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5" r:id="rId3"/>
    <p:sldId id="277" r:id="rId4"/>
    <p:sldId id="279" r:id="rId5"/>
    <p:sldId id="280" r:id="rId6"/>
    <p:sldId id="257" r:id="rId7"/>
    <p:sldId id="258" r:id="rId8"/>
    <p:sldId id="268" r:id="rId9"/>
    <p:sldId id="270" r:id="rId10"/>
    <p:sldId id="271" r:id="rId11"/>
    <p:sldId id="274" r:id="rId12"/>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71" autoAdjust="0"/>
  </p:normalViewPr>
  <p:slideViewPr>
    <p:cSldViewPr>
      <p:cViewPr varScale="1">
        <p:scale>
          <a:sx n="104" d="100"/>
          <a:sy n="104" d="100"/>
        </p:scale>
        <p:origin x="182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8C3E24DC-8776-4859-8A3B-9F2CC9F427F7}" type="datetimeFigureOut">
              <a:rPr lang="ru-RU" smtClean="0"/>
              <a:t>29.09.2020</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9EBEEFFE-46CA-41BA-986C-723352A19C85}" type="slidenum">
              <a:rPr lang="ru-RU" smtClean="0"/>
              <a:t>‹#›</a:t>
            </a:fld>
            <a:endParaRPr lang="ru-RU"/>
          </a:p>
        </p:txBody>
      </p:sp>
    </p:spTree>
    <p:extLst>
      <p:ext uri="{BB962C8B-B14F-4D97-AF65-F5344CB8AC3E}">
        <p14:creationId xmlns:p14="http://schemas.microsoft.com/office/powerpoint/2010/main" val="347446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ru-RU" dirty="0"/>
          </a:p>
        </p:txBody>
      </p:sp>
      <p:sp>
        <p:nvSpPr>
          <p:cNvPr id="4" name="Номер слайда 3"/>
          <p:cNvSpPr>
            <a:spLocks noGrp="1"/>
          </p:cNvSpPr>
          <p:nvPr>
            <p:ph type="sldNum" sz="quarter" idx="10"/>
          </p:nvPr>
        </p:nvSpPr>
        <p:spPr/>
        <p:txBody>
          <a:bodyPr/>
          <a:lstStyle/>
          <a:p>
            <a:fld id="{9EBEEFFE-46CA-41BA-986C-723352A19C85}" type="slidenum">
              <a:rPr lang="ru-RU" smtClean="0"/>
              <a:t>3</a:t>
            </a:fld>
            <a:endParaRPr lang="ru-RU"/>
          </a:p>
        </p:txBody>
      </p:sp>
    </p:spTree>
    <p:extLst>
      <p:ext uri="{BB962C8B-B14F-4D97-AF65-F5344CB8AC3E}">
        <p14:creationId xmlns:p14="http://schemas.microsoft.com/office/powerpoint/2010/main" val="3020839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BEEFFE-46CA-41BA-986C-723352A19C85}" type="slidenum">
              <a:rPr lang="ru-RU" smtClean="0"/>
              <a:t>4</a:t>
            </a:fld>
            <a:endParaRPr lang="ru-RU"/>
          </a:p>
        </p:txBody>
      </p:sp>
    </p:spTree>
    <p:extLst>
      <p:ext uri="{BB962C8B-B14F-4D97-AF65-F5344CB8AC3E}">
        <p14:creationId xmlns:p14="http://schemas.microsoft.com/office/powerpoint/2010/main" val="1486201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BEEFFE-46CA-41BA-986C-723352A19C85}" type="slidenum">
              <a:rPr lang="ru-RU" smtClean="0"/>
              <a:t>5</a:t>
            </a:fld>
            <a:endParaRPr lang="ru-RU"/>
          </a:p>
        </p:txBody>
      </p:sp>
    </p:spTree>
    <p:extLst>
      <p:ext uri="{BB962C8B-B14F-4D97-AF65-F5344CB8AC3E}">
        <p14:creationId xmlns:p14="http://schemas.microsoft.com/office/powerpoint/2010/main" val="2641645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36E6150-4122-46A0-B7FD-99D91C619CCC}" type="slidenum">
              <a:rPr lang="ru-RU" smtClean="0"/>
              <a:t>8</a:t>
            </a:fld>
            <a:endParaRPr lang="ru-RU"/>
          </a:p>
        </p:txBody>
      </p:sp>
    </p:spTree>
    <p:extLst>
      <p:ext uri="{BB962C8B-B14F-4D97-AF65-F5344CB8AC3E}">
        <p14:creationId xmlns:p14="http://schemas.microsoft.com/office/powerpoint/2010/main" val="1220165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BEEFFE-46CA-41BA-986C-723352A19C85}" type="slidenum">
              <a:rPr lang="ru-RU" smtClean="0"/>
              <a:t>9</a:t>
            </a:fld>
            <a:endParaRPr lang="ru-RU"/>
          </a:p>
        </p:txBody>
      </p:sp>
    </p:spTree>
    <p:extLst>
      <p:ext uri="{BB962C8B-B14F-4D97-AF65-F5344CB8AC3E}">
        <p14:creationId xmlns:p14="http://schemas.microsoft.com/office/powerpoint/2010/main" val="3726203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BEEFFE-46CA-41BA-986C-723352A19C85}" type="slidenum">
              <a:rPr lang="ru-RU" smtClean="0"/>
              <a:t>10</a:t>
            </a:fld>
            <a:endParaRPr lang="ru-RU"/>
          </a:p>
        </p:txBody>
      </p:sp>
    </p:spTree>
    <p:extLst>
      <p:ext uri="{BB962C8B-B14F-4D97-AF65-F5344CB8AC3E}">
        <p14:creationId xmlns:p14="http://schemas.microsoft.com/office/powerpoint/2010/main" val="3988158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29.09.2020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29.09.2020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29.09.2020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29.09.2020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29.09.2020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29.09.2020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29.09.2020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56592" y="2343859"/>
            <a:ext cx="10853422" cy="121455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ru-RU" sz="3000" dirty="0" smtClean="0"/>
              <a:t>Production of metal ion beams from ECR ion source</a:t>
            </a:r>
            <a:endParaRPr lang="ru-RU" altLang="ru-RU" sz="3000" dirty="0" smtClean="0"/>
          </a:p>
        </p:txBody>
      </p:sp>
      <p:sp>
        <p:nvSpPr>
          <p:cNvPr id="5" name="Rectangle 11"/>
          <p:cNvSpPr txBox="1">
            <a:spLocks noChangeArrowheads="1"/>
          </p:cNvSpPr>
          <p:nvPr/>
        </p:nvSpPr>
        <p:spPr>
          <a:xfrm>
            <a:off x="487330" y="1811715"/>
            <a:ext cx="3364590" cy="681181"/>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buFontTx/>
              <a:buNone/>
            </a:pPr>
            <a:r>
              <a:rPr lang="en-US" altLang="ru-RU" sz="1800" dirty="0" smtClean="0">
                <a:solidFill>
                  <a:schemeClr val="tx1"/>
                </a:solidFill>
              </a:rPr>
              <a:t>Joint Institute for Nuclear Research, FLNR, </a:t>
            </a:r>
            <a:r>
              <a:rPr lang="en-US" altLang="ru-RU" sz="1800" dirty="0" err="1" smtClean="0">
                <a:solidFill>
                  <a:schemeClr val="tx1"/>
                </a:solidFill>
              </a:rPr>
              <a:t>Dubna</a:t>
            </a:r>
            <a:r>
              <a:rPr lang="en-US" altLang="ru-RU" sz="1800" dirty="0" smtClean="0">
                <a:solidFill>
                  <a:schemeClr val="tx1"/>
                </a:solidFill>
              </a:rPr>
              <a:t>, Russia</a:t>
            </a:r>
            <a:endParaRPr lang="ru-RU" altLang="ru-RU" sz="1800" dirty="0" smtClean="0">
              <a:solidFill>
                <a:schemeClr val="tx1"/>
              </a:solidFill>
            </a:endParaRPr>
          </a:p>
        </p:txBody>
      </p:sp>
      <p:sp>
        <p:nvSpPr>
          <p:cNvPr id="6" name="Rectangle 14"/>
          <p:cNvSpPr>
            <a:spLocks noChangeArrowheads="1"/>
          </p:cNvSpPr>
          <p:nvPr/>
        </p:nvSpPr>
        <p:spPr bwMode="auto">
          <a:xfrm>
            <a:off x="575049" y="3212976"/>
            <a:ext cx="8568951"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06265" tIns="203130" rIns="406265" bIns="203130"/>
          <a:lstStyle>
            <a:lvl1pPr defTabSz="4064000">
              <a:spcBef>
                <a:spcPct val="20000"/>
              </a:spcBef>
              <a:buChar char="•"/>
              <a:defRPr sz="14200">
                <a:solidFill>
                  <a:schemeClr val="tx1"/>
                </a:solidFill>
                <a:latin typeface="Arial" charset="0"/>
              </a:defRPr>
            </a:lvl1pPr>
            <a:lvl2pPr marL="3302000" indent="-1270000" defTabSz="4064000">
              <a:spcBef>
                <a:spcPct val="20000"/>
              </a:spcBef>
              <a:buChar char="–"/>
              <a:defRPr sz="12400">
                <a:solidFill>
                  <a:schemeClr val="tx1"/>
                </a:solidFill>
                <a:latin typeface="Arial" charset="0"/>
              </a:defRPr>
            </a:lvl2pPr>
            <a:lvl3pPr marL="5078413" indent="-1014413" defTabSz="4064000">
              <a:spcBef>
                <a:spcPct val="20000"/>
              </a:spcBef>
              <a:buChar char="•"/>
              <a:defRPr sz="10700">
                <a:solidFill>
                  <a:schemeClr val="tx1"/>
                </a:solidFill>
                <a:latin typeface="Arial" charset="0"/>
              </a:defRPr>
            </a:lvl3pPr>
            <a:lvl4pPr marL="7110413" indent="-1016000" defTabSz="4064000">
              <a:spcBef>
                <a:spcPct val="20000"/>
              </a:spcBef>
              <a:buChar char="–"/>
              <a:defRPr sz="8900">
                <a:solidFill>
                  <a:schemeClr val="tx1"/>
                </a:solidFill>
                <a:latin typeface="Arial" charset="0"/>
              </a:defRPr>
            </a:lvl4pPr>
            <a:lvl5pPr marL="9142413" indent="-1016000" defTabSz="4064000">
              <a:spcBef>
                <a:spcPct val="20000"/>
              </a:spcBef>
              <a:buChar char="»"/>
              <a:defRPr sz="8900">
                <a:solidFill>
                  <a:schemeClr val="tx1"/>
                </a:solidFill>
                <a:latin typeface="Arial" charset="0"/>
              </a:defRPr>
            </a:lvl5pPr>
            <a:lvl6pPr marL="9599613" indent="-1016000" defTabSz="4064000" eaLnBrk="0" fontAlgn="base" hangingPunct="0">
              <a:spcBef>
                <a:spcPct val="20000"/>
              </a:spcBef>
              <a:spcAft>
                <a:spcPct val="0"/>
              </a:spcAft>
              <a:buChar char="»"/>
              <a:defRPr sz="8900">
                <a:solidFill>
                  <a:schemeClr val="tx1"/>
                </a:solidFill>
                <a:latin typeface="Arial" charset="0"/>
              </a:defRPr>
            </a:lvl6pPr>
            <a:lvl7pPr marL="10056813" indent="-1016000" defTabSz="4064000" eaLnBrk="0" fontAlgn="base" hangingPunct="0">
              <a:spcBef>
                <a:spcPct val="20000"/>
              </a:spcBef>
              <a:spcAft>
                <a:spcPct val="0"/>
              </a:spcAft>
              <a:buChar char="»"/>
              <a:defRPr sz="8900">
                <a:solidFill>
                  <a:schemeClr val="tx1"/>
                </a:solidFill>
                <a:latin typeface="Arial" charset="0"/>
              </a:defRPr>
            </a:lvl7pPr>
            <a:lvl8pPr marL="10514013" indent="-1016000" defTabSz="4064000" eaLnBrk="0" fontAlgn="base" hangingPunct="0">
              <a:spcBef>
                <a:spcPct val="20000"/>
              </a:spcBef>
              <a:spcAft>
                <a:spcPct val="0"/>
              </a:spcAft>
              <a:buChar char="»"/>
              <a:defRPr sz="8900">
                <a:solidFill>
                  <a:schemeClr val="tx1"/>
                </a:solidFill>
                <a:latin typeface="Arial" charset="0"/>
              </a:defRPr>
            </a:lvl8pPr>
            <a:lvl9pPr marL="10971213" indent="-1016000" defTabSz="4064000" eaLnBrk="0" fontAlgn="base" hangingPunct="0">
              <a:spcBef>
                <a:spcPct val="20000"/>
              </a:spcBef>
              <a:spcAft>
                <a:spcPct val="0"/>
              </a:spcAft>
              <a:buChar char="»"/>
              <a:defRPr sz="8900">
                <a:solidFill>
                  <a:schemeClr val="tx1"/>
                </a:solidFill>
                <a:latin typeface="Arial" charset="0"/>
              </a:defRPr>
            </a:lvl9pPr>
          </a:lstStyle>
          <a:p>
            <a:pPr>
              <a:buFontTx/>
              <a:buNone/>
            </a:pPr>
            <a:r>
              <a:rPr lang="ru-RU" altLang="ru-RU" sz="1200" b="1" i="1" dirty="0">
                <a:latin typeface="Times New Roman" pitchFamily="18" charset="0"/>
                <a:cs typeface="Times New Roman" pitchFamily="18" charset="0"/>
              </a:rPr>
              <a:t>А.</a:t>
            </a:r>
            <a:r>
              <a:rPr lang="en-US" altLang="ru-RU" sz="1200" b="1" i="1" dirty="0">
                <a:latin typeface="Times New Roman" pitchFamily="18" charset="0"/>
                <a:cs typeface="Times New Roman" pitchFamily="18" charset="0"/>
              </a:rPr>
              <a:t>E</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a:t>
            </a:r>
            <a:r>
              <a:rPr lang="en-US" altLang="ru-RU" sz="1200" b="1" i="1" dirty="0" err="1">
                <a:latin typeface="Times New Roman" pitchFamily="18" charset="0"/>
                <a:cs typeface="Times New Roman" pitchFamily="18" charset="0"/>
              </a:rPr>
              <a:t>Bondarchenko</a:t>
            </a:r>
            <a:r>
              <a:rPr lang="ru-RU" altLang="ru-RU" sz="1200" b="1" i="1" baseline="30000" dirty="0">
                <a:latin typeface="Times New Roman" pitchFamily="18" charset="0"/>
                <a:cs typeface="Times New Roman" pitchFamily="18" charset="0"/>
              </a:rPr>
              <a:t>1</a:t>
            </a:r>
            <a:r>
              <a:rPr lang="ru-RU" altLang="ru-RU" sz="1200" b="1" i="1" dirty="0">
                <a:latin typeface="Times New Roman" pitchFamily="18" charset="0"/>
                <a:cs typeface="Times New Roman" pitchFamily="18" charset="0"/>
              </a:rPr>
              <a:t>,</a:t>
            </a:r>
            <a:r>
              <a:rPr lang="ru-RU" altLang="ru-RU" sz="1200" b="1" i="1" baseline="30000" dirty="0">
                <a:latin typeface="Times New Roman" pitchFamily="18" charset="0"/>
                <a:cs typeface="Times New Roman" pitchFamily="18" charset="0"/>
              </a:rPr>
              <a:t> </a:t>
            </a:r>
            <a:r>
              <a:rPr lang="en-US" altLang="ru-RU" sz="1200" b="1" i="1" dirty="0">
                <a:latin typeface="Times New Roman" pitchFamily="18" charset="0"/>
                <a:cs typeface="Times New Roman" pitchFamily="18" charset="0"/>
              </a:rPr>
              <a:t>S</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L. </a:t>
            </a:r>
            <a:r>
              <a:rPr lang="en-US" altLang="ru-RU" sz="1200" b="1" i="1" dirty="0" err="1">
                <a:latin typeface="Times New Roman" pitchFamily="18" charset="0"/>
                <a:cs typeface="Times New Roman" pitchFamily="18" charset="0"/>
              </a:rPr>
              <a:t>Bogomolov</a:t>
            </a:r>
            <a:r>
              <a:rPr lang="ru-RU" altLang="ru-RU" sz="1200" b="1" i="1" baseline="30000" dirty="0">
                <a:latin typeface="Times New Roman" pitchFamily="18" charset="0"/>
                <a:cs typeface="Times New Roman" pitchFamily="18" charset="0"/>
              </a:rPr>
              <a:t>1</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V</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N</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a:t>
            </a:r>
            <a:r>
              <a:rPr lang="en-US" altLang="ru-RU" sz="1200" b="1" i="1" dirty="0" err="1">
                <a:latin typeface="Times New Roman" pitchFamily="18" charset="0"/>
                <a:cs typeface="Times New Roman" pitchFamily="18" charset="0"/>
              </a:rPr>
              <a:t>Loginov</a:t>
            </a:r>
            <a:r>
              <a:rPr lang="ru-RU" altLang="ru-RU" sz="1200" b="1" i="1" baseline="30000" dirty="0">
                <a:latin typeface="Times New Roman" pitchFamily="18" charset="0"/>
                <a:cs typeface="Times New Roman" pitchFamily="18" charset="0"/>
              </a:rPr>
              <a:t>1</a:t>
            </a:r>
            <a:r>
              <a:rPr lang="ru-RU" altLang="ru-RU" sz="1200" b="1" i="1" dirty="0">
                <a:latin typeface="Times New Roman" pitchFamily="18" charset="0"/>
                <a:cs typeface="Times New Roman" pitchFamily="18" charset="0"/>
              </a:rPr>
              <a:t>,</a:t>
            </a:r>
            <a:r>
              <a:rPr lang="ru-RU" altLang="ru-RU" sz="1200" b="1" i="1" baseline="30000" dirty="0">
                <a:latin typeface="Times New Roman" pitchFamily="18" charset="0"/>
                <a:cs typeface="Times New Roman" pitchFamily="18" charset="0"/>
              </a:rPr>
              <a:t> </a:t>
            </a:r>
            <a:r>
              <a:rPr lang="ru-RU" altLang="ru-RU" sz="1200" b="1" i="1" dirty="0">
                <a:latin typeface="Times New Roman" pitchFamily="18" charset="0"/>
                <a:cs typeface="Times New Roman" pitchFamily="18" charset="0"/>
              </a:rPr>
              <a:t> </a:t>
            </a:r>
            <a:r>
              <a:rPr lang="en-US" altLang="ru-RU" sz="1200" b="1" i="1" dirty="0">
                <a:latin typeface="Times New Roman" pitchFamily="18" charset="0"/>
                <a:cs typeface="Times New Roman" pitchFamily="18" charset="0"/>
              </a:rPr>
              <a:t>A.N. Lebedev</a:t>
            </a:r>
            <a:r>
              <a:rPr lang="en-US" altLang="ru-RU" sz="1200" b="1" i="1" baseline="30000" dirty="0">
                <a:latin typeface="Times New Roman" pitchFamily="18" charset="0"/>
                <a:cs typeface="Times New Roman" pitchFamily="18" charset="0"/>
              </a:rPr>
              <a:t>1</a:t>
            </a:r>
            <a:r>
              <a:rPr lang="en-US" altLang="ru-RU" sz="1200" b="1" i="1" dirty="0">
                <a:latin typeface="Times New Roman" pitchFamily="18" charset="0"/>
                <a:cs typeface="Times New Roman" pitchFamily="18" charset="0"/>
              </a:rPr>
              <a:t>, V</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E</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a:t>
            </a:r>
            <a:r>
              <a:rPr lang="en-US" altLang="ru-RU" sz="1200" b="1" i="1" dirty="0" err="1">
                <a:latin typeface="Times New Roman" pitchFamily="18" charset="0"/>
                <a:cs typeface="Times New Roman" pitchFamily="18" charset="0"/>
              </a:rPr>
              <a:t>Mironov</a:t>
            </a:r>
            <a:r>
              <a:rPr lang="ru-RU" altLang="ru-RU" sz="1200" b="1" i="1" baseline="30000" dirty="0">
                <a:latin typeface="Times New Roman" pitchFamily="18" charset="0"/>
                <a:cs typeface="Times New Roman" pitchFamily="18" charset="0"/>
              </a:rPr>
              <a:t>1</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D.K. Pugachev</a:t>
            </a:r>
            <a:r>
              <a:rPr lang="en-US" altLang="ru-RU" sz="1200" b="1" i="1" baseline="30000" dirty="0">
                <a:latin typeface="Times New Roman" pitchFamily="18" charset="0"/>
                <a:cs typeface="Times New Roman" pitchFamily="18" charset="0"/>
              </a:rPr>
              <a:t>1</a:t>
            </a:r>
            <a:r>
              <a:rPr lang="en-US" altLang="ru-RU" sz="1200" b="1" i="1" dirty="0">
                <a:latin typeface="Times New Roman" pitchFamily="18" charset="0"/>
                <a:cs typeface="Times New Roman" pitchFamily="18" charset="0"/>
              </a:rPr>
              <a:t>,</a:t>
            </a:r>
            <a:r>
              <a:rPr lang="ru-RU" altLang="ru-RU" sz="1200" b="1" i="1" dirty="0">
                <a:latin typeface="Times New Roman" pitchFamily="18" charset="0"/>
                <a:cs typeface="Times New Roman" pitchFamily="18" charset="0"/>
              </a:rPr>
              <a:t> М.</a:t>
            </a:r>
            <a:r>
              <a:rPr lang="en-US" altLang="ru-RU" sz="1200" b="1" i="1" dirty="0">
                <a:latin typeface="Times New Roman" pitchFamily="18" charset="0"/>
                <a:cs typeface="Times New Roman" pitchFamily="18" charset="0"/>
              </a:rPr>
              <a:t>V</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a:t>
            </a:r>
            <a:r>
              <a:rPr lang="en-US" altLang="ru-RU" sz="1200" b="1" i="1" dirty="0" err="1">
                <a:latin typeface="Times New Roman" pitchFamily="18" charset="0"/>
                <a:cs typeface="Times New Roman" pitchFamily="18" charset="0"/>
              </a:rPr>
              <a:t>Zdorovets</a:t>
            </a:r>
            <a:r>
              <a:rPr lang="ru-RU" altLang="ru-RU" sz="1200" b="1" i="1" baseline="30000" dirty="0">
                <a:latin typeface="Times New Roman" pitchFamily="18" charset="0"/>
                <a:cs typeface="Times New Roman" pitchFamily="18" charset="0"/>
              </a:rPr>
              <a:t>2</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I</a:t>
            </a:r>
            <a:r>
              <a:rPr lang="ru-RU" altLang="ru-RU" sz="1200" b="1" i="1" dirty="0">
                <a:latin typeface="Times New Roman" pitchFamily="18" charset="0"/>
                <a:cs typeface="Times New Roman" pitchFamily="18" charset="0"/>
              </a:rPr>
              <a:t>.А</a:t>
            </a:r>
            <a:r>
              <a:rPr lang="en-US" altLang="ru-RU" sz="1200" b="1" i="1" dirty="0">
                <a:latin typeface="Times New Roman" pitchFamily="18" charset="0"/>
                <a:cs typeface="Times New Roman" pitchFamily="18" charset="0"/>
              </a:rPr>
              <a:t>. Ivanov</a:t>
            </a:r>
            <a:r>
              <a:rPr lang="ru-RU" altLang="ru-RU" sz="1200" b="1" i="1" baseline="30000" dirty="0">
                <a:latin typeface="Times New Roman" pitchFamily="18" charset="0"/>
                <a:cs typeface="Times New Roman" pitchFamily="18" charset="0"/>
              </a:rPr>
              <a:t>2 </a:t>
            </a:r>
            <a:r>
              <a:rPr lang="en-US" altLang="ru-RU" sz="1200" b="1" i="1" dirty="0">
                <a:latin typeface="Times New Roman" pitchFamily="18" charset="0"/>
                <a:cs typeface="Times New Roman" pitchFamily="18" charset="0"/>
              </a:rPr>
              <a:t>,</a:t>
            </a:r>
            <a:r>
              <a:rPr lang="ru-RU" altLang="ru-RU" sz="1200" b="1" i="1" dirty="0">
                <a:latin typeface="Times New Roman" pitchFamily="18" charset="0"/>
                <a:cs typeface="Times New Roman" pitchFamily="18" charset="0"/>
              </a:rPr>
              <a:t>Е.К.</a:t>
            </a:r>
            <a:r>
              <a:rPr lang="en-US" altLang="ru-RU" sz="1200" b="1" i="1" dirty="0">
                <a:latin typeface="Times New Roman" pitchFamily="18" charset="0"/>
                <a:cs typeface="Times New Roman" pitchFamily="18" charset="0"/>
              </a:rPr>
              <a:t> </a:t>
            </a:r>
            <a:r>
              <a:rPr lang="en-US" altLang="ru-RU" sz="1200" b="1" i="1" dirty="0" err="1">
                <a:latin typeface="Times New Roman" pitchFamily="18" charset="0"/>
                <a:cs typeface="Times New Roman" pitchFamily="18" charset="0"/>
              </a:rPr>
              <a:t>Sambayev</a:t>
            </a:r>
            <a:r>
              <a:rPr lang="ru-RU" altLang="ru-RU" sz="1200" b="1" i="1" baseline="30000" dirty="0">
                <a:latin typeface="Times New Roman" pitchFamily="18" charset="0"/>
                <a:cs typeface="Times New Roman" pitchFamily="18" charset="0"/>
              </a:rPr>
              <a:t>2</a:t>
            </a:r>
            <a:r>
              <a:rPr lang="ru-RU" altLang="ru-RU" sz="1200" b="1" i="1" dirty="0">
                <a:latin typeface="Times New Roman" pitchFamily="18" charset="0"/>
                <a:cs typeface="Times New Roman" pitchFamily="18" charset="0"/>
              </a:rPr>
              <a:t>, </a:t>
            </a:r>
            <a:r>
              <a:rPr lang="en-US" altLang="ru-RU" sz="1200" b="1" i="1" dirty="0">
                <a:latin typeface="Times New Roman" pitchFamily="18" charset="0"/>
                <a:cs typeface="Times New Roman" pitchFamily="18" charset="0"/>
              </a:rPr>
              <a:t>M</a:t>
            </a:r>
            <a:r>
              <a:rPr lang="ru-RU" altLang="ru-RU" sz="1200" b="1" i="1" dirty="0">
                <a:latin typeface="Times New Roman" pitchFamily="18" charset="0"/>
                <a:cs typeface="Times New Roman" pitchFamily="18" charset="0"/>
              </a:rPr>
              <a:t>. </a:t>
            </a:r>
            <a:r>
              <a:rPr lang="en-US" altLang="ru-RU" sz="1200" b="1" i="1" dirty="0">
                <a:latin typeface="Times New Roman" pitchFamily="18" charset="0"/>
                <a:cs typeface="Times New Roman" pitchFamily="18" charset="0"/>
              </a:rPr>
              <a:t>V. </a:t>
            </a:r>
            <a:r>
              <a:rPr lang="en-US" altLang="ru-RU" sz="1200" b="1" i="1" dirty="0" err="1">
                <a:latin typeface="Times New Roman" pitchFamily="18" charset="0"/>
                <a:cs typeface="Times New Roman" pitchFamily="18" charset="0"/>
              </a:rPr>
              <a:t>Koloberdin</a:t>
            </a:r>
            <a:r>
              <a:rPr lang="ru-RU" altLang="ru-RU" sz="1200" b="1" i="1" baseline="30000" dirty="0">
                <a:latin typeface="Times New Roman" pitchFamily="18" charset="0"/>
                <a:cs typeface="Times New Roman" pitchFamily="18" charset="0"/>
              </a:rPr>
              <a:t>2</a:t>
            </a:r>
            <a:r>
              <a:rPr lang="en-US" altLang="ru-RU" sz="1200" b="1" i="1" dirty="0">
                <a:latin typeface="Times New Roman" pitchFamily="18" charset="0"/>
                <a:cs typeface="Times New Roman" pitchFamily="18" charset="0"/>
              </a:rPr>
              <a:t>,</a:t>
            </a:r>
            <a:r>
              <a:rPr lang="ru-RU" altLang="ru-RU" sz="1200" b="1" i="1" dirty="0">
                <a:latin typeface="Times New Roman" pitchFamily="18" charset="0"/>
                <a:cs typeface="Times New Roman" pitchFamily="18" charset="0"/>
              </a:rPr>
              <a:t>А.Е.</a:t>
            </a:r>
            <a:r>
              <a:rPr lang="ru-RU" altLang="ru-RU" sz="1200" i="1" dirty="0">
                <a:latin typeface="Times New Roman" pitchFamily="18" charset="0"/>
                <a:cs typeface="Times New Roman" pitchFamily="18" charset="0"/>
              </a:rPr>
              <a:t> </a:t>
            </a:r>
            <a:r>
              <a:rPr lang="en-US" altLang="ru-RU" sz="1200" b="1" i="1" dirty="0" err="1">
                <a:latin typeface="Times New Roman" pitchFamily="18" charset="0"/>
                <a:cs typeface="Times New Roman" pitchFamily="18" charset="0"/>
              </a:rPr>
              <a:t>Kurakhmedov</a:t>
            </a:r>
            <a:r>
              <a:rPr lang="ru-RU" altLang="ru-RU" sz="1200" b="1" i="1" baseline="30000" dirty="0">
                <a:latin typeface="Times New Roman" pitchFamily="18" charset="0"/>
                <a:cs typeface="Times New Roman" pitchFamily="18" charset="0"/>
              </a:rPr>
              <a:t>2</a:t>
            </a:r>
            <a:r>
              <a:rPr lang="ru-RU" altLang="ru-RU" sz="1200" b="1" i="1" dirty="0">
                <a:latin typeface="Times New Roman" pitchFamily="18" charset="0"/>
                <a:cs typeface="Times New Roman" pitchFamily="18" charset="0"/>
              </a:rPr>
              <a:t>, </a:t>
            </a:r>
            <a:r>
              <a:rPr lang="en-GB" altLang="ru-RU" sz="1200" b="1" i="1" dirty="0">
                <a:latin typeface="Times New Roman" pitchFamily="18" charset="0"/>
                <a:cs typeface="Times New Roman" pitchFamily="18" charset="0"/>
              </a:rPr>
              <a:t>D</a:t>
            </a:r>
            <a:r>
              <a:rPr lang="ru-RU" altLang="ru-RU" sz="1200" b="1" i="1" dirty="0">
                <a:latin typeface="Times New Roman" pitchFamily="18" charset="0"/>
                <a:cs typeface="Times New Roman" pitchFamily="18" charset="0"/>
              </a:rPr>
              <a:t>.</a:t>
            </a:r>
            <a:r>
              <a:rPr lang="en-GB" altLang="ru-RU" sz="1200" b="1" i="1" dirty="0">
                <a:latin typeface="Times New Roman" pitchFamily="18" charset="0"/>
                <a:cs typeface="Times New Roman" pitchFamily="18" charset="0"/>
              </a:rPr>
              <a:t>A</a:t>
            </a:r>
            <a:r>
              <a:rPr lang="ru-RU" altLang="ru-RU" sz="1200" b="1" i="1" dirty="0">
                <a:latin typeface="Times New Roman" pitchFamily="18" charset="0"/>
                <a:cs typeface="Times New Roman" pitchFamily="18" charset="0"/>
              </a:rPr>
              <a:t>.</a:t>
            </a:r>
            <a:r>
              <a:rPr lang="en-US" altLang="ru-RU" sz="1200" b="1" i="1" dirty="0">
                <a:latin typeface="Times New Roman" pitchFamily="18" charset="0"/>
                <a:cs typeface="Times New Roman" pitchFamily="18" charset="0"/>
              </a:rPr>
              <a:t> </a:t>
            </a:r>
            <a:r>
              <a:rPr lang="en-GB" altLang="ru-RU" sz="1200" b="1" i="1" dirty="0" err="1">
                <a:latin typeface="Times New Roman" pitchFamily="18" charset="0"/>
                <a:cs typeface="Times New Roman" pitchFamily="18" charset="0"/>
              </a:rPr>
              <a:t>Mustafin</a:t>
            </a:r>
            <a:r>
              <a:rPr lang="ru-RU" altLang="ru-RU" sz="1200" b="1" i="1" baseline="30000" dirty="0">
                <a:latin typeface="Times New Roman" pitchFamily="18" charset="0"/>
                <a:cs typeface="Times New Roman" pitchFamily="18" charset="0"/>
              </a:rPr>
              <a:t>2</a:t>
            </a:r>
            <a:r>
              <a:rPr lang="en-US" altLang="ru-RU" sz="1200" b="1" i="1" dirty="0">
                <a:latin typeface="Times New Roman" pitchFamily="18" charset="0"/>
                <a:cs typeface="Times New Roman" pitchFamily="18" charset="0"/>
              </a:rPr>
              <a:t>, M.B. Abdigaliyev</a:t>
            </a:r>
            <a:r>
              <a:rPr lang="en-US" altLang="ru-RU" sz="1200" b="1" i="1" baseline="30000" dirty="0">
                <a:latin typeface="Times New Roman" pitchFamily="18" charset="0"/>
                <a:cs typeface="Times New Roman" pitchFamily="18" charset="0"/>
              </a:rPr>
              <a:t>2</a:t>
            </a:r>
            <a:endParaRPr lang="ru-RU" altLang="ru-RU" sz="1200" baseline="30000" dirty="0">
              <a:latin typeface="Times New Roman" pitchFamily="18" charset="0"/>
              <a:cs typeface="Times New Roman" pitchFamily="18" charset="0"/>
            </a:endParaRPr>
          </a:p>
          <a:p>
            <a:pPr>
              <a:buFontTx/>
              <a:buNone/>
            </a:pPr>
            <a:r>
              <a:rPr lang="ru-RU" altLang="ru-RU" sz="1200" i="1" dirty="0">
                <a:latin typeface="Times New Roman" pitchFamily="18" charset="0"/>
                <a:cs typeface="Times New Roman" pitchFamily="18" charset="0"/>
              </a:rPr>
              <a:t> </a:t>
            </a:r>
            <a:endParaRPr lang="ru-RU" altLang="ru-RU" sz="1200" dirty="0">
              <a:latin typeface="Times New Roman" pitchFamily="18" charset="0"/>
              <a:cs typeface="Times New Roman" pitchFamily="18" charset="0"/>
            </a:endParaRPr>
          </a:p>
          <a:p>
            <a:pPr>
              <a:buFontTx/>
              <a:buNone/>
            </a:pPr>
            <a:r>
              <a:rPr lang="en-US" altLang="ru-RU" sz="1200" i="1" baseline="30000" dirty="0">
                <a:latin typeface="Times New Roman" pitchFamily="18" charset="0"/>
                <a:cs typeface="Times New Roman" pitchFamily="18" charset="0"/>
              </a:rPr>
              <a:t>1</a:t>
            </a:r>
            <a:r>
              <a:rPr lang="en-US" altLang="ru-RU" sz="1200" i="1" dirty="0">
                <a:latin typeface="Times New Roman" pitchFamily="18" charset="0"/>
                <a:cs typeface="Times New Roman" pitchFamily="18" charset="0"/>
              </a:rPr>
              <a:t> Joint Institute for Nuclear Research, FLNR, </a:t>
            </a:r>
            <a:r>
              <a:rPr lang="en-US" altLang="ru-RU" sz="1200" i="1" dirty="0" err="1">
                <a:latin typeface="Times New Roman" pitchFamily="18" charset="0"/>
                <a:cs typeface="Times New Roman" pitchFamily="18" charset="0"/>
              </a:rPr>
              <a:t>Dubna</a:t>
            </a:r>
            <a:r>
              <a:rPr lang="en-US" altLang="ru-RU" sz="1200" i="1" dirty="0">
                <a:latin typeface="Times New Roman" pitchFamily="18" charset="0"/>
                <a:cs typeface="Times New Roman" pitchFamily="18" charset="0"/>
              </a:rPr>
              <a:t>, Russia</a:t>
            </a:r>
            <a:endParaRPr lang="ru-RU" altLang="ru-RU" sz="1200" dirty="0">
              <a:latin typeface="Times New Roman" pitchFamily="18" charset="0"/>
              <a:cs typeface="Times New Roman" pitchFamily="18" charset="0"/>
            </a:endParaRPr>
          </a:p>
          <a:p>
            <a:pPr>
              <a:buFontTx/>
              <a:buNone/>
            </a:pPr>
            <a:r>
              <a:rPr lang="en-US" altLang="ru-RU" sz="1200" i="1" baseline="30000" dirty="0">
                <a:latin typeface="Times New Roman" pitchFamily="18" charset="0"/>
                <a:cs typeface="Times New Roman" pitchFamily="18" charset="0"/>
              </a:rPr>
              <a:t>2 </a:t>
            </a:r>
            <a:r>
              <a:rPr lang="en-US" altLang="ru-RU" sz="1200" i="1" dirty="0">
                <a:latin typeface="Times New Roman" pitchFamily="18" charset="0"/>
                <a:cs typeface="Times New Roman" pitchFamily="18" charset="0"/>
              </a:rPr>
              <a:t>Astana branch of Institute of Nuclear Physics, Astana, Kazakhstan</a:t>
            </a:r>
            <a:endParaRPr lang="ru-RU" altLang="ru-RU" sz="1200" dirty="0">
              <a:latin typeface="Times New Roman" pitchFamily="18" charset="0"/>
              <a:cs typeface="Times New Roman" pitchFamily="18" charset="0"/>
            </a:endParaRPr>
          </a:p>
        </p:txBody>
      </p:sp>
      <p:pic>
        <p:nvPicPr>
          <p:cNvPr id="7" name="Picture 21" descr="flnr_emble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522" y="106590"/>
            <a:ext cx="1958038" cy="17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1"/>
          <p:cNvSpPr txBox="1">
            <a:spLocks noChangeArrowheads="1"/>
          </p:cNvSpPr>
          <p:nvPr/>
        </p:nvSpPr>
        <p:spPr bwMode="auto">
          <a:xfrm>
            <a:off x="5180781" y="1643381"/>
            <a:ext cx="3963219" cy="729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06265" tIns="203130" rIns="406265" bIns="203130"/>
          <a:lstStyle>
            <a:lvl1pPr marL="1524000" indent="-1524000" algn="l" defTabSz="4064000" rtl="0" eaLnBrk="0" fontAlgn="base" hangingPunct="0">
              <a:spcBef>
                <a:spcPct val="20000"/>
              </a:spcBef>
              <a:spcAft>
                <a:spcPct val="0"/>
              </a:spcAft>
              <a:buChar char="•"/>
              <a:defRPr sz="14200">
                <a:solidFill>
                  <a:schemeClr val="tx1"/>
                </a:solidFill>
                <a:latin typeface="+mn-lt"/>
                <a:ea typeface="+mn-ea"/>
                <a:cs typeface="+mn-cs"/>
              </a:defRPr>
            </a:lvl1pPr>
            <a:lvl2pPr marL="3302000" indent="-1270000" algn="l" defTabSz="4064000" rtl="0" eaLnBrk="0" fontAlgn="base" hangingPunct="0">
              <a:spcBef>
                <a:spcPct val="20000"/>
              </a:spcBef>
              <a:spcAft>
                <a:spcPct val="0"/>
              </a:spcAft>
              <a:buChar char="–"/>
              <a:defRPr sz="12400">
                <a:solidFill>
                  <a:schemeClr val="tx1"/>
                </a:solidFill>
                <a:latin typeface="+mn-lt"/>
              </a:defRPr>
            </a:lvl2pPr>
            <a:lvl3pPr marL="5078413" indent="-1014413" algn="l" defTabSz="4064000" rtl="0" eaLnBrk="0" fontAlgn="base" hangingPunct="0">
              <a:spcBef>
                <a:spcPct val="20000"/>
              </a:spcBef>
              <a:spcAft>
                <a:spcPct val="0"/>
              </a:spcAft>
              <a:buChar char="•"/>
              <a:defRPr sz="10700">
                <a:solidFill>
                  <a:schemeClr val="tx1"/>
                </a:solidFill>
                <a:latin typeface="+mn-lt"/>
              </a:defRPr>
            </a:lvl3pPr>
            <a:lvl4pPr marL="7110413" indent="-1016000" algn="l" defTabSz="4064000" rtl="0" eaLnBrk="0" fontAlgn="base" hangingPunct="0">
              <a:spcBef>
                <a:spcPct val="20000"/>
              </a:spcBef>
              <a:spcAft>
                <a:spcPct val="0"/>
              </a:spcAft>
              <a:buChar char="–"/>
              <a:defRPr sz="8900">
                <a:solidFill>
                  <a:schemeClr val="tx1"/>
                </a:solidFill>
                <a:latin typeface="+mn-lt"/>
              </a:defRPr>
            </a:lvl4pPr>
            <a:lvl5pPr marL="9142413" indent="-1016000" algn="l" defTabSz="4064000" rtl="0" eaLnBrk="0" fontAlgn="base" hangingPunct="0">
              <a:spcBef>
                <a:spcPct val="20000"/>
              </a:spcBef>
              <a:spcAft>
                <a:spcPct val="0"/>
              </a:spcAft>
              <a:buChar char="»"/>
              <a:defRPr sz="8900">
                <a:solidFill>
                  <a:schemeClr val="tx1"/>
                </a:solidFill>
                <a:latin typeface="+mn-lt"/>
              </a:defRPr>
            </a:lvl5pPr>
            <a:lvl6pPr marL="9599613" indent="-1016000" algn="l" defTabSz="4064000" rtl="0" fontAlgn="base">
              <a:spcBef>
                <a:spcPct val="20000"/>
              </a:spcBef>
              <a:spcAft>
                <a:spcPct val="0"/>
              </a:spcAft>
              <a:buChar char="»"/>
              <a:defRPr sz="8900">
                <a:solidFill>
                  <a:schemeClr val="tx1"/>
                </a:solidFill>
                <a:latin typeface="+mn-lt"/>
              </a:defRPr>
            </a:lvl6pPr>
            <a:lvl7pPr marL="10056813" indent="-1016000" algn="l" defTabSz="4064000" rtl="0" fontAlgn="base">
              <a:spcBef>
                <a:spcPct val="20000"/>
              </a:spcBef>
              <a:spcAft>
                <a:spcPct val="0"/>
              </a:spcAft>
              <a:buChar char="»"/>
              <a:defRPr sz="8900">
                <a:solidFill>
                  <a:schemeClr val="tx1"/>
                </a:solidFill>
                <a:latin typeface="+mn-lt"/>
              </a:defRPr>
            </a:lvl7pPr>
            <a:lvl8pPr marL="10514013" indent="-1016000" algn="l" defTabSz="4064000" rtl="0" fontAlgn="base">
              <a:spcBef>
                <a:spcPct val="20000"/>
              </a:spcBef>
              <a:spcAft>
                <a:spcPct val="0"/>
              </a:spcAft>
              <a:buChar char="»"/>
              <a:defRPr sz="8900">
                <a:solidFill>
                  <a:schemeClr val="tx1"/>
                </a:solidFill>
                <a:latin typeface="+mn-lt"/>
              </a:defRPr>
            </a:lvl8pPr>
            <a:lvl9pPr marL="10971213" indent="-1016000" algn="l" defTabSz="4064000" rtl="0" fontAlgn="base">
              <a:spcBef>
                <a:spcPct val="20000"/>
              </a:spcBef>
              <a:spcAft>
                <a:spcPct val="0"/>
              </a:spcAft>
              <a:buChar char="»"/>
              <a:defRPr sz="8900">
                <a:solidFill>
                  <a:schemeClr val="tx1"/>
                </a:solidFill>
                <a:latin typeface="+mn-lt"/>
              </a:defRPr>
            </a:lvl9pPr>
          </a:lstStyle>
          <a:p>
            <a:pPr marL="0" indent="0">
              <a:buFontTx/>
              <a:buNone/>
              <a:defRPr/>
            </a:pPr>
            <a:r>
              <a:rPr lang="en-US" altLang="ru-RU" sz="1800" kern="0" dirty="0" smtClean="0"/>
              <a:t>The Institute of Nuclear Physics</a:t>
            </a:r>
            <a:endParaRPr lang="ru-RU" altLang="ru-RU" sz="1800" kern="0" dirty="0" smtClean="0"/>
          </a:p>
        </p:txBody>
      </p:sp>
      <p:pic>
        <p:nvPicPr>
          <p:cNvPr id="9" name="Picture 19" descr="inp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04433"/>
            <a:ext cx="1310798" cy="130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Прямоугольник 9"/>
          <p:cNvSpPr/>
          <p:nvPr/>
        </p:nvSpPr>
        <p:spPr>
          <a:xfrm>
            <a:off x="341784" y="4725144"/>
            <a:ext cx="8656670" cy="1569660"/>
          </a:xfrm>
          <a:prstGeom prst="rect">
            <a:avLst/>
          </a:prstGeom>
        </p:spPr>
        <p:txBody>
          <a:bodyPr wrap="square">
            <a:spAutoFit/>
          </a:bodyPr>
          <a:lstStyle/>
          <a:p>
            <a:pPr algn="just">
              <a:buFontTx/>
              <a:buNone/>
            </a:pPr>
            <a:r>
              <a:rPr lang="en-US" altLang="ru-RU" sz="1600" i="1" dirty="0">
                <a:latin typeface="Times New Roman" pitchFamily="18" charset="0"/>
                <a:cs typeface="Times New Roman" pitchFamily="18" charset="0"/>
              </a:rPr>
              <a:t>The </a:t>
            </a:r>
            <a:r>
              <a:rPr lang="en-US" altLang="ru-RU" sz="1600" i="1" dirty="0" smtClean="0">
                <a:latin typeface="Times New Roman" pitchFamily="18" charset="0"/>
                <a:cs typeface="Times New Roman" pitchFamily="18" charset="0"/>
              </a:rPr>
              <a:t>report describes </a:t>
            </a:r>
            <a:r>
              <a:rPr lang="en-US" altLang="ru-RU" sz="1600" i="1" dirty="0">
                <a:latin typeface="Times New Roman" pitchFamily="18" charset="0"/>
                <a:cs typeface="Times New Roman" pitchFamily="18" charset="0"/>
              </a:rPr>
              <a:t>the </a:t>
            </a:r>
            <a:r>
              <a:rPr lang="en-US" altLang="ru-RU" sz="1600" i="1" dirty="0" smtClean="0">
                <a:latin typeface="Times New Roman" pitchFamily="18" charset="0"/>
                <a:cs typeface="Times New Roman" pitchFamily="18" charset="0"/>
              </a:rPr>
              <a:t>production </a:t>
            </a:r>
            <a:r>
              <a:rPr lang="en-US" altLang="ru-RU" sz="1600" i="1" dirty="0">
                <a:latin typeface="Times New Roman" pitchFamily="18" charset="0"/>
                <a:cs typeface="Times New Roman" pitchFamily="18" charset="0"/>
              </a:rPr>
              <a:t>of metal ion beams from ECR ion sources by </a:t>
            </a:r>
            <a:r>
              <a:rPr lang="en-US" altLang="ru-RU" sz="1600" i="1" dirty="0" smtClean="0">
                <a:latin typeface="Times New Roman" pitchFamily="18" charset="0"/>
                <a:cs typeface="Times New Roman" pitchFamily="18" charset="0"/>
              </a:rPr>
              <a:t>MIVOC </a:t>
            </a:r>
            <a:r>
              <a:rPr lang="fr-FR" altLang="ru-RU" sz="1600" i="1" dirty="0">
                <a:latin typeface="Times New Roman" pitchFamily="18" charset="0"/>
                <a:cs typeface="Times New Roman" pitchFamily="18" charset="0"/>
              </a:rPr>
              <a:t>(Metal Ions from Volatile Compounds)</a:t>
            </a:r>
            <a:r>
              <a:rPr lang="en-US" altLang="ru-RU" sz="1600" i="1" dirty="0">
                <a:latin typeface="Times New Roman" pitchFamily="18" charset="0"/>
                <a:cs typeface="Times New Roman" pitchFamily="18" charset="0"/>
              </a:rPr>
              <a:t> method. The method is based on the use of volatile metal compounds having high vapor pressure at room temperature: for example, </a:t>
            </a:r>
            <a:r>
              <a:rPr lang="en-US" altLang="ru-RU" sz="1600" i="1" dirty="0" smtClean="0">
                <a:latin typeface="Times New Roman" pitchFamily="18" charset="0"/>
                <a:cs typeface="Times New Roman" pitchFamily="18" charset="0"/>
              </a:rPr>
              <a:t>Cr(C</a:t>
            </a:r>
            <a:r>
              <a:rPr lang="en-US" altLang="ru-RU" sz="1600" i="1" baseline="-25000" dirty="0" smtClean="0">
                <a:latin typeface="Times New Roman" pitchFamily="18" charset="0"/>
                <a:cs typeface="Times New Roman" pitchFamily="18" charset="0"/>
              </a:rPr>
              <a:t>5</a:t>
            </a:r>
            <a:r>
              <a:rPr lang="en-US" altLang="ru-RU" sz="1600" i="1" dirty="0" smtClean="0">
                <a:latin typeface="Times New Roman" pitchFamily="18" charset="0"/>
                <a:cs typeface="Times New Roman" pitchFamily="18" charset="0"/>
              </a:rPr>
              <a:t>H</a:t>
            </a:r>
            <a:r>
              <a:rPr lang="en-US" altLang="ru-RU" sz="1600" i="1" baseline="-25000" dirty="0" smtClean="0">
                <a:latin typeface="Times New Roman" pitchFamily="18" charset="0"/>
                <a:cs typeface="Times New Roman" pitchFamily="18" charset="0"/>
              </a:rPr>
              <a:t>5</a:t>
            </a:r>
            <a:r>
              <a:rPr lang="en-US" altLang="ru-RU" sz="1600" i="1" dirty="0" smtClean="0">
                <a:latin typeface="Times New Roman" pitchFamily="18" charset="0"/>
                <a:cs typeface="Times New Roman" pitchFamily="18" charset="0"/>
              </a:rPr>
              <a:t>)</a:t>
            </a:r>
            <a:r>
              <a:rPr lang="en-US" altLang="ru-RU" sz="1600" i="1" baseline="-25000" dirty="0" smtClean="0">
                <a:latin typeface="Times New Roman" pitchFamily="18" charset="0"/>
                <a:cs typeface="Times New Roman" pitchFamily="18" charset="0"/>
              </a:rPr>
              <a:t>2</a:t>
            </a:r>
            <a:r>
              <a:rPr lang="en-US" altLang="ru-RU" sz="1600" i="1" dirty="0">
                <a:latin typeface="Times New Roman" pitchFamily="18" charset="0"/>
                <a:cs typeface="Times New Roman" pitchFamily="18" charset="0"/>
              </a:rPr>
              <a:t>, (CH</a:t>
            </a:r>
            <a:r>
              <a:rPr lang="en-US" altLang="ru-RU" sz="1600" i="1" baseline="-25000" dirty="0">
                <a:latin typeface="Times New Roman" pitchFamily="18" charset="0"/>
                <a:cs typeface="Times New Roman" pitchFamily="18" charset="0"/>
              </a:rPr>
              <a:t>3</a:t>
            </a:r>
            <a:r>
              <a:rPr lang="en-US" altLang="ru-RU" sz="1600" i="1" dirty="0">
                <a:latin typeface="Times New Roman" pitchFamily="18" charset="0"/>
                <a:cs typeface="Times New Roman" pitchFamily="18" charset="0"/>
              </a:rPr>
              <a:t>)</a:t>
            </a:r>
            <a:r>
              <a:rPr lang="en-US" altLang="ru-RU" sz="1600" i="1" baseline="-25000" dirty="0">
                <a:latin typeface="Times New Roman" pitchFamily="18" charset="0"/>
                <a:cs typeface="Times New Roman" pitchFamily="18" charset="0"/>
              </a:rPr>
              <a:t>5</a:t>
            </a:r>
            <a:r>
              <a:rPr lang="en-US" altLang="ru-RU" sz="1600" i="1" dirty="0">
                <a:latin typeface="Times New Roman" pitchFamily="18" charset="0"/>
                <a:cs typeface="Times New Roman" pitchFamily="18" charset="0"/>
              </a:rPr>
              <a:t>C</a:t>
            </a:r>
            <a:r>
              <a:rPr lang="en-US" altLang="ru-RU" sz="1600" i="1" baseline="-25000" dirty="0">
                <a:latin typeface="Times New Roman" pitchFamily="18" charset="0"/>
                <a:cs typeface="Times New Roman" pitchFamily="18" charset="0"/>
              </a:rPr>
              <a:t>5</a:t>
            </a:r>
            <a:r>
              <a:rPr lang="en-US" altLang="ru-RU" sz="1600" i="1" dirty="0">
                <a:latin typeface="Times New Roman" pitchFamily="18" charset="0"/>
                <a:cs typeface="Times New Roman" pitchFamily="18" charset="0"/>
              </a:rPr>
              <a:t>Ti(CH</a:t>
            </a:r>
            <a:r>
              <a:rPr lang="en-US" altLang="ru-RU" sz="1600" i="1" baseline="-25000" dirty="0">
                <a:latin typeface="Times New Roman" pitchFamily="18" charset="0"/>
                <a:cs typeface="Times New Roman" pitchFamily="18" charset="0"/>
              </a:rPr>
              <a:t>3</a:t>
            </a:r>
            <a:r>
              <a:rPr lang="en-US" altLang="ru-RU" sz="1600" i="1" dirty="0">
                <a:latin typeface="Times New Roman" pitchFamily="18" charset="0"/>
                <a:cs typeface="Times New Roman" pitchFamily="18" charset="0"/>
              </a:rPr>
              <a:t>)</a:t>
            </a:r>
            <a:r>
              <a:rPr lang="en-US" altLang="ru-RU" sz="1600" i="1" baseline="-25000" dirty="0">
                <a:latin typeface="Times New Roman" pitchFamily="18" charset="0"/>
                <a:cs typeface="Times New Roman" pitchFamily="18" charset="0"/>
              </a:rPr>
              <a:t>3</a:t>
            </a:r>
            <a:r>
              <a:rPr lang="en-US" altLang="ru-RU" sz="1600" i="1" dirty="0">
                <a:latin typeface="Times New Roman" pitchFamily="18" charset="0"/>
                <a:cs typeface="Times New Roman" pitchFamily="18" charset="0"/>
              </a:rPr>
              <a:t> and several others. Using this method, intense beams of chromium, titanium, iron, and other ions were </a:t>
            </a:r>
            <a:r>
              <a:rPr lang="en-US" altLang="ru-RU" sz="1600" i="1" dirty="0" smtClean="0">
                <a:latin typeface="Times New Roman" pitchFamily="18" charset="0"/>
                <a:cs typeface="Times New Roman" pitchFamily="18" charset="0"/>
              </a:rPr>
              <a:t>produced </a:t>
            </a:r>
            <a:r>
              <a:rPr lang="en-US" altLang="ru-RU" sz="1600" i="1" dirty="0">
                <a:latin typeface="Times New Roman" pitchFamily="18" charset="0"/>
                <a:cs typeface="Times New Roman" pitchFamily="18" charset="0"/>
              </a:rPr>
              <a:t>at the U-400 FLNR JINR and DC-60 cyclotrons (Astana branch of the INP, Alma-Ata, Kazakhstan Republic).</a:t>
            </a:r>
            <a:endParaRPr lang="ru-RU" altLang="ru-RU" sz="1600" i="1" dirty="0">
              <a:latin typeface="Times New Roman" pitchFamily="18" charset="0"/>
              <a:cs typeface="Times New Roman" pitchFamily="18" charset="0"/>
            </a:endParaRPr>
          </a:p>
        </p:txBody>
      </p:sp>
    </p:spTree>
    <p:extLst>
      <p:ext uri="{BB962C8B-B14F-4D97-AF65-F5344CB8AC3E}">
        <p14:creationId xmlns:p14="http://schemas.microsoft.com/office/powerpoint/2010/main" val="2540259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dirty="0" smtClean="0"/>
              <a:t>The cyclotron U-400 of </a:t>
            </a:r>
            <a:r>
              <a:rPr lang="en-US" sz="3600" dirty="0" err="1" smtClean="0"/>
              <a:t>Flerov</a:t>
            </a:r>
            <a:r>
              <a:rPr lang="en-US" sz="3600" dirty="0" smtClean="0"/>
              <a:t> laboratory nuclear reaction (JINR, Russia) </a:t>
            </a:r>
            <a:endParaRPr lang="ru-RU" sz="3600" dirty="0"/>
          </a:p>
        </p:txBody>
      </p:sp>
      <p:sp>
        <p:nvSpPr>
          <p:cNvPr id="3" name="Объект 2"/>
          <p:cNvSpPr>
            <a:spLocks noGrp="1"/>
          </p:cNvSpPr>
          <p:nvPr>
            <p:ph idx="1"/>
          </p:nvPr>
        </p:nvSpPr>
        <p:spPr>
          <a:xfrm>
            <a:off x="323528" y="2924944"/>
            <a:ext cx="8408323" cy="2088232"/>
          </a:xfrm>
        </p:spPr>
        <p:txBody>
          <a:bodyPr>
            <a:normAutofit/>
          </a:bodyPr>
          <a:lstStyle/>
          <a:p>
            <a:pPr marL="0" indent="0">
              <a:buNone/>
            </a:pPr>
            <a:r>
              <a:rPr lang="en-US" sz="1800" dirty="0"/>
              <a:t>MAIN OBJECTIVES :</a:t>
            </a:r>
          </a:p>
          <a:p>
            <a:r>
              <a:rPr lang="en-US" sz="1800" dirty="0"/>
              <a:t>synthesis of </a:t>
            </a:r>
            <a:r>
              <a:rPr lang="en-US" sz="1800" dirty="0" err="1"/>
              <a:t>superheavy</a:t>
            </a:r>
            <a:r>
              <a:rPr lang="en-US" sz="1800" dirty="0"/>
              <a:t> </a:t>
            </a:r>
            <a:r>
              <a:rPr lang="en-US" sz="1800" dirty="0" smtClean="0"/>
              <a:t>elements</a:t>
            </a:r>
          </a:p>
          <a:p>
            <a:r>
              <a:rPr lang="en-US" sz="1800" dirty="0"/>
              <a:t>study of the chemical properties of </a:t>
            </a:r>
            <a:r>
              <a:rPr lang="en-US" sz="1800" dirty="0" err="1"/>
              <a:t>superheavy</a:t>
            </a:r>
            <a:r>
              <a:rPr lang="en-US" sz="1800" dirty="0"/>
              <a:t> </a:t>
            </a:r>
            <a:r>
              <a:rPr lang="en-US" sz="1800" dirty="0" smtClean="0"/>
              <a:t>elements</a:t>
            </a:r>
          </a:p>
          <a:p>
            <a:r>
              <a:rPr lang="en-US" sz="1800" dirty="0"/>
              <a:t>study of the structure of light nuclei at the nucleon stability </a:t>
            </a:r>
            <a:r>
              <a:rPr lang="en-US" sz="1800" dirty="0" smtClean="0"/>
              <a:t>boundary</a:t>
            </a:r>
          </a:p>
          <a:p>
            <a:r>
              <a:rPr lang="en-US" sz="1800" dirty="0"/>
              <a:t>study of the resonant structure of nuclear systems beyond neutron </a:t>
            </a:r>
            <a:r>
              <a:rPr lang="en-US" sz="1800" dirty="0" smtClean="0"/>
              <a:t>stability</a:t>
            </a:r>
          </a:p>
          <a:p>
            <a:r>
              <a:rPr lang="en-US" sz="1800" dirty="0"/>
              <a:t>study of fusion-fission mechanisms of nuclei</a:t>
            </a:r>
            <a:endParaRPr lang="ru-RU" sz="1800" dirty="0"/>
          </a:p>
        </p:txBody>
      </p:sp>
      <p:sp>
        <p:nvSpPr>
          <p:cNvPr id="4" name="Прямоугольник 3"/>
          <p:cNvSpPr/>
          <p:nvPr/>
        </p:nvSpPr>
        <p:spPr>
          <a:xfrm>
            <a:off x="484157" y="1457198"/>
            <a:ext cx="4572000" cy="369332"/>
          </a:xfrm>
          <a:prstGeom prst="rect">
            <a:avLst/>
          </a:prstGeom>
        </p:spPr>
        <p:txBody>
          <a:bodyPr>
            <a:spAutoFit/>
          </a:bodyPr>
          <a:lstStyle/>
          <a:p>
            <a:pPr algn="just"/>
            <a:r>
              <a:rPr lang="en-US" altLang="ru-RU" b="1" dirty="0">
                <a:latin typeface="Times New Roman" pitchFamily="18" charset="0"/>
                <a:cs typeface="Times New Roman" pitchFamily="18" charset="0"/>
              </a:rPr>
              <a:t>The main parameters of the beams</a:t>
            </a:r>
          </a:p>
        </p:txBody>
      </p:sp>
      <p:graphicFrame>
        <p:nvGraphicFramePr>
          <p:cNvPr id="5" name="Таблица 4"/>
          <p:cNvGraphicFramePr>
            <a:graphicFrameLocks noGrp="1"/>
          </p:cNvGraphicFramePr>
          <p:nvPr>
            <p:extLst>
              <p:ext uri="{D42A27DB-BD31-4B8C-83A1-F6EECF244321}">
                <p14:modId xmlns:p14="http://schemas.microsoft.com/office/powerpoint/2010/main" val="2350980678"/>
              </p:ext>
            </p:extLst>
          </p:nvPr>
        </p:nvGraphicFramePr>
        <p:xfrm>
          <a:off x="611560" y="1916832"/>
          <a:ext cx="3744416" cy="672074"/>
        </p:xfrm>
        <a:graphic>
          <a:graphicData uri="http://schemas.openxmlformats.org/drawingml/2006/table">
            <a:tbl>
              <a:tblPr firstRow="1" firstCol="1" bandRow="1">
                <a:tableStyleId>{5C22544A-7EE6-4342-B048-85BDC9FD1C3A}</a:tableStyleId>
              </a:tblPr>
              <a:tblGrid>
                <a:gridCol w="1871852">
                  <a:extLst>
                    <a:ext uri="{9D8B030D-6E8A-4147-A177-3AD203B41FA5}">
                      <a16:colId xmlns:a16="http://schemas.microsoft.com/office/drawing/2014/main" val="20000"/>
                    </a:ext>
                  </a:extLst>
                </a:gridCol>
                <a:gridCol w="1872564">
                  <a:extLst>
                    <a:ext uri="{9D8B030D-6E8A-4147-A177-3AD203B41FA5}">
                      <a16:colId xmlns:a16="http://schemas.microsoft.com/office/drawing/2014/main" val="20001"/>
                    </a:ext>
                  </a:extLst>
                </a:gridCol>
              </a:tblGrid>
              <a:tr h="336037">
                <a:tc>
                  <a:txBody>
                    <a:bodyPr/>
                    <a:lstStyle/>
                    <a:p>
                      <a:pPr algn="just">
                        <a:lnSpc>
                          <a:spcPct val="115000"/>
                        </a:lnSpc>
                        <a:spcAft>
                          <a:spcPts val="0"/>
                        </a:spcAft>
                      </a:pPr>
                      <a:r>
                        <a:rPr lang="en-US" sz="1200" dirty="0" smtClean="0">
                          <a:effectLst/>
                        </a:rPr>
                        <a:t>Atomic mass range </a:t>
                      </a:r>
                      <a:r>
                        <a:rPr lang="en-US" sz="1200" dirty="0">
                          <a:effectLst/>
                        </a:rPr>
                        <a:t>(</a:t>
                      </a:r>
                      <a:r>
                        <a:rPr lang="en-US" sz="1200" dirty="0" smtClean="0">
                          <a:effectLst/>
                        </a:rPr>
                        <a:t>A)</a:t>
                      </a:r>
                      <a:endParaRPr lang="ru-RU" sz="1100" dirty="0">
                        <a:effectLst/>
                        <a:latin typeface="Calibri"/>
                        <a:ea typeface="Calibri"/>
                        <a:cs typeface="Times New Roman"/>
                      </a:endParaRPr>
                    </a:p>
                  </a:txBody>
                  <a:tcPr marL="68580" marR="68580" marT="0" marB="0">
                    <a:solidFill>
                      <a:schemeClr val="accent4">
                        <a:lumMod val="75000"/>
                      </a:schemeClr>
                    </a:solidFill>
                  </a:tcPr>
                </a:tc>
                <a:tc>
                  <a:txBody>
                    <a:bodyPr/>
                    <a:lstStyle/>
                    <a:p>
                      <a:pPr algn="ctr">
                        <a:lnSpc>
                          <a:spcPct val="115000"/>
                        </a:lnSpc>
                        <a:spcAft>
                          <a:spcPts val="0"/>
                        </a:spcAft>
                      </a:pPr>
                      <a:r>
                        <a:rPr lang="en-US" sz="1200" dirty="0" smtClean="0">
                          <a:effectLst/>
                          <a:latin typeface="+mn-lt"/>
                          <a:ea typeface="+mn-ea"/>
                          <a:cs typeface="+mn-cs"/>
                        </a:rPr>
                        <a:t>4</a:t>
                      </a:r>
                      <a:r>
                        <a:rPr lang="en-US" sz="1200" baseline="0" dirty="0" smtClean="0">
                          <a:effectLst/>
                          <a:latin typeface="+mn-lt"/>
                          <a:ea typeface="+mn-ea"/>
                          <a:cs typeface="+mn-cs"/>
                        </a:rPr>
                        <a:t> - 209</a:t>
                      </a:r>
                      <a:endParaRPr lang="ru-RU" sz="1100" dirty="0">
                        <a:effectLst/>
                        <a:latin typeface="Calibri"/>
                        <a:ea typeface="Calibri"/>
                        <a:cs typeface="Times New Roman"/>
                      </a:endParaRPr>
                    </a:p>
                  </a:txBody>
                  <a:tcPr marL="68580" marR="68580" marT="0" marB="0">
                    <a:solidFill>
                      <a:schemeClr val="accent4">
                        <a:lumMod val="60000"/>
                        <a:lumOff val="40000"/>
                      </a:schemeClr>
                    </a:solidFill>
                  </a:tcPr>
                </a:tc>
                <a:extLst>
                  <a:ext uri="{0D108BD9-81ED-4DB2-BD59-A6C34878D82A}">
                    <a16:rowId xmlns:a16="http://schemas.microsoft.com/office/drawing/2014/main" val="10001"/>
                  </a:ext>
                </a:extLst>
              </a:tr>
              <a:tr h="336037">
                <a:tc>
                  <a:txBody>
                    <a:bodyPr/>
                    <a:lstStyle/>
                    <a:p>
                      <a:pPr algn="just">
                        <a:lnSpc>
                          <a:spcPct val="115000"/>
                        </a:lnSpc>
                        <a:spcAft>
                          <a:spcPts val="0"/>
                        </a:spcAft>
                      </a:pPr>
                      <a:r>
                        <a:rPr lang="en-US" sz="1200" dirty="0">
                          <a:effectLst/>
                        </a:rPr>
                        <a:t>Accelerated ion energy</a:t>
                      </a:r>
                      <a:endParaRPr lang="ru-RU" sz="1100" dirty="0">
                        <a:effectLst/>
                        <a:latin typeface="Calibri"/>
                        <a:ea typeface="Calibri"/>
                        <a:cs typeface="Times New Roman"/>
                      </a:endParaRPr>
                    </a:p>
                  </a:txBody>
                  <a:tcPr marL="68580" marR="68580" marT="0" marB="0">
                    <a:solidFill>
                      <a:schemeClr val="accent4">
                        <a:lumMod val="75000"/>
                      </a:schemeClr>
                    </a:solidFill>
                  </a:tcPr>
                </a:tc>
                <a:tc>
                  <a:txBody>
                    <a:bodyPr/>
                    <a:lstStyle/>
                    <a:p>
                      <a:pPr algn="ctr">
                        <a:lnSpc>
                          <a:spcPct val="115000"/>
                        </a:lnSpc>
                        <a:spcAft>
                          <a:spcPts val="0"/>
                        </a:spcAft>
                      </a:pPr>
                      <a:r>
                        <a:rPr lang="en-US" sz="1200" dirty="0" smtClean="0">
                          <a:effectLst/>
                        </a:rPr>
                        <a:t>3 </a:t>
                      </a:r>
                      <a:r>
                        <a:rPr lang="en-US" sz="1200" dirty="0">
                          <a:effectLst/>
                        </a:rPr>
                        <a:t>– </a:t>
                      </a:r>
                      <a:r>
                        <a:rPr lang="en-US" sz="1200" dirty="0" smtClean="0">
                          <a:effectLst/>
                        </a:rPr>
                        <a:t>29 </a:t>
                      </a:r>
                      <a:r>
                        <a:rPr lang="en-US" sz="1200" dirty="0">
                          <a:effectLst/>
                        </a:rPr>
                        <a:t>MeV/nucleon</a:t>
                      </a:r>
                      <a:endParaRPr lang="ru-RU" sz="1100" dirty="0">
                        <a:effectLst/>
                        <a:latin typeface="Calibri"/>
                        <a:ea typeface="Calibri"/>
                        <a:cs typeface="Times New Roman"/>
                      </a:endParaRPr>
                    </a:p>
                  </a:txBody>
                  <a:tcPr marL="68580" marR="68580" marT="0" marB="0">
                    <a:solidFill>
                      <a:schemeClr val="accent4">
                        <a:lumMod val="60000"/>
                        <a:lumOff val="40000"/>
                      </a:schemeClr>
                    </a:solidFill>
                  </a:tcPr>
                </a:tc>
                <a:extLst>
                  <a:ext uri="{0D108BD9-81ED-4DB2-BD59-A6C34878D82A}">
                    <a16:rowId xmlns:a16="http://schemas.microsoft.com/office/drawing/2014/main" val="10002"/>
                  </a:ext>
                </a:extLst>
              </a:tr>
            </a:tbl>
          </a:graphicData>
        </a:graphic>
      </p:graphicFrame>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1412776"/>
            <a:ext cx="1691097" cy="2232248"/>
          </a:xfrm>
          <a:prstGeom prst="rect">
            <a:avLst/>
          </a:prstGeom>
        </p:spPr>
      </p:pic>
      <p:pic>
        <p:nvPicPr>
          <p:cNvPr id="7" name="Объект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4466" y="4627886"/>
            <a:ext cx="2817976" cy="2113482"/>
          </a:xfrm>
          <a:prstGeom prst="rect">
            <a:avLst/>
          </a:prstGeom>
        </p:spPr>
      </p:pic>
      <p:sp>
        <p:nvSpPr>
          <p:cNvPr id="8" name="Заголовок 1"/>
          <p:cNvSpPr txBox="1">
            <a:spLocks/>
          </p:cNvSpPr>
          <p:nvPr/>
        </p:nvSpPr>
        <p:spPr>
          <a:xfrm>
            <a:off x="3356873" y="5113127"/>
            <a:ext cx="208673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000" dirty="0" smtClean="0"/>
              <a:t>ECR4M ion source</a:t>
            </a:r>
            <a:endParaRPr lang="ru-RU" sz="2000" strike="sngStrike" baseline="30000" dirty="0">
              <a:solidFill>
                <a:srgbClr val="FF0000"/>
              </a:solidFill>
            </a:endParaRPr>
          </a:p>
        </p:txBody>
      </p:sp>
    </p:spTree>
    <p:extLst>
      <p:ext uri="{BB962C8B-B14F-4D97-AF65-F5344CB8AC3E}">
        <p14:creationId xmlns:p14="http://schemas.microsoft.com/office/powerpoint/2010/main" val="2713700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782960"/>
          </a:xfrm>
        </p:spPr>
        <p:txBody>
          <a:bodyPr>
            <a:normAutofit/>
          </a:bodyPr>
          <a:lstStyle/>
          <a:p>
            <a:r>
              <a:rPr lang="en-US" altLang="ru-RU" sz="2000" b="1" dirty="0" smtClean="0">
                <a:latin typeface="Times New Roman" pitchFamily="18" charset="0"/>
                <a:ea typeface="Calibri" pitchFamily="34" charset="0"/>
                <a:cs typeface="Times New Roman" pitchFamily="18" charset="0"/>
              </a:rPr>
              <a:t>Beams </a:t>
            </a:r>
            <a:r>
              <a:rPr lang="en-US" altLang="ru-RU" sz="2000" b="1" dirty="0">
                <a:latin typeface="Times New Roman" pitchFamily="18" charset="0"/>
                <a:ea typeface="Calibri" pitchFamily="34" charset="0"/>
                <a:cs typeface="Times New Roman" pitchFamily="18" charset="0"/>
              </a:rPr>
              <a:t>of metal ions from </a:t>
            </a:r>
            <a:r>
              <a:rPr lang="en-US" altLang="ru-RU" sz="2000" b="1" dirty="0" smtClean="0">
                <a:latin typeface="Times New Roman" pitchFamily="18" charset="0"/>
                <a:ea typeface="Calibri" pitchFamily="34" charset="0"/>
                <a:cs typeface="Times New Roman" pitchFamily="18" charset="0"/>
              </a:rPr>
              <a:t>ECR-4M </a:t>
            </a:r>
            <a:r>
              <a:rPr lang="en-US" altLang="ru-RU" sz="2000" b="1" dirty="0">
                <a:latin typeface="Times New Roman" pitchFamily="18" charset="0"/>
                <a:ea typeface="Calibri" pitchFamily="34" charset="0"/>
                <a:cs typeface="Times New Roman" pitchFamily="18" charset="0"/>
              </a:rPr>
              <a:t>ion source </a:t>
            </a:r>
            <a:r>
              <a:rPr lang="en-US" altLang="ru-RU" sz="2000" b="1" dirty="0" smtClean="0">
                <a:latin typeface="Times New Roman" pitchFamily="18" charset="0"/>
                <a:ea typeface="Calibri" pitchFamily="34" charset="0"/>
                <a:cs typeface="Times New Roman" pitchFamily="18" charset="0"/>
              </a:rPr>
              <a:t>at the cyclotron U-400</a:t>
            </a:r>
            <a:endParaRPr lang="ru-RU" sz="2000" dirty="0"/>
          </a:p>
        </p:txBody>
      </p:sp>
      <p:sp>
        <p:nvSpPr>
          <p:cNvPr id="3" name="Объект 2"/>
          <p:cNvSpPr>
            <a:spLocks noGrp="1"/>
          </p:cNvSpPr>
          <p:nvPr>
            <p:ph idx="1"/>
          </p:nvPr>
        </p:nvSpPr>
        <p:spPr>
          <a:xfrm>
            <a:off x="467544" y="620688"/>
            <a:ext cx="8229600" cy="2548880"/>
          </a:xfrm>
        </p:spPr>
        <p:txBody>
          <a:bodyPr>
            <a:normAutofit/>
          </a:bodyPr>
          <a:lstStyle/>
          <a:p>
            <a:pPr marL="0" indent="0" algn="just">
              <a:buNone/>
            </a:pPr>
            <a:r>
              <a:rPr lang="en-US" sz="1800" dirty="0"/>
              <a:t>At the U-400 cyclotron, stable beams of metal ions were obtained by the </a:t>
            </a:r>
            <a:r>
              <a:rPr lang="en-US" sz="1800" dirty="0" smtClean="0"/>
              <a:t>MIVOC </a:t>
            </a:r>
            <a:r>
              <a:rPr lang="en-US" sz="1800" dirty="0"/>
              <a:t>method for various research areas</a:t>
            </a:r>
            <a:r>
              <a:rPr lang="en-US" sz="1800" dirty="0" smtClean="0"/>
              <a:t>:</a:t>
            </a:r>
          </a:p>
          <a:p>
            <a:pPr algn="just"/>
            <a:r>
              <a:rPr lang="en-US" sz="1800" baseline="30000" dirty="0" smtClean="0"/>
              <a:t>52</a:t>
            </a:r>
            <a:r>
              <a:rPr lang="en-US" sz="1800" dirty="0" smtClean="0"/>
              <a:t>Cr, </a:t>
            </a:r>
            <a:r>
              <a:rPr lang="ru-RU" sz="1800" baseline="30000" dirty="0" smtClean="0"/>
              <a:t>56</a:t>
            </a:r>
            <a:r>
              <a:rPr lang="en-US" sz="1800" dirty="0" smtClean="0"/>
              <a:t>Fe – </a:t>
            </a:r>
            <a:r>
              <a:rPr lang="en-US" sz="1800" dirty="0"/>
              <a:t>study of fusion-fission processes, quasi-fission and multi-nucleon transfer reactions</a:t>
            </a:r>
            <a:endParaRPr lang="ru-RU" sz="1800" dirty="0" smtClean="0"/>
          </a:p>
          <a:p>
            <a:pPr algn="just"/>
            <a:r>
              <a:rPr lang="ru-RU" sz="1800" baseline="30000" dirty="0" smtClean="0"/>
              <a:t>54</a:t>
            </a:r>
            <a:r>
              <a:rPr lang="en-US" sz="1800" dirty="0" smtClean="0"/>
              <a:t>Cr, </a:t>
            </a:r>
            <a:r>
              <a:rPr lang="en-US" sz="1800" baseline="30000" dirty="0" smtClean="0"/>
              <a:t>50</a:t>
            </a:r>
            <a:r>
              <a:rPr lang="en-US" sz="1800" dirty="0" smtClean="0"/>
              <a:t>Ti – </a:t>
            </a:r>
            <a:r>
              <a:rPr lang="en-US" sz="1800" dirty="0"/>
              <a:t>alpha, beta and gamma spectroscopy of isotopes of heavy and </a:t>
            </a:r>
            <a:r>
              <a:rPr lang="en-US" sz="1800" dirty="0" err="1"/>
              <a:t>superheavy</a:t>
            </a:r>
            <a:r>
              <a:rPr lang="en-US" sz="1800" dirty="0"/>
              <a:t> elements</a:t>
            </a:r>
            <a:endParaRPr lang="ru-RU" sz="1800" dirty="0" smtClean="0"/>
          </a:p>
          <a:p>
            <a:pPr algn="just"/>
            <a:r>
              <a:rPr lang="ru-RU" sz="1800" baseline="30000" dirty="0" smtClean="0"/>
              <a:t>56</a:t>
            </a:r>
            <a:r>
              <a:rPr lang="en-US" sz="1800" dirty="0" smtClean="0"/>
              <a:t>Fe – </a:t>
            </a:r>
            <a:r>
              <a:rPr lang="en-US" sz="1800" dirty="0"/>
              <a:t>study of reactions with beams of stable and radioactive nuclides leading to the formation of exotic nuclei</a:t>
            </a:r>
            <a:endParaRPr lang="ru-RU" sz="1800" dirty="0"/>
          </a:p>
        </p:txBody>
      </p:sp>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l="5987" t="8604" r="10408" b="2557"/>
          <a:stretch/>
        </p:blipFill>
        <p:spPr>
          <a:xfrm>
            <a:off x="107504" y="3212976"/>
            <a:ext cx="4435863" cy="3290400"/>
          </a:xfrm>
          <a:prstGeom prst="rect">
            <a:avLst/>
          </a:prstGeom>
        </p:spPr>
      </p:pic>
      <p:pic>
        <p:nvPicPr>
          <p:cNvPr id="5" name="Рисунок 4"/>
          <p:cNvPicPr>
            <a:picLocks noChangeAspect="1"/>
          </p:cNvPicPr>
          <p:nvPr/>
        </p:nvPicPr>
        <p:blipFill rotWithShape="1">
          <a:blip r:embed="rId4" cstate="print">
            <a:extLst>
              <a:ext uri="{28A0092B-C50C-407E-A947-70E740481C1C}">
                <a14:useLocalDpi xmlns:a14="http://schemas.microsoft.com/office/drawing/2010/main" val="0"/>
              </a:ext>
            </a:extLst>
          </a:blip>
          <a:srcRect l="5615" t="9129" r="11353" b="3016"/>
          <a:stretch/>
        </p:blipFill>
        <p:spPr>
          <a:xfrm>
            <a:off x="4495594" y="3212976"/>
            <a:ext cx="4454879" cy="3290400"/>
          </a:xfrm>
          <a:prstGeom prst="rect">
            <a:avLst/>
          </a:prstGeom>
        </p:spPr>
      </p:pic>
    </p:spTree>
    <p:extLst>
      <p:ext uri="{BB962C8B-B14F-4D97-AF65-F5344CB8AC3E}">
        <p14:creationId xmlns:p14="http://schemas.microsoft.com/office/powerpoint/2010/main" val="332129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l="5396" t="9056" r="10653" b="3266"/>
          <a:stretch/>
        </p:blipFill>
        <p:spPr>
          <a:xfrm>
            <a:off x="0" y="116632"/>
            <a:ext cx="4513224" cy="3290400"/>
          </a:xfrm>
          <a:prstGeom prst="rect">
            <a:avLst/>
          </a:prstGeom>
        </p:spPr>
      </p:pic>
      <p:sp>
        <p:nvSpPr>
          <p:cNvPr id="6" name="Объект 2"/>
          <p:cNvSpPr txBox="1">
            <a:spLocks/>
          </p:cNvSpPr>
          <p:nvPr/>
        </p:nvSpPr>
        <p:spPr>
          <a:xfrm>
            <a:off x="4513224" y="645708"/>
            <a:ext cx="4392488" cy="22322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smtClean="0"/>
              <a:t>The spectrum of </a:t>
            </a:r>
            <a:r>
              <a:rPr lang="en-US" sz="2000" baseline="30000" dirty="0" smtClean="0"/>
              <a:t>50</a:t>
            </a:r>
            <a:r>
              <a:rPr lang="en-US" sz="2000" dirty="0" smtClean="0"/>
              <a:t>Ti</a:t>
            </a:r>
            <a:r>
              <a:rPr lang="ru-RU" sz="2000" dirty="0" smtClean="0"/>
              <a:t> </a:t>
            </a:r>
            <a:r>
              <a:rPr lang="en-US" sz="2000" dirty="0"/>
              <a:t>, </a:t>
            </a:r>
            <a:r>
              <a:rPr lang="en-US" altLang="ru-RU" sz="2000" dirty="0">
                <a:cs typeface="Times New Roman" pitchFamily="18" charset="0"/>
              </a:rPr>
              <a:t>the source settings are optimized </a:t>
            </a:r>
            <a:r>
              <a:rPr lang="en-US" altLang="ru-RU" sz="2000" dirty="0"/>
              <a:t>for </a:t>
            </a:r>
            <a:r>
              <a:rPr lang="en-US" sz="2000" baseline="30000" dirty="0" smtClean="0"/>
              <a:t>50</a:t>
            </a:r>
            <a:r>
              <a:rPr lang="en-US" sz="2000" dirty="0" smtClean="0"/>
              <a:t>Ti</a:t>
            </a:r>
            <a:r>
              <a:rPr lang="en-US" sz="2000" baseline="30000" dirty="0" smtClean="0"/>
              <a:t>5</a:t>
            </a:r>
            <a:r>
              <a:rPr lang="ru-RU" sz="2000" baseline="30000" dirty="0" smtClean="0"/>
              <a:t>+</a:t>
            </a:r>
            <a:r>
              <a:rPr lang="en-US" sz="2000" baseline="30000" dirty="0" smtClean="0"/>
              <a:t> </a:t>
            </a:r>
            <a:r>
              <a:rPr lang="en-US" sz="2000" dirty="0" smtClean="0"/>
              <a:t>– 78 </a:t>
            </a:r>
            <a:r>
              <a:rPr lang="en-US" sz="2000" dirty="0" smtClean="0">
                <a:latin typeface="Symbol" panose="05050102010706020507" pitchFamily="18" charset="2"/>
              </a:rPr>
              <a:t>m</a:t>
            </a:r>
            <a:r>
              <a:rPr lang="en-US" sz="2000" dirty="0" smtClean="0"/>
              <a:t>A.</a:t>
            </a:r>
            <a:r>
              <a:rPr lang="ru-RU" sz="2000" dirty="0" smtClean="0"/>
              <a:t> </a:t>
            </a:r>
            <a:r>
              <a:rPr lang="en-US" sz="2000" dirty="0" smtClean="0"/>
              <a:t>UHF power – 51 W. </a:t>
            </a:r>
            <a:endParaRPr lang="ru-RU" sz="2000" dirty="0"/>
          </a:p>
        </p:txBody>
      </p:sp>
      <p:pic>
        <p:nvPicPr>
          <p:cNvPr id="8" name="Picture 273" descr="Titan.jpg"/>
          <p:cNvPicPr>
            <a:picLocks noChangeAspect="1" noChangeArrowheads="1"/>
          </p:cNvPicPr>
          <p:nvPr/>
        </p:nvPicPr>
        <p:blipFill>
          <a:blip r:embed="rId4" cstate="print">
            <a:extLst>
              <a:ext uri="{28A0092B-C50C-407E-A947-70E740481C1C}">
                <a14:useLocalDpi xmlns:a14="http://schemas.microsoft.com/office/drawing/2010/main" val="0"/>
              </a:ext>
            </a:extLst>
          </a:blip>
          <a:srcRect l="7344" t="8333" r="9760"/>
          <a:stretch>
            <a:fillRect/>
          </a:stretch>
        </p:blipFill>
        <p:spPr bwMode="auto">
          <a:xfrm>
            <a:off x="4860032" y="2990460"/>
            <a:ext cx="4189528" cy="357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66"/>
          <p:cNvSpPr>
            <a:spLocks noChangeArrowheads="1"/>
          </p:cNvSpPr>
          <p:nvPr/>
        </p:nvSpPr>
        <p:spPr bwMode="auto">
          <a:xfrm>
            <a:off x="398172" y="4941168"/>
            <a:ext cx="3887788"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altLang="en-US" b="1" dirty="0" smtClean="0">
                <a:solidFill>
                  <a:srgbClr val="008080"/>
                </a:solidFill>
                <a:latin typeface="Times New Roman" pitchFamily="18" charset="0"/>
                <a:cs typeface="Times New Roman" pitchFamily="18" charset="0"/>
                <a:sym typeface="Arial" charset="0"/>
              </a:rPr>
              <a:t>One ampule with compound </a:t>
            </a:r>
            <a:endParaRPr lang="zh-CN" altLang="zh-CN" dirty="0" smtClean="0">
              <a:solidFill>
                <a:srgbClr val="000000"/>
              </a:solidFill>
              <a:latin typeface="Arial" charset="0"/>
              <a:sym typeface="Arial" charset="0"/>
            </a:endParaRPr>
          </a:p>
          <a:p>
            <a:pPr algn="ctr" fontAlgn="base">
              <a:spcBef>
                <a:spcPct val="0"/>
              </a:spcBef>
              <a:spcAft>
                <a:spcPct val="0"/>
              </a:spcAft>
            </a:pPr>
            <a:r>
              <a:rPr lang="en-US" altLang="en-US" b="1" dirty="0" smtClean="0">
                <a:solidFill>
                  <a:srgbClr val="008080"/>
                </a:solidFill>
                <a:latin typeface="Times New Roman" pitchFamily="18" charset="0"/>
                <a:cs typeface="Times New Roman" pitchFamily="18" charset="0"/>
                <a:sym typeface="Arial" charset="0"/>
              </a:rPr>
              <a:t>(850 mg in average) – </a:t>
            </a:r>
            <a:endParaRPr lang="zh-CN" altLang="zh-CN" dirty="0" smtClean="0">
              <a:solidFill>
                <a:srgbClr val="000000"/>
              </a:solidFill>
              <a:latin typeface="Arial" charset="0"/>
              <a:sym typeface="Arial" charset="0"/>
            </a:endParaRPr>
          </a:p>
          <a:p>
            <a:pPr fontAlgn="base">
              <a:spcBef>
                <a:spcPct val="0"/>
              </a:spcBef>
              <a:spcAft>
                <a:spcPct val="0"/>
              </a:spcAft>
            </a:pPr>
            <a:r>
              <a:rPr lang="en-US" altLang="en-US" b="1" dirty="0" smtClean="0">
                <a:solidFill>
                  <a:srgbClr val="008080"/>
                </a:solidFill>
                <a:latin typeface="Times New Roman" pitchFamily="18" charset="0"/>
                <a:cs typeface="Times New Roman" pitchFamily="18" charset="0"/>
                <a:sym typeface="Arial" charset="0"/>
              </a:rPr>
              <a:t>≥ two weeks of non-stop operation</a:t>
            </a:r>
            <a:endParaRPr lang="zh-CN" altLang="zh-CN" dirty="0" smtClean="0">
              <a:solidFill>
                <a:srgbClr val="000000"/>
              </a:solidFill>
              <a:latin typeface="Arial" charset="0"/>
              <a:sym typeface="Arial" charset="0"/>
            </a:endParaRPr>
          </a:p>
        </p:txBody>
      </p:sp>
      <p:sp>
        <p:nvSpPr>
          <p:cNvPr id="10" name="Rectangle 874"/>
          <p:cNvSpPr>
            <a:spLocks noChangeArrowheads="1"/>
          </p:cNvSpPr>
          <p:nvPr/>
        </p:nvSpPr>
        <p:spPr bwMode="auto">
          <a:xfrm>
            <a:off x="4513224" y="2411022"/>
            <a:ext cx="4880304"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en-US" altLang="en-US" sz="3200" dirty="0" smtClean="0">
                <a:solidFill>
                  <a:srgbClr val="FF0000"/>
                </a:solidFill>
                <a:latin typeface="Times New Roman" pitchFamily="18" charset="0"/>
                <a:cs typeface="Times New Roman" pitchFamily="18" charset="0"/>
                <a:sym typeface="Arial" charset="0"/>
              </a:rPr>
              <a:t>Ti-50 current at the target</a:t>
            </a:r>
            <a:endParaRPr lang="zh-CN" altLang="zh-CN" dirty="0" smtClean="0">
              <a:solidFill>
                <a:srgbClr val="000000"/>
              </a:solidFill>
              <a:latin typeface="Arial" charset="0"/>
              <a:sym typeface="Arial" charset="0"/>
            </a:endParaRPr>
          </a:p>
        </p:txBody>
      </p:sp>
      <p:sp>
        <p:nvSpPr>
          <p:cNvPr id="7" name="Rectangle 856"/>
          <p:cNvSpPr>
            <a:spLocks noChangeArrowheads="1"/>
          </p:cNvSpPr>
          <p:nvPr/>
        </p:nvSpPr>
        <p:spPr bwMode="auto">
          <a:xfrm>
            <a:off x="179512" y="3645024"/>
            <a:ext cx="440572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en-US" altLang="en-US" b="1" baseline="30000" dirty="0" smtClean="0">
                <a:solidFill>
                  <a:srgbClr val="FF0000"/>
                </a:solidFill>
                <a:latin typeface="Times New Roman" pitchFamily="18" charset="0"/>
                <a:cs typeface="Times New Roman" pitchFamily="18" charset="0"/>
                <a:sym typeface="Arial" charset="0"/>
              </a:rPr>
              <a:t>50</a:t>
            </a:r>
            <a:r>
              <a:rPr lang="en-US" altLang="en-US" b="1" dirty="0" smtClean="0">
                <a:solidFill>
                  <a:srgbClr val="FF0000"/>
                </a:solidFill>
                <a:latin typeface="Times New Roman" pitchFamily="18" charset="0"/>
                <a:cs typeface="Times New Roman" pitchFamily="18" charset="0"/>
                <a:sym typeface="Arial" charset="0"/>
              </a:rPr>
              <a:t>Ti runs</a:t>
            </a:r>
            <a:r>
              <a:rPr lang="en-US" altLang="en-US" dirty="0" smtClean="0">
                <a:solidFill>
                  <a:srgbClr val="000000"/>
                </a:solidFill>
                <a:latin typeface="Times New Roman" pitchFamily="18" charset="0"/>
                <a:cs typeface="Times New Roman" pitchFamily="18" charset="0"/>
                <a:sym typeface="Arial" charset="0"/>
              </a:rPr>
              <a:t>:</a:t>
            </a:r>
            <a:endParaRPr lang="ru-RU" altLang="en-US" dirty="0" smtClean="0">
              <a:solidFill>
                <a:srgbClr val="000000"/>
              </a:solidFill>
              <a:latin typeface="Times New Roman" pitchFamily="18" charset="0"/>
              <a:cs typeface="Times New Roman" pitchFamily="18" charset="0"/>
              <a:sym typeface="Arial" charset="0"/>
            </a:endParaRPr>
          </a:p>
          <a:p>
            <a:pPr fontAlgn="base">
              <a:spcBef>
                <a:spcPct val="0"/>
              </a:spcBef>
              <a:spcAft>
                <a:spcPct val="0"/>
              </a:spcAft>
            </a:pPr>
            <a:r>
              <a:rPr lang="en-US" altLang="zh-CN" dirty="0" smtClean="0">
                <a:solidFill>
                  <a:srgbClr val="000000"/>
                </a:solidFill>
                <a:latin typeface="Times New Roman" pitchFamily="18" charset="0"/>
                <a:cs typeface="Times New Roman" pitchFamily="18" charset="0"/>
                <a:sym typeface="Arial" charset="0"/>
              </a:rPr>
              <a:t>Since October 2013 beam time of </a:t>
            </a:r>
            <a:r>
              <a:rPr lang="en-US" altLang="zh-CN" baseline="30000" dirty="0" smtClean="0">
                <a:solidFill>
                  <a:srgbClr val="000000"/>
                </a:solidFill>
                <a:latin typeface="Times New Roman" pitchFamily="18" charset="0"/>
                <a:cs typeface="Times New Roman" pitchFamily="18" charset="0"/>
                <a:sym typeface="Arial" charset="0"/>
              </a:rPr>
              <a:t>50</a:t>
            </a:r>
            <a:r>
              <a:rPr lang="en-US" altLang="zh-CN" dirty="0" smtClean="0">
                <a:solidFill>
                  <a:srgbClr val="000000"/>
                </a:solidFill>
                <a:latin typeface="Times New Roman" pitchFamily="18" charset="0"/>
                <a:cs typeface="Times New Roman" pitchFamily="18" charset="0"/>
                <a:sym typeface="Arial" charset="0"/>
              </a:rPr>
              <a:t>Ti constitutes 46 </a:t>
            </a:r>
            <a:r>
              <a:rPr lang="en-US" altLang="zh-CN" dirty="0">
                <a:solidFill>
                  <a:srgbClr val="000000"/>
                </a:solidFill>
                <a:latin typeface="Times New Roman" pitchFamily="18" charset="0"/>
                <a:cs typeface="Times New Roman" pitchFamily="18" charset="0"/>
                <a:sym typeface="Arial" charset="0"/>
              </a:rPr>
              <a:t>weeks </a:t>
            </a:r>
            <a:endParaRPr lang="zh-CN" altLang="zh-CN" dirty="0" smtClean="0">
              <a:solidFill>
                <a:srgbClr val="000000"/>
              </a:solidFill>
              <a:latin typeface="Arial" charset="0"/>
              <a:sym typeface="Arial" charset="0"/>
            </a:endParaRPr>
          </a:p>
        </p:txBody>
      </p:sp>
      <p:cxnSp>
        <p:nvCxnSpPr>
          <p:cNvPr id="14" name="Line 64"/>
          <p:cNvCxnSpPr>
            <a:cxnSpLocks noChangeShapeType="1"/>
          </p:cNvCxnSpPr>
          <p:nvPr/>
        </p:nvCxnSpPr>
        <p:spPr bwMode="auto">
          <a:xfrm>
            <a:off x="78624" y="4668577"/>
            <a:ext cx="4355976"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65382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2"/>
          <p:cNvSpPr>
            <a:spLocks noGrp="1"/>
          </p:cNvSpPr>
          <p:nvPr>
            <p:ph idx="1"/>
          </p:nvPr>
        </p:nvSpPr>
        <p:spPr>
          <a:xfrm>
            <a:off x="107504" y="260649"/>
            <a:ext cx="8928992" cy="864095"/>
          </a:xfrm>
        </p:spPr>
        <p:txBody>
          <a:bodyPr>
            <a:normAutofit fontScale="70000" lnSpcReduction="20000"/>
          </a:bodyPr>
          <a:lstStyle/>
          <a:p>
            <a:pPr marL="0" indent="0" algn="just">
              <a:buNone/>
            </a:pPr>
            <a:r>
              <a:rPr lang="en-US" altLang="ru-RU" b="1" dirty="0" smtClean="0">
                <a:latin typeface="Times New Roman" pitchFamily="18" charset="0"/>
                <a:cs typeface="Times New Roman" pitchFamily="18" charset="0"/>
              </a:rPr>
              <a:t>Table 2. </a:t>
            </a:r>
            <a:r>
              <a:rPr lang="en-US" altLang="ru-RU" b="1" dirty="0">
                <a:latin typeface="Times New Roman" pitchFamily="18" charset="0"/>
                <a:cs typeface="Times New Roman" pitchFamily="18" charset="0"/>
              </a:rPr>
              <a:t>The intensity (</a:t>
            </a:r>
            <a:r>
              <a:rPr lang="ru-RU" altLang="ru-RU" b="1" dirty="0">
                <a:latin typeface="Times New Roman" pitchFamily="18" charset="0"/>
                <a:cs typeface="Times New Roman" pitchFamily="18" charset="0"/>
              </a:rPr>
              <a:t>μ</a:t>
            </a:r>
            <a:r>
              <a:rPr lang="en-US" altLang="ru-RU" b="1" dirty="0">
                <a:latin typeface="Times New Roman" pitchFamily="18" charset="0"/>
                <a:cs typeface="Times New Roman" pitchFamily="18" charset="0"/>
              </a:rPr>
              <a:t>A) of metal ion beams produced from </a:t>
            </a:r>
            <a:r>
              <a:rPr lang="en-US" altLang="ru-RU" b="1" dirty="0" smtClean="0">
                <a:latin typeface="Times New Roman" pitchFamily="18" charset="0"/>
                <a:cs typeface="Times New Roman" pitchFamily="18" charset="0"/>
              </a:rPr>
              <a:t>the </a:t>
            </a:r>
            <a:r>
              <a:rPr lang="en-US" altLang="ru-RU" b="1" dirty="0">
                <a:latin typeface="Times New Roman" pitchFamily="18" charset="0"/>
                <a:cs typeface="Times New Roman" pitchFamily="18" charset="0"/>
              </a:rPr>
              <a:t>ECR ion </a:t>
            </a:r>
            <a:r>
              <a:rPr lang="en-US" altLang="ru-RU" b="1" dirty="0" smtClean="0">
                <a:latin typeface="Times New Roman" pitchFamily="18" charset="0"/>
                <a:cs typeface="Times New Roman" pitchFamily="18" charset="0"/>
              </a:rPr>
              <a:t>sources of </a:t>
            </a:r>
            <a:r>
              <a:rPr lang="en-US" altLang="ru-RU" b="1" dirty="0">
                <a:latin typeface="Times New Roman" pitchFamily="18" charset="0"/>
                <a:cs typeface="Times New Roman" pitchFamily="18" charset="0"/>
              </a:rPr>
              <a:t>the </a:t>
            </a:r>
            <a:r>
              <a:rPr lang="en-US" altLang="ru-RU" b="1" dirty="0" smtClean="0">
                <a:latin typeface="Times New Roman" pitchFamily="18" charset="0"/>
                <a:cs typeface="Times New Roman" pitchFamily="18" charset="0"/>
              </a:rPr>
              <a:t>FLNR JINR </a:t>
            </a:r>
            <a:r>
              <a:rPr lang="en-US" altLang="ru-RU" b="1" dirty="0">
                <a:latin typeface="Times New Roman" pitchFamily="18" charset="0"/>
                <a:cs typeface="Times New Roman" pitchFamily="18" charset="0"/>
              </a:rPr>
              <a:t>using the MIVOC method</a:t>
            </a:r>
            <a:endParaRPr lang="ru-RU" altLang="ru-RU" b="1" dirty="0">
              <a:latin typeface="Times New Roman" pitchFamily="18" charset="0"/>
              <a:cs typeface="Times New Roman" pitchFamily="18" charset="0"/>
            </a:endParaRPr>
          </a:p>
          <a:p>
            <a:pPr marL="0" indent="0" algn="just">
              <a:buNone/>
            </a:pP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1582120591"/>
              </p:ext>
            </p:extLst>
          </p:nvPr>
        </p:nvGraphicFramePr>
        <p:xfrm>
          <a:off x="467544" y="1124744"/>
          <a:ext cx="7704857" cy="5256582"/>
        </p:xfrm>
        <a:graphic>
          <a:graphicData uri="http://schemas.openxmlformats.org/drawingml/2006/table">
            <a:tbl>
              <a:tblPr firstRow="1" firstCol="1" bandRow="1">
                <a:tableStyleId>{5C22544A-7EE6-4342-B048-85BDC9FD1C3A}</a:tableStyleId>
              </a:tblPr>
              <a:tblGrid>
                <a:gridCol w="648072">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442391">
                  <a:extLst>
                    <a:ext uri="{9D8B030D-6E8A-4147-A177-3AD203B41FA5}">
                      <a16:colId xmlns:a16="http://schemas.microsoft.com/office/drawing/2014/main" val="20002"/>
                    </a:ext>
                  </a:extLst>
                </a:gridCol>
                <a:gridCol w="486062">
                  <a:extLst>
                    <a:ext uri="{9D8B030D-6E8A-4147-A177-3AD203B41FA5}">
                      <a16:colId xmlns:a16="http://schemas.microsoft.com/office/drawing/2014/main" val="20012"/>
                    </a:ext>
                  </a:extLst>
                </a:gridCol>
                <a:gridCol w="531999">
                  <a:extLst>
                    <a:ext uri="{9D8B030D-6E8A-4147-A177-3AD203B41FA5}">
                      <a16:colId xmlns:a16="http://schemas.microsoft.com/office/drawing/2014/main" val="20003"/>
                    </a:ext>
                  </a:extLst>
                </a:gridCol>
                <a:gridCol w="613292">
                  <a:extLst>
                    <a:ext uri="{9D8B030D-6E8A-4147-A177-3AD203B41FA5}">
                      <a16:colId xmlns:a16="http://schemas.microsoft.com/office/drawing/2014/main" val="20004"/>
                    </a:ext>
                  </a:extLst>
                </a:gridCol>
                <a:gridCol w="537645">
                  <a:extLst>
                    <a:ext uri="{9D8B030D-6E8A-4147-A177-3AD203B41FA5}">
                      <a16:colId xmlns:a16="http://schemas.microsoft.com/office/drawing/2014/main" val="20005"/>
                    </a:ext>
                  </a:extLst>
                </a:gridCol>
                <a:gridCol w="604851">
                  <a:extLst>
                    <a:ext uri="{9D8B030D-6E8A-4147-A177-3AD203B41FA5}">
                      <a16:colId xmlns:a16="http://schemas.microsoft.com/office/drawing/2014/main" val="20006"/>
                    </a:ext>
                  </a:extLst>
                </a:gridCol>
                <a:gridCol w="557935">
                  <a:extLst>
                    <a:ext uri="{9D8B030D-6E8A-4147-A177-3AD203B41FA5}">
                      <a16:colId xmlns:a16="http://schemas.microsoft.com/office/drawing/2014/main" val="20007"/>
                    </a:ext>
                  </a:extLst>
                </a:gridCol>
                <a:gridCol w="557935">
                  <a:extLst>
                    <a:ext uri="{9D8B030D-6E8A-4147-A177-3AD203B41FA5}">
                      <a16:colId xmlns:a16="http://schemas.microsoft.com/office/drawing/2014/main" val="20008"/>
                    </a:ext>
                  </a:extLst>
                </a:gridCol>
                <a:gridCol w="557935">
                  <a:extLst>
                    <a:ext uri="{9D8B030D-6E8A-4147-A177-3AD203B41FA5}">
                      <a16:colId xmlns:a16="http://schemas.microsoft.com/office/drawing/2014/main" val="20009"/>
                    </a:ext>
                  </a:extLst>
                </a:gridCol>
                <a:gridCol w="554228">
                  <a:extLst>
                    <a:ext uri="{9D8B030D-6E8A-4147-A177-3AD203B41FA5}">
                      <a16:colId xmlns:a16="http://schemas.microsoft.com/office/drawing/2014/main" val="20010"/>
                    </a:ext>
                  </a:extLst>
                </a:gridCol>
                <a:gridCol w="554228">
                  <a:extLst>
                    <a:ext uri="{9D8B030D-6E8A-4147-A177-3AD203B41FA5}">
                      <a16:colId xmlns:a16="http://schemas.microsoft.com/office/drawing/2014/main" val="20011"/>
                    </a:ext>
                  </a:extLst>
                </a:gridCol>
                <a:gridCol w="554228">
                  <a:extLst>
                    <a:ext uri="{9D8B030D-6E8A-4147-A177-3AD203B41FA5}">
                      <a16:colId xmlns:a16="http://schemas.microsoft.com/office/drawing/2014/main" val="20013"/>
                    </a:ext>
                  </a:extLst>
                </a:gridCol>
              </a:tblGrid>
              <a:tr h="569046">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Z</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75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5+</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6+</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ea typeface="Calibri"/>
                          <a:cs typeface="Times New Roman" panose="02020603050405020304" pitchFamily="18" charset="0"/>
                        </a:rPr>
                        <a:t>7+</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8+</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9+</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10+</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11+</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12+</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14+</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cs typeface="Times New Roman" panose="02020603050405020304" pitchFamily="18" charset="0"/>
                        </a:rPr>
                        <a:t>16+</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17+</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a:solidFill>
                            <a:srgbClr val="FF0000"/>
                          </a:solidFill>
                          <a:effectLst/>
                          <a:latin typeface="Times New Roman" panose="02020603050405020304" pitchFamily="18" charset="0"/>
                          <a:cs typeface="Times New Roman" panose="02020603050405020304" pitchFamily="18" charset="0"/>
                        </a:rPr>
                        <a:t>18+</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ea typeface="Calibri"/>
                          <a:cs typeface="Times New Roman" panose="02020603050405020304" pitchFamily="18" charset="0"/>
                        </a:rPr>
                        <a:t>19+</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extLst>
                  <a:ext uri="{0D108BD9-81ED-4DB2-BD59-A6C34878D82A}">
                    <a16:rowId xmlns:a16="http://schemas.microsoft.com/office/drawing/2014/main" val="10000"/>
                  </a:ext>
                </a:extLst>
              </a:tr>
              <a:tr h="569046">
                <a:tc>
                  <a:txBody>
                    <a:bodyPr/>
                    <a:lstStyle/>
                    <a:p>
                      <a:pPr algn="ctr">
                        <a:lnSpc>
                          <a:spcPct val="115000"/>
                        </a:lnSpc>
                        <a:spcAft>
                          <a:spcPts val="0"/>
                        </a:spcAft>
                      </a:pPr>
                      <a:r>
                        <a:rPr lang="en-US" sz="1600" baseline="30000" dirty="0" smtClean="0">
                          <a:solidFill>
                            <a:srgbClr val="FF0000"/>
                          </a:solidFill>
                          <a:effectLst/>
                          <a:latin typeface="Times New Roman" panose="02020603050405020304" pitchFamily="18" charset="0"/>
                          <a:cs typeface="Times New Roman" panose="02020603050405020304" pitchFamily="18" charset="0"/>
                        </a:rPr>
                        <a:t>56</a:t>
                      </a:r>
                      <a:r>
                        <a:rPr lang="en-US" sz="1600" baseline="0" dirty="0" smtClean="0">
                          <a:solidFill>
                            <a:srgbClr val="FF0000"/>
                          </a:solidFill>
                          <a:effectLst/>
                          <a:latin typeface="Times New Roman" panose="02020603050405020304" pitchFamily="18" charset="0"/>
                          <a:cs typeface="Times New Roman" panose="02020603050405020304" pitchFamily="18" charset="0"/>
                        </a:rPr>
                        <a:t>Fe*</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43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93*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125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172</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145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114</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73</a:t>
                      </a: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1"/>
                  </a:ext>
                </a:extLst>
              </a:tr>
              <a:tr h="569046">
                <a:tc>
                  <a:txBody>
                    <a:bodyPr/>
                    <a:lstStyle/>
                    <a:p>
                      <a:pPr algn="ctr">
                        <a:lnSpc>
                          <a:spcPct val="115000"/>
                        </a:lnSpc>
                        <a:spcAft>
                          <a:spcPts val="0"/>
                        </a:spcAft>
                      </a:pPr>
                      <a:r>
                        <a:rPr lang="en-US" sz="1600" baseline="30000" dirty="0" smtClean="0">
                          <a:solidFill>
                            <a:srgbClr val="FF0000"/>
                          </a:solidFill>
                          <a:effectLst/>
                          <a:latin typeface="Times New Roman" panose="02020603050405020304" pitchFamily="18" charset="0"/>
                          <a:ea typeface="Calibri"/>
                          <a:cs typeface="Times New Roman" panose="02020603050405020304" pitchFamily="18" charset="0"/>
                        </a:rPr>
                        <a:t>46</a:t>
                      </a:r>
                      <a:r>
                        <a:rPr lang="en-US" sz="1600" dirty="0" smtClean="0">
                          <a:solidFill>
                            <a:srgbClr val="FF0000"/>
                          </a:solidFill>
                          <a:effectLst/>
                          <a:latin typeface="Times New Roman" panose="02020603050405020304" pitchFamily="18" charset="0"/>
                          <a:ea typeface="Calibri"/>
                          <a:cs typeface="Times New Roman" panose="02020603050405020304" pitchFamily="18" charset="0"/>
                        </a:rPr>
                        <a:t>Ti*</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62*</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51</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9"/>
                  </a:ext>
                </a:extLst>
              </a:tr>
              <a:tr h="284523">
                <a:tc>
                  <a:txBody>
                    <a:bodyPr/>
                    <a:lstStyle/>
                    <a:p>
                      <a:pPr algn="ctr">
                        <a:lnSpc>
                          <a:spcPct val="115000"/>
                        </a:lnSpc>
                        <a:spcAft>
                          <a:spcPts val="0"/>
                        </a:spcAft>
                      </a:pPr>
                      <a:r>
                        <a:rPr lang="en-US" sz="1600" baseline="30000" dirty="0" smtClean="0">
                          <a:solidFill>
                            <a:srgbClr val="FF0000"/>
                          </a:solidFill>
                          <a:effectLst/>
                          <a:latin typeface="Times New Roman" panose="02020603050405020304" pitchFamily="18" charset="0"/>
                          <a:cs typeface="Times New Roman" panose="02020603050405020304" pitchFamily="18" charset="0"/>
                        </a:rPr>
                        <a:t>48</a:t>
                      </a:r>
                      <a:r>
                        <a:rPr lang="en-US" sz="1600" dirty="0" smtClean="0">
                          <a:solidFill>
                            <a:srgbClr val="FF0000"/>
                          </a:solidFill>
                          <a:effectLst/>
                          <a:latin typeface="Times New Roman" panose="02020603050405020304" pitchFamily="18" charset="0"/>
                          <a:cs typeface="Times New Roman" panose="02020603050405020304" pitchFamily="18" charset="0"/>
                        </a:rPr>
                        <a:t>Ti*</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79*</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68</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2"/>
                  </a:ext>
                </a:extLst>
              </a:tr>
              <a:tr h="284523">
                <a:tc>
                  <a:txBody>
                    <a:bodyPr/>
                    <a:lstStyle/>
                    <a:p>
                      <a:pPr algn="ctr">
                        <a:lnSpc>
                          <a:spcPct val="115000"/>
                        </a:lnSpc>
                        <a:spcAft>
                          <a:spcPts val="0"/>
                        </a:spcAft>
                      </a:pPr>
                      <a:r>
                        <a:rPr lang="en-US" sz="1600" baseline="30000" dirty="0" smtClean="0">
                          <a:solidFill>
                            <a:srgbClr val="FF0000"/>
                          </a:solidFill>
                          <a:effectLst/>
                          <a:latin typeface="Times New Roman" panose="02020603050405020304" pitchFamily="18" charset="0"/>
                          <a:ea typeface="Calibri"/>
                          <a:cs typeface="Times New Roman" panose="02020603050405020304" pitchFamily="18" charset="0"/>
                        </a:rPr>
                        <a:t>50</a:t>
                      </a:r>
                      <a:r>
                        <a:rPr lang="en-US" sz="1600" dirty="0" smtClean="0">
                          <a:solidFill>
                            <a:srgbClr val="FF0000"/>
                          </a:solidFill>
                          <a:effectLst/>
                          <a:latin typeface="Times New Roman" panose="02020603050405020304" pitchFamily="18" charset="0"/>
                          <a:ea typeface="Calibri"/>
                          <a:cs typeface="Times New Roman" panose="02020603050405020304" pitchFamily="18" charset="0"/>
                        </a:rPr>
                        <a:t>Ti*</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82*</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90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72</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60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23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10"/>
                  </a:ext>
                </a:extLst>
              </a:tr>
              <a:tr h="284523">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cs typeface="Times New Roman" panose="02020603050405020304" pitchFamily="18" charset="0"/>
                        </a:rPr>
                        <a:t>Ni</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48</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30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10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3"/>
                  </a:ext>
                </a:extLst>
              </a:tr>
              <a:tr h="539175">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cs typeface="Times New Roman" panose="02020603050405020304" pitchFamily="18" charset="0"/>
                        </a:rPr>
                        <a:t>Co</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57</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80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86</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98</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82</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25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4"/>
                  </a:ext>
                </a:extLst>
              </a:tr>
              <a:tr h="539175">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cs typeface="Times New Roman" panose="02020603050405020304" pitchFamily="18" charset="0"/>
                        </a:rPr>
                        <a:t>Cr*</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50</a:t>
                      </a: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74*</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68</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42</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17</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8</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5"/>
                  </a:ext>
                </a:extLst>
              </a:tr>
              <a:tr h="539175">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cs typeface="Times New Roman" panose="02020603050405020304" pitchFamily="18" charset="0"/>
                        </a:rPr>
                        <a:t>Ge</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54</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47</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6"/>
                  </a:ext>
                </a:extLst>
              </a:tr>
              <a:tr h="539175">
                <a:tc>
                  <a:txBody>
                    <a:bodyPr/>
                    <a:lstStyle/>
                    <a:p>
                      <a:pPr algn="ctr">
                        <a:lnSpc>
                          <a:spcPct val="115000"/>
                        </a:lnSpc>
                        <a:spcAft>
                          <a:spcPts val="0"/>
                        </a:spcAft>
                      </a:pPr>
                      <a:r>
                        <a:rPr lang="en-US" sz="1600" dirty="0" smtClean="0">
                          <a:solidFill>
                            <a:srgbClr val="FF0000"/>
                          </a:solidFill>
                          <a:effectLst/>
                          <a:latin typeface="Times New Roman" panose="02020603050405020304" pitchFamily="18" charset="0"/>
                          <a:ea typeface="Calibri"/>
                          <a:cs typeface="Times New Roman" panose="02020603050405020304" pitchFamily="18" charset="0"/>
                        </a:rPr>
                        <a:t>V</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600" dirty="0" smtClean="0">
                          <a:effectLst/>
                          <a:latin typeface="Times New Roman" panose="02020603050405020304" pitchFamily="18" charset="0"/>
                          <a:cs typeface="Times New Roman" panose="02020603050405020304" pitchFamily="18" charset="0"/>
                        </a:rPr>
                        <a:t>75</a:t>
                      </a: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54</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41</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54</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43</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34</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19</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7"/>
                  </a:ext>
                </a:extLst>
              </a:tr>
              <a:tr h="539175">
                <a:tc>
                  <a:txBody>
                    <a:bodyPr/>
                    <a:lstStyle/>
                    <a:p>
                      <a:pPr algn="ctr">
                        <a:lnSpc>
                          <a:spcPct val="115000"/>
                        </a:lnSpc>
                        <a:spcAft>
                          <a:spcPts val="0"/>
                        </a:spcAft>
                      </a:pPr>
                      <a:r>
                        <a:rPr lang="en-US" sz="1600" dirty="0" err="1" smtClean="0">
                          <a:solidFill>
                            <a:srgbClr val="FF0000"/>
                          </a:solidFill>
                          <a:effectLst/>
                          <a:latin typeface="Times New Roman" panose="02020603050405020304" pitchFamily="18" charset="0"/>
                          <a:cs typeface="Times New Roman" panose="02020603050405020304" pitchFamily="18" charset="0"/>
                        </a:rPr>
                        <a:t>Hf</a:t>
                      </a:r>
                      <a:endParaRPr lang="ru-RU" sz="16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6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50</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45</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36</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600" dirty="0" smtClean="0">
                          <a:effectLst/>
                          <a:latin typeface="Times New Roman" panose="02020603050405020304" pitchFamily="18" charset="0"/>
                          <a:ea typeface="Calibri"/>
                          <a:cs typeface="Times New Roman" panose="02020603050405020304" pitchFamily="18" charset="0"/>
                        </a:rPr>
                        <a:t>27</a:t>
                      </a:r>
                      <a:endParaRPr lang="ru-RU" sz="16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8"/>
                  </a:ext>
                </a:extLst>
              </a:tr>
            </a:tbl>
          </a:graphicData>
        </a:graphic>
      </p:graphicFrame>
      <p:sp>
        <p:nvSpPr>
          <p:cNvPr id="2" name="Прямоугольник 1"/>
          <p:cNvSpPr/>
          <p:nvPr/>
        </p:nvSpPr>
        <p:spPr>
          <a:xfrm>
            <a:off x="251520" y="6381328"/>
            <a:ext cx="7704856" cy="369332"/>
          </a:xfrm>
          <a:prstGeom prst="rect">
            <a:avLst/>
          </a:prstGeom>
        </p:spPr>
        <p:txBody>
          <a:bodyPr wrap="square">
            <a:spAutoFit/>
          </a:bodyPr>
          <a:lstStyle/>
          <a:p>
            <a:r>
              <a:rPr lang="en-US" dirty="0"/>
              <a:t>*  – accelerated metal ion beams at the U-400 cyclotron, FLNR </a:t>
            </a:r>
            <a:endParaRPr lang="ru-RU" dirty="0"/>
          </a:p>
        </p:txBody>
      </p:sp>
    </p:spTree>
    <p:extLst>
      <p:ext uri="{BB962C8B-B14F-4D97-AF65-F5344CB8AC3E}">
        <p14:creationId xmlns:p14="http://schemas.microsoft.com/office/powerpoint/2010/main" val="2628730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altLang="ru-RU" sz="2800" b="1" dirty="0">
                <a:latin typeface="Times New Roman" pitchFamily="18" charset="0"/>
                <a:cs typeface="Times New Roman" pitchFamily="18" charset="0"/>
              </a:rPr>
              <a:t>The accelerator complex DC-60 of Astana branch of the INP (Alma-Ata, Kazakhstan Republic)</a:t>
            </a:r>
            <a:endParaRPr lang="ru-RU" sz="2800" b="1" dirty="0"/>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92080" y="1412776"/>
            <a:ext cx="3124373" cy="2195989"/>
          </a:xfrm>
        </p:spPr>
      </p:pic>
      <p:sp>
        <p:nvSpPr>
          <p:cNvPr id="7" name="Прямоугольник 6"/>
          <p:cNvSpPr/>
          <p:nvPr/>
        </p:nvSpPr>
        <p:spPr>
          <a:xfrm>
            <a:off x="484157" y="1457198"/>
            <a:ext cx="4572000" cy="369332"/>
          </a:xfrm>
          <a:prstGeom prst="rect">
            <a:avLst/>
          </a:prstGeom>
        </p:spPr>
        <p:txBody>
          <a:bodyPr>
            <a:spAutoFit/>
          </a:bodyPr>
          <a:lstStyle/>
          <a:p>
            <a:pPr algn="just"/>
            <a:r>
              <a:rPr lang="en-US" altLang="ru-RU" b="1" dirty="0">
                <a:latin typeface="Times New Roman" pitchFamily="18" charset="0"/>
                <a:cs typeface="Times New Roman" pitchFamily="18" charset="0"/>
              </a:rPr>
              <a:t>The main parameters of the beams</a:t>
            </a:r>
          </a:p>
        </p:txBody>
      </p:sp>
      <p:graphicFrame>
        <p:nvGraphicFramePr>
          <p:cNvPr id="8" name="Таблица 7"/>
          <p:cNvGraphicFramePr>
            <a:graphicFrameLocks noGrp="1"/>
          </p:cNvGraphicFramePr>
          <p:nvPr>
            <p:extLst>
              <p:ext uri="{D42A27DB-BD31-4B8C-83A1-F6EECF244321}">
                <p14:modId xmlns:p14="http://schemas.microsoft.com/office/powerpoint/2010/main" val="2873338571"/>
              </p:ext>
            </p:extLst>
          </p:nvPr>
        </p:nvGraphicFramePr>
        <p:xfrm>
          <a:off x="611560" y="1916832"/>
          <a:ext cx="3744416" cy="1008111"/>
        </p:xfrm>
        <a:graphic>
          <a:graphicData uri="http://schemas.openxmlformats.org/drawingml/2006/table">
            <a:tbl>
              <a:tblPr firstRow="1" firstCol="1" bandRow="1">
                <a:tableStyleId>{5C22544A-7EE6-4342-B048-85BDC9FD1C3A}</a:tableStyleId>
              </a:tblPr>
              <a:tblGrid>
                <a:gridCol w="1871852">
                  <a:extLst>
                    <a:ext uri="{9D8B030D-6E8A-4147-A177-3AD203B41FA5}">
                      <a16:colId xmlns:a16="http://schemas.microsoft.com/office/drawing/2014/main" val="20000"/>
                    </a:ext>
                  </a:extLst>
                </a:gridCol>
                <a:gridCol w="1872564">
                  <a:extLst>
                    <a:ext uri="{9D8B030D-6E8A-4147-A177-3AD203B41FA5}">
                      <a16:colId xmlns:a16="http://schemas.microsoft.com/office/drawing/2014/main" val="20001"/>
                    </a:ext>
                  </a:extLst>
                </a:gridCol>
              </a:tblGrid>
              <a:tr h="336037">
                <a:tc>
                  <a:txBody>
                    <a:bodyPr/>
                    <a:lstStyle/>
                    <a:p>
                      <a:pPr algn="just">
                        <a:lnSpc>
                          <a:spcPct val="115000"/>
                        </a:lnSpc>
                        <a:spcAft>
                          <a:spcPts val="0"/>
                        </a:spcAft>
                      </a:pPr>
                      <a:r>
                        <a:rPr lang="en-US" sz="1200" dirty="0">
                          <a:effectLst/>
                        </a:rPr>
                        <a:t>Type of ions</a:t>
                      </a:r>
                      <a:endParaRPr lang="ru-RU" sz="1100" dirty="0">
                        <a:effectLst/>
                        <a:latin typeface="Calibri"/>
                        <a:ea typeface="Calibri"/>
                        <a:cs typeface="Times New Roman"/>
                      </a:endParaRPr>
                    </a:p>
                  </a:txBody>
                  <a:tcPr marL="68580" marR="68580" marT="0" marB="0">
                    <a:solidFill>
                      <a:schemeClr val="accent4">
                        <a:lumMod val="75000"/>
                      </a:schemeClr>
                    </a:solidFill>
                  </a:tcPr>
                </a:tc>
                <a:tc>
                  <a:txBody>
                    <a:bodyPr/>
                    <a:lstStyle/>
                    <a:p>
                      <a:pPr algn="ctr">
                        <a:lnSpc>
                          <a:spcPct val="115000"/>
                        </a:lnSpc>
                        <a:spcAft>
                          <a:spcPts val="0"/>
                        </a:spcAft>
                      </a:pPr>
                      <a:r>
                        <a:rPr lang="en-US" sz="1200" b="0" dirty="0">
                          <a:solidFill>
                            <a:schemeClr val="tx1"/>
                          </a:solidFill>
                          <a:effectLst/>
                        </a:rPr>
                        <a:t>Li - </a:t>
                      </a:r>
                      <a:r>
                        <a:rPr lang="en-US" sz="1200" b="0" dirty="0" err="1">
                          <a:solidFill>
                            <a:schemeClr val="tx1"/>
                          </a:solidFill>
                          <a:effectLst/>
                        </a:rPr>
                        <a:t>Xe</a:t>
                      </a:r>
                      <a:endParaRPr lang="ru-RU" sz="1100" b="0" dirty="0">
                        <a:solidFill>
                          <a:schemeClr val="tx1"/>
                        </a:solidFill>
                        <a:effectLst/>
                        <a:latin typeface="Calibri"/>
                        <a:ea typeface="Calibri"/>
                        <a:cs typeface="Times New Roman"/>
                      </a:endParaRPr>
                    </a:p>
                  </a:txBody>
                  <a:tcPr marL="68580" marR="68580" marT="0" marB="0">
                    <a:solidFill>
                      <a:schemeClr val="accent4">
                        <a:lumMod val="60000"/>
                        <a:lumOff val="40000"/>
                      </a:schemeClr>
                    </a:solidFill>
                  </a:tcPr>
                </a:tc>
                <a:extLst>
                  <a:ext uri="{0D108BD9-81ED-4DB2-BD59-A6C34878D82A}">
                    <a16:rowId xmlns:a16="http://schemas.microsoft.com/office/drawing/2014/main" val="10000"/>
                  </a:ext>
                </a:extLst>
              </a:tr>
              <a:tr h="336037">
                <a:tc>
                  <a:txBody>
                    <a:bodyPr/>
                    <a:lstStyle/>
                    <a:p>
                      <a:pPr algn="just">
                        <a:lnSpc>
                          <a:spcPct val="115000"/>
                        </a:lnSpc>
                        <a:spcAft>
                          <a:spcPts val="0"/>
                        </a:spcAft>
                      </a:pPr>
                      <a:r>
                        <a:rPr lang="en-US" sz="1200" dirty="0">
                          <a:effectLst/>
                        </a:rPr>
                        <a:t>Mass to charge ratio (A/Z)</a:t>
                      </a:r>
                      <a:endParaRPr lang="ru-RU" sz="1100" dirty="0">
                        <a:effectLst/>
                        <a:latin typeface="Calibri"/>
                        <a:ea typeface="Calibri"/>
                        <a:cs typeface="Times New Roman"/>
                      </a:endParaRPr>
                    </a:p>
                  </a:txBody>
                  <a:tcPr marL="68580" marR="68580" marT="0" marB="0">
                    <a:solidFill>
                      <a:schemeClr val="accent4">
                        <a:lumMod val="75000"/>
                      </a:schemeClr>
                    </a:solidFill>
                  </a:tcPr>
                </a:tc>
                <a:tc>
                  <a:txBody>
                    <a:bodyPr/>
                    <a:lstStyle/>
                    <a:p>
                      <a:pPr algn="ctr">
                        <a:lnSpc>
                          <a:spcPct val="115000"/>
                        </a:lnSpc>
                        <a:spcAft>
                          <a:spcPts val="0"/>
                        </a:spcAft>
                      </a:pPr>
                      <a:r>
                        <a:rPr lang="en-US" sz="1200" dirty="0">
                          <a:effectLst/>
                        </a:rPr>
                        <a:t>6 - 12</a:t>
                      </a:r>
                      <a:endParaRPr lang="ru-RU" sz="1100" dirty="0">
                        <a:effectLst/>
                        <a:latin typeface="Calibri"/>
                        <a:ea typeface="Calibri"/>
                        <a:cs typeface="Times New Roman"/>
                      </a:endParaRPr>
                    </a:p>
                  </a:txBody>
                  <a:tcPr marL="68580" marR="68580" marT="0" marB="0">
                    <a:solidFill>
                      <a:schemeClr val="accent4">
                        <a:lumMod val="60000"/>
                        <a:lumOff val="40000"/>
                      </a:schemeClr>
                    </a:solidFill>
                  </a:tcPr>
                </a:tc>
                <a:extLst>
                  <a:ext uri="{0D108BD9-81ED-4DB2-BD59-A6C34878D82A}">
                    <a16:rowId xmlns:a16="http://schemas.microsoft.com/office/drawing/2014/main" val="10001"/>
                  </a:ext>
                </a:extLst>
              </a:tr>
              <a:tr h="336037">
                <a:tc>
                  <a:txBody>
                    <a:bodyPr/>
                    <a:lstStyle/>
                    <a:p>
                      <a:pPr algn="just">
                        <a:lnSpc>
                          <a:spcPct val="115000"/>
                        </a:lnSpc>
                        <a:spcAft>
                          <a:spcPts val="0"/>
                        </a:spcAft>
                      </a:pPr>
                      <a:r>
                        <a:rPr lang="en-US" sz="1200" dirty="0">
                          <a:effectLst/>
                        </a:rPr>
                        <a:t>Accelerated ion energy</a:t>
                      </a:r>
                      <a:endParaRPr lang="ru-RU" sz="1100" dirty="0">
                        <a:effectLst/>
                        <a:latin typeface="Calibri"/>
                        <a:ea typeface="Calibri"/>
                        <a:cs typeface="Times New Roman"/>
                      </a:endParaRPr>
                    </a:p>
                  </a:txBody>
                  <a:tcPr marL="68580" marR="68580" marT="0" marB="0">
                    <a:solidFill>
                      <a:schemeClr val="accent4">
                        <a:lumMod val="75000"/>
                      </a:schemeClr>
                    </a:solidFill>
                  </a:tcPr>
                </a:tc>
                <a:tc>
                  <a:txBody>
                    <a:bodyPr/>
                    <a:lstStyle/>
                    <a:p>
                      <a:pPr algn="ctr">
                        <a:lnSpc>
                          <a:spcPct val="115000"/>
                        </a:lnSpc>
                        <a:spcAft>
                          <a:spcPts val="0"/>
                        </a:spcAft>
                      </a:pPr>
                      <a:r>
                        <a:rPr lang="en-US" sz="1200" dirty="0">
                          <a:effectLst/>
                        </a:rPr>
                        <a:t>0,35 – 1,7 MeV/nucleon</a:t>
                      </a:r>
                      <a:endParaRPr lang="ru-RU" sz="1100" dirty="0">
                        <a:effectLst/>
                        <a:latin typeface="Calibri"/>
                        <a:ea typeface="Calibri"/>
                        <a:cs typeface="Times New Roman"/>
                      </a:endParaRPr>
                    </a:p>
                  </a:txBody>
                  <a:tcPr marL="68580" marR="68580" marT="0" marB="0">
                    <a:solidFill>
                      <a:schemeClr val="accent4">
                        <a:lumMod val="60000"/>
                        <a:lumOff val="40000"/>
                      </a:schemeClr>
                    </a:solidFill>
                  </a:tcPr>
                </a:tc>
                <a:extLst>
                  <a:ext uri="{0D108BD9-81ED-4DB2-BD59-A6C34878D82A}">
                    <a16:rowId xmlns:a16="http://schemas.microsoft.com/office/drawing/2014/main" val="10002"/>
                  </a:ext>
                </a:extLst>
              </a:tr>
            </a:tbl>
          </a:graphicData>
        </a:graphic>
      </p:graphicFrame>
      <p:sp>
        <p:nvSpPr>
          <p:cNvPr id="9" name="Прямоугольник 8"/>
          <p:cNvSpPr/>
          <p:nvPr/>
        </p:nvSpPr>
        <p:spPr>
          <a:xfrm>
            <a:off x="227843" y="3717031"/>
            <a:ext cx="8712968" cy="2031325"/>
          </a:xfrm>
          <a:prstGeom prst="rect">
            <a:avLst/>
          </a:prstGeom>
        </p:spPr>
        <p:txBody>
          <a:bodyPr wrap="square">
            <a:spAutoFit/>
          </a:bodyPr>
          <a:lstStyle/>
          <a:p>
            <a:r>
              <a:rPr lang="en-US" dirty="0"/>
              <a:t>MAIN OBJECTIVES </a:t>
            </a:r>
            <a:r>
              <a:rPr lang="en-US" dirty="0" smtClean="0"/>
              <a:t>:</a:t>
            </a:r>
            <a:endParaRPr lang="en-US" dirty="0"/>
          </a:p>
          <a:p>
            <a:pPr marL="285750" indent="-285750">
              <a:buFont typeface="Arial" panose="020B0604020202020204" pitchFamily="34" charset="0"/>
              <a:buChar char="•"/>
            </a:pPr>
            <a:r>
              <a:rPr lang="en-US" dirty="0"/>
              <a:t>Scientific research </a:t>
            </a:r>
          </a:p>
          <a:p>
            <a:pPr marL="285750" indent="-285750">
              <a:buFont typeface="Arial" panose="020B0604020202020204" pitchFamily="34" charset="0"/>
              <a:buChar char="•"/>
            </a:pPr>
            <a:r>
              <a:rPr lang="en-US" dirty="0"/>
              <a:t>Education </a:t>
            </a:r>
          </a:p>
          <a:p>
            <a:pPr marL="285750" indent="-285750">
              <a:buFont typeface="Arial" panose="020B0604020202020204" pitchFamily="34" charset="0"/>
              <a:buChar char="•"/>
            </a:pPr>
            <a:r>
              <a:rPr lang="en-US" dirty="0"/>
              <a:t>Production of track membranes with special </a:t>
            </a:r>
            <a:r>
              <a:rPr lang="en-US" dirty="0" smtClean="0"/>
              <a:t>properties</a:t>
            </a:r>
          </a:p>
          <a:p>
            <a:pPr marL="285750" indent="-285750">
              <a:buFont typeface="Arial" panose="020B0604020202020204" pitchFamily="34" charset="0"/>
              <a:buChar char="•"/>
            </a:pPr>
            <a:r>
              <a:rPr lang="en-US" dirty="0" smtClean="0"/>
              <a:t>Creation </a:t>
            </a:r>
            <a:r>
              <a:rPr lang="en-US" dirty="0"/>
              <a:t>of micro and </a:t>
            </a:r>
            <a:r>
              <a:rPr lang="en-US" dirty="0" err="1"/>
              <a:t>nano</a:t>
            </a:r>
            <a:r>
              <a:rPr lang="en-US" dirty="0"/>
              <a:t> structures</a:t>
            </a:r>
          </a:p>
          <a:p>
            <a:pPr marL="285750" indent="-285750">
              <a:buFont typeface="Arial" panose="020B0604020202020204" pitchFamily="34" charset="0"/>
              <a:buChar char="•"/>
            </a:pPr>
            <a:r>
              <a:rPr lang="en-US" dirty="0"/>
              <a:t>Surface modification of standard materials, </a:t>
            </a:r>
            <a:r>
              <a:rPr lang="en-US" dirty="0" smtClean="0"/>
              <a:t>creation </a:t>
            </a:r>
            <a:r>
              <a:rPr lang="en-US" dirty="0"/>
              <a:t>of new materials with required properties</a:t>
            </a:r>
            <a:endParaRPr lang="ru-RU" dirty="0"/>
          </a:p>
        </p:txBody>
      </p:sp>
      <p:sp>
        <p:nvSpPr>
          <p:cNvPr id="3" name="TextBox 2"/>
          <p:cNvSpPr txBox="1"/>
          <p:nvPr/>
        </p:nvSpPr>
        <p:spPr>
          <a:xfrm>
            <a:off x="971600" y="5748356"/>
            <a:ext cx="6912768" cy="646331"/>
          </a:xfrm>
          <a:prstGeom prst="rect">
            <a:avLst/>
          </a:prstGeom>
          <a:noFill/>
        </p:spPr>
        <p:txBody>
          <a:bodyPr wrap="square" rtlCol="0">
            <a:spAutoFit/>
          </a:bodyPr>
          <a:lstStyle/>
          <a:p>
            <a:r>
              <a:rPr lang="en-US" dirty="0" smtClean="0"/>
              <a:t>The cyclotron is equipped with the Electron Cyclotron Resonance (ECR) ion source DECRIS-3</a:t>
            </a:r>
            <a:endParaRPr lang="ru-RU" dirty="0"/>
          </a:p>
        </p:txBody>
      </p:sp>
    </p:spTree>
    <p:extLst>
      <p:ext uri="{BB962C8B-B14F-4D97-AF65-F5344CB8AC3E}">
        <p14:creationId xmlns:p14="http://schemas.microsoft.com/office/powerpoint/2010/main" val="1645980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CYCLOTRON DC-60</a:t>
            </a:r>
            <a:endParaRPr lang="ru-RU"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96752"/>
            <a:ext cx="6032419" cy="375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Прямая со стрелкой 3"/>
          <p:cNvCxnSpPr/>
          <p:nvPr/>
        </p:nvCxnSpPr>
        <p:spPr>
          <a:xfrm>
            <a:off x="5508104" y="1700808"/>
            <a:ext cx="1008112"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2420888"/>
            <a:ext cx="2570939" cy="301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156013" y="1840178"/>
            <a:ext cx="2880320" cy="369332"/>
          </a:xfrm>
          <a:prstGeom prst="rect">
            <a:avLst/>
          </a:prstGeom>
          <a:noFill/>
        </p:spPr>
        <p:txBody>
          <a:bodyPr wrap="square" rtlCol="0">
            <a:spAutoFit/>
          </a:bodyPr>
          <a:lstStyle/>
          <a:p>
            <a:pPr algn="ctr"/>
            <a:r>
              <a:rPr lang="en-US" dirty="0" smtClean="0"/>
              <a:t>DECRIS-3 ion source</a:t>
            </a:r>
            <a:endParaRPr lang="ru-RU" dirty="0"/>
          </a:p>
        </p:txBody>
      </p:sp>
      <p:sp>
        <p:nvSpPr>
          <p:cNvPr id="8" name="Прямоугольник 7"/>
          <p:cNvSpPr/>
          <p:nvPr/>
        </p:nvSpPr>
        <p:spPr>
          <a:xfrm>
            <a:off x="107503" y="5661248"/>
            <a:ext cx="8619611" cy="923330"/>
          </a:xfrm>
          <a:prstGeom prst="rect">
            <a:avLst/>
          </a:prstGeom>
        </p:spPr>
        <p:txBody>
          <a:bodyPr wrap="square">
            <a:spAutoFit/>
          </a:bodyPr>
          <a:lstStyle/>
          <a:p>
            <a:pPr algn="just"/>
            <a:r>
              <a:rPr lang="en-US" dirty="0" smtClean="0"/>
              <a:t>The experience and knowledge on the production of metal ion beams from ECR ion sources in FLNR by the MIVOC method has been successfully transferred to the DC-60 cyclotron.</a:t>
            </a:r>
            <a:endParaRPr lang="ru-RU" dirty="0"/>
          </a:p>
        </p:txBody>
      </p:sp>
    </p:spTree>
    <p:extLst>
      <p:ext uri="{BB962C8B-B14F-4D97-AF65-F5344CB8AC3E}">
        <p14:creationId xmlns:p14="http://schemas.microsoft.com/office/powerpoint/2010/main" val="3507370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476672"/>
            <a:ext cx="9505056" cy="576063"/>
          </a:xfrm>
        </p:spPr>
        <p:txBody>
          <a:bodyPr>
            <a:normAutofit/>
          </a:bodyPr>
          <a:lstStyle/>
          <a:p>
            <a:pPr marL="0" indent="0">
              <a:buNone/>
            </a:pPr>
            <a:r>
              <a:rPr lang="en-US" altLang="ru-RU" sz="1400" dirty="0">
                <a:latin typeface="Times New Roman" pitchFamily="18" charset="0"/>
                <a:cs typeface="Times New Roman" pitchFamily="18" charset="0"/>
              </a:rPr>
              <a:t>Titanium ions beams were produced from the compound (CH</a:t>
            </a:r>
            <a:r>
              <a:rPr lang="en-US" altLang="ru-RU" sz="1400" baseline="-25000" dirty="0">
                <a:latin typeface="Times New Roman" pitchFamily="18" charset="0"/>
                <a:cs typeface="Times New Roman" pitchFamily="18" charset="0"/>
              </a:rPr>
              <a:t>3</a:t>
            </a:r>
            <a:r>
              <a:rPr lang="en-US" altLang="ru-RU" sz="1400" dirty="0">
                <a:latin typeface="Times New Roman" pitchFamily="18" charset="0"/>
                <a:cs typeface="Times New Roman" pitchFamily="18" charset="0"/>
              </a:rPr>
              <a:t>)</a:t>
            </a:r>
            <a:r>
              <a:rPr lang="en-US" altLang="ru-RU" sz="1400" baseline="-25000" dirty="0">
                <a:latin typeface="Times New Roman" pitchFamily="18" charset="0"/>
                <a:cs typeface="Times New Roman" pitchFamily="18" charset="0"/>
              </a:rPr>
              <a:t>5</a:t>
            </a:r>
            <a:r>
              <a:rPr lang="en-US" altLang="ru-RU" sz="1400" dirty="0">
                <a:latin typeface="Times New Roman" pitchFamily="18" charset="0"/>
                <a:cs typeface="Times New Roman" pitchFamily="18" charset="0"/>
              </a:rPr>
              <a:t>C</a:t>
            </a:r>
            <a:r>
              <a:rPr lang="en-US" altLang="ru-RU" sz="1400" baseline="-25000" dirty="0">
                <a:latin typeface="Times New Roman" pitchFamily="18" charset="0"/>
                <a:cs typeface="Times New Roman" pitchFamily="18" charset="0"/>
              </a:rPr>
              <a:t>5</a:t>
            </a:r>
            <a:r>
              <a:rPr lang="en-US" altLang="ru-RU" sz="1400" dirty="0">
                <a:latin typeface="Times New Roman" pitchFamily="18" charset="0"/>
                <a:cs typeface="Times New Roman" pitchFamily="18" charset="0"/>
              </a:rPr>
              <a:t>Ti(CH</a:t>
            </a:r>
            <a:r>
              <a:rPr lang="en-US" altLang="ru-RU" sz="1400" baseline="-25000" dirty="0">
                <a:latin typeface="Times New Roman" pitchFamily="18" charset="0"/>
                <a:cs typeface="Times New Roman" pitchFamily="18" charset="0"/>
              </a:rPr>
              <a:t>3</a:t>
            </a:r>
            <a:r>
              <a:rPr lang="en-US" altLang="ru-RU" sz="1400" dirty="0">
                <a:latin typeface="Times New Roman" pitchFamily="18" charset="0"/>
                <a:cs typeface="Times New Roman" pitchFamily="18" charset="0"/>
              </a:rPr>
              <a:t>)</a:t>
            </a:r>
            <a:r>
              <a:rPr lang="en-US" altLang="ru-RU" sz="1400" baseline="-25000" dirty="0">
                <a:latin typeface="Times New Roman" pitchFamily="18" charset="0"/>
                <a:cs typeface="Times New Roman" pitchFamily="18" charset="0"/>
              </a:rPr>
              <a:t>3</a:t>
            </a:r>
            <a:r>
              <a:rPr lang="en-US" altLang="ru-RU" sz="1400" dirty="0">
                <a:latin typeface="Times New Roman" pitchFamily="18" charset="0"/>
                <a:cs typeface="Times New Roman" pitchFamily="18" charset="0"/>
              </a:rPr>
              <a:t>. </a:t>
            </a:r>
            <a:endParaRPr lang="ru-RU" sz="1400" dirty="0"/>
          </a:p>
        </p:txBody>
      </p:sp>
      <p:pic>
        <p:nvPicPr>
          <p:cNvPr id="4" name="Рисунок 34"/>
          <p:cNvPicPr>
            <a:picLocks noChangeAspect="1" noChangeArrowheads="1"/>
          </p:cNvPicPr>
          <p:nvPr/>
        </p:nvPicPr>
        <p:blipFill>
          <a:blip r:embed="rId3" cstate="print">
            <a:extLst>
              <a:ext uri="{28A0092B-C50C-407E-A947-70E740481C1C}">
                <a14:useLocalDpi xmlns:a14="http://schemas.microsoft.com/office/drawing/2010/main" val="0"/>
              </a:ext>
            </a:extLst>
          </a:blip>
          <a:srcRect r="12988" b="39238"/>
          <a:stretch>
            <a:fillRect/>
          </a:stretch>
        </p:blipFill>
        <p:spPr bwMode="auto">
          <a:xfrm>
            <a:off x="395536" y="908720"/>
            <a:ext cx="1198062" cy="144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3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680" y="908720"/>
            <a:ext cx="1262758" cy="1449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36"/>
          <p:cNvPicPr>
            <a:picLocks noChangeAspect="1" noChangeArrowheads="1"/>
          </p:cNvPicPr>
          <p:nvPr/>
        </p:nvPicPr>
        <p:blipFill>
          <a:blip r:embed="rId5" cstate="print">
            <a:extLst>
              <a:ext uri="{28A0092B-C50C-407E-A947-70E740481C1C}">
                <a14:useLocalDpi xmlns:a14="http://schemas.microsoft.com/office/drawing/2010/main" val="0"/>
              </a:ext>
            </a:extLst>
          </a:blip>
          <a:srcRect t="9857" b="10336"/>
          <a:stretch>
            <a:fillRect/>
          </a:stretch>
        </p:blipFill>
        <p:spPr bwMode="auto">
          <a:xfrm>
            <a:off x="3131840" y="924744"/>
            <a:ext cx="1035470" cy="14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6"/>
          <p:cNvSpPr>
            <a:spLocks noChangeArrowheads="1"/>
          </p:cNvSpPr>
          <p:nvPr/>
        </p:nvSpPr>
        <p:spPr bwMode="auto">
          <a:xfrm>
            <a:off x="4283969" y="908720"/>
            <a:ext cx="4752528"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en-US" altLang="ru-RU" sz="1400" dirty="0">
                <a:latin typeface="Times New Roman" pitchFamily="18" charset="0"/>
                <a:cs typeface="Times New Roman" pitchFamily="18" charset="0"/>
              </a:rPr>
              <a:t>Preparation of the titanium compound (CH</a:t>
            </a:r>
            <a:r>
              <a:rPr lang="en-US" altLang="ru-RU" sz="1400" baseline="-25000" dirty="0">
                <a:latin typeface="Times New Roman" pitchFamily="18" charset="0"/>
                <a:cs typeface="Times New Roman" pitchFamily="18" charset="0"/>
              </a:rPr>
              <a:t>3</a:t>
            </a:r>
            <a:r>
              <a:rPr lang="en-US" altLang="ru-RU" sz="1400" dirty="0">
                <a:latin typeface="Times New Roman" pitchFamily="18" charset="0"/>
                <a:cs typeface="Times New Roman" pitchFamily="18" charset="0"/>
              </a:rPr>
              <a:t>)</a:t>
            </a:r>
            <a:r>
              <a:rPr lang="en-US" altLang="ru-RU" sz="1400" baseline="-25000" dirty="0">
                <a:latin typeface="Times New Roman" pitchFamily="18" charset="0"/>
                <a:cs typeface="Times New Roman" pitchFamily="18" charset="0"/>
              </a:rPr>
              <a:t>5</a:t>
            </a:r>
            <a:r>
              <a:rPr lang="en-US" altLang="ru-RU" sz="1400" dirty="0">
                <a:latin typeface="Times New Roman" pitchFamily="18" charset="0"/>
                <a:cs typeface="Times New Roman" pitchFamily="18" charset="0"/>
              </a:rPr>
              <a:t>C</a:t>
            </a:r>
            <a:r>
              <a:rPr lang="en-US" altLang="ru-RU" sz="1400" baseline="-25000" dirty="0">
                <a:latin typeface="Times New Roman" pitchFamily="18" charset="0"/>
                <a:cs typeface="Times New Roman" pitchFamily="18" charset="0"/>
              </a:rPr>
              <a:t>5</a:t>
            </a:r>
            <a:r>
              <a:rPr lang="en-US" altLang="ru-RU" sz="1400" dirty="0">
                <a:latin typeface="Times New Roman" pitchFamily="18" charset="0"/>
                <a:cs typeface="Times New Roman" pitchFamily="18" charset="0"/>
              </a:rPr>
              <a:t>Ti(CH</a:t>
            </a:r>
            <a:r>
              <a:rPr lang="en-US" altLang="ru-RU" sz="1400" baseline="-25000" dirty="0">
                <a:latin typeface="Times New Roman" pitchFamily="18" charset="0"/>
                <a:cs typeface="Times New Roman" pitchFamily="18" charset="0"/>
              </a:rPr>
              <a:t>3</a:t>
            </a:r>
            <a:r>
              <a:rPr lang="en-US" altLang="ru-RU" sz="1400" dirty="0">
                <a:latin typeface="Times New Roman" pitchFamily="18" charset="0"/>
                <a:cs typeface="Times New Roman" pitchFamily="18" charset="0"/>
              </a:rPr>
              <a:t>)</a:t>
            </a:r>
            <a:r>
              <a:rPr lang="en-US" altLang="ru-RU" sz="1400" baseline="-25000" dirty="0">
                <a:latin typeface="Times New Roman" pitchFamily="18" charset="0"/>
                <a:cs typeface="Times New Roman" pitchFamily="18" charset="0"/>
              </a:rPr>
              <a:t>3 </a:t>
            </a:r>
            <a:r>
              <a:rPr lang="en-US" altLang="ru-RU" sz="1400" dirty="0">
                <a:latin typeface="Times New Roman" pitchFamily="18" charset="0"/>
                <a:cs typeface="Times New Roman" pitchFamily="18" charset="0"/>
              </a:rPr>
              <a:t>for operation. Left - an ampoule with a substance is placed in a container; in the center - the container with the substance is pumped to the </a:t>
            </a:r>
            <a:r>
              <a:rPr lang="en-US" altLang="ru-RU" sz="1400" dirty="0" err="1">
                <a:latin typeface="Times New Roman" pitchFamily="18" charset="0"/>
                <a:cs typeface="Times New Roman" pitchFamily="18" charset="0"/>
              </a:rPr>
              <a:t>forevacuum</a:t>
            </a:r>
            <a:r>
              <a:rPr lang="en-US" altLang="ru-RU" sz="1400" dirty="0">
                <a:latin typeface="Times New Roman" pitchFamily="18" charset="0"/>
                <a:cs typeface="Times New Roman" pitchFamily="18" charset="0"/>
              </a:rPr>
              <a:t>; on the right - the container with the working substance is connected to the ECR ion source through a mechanical </a:t>
            </a:r>
            <a:r>
              <a:rPr lang="en-US" altLang="ru-RU" sz="1400" dirty="0" smtClean="0">
                <a:latin typeface="Times New Roman" pitchFamily="18" charset="0"/>
                <a:cs typeface="Times New Roman" pitchFamily="18" charset="0"/>
              </a:rPr>
              <a:t>regulating valve.</a:t>
            </a:r>
            <a:endParaRPr lang="ru-RU" altLang="ru-RU" sz="1400" dirty="0">
              <a:latin typeface="Times New Roman" pitchFamily="18" charset="0"/>
              <a:cs typeface="Times New Roman" pitchFamily="18" charset="0"/>
            </a:endParaRPr>
          </a:p>
        </p:txBody>
      </p:sp>
      <p:sp>
        <p:nvSpPr>
          <p:cNvPr id="8" name="Объект 2"/>
          <p:cNvSpPr txBox="1">
            <a:spLocks/>
          </p:cNvSpPr>
          <p:nvPr/>
        </p:nvSpPr>
        <p:spPr>
          <a:xfrm>
            <a:off x="272227" y="116632"/>
            <a:ext cx="9505056" cy="5760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ru-RU" sz="1600" b="1" i="1" dirty="0" smtClean="0">
                <a:latin typeface="Times New Roman" pitchFamily="18" charset="0"/>
                <a:cs typeface="Times New Roman" pitchFamily="18" charset="0"/>
              </a:rPr>
              <a:t>The preparation of the titanium compound.</a:t>
            </a:r>
            <a:endParaRPr lang="ru-RU" sz="1600" b="1" i="1" dirty="0"/>
          </a:p>
        </p:txBody>
      </p:sp>
      <p:sp>
        <p:nvSpPr>
          <p:cNvPr id="9" name="Rectangle 196"/>
          <p:cNvSpPr>
            <a:spLocks noChangeArrowheads="1"/>
          </p:cNvSpPr>
          <p:nvPr/>
        </p:nvSpPr>
        <p:spPr bwMode="auto">
          <a:xfrm>
            <a:off x="272227" y="2449551"/>
            <a:ext cx="841420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en-US" altLang="ru-RU" sz="1600" dirty="0" smtClean="0">
                <a:latin typeface="Times New Roman" pitchFamily="18" charset="0"/>
                <a:cs typeface="Times New Roman" pitchFamily="18" charset="0"/>
              </a:rPr>
              <a:t> </a:t>
            </a:r>
            <a:r>
              <a:rPr lang="en-US" altLang="ru-RU" sz="1600" b="1" i="1" dirty="0" smtClean="0">
                <a:latin typeface="Times New Roman" pitchFamily="18" charset="0"/>
                <a:cs typeface="Times New Roman" pitchFamily="18" charset="0"/>
              </a:rPr>
              <a:t>The preparation </a:t>
            </a:r>
            <a:r>
              <a:rPr lang="en-US" altLang="ru-RU" sz="1600" b="1" i="1" dirty="0">
                <a:latin typeface="Times New Roman" pitchFamily="18" charset="0"/>
                <a:cs typeface="Times New Roman" pitchFamily="18" charset="0"/>
              </a:rPr>
              <a:t>compounds </a:t>
            </a:r>
            <a:r>
              <a:rPr lang="en-US" altLang="ru-RU" sz="1600" b="1" i="1" dirty="0" smtClean="0">
                <a:latin typeface="Times New Roman" pitchFamily="18" charset="0"/>
                <a:cs typeface="Times New Roman" pitchFamily="18" charset="0"/>
              </a:rPr>
              <a:t>ferrocene, cobalt, chrome, nickel, germanium and hafnium. </a:t>
            </a:r>
            <a:endParaRPr lang="ru-RU" altLang="ru-RU" sz="1600" b="1" i="1" dirty="0">
              <a:latin typeface="Times New Roman" pitchFamily="18" charset="0"/>
              <a:cs typeface="Times New Roman" pitchFamily="18" charset="0"/>
            </a:endParaRPr>
          </a:p>
        </p:txBody>
      </p:sp>
      <p:sp>
        <p:nvSpPr>
          <p:cNvPr id="10" name="Объект 2"/>
          <p:cNvSpPr txBox="1">
            <a:spLocks/>
          </p:cNvSpPr>
          <p:nvPr/>
        </p:nvSpPr>
        <p:spPr>
          <a:xfrm>
            <a:off x="254138" y="2788105"/>
            <a:ext cx="5325974" cy="10729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US" altLang="ru-RU" sz="1400" dirty="0" smtClean="0">
                <a:latin typeface="Times New Roman" pitchFamily="18" charset="0"/>
                <a:ea typeface="Calibri" pitchFamily="34" charset="0"/>
                <a:cs typeface="Times New Roman" pitchFamily="18" charset="0"/>
              </a:rPr>
              <a:t>The organometallic compound Fe(C</a:t>
            </a:r>
            <a:r>
              <a:rPr lang="en-US" altLang="ru-RU" sz="1400" baseline="-30000" dirty="0" smtClean="0">
                <a:latin typeface="Times New Roman" pitchFamily="18" charset="0"/>
                <a:ea typeface="Calibri" pitchFamily="34" charset="0"/>
                <a:cs typeface="Times New Roman" pitchFamily="18" charset="0"/>
              </a:rPr>
              <a:t>5</a:t>
            </a:r>
            <a:r>
              <a:rPr lang="en-US" altLang="ru-RU" sz="1400" dirty="0" smtClean="0">
                <a:latin typeface="Times New Roman" pitchFamily="18" charset="0"/>
                <a:ea typeface="Calibri" pitchFamily="34" charset="0"/>
                <a:cs typeface="Times New Roman" pitchFamily="18" charset="0"/>
              </a:rPr>
              <a:t>H</a:t>
            </a:r>
            <a:r>
              <a:rPr lang="en-US" altLang="ru-RU" sz="1400" baseline="-30000" dirty="0" smtClean="0">
                <a:latin typeface="Times New Roman" pitchFamily="18" charset="0"/>
                <a:ea typeface="Calibri" pitchFamily="34" charset="0"/>
                <a:cs typeface="Times New Roman" pitchFamily="18" charset="0"/>
              </a:rPr>
              <a:t>5</a:t>
            </a:r>
            <a:r>
              <a:rPr lang="en-US" altLang="ru-RU" sz="1400" dirty="0" smtClean="0">
                <a:latin typeface="Times New Roman" pitchFamily="18" charset="0"/>
                <a:ea typeface="Calibri" pitchFamily="34" charset="0"/>
                <a:cs typeface="Times New Roman" pitchFamily="18" charset="0"/>
              </a:rPr>
              <a:t>)</a:t>
            </a:r>
            <a:r>
              <a:rPr lang="en-US" altLang="ru-RU" sz="1400" baseline="-30000" dirty="0" smtClean="0">
                <a:latin typeface="Times New Roman" pitchFamily="18" charset="0"/>
                <a:ea typeface="Calibri" pitchFamily="34" charset="0"/>
                <a:cs typeface="Times New Roman" pitchFamily="18" charset="0"/>
              </a:rPr>
              <a:t>2</a:t>
            </a:r>
            <a:r>
              <a:rPr lang="en-US" altLang="ru-RU" sz="1400" dirty="0" smtClean="0">
                <a:latin typeface="Times New Roman" pitchFamily="18" charset="0"/>
                <a:ea typeface="Calibri" pitchFamily="34" charset="0"/>
                <a:cs typeface="Times New Roman" pitchFamily="18" charset="0"/>
              </a:rPr>
              <a:t> hasn’t a chemical activity with oxygen and isn’t sensitive to visible light. Therefore, the preparation of the MIVOC chamber with the compound Fe(C</a:t>
            </a:r>
            <a:r>
              <a:rPr lang="en-US" altLang="ru-RU" sz="1400" baseline="-30000" dirty="0" smtClean="0">
                <a:latin typeface="Times New Roman" pitchFamily="18" charset="0"/>
                <a:ea typeface="Calibri" pitchFamily="34" charset="0"/>
                <a:cs typeface="Times New Roman" pitchFamily="18" charset="0"/>
              </a:rPr>
              <a:t>5</a:t>
            </a:r>
            <a:r>
              <a:rPr lang="en-US" altLang="ru-RU" sz="1400" dirty="0" smtClean="0">
                <a:latin typeface="Times New Roman" pitchFamily="18" charset="0"/>
                <a:ea typeface="Calibri" pitchFamily="34" charset="0"/>
                <a:cs typeface="Times New Roman" pitchFamily="18" charset="0"/>
              </a:rPr>
              <a:t>H</a:t>
            </a:r>
            <a:r>
              <a:rPr lang="en-US" altLang="ru-RU" sz="1400" baseline="-30000" dirty="0" smtClean="0">
                <a:latin typeface="Times New Roman" pitchFamily="18" charset="0"/>
                <a:ea typeface="Calibri" pitchFamily="34" charset="0"/>
                <a:cs typeface="Times New Roman" pitchFamily="18" charset="0"/>
              </a:rPr>
              <a:t>5</a:t>
            </a:r>
            <a:r>
              <a:rPr lang="en-US" altLang="ru-RU" sz="1400" dirty="0" smtClean="0">
                <a:latin typeface="Times New Roman" pitchFamily="18" charset="0"/>
                <a:ea typeface="Calibri" pitchFamily="34" charset="0"/>
                <a:cs typeface="Times New Roman" pitchFamily="18" charset="0"/>
              </a:rPr>
              <a:t>)</a:t>
            </a:r>
            <a:r>
              <a:rPr lang="en-US" altLang="ru-RU" sz="1400" baseline="-30000" dirty="0" smtClean="0">
                <a:latin typeface="Times New Roman" pitchFamily="18" charset="0"/>
                <a:ea typeface="Calibri" pitchFamily="34" charset="0"/>
                <a:cs typeface="Times New Roman" pitchFamily="18" charset="0"/>
              </a:rPr>
              <a:t>2</a:t>
            </a:r>
            <a:r>
              <a:rPr lang="en-US" altLang="ru-RU" sz="1400" dirty="0" smtClean="0">
                <a:latin typeface="Times New Roman" pitchFamily="18" charset="0"/>
                <a:ea typeface="Calibri" pitchFamily="34" charset="0"/>
                <a:cs typeface="Times New Roman" pitchFamily="18" charset="0"/>
              </a:rPr>
              <a:t> was carried without an argon box. </a:t>
            </a:r>
          </a:p>
          <a:p>
            <a:pPr marL="0" indent="0">
              <a:buFont typeface="Arial" pitchFamily="34" charset="0"/>
              <a:buNone/>
            </a:pPr>
            <a:endParaRPr lang="ru-RU" sz="1400" dirty="0"/>
          </a:p>
        </p:txBody>
      </p:sp>
      <p:sp>
        <p:nvSpPr>
          <p:cNvPr id="11" name="Rectangle 196"/>
          <p:cNvSpPr>
            <a:spLocks noChangeArrowheads="1"/>
          </p:cNvSpPr>
          <p:nvPr/>
        </p:nvSpPr>
        <p:spPr bwMode="auto">
          <a:xfrm>
            <a:off x="272227" y="4149080"/>
            <a:ext cx="836290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en-US" altLang="ru-RU" sz="1400" dirty="0" smtClean="0">
                <a:latin typeface="Times New Roman" pitchFamily="18" charset="0"/>
                <a:cs typeface="Times New Roman" pitchFamily="18" charset="0"/>
              </a:rPr>
              <a:t>The compounds Cr(C</a:t>
            </a:r>
            <a:r>
              <a:rPr lang="en-US" altLang="ru-RU" sz="1400" baseline="-25000" dirty="0" smtClean="0">
                <a:latin typeface="Times New Roman" pitchFamily="18" charset="0"/>
                <a:cs typeface="Times New Roman" pitchFamily="18" charset="0"/>
              </a:rPr>
              <a:t>5</a:t>
            </a:r>
            <a:r>
              <a:rPr lang="en-US" altLang="ru-RU" sz="1400" dirty="0" smtClean="0">
                <a:latin typeface="Times New Roman" pitchFamily="18" charset="0"/>
                <a:cs typeface="Times New Roman" pitchFamily="18" charset="0"/>
              </a:rPr>
              <a:t>H</a:t>
            </a:r>
            <a:r>
              <a:rPr lang="en-US" altLang="ru-RU" sz="1400" baseline="-25000" dirty="0" smtClean="0">
                <a:latin typeface="Times New Roman" pitchFamily="18" charset="0"/>
                <a:cs typeface="Times New Roman" pitchFamily="18" charset="0"/>
              </a:rPr>
              <a:t>5</a:t>
            </a:r>
            <a:r>
              <a:rPr lang="en-US" altLang="ru-RU" sz="1400" dirty="0" smtClean="0">
                <a:latin typeface="Times New Roman" pitchFamily="18" charset="0"/>
                <a:cs typeface="Times New Roman" pitchFamily="18" charset="0"/>
              </a:rPr>
              <a:t>)</a:t>
            </a:r>
            <a:r>
              <a:rPr lang="en-US" altLang="ru-RU" sz="1400" baseline="-25000" dirty="0" smtClean="0">
                <a:latin typeface="Times New Roman" pitchFamily="18" charset="0"/>
                <a:cs typeface="Times New Roman" pitchFamily="18" charset="0"/>
              </a:rPr>
              <a:t>2</a:t>
            </a:r>
            <a:r>
              <a:rPr lang="en-US" altLang="ru-RU" sz="1400" dirty="0">
                <a:latin typeface="Times New Roman" pitchFamily="18" charset="0"/>
                <a:cs typeface="Times New Roman" pitchFamily="18" charset="0"/>
              </a:rPr>
              <a:t>,</a:t>
            </a:r>
            <a:r>
              <a:rPr lang="en-US" altLang="ru-RU" sz="1400" dirty="0" smtClean="0">
                <a:latin typeface="Times New Roman" pitchFamily="18" charset="0"/>
                <a:cs typeface="Times New Roman" pitchFamily="18" charset="0"/>
              </a:rPr>
              <a:t> Co(C</a:t>
            </a:r>
            <a:r>
              <a:rPr lang="en-US" altLang="ru-RU" sz="1400" baseline="-25000" dirty="0" smtClean="0">
                <a:latin typeface="Times New Roman" pitchFamily="18" charset="0"/>
                <a:cs typeface="Times New Roman" pitchFamily="18" charset="0"/>
              </a:rPr>
              <a:t>5</a:t>
            </a:r>
            <a:r>
              <a:rPr lang="en-US" altLang="ru-RU" sz="1400" dirty="0" smtClean="0">
                <a:latin typeface="Times New Roman" pitchFamily="18" charset="0"/>
                <a:cs typeface="Times New Roman" pitchFamily="18" charset="0"/>
              </a:rPr>
              <a:t>H</a:t>
            </a:r>
            <a:r>
              <a:rPr lang="en-US" altLang="ru-RU" sz="1400" baseline="-25000" dirty="0" smtClean="0">
                <a:latin typeface="Times New Roman" pitchFamily="18" charset="0"/>
                <a:cs typeface="Times New Roman" pitchFamily="18" charset="0"/>
              </a:rPr>
              <a:t>5</a:t>
            </a:r>
            <a:r>
              <a:rPr lang="en-US" altLang="ru-RU" sz="1400" dirty="0" smtClean="0">
                <a:latin typeface="Times New Roman" pitchFamily="18" charset="0"/>
                <a:cs typeface="Times New Roman" pitchFamily="18" charset="0"/>
              </a:rPr>
              <a:t>)</a:t>
            </a:r>
            <a:r>
              <a:rPr lang="en-US" altLang="ru-RU" sz="1400" baseline="-25000" dirty="0" smtClean="0">
                <a:latin typeface="Times New Roman" pitchFamily="18" charset="0"/>
                <a:cs typeface="Times New Roman" pitchFamily="18" charset="0"/>
              </a:rPr>
              <a:t>2</a:t>
            </a:r>
            <a:r>
              <a:rPr lang="en-US" altLang="ru-RU" sz="1400" dirty="0" smtClean="0">
                <a:latin typeface="Times New Roman" pitchFamily="18" charset="0"/>
                <a:cs typeface="Times New Roman" pitchFamily="18" charset="0"/>
              </a:rPr>
              <a:t>, </a:t>
            </a:r>
            <a:r>
              <a:rPr lang="en-US" sz="1400" dirty="0">
                <a:latin typeface="Times New Roman" panose="02020603050405020304" pitchFamily="18" charset="0"/>
                <a:cs typeface="Times New Roman" panose="02020603050405020304" pitchFamily="18" charset="0"/>
              </a:rPr>
              <a:t>Ge</a:t>
            </a:r>
            <a:r>
              <a:rPr lang="ru-RU"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CH</a:t>
            </a:r>
            <a:r>
              <a:rPr lang="ru-RU" sz="1400" baseline="-25000" dirty="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a:t>
            </a:r>
            <a:r>
              <a:rPr lang="ru-RU" sz="1400" baseline="-25000" dirty="0">
                <a:latin typeface="Times New Roman" panose="02020603050405020304" pitchFamily="18" charset="0"/>
                <a:cs typeface="Times New Roman" panose="02020603050405020304" pitchFamily="18" charset="0"/>
              </a:rPr>
              <a:t>4</a:t>
            </a:r>
            <a:r>
              <a:rPr lang="ru-RU"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and </a:t>
            </a:r>
            <a:r>
              <a:rPr lang="ru-RU"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C</a:t>
            </a:r>
            <a:r>
              <a:rPr lang="ru-RU" sz="1400" dirty="0">
                <a:latin typeface="Times New Roman" panose="02020603050405020304" pitchFamily="18" charset="0"/>
                <a:cs typeface="Times New Roman" panose="02020603050405020304" pitchFamily="18" charset="0"/>
              </a:rPr>
              <a:t>­</a:t>
            </a:r>
            <a:r>
              <a:rPr lang="ru-RU" sz="1400" baseline="-25000" dirty="0">
                <a:latin typeface="Times New Roman" panose="02020603050405020304" pitchFamily="18" charset="0"/>
                <a:cs typeface="Times New Roman" panose="02020603050405020304" pitchFamily="18" charset="0"/>
              </a:rPr>
              <a:t>5</a:t>
            </a:r>
            <a:r>
              <a:rPr lang="en-US" sz="1400" dirty="0">
                <a:latin typeface="Times New Roman" panose="02020603050405020304" pitchFamily="18" charset="0"/>
                <a:cs typeface="Times New Roman" panose="02020603050405020304" pitchFamily="18" charset="0"/>
              </a:rPr>
              <a:t>H</a:t>
            </a:r>
            <a:r>
              <a:rPr lang="ru-RU" sz="1400" baseline="-25000" dirty="0">
                <a:latin typeface="Times New Roman" panose="02020603050405020304" pitchFamily="18" charset="0"/>
                <a:cs typeface="Times New Roman" panose="02020603050405020304" pitchFamily="18" charset="0"/>
              </a:rPr>
              <a:t>5</a:t>
            </a:r>
            <a:r>
              <a:rPr lang="ru-RU" sz="1400" dirty="0">
                <a:latin typeface="Times New Roman" panose="02020603050405020304" pitchFamily="18" charset="0"/>
                <a:cs typeface="Times New Roman" panose="02020603050405020304" pitchFamily="18" charset="0"/>
              </a:rPr>
              <a:t>)</a:t>
            </a:r>
            <a:r>
              <a:rPr lang="ru-RU" sz="1400" baseline="-25000" dirty="0">
                <a:latin typeface="Times New Roman" panose="02020603050405020304" pitchFamily="18" charset="0"/>
                <a:cs typeface="Times New Roman" panose="02020603050405020304" pitchFamily="18" charset="0"/>
              </a:rPr>
              <a:t>2</a:t>
            </a:r>
            <a:r>
              <a:rPr lang="en-US" sz="1400" dirty="0" err="1">
                <a:latin typeface="Times New Roman" panose="02020603050405020304" pitchFamily="18" charset="0"/>
                <a:cs typeface="Times New Roman" panose="02020603050405020304" pitchFamily="18" charset="0"/>
              </a:rPr>
              <a:t>Hf</a:t>
            </a:r>
            <a:r>
              <a:rPr lang="ru-RU"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CH</a:t>
            </a:r>
            <a:r>
              <a:rPr lang="ru-RU" sz="1400" baseline="-25000" dirty="0" smtClean="0">
                <a:latin typeface="Times New Roman" panose="02020603050405020304" pitchFamily="18" charset="0"/>
                <a:cs typeface="Times New Roman" panose="02020603050405020304" pitchFamily="18" charset="0"/>
              </a:rPr>
              <a:t>3</a:t>
            </a:r>
            <a:r>
              <a:rPr lang="ru-RU" sz="1400" dirty="0" smtClean="0">
                <a:latin typeface="Times New Roman" panose="02020603050405020304" pitchFamily="18" charset="0"/>
                <a:cs typeface="Times New Roman" panose="02020603050405020304" pitchFamily="18" charset="0"/>
              </a:rPr>
              <a:t>)</a:t>
            </a:r>
            <a:r>
              <a:rPr lang="ru-RU" sz="1400" baseline="-25000" dirty="0" smtClean="0">
                <a:latin typeface="Times New Roman" panose="02020603050405020304" pitchFamily="18" charset="0"/>
                <a:cs typeface="Times New Roman" panose="02020603050405020304" pitchFamily="18" charset="0"/>
              </a:rPr>
              <a:t>2 </a:t>
            </a:r>
            <a:r>
              <a:rPr lang="en-US" altLang="ru-RU" sz="1400" dirty="0" smtClean="0">
                <a:latin typeface="Times New Roman" pitchFamily="18" charset="0"/>
                <a:cs typeface="Times New Roman" pitchFamily="18" charset="0"/>
              </a:rPr>
              <a:t>has a chemical activity with oxygen. So, the preparation of the MIVOC chamber was carried out an argon box.  </a:t>
            </a:r>
            <a:endParaRPr lang="ru-RU" altLang="ru-RU" sz="1400" dirty="0">
              <a:latin typeface="Times New Roman" pitchFamily="18" charset="0"/>
              <a:cs typeface="Times New Roman" pitchFamily="18" charset="0"/>
            </a:endParaRPr>
          </a:p>
        </p:txBody>
      </p:sp>
      <p:pic>
        <p:nvPicPr>
          <p:cNvPr id="12" name="Рисунок 11"/>
          <p:cNvPicPr>
            <a:picLocks noChangeAspect="1"/>
          </p:cNvPicPr>
          <p:nvPr/>
        </p:nvPicPr>
        <p:blipFill rotWithShape="1">
          <a:blip r:embed="rId6" cstate="print">
            <a:extLst>
              <a:ext uri="{28A0092B-C50C-407E-A947-70E740481C1C}">
                <a14:useLocalDpi xmlns:a14="http://schemas.microsoft.com/office/drawing/2010/main" val="0"/>
              </a:ext>
            </a:extLst>
          </a:blip>
          <a:srcRect l="3843" t="5790" r="13648" b="13769"/>
          <a:stretch/>
        </p:blipFill>
        <p:spPr>
          <a:xfrm>
            <a:off x="5995440" y="2788105"/>
            <a:ext cx="1861283" cy="1360975"/>
          </a:xfrm>
          <a:prstGeom prst="rect">
            <a:avLst/>
          </a:prstGeom>
        </p:spPr>
      </p:pic>
      <p:sp>
        <p:nvSpPr>
          <p:cNvPr id="13" name="Rectangle 196"/>
          <p:cNvSpPr>
            <a:spLocks noChangeArrowheads="1"/>
          </p:cNvSpPr>
          <p:nvPr/>
        </p:nvSpPr>
        <p:spPr bwMode="auto">
          <a:xfrm>
            <a:off x="272227" y="4694468"/>
            <a:ext cx="566595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en-US" altLang="ru-RU" sz="1400" dirty="0" smtClean="0">
                <a:latin typeface="Times New Roman" pitchFamily="18" charset="0"/>
                <a:cs typeface="Times New Roman" pitchFamily="18" charset="0"/>
              </a:rPr>
              <a:t>The compound Ni(C</a:t>
            </a:r>
            <a:r>
              <a:rPr lang="en-US" altLang="ru-RU" sz="1400" baseline="-25000" dirty="0" smtClean="0">
                <a:latin typeface="Times New Roman" pitchFamily="18" charset="0"/>
                <a:cs typeface="Times New Roman" pitchFamily="18" charset="0"/>
              </a:rPr>
              <a:t>5</a:t>
            </a:r>
            <a:r>
              <a:rPr lang="en-US" altLang="ru-RU" sz="1400" dirty="0" smtClean="0">
                <a:latin typeface="Times New Roman" pitchFamily="18" charset="0"/>
                <a:cs typeface="Times New Roman" pitchFamily="18" charset="0"/>
              </a:rPr>
              <a:t>H</a:t>
            </a:r>
            <a:r>
              <a:rPr lang="en-US" altLang="ru-RU" sz="1400" baseline="-25000" dirty="0" smtClean="0">
                <a:latin typeface="Times New Roman" pitchFamily="18" charset="0"/>
                <a:cs typeface="Times New Roman" pitchFamily="18" charset="0"/>
              </a:rPr>
              <a:t>5</a:t>
            </a:r>
            <a:r>
              <a:rPr lang="en-US" altLang="ru-RU" sz="1400" dirty="0" smtClean="0">
                <a:latin typeface="Times New Roman" pitchFamily="18" charset="0"/>
                <a:cs typeface="Times New Roman" pitchFamily="18" charset="0"/>
              </a:rPr>
              <a:t>)</a:t>
            </a:r>
            <a:r>
              <a:rPr lang="en-US" altLang="ru-RU" sz="1400" baseline="-25000" dirty="0" smtClean="0">
                <a:latin typeface="Times New Roman" pitchFamily="18" charset="0"/>
                <a:cs typeface="Times New Roman" pitchFamily="18" charset="0"/>
              </a:rPr>
              <a:t>2</a:t>
            </a:r>
            <a:r>
              <a:rPr lang="en-US" altLang="ru-RU" sz="1400" dirty="0" smtClean="0">
                <a:latin typeface="Times New Roman" pitchFamily="18" charset="0"/>
                <a:cs typeface="Times New Roman" pitchFamily="18" charset="0"/>
              </a:rPr>
              <a:t> </a:t>
            </a:r>
            <a:r>
              <a:rPr lang="en-US" altLang="ru-RU" sz="1400" dirty="0">
                <a:latin typeface="Times New Roman" pitchFamily="18" charset="0"/>
                <a:ea typeface="Calibri" pitchFamily="34" charset="0"/>
                <a:cs typeface="Times New Roman" pitchFamily="18" charset="0"/>
              </a:rPr>
              <a:t>has a high chemical activity </a:t>
            </a:r>
            <a:r>
              <a:rPr lang="en-US" altLang="ru-RU" sz="1400" dirty="0" smtClean="0">
                <a:latin typeface="Times New Roman" pitchFamily="18" charset="0"/>
                <a:ea typeface="Calibri" pitchFamily="34" charset="0"/>
                <a:cs typeface="Times New Roman" pitchFamily="18" charset="0"/>
              </a:rPr>
              <a:t>with </a:t>
            </a:r>
            <a:r>
              <a:rPr lang="en-US" altLang="ru-RU" sz="1400" dirty="0">
                <a:latin typeface="Times New Roman" pitchFamily="18" charset="0"/>
                <a:ea typeface="Calibri" pitchFamily="34" charset="0"/>
                <a:cs typeface="Times New Roman" pitchFamily="18" charset="0"/>
              </a:rPr>
              <a:t>oxygen and is highly sensitive to visible light. Therefore, the preparation of the MIVOC chamber with the compound Ni(C</a:t>
            </a:r>
            <a:r>
              <a:rPr lang="en-US" altLang="ru-RU" sz="1400" baseline="-30000" dirty="0">
                <a:latin typeface="Times New Roman" pitchFamily="18" charset="0"/>
                <a:ea typeface="Calibri" pitchFamily="34" charset="0"/>
                <a:cs typeface="Times New Roman" pitchFamily="18" charset="0"/>
              </a:rPr>
              <a:t>5</a:t>
            </a:r>
            <a:r>
              <a:rPr lang="en-US" altLang="ru-RU" sz="1400" dirty="0">
                <a:latin typeface="Times New Roman" pitchFamily="18" charset="0"/>
                <a:ea typeface="Calibri" pitchFamily="34" charset="0"/>
                <a:cs typeface="Times New Roman" pitchFamily="18" charset="0"/>
              </a:rPr>
              <a:t>H</a:t>
            </a:r>
            <a:r>
              <a:rPr lang="en-US" altLang="ru-RU" sz="1400" baseline="-30000" dirty="0">
                <a:latin typeface="Times New Roman" pitchFamily="18" charset="0"/>
                <a:ea typeface="Calibri" pitchFamily="34" charset="0"/>
                <a:cs typeface="Times New Roman" pitchFamily="18" charset="0"/>
              </a:rPr>
              <a:t>5</a:t>
            </a:r>
            <a:r>
              <a:rPr lang="en-US" altLang="ru-RU" sz="1400" dirty="0">
                <a:latin typeface="Times New Roman" pitchFamily="18" charset="0"/>
                <a:ea typeface="Calibri" pitchFamily="34" charset="0"/>
                <a:cs typeface="Times New Roman" pitchFamily="18" charset="0"/>
              </a:rPr>
              <a:t>)</a:t>
            </a:r>
            <a:r>
              <a:rPr lang="en-US" altLang="ru-RU" sz="1400" baseline="-30000" dirty="0">
                <a:latin typeface="Times New Roman" pitchFamily="18" charset="0"/>
                <a:ea typeface="Calibri" pitchFamily="34" charset="0"/>
                <a:cs typeface="Times New Roman" pitchFamily="18" charset="0"/>
              </a:rPr>
              <a:t>2</a:t>
            </a:r>
            <a:r>
              <a:rPr lang="en-US" altLang="ru-RU" sz="1400" dirty="0">
                <a:latin typeface="Times New Roman" pitchFamily="18" charset="0"/>
                <a:ea typeface="Calibri" pitchFamily="34" charset="0"/>
                <a:cs typeface="Times New Roman" pitchFamily="18" charset="0"/>
              </a:rPr>
              <a:t> was carried out in an argon box under red light.</a:t>
            </a:r>
            <a:r>
              <a:rPr lang="en-US" altLang="ru-RU" sz="1400" dirty="0" smtClean="0">
                <a:latin typeface="Times New Roman" pitchFamily="18" charset="0"/>
                <a:cs typeface="Times New Roman" pitchFamily="18" charset="0"/>
              </a:rPr>
              <a:t> </a:t>
            </a:r>
          </a:p>
        </p:txBody>
      </p:sp>
      <p:sp>
        <p:nvSpPr>
          <p:cNvPr id="14" name="Rectangle 196"/>
          <p:cNvSpPr>
            <a:spLocks noChangeArrowheads="1"/>
          </p:cNvSpPr>
          <p:nvPr/>
        </p:nvSpPr>
        <p:spPr bwMode="auto">
          <a:xfrm>
            <a:off x="254138" y="6035174"/>
            <a:ext cx="842493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r>
              <a:rPr lang="en-US" altLang="ru-RU" sz="1400" dirty="0" smtClean="0">
                <a:latin typeface="Times New Roman" pitchFamily="18" charset="0"/>
                <a:cs typeface="Times New Roman" pitchFamily="18" charset="0"/>
              </a:rPr>
              <a:t>After preparation all containers </a:t>
            </a:r>
            <a:r>
              <a:rPr lang="en-US" altLang="ru-RU" sz="1400" dirty="0">
                <a:latin typeface="Times New Roman" pitchFamily="18" charset="0"/>
                <a:cs typeface="Times New Roman" pitchFamily="18" charset="0"/>
              </a:rPr>
              <a:t>with </a:t>
            </a:r>
            <a:r>
              <a:rPr lang="en-US" altLang="ru-RU" sz="1400" dirty="0" smtClean="0">
                <a:latin typeface="Times New Roman" pitchFamily="18" charset="0"/>
                <a:cs typeface="Times New Roman" pitchFamily="18" charset="0"/>
              </a:rPr>
              <a:t>compounds are pumped </a:t>
            </a:r>
            <a:r>
              <a:rPr lang="en-US" altLang="ru-RU" sz="1400" dirty="0">
                <a:latin typeface="Times New Roman" pitchFamily="18" charset="0"/>
                <a:cs typeface="Times New Roman" pitchFamily="18" charset="0"/>
              </a:rPr>
              <a:t>to the </a:t>
            </a:r>
            <a:r>
              <a:rPr lang="en-US" altLang="ru-RU" sz="1400" dirty="0" err="1" smtClean="0">
                <a:latin typeface="Times New Roman" pitchFamily="18" charset="0"/>
                <a:cs typeface="Times New Roman" pitchFamily="18" charset="0"/>
              </a:rPr>
              <a:t>forevacuum</a:t>
            </a:r>
            <a:r>
              <a:rPr lang="en-US" altLang="ru-RU" sz="1400" dirty="0">
                <a:latin typeface="Times New Roman" pitchFamily="18" charset="0"/>
                <a:cs typeface="Times New Roman" pitchFamily="18" charset="0"/>
              </a:rPr>
              <a:t>,</a:t>
            </a:r>
            <a:r>
              <a:rPr lang="en-US" altLang="ru-RU" sz="1400" dirty="0" smtClean="0">
                <a:latin typeface="Times New Roman" pitchFamily="18" charset="0"/>
                <a:cs typeface="Times New Roman" pitchFamily="18" charset="0"/>
              </a:rPr>
              <a:t> and connected </a:t>
            </a:r>
            <a:r>
              <a:rPr lang="en-US" altLang="ru-RU" sz="1400" dirty="0">
                <a:latin typeface="Times New Roman" pitchFamily="18" charset="0"/>
                <a:cs typeface="Times New Roman" pitchFamily="18" charset="0"/>
              </a:rPr>
              <a:t>to the ECR ion source through a mechanical </a:t>
            </a:r>
            <a:r>
              <a:rPr lang="en-US" altLang="ru-RU" sz="1400" dirty="0" smtClean="0">
                <a:latin typeface="Times New Roman" pitchFamily="18" charset="0"/>
                <a:cs typeface="Times New Roman" pitchFamily="18" charset="0"/>
              </a:rPr>
              <a:t>regulating valve</a:t>
            </a:r>
            <a:r>
              <a:rPr lang="ru-RU" altLang="ru-RU" sz="1400" dirty="0">
                <a:latin typeface="Times New Roman" pitchFamily="18" charset="0"/>
                <a:cs typeface="Times New Roman" pitchFamily="18" charset="0"/>
              </a:rPr>
              <a:t>.</a:t>
            </a:r>
            <a:endParaRPr lang="ru-RU" altLang="ru-RU" sz="1400" strike="sngStrike" dirty="0">
              <a:latin typeface="Times New Roman" pitchFamily="18" charset="0"/>
              <a:cs typeface="Times New Roman" pitchFamily="18" charset="0"/>
            </a:endParaRPr>
          </a:p>
        </p:txBody>
      </p:sp>
      <p:pic>
        <p:nvPicPr>
          <p:cNvPr id="15" name="Рисунок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192" y="4464740"/>
            <a:ext cx="1413391" cy="1570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521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3" descr="C:\Users\PC\AppData\Local\Microsoft\Windows\INetCache\Content.Word\Ti9_17mkA156W.JPG"/>
          <p:cNvPicPr>
            <a:picLocks noChangeAspect="1" noChangeArrowheads="1"/>
          </p:cNvPicPr>
          <p:nvPr/>
        </p:nvPicPr>
        <p:blipFill rotWithShape="1">
          <a:blip r:embed="rId3">
            <a:extLst>
              <a:ext uri="{28A0092B-C50C-407E-A947-70E740481C1C}">
                <a14:useLocalDpi xmlns:a14="http://schemas.microsoft.com/office/drawing/2010/main" val="0"/>
              </a:ext>
            </a:extLst>
          </a:blip>
          <a:srcRect l="6177" t="9853" r="12053" b="3242"/>
          <a:stretch/>
        </p:blipFill>
        <p:spPr bwMode="auto">
          <a:xfrm>
            <a:off x="22682" y="37001"/>
            <a:ext cx="4211436" cy="361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p:cNvPicPr>
            <a:picLocks noChangeAspect="1"/>
          </p:cNvPicPr>
          <p:nvPr/>
        </p:nvPicPr>
        <p:blipFill rotWithShape="1">
          <a:blip r:embed="rId4" cstate="print">
            <a:extLst>
              <a:ext uri="{28A0092B-C50C-407E-A947-70E740481C1C}">
                <a14:useLocalDpi xmlns:a14="http://schemas.microsoft.com/office/drawing/2010/main" val="0"/>
              </a:ext>
            </a:extLst>
          </a:blip>
          <a:srcRect l="7313" t="6878" r="11503" b="3711"/>
          <a:stretch/>
        </p:blipFill>
        <p:spPr>
          <a:xfrm>
            <a:off x="4349078" y="121516"/>
            <a:ext cx="4464496" cy="3432381"/>
          </a:xfrm>
          <a:prstGeom prst="rect">
            <a:avLst/>
          </a:prstGeom>
        </p:spPr>
      </p:pic>
      <p:pic>
        <p:nvPicPr>
          <p:cNvPr id="8" name="Рисунок 7"/>
          <p:cNvPicPr>
            <a:picLocks noChangeAspect="1"/>
          </p:cNvPicPr>
          <p:nvPr/>
        </p:nvPicPr>
        <p:blipFill rotWithShape="1">
          <a:blip r:embed="rId5" cstate="print">
            <a:extLst>
              <a:ext uri="{28A0092B-C50C-407E-A947-70E740481C1C}">
                <a14:useLocalDpi xmlns:a14="http://schemas.microsoft.com/office/drawing/2010/main" val="0"/>
              </a:ext>
            </a:extLst>
          </a:blip>
          <a:srcRect l="5630" t="7150" r="9866" b="4536"/>
          <a:stretch/>
        </p:blipFill>
        <p:spPr>
          <a:xfrm>
            <a:off x="130432" y="3599794"/>
            <a:ext cx="4103686" cy="2993793"/>
          </a:xfrm>
          <a:prstGeom prst="rect">
            <a:avLst/>
          </a:prstGeom>
        </p:spPr>
      </p:pic>
      <p:pic>
        <p:nvPicPr>
          <p:cNvPr id="9" name="Рисунок 40"/>
          <p:cNvPicPr>
            <a:picLocks noGrp="1" noChangeAspect="1" noChangeArrowheads="1"/>
          </p:cNvPicPr>
          <p:nvPr>
            <p:ph idx="1"/>
          </p:nvPr>
        </p:nvPicPr>
        <p:blipFill rotWithShape="1">
          <a:blip r:embed="rId6" cstate="print">
            <a:extLst>
              <a:ext uri="{28A0092B-C50C-407E-A947-70E740481C1C}">
                <a14:useLocalDpi xmlns:a14="http://schemas.microsoft.com/office/drawing/2010/main" val="0"/>
              </a:ext>
            </a:extLst>
          </a:blip>
          <a:srcRect l="6155" t="7349" r="11675" b="3204"/>
          <a:stretch/>
        </p:blipFill>
        <p:spPr bwMode="auto">
          <a:xfrm>
            <a:off x="4408750" y="3553897"/>
            <a:ext cx="4051681" cy="309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111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4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53" t="8335" r="11635" b="3141"/>
          <a:stretch/>
        </p:blipFill>
        <p:spPr bwMode="auto">
          <a:xfrm>
            <a:off x="78930" y="7403"/>
            <a:ext cx="3844997" cy="298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44"/>
          <p:cNvPicPr>
            <a:picLocks noChangeAspect="1" noChangeArrowheads="1"/>
          </p:cNvPicPr>
          <p:nvPr/>
        </p:nvPicPr>
        <p:blipFill rotWithShape="1">
          <a:blip r:embed="rId4">
            <a:extLst>
              <a:ext uri="{28A0092B-C50C-407E-A947-70E740481C1C}">
                <a14:useLocalDpi xmlns:a14="http://schemas.microsoft.com/office/drawing/2010/main" val="0"/>
              </a:ext>
            </a:extLst>
          </a:blip>
          <a:srcRect l="6341" t="9600" r="12271" b="3487"/>
          <a:stretch/>
        </p:blipFill>
        <p:spPr bwMode="auto">
          <a:xfrm>
            <a:off x="4371435" y="66766"/>
            <a:ext cx="3821968" cy="292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Рисунок 42"/>
          <p:cNvPicPr>
            <a:picLocks noChangeAspect="1" noChangeArrowheads="1"/>
          </p:cNvPicPr>
          <p:nvPr/>
        </p:nvPicPr>
        <p:blipFill rotWithShape="1">
          <a:blip r:embed="rId5">
            <a:extLst>
              <a:ext uri="{28A0092B-C50C-407E-A947-70E740481C1C}">
                <a14:useLocalDpi xmlns:a14="http://schemas.microsoft.com/office/drawing/2010/main" val="0"/>
              </a:ext>
            </a:extLst>
          </a:blip>
          <a:srcRect l="7425" t="8870" r="10909" b="4506"/>
          <a:stretch/>
        </p:blipFill>
        <p:spPr bwMode="auto">
          <a:xfrm>
            <a:off x="104566" y="3136291"/>
            <a:ext cx="4404321" cy="337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Объект 2"/>
          <p:cNvSpPr>
            <a:spLocks noGrp="1"/>
          </p:cNvSpPr>
          <p:nvPr>
            <p:ph idx="1"/>
          </p:nvPr>
        </p:nvSpPr>
        <p:spPr>
          <a:xfrm>
            <a:off x="4582806" y="2992432"/>
            <a:ext cx="4590740" cy="1224136"/>
          </a:xfrm>
        </p:spPr>
        <p:txBody>
          <a:bodyPr>
            <a:normAutofit/>
          </a:bodyPr>
          <a:lstStyle/>
          <a:p>
            <a:pPr marL="0" indent="0" algn="just">
              <a:buNone/>
            </a:pPr>
            <a:r>
              <a:rPr lang="en-US" altLang="ru-RU" sz="1400" b="1" dirty="0" smtClean="0">
                <a:latin typeface="Times New Roman" pitchFamily="18" charset="0"/>
                <a:cs typeface="Times New Roman" pitchFamily="18" charset="0"/>
              </a:rPr>
              <a:t>Table 1. </a:t>
            </a:r>
            <a:r>
              <a:rPr lang="en-US" altLang="ru-RU" sz="1400" b="1" dirty="0">
                <a:latin typeface="Times New Roman" pitchFamily="18" charset="0"/>
                <a:cs typeface="Times New Roman" pitchFamily="18" charset="0"/>
              </a:rPr>
              <a:t>The intensity (</a:t>
            </a:r>
            <a:r>
              <a:rPr lang="ru-RU" altLang="ru-RU" sz="1400" b="1" dirty="0">
                <a:latin typeface="Times New Roman" pitchFamily="18" charset="0"/>
                <a:cs typeface="Times New Roman" pitchFamily="18" charset="0"/>
              </a:rPr>
              <a:t>μ</a:t>
            </a:r>
            <a:r>
              <a:rPr lang="en-US" altLang="ru-RU" sz="1400" b="1" dirty="0">
                <a:latin typeface="Times New Roman" pitchFamily="18" charset="0"/>
                <a:cs typeface="Times New Roman" pitchFamily="18" charset="0"/>
              </a:rPr>
              <a:t>A) of metal ion beams produced from the DECRIS-3 ECR ion source of the DC-60 cyclotron </a:t>
            </a:r>
            <a:r>
              <a:rPr lang="en-US" altLang="ru-RU" sz="1400" b="1" dirty="0" smtClean="0">
                <a:latin typeface="Times New Roman" pitchFamily="18" charset="0"/>
                <a:cs typeface="Times New Roman" pitchFamily="18" charset="0"/>
              </a:rPr>
              <a:t>using </a:t>
            </a:r>
            <a:r>
              <a:rPr lang="en-US" altLang="ru-RU" sz="1400" b="1" dirty="0">
                <a:latin typeface="Times New Roman" pitchFamily="18" charset="0"/>
                <a:cs typeface="Times New Roman" pitchFamily="18" charset="0"/>
              </a:rPr>
              <a:t>the MIVOC method</a:t>
            </a:r>
            <a:endParaRPr lang="ru-RU" altLang="ru-RU" sz="1400" b="1" dirty="0">
              <a:latin typeface="Times New Roman" pitchFamily="18" charset="0"/>
              <a:cs typeface="Times New Roman" pitchFamily="18" charset="0"/>
            </a:endParaRPr>
          </a:p>
          <a:p>
            <a:pPr marL="0" indent="0" algn="just">
              <a:buNone/>
            </a:pPr>
            <a:endParaRPr lang="ru-RU" sz="1400" dirty="0"/>
          </a:p>
        </p:txBody>
      </p:sp>
      <p:graphicFrame>
        <p:nvGraphicFramePr>
          <p:cNvPr id="13" name="Таблица 12"/>
          <p:cNvGraphicFramePr>
            <a:graphicFrameLocks noGrp="1"/>
          </p:cNvGraphicFramePr>
          <p:nvPr>
            <p:extLst>
              <p:ext uri="{D42A27DB-BD31-4B8C-83A1-F6EECF244321}">
                <p14:modId xmlns:p14="http://schemas.microsoft.com/office/powerpoint/2010/main" val="2275111025"/>
              </p:ext>
            </p:extLst>
          </p:nvPr>
        </p:nvGraphicFramePr>
        <p:xfrm>
          <a:off x="4932040" y="3717032"/>
          <a:ext cx="3744418" cy="2668974"/>
        </p:xfrm>
        <a:graphic>
          <a:graphicData uri="http://schemas.openxmlformats.org/drawingml/2006/table">
            <a:tbl>
              <a:tblPr firstRow="1" firstCol="1" bandRow="1">
                <a:tableStyleId>{5C22544A-7EE6-4342-B048-85BDC9FD1C3A}</a:tableStyleId>
              </a:tblPr>
              <a:tblGrid>
                <a:gridCol w="473978">
                  <a:extLst>
                    <a:ext uri="{9D8B030D-6E8A-4147-A177-3AD203B41FA5}">
                      <a16:colId xmlns:a16="http://schemas.microsoft.com/office/drawing/2014/main" val="20000"/>
                    </a:ext>
                  </a:extLst>
                </a:gridCol>
                <a:gridCol w="361965">
                  <a:extLst>
                    <a:ext uri="{9D8B030D-6E8A-4147-A177-3AD203B41FA5}">
                      <a16:colId xmlns:a16="http://schemas.microsoft.com/office/drawing/2014/main" val="20003"/>
                    </a:ext>
                  </a:extLst>
                </a:gridCol>
                <a:gridCol w="401207">
                  <a:extLst>
                    <a:ext uri="{9D8B030D-6E8A-4147-A177-3AD203B41FA5}">
                      <a16:colId xmlns:a16="http://schemas.microsoft.com/office/drawing/2014/main" val="20004"/>
                    </a:ext>
                  </a:extLst>
                </a:gridCol>
                <a:gridCol w="417413">
                  <a:extLst>
                    <a:ext uri="{9D8B030D-6E8A-4147-A177-3AD203B41FA5}">
                      <a16:colId xmlns:a16="http://schemas.microsoft.com/office/drawing/2014/main" val="20005"/>
                    </a:ext>
                  </a:extLst>
                </a:gridCol>
                <a:gridCol w="417971">
                  <a:extLst>
                    <a:ext uri="{9D8B030D-6E8A-4147-A177-3AD203B41FA5}">
                      <a16:colId xmlns:a16="http://schemas.microsoft.com/office/drawing/2014/main" val="20006"/>
                    </a:ext>
                  </a:extLst>
                </a:gridCol>
                <a:gridCol w="417971">
                  <a:extLst>
                    <a:ext uri="{9D8B030D-6E8A-4147-A177-3AD203B41FA5}">
                      <a16:colId xmlns:a16="http://schemas.microsoft.com/office/drawing/2014/main" val="20007"/>
                    </a:ext>
                  </a:extLst>
                </a:gridCol>
                <a:gridCol w="417971">
                  <a:extLst>
                    <a:ext uri="{9D8B030D-6E8A-4147-A177-3AD203B41FA5}">
                      <a16:colId xmlns:a16="http://schemas.microsoft.com/office/drawing/2014/main" val="20008"/>
                    </a:ext>
                  </a:extLst>
                </a:gridCol>
                <a:gridCol w="417971">
                  <a:extLst>
                    <a:ext uri="{9D8B030D-6E8A-4147-A177-3AD203B41FA5}">
                      <a16:colId xmlns:a16="http://schemas.microsoft.com/office/drawing/2014/main" val="20009"/>
                    </a:ext>
                  </a:extLst>
                </a:gridCol>
                <a:gridCol w="417971">
                  <a:extLst>
                    <a:ext uri="{9D8B030D-6E8A-4147-A177-3AD203B41FA5}">
                      <a16:colId xmlns:a16="http://schemas.microsoft.com/office/drawing/2014/main" val="20010"/>
                    </a:ext>
                  </a:extLst>
                </a:gridCol>
              </a:tblGrid>
              <a:tr h="340720">
                <a:tc>
                  <a:txBody>
                    <a:bodyPr/>
                    <a:lstStyle/>
                    <a:p>
                      <a:pPr algn="ctr">
                        <a:lnSpc>
                          <a:spcPct val="115000"/>
                        </a:lnSpc>
                        <a:spcAft>
                          <a:spcPts val="0"/>
                        </a:spcAft>
                      </a:pPr>
                      <a:r>
                        <a:rPr lang="en-US" sz="1100" dirty="0">
                          <a:solidFill>
                            <a:srgbClr val="FF0000"/>
                          </a:solidFill>
                          <a:effectLst/>
                          <a:latin typeface="Times New Roman" panose="02020603050405020304" pitchFamily="18" charset="0"/>
                          <a:cs typeface="Times New Roman" panose="02020603050405020304" pitchFamily="18" charset="0"/>
                        </a:rPr>
                        <a:t>Z</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75000"/>
                      </a:schemeClr>
                    </a:solidFill>
                  </a:tcPr>
                </a:tc>
                <a:tc>
                  <a:txBody>
                    <a:bodyPr/>
                    <a:lstStyle/>
                    <a:p>
                      <a:pPr algn="ctr">
                        <a:lnSpc>
                          <a:spcPct val="115000"/>
                        </a:lnSpc>
                        <a:spcAft>
                          <a:spcPts val="0"/>
                        </a:spcAft>
                      </a:pPr>
                      <a:r>
                        <a:rPr lang="en-US" sz="1100" dirty="0">
                          <a:solidFill>
                            <a:srgbClr val="FF0000"/>
                          </a:solidFill>
                          <a:effectLst/>
                          <a:latin typeface="Times New Roman" panose="02020603050405020304" pitchFamily="18" charset="0"/>
                          <a:cs typeface="Times New Roman" panose="02020603050405020304" pitchFamily="18" charset="0"/>
                        </a:rPr>
                        <a:t>8+</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a:solidFill>
                            <a:srgbClr val="FF0000"/>
                          </a:solidFill>
                          <a:effectLst/>
                          <a:latin typeface="Times New Roman" panose="02020603050405020304" pitchFamily="18" charset="0"/>
                          <a:cs typeface="Times New Roman" panose="02020603050405020304" pitchFamily="18" charset="0"/>
                        </a:rPr>
                        <a:t>9+</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a:solidFill>
                            <a:srgbClr val="FF0000"/>
                          </a:solidFill>
                          <a:effectLst/>
                          <a:latin typeface="Times New Roman" panose="02020603050405020304" pitchFamily="18" charset="0"/>
                          <a:cs typeface="Times New Roman" panose="02020603050405020304" pitchFamily="18" charset="0"/>
                        </a:rPr>
                        <a:t>10+</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a:solidFill>
                            <a:srgbClr val="FF0000"/>
                          </a:solidFill>
                          <a:effectLst/>
                          <a:latin typeface="Times New Roman" panose="02020603050405020304" pitchFamily="18" charset="0"/>
                          <a:cs typeface="Times New Roman" panose="02020603050405020304" pitchFamily="18" charset="0"/>
                        </a:rPr>
                        <a:t>11+</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a:solidFill>
                            <a:srgbClr val="FF0000"/>
                          </a:solidFill>
                          <a:effectLst/>
                          <a:latin typeface="Times New Roman" panose="02020603050405020304" pitchFamily="18" charset="0"/>
                          <a:cs typeface="Times New Roman" panose="02020603050405020304" pitchFamily="18" charset="0"/>
                        </a:rPr>
                        <a:t>12+</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smtClean="0">
                          <a:solidFill>
                            <a:srgbClr val="FF0000"/>
                          </a:solidFill>
                          <a:effectLst/>
                          <a:latin typeface="Times New Roman" panose="02020603050405020304" pitchFamily="18" charset="0"/>
                          <a:ea typeface="Calibri"/>
                          <a:cs typeface="Times New Roman" panose="02020603050405020304" pitchFamily="18" charset="0"/>
                        </a:rPr>
                        <a:t>17+</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smtClean="0">
                          <a:solidFill>
                            <a:srgbClr val="FF0000"/>
                          </a:solidFill>
                          <a:effectLst/>
                          <a:latin typeface="Times New Roman" panose="02020603050405020304" pitchFamily="18" charset="0"/>
                          <a:ea typeface="Calibri"/>
                          <a:cs typeface="Times New Roman" panose="02020603050405020304" pitchFamily="18" charset="0"/>
                        </a:rPr>
                        <a:t>18+</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smtClean="0">
                          <a:solidFill>
                            <a:srgbClr val="FF0000"/>
                          </a:solidFill>
                          <a:effectLst/>
                          <a:latin typeface="Times New Roman" panose="02020603050405020304" pitchFamily="18" charset="0"/>
                          <a:ea typeface="Calibri"/>
                          <a:cs typeface="Times New Roman" panose="02020603050405020304" pitchFamily="18" charset="0"/>
                        </a:rPr>
                        <a:t>20+</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extLst>
                  <a:ext uri="{0D108BD9-81ED-4DB2-BD59-A6C34878D82A}">
                    <a16:rowId xmlns:a16="http://schemas.microsoft.com/office/drawing/2014/main" val="10000"/>
                  </a:ext>
                </a:extLst>
              </a:tr>
              <a:tr h="340720">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cs typeface="Times New Roman" panose="02020603050405020304" pitchFamily="18" charset="0"/>
                        </a:rPr>
                        <a:t>48</a:t>
                      </a:r>
                      <a:r>
                        <a:rPr lang="en-US" sz="1100" dirty="0" smtClean="0">
                          <a:solidFill>
                            <a:srgbClr val="FF0000"/>
                          </a:solidFill>
                          <a:effectLst/>
                          <a:latin typeface="Times New Roman" panose="02020603050405020304" pitchFamily="18" charset="0"/>
                          <a:cs typeface="Times New Roman" panose="02020603050405020304" pitchFamily="18" charset="0"/>
                        </a:rPr>
                        <a:t>Ti</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cs typeface="Times New Roman" panose="02020603050405020304" pitchFamily="18" charset="0"/>
                        </a:rPr>
                        <a:t>18*</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16</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2"/>
                  </a:ext>
                </a:extLst>
              </a:tr>
              <a:tr h="340720">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cs typeface="Times New Roman" panose="02020603050405020304" pitchFamily="18" charset="0"/>
                        </a:rPr>
                        <a:t>58</a:t>
                      </a:r>
                      <a:r>
                        <a:rPr lang="en-US" sz="1100" dirty="0" smtClean="0">
                          <a:solidFill>
                            <a:srgbClr val="FF0000"/>
                          </a:solidFill>
                          <a:effectLst/>
                          <a:latin typeface="Times New Roman" panose="02020603050405020304" pitchFamily="18" charset="0"/>
                          <a:cs typeface="Times New Roman" panose="02020603050405020304" pitchFamily="18" charset="0"/>
                        </a:rPr>
                        <a:t>Ni</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39</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cs typeface="Times New Roman" panose="02020603050405020304" pitchFamily="18" charset="0"/>
                        </a:rPr>
                        <a:t>43*</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37</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3"/>
                  </a:ext>
                </a:extLst>
              </a:tr>
              <a:tr h="340720">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cs typeface="Times New Roman" panose="02020603050405020304" pitchFamily="18" charset="0"/>
                        </a:rPr>
                        <a:t>59</a:t>
                      </a:r>
                      <a:r>
                        <a:rPr lang="en-US" sz="1100" dirty="0" smtClean="0">
                          <a:solidFill>
                            <a:srgbClr val="FF0000"/>
                          </a:solidFill>
                          <a:effectLst/>
                          <a:latin typeface="Times New Roman" panose="02020603050405020304" pitchFamily="18" charset="0"/>
                          <a:cs typeface="Times New Roman" panose="02020603050405020304" pitchFamily="18" charset="0"/>
                        </a:rPr>
                        <a:t>Co</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ru-RU" sz="1100">
                          <a:effectLst/>
                          <a:latin typeface="Times New Roman" panose="02020603050405020304" pitchFamily="18" charset="0"/>
                          <a:cs typeface="Times New Roman" panose="02020603050405020304" pitchFamily="18" charset="0"/>
                        </a:rPr>
                        <a:t> </a:t>
                      </a:r>
                      <a:endParaRPr lang="ru-RU" sz="110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57</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73</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36</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cs typeface="Times New Roman" panose="02020603050405020304" pitchFamily="18" charset="0"/>
                        </a:rPr>
                        <a:t>12*</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4"/>
                  </a:ext>
                </a:extLst>
              </a:tr>
              <a:tr h="340720">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cs typeface="Times New Roman" panose="02020603050405020304" pitchFamily="18" charset="0"/>
                        </a:rPr>
                        <a:t>52</a:t>
                      </a:r>
                      <a:r>
                        <a:rPr lang="en-US" sz="1100" dirty="0" smtClean="0">
                          <a:solidFill>
                            <a:srgbClr val="FF0000"/>
                          </a:solidFill>
                          <a:effectLst/>
                          <a:latin typeface="Times New Roman" panose="02020603050405020304" pitchFamily="18" charset="0"/>
                          <a:cs typeface="Times New Roman" panose="02020603050405020304" pitchFamily="18" charset="0"/>
                        </a:rPr>
                        <a:t>Cr</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a:effectLst/>
                          <a:latin typeface="Times New Roman" panose="02020603050405020304" pitchFamily="18" charset="0"/>
                          <a:ea typeface="+mn-ea"/>
                          <a:cs typeface="Times New Roman" panose="02020603050405020304" pitchFamily="18" charset="0"/>
                        </a:rPr>
                        <a:t>22</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mn-ea"/>
                          <a:cs typeface="Times New Roman" panose="02020603050405020304" pitchFamily="18" charset="0"/>
                        </a:rPr>
                        <a:t>9*</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5"/>
                  </a:ext>
                </a:extLst>
              </a:tr>
              <a:tr h="340720">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cs typeface="Times New Roman" panose="02020603050405020304" pitchFamily="18" charset="0"/>
                        </a:rPr>
                        <a:t>56</a:t>
                      </a:r>
                      <a:r>
                        <a:rPr lang="en-US" sz="1100" baseline="0" dirty="0" smtClean="0">
                          <a:solidFill>
                            <a:srgbClr val="FF0000"/>
                          </a:solidFill>
                          <a:effectLst/>
                          <a:latin typeface="Times New Roman" panose="02020603050405020304" pitchFamily="18" charset="0"/>
                          <a:cs typeface="Times New Roman" panose="02020603050405020304" pitchFamily="18" charset="0"/>
                        </a:rPr>
                        <a:t>F</a:t>
                      </a:r>
                      <a:r>
                        <a:rPr lang="en-US" sz="1100" dirty="0" smtClean="0">
                          <a:solidFill>
                            <a:srgbClr val="FF0000"/>
                          </a:solidFill>
                          <a:effectLst/>
                          <a:latin typeface="Times New Roman" panose="02020603050405020304" pitchFamily="18" charset="0"/>
                          <a:cs typeface="Times New Roman" panose="02020603050405020304" pitchFamily="18" charset="0"/>
                        </a:rPr>
                        <a:t>e</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a:effectLst/>
                          <a:latin typeface="Times New Roman" panose="02020603050405020304" pitchFamily="18" charset="0"/>
                          <a:cs typeface="Times New Roman" panose="02020603050405020304" pitchFamily="18" charset="0"/>
                        </a:rPr>
                        <a:t>6</a:t>
                      </a:r>
                      <a:r>
                        <a:rPr lang="en-US" sz="1100" dirty="0" smtClean="0">
                          <a:effectLst/>
                          <a:latin typeface="Times New Roman" panose="02020603050405020304" pitchFamily="18" charset="0"/>
                          <a:cs typeface="Times New Roman" panose="02020603050405020304" pitchFamily="18" charset="0"/>
                        </a:rPr>
                        <a:t>8</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cs typeface="Times New Roman" panose="02020603050405020304" pitchFamily="18" charset="0"/>
                        </a:rPr>
                        <a:t>44*</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25</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ru-RU" sz="1100" dirty="0">
                          <a:effectLst/>
                          <a:latin typeface="Times New Roman" panose="02020603050405020304" pitchFamily="18" charset="0"/>
                          <a:cs typeface="Times New Roman" panose="02020603050405020304" pitchFamily="18" charset="0"/>
                        </a:rPr>
                        <a:t> </a:t>
                      </a:r>
                      <a:r>
                        <a:rPr lang="en-US" sz="1100" dirty="0" smtClean="0">
                          <a:effectLst/>
                          <a:latin typeface="Times New Roman" panose="02020603050405020304" pitchFamily="18" charset="0"/>
                          <a:cs typeface="Times New Roman" panose="02020603050405020304" pitchFamily="18" charset="0"/>
                        </a:rPr>
                        <a:t>12</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6"/>
                  </a:ext>
                </a:extLst>
              </a:tr>
              <a:tr h="340720">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ea typeface="Calibri"/>
                          <a:cs typeface="Times New Roman" panose="02020603050405020304" pitchFamily="18" charset="0"/>
                        </a:rPr>
                        <a:t>72</a:t>
                      </a:r>
                      <a:r>
                        <a:rPr lang="en-US" sz="1100" dirty="0" smtClean="0">
                          <a:solidFill>
                            <a:srgbClr val="FF0000"/>
                          </a:solidFill>
                          <a:effectLst/>
                          <a:latin typeface="Times New Roman" panose="02020603050405020304" pitchFamily="18" charset="0"/>
                          <a:ea typeface="Calibri"/>
                          <a:cs typeface="Times New Roman" panose="02020603050405020304" pitchFamily="18" charset="0"/>
                        </a:rPr>
                        <a:t>Ge</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38</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46*</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34</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7"/>
                  </a:ext>
                </a:extLst>
              </a:tr>
              <a:tr h="283934">
                <a:tc>
                  <a:txBody>
                    <a:bodyPr/>
                    <a:lstStyle/>
                    <a:p>
                      <a:pPr algn="ctr">
                        <a:lnSpc>
                          <a:spcPct val="115000"/>
                        </a:lnSpc>
                        <a:spcAft>
                          <a:spcPts val="0"/>
                        </a:spcAft>
                      </a:pPr>
                      <a:r>
                        <a:rPr lang="en-US" sz="1100" baseline="30000" dirty="0" smtClean="0">
                          <a:solidFill>
                            <a:srgbClr val="FF0000"/>
                          </a:solidFill>
                          <a:effectLst/>
                          <a:latin typeface="Times New Roman" panose="02020603050405020304" pitchFamily="18" charset="0"/>
                          <a:ea typeface="Calibri"/>
                          <a:cs typeface="Times New Roman" panose="02020603050405020304" pitchFamily="18" charset="0"/>
                        </a:rPr>
                        <a:t>180</a:t>
                      </a:r>
                      <a:r>
                        <a:rPr lang="en-US" sz="1100" dirty="0" smtClean="0">
                          <a:solidFill>
                            <a:srgbClr val="FF0000"/>
                          </a:solidFill>
                          <a:effectLst/>
                          <a:latin typeface="Times New Roman" panose="02020603050405020304" pitchFamily="18" charset="0"/>
                          <a:ea typeface="Calibri"/>
                          <a:cs typeface="Times New Roman" panose="02020603050405020304" pitchFamily="18" charset="0"/>
                        </a:rPr>
                        <a:t>Hf</a:t>
                      </a:r>
                      <a:endParaRPr lang="ru-RU" sz="1100" dirty="0">
                        <a:solidFill>
                          <a:srgbClr val="FF0000"/>
                        </a:solidFill>
                        <a:effectLst/>
                        <a:latin typeface="Times New Roman" panose="02020603050405020304" pitchFamily="18" charset="0"/>
                        <a:ea typeface="Calibri"/>
                        <a:cs typeface="Times New Roman" panose="02020603050405020304" pitchFamily="18" charset="0"/>
                      </a:endParaRPr>
                    </a:p>
                  </a:txBody>
                  <a:tcPr marL="68575" marR="68575" marT="0" marB="0" anchor="ctr">
                    <a:solidFill>
                      <a:schemeClr val="accent3">
                        <a:lumMod val="60000"/>
                        <a:lumOff val="40000"/>
                      </a:schemeClr>
                    </a:solidFill>
                  </a:tcP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19</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15</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tc>
                  <a:txBody>
                    <a:bodyPr/>
                    <a:lstStyle/>
                    <a:p>
                      <a:pPr algn="ctr">
                        <a:lnSpc>
                          <a:spcPct val="115000"/>
                        </a:lnSpc>
                        <a:spcAft>
                          <a:spcPts val="0"/>
                        </a:spcAft>
                      </a:pPr>
                      <a:r>
                        <a:rPr lang="en-US" sz="1100" dirty="0" smtClean="0">
                          <a:effectLst/>
                          <a:latin typeface="Times New Roman" panose="02020603050405020304" pitchFamily="18" charset="0"/>
                          <a:ea typeface="Calibri"/>
                          <a:cs typeface="Times New Roman" panose="02020603050405020304" pitchFamily="18" charset="0"/>
                        </a:rPr>
                        <a:t>5</a:t>
                      </a:r>
                      <a:endParaRPr lang="ru-RU" sz="1100" dirty="0">
                        <a:effectLst/>
                        <a:latin typeface="Times New Roman" panose="02020603050405020304" pitchFamily="18" charset="0"/>
                        <a:ea typeface="Calibri"/>
                        <a:cs typeface="Times New Roman" panose="02020603050405020304" pitchFamily="18" charset="0"/>
                      </a:endParaRPr>
                    </a:p>
                  </a:txBody>
                  <a:tcPr marL="68575" marR="68575" marT="0" marB="0" anchor="ctr"/>
                </a:tc>
                <a:extLst>
                  <a:ext uri="{0D108BD9-81ED-4DB2-BD59-A6C34878D82A}">
                    <a16:rowId xmlns:a16="http://schemas.microsoft.com/office/drawing/2014/main" val="10008"/>
                  </a:ext>
                </a:extLst>
              </a:tr>
            </a:tbl>
          </a:graphicData>
        </a:graphic>
      </p:graphicFrame>
      <p:sp>
        <p:nvSpPr>
          <p:cNvPr id="14" name="Прямоугольник 13"/>
          <p:cNvSpPr/>
          <p:nvPr/>
        </p:nvSpPr>
        <p:spPr>
          <a:xfrm>
            <a:off x="4346005" y="6381328"/>
            <a:ext cx="4824536" cy="338554"/>
          </a:xfrm>
          <a:prstGeom prst="rect">
            <a:avLst/>
          </a:prstGeom>
        </p:spPr>
        <p:txBody>
          <a:bodyPr wrap="square">
            <a:spAutoFit/>
          </a:bodyPr>
          <a:lstStyle/>
          <a:p>
            <a:r>
              <a:rPr lang="en-US" sz="1600" dirty="0"/>
              <a:t>*  </a:t>
            </a:r>
            <a:r>
              <a:rPr lang="en-US" sz="1600" dirty="0" smtClean="0"/>
              <a:t>–metal </a:t>
            </a:r>
            <a:r>
              <a:rPr lang="en-US" sz="1600" dirty="0"/>
              <a:t>ion beams </a:t>
            </a:r>
            <a:r>
              <a:rPr lang="en-US" sz="1600" dirty="0" smtClean="0"/>
              <a:t>accelerated at </a:t>
            </a:r>
            <a:r>
              <a:rPr lang="en-US" sz="1600" dirty="0"/>
              <a:t>the </a:t>
            </a:r>
            <a:r>
              <a:rPr lang="en-US" sz="1600" dirty="0" smtClean="0"/>
              <a:t>DC-60 cyclotron </a:t>
            </a:r>
            <a:endParaRPr lang="ru-RU" sz="1600" dirty="0"/>
          </a:p>
        </p:txBody>
      </p:sp>
    </p:spTree>
    <p:extLst>
      <p:ext uri="{BB962C8B-B14F-4D97-AF65-F5344CB8AC3E}">
        <p14:creationId xmlns:p14="http://schemas.microsoft.com/office/powerpoint/2010/main" val="4273125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ltLang="ru-RU" b="1" dirty="0">
                <a:latin typeface="Times New Roman" pitchFamily="18" charset="0"/>
                <a:cs typeface="Times New Roman" pitchFamily="18" charset="0"/>
              </a:rPr>
              <a:t>CONCLUSION</a:t>
            </a:r>
            <a:endParaRPr lang="ru-RU" dirty="0"/>
          </a:p>
        </p:txBody>
      </p:sp>
      <p:sp>
        <p:nvSpPr>
          <p:cNvPr id="3" name="Объект 2"/>
          <p:cNvSpPr>
            <a:spLocks noGrp="1"/>
          </p:cNvSpPr>
          <p:nvPr>
            <p:ph idx="1"/>
          </p:nvPr>
        </p:nvSpPr>
        <p:spPr>
          <a:xfrm>
            <a:off x="323528" y="1412776"/>
            <a:ext cx="8229600" cy="4525963"/>
          </a:xfrm>
        </p:spPr>
        <p:txBody>
          <a:bodyPr>
            <a:normAutofit fontScale="92500"/>
          </a:bodyPr>
          <a:lstStyle/>
          <a:p>
            <a:pPr indent="0" algn="just">
              <a:lnSpc>
                <a:spcPct val="150000"/>
              </a:lnSpc>
              <a:buFontTx/>
              <a:buNone/>
            </a:pPr>
            <a:r>
              <a:rPr lang="en-US" altLang="ru-RU" sz="2200" dirty="0">
                <a:latin typeface="Times New Roman" pitchFamily="18" charset="0"/>
                <a:cs typeface="Times New Roman" pitchFamily="18" charset="0"/>
              </a:rPr>
              <a:t>The main goal of this work was to employ the MIVOC method for production of ions of solid and extend the spectrum of accelerated ions at the FLNR cyclotrons and at the DC-60 cyclotron.</a:t>
            </a:r>
            <a:endParaRPr lang="ru-RU" altLang="ru-RU" sz="2200" dirty="0">
              <a:latin typeface="Times New Roman" pitchFamily="18" charset="0"/>
              <a:cs typeface="Times New Roman" pitchFamily="18" charset="0"/>
            </a:endParaRPr>
          </a:p>
          <a:p>
            <a:pPr indent="0" algn="just">
              <a:lnSpc>
                <a:spcPct val="150000"/>
              </a:lnSpc>
              <a:buFontTx/>
              <a:buNone/>
            </a:pPr>
            <a:r>
              <a:rPr lang="en-US" altLang="ru-RU" sz="2200" dirty="0">
                <a:latin typeface="Times New Roman" pitchFamily="18" charset="0"/>
                <a:cs typeface="Times New Roman" pitchFamily="18" charset="0"/>
              </a:rPr>
              <a:t>With the </a:t>
            </a:r>
            <a:r>
              <a:rPr lang="en-US" altLang="ru-RU" sz="2200" dirty="0" err="1" smtClean="0">
                <a:latin typeface="Times New Roman" pitchFamily="18" charset="0"/>
                <a:cs typeface="Times New Roman" pitchFamily="18" charset="0"/>
              </a:rPr>
              <a:t>extention</a:t>
            </a:r>
            <a:r>
              <a:rPr lang="en-US" altLang="ru-RU" sz="2200" dirty="0" smtClean="0">
                <a:latin typeface="Times New Roman" pitchFamily="18" charset="0"/>
                <a:cs typeface="Times New Roman" pitchFamily="18" charset="0"/>
              </a:rPr>
              <a:t> of </a:t>
            </a:r>
            <a:r>
              <a:rPr lang="en-US" altLang="ru-RU" sz="2200" dirty="0">
                <a:latin typeface="Times New Roman" pitchFamily="18" charset="0"/>
                <a:cs typeface="Times New Roman" pitchFamily="18" charset="0"/>
              </a:rPr>
              <a:t>the spectrum of accelerated elements, it becomes possible to set up new experiments in the field of experimental nuclear physics, radiation solid state physics, and various applied problems, which makes the research objective particularly relevant. As a result of the work done, for the first time at the DC-60 cyclotron, the </a:t>
            </a:r>
            <a:r>
              <a:rPr lang="en-US" altLang="ru-RU" sz="2200" dirty="0" smtClean="0">
                <a:latin typeface="Times New Roman" pitchFamily="18" charset="0"/>
                <a:cs typeface="Times New Roman" pitchFamily="18" charset="0"/>
              </a:rPr>
              <a:t>ion beams of   </a:t>
            </a:r>
            <a:r>
              <a:rPr lang="en-US" altLang="ru-RU" sz="2200" baseline="30000" dirty="0">
                <a:latin typeface="Times New Roman" pitchFamily="18" charset="0"/>
                <a:cs typeface="Times New Roman" pitchFamily="18" charset="0"/>
              </a:rPr>
              <a:t>48</a:t>
            </a:r>
            <a:r>
              <a:rPr lang="en-US" altLang="ru-RU" sz="2200" dirty="0">
                <a:latin typeface="Times New Roman" pitchFamily="18" charset="0"/>
                <a:cs typeface="Times New Roman" pitchFamily="18" charset="0"/>
              </a:rPr>
              <a:t>Ti</a:t>
            </a:r>
            <a:r>
              <a:rPr lang="en-US" altLang="ru-RU" sz="2200" baseline="30000" dirty="0">
                <a:latin typeface="Times New Roman" pitchFamily="18" charset="0"/>
                <a:cs typeface="Times New Roman" pitchFamily="18" charset="0"/>
              </a:rPr>
              <a:t>9+</a:t>
            </a:r>
            <a:r>
              <a:rPr lang="en-US" altLang="ru-RU" sz="2200" dirty="0">
                <a:latin typeface="Times New Roman" pitchFamily="18" charset="0"/>
                <a:cs typeface="Times New Roman" pitchFamily="18" charset="0"/>
              </a:rPr>
              <a:t>, </a:t>
            </a:r>
            <a:r>
              <a:rPr lang="en-US" altLang="ru-RU" sz="2200" baseline="30000" dirty="0" smtClean="0">
                <a:latin typeface="Times New Roman" pitchFamily="18" charset="0"/>
                <a:cs typeface="Times New Roman" pitchFamily="18" charset="0"/>
              </a:rPr>
              <a:t>58</a:t>
            </a:r>
            <a:r>
              <a:rPr lang="en-US" altLang="ru-RU" sz="2200" dirty="0" smtClean="0">
                <a:latin typeface="Times New Roman" pitchFamily="18" charset="0"/>
                <a:cs typeface="Times New Roman" pitchFamily="18" charset="0"/>
              </a:rPr>
              <a:t>Ni</a:t>
            </a:r>
            <a:r>
              <a:rPr lang="en-US" altLang="ru-RU" sz="2200" baseline="30000" dirty="0" smtClean="0">
                <a:latin typeface="Times New Roman" pitchFamily="18" charset="0"/>
                <a:cs typeface="Times New Roman" pitchFamily="18" charset="0"/>
              </a:rPr>
              <a:t>11</a:t>
            </a:r>
            <a:r>
              <a:rPr lang="en-US" altLang="ru-RU" sz="2200" baseline="30000" dirty="0">
                <a:latin typeface="Times New Roman" pitchFamily="18" charset="0"/>
                <a:cs typeface="Times New Roman" pitchFamily="18" charset="0"/>
              </a:rPr>
              <a:t>+</a:t>
            </a:r>
            <a:r>
              <a:rPr lang="en-US" altLang="ru-RU" sz="2200" dirty="0">
                <a:latin typeface="Times New Roman" pitchFamily="18" charset="0"/>
                <a:cs typeface="Times New Roman" pitchFamily="18" charset="0"/>
              </a:rPr>
              <a:t>, </a:t>
            </a:r>
            <a:r>
              <a:rPr lang="en-US" altLang="ru-RU" sz="2200" baseline="30000" dirty="0" smtClean="0">
                <a:latin typeface="Times New Roman" pitchFamily="18" charset="0"/>
                <a:cs typeface="Times New Roman" pitchFamily="18" charset="0"/>
              </a:rPr>
              <a:t>59</a:t>
            </a:r>
            <a:r>
              <a:rPr lang="en-US" altLang="ru-RU" sz="2200" dirty="0" smtClean="0">
                <a:latin typeface="Times New Roman" pitchFamily="18" charset="0"/>
                <a:cs typeface="Times New Roman" pitchFamily="18" charset="0"/>
              </a:rPr>
              <a:t>Co</a:t>
            </a:r>
            <a:r>
              <a:rPr lang="en-US" altLang="ru-RU" sz="2200" baseline="30000" dirty="0" smtClean="0">
                <a:latin typeface="Times New Roman" pitchFamily="18" charset="0"/>
                <a:cs typeface="Times New Roman" pitchFamily="18" charset="0"/>
              </a:rPr>
              <a:t>12+</a:t>
            </a:r>
            <a:r>
              <a:rPr lang="en-US" altLang="ru-RU" sz="2200" dirty="0">
                <a:latin typeface="Times New Roman" pitchFamily="18" charset="0"/>
                <a:cs typeface="Times New Roman" pitchFamily="18" charset="0"/>
              </a:rPr>
              <a:t>,</a:t>
            </a:r>
            <a:r>
              <a:rPr lang="en-US" altLang="ru-RU" sz="2200" dirty="0" smtClean="0">
                <a:latin typeface="Times New Roman" pitchFamily="18" charset="0"/>
                <a:cs typeface="Times New Roman" pitchFamily="18" charset="0"/>
              </a:rPr>
              <a:t> </a:t>
            </a:r>
            <a:r>
              <a:rPr lang="en-US" altLang="ru-RU" sz="2200" baseline="30000" dirty="0">
                <a:latin typeface="Times New Roman" pitchFamily="18" charset="0"/>
                <a:cs typeface="Times New Roman" pitchFamily="18" charset="0"/>
              </a:rPr>
              <a:t>52</a:t>
            </a:r>
            <a:r>
              <a:rPr lang="en-US" altLang="ru-RU" sz="2200" dirty="0">
                <a:latin typeface="Times New Roman" pitchFamily="18" charset="0"/>
                <a:cs typeface="Times New Roman" pitchFamily="18" charset="0"/>
              </a:rPr>
              <a:t>Cr</a:t>
            </a:r>
            <a:r>
              <a:rPr lang="en-US" altLang="ru-RU" sz="2200" baseline="30000" dirty="0">
                <a:latin typeface="Times New Roman" pitchFamily="18" charset="0"/>
                <a:cs typeface="Times New Roman" pitchFamily="18" charset="0"/>
              </a:rPr>
              <a:t>10</a:t>
            </a:r>
            <a:r>
              <a:rPr lang="en-US" altLang="ru-RU" sz="2200" baseline="30000" dirty="0" smtClean="0">
                <a:latin typeface="Times New Roman" pitchFamily="18" charset="0"/>
                <a:cs typeface="Times New Roman" pitchFamily="18" charset="0"/>
              </a:rPr>
              <a:t>+</a:t>
            </a:r>
            <a:r>
              <a:rPr lang="en-US" altLang="ru-RU" sz="2200" dirty="0" smtClean="0">
                <a:latin typeface="Times New Roman" pitchFamily="18" charset="0"/>
                <a:cs typeface="Times New Roman" pitchFamily="18" charset="0"/>
              </a:rPr>
              <a:t>, </a:t>
            </a:r>
            <a:r>
              <a:rPr lang="en-US" altLang="ru-RU" sz="2400" baseline="30000" dirty="0">
                <a:latin typeface="Times New Roman" pitchFamily="18" charset="0"/>
                <a:cs typeface="Times New Roman" pitchFamily="18" charset="0"/>
              </a:rPr>
              <a:t>72</a:t>
            </a:r>
            <a:r>
              <a:rPr lang="en-US" altLang="ru-RU" sz="2400" dirty="0">
                <a:latin typeface="Times New Roman" pitchFamily="18" charset="0"/>
                <a:cs typeface="Times New Roman" pitchFamily="18" charset="0"/>
              </a:rPr>
              <a:t>Ge</a:t>
            </a:r>
            <a:r>
              <a:rPr lang="en-US" altLang="ru-RU" sz="2400" baseline="30000" dirty="0">
                <a:latin typeface="Times New Roman" pitchFamily="18" charset="0"/>
                <a:cs typeface="Times New Roman" pitchFamily="18" charset="0"/>
              </a:rPr>
              <a:t>10+ </a:t>
            </a:r>
            <a:r>
              <a:rPr lang="en-US" altLang="ru-RU" sz="2400" dirty="0" smtClean="0">
                <a:latin typeface="Times New Roman" pitchFamily="18" charset="0"/>
                <a:cs typeface="Times New Roman" pitchFamily="18" charset="0"/>
              </a:rPr>
              <a:t>and </a:t>
            </a:r>
            <a:r>
              <a:rPr lang="en-US" altLang="ru-RU" sz="2400" baseline="30000" dirty="0">
                <a:latin typeface="Times New Roman" pitchFamily="18" charset="0"/>
                <a:cs typeface="Times New Roman" pitchFamily="18" charset="0"/>
              </a:rPr>
              <a:t>180</a:t>
            </a:r>
            <a:r>
              <a:rPr lang="en-US" altLang="ru-RU" sz="2400" dirty="0">
                <a:latin typeface="Times New Roman" pitchFamily="18" charset="0"/>
                <a:cs typeface="Times New Roman" pitchFamily="18" charset="0"/>
              </a:rPr>
              <a:t>Hf</a:t>
            </a:r>
            <a:r>
              <a:rPr lang="en-US" altLang="ru-RU" sz="2400" baseline="30000" dirty="0">
                <a:latin typeface="Times New Roman" pitchFamily="18" charset="0"/>
                <a:cs typeface="Times New Roman" pitchFamily="18" charset="0"/>
              </a:rPr>
              <a:t>17+</a:t>
            </a:r>
            <a:r>
              <a:rPr lang="en-US" altLang="ru-RU" sz="2400" dirty="0" smtClean="0">
                <a:latin typeface="Times New Roman" pitchFamily="18" charset="0"/>
                <a:cs typeface="Times New Roman" pitchFamily="18" charset="0"/>
              </a:rPr>
              <a:t> </a:t>
            </a:r>
            <a:r>
              <a:rPr lang="en-US" altLang="ru-RU" sz="2200" dirty="0" smtClean="0">
                <a:latin typeface="Times New Roman" pitchFamily="18" charset="0"/>
                <a:cs typeface="Times New Roman" pitchFamily="18" charset="0"/>
              </a:rPr>
              <a:t>were produced.</a:t>
            </a:r>
            <a:endParaRPr lang="ru-RU" altLang="ru-RU" sz="22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8633491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2833</TotalTime>
  <Words>1186</Words>
  <Application>Microsoft Office PowerPoint</Application>
  <PresentationFormat>On-screen Show (4:3)</PresentationFormat>
  <Paragraphs>208</Paragraphs>
  <Slides>11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宋体</vt:lpstr>
      <vt:lpstr>Arial</vt:lpstr>
      <vt:lpstr>Calibri</vt:lpstr>
      <vt:lpstr>Symbol</vt:lpstr>
      <vt:lpstr>Times New Roman</vt:lpstr>
      <vt:lpstr>Тема Office</vt:lpstr>
      <vt:lpstr>PowerPoint Presentation</vt:lpstr>
      <vt:lpstr>The cyclotron U-400 of Flerov laboratory nuclear reaction (JINR, Russia) </vt:lpstr>
      <vt:lpstr>Beams of metal ions from ECR-4M ion source at the cyclotron U-400</vt:lpstr>
      <vt:lpstr>PowerPoint Presentation</vt:lpstr>
      <vt:lpstr>PowerPoint Presentation</vt:lpstr>
      <vt:lpstr>The accelerator complex DC-60 of Astana branch of the INP (Alma-Ata, Kazakhstan Republic)</vt:lpstr>
      <vt:lpstr>CYCLOTRON DC-60</vt:lpstr>
      <vt:lpstr>PowerPoint Presentation</vt:lpstr>
      <vt:lpstr>PowerPoint Presentation</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andrey</dc:creator>
  <cp:lastModifiedBy>Allen, Alexa</cp:lastModifiedBy>
  <cp:revision>107</cp:revision>
  <cp:lastPrinted>2020-09-24T08:13:32Z</cp:lastPrinted>
  <dcterms:created xsi:type="dcterms:W3CDTF">2020-07-03T10:21:01Z</dcterms:created>
  <dcterms:modified xsi:type="dcterms:W3CDTF">2020-09-29T18:16:30Z</dcterms:modified>
</cp:coreProperties>
</file>