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417" r:id="rId3"/>
    <p:sldId id="439" r:id="rId4"/>
    <p:sldId id="441" r:id="rId5"/>
    <p:sldId id="445" r:id="rId6"/>
    <p:sldId id="442" r:id="rId7"/>
    <p:sldId id="446" r:id="rId8"/>
    <p:sldId id="444" r:id="rId9"/>
  </p:sldIdLst>
  <p:sldSz cx="7620000" cy="5715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400" userDrawn="1">
          <p15:clr>
            <a:srgbClr val="A4A3A4"/>
          </p15:clr>
        </p15:guide>
        <p15:guide id="3" pos="170" userDrawn="1">
          <p15:clr>
            <a:srgbClr val="A4A3A4"/>
          </p15:clr>
        </p15:guide>
        <p15:guide id="4" pos="46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4774AB"/>
    <a:srgbClr val="A1B4D4"/>
    <a:srgbClr val="013B6D"/>
    <a:srgbClr val="002060"/>
    <a:srgbClr val="DE3F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75" autoAdjust="0"/>
    <p:restoredTop sz="95226" autoAdjust="0"/>
  </p:normalViewPr>
  <p:slideViewPr>
    <p:cSldViewPr>
      <p:cViewPr varScale="1">
        <p:scale>
          <a:sx n="131" d="100"/>
          <a:sy n="131" d="100"/>
        </p:scale>
        <p:origin x="1470" y="132"/>
      </p:cViewPr>
      <p:guideLst>
        <p:guide orient="horz" pos="1800"/>
        <p:guide pos="2400"/>
        <p:guide pos="170"/>
        <p:guide pos="463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B8EC0-263A-447C-AE20-3BC59A3551EE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007BBC-2477-4EDC-A7B4-F3EC42601C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2883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86855-F6E4-47F2-BB01-274A59643E34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CFEB2-F9BF-404D-9C55-D4A27C8180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2661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8344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033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706443" y="5503064"/>
            <a:ext cx="6924140" cy="222056"/>
          </a:xfrm>
          <a:prstGeom prst="rect">
            <a:avLst/>
          </a:prstGeom>
          <a:solidFill>
            <a:srgbClr val="013B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8" name="矩形 7"/>
          <p:cNvSpPr/>
          <p:nvPr userDrawn="1"/>
        </p:nvSpPr>
        <p:spPr>
          <a:xfrm>
            <a:off x="2" y="5503064"/>
            <a:ext cx="706443" cy="2220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cxnSp>
        <p:nvCxnSpPr>
          <p:cNvPr id="9" name="直接连接符 8"/>
          <p:cNvCxnSpPr/>
          <p:nvPr userDrawn="1"/>
        </p:nvCxnSpPr>
        <p:spPr>
          <a:xfrm flipH="1">
            <a:off x="4" y="5474488"/>
            <a:ext cx="7630583" cy="0"/>
          </a:xfrm>
          <a:prstGeom prst="line">
            <a:avLst/>
          </a:prstGeom>
          <a:ln w="12700">
            <a:solidFill>
              <a:srgbClr val="013B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6804000" y="5503064"/>
            <a:ext cx="432000" cy="216000"/>
          </a:xfrm>
        </p:spPr>
        <p:txBody>
          <a:bodyPr/>
          <a:lstStyle/>
          <a:p>
            <a:fld id="{20F390F2-7062-4414-A218-2E157D4E2BDE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7050549" y="5503064"/>
            <a:ext cx="431860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dirty="0" smtClean="0"/>
              <a:t>/15</a:t>
            </a:r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0052"/>
            <a:ext cx="936000" cy="936000"/>
          </a:xfrm>
          <a:prstGeom prst="ellipse">
            <a:avLst/>
          </a:prstGeom>
        </p:spPr>
      </p:pic>
      <p:sp>
        <p:nvSpPr>
          <p:cNvPr id="4" name="文本框 3"/>
          <p:cNvSpPr txBox="1"/>
          <p:nvPr userDrawn="1"/>
        </p:nvSpPr>
        <p:spPr>
          <a:xfrm>
            <a:off x="2018979" y="5488787"/>
            <a:ext cx="3592650" cy="2616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1100" b="1" i="0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en-US" altLang="zh-CN" sz="1100" b="1" i="0" kern="1200" baseline="300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altLang="zh-CN" sz="1100" b="1" i="0" kern="1200" baseline="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International Workshop on ECR Ion Source </a:t>
            </a:r>
            <a:r>
              <a:rPr lang="en-US" altLang="zh-CN" sz="1100" b="1" i="0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(ECRIS’20)</a:t>
            </a:r>
            <a:r>
              <a:rPr lang="en-US" altLang="zh-CN" sz="1100" dirty="0" smtClean="0">
                <a:solidFill>
                  <a:schemeClr val="bg1"/>
                </a:solidFill>
              </a:rPr>
              <a:t> 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706443" y="5503064"/>
            <a:ext cx="6924140" cy="222056"/>
          </a:xfrm>
          <a:prstGeom prst="rect">
            <a:avLst/>
          </a:prstGeom>
          <a:solidFill>
            <a:srgbClr val="013B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10" name="矩形 9"/>
          <p:cNvSpPr/>
          <p:nvPr userDrawn="1"/>
        </p:nvSpPr>
        <p:spPr>
          <a:xfrm>
            <a:off x="2" y="5503064"/>
            <a:ext cx="706443" cy="2220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1" name="直接连接符 10"/>
          <p:cNvCxnSpPr/>
          <p:nvPr userDrawn="1"/>
        </p:nvCxnSpPr>
        <p:spPr>
          <a:xfrm flipH="1">
            <a:off x="4" y="5474488"/>
            <a:ext cx="7630583" cy="0"/>
          </a:xfrm>
          <a:prstGeom prst="line">
            <a:avLst/>
          </a:prstGeom>
          <a:ln w="12700">
            <a:solidFill>
              <a:srgbClr val="013B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706443" y="5503064"/>
            <a:ext cx="6924140" cy="222056"/>
          </a:xfrm>
          <a:prstGeom prst="rect">
            <a:avLst/>
          </a:prstGeom>
          <a:solidFill>
            <a:srgbClr val="013B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10" name="矩形 9"/>
          <p:cNvSpPr/>
          <p:nvPr userDrawn="1"/>
        </p:nvSpPr>
        <p:spPr>
          <a:xfrm>
            <a:off x="2" y="5503064"/>
            <a:ext cx="706443" cy="2220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1" name="直接连接符 10"/>
          <p:cNvCxnSpPr/>
          <p:nvPr userDrawn="1"/>
        </p:nvCxnSpPr>
        <p:spPr>
          <a:xfrm flipH="1">
            <a:off x="4" y="5474488"/>
            <a:ext cx="7630583" cy="0"/>
          </a:xfrm>
          <a:prstGeom prst="line">
            <a:avLst/>
          </a:prstGeom>
          <a:ln w="12700">
            <a:solidFill>
              <a:srgbClr val="013B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61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>
          <a:xfrm>
            <a:off x="5381625" y="5297488"/>
            <a:ext cx="17145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390F2-7062-4414-A218-2E157D4E2BD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2524125" y="5297488"/>
            <a:ext cx="257175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smtClean="0"/>
              <a:t>/40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49" r:id="rId3"/>
    <p:sldLayoutId id="2147483686" r:id="rId4"/>
  </p:sldLayoutIdLst>
  <mc:AlternateContent xmlns:mc="http://schemas.openxmlformats.org/markup-compatibility/2006" xmlns:p14="http://schemas.microsoft.com/office/powerpoint/2010/main">
    <mc:Choice Requires="p14">
      <p:transition p14:dur="1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ctr" defTabSz="91435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4" indent="-342884" algn="l" defTabSz="91435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6" algn="l" defTabSz="91435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tif"/><Relationship Id="rId4" Type="http://schemas.openxmlformats.org/officeDocument/2006/relationships/image" Target="../media/image7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背景音乐 - 学校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28520" y="-814908"/>
            <a:ext cx="609600" cy="609600"/>
          </a:xfrm>
          <a:prstGeom prst="rect">
            <a:avLst/>
          </a:prstGeom>
        </p:spPr>
      </p:pic>
      <p:sp>
        <p:nvSpPr>
          <p:cNvPr id="6" name="文本框 6"/>
          <p:cNvSpPr>
            <a:spLocks noChangeArrowheads="1"/>
          </p:cNvSpPr>
          <p:nvPr/>
        </p:nvSpPr>
        <p:spPr bwMode="auto">
          <a:xfrm>
            <a:off x="622888" y="1582450"/>
            <a:ext cx="6177369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3200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Numerical Simulations of Plasma Dynamics in ECRIS Afterglow</a:t>
            </a:r>
            <a:endParaRPr lang="zh-CN" altLang="en-US" sz="6600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itchFamily="34" charset="-122"/>
              <a:ea typeface="微软雅黑" pitchFamily="34" charset="-122"/>
              <a:sym typeface="Segoe UI" pitchFamily="34" charset="0"/>
            </a:endParaRPr>
          </a:p>
        </p:txBody>
      </p:sp>
      <p:sp>
        <p:nvSpPr>
          <p:cNvPr id="8" name="文本框 7"/>
          <p:cNvSpPr>
            <a:spLocks noChangeArrowheads="1"/>
          </p:cNvSpPr>
          <p:nvPr/>
        </p:nvSpPr>
        <p:spPr bwMode="auto">
          <a:xfrm>
            <a:off x="934059" y="2793704"/>
            <a:ext cx="5748559" cy="684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000" u="sng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Li Lei</a:t>
            </a:r>
            <a:r>
              <a:rPr lang="en-US" altLang="zh-CN" sz="2000" baseline="30000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1</a:t>
            </a:r>
            <a:r>
              <a:rPr lang="en-US" altLang="zh-CN" sz="2000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,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Xiaolin</a:t>
            </a:r>
            <a:r>
              <a:rPr lang="en-US" altLang="zh-CN" sz="2000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 Jin</a:t>
            </a:r>
            <a:r>
              <a:rPr lang="en-US" altLang="zh-CN" sz="2000" baseline="30000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1</a:t>
            </a:r>
            <a:r>
              <a:rPr lang="en-US" altLang="zh-CN" sz="2000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*,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Jibo</a:t>
            </a:r>
            <a:r>
              <a:rPr lang="en-US" altLang="zh-CN" sz="2000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 Li</a:t>
            </a:r>
            <a:r>
              <a:rPr lang="en-US" altLang="zh-CN" sz="2000" baseline="30000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2</a:t>
            </a:r>
            <a:r>
              <a:rPr lang="en-US" altLang="zh-CN" sz="2000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, Tao Huang</a:t>
            </a:r>
            <a:r>
              <a:rPr lang="en-US" altLang="zh-CN" sz="2000" baseline="30000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1</a:t>
            </a:r>
            <a:r>
              <a:rPr lang="en-US" altLang="zh-CN" sz="2000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,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Zhonghai</a:t>
            </a:r>
            <a:r>
              <a:rPr lang="en-US" altLang="zh-CN" sz="2000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 Yang</a:t>
            </a:r>
            <a:r>
              <a:rPr lang="en-US" altLang="zh-CN" sz="2000" baseline="30000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1</a:t>
            </a:r>
            <a:r>
              <a:rPr lang="en-US" altLang="zh-CN" sz="2000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 and Bin Li</a:t>
            </a:r>
            <a:r>
              <a:rPr lang="en-US" altLang="zh-CN" sz="2000" baseline="30000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  <a:sym typeface="Agency FB" pitchFamily="34" charset="0"/>
              </a:rPr>
              <a:t>1</a:t>
            </a:r>
            <a:endParaRPr lang="zh-CN" altLang="en-US" sz="2000" dirty="0"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  <a:sym typeface="Agency FB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48833" y="3635624"/>
            <a:ext cx="53190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n-AU" altLang="zh-CN" sz="16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Vacuum Electronics National Laboratory, University of Electronic Science and Technology of China, Chengdu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altLang="zh-CN" sz="16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Modern Physics, Chinese Academy of Sciences, Lanzhou</a:t>
            </a:r>
            <a:endParaRPr lang="zh-CN" altLang="zh-CN" sz="1100" dirty="0">
              <a:solidFill>
                <a:schemeClr val="accent2"/>
              </a:solidFill>
              <a:latin typeface="Courier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84594" y="4929261"/>
            <a:ext cx="3453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i="1" dirty="0">
                <a:solidFill>
                  <a:srgbClr val="4774AB"/>
                </a:solidFill>
                <a:ea typeface="Times New Roman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altLang="zh-CN" sz="1600" i="1" dirty="0">
                <a:solidFill>
                  <a:srgbClr val="4774AB"/>
                </a:solidFill>
                <a:ea typeface="Times New Roman" panose="02020603050405020304" pitchFamily="18" charset="0"/>
                <a:cs typeface="Times" panose="02020603050405020304" pitchFamily="18" charset="0"/>
              </a:rPr>
              <a:t>Email address: </a:t>
            </a:r>
            <a:r>
              <a:rPr lang="en-AU" altLang="zh-CN" sz="1600" i="1" dirty="0">
                <a:solidFill>
                  <a:srgbClr val="4774AB"/>
                </a:solidFill>
                <a:ea typeface="Times New Roman" panose="02020603050405020304" pitchFamily="18" charset="0"/>
                <a:cs typeface="Times" panose="02020603050405020304" pitchFamily="18" charset="0"/>
              </a:rPr>
              <a:t>jinxiaolin@uestc.edu.cn</a:t>
            </a:r>
            <a:endParaRPr lang="zh-CN" altLang="en-US" sz="1600" dirty="0">
              <a:solidFill>
                <a:srgbClr val="4774AB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81808" y="2"/>
            <a:ext cx="5261928" cy="12375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CN" sz="2000" b="1" dirty="0">
                <a:solidFill>
                  <a:schemeClr val="tx1"/>
                </a:solidFill>
              </a:rPr>
              <a:t>24th International Workshop on ECR Ion Source (ECRIS’20) </a:t>
            </a:r>
            <a:endParaRPr lang="en-US" altLang="zh-CN" sz="1400" dirty="0">
              <a:solidFill>
                <a:schemeClr val="tx1"/>
              </a:solidFill>
            </a:endParaRPr>
          </a:p>
          <a:p>
            <a:pPr algn="just"/>
            <a:r>
              <a:rPr lang="en-US" altLang="zh-CN" sz="1600" dirty="0">
                <a:solidFill>
                  <a:schemeClr val="tx1"/>
                </a:solidFill>
              </a:rPr>
              <a:t>28-30th, September, 2020 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0" y="1237533"/>
            <a:ext cx="76200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3943"/>
            <a:ext cx="1425418" cy="142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5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audio>
              <p:cMediaNode vol="80000" numSld="40" showWhenStopped="0">
                <p:cTn id="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F390F2-7062-4414-A218-2E157D4E2BDE}" type="slidenum">
              <a:rPr lang="zh-CN" altLang="en-US" smtClean="0"/>
              <a:t>2</a:t>
            </a:fld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1115616" y="337220"/>
            <a:ext cx="2334344" cy="504056"/>
            <a:chOff x="1115616" y="337220"/>
            <a:chExt cx="3672408" cy="504056"/>
          </a:xfrm>
        </p:grpSpPr>
        <p:sp>
          <p:nvSpPr>
            <p:cNvPr id="49" name="五边形 48"/>
            <p:cNvSpPr/>
            <p:nvPr/>
          </p:nvSpPr>
          <p:spPr>
            <a:xfrm>
              <a:off x="1115616" y="337220"/>
              <a:ext cx="3672408" cy="504056"/>
            </a:xfrm>
            <a:prstGeom prst="homePlate">
              <a:avLst/>
            </a:prstGeom>
            <a:solidFill>
              <a:srgbClr val="013B6D"/>
            </a:solidFill>
            <a:ln>
              <a:solidFill>
                <a:srgbClr val="013B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2"/>
            <p:cNvSpPr txBox="1"/>
            <p:nvPr/>
          </p:nvSpPr>
          <p:spPr>
            <a:xfrm>
              <a:off x="1115616" y="358415"/>
              <a:ext cx="34563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ECRIS Set-up</a:t>
              </a:r>
              <a:endPara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aphicFrame>
        <p:nvGraphicFramePr>
          <p:cNvPr id="24" name="表格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299125"/>
              </p:ext>
            </p:extLst>
          </p:nvPr>
        </p:nvGraphicFramePr>
        <p:xfrm>
          <a:off x="4604735" y="1898314"/>
          <a:ext cx="2412000" cy="284191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512000">
                  <a:extLst>
                    <a:ext uri="{9D8B030D-6E8A-4147-A177-3AD203B41FA5}">
                      <a16:colId xmlns:a16="http://schemas.microsoft.com/office/drawing/2014/main" val="3392804894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854871655"/>
                    </a:ext>
                  </a:extLst>
                </a:gridCol>
              </a:tblGrid>
              <a:tr h="315768">
                <a:tc>
                  <a:txBody>
                    <a:bodyPr/>
                    <a:lstStyle/>
                    <a:p>
                      <a:pPr indent="127000" algn="just">
                        <a:spcAft>
                          <a:spcPts val="600"/>
                        </a:spcAft>
                      </a:pPr>
                      <a:r>
                        <a:rPr lang="en-US" altLang="zh-CN" sz="1200" kern="100" dirty="0" smtClean="0">
                          <a:effectLst/>
                        </a:rPr>
                        <a:t>Cavity Radius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just">
                        <a:spcAft>
                          <a:spcPts val="600"/>
                        </a:spcAft>
                      </a:pPr>
                      <a:r>
                        <a:rPr lang="en-US" sz="1200" b="0" kern="100" dirty="0" smtClean="0">
                          <a:effectLst/>
                        </a:rPr>
                        <a:t>19 mm</a:t>
                      </a:r>
                      <a:endParaRPr lang="zh-CN" sz="1200" b="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43247755"/>
                  </a:ext>
                </a:extLst>
              </a:tr>
              <a:tr h="315768">
                <a:tc>
                  <a:txBody>
                    <a:bodyPr/>
                    <a:lstStyle/>
                    <a:p>
                      <a:pPr indent="127000" algn="just">
                        <a:spcAft>
                          <a:spcPts val="600"/>
                        </a:spcAft>
                      </a:pPr>
                      <a:r>
                        <a:rPr lang="en-US" altLang="zh-CN" sz="1200" kern="100" dirty="0" smtClean="0">
                          <a:effectLst/>
                        </a:rPr>
                        <a:t>Cavity Length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just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78 mm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54084530"/>
                  </a:ext>
                </a:extLst>
              </a:tr>
              <a:tr h="315768">
                <a:tc>
                  <a:txBody>
                    <a:bodyPr/>
                    <a:lstStyle/>
                    <a:p>
                      <a:pPr marL="0" marR="0" indent="127000" algn="just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baseline="0" dirty="0" smtClean="0">
                          <a:effectLst/>
                          <a:latin typeface="+mn-lt"/>
                          <a:ea typeface="+mn-ea"/>
                        </a:rPr>
                        <a:t>Aperture Radius</a:t>
                      </a:r>
                      <a:endParaRPr lang="zh-CN" altLang="zh-CN" sz="1200" kern="100" dirty="0" smtClean="0">
                        <a:effectLst/>
                        <a:latin typeface="Times New Roman" panose="02020603050405020304" pitchFamily="18" charset="0"/>
                        <a:ea typeface="+mn-e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just">
                        <a:spcAft>
                          <a:spcPts val="600"/>
                        </a:spcAft>
                      </a:pPr>
                      <a:r>
                        <a:rPr lang="en-US" altLang="zh-CN" sz="1200" kern="100" dirty="0" smtClean="0">
                          <a:effectLst/>
                        </a:rPr>
                        <a:t>6 mm</a:t>
                      </a:r>
                      <a:endParaRPr lang="zh-CN" altLang="zh-CN" sz="1200" kern="100" dirty="0">
                        <a:effectLst/>
                        <a:latin typeface="Times New Roman" panose="02020603050405020304" pitchFamily="18" charset="0"/>
                        <a:ea typeface="+mn-ea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9790201"/>
                  </a:ext>
                </a:extLst>
              </a:tr>
              <a:tr h="315768">
                <a:tc>
                  <a:txBody>
                    <a:bodyPr/>
                    <a:lstStyle/>
                    <a:p>
                      <a:pPr indent="127000" algn="just">
                        <a:spcAft>
                          <a:spcPts val="600"/>
                        </a:spcAft>
                      </a:pPr>
                      <a:r>
                        <a:rPr lang="en-US" altLang="zh-CN" sz="1200" kern="100" dirty="0" smtClean="0">
                          <a:effectLst/>
                          <a:latin typeface="+mn-lt"/>
                          <a:ea typeface="+mn-ea"/>
                        </a:rPr>
                        <a:t>MW</a:t>
                      </a:r>
                      <a:r>
                        <a:rPr lang="en-US" altLang="zh-CN" sz="1200" kern="100" baseline="0" dirty="0" smtClean="0">
                          <a:effectLst/>
                          <a:latin typeface="+mn-lt"/>
                          <a:ea typeface="+mn-ea"/>
                        </a:rPr>
                        <a:t> Mode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just">
                        <a:spcAft>
                          <a:spcPts val="600"/>
                        </a:spcAft>
                      </a:pPr>
                      <a:r>
                        <a:rPr lang="en-US" sz="1200" kern="100" dirty="0" smtClean="0">
                          <a:effectLst/>
                        </a:rPr>
                        <a:t>TE</a:t>
                      </a:r>
                      <a:r>
                        <a:rPr lang="en-US" sz="1200" kern="100" baseline="-25000" dirty="0" smtClean="0">
                          <a:effectLst/>
                        </a:rPr>
                        <a:t>1,1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4048492"/>
                  </a:ext>
                </a:extLst>
              </a:tr>
              <a:tr h="315768">
                <a:tc>
                  <a:txBody>
                    <a:bodyPr/>
                    <a:lstStyle/>
                    <a:p>
                      <a:pPr indent="127000" algn="just">
                        <a:spcAft>
                          <a:spcPts val="600"/>
                        </a:spcAft>
                      </a:pPr>
                      <a:r>
                        <a:rPr lang="en-US" altLang="zh-CN" sz="1200" kern="100" dirty="0" smtClean="0">
                          <a:effectLst/>
                        </a:rPr>
                        <a:t>MW Frequency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just">
                        <a:spcAft>
                          <a:spcPts val="6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14.5 GHz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62042457"/>
                  </a:ext>
                </a:extLst>
              </a:tr>
              <a:tr h="315768">
                <a:tc>
                  <a:txBody>
                    <a:bodyPr/>
                    <a:lstStyle/>
                    <a:p>
                      <a:pPr indent="127000" algn="just">
                        <a:spcAft>
                          <a:spcPts val="600"/>
                        </a:spcAft>
                      </a:pPr>
                      <a:r>
                        <a:rPr lang="en-US" altLang="zh-CN" sz="1200" kern="100" dirty="0" smtClean="0">
                          <a:effectLst/>
                        </a:rPr>
                        <a:t>MW Power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just">
                        <a:spcAft>
                          <a:spcPts val="600"/>
                        </a:spcAft>
                      </a:pPr>
                      <a:r>
                        <a:rPr lang="en-US" sz="1200" kern="100" dirty="0" smtClean="0">
                          <a:effectLst/>
                        </a:rPr>
                        <a:t>500 </a:t>
                      </a:r>
                      <a:r>
                        <a:rPr lang="en-US" sz="1200" kern="100" dirty="0">
                          <a:effectLst/>
                        </a:rPr>
                        <a:t>W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34276945"/>
                  </a:ext>
                </a:extLst>
              </a:tr>
              <a:tr h="315768">
                <a:tc>
                  <a:txBody>
                    <a:bodyPr/>
                    <a:lstStyle/>
                    <a:p>
                      <a:pPr marL="0" marR="0" indent="127000" algn="just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baseline="0" dirty="0" smtClean="0">
                          <a:effectLst/>
                          <a:latin typeface="+mn-lt"/>
                          <a:ea typeface="+mn-ea"/>
                        </a:rPr>
                        <a:t>ECR Magnetic Field</a:t>
                      </a:r>
                      <a:endParaRPr lang="zh-CN" altLang="zh-CN" sz="1200" kern="100" dirty="0" smtClean="0">
                        <a:effectLst/>
                        <a:latin typeface="Times New Roman" panose="02020603050405020304" pitchFamily="18" charset="0"/>
                        <a:ea typeface="+mn-e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just">
                        <a:spcAft>
                          <a:spcPts val="600"/>
                        </a:spcAft>
                      </a:pPr>
                      <a:r>
                        <a:rPr lang="en-US" altLang="zh-CN" sz="1200" kern="100" dirty="0" smtClean="0">
                          <a:effectLst/>
                        </a:rPr>
                        <a:t>0.518 T</a:t>
                      </a:r>
                      <a:endParaRPr lang="zh-CN" altLang="zh-CN" sz="1200" kern="100" dirty="0">
                        <a:effectLst/>
                        <a:latin typeface="Times New Roman" panose="02020603050405020304" pitchFamily="18" charset="0"/>
                        <a:ea typeface="+mn-ea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41337687"/>
                  </a:ext>
                </a:extLst>
              </a:tr>
              <a:tr h="315768">
                <a:tc>
                  <a:txBody>
                    <a:bodyPr/>
                    <a:lstStyle/>
                    <a:p>
                      <a:pPr marL="0" marR="0" lvl="0" indent="127000" algn="just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Plasma Species</a:t>
                      </a:r>
                      <a:endParaRPr kumimoji="0" lang="zh-CN" altLang="zh-CN" sz="12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just">
                        <a:spcAft>
                          <a:spcPts val="600"/>
                        </a:spcAft>
                      </a:pPr>
                      <a:r>
                        <a:rPr lang="en-US" altLang="zh-CN" sz="1200" kern="100" dirty="0" smtClean="0">
                          <a:effectLst/>
                          <a:latin typeface="+mn-lt"/>
                          <a:ea typeface="宋体" panose="02010600030101010101" pitchFamily="2" charset="-122"/>
                        </a:rPr>
                        <a:t>Argon</a:t>
                      </a:r>
                      <a:endParaRPr lang="zh-CN" sz="1200" kern="100" dirty="0"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30927362"/>
                  </a:ext>
                </a:extLst>
              </a:tr>
              <a:tr h="315768">
                <a:tc>
                  <a:txBody>
                    <a:bodyPr/>
                    <a:lstStyle/>
                    <a:p>
                      <a:pPr marL="0" marR="0" lvl="0" indent="127000" algn="just" defTabSz="9143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Plasma Density</a:t>
                      </a:r>
                      <a:endParaRPr kumimoji="0" lang="zh-CN" altLang="zh-CN" sz="12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27000" algn="just">
                        <a:spcAft>
                          <a:spcPts val="600"/>
                        </a:spcAft>
                      </a:pPr>
                      <a:r>
                        <a:rPr lang="en-US" sz="1200" kern="100" dirty="0" smtClean="0">
                          <a:effectLst/>
                        </a:rPr>
                        <a:t>10</a:t>
                      </a:r>
                      <a:r>
                        <a:rPr lang="en-US" sz="1200" kern="100" baseline="30000" dirty="0" smtClean="0">
                          <a:effectLst/>
                        </a:rPr>
                        <a:t>12</a:t>
                      </a:r>
                      <a:r>
                        <a:rPr lang="en-US" sz="1200" kern="100" baseline="0" dirty="0" smtClean="0">
                          <a:effectLst/>
                        </a:rPr>
                        <a:t> cm</a:t>
                      </a:r>
                      <a:r>
                        <a:rPr lang="en-US" sz="1200" kern="100" baseline="30000" dirty="0" smtClean="0">
                          <a:effectLst/>
                        </a:rPr>
                        <a:t>-3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1156839"/>
                  </a:ext>
                </a:extLst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4604735" y="1561358"/>
            <a:ext cx="241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prstClr val="black"/>
                </a:solidFill>
                <a:latin typeface="Times New Roman" panose="02020603050405020304" pitchFamily="18" charset="0"/>
              </a:rPr>
              <a:t>Critical Parameters</a:t>
            </a:r>
            <a:endParaRPr lang="zh-CN" altLang="en-US" sz="2400" dirty="0"/>
          </a:p>
        </p:txBody>
      </p:sp>
      <p:sp>
        <p:nvSpPr>
          <p:cNvPr id="11" name="矩形 10"/>
          <p:cNvSpPr/>
          <p:nvPr/>
        </p:nvSpPr>
        <p:spPr>
          <a:xfrm>
            <a:off x="281608" y="1561358"/>
            <a:ext cx="38266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prstClr val="black"/>
                </a:solidFill>
                <a:latin typeface="Times New Roman" panose="02020603050405020304" pitchFamily="18" charset="0"/>
              </a:rPr>
              <a:t>Layout of LAPECR1U</a:t>
            </a:r>
            <a:endParaRPr lang="zh-CN" altLang="en-US" sz="2400" dirty="0"/>
          </a:p>
        </p:txBody>
      </p:sp>
      <p:grpSp>
        <p:nvGrpSpPr>
          <p:cNvPr id="15" name="组合 14"/>
          <p:cNvGrpSpPr/>
          <p:nvPr/>
        </p:nvGrpSpPr>
        <p:grpSpPr>
          <a:xfrm>
            <a:off x="281608" y="1889739"/>
            <a:ext cx="3869241" cy="2871091"/>
            <a:chOff x="3312646" y="2507987"/>
            <a:chExt cx="3869241" cy="287109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2646" y="2507987"/>
              <a:ext cx="3826664" cy="2871091"/>
            </a:xfrm>
            <a:prstGeom prst="rect">
              <a:avLst/>
            </a:prstGeom>
            <a:ln w="12700">
              <a:solidFill>
                <a:schemeClr val="accent1"/>
              </a:solidFill>
            </a:ln>
          </p:spPr>
        </p:pic>
        <p:cxnSp>
          <p:nvCxnSpPr>
            <p:cNvPr id="6" name="直接箭头连接符 5"/>
            <p:cNvCxnSpPr/>
            <p:nvPr/>
          </p:nvCxnSpPr>
          <p:spPr>
            <a:xfrm flipH="1">
              <a:off x="6474296" y="3217540"/>
              <a:ext cx="360040" cy="86409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6365830" y="2830277"/>
              <a:ext cx="8160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altLang="zh-CN" sz="12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extraction</a:t>
              </a:r>
            </a:p>
            <a:p>
              <a:pPr algn="just"/>
              <a:r>
                <a:rPr lang="en-US" altLang="zh-CN" sz="12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aperture</a:t>
              </a:r>
              <a:endParaRPr lang="zh-CN" altLang="en-US" sz="1200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18" name="直接箭头连接符 17"/>
            <p:cNvCxnSpPr/>
            <p:nvPr/>
          </p:nvCxnSpPr>
          <p:spPr>
            <a:xfrm flipH="1">
              <a:off x="5534133" y="2929508"/>
              <a:ext cx="288032" cy="6263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5528405" y="2691778"/>
              <a:ext cx="7500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altLang="zh-CN" sz="12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ECR zone</a:t>
              </a:r>
              <a:endParaRPr lang="zh-CN" altLang="en-US" sz="1200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851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F390F2-7062-4414-A218-2E157D4E2BDE}" type="slidenum">
              <a:rPr lang="zh-CN" altLang="en-US" smtClean="0"/>
              <a:t>3</a:t>
            </a:fld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1115616" y="337220"/>
            <a:ext cx="3342456" cy="504056"/>
            <a:chOff x="1115616" y="337220"/>
            <a:chExt cx="3672408" cy="504056"/>
          </a:xfrm>
        </p:grpSpPr>
        <p:sp>
          <p:nvSpPr>
            <p:cNvPr id="49" name="五边形 48"/>
            <p:cNvSpPr/>
            <p:nvPr/>
          </p:nvSpPr>
          <p:spPr>
            <a:xfrm>
              <a:off x="1115616" y="337220"/>
              <a:ext cx="3672408" cy="504056"/>
            </a:xfrm>
            <a:prstGeom prst="homePlate">
              <a:avLst/>
            </a:prstGeom>
            <a:solidFill>
              <a:srgbClr val="013B6D"/>
            </a:solidFill>
            <a:ln>
              <a:solidFill>
                <a:srgbClr val="013B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2"/>
            <p:cNvSpPr txBox="1"/>
            <p:nvPr/>
          </p:nvSpPr>
          <p:spPr>
            <a:xfrm>
              <a:off x="1115616" y="358415"/>
              <a:ext cx="34563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Simulation </a:t>
              </a:r>
              <a:r>
                <a:rPr lang="en-US" altLang="zh-CN" sz="2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Scheme</a:t>
              </a:r>
              <a:endPara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36838" y="1561356"/>
            <a:ext cx="3384000" cy="3816423"/>
            <a:chOff x="336838" y="1705374"/>
            <a:chExt cx="3384000" cy="3816423"/>
          </a:xfrm>
        </p:grpSpPr>
        <p:sp>
          <p:nvSpPr>
            <p:cNvPr id="29" name="Rectangle 3"/>
            <p:cNvSpPr>
              <a:spLocks noChangeArrowheads="1"/>
            </p:cNvSpPr>
            <p:nvPr/>
          </p:nvSpPr>
          <p:spPr bwMode="auto">
            <a:xfrm>
              <a:off x="336838" y="1705374"/>
              <a:ext cx="3384000" cy="44017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txBody>
            <a:bodyPr wrap="none" anchor="ctr"/>
            <a:lstStyle/>
            <a:p>
              <a:pPr algn="ctr" defTabSz="761970">
                <a:defRPr/>
              </a:pPr>
              <a:r>
                <a:rPr lang="en-US" altLang="zh-CN" sz="1600" i="1" kern="0" dirty="0" smtClean="0">
                  <a:solidFill>
                    <a:srgbClr val="F8F8F8"/>
                  </a:solidFill>
                  <a:latin typeface="微软雅黑"/>
                  <a:ea typeface="微软雅黑"/>
                </a:rPr>
                <a:t>Energetic Electrons</a:t>
              </a:r>
              <a:endParaRPr lang="zh-CN" altLang="en-US" sz="1600" i="1" kern="0" dirty="0">
                <a:solidFill>
                  <a:srgbClr val="F8F8F8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" name="AutoShape 6"/>
            <p:cNvSpPr>
              <a:spLocks noChangeArrowheads="1"/>
            </p:cNvSpPr>
            <p:nvPr/>
          </p:nvSpPr>
          <p:spPr bwMode="auto">
            <a:xfrm>
              <a:off x="336838" y="2146506"/>
              <a:ext cx="3384000" cy="337529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175" cmpd="sng">
              <a:solidFill>
                <a:srgbClr val="969696"/>
              </a:solidFill>
              <a:miter lim="800000"/>
              <a:headEnd/>
              <a:tailEnd/>
            </a:ln>
            <a:extLst/>
          </p:spPr>
          <p:txBody>
            <a:bodyPr wrap="square">
              <a:noAutofit/>
            </a:bodyPr>
            <a:lstStyle/>
            <a:p>
              <a:pPr marL="285750" indent="-285750" algn="just" defTabSz="761970">
                <a:lnSpc>
                  <a:spcPct val="120000"/>
                </a:lnSpc>
                <a:spcBef>
                  <a:spcPts val="600"/>
                </a:spcBef>
                <a:buClr>
                  <a:srgbClr val="333333"/>
                </a:buClr>
                <a:buFont typeface="Wingdings" panose="05000000000000000000" pitchFamily="2" charset="2"/>
                <a:buChar char="p"/>
                <a:defRPr/>
              </a:pPr>
              <a:r>
                <a:rPr lang="en-US" altLang="zh-CN" sz="1600" kern="0" dirty="0">
                  <a:solidFill>
                    <a:srgbClr val="C00000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Single Particle Simulation</a:t>
              </a:r>
            </a:p>
            <a:p>
              <a:pPr marL="285750" indent="-285750" algn="just" defTabSz="761970">
                <a:lnSpc>
                  <a:spcPct val="120000"/>
                </a:lnSpc>
                <a:spcBef>
                  <a:spcPts val="600"/>
                </a:spcBef>
                <a:buClr>
                  <a:srgbClr val="333333"/>
                </a:buClr>
                <a:buFont typeface="Wingdings" panose="05000000000000000000" pitchFamily="2" charset="2"/>
                <a:buChar char="l"/>
                <a:defRPr/>
              </a:pPr>
              <a:r>
                <a:rPr lang="en-US" altLang="zh-CN" sz="1400" kern="0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Electrons </a:t>
              </a:r>
              <a:r>
                <a:rPr lang="en-US" altLang="zh-CN" sz="1400" kern="0" dirty="0" smtClean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(~10 eV) uniformly </a:t>
              </a:r>
              <a:r>
                <a:rPr lang="en-US" altLang="zh-CN" sz="1400" kern="0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distributed at </a:t>
              </a:r>
              <a:r>
                <a:rPr lang="en-US" altLang="zh-CN" sz="1400" kern="0" dirty="0" smtClean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first</a:t>
              </a:r>
            </a:p>
            <a:p>
              <a:pPr marL="285750" indent="-285750" algn="just" defTabSz="761970">
                <a:lnSpc>
                  <a:spcPct val="120000"/>
                </a:lnSpc>
                <a:spcBef>
                  <a:spcPts val="600"/>
                </a:spcBef>
                <a:buClr>
                  <a:srgbClr val="333333"/>
                </a:buClr>
                <a:buFont typeface="Wingdings" panose="05000000000000000000" pitchFamily="2" charset="2"/>
                <a:buChar char="l"/>
                <a:defRPr/>
              </a:pPr>
              <a:r>
                <a:rPr lang="en-US" altLang="zh-CN" sz="1400" kern="0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Coulomb Collision is considered with constant scattering </a:t>
              </a:r>
              <a:r>
                <a:rPr lang="en-US" altLang="zh-CN" sz="1400" kern="0" dirty="0" smtClean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factor</a:t>
              </a:r>
            </a:p>
            <a:p>
              <a:pPr marL="285750" indent="-285750" algn="just" defTabSz="761970">
                <a:lnSpc>
                  <a:spcPct val="120000"/>
                </a:lnSpc>
                <a:spcBef>
                  <a:spcPts val="600"/>
                </a:spcBef>
                <a:buClr>
                  <a:srgbClr val="333333"/>
                </a:buClr>
                <a:buFont typeface="Wingdings" panose="05000000000000000000" pitchFamily="2" charset="2"/>
                <a:buChar char="l"/>
                <a:defRPr/>
              </a:pPr>
              <a:r>
                <a:rPr lang="en-US" altLang="zh-CN" sz="1400" kern="0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Rejoin system as new particles when out of bounds</a:t>
              </a:r>
            </a:p>
            <a:p>
              <a:pPr marL="285750" indent="-285750" algn="just" defTabSz="761970">
                <a:lnSpc>
                  <a:spcPct val="120000"/>
                </a:lnSpc>
                <a:spcBef>
                  <a:spcPts val="600"/>
                </a:spcBef>
                <a:buClr>
                  <a:srgbClr val="333333"/>
                </a:buClr>
                <a:buFont typeface="Wingdings" panose="05000000000000000000" pitchFamily="2" charset="2"/>
                <a:buChar char="l"/>
                <a:defRPr/>
              </a:pPr>
              <a:r>
                <a:rPr lang="en-US" altLang="zh-CN" sz="1400" kern="0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Electrons are heated till average energy reaches 10 </a:t>
              </a:r>
              <a:r>
                <a:rPr lang="en-US" altLang="zh-CN" sz="1400" kern="0" dirty="0" err="1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keV</a:t>
              </a:r>
              <a:endParaRPr lang="en-US" altLang="zh-CN" sz="1400" kern="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  <a:p>
              <a:pPr marL="285750" indent="-285750" algn="just" defTabSz="761970">
                <a:lnSpc>
                  <a:spcPct val="120000"/>
                </a:lnSpc>
                <a:spcBef>
                  <a:spcPts val="600"/>
                </a:spcBef>
                <a:buClr>
                  <a:srgbClr val="333333"/>
                </a:buClr>
                <a:buFont typeface="Wingdings" panose="05000000000000000000" pitchFamily="2" charset="2"/>
                <a:buChar char="l"/>
                <a:defRPr/>
              </a:pPr>
              <a:r>
                <a:rPr lang="en-US" altLang="zh-CN" sz="1400" kern="0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Distributions of the electrons are sent to the 2</a:t>
              </a:r>
              <a:r>
                <a:rPr lang="en-US" altLang="zh-CN" sz="1400" kern="0" baseline="30000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nd</a:t>
              </a:r>
              <a:r>
                <a:rPr lang="en-US" altLang="zh-CN" sz="1400" kern="0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step as </a:t>
              </a:r>
              <a:r>
                <a:rPr lang="en-US" altLang="zh-CN" sz="1400" kern="0" dirty="0" smtClean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initiation</a:t>
              </a:r>
              <a:endParaRPr lang="en-US" altLang="zh-CN" sz="1400" kern="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  <a:p>
              <a:pPr marL="297645" indent="-297645" defTabSz="761970">
                <a:lnSpc>
                  <a:spcPct val="120000"/>
                </a:lnSpc>
                <a:spcBef>
                  <a:spcPct val="50000"/>
                </a:spcBef>
                <a:buClr>
                  <a:srgbClr val="333333"/>
                </a:buClr>
                <a:buFont typeface="Wingdings" pitchFamily="2" charset="2"/>
                <a:buChar char="l"/>
                <a:defRPr/>
              </a:pPr>
              <a:endParaRPr lang="en-US" altLang="zh-CN" sz="1333" kern="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  <a:p>
              <a:pPr marL="297645" indent="-297645" defTabSz="761970">
                <a:lnSpc>
                  <a:spcPct val="120000"/>
                </a:lnSpc>
                <a:spcBef>
                  <a:spcPct val="50000"/>
                </a:spcBef>
                <a:buClr>
                  <a:srgbClr val="333333"/>
                </a:buClr>
                <a:buFont typeface="Wingdings" pitchFamily="2" charset="2"/>
                <a:buChar char="l"/>
                <a:defRPr/>
              </a:pPr>
              <a:endParaRPr lang="zh-CN" altLang="en-US" sz="1333" kern="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78027" y="1561356"/>
            <a:ext cx="3384000" cy="3816423"/>
            <a:chOff x="3978027" y="1705374"/>
            <a:chExt cx="3384000" cy="3816423"/>
          </a:xfrm>
        </p:grpSpPr>
        <p:sp>
          <p:nvSpPr>
            <p:cNvPr id="32" name="Rectangle 3"/>
            <p:cNvSpPr>
              <a:spLocks noChangeArrowheads="1"/>
            </p:cNvSpPr>
            <p:nvPr/>
          </p:nvSpPr>
          <p:spPr bwMode="auto">
            <a:xfrm>
              <a:off x="3978027" y="1705374"/>
              <a:ext cx="3384000" cy="440179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txBody>
            <a:bodyPr wrap="none" anchor="ctr"/>
            <a:lstStyle/>
            <a:p>
              <a:pPr algn="ctr" defTabSz="761970">
                <a:defRPr/>
              </a:pPr>
              <a:r>
                <a:rPr lang="en-US" altLang="zh-CN" sz="1667" i="1" kern="0" dirty="0">
                  <a:solidFill>
                    <a:srgbClr val="F8F8F8"/>
                  </a:solidFill>
                  <a:latin typeface="微软雅黑"/>
                  <a:ea typeface="微软雅黑"/>
                </a:rPr>
                <a:t>ECRIS Operation </a:t>
              </a:r>
              <a:endParaRPr lang="zh-CN" altLang="en-US" sz="1667" i="1" kern="0" dirty="0">
                <a:solidFill>
                  <a:srgbClr val="F8F8F8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3" name="AutoShape 6"/>
            <p:cNvSpPr>
              <a:spLocks noChangeArrowheads="1"/>
            </p:cNvSpPr>
            <p:nvPr/>
          </p:nvSpPr>
          <p:spPr bwMode="auto">
            <a:xfrm>
              <a:off x="3978027" y="2145551"/>
              <a:ext cx="3384000" cy="337624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175" cmpd="sng">
              <a:solidFill>
                <a:srgbClr val="969696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pPr marL="297645" indent="-297645" algn="just" defTabSz="761970">
                <a:spcBef>
                  <a:spcPts val="600"/>
                </a:spcBef>
                <a:buClr>
                  <a:srgbClr val="333333"/>
                </a:buClr>
                <a:buFont typeface="Wingdings" panose="05000000000000000000" pitchFamily="2" charset="2"/>
                <a:buChar char="p"/>
                <a:defRPr/>
              </a:pPr>
              <a:r>
                <a:rPr lang="en-US" altLang="zh-CN" sz="1600" kern="0" dirty="0">
                  <a:solidFill>
                    <a:srgbClr val="C00000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Implicit Particle-in-cell Simulation</a:t>
              </a:r>
            </a:p>
            <a:p>
              <a:pPr marL="297645" indent="-297645" algn="just" defTabSz="761970">
                <a:lnSpc>
                  <a:spcPct val="120000"/>
                </a:lnSpc>
                <a:spcBef>
                  <a:spcPts val="600"/>
                </a:spcBef>
                <a:buClr>
                  <a:srgbClr val="333333"/>
                </a:buClr>
                <a:buFont typeface="Wingdings" pitchFamily="2" charset="2"/>
                <a:buChar char="l"/>
                <a:defRPr/>
              </a:pPr>
              <a:r>
                <a:rPr lang="en-US" altLang="zh-CN" sz="1400" kern="0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Cold Electrons (~10 eV) uniformly </a:t>
              </a:r>
              <a:r>
                <a:rPr lang="en-US" altLang="zh-CN" sz="1400" kern="0" dirty="0" smtClean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distributed at first</a:t>
              </a:r>
              <a:endParaRPr lang="en-US" altLang="zh-CN" sz="1400" kern="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  <a:p>
              <a:pPr marL="297645" indent="-297645" algn="just" defTabSz="761970">
                <a:lnSpc>
                  <a:spcPct val="120000"/>
                </a:lnSpc>
                <a:spcBef>
                  <a:spcPts val="600"/>
                </a:spcBef>
                <a:buClr>
                  <a:srgbClr val="333333"/>
                </a:buClr>
                <a:buFont typeface="Wingdings" pitchFamily="2" charset="2"/>
                <a:buChar char="l"/>
                <a:defRPr/>
              </a:pPr>
              <a:r>
                <a:rPr lang="en-US" altLang="zh-CN" sz="1400" kern="0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Ions (~</a:t>
              </a:r>
              <a:r>
                <a:rPr lang="en-US" altLang="zh-CN" sz="1400" kern="0" dirty="0" smtClean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1 </a:t>
              </a:r>
              <a:r>
                <a:rPr lang="en-US" altLang="zh-CN" sz="1400" kern="0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eV) distributed due to quasi-neutrality</a:t>
              </a:r>
              <a:endParaRPr lang="zh-CN" altLang="en-US" sz="1400" kern="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  <a:p>
              <a:pPr marL="297645" indent="-297645" algn="just" defTabSz="761970">
                <a:lnSpc>
                  <a:spcPct val="120000"/>
                </a:lnSpc>
                <a:spcBef>
                  <a:spcPts val="600"/>
                </a:spcBef>
                <a:buClr>
                  <a:srgbClr val="333333"/>
                </a:buClr>
                <a:buFont typeface="Wingdings" pitchFamily="2" charset="2"/>
                <a:buChar char="l"/>
                <a:defRPr/>
              </a:pPr>
              <a:r>
                <a:rPr lang="en-US" altLang="zh-CN" sz="1400" kern="0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Coulomb Collision is considered with computed local plasma density</a:t>
              </a:r>
            </a:p>
            <a:p>
              <a:pPr marL="297645" indent="-297645" algn="just" defTabSz="761970">
                <a:lnSpc>
                  <a:spcPct val="120000"/>
                </a:lnSpc>
                <a:spcBef>
                  <a:spcPts val="600"/>
                </a:spcBef>
                <a:buClr>
                  <a:srgbClr val="333333"/>
                </a:buClr>
                <a:buFont typeface="Wingdings" pitchFamily="2" charset="2"/>
                <a:buChar char="l"/>
                <a:defRPr/>
              </a:pPr>
              <a:r>
                <a:rPr lang="en-US" altLang="zh-CN" sz="1400" kern="0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Secondary emission for electrons and absorption for ions when out of bounds</a:t>
              </a:r>
            </a:p>
            <a:p>
              <a:pPr marL="297645" indent="-297645" algn="just" defTabSz="761970">
                <a:lnSpc>
                  <a:spcPct val="120000"/>
                </a:lnSpc>
                <a:spcBef>
                  <a:spcPts val="600"/>
                </a:spcBef>
                <a:buClr>
                  <a:srgbClr val="333333"/>
                </a:buClr>
                <a:buFont typeface="Wingdings" pitchFamily="2" charset="2"/>
                <a:buChar char="l"/>
                <a:defRPr/>
              </a:pPr>
              <a:r>
                <a:rPr lang="en-US" altLang="zh-CN" sz="1400" kern="0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Ionization is omitted, </a:t>
              </a:r>
              <a:r>
                <a:rPr lang="en-US" altLang="zh-CN" sz="1400" kern="0" dirty="0" smtClean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and in </a:t>
              </a:r>
              <a:r>
                <a:rPr lang="en-US" altLang="zh-CN" sz="1400" kern="0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stead new particles are manually </a:t>
              </a:r>
              <a:r>
                <a:rPr lang="en-US" altLang="zh-CN" sz="1400" kern="0" dirty="0" smtClean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created</a:t>
              </a:r>
              <a:endParaRPr lang="en-US" altLang="zh-CN" sz="1400" kern="0" dirty="0">
                <a:solidFill>
                  <a:srgbClr val="080808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47" name="Rectangle 3"/>
          <p:cNvSpPr>
            <a:spLocks noChangeArrowheads="1"/>
          </p:cNvSpPr>
          <p:nvPr/>
        </p:nvSpPr>
        <p:spPr bwMode="auto">
          <a:xfrm>
            <a:off x="336840" y="1057300"/>
            <a:ext cx="7025189" cy="44017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761970">
              <a:defRPr/>
            </a:pPr>
            <a:r>
              <a:rPr lang="en-US" altLang="zh-CN" kern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ea typeface="微软雅黑"/>
              </a:rPr>
              <a:t>Two-Step </a:t>
            </a:r>
            <a:r>
              <a:rPr lang="en-US" altLang="zh-CN" kern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ea typeface="微软雅黑"/>
              </a:rPr>
              <a:t>Simulation for A Stable Operation</a:t>
            </a:r>
            <a:endParaRPr lang="zh-CN" altLang="en-US" kern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81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F390F2-7062-4414-A218-2E157D4E2BDE}" type="slidenum">
              <a:rPr lang="zh-CN" altLang="en-US" smtClean="0"/>
              <a:t>4</a:t>
            </a:fld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142259" y="3073524"/>
            <a:ext cx="7196133" cy="1945958"/>
            <a:chOff x="-98504" y="1054337"/>
            <a:chExt cx="7196133" cy="1945958"/>
          </a:xfrm>
        </p:grpSpPr>
        <p:sp>
          <p:nvSpPr>
            <p:cNvPr id="21" name="矩形 20"/>
            <p:cNvSpPr/>
            <p:nvPr/>
          </p:nvSpPr>
          <p:spPr>
            <a:xfrm>
              <a:off x="-98504" y="1765706"/>
              <a:ext cx="1008000" cy="523220"/>
            </a:xfrm>
            <a:prstGeom prst="rect">
              <a:avLst/>
            </a:prstGeom>
            <a:noFill/>
          </p:spPr>
          <p:txBody>
            <a:bodyPr vert="horz" wrap="square">
              <a:spAutoFit/>
            </a:bodyPr>
            <a:lstStyle/>
            <a:p>
              <a:pPr algn="just"/>
              <a:r>
                <a:rPr lang="en-US" altLang="zh-CN" sz="1400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</a:rPr>
                <a:t>Without</a:t>
              </a:r>
            </a:p>
            <a:p>
              <a:pPr algn="just"/>
              <a:r>
                <a:rPr lang="en-US" altLang="zh-CN" sz="1400" b="1" i="1" dirty="0" smtClean="0">
                  <a:solidFill>
                    <a:prstClr val="black"/>
                  </a:solidFill>
                  <a:latin typeface="Times New Roman" panose="02020603050405020304" pitchFamily="18" charset="0"/>
                </a:rPr>
                <a:t>MW Power</a:t>
              </a: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496" y="1054337"/>
              <a:ext cx="2588895" cy="1945958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238"/>
            <a:stretch/>
          </p:blipFill>
          <p:spPr>
            <a:xfrm>
              <a:off x="3277367" y="1054337"/>
              <a:ext cx="3820262" cy="1945958"/>
            </a:xfrm>
            <a:prstGeom prst="rect">
              <a:avLst/>
            </a:prstGeom>
          </p:spPr>
        </p:pic>
      </p:grpSp>
      <p:sp>
        <p:nvSpPr>
          <p:cNvPr id="26" name="文本框 25"/>
          <p:cNvSpPr txBox="1"/>
          <p:nvPr/>
        </p:nvSpPr>
        <p:spPr>
          <a:xfrm>
            <a:off x="888764" y="5081332"/>
            <a:ext cx="5760000" cy="3600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altLang="zh-CN" b="1" kern="100" dirty="0">
                <a:solidFill>
                  <a:srgbClr val="C00000"/>
                </a:solidFill>
                <a:ea typeface="等线" panose="02010600030101010101" pitchFamily="2" charset="-122"/>
              </a:rPr>
              <a:t>MW power is critical to the formation of the potential dip.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1145704" y="193204"/>
            <a:ext cx="2736304" cy="720000"/>
            <a:chOff x="1115616" y="337220"/>
            <a:chExt cx="3152215" cy="720000"/>
          </a:xfrm>
        </p:grpSpPr>
        <p:sp>
          <p:nvSpPr>
            <p:cNvPr id="28" name="五边形 27"/>
            <p:cNvSpPr/>
            <p:nvPr/>
          </p:nvSpPr>
          <p:spPr>
            <a:xfrm>
              <a:off x="1115616" y="337220"/>
              <a:ext cx="3152215" cy="720000"/>
            </a:xfrm>
            <a:prstGeom prst="homePlate">
              <a:avLst/>
            </a:prstGeom>
            <a:solidFill>
              <a:srgbClr val="013B6D"/>
            </a:solidFill>
            <a:ln>
              <a:solidFill>
                <a:srgbClr val="013B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TextBox 2"/>
            <p:cNvSpPr txBox="1"/>
            <p:nvPr/>
          </p:nvSpPr>
          <p:spPr>
            <a:xfrm>
              <a:off x="1117403" y="337220"/>
              <a:ext cx="3003588" cy="720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ECRIS Potential at CW Operation</a:t>
              </a:r>
              <a:endPara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07914" y="1231853"/>
            <a:ext cx="7130478" cy="1947219"/>
            <a:chOff x="137704" y="3073642"/>
            <a:chExt cx="7130478" cy="1947219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089" y="3074903"/>
              <a:ext cx="2588895" cy="194595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238"/>
            <a:stretch/>
          </p:blipFill>
          <p:spPr>
            <a:xfrm>
              <a:off x="3447920" y="3073642"/>
              <a:ext cx="3820262" cy="1945958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137704" y="3786272"/>
              <a:ext cx="1008000" cy="523220"/>
            </a:xfrm>
            <a:prstGeom prst="rect">
              <a:avLst/>
            </a:prstGeom>
            <a:noFill/>
          </p:spPr>
          <p:txBody>
            <a:bodyPr vert="horz" wrap="square">
              <a:spAutoFit/>
            </a:bodyPr>
            <a:lstStyle/>
            <a:p>
              <a:pPr algn="just"/>
              <a:r>
                <a:rPr lang="en-US" altLang="zh-CN" sz="1400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</a:rPr>
                <a:t>With</a:t>
              </a:r>
            </a:p>
            <a:p>
              <a:pPr algn="just"/>
              <a:r>
                <a:rPr lang="en-US" altLang="zh-CN" sz="1400" b="1" i="1" dirty="0" smtClean="0">
                  <a:solidFill>
                    <a:prstClr val="black"/>
                  </a:solidFill>
                  <a:latin typeface="Times New Roman" panose="02020603050405020304" pitchFamily="18" charset="0"/>
                </a:rPr>
                <a:t>MW Power</a:t>
              </a:r>
            </a:p>
          </p:txBody>
        </p:sp>
      </p:grpSp>
      <p:sp>
        <p:nvSpPr>
          <p:cNvPr id="29" name="矩形 28"/>
          <p:cNvSpPr/>
          <p:nvPr/>
        </p:nvSpPr>
        <p:spPr>
          <a:xfrm>
            <a:off x="3826550" y="700406"/>
            <a:ext cx="3511842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just"/>
            <a:r>
              <a:rPr lang="en-US" altLang="zh-CN" sz="1600" i="1" dirty="0" smtClean="0">
                <a:solidFill>
                  <a:prstClr val="black"/>
                </a:solidFill>
              </a:rPr>
              <a:t>Energetic electrons (well-confined)</a:t>
            </a:r>
          </a:p>
          <a:p>
            <a:pPr algn="just"/>
            <a:r>
              <a:rPr lang="en-US" altLang="zh-CN" sz="1600" i="1" dirty="0" smtClean="0">
                <a:solidFill>
                  <a:prstClr val="black"/>
                </a:solidFill>
              </a:rPr>
              <a:t>as backgrounds instead of being tracked</a:t>
            </a:r>
            <a:endParaRPr lang="zh-CN" altLang="en-US" sz="28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02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F390F2-7062-4414-A218-2E157D4E2BDE}" type="slidenum">
              <a:rPr lang="zh-CN" altLang="en-US" smtClean="0"/>
              <a:t>5</a:t>
            </a:fld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376017" y="841276"/>
            <a:ext cx="4180334" cy="4324350"/>
            <a:chOff x="3376017" y="1057300"/>
            <a:chExt cx="4180334" cy="432435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4176" y="1057300"/>
              <a:ext cx="2162175" cy="432435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6017" y="1057300"/>
              <a:ext cx="2162175" cy="4324350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3596830" y="1068286"/>
              <a:ext cx="1728192" cy="307777"/>
            </a:xfrm>
            <a:prstGeom prst="rect">
              <a:avLst/>
            </a:prstGeom>
            <a:noFill/>
          </p:spPr>
          <p:txBody>
            <a:bodyPr vert="horz" wrap="square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prstClr val="black"/>
                  </a:solidFill>
                  <a:latin typeface="Times New Roman" panose="02020603050405020304" pitchFamily="18" charset="0"/>
                </a:rPr>
                <a:t>Density Distribution</a:t>
              </a:r>
            </a:p>
          </p:txBody>
        </p:sp>
        <p:sp>
          <p:nvSpPr>
            <p:cNvPr id="18" name="右箭头 17"/>
            <p:cNvSpPr/>
            <p:nvPr/>
          </p:nvSpPr>
          <p:spPr>
            <a:xfrm>
              <a:off x="5380465" y="1132164"/>
              <a:ext cx="525358" cy="18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矩形 18"/>
            <p:cNvSpPr/>
            <p:nvPr/>
          </p:nvSpPr>
          <p:spPr>
            <a:xfrm>
              <a:off x="5989209" y="1068285"/>
              <a:ext cx="972107" cy="307777"/>
            </a:xfrm>
            <a:prstGeom prst="rect">
              <a:avLst/>
            </a:prstGeom>
            <a:noFill/>
          </p:spPr>
          <p:txBody>
            <a:bodyPr vert="horz" wrap="square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prstClr val="black"/>
                  </a:solidFill>
                  <a:latin typeface="Times New Roman" panose="02020603050405020304" pitchFamily="18" charset="0"/>
                </a:rPr>
                <a:t>Power Off</a:t>
              </a: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6" y="1714083"/>
            <a:ext cx="3238500" cy="32385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68706" y="1129308"/>
            <a:ext cx="3240000" cy="5847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>
            <a:spAutoFit/>
          </a:bodyPr>
          <a:lstStyle/>
          <a:p>
            <a:pPr algn="just"/>
            <a:r>
              <a:rPr lang="en-US" altLang="zh-CN" sz="1600" i="1" dirty="0" smtClean="0">
                <a:solidFill>
                  <a:prstClr val="black"/>
                </a:solidFill>
              </a:rPr>
              <a:t>assuming that the energetic electron distribution still remain unchanged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35131" y="5063953"/>
            <a:ext cx="7020000" cy="3600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altLang="zh-CN" b="1" kern="100" dirty="0" smtClean="0">
                <a:solidFill>
                  <a:srgbClr val="C00000"/>
                </a:solidFill>
                <a:ea typeface="等线" panose="02010600030101010101" pitchFamily="2" charset="-122"/>
              </a:rPr>
              <a:t>Cold </a:t>
            </a:r>
            <a:r>
              <a:rPr lang="en-US" altLang="zh-CN" b="1" kern="100" dirty="0">
                <a:solidFill>
                  <a:srgbClr val="C00000"/>
                </a:solidFill>
                <a:ea typeface="等线" panose="02010600030101010101" pitchFamily="2" charset="-122"/>
              </a:rPr>
              <a:t>electrons by itself </a:t>
            </a:r>
            <a:r>
              <a:rPr lang="en-US" altLang="zh-CN" b="1" kern="100" dirty="0" smtClean="0">
                <a:solidFill>
                  <a:srgbClr val="C00000"/>
                </a:solidFill>
                <a:ea typeface="等线" panose="02010600030101010101" pitchFamily="2" charset="-122"/>
              </a:rPr>
              <a:t>may </a:t>
            </a:r>
            <a:r>
              <a:rPr lang="en-US" altLang="zh-CN" b="1" kern="100" dirty="0">
                <a:solidFill>
                  <a:srgbClr val="C00000"/>
                </a:solidFill>
                <a:ea typeface="等线" panose="02010600030101010101" pitchFamily="2" charset="-122"/>
              </a:rPr>
              <a:t>not contribute much to the ECRIS afterglow</a:t>
            </a:r>
            <a:r>
              <a:rPr lang="en-US" altLang="zh-CN" b="1" kern="100" dirty="0" smtClean="0">
                <a:solidFill>
                  <a:srgbClr val="C00000"/>
                </a:solidFill>
                <a:ea typeface="等线" panose="02010600030101010101" pitchFamily="2" charset="-122"/>
              </a:rPr>
              <a:t>.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145704" y="193204"/>
            <a:ext cx="2304256" cy="720000"/>
            <a:chOff x="1115616" y="337220"/>
            <a:chExt cx="3152215" cy="720000"/>
          </a:xfrm>
        </p:grpSpPr>
        <p:sp>
          <p:nvSpPr>
            <p:cNvPr id="16" name="五边形 15"/>
            <p:cNvSpPr/>
            <p:nvPr/>
          </p:nvSpPr>
          <p:spPr>
            <a:xfrm>
              <a:off x="1115616" y="337220"/>
              <a:ext cx="3152215" cy="720000"/>
            </a:xfrm>
            <a:prstGeom prst="homePlate">
              <a:avLst/>
            </a:prstGeom>
            <a:solidFill>
              <a:srgbClr val="013B6D"/>
            </a:solidFill>
            <a:ln>
              <a:solidFill>
                <a:srgbClr val="013B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TextBox 2"/>
            <p:cNvSpPr txBox="1"/>
            <p:nvPr/>
          </p:nvSpPr>
          <p:spPr>
            <a:xfrm>
              <a:off x="1115616" y="337220"/>
              <a:ext cx="3003588" cy="720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Cold Electrons </a:t>
              </a:r>
              <a:r>
                <a:rPr lang="en-US" altLang="zh-CN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at 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Power-off</a:t>
              </a:r>
              <a:endPara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642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F390F2-7062-4414-A218-2E157D4E2BDE}" type="slidenum">
              <a:rPr lang="zh-CN" altLang="en-US" smtClean="0"/>
              <a:t>6</a:t>
            </a:fld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1145704" y="193204"/>
            <a:ext cx="2880320" cy="720000"/>
            <a:chOff x="1115616" y="337220"/>
            <a:chExt cx="3152215" cy="720000"/>
          </a:xfrm>
        </p:grpSpPr>
        <p:sp>
          <p:nvSpPr>
            <p:cNvPr id="49" name="五边形 48"/>
            <p:cNvSpPr/>
            <p:nvPr/>
          </p:nvSpPr>
          <p:spPr>
            <a:xfrm>
              <a:off x="1115616" y="337220"/>
              <a:ext cx="3152215" cy="720000"/>
            </a:xfrm>
            <a:prstGeom prst="homePlate">
              <a:avLst/>
            </a:prstGeom>
            <a:solidFill>
              <a:srgbClr val="013B6D"/>
            </a:solidFill>
            <a:ln>
              <a:solidFill>
                <a:srgbClr val="013B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2"/>
            <p:cNvSpPr txBox="1"/>
            <p:nvPr/>
          </p:nvSpPr>
          <p:spPr>
            <a:xfrm>
              <a:off x="1115616" y="337220"/>
              <a:ext cx="3003588" cy="720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Energetic Electrons </a:t>
              </a:r>
              <a:r>
                <a:rPr lang="en-US" altLang="zh-CN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at 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Power-off</a:t>
              </a:r>
              <a:endPara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18112" y="337220"/>
            <a:ext cx="2592000" cy="4759308"/>
            <a:chOff x="4999709" y="481236"/>
            <a:chExt cx="2592000" cy="475930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27" b="3766"/>
            <a:stretch/>
          </p:blipFill>
          <p:spPr>
            <a:xfrm>
              <a:off x="4999709" y="481236"/>
              <a:ext cx="2592000" cy="4759308"/>
            </a:xfrm>
            <a:prstGeom prst="rect">
              <a:avLst/>
            </a:prstGeom>
          </p:spPr>
        </p:pic>
        <p:grpSp>
          <p:nvGrpSpPr>
            <p:cNvPr id="3" name="组合 2"/>
            <p:cNvGrpSpPr/>
            <p:nvPr/>
          </p:nvGrpSpPr>
          <p:grpSpPr>
            <a:xfrm>
              <a:off x="5197514" y="2599280"/>
              <a:ext cx="2196389" cy="523220"/>
              <a:chOff x="4972972" y="2599280"/>
              <a:chExt cx="2196389" cy="52322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4972972" y="2599280"/>
                <a:ext cx="1296144" cy="523220"/>
              </a:xfrm>
              <a:prstGeom prst="rect">
                <a:avLst/>
              </a:prstGeom>
              <a:noFill/>
            </p:spPr>
            <p:txBody>
              <a:bodyPr vert="horz" wrap="square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</a:rPr>
                  <a:t>Density Distribution</a:t>
                </a:r>
              </a:p>
            </p:txBody>
          </p:sp>
          <p:sp>
            <p:nvSpPr>
              <p:cNvPr id="8" name="右箭头 7"/>
              <p:cNvSpPr/>
              <p:nvPr/>
            </p:nvSpPr>
            <p:spPr>
              <a:xfrm rot="5400000">
                <a:off x="6215632" y="2770880"/>
                <a:ext cx="286989" cy="18002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6449137" y="2599280"/>
                <a:ext cx="720224" cy="523220"/>
              </a:xfrm>
              <a:prstGeom prst="rect">
                <a:avLst/>
              </a:prstGeom>
              <a:noFill/>
            </p:spPr>
            <p:txBody>
              <a:bodyPr vert="horz" wrap="square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</a:rPr>
                  <a:t>Power</a:t>
                </a:r>
                <a:r>
                  <a:rPr lang="en-US" altLang="zh-CN" sz="1400" dirty="0">
                    <a:solidFill>
                      <a:prstClr val="black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CN" sz="1400" dirty="0" smtClean="0">
                    <a:solidFill>
                      <a:prstClr val="black"/>
                    </a:solidFill>
                    <a:latin typeface="Times New Roman" panose="02020603050405020304" pitchFamily="18" charset="0"/>
                  </a:rPr>
                  <a:t>Off</a:t>
                </a: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505220" y="992512"/>
            <a:ext cx="3960000" cy="4032008"/>
            <a:chOff x="505220" y="1352552"/>
            <a:chExt cx="3960000" cy="4032008"/>
          </a:xfrm>
          <a:solidFill>
            <a:schemeClr val="bg1"/>
          </a:solidFill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220" y="1424560"/>
              <a:ext cx="3960000" cy="3960000"/>
            </a:xfrm>
            <a:prstGeom prst="rect">
              <a:avLst/>
            </a:prstGeom>
            <a:grpFill/>
          </p:spPr>
        </p:pic>
        <p:sp>
          <p:nvSpPr>
            <p:cNvPr id="17" name="矩形 16"/>
            <p:cNvSpPr/>
            <p:nvPr/>
          </p:nvSpPr>
          <p:spPr>
            <a:xfrm>
              <a:off x="2197220" y="1352552"/>
              <a:ext cx="2268000" cy="324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>
              <a:spAutoFit/>
            </a:bodyPr>
            <a:lstStyle/>
            <a:p>
              <a:pPr algn="just"/>
              <a:r>
                <a:rPr lang="en-US" altLang="zh-CN" sz="1600" i="1" dirty="0" smtClean="0">
                  <a:solidFill>
                    <a:prstClr val="black"/>
                  </a:solidFill>
                </a:rPr>
                <a:t>Single particle simulation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05220" y="5061724"/>
            <a:ext cx="6696000" cy="36933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altLang="zh-CN" b="1" kern="100" dirty="0" smtClean="0">
                <a:solidFill>
                  <a:srgbClr val="C00000"/>
                </a:solidFill>
                <a:ea typeface="等线" panose="02010600030101010101" pitchFamily="2" charset="-122"/>
              </a:rPr>
              <a:t>Energetic electrons are less confined at power-on due to RF diffusion.</a:t>
            </a:r>
            <a:endParaRPr lang="en-US" altLang="zh-CN" b="1" kern="100" dirty="0">
              <a:solidFill>
                <a:srgbClr val="C00000"/>
              </a:solidFill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08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F390F2-7062-4414-A218-2E157D4E2BDE}" type="slidenum">
              <a:rPr lang="zh-CN" altLang="en-US" smtClean="0"/>
              <a:t>7</a:t>
            </a:fld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1115616" y="337220"/>
            <a:ext cx="1830288" cy="504056"/>
            <a:chOff x="1115616" y="337220"/>
            <a:chExt cx="3672408" cy="504056"/>
          </a:xfrm>
        </p:grpSpPr>
        <p:sp>
          <p:nvSpPr>
            <p:cNvPr id="49" name="五边形 48"/>
            <p:cNvSpPr/>
            <p:nvPr/>
          </p:nvSpPr>
          <p:spPr>
            <a:xfrm>
              <a:off x="1115616" y="337220"/>
              <a:ext cx="3672408" cy="504056"/>
            </a:xfrm>
            <a:prstGeom prst="homePlate">
              <a:avLst/>
            </a:prstGeom>
            <a:solidFill>
              <a:srgbClr val="013B6D"/>
            </a:solidFill>
            <a:ln>
              <a:solidFill>
                <a:srgbClr val="013B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2"/>
            <p:cNvSpPr txBox="1"/>
            <p:nvPr/>
          </p:nvSpPr>
          <p:spPr>
            <a:xfrm>
              <a:off x="1115616" y="358415"/>
              <a:ext cx="34563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Summary</a:t>
              </a:r>
              <a:endPara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9040" y="1777380"/>
            <a:ext cx="6390960" cy="2124000"/>
            <a:chOff x="321754" y="2260240"/>
            <a:chExt cx="6840000" cy="2124000"/>
          </a:xfrm>
        </p:grpSpPr>
        <p:sp>
          <p:nvSpPr>
            <p:cNvPr id="15" name="圆角矩形 14"/>
            <p:cNvSpPr/>
            <p:nvPr/>
          </p:nvSpPr>
          <p:spPr>
            <a:xfrm>
              <a:off x="321754" y="2260240"/>
              <a:ext cx="6840000" cy="2124000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01754" y="2337355"/>
              <a:ext cx="6480000" cy="196977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altLang="zh-CN" sz="2000" b="1" kern="100" dirty="0" smtClean="0">
                  <a:ea typeface="等线" panose="02010600030101010101" pitchFamily="2" charset="-122"/>
                </a:rPr>
                <a:t>Next Works:</a:t>
              </a:r>
            </a:p>
            <a:p>
              <a:pPr marL="514350" indent="-514350" algn="just">
                <a:spcAft>
                  <a:spcPts val="1200"/>
                </a:spcAft>
                <a:buFont typeface="+mj-lt"/>
                <a:buAutoNum type="romanUcPeriod"/>
              </a:pPr>
              <a:r>
                <a:rPr lang="en-US" altLang="zh-CN" kern="100" dirty="0" smtClean="0">
                  <a:ea typeface="等线" panose="02010600030101010101" pitchFamily="2" charset="-122"/>
                </a:rPr>
                <a:t>Track energetic electrons in </a:t>
              </a:r>
              <a:r>
                <a:rPr lang="en-US" altLang="zh-CN" kern="100" dirty="0">
                  <a:ea typeface="等线" panose="02010600030101010101" pitchFamily="2" charset="-122"/>
                </a:rPr>
                <a:t>the simulation once an appropriate  </a:t>
              </a:r>
              <a:r>
                <a:rPr lang="en-US" altLang="zh-CN" kern="100" dirty="0" smtClean="0">
                  <a:ea typeface="等线" panose="02010600030101010101" pitchFamily="2" charset="-122"/>
                </a:rPr>
                <a:t>velocity distribution </a:t>
              </a:r>
              <a:r>
                <a:rPr lang="en-US" altLang="zh-CN" kern="100" dirty="0">
                  <a:ea typeface="等线" panose="02010600030101010101" pitchFamily="2" charset="-122"/>
                </a:rPr>
                <a:t>has been calculated.</a:t>
              </a:r>
            </a:p>
            <a:p>
              <a:pPr marL="514350" indent="-514350" algn="just">
                <a:spcAft>
                  <a:spcPts val="1200"/>
                </a:spcAft>
                <a:buFont typeface="+mj-lt"/>
                <a:buAutoNum type="romanUcPeriod"/>
              </a:pPr>
              <a:r>
                <a:rPr lang="en-US" altLang="zh-CN" kern="100" dirty="0" smtClean="0">
                  <a:ea typeface="等线" panose="02010600030101010101" pitchFamily="2" charset="-122"/>
                </a:rPr>
                <a:t>Consider </a:t>
              </a:r>
              <a:r>
                <a:rPr lang="en-US" altLang="zh-CN" kern="100" dirty="0">
                  <a:ea typeface="等线" panose="02010600030101010101" pitchFamily="2" charset="-122"/>
                </a:rPr>
                <a:t>multi charge state ions and step-wise ionization</a:t>
              </a:r>
              <a:r>
                <a:rPr lang="en-US" altLang="zh-CN" kern="100" dirty="0" smtClean="0">
                  <a:ea typeface="等线" panose="02010600030101010101" pitchFamily="2" charset="-122"/>
                </a:rPr>
                <a:t>.</a:t>
              </a:r>
            </a:p>
            <a:p>
              <a:pPr marL="514350" indent="-514350" algn="just">
                <a:spcAft>
                  <a:spcPts val="1200"/>
                </a:spcAft>
                <a:buFont typeface="+mj-lt"/>
                <a:buAutoNum type="romanUcPeriod"/>
              </a:pPr>
              <a:r>
                <a:rPr lang="en-US" altLang="zh-CN" kern="100" dirty="0" smtClean="0">
                  <a:ea typeface="等线" panose="02010600030101010101" pitchFamily="2" charset="-122"/>
                </a:rPr>
                <a:t>Extend </a:t>
              </a:r>
              <a:r>
                <a:rPr lang="en-US" altLang="zh-CN" kern="100" dirty="0">
                  <a:ea typeface="等线" panose="02010600030101010101" pitchFamily="2" charset="-122"/>
                </a:rPr>
                <a:t>simulation </a:t>
              </a:r>
              <a:r>
                <a:rPr lang="en-US" altLang="zh-CN" kern="100" dirty="0" smtClean="0">
                  <a:ea typeface="等线" panose="02010600030101010101" pitchFamily="2" charset="-122"/>
                </a:rPr>
                <a:t>time for diagnostics of ion dynamics.</a:t>
              </a:r>
              <a:endParaRPr lang="en-US" altLang="zh-CN" kern="100" dirty="0"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79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3"/>
          <p:cNvSpPr/>
          <p:nvPr/>
        </p:nvSpPr>
        <p:spPr>
          <a:xfrm>
            <a:off x="0" y="1273572"/>
            <a:ext cx="7620000" cy="3744168"/>
          </a:xfrm>
          <a:prstGeom prst="rect">
            <a:avLst/>
          </a:prstGeom>
          <a:solidFill>
            <a:srgbClr val="013B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28"/>
            <a:endParaRPr lang="en-US" sz="3000" dirty="0">
              <a:solidFill>
                <a:prstClr val="white"/>
              </a:solidFill>
              <a:ea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2520513"/>
            <a:ext cx="7620000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/>
                <a:ea typeface="微软雅黑"/>
              </a:rPr>
              <a:t>Thanks for your attention! </a:t>
            </a:r>
          </a:p>
        </p:txBody>
      </p:sp>
    </p:spTree>
    <p:extLst>
      <p:ext uri="{BB962C8B-B14F-4D97-AF65-F5344CB8AC3E}">
        <p14:creationId xmlns:p14="http://schemas.microsoft.com/office/powerpoint/2010/main" val="422810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96587</TotalTime>
  <Words>369</Words>
  <Application>Microsoft Office PowerPoint</Application>
  <PresentationFormat>Custom</PresentationFormat>
  <Paragraphs>77</Paragraphs>
  <Slides>8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微软雅黑</vt:lpstr>
      <vt:lpstr>宋体</vt:lpstr>
      <vt:lpstr>Agency FB</vt:lpstr>
      <vt:lpstr>Arial</vt:lpstr>
      <vt:lpstr>Calibri</vt:lpstr>
      <vt:lpstr>Calibri Light</vt:lpstr>
      <vt:lpstr>Courier</vt:lpstr>
      <vt:lpstr>等线</vt:lpstr>
      <vt:lpstr>Segoe UI</vt:lpstr>
      <vt:lpstr>Times</vt:lpstr>
      <vt:lpstr>Times New Roman</vt:lpstr>
      <vt:lpstr>Wingdings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雷 雳</dc:creator>
  <cp:keywords/>
  <cp:lastModifiedBy>Allen, Alexa</cp:lastModifiedBy>
  <cp:revision>501</cp:revision>
  <dcterms:created xsi:type="dcterms:W3CDTF">2014-11-28T15:02:54Z</dcterms:created>
  <dcterms:modified xsi:type="dcterms:W3CDTF">2020-09-29T18:13:32Z</dcterms:modified>
  <cp:category/>
</cp:coreProperties>
</file>