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788" r:id="rId2"/>
    <p:sldId id="789" r:id="rId3"/>
    <p:sldId id="791" r:id="rId4"/>
    <p:sldId id="792" r:id="rId5"/>
    <p:sldId id="802" r:id="rId6"/>
    <p:sldId id="793" r:id="rId7"/>
    <p:sldId id="801" r:id="rId8"/>
    <p:sldId id="794" r:id="rId9"/>
    <p:sldId id="795" r:id="rId10"/>
    <p:sldId id="796" r:id="rId11"/>
    <p:sldId id="797" r:id="rId12"/>
    <p:sldId id="798" r:id="rId13"/>
    <p:sldId id="799" r:id="rId14"/>
    <p:sldId id="800" r:id="rId15"/>
  </p:sldIdLst>
  <p:sldSz cx="9144000" cy="6858000" type="screen4x3"/>
  <p:notesSz cx="6888163" cy="1002188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8E"/>
    <a:srgbClr val="0066FF"/>
    <a:srgbClr val="0000FF"/>
    <a:srgbClr val="000099"/>
    <a:srgbClr val="FF5050"/>
    <a:srgbClr val="00FF99"/>
    <a:srgbClr val="00476F"/>
    <a:srgbClr val="996633"/>
    <a:srgbClr val="660066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07" autoAdjust="0"/>
    <p:restoredTop sz="96429" autoAdjust="0"/>
  </p:normalViewPr>
  <p:slideViewPr>
    <p:cSldViewPr>
      <p:cViewPr varScale="1">
        <p:scale>
          <a:sx n="115" d="100"/>
          <a:sy n="115" d="100"/>
        </p:scale>
        <p:origin x="1116" y="84"/>
      </p:cViewPr>
      <p:guideLst>
        <p:guide orient="horz" pos="3929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3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84870" cy="502835"/>
          </a:xfrm>
          <a:prstGeom prst="rect">
            <a:avLst/>
          </a:prstGeom>
        </p:spPr>
        <p:txBody>
          <a:bodyPr vert="horz" lIns="96617" tIns="48309" rIns="96617" bIns="48309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901700" y="1"/>
            <a:ext cx="2984870" cy="502835"/>
          </a:xfrm>
          <a:prstGeom prst="rect">
            <a:avLst/>
          </a:prstGeom>
        </p:spPr>
        <p:txBody>
          <a:bodyPr vert="horz" lIns="96617" tIns="48309" rIns="96617" bIns="48309" rtlCol="0"/>
          <a:lstStyle>
            <a:lvl1pPr algn="r">
              <a:defRPr sz="1300"/>
            </a:lvl1pPr>
          </a:lstStyle>
          <a:p>
            <a:fld id="{17714E85-1400-4B3B-9A94-1F595AB59D7B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2" y="9519056"/>
            <a:ext cx="2984870" cy="502834"/>
          </a:xfrm>
          <a:prstGeom prst="rect">
            <a:avLst/>
          </a:prstGeom>
        </p:spPr>
        <p:txBody>
          <a:bodyPr vert="horz" lIns="96617" tIns="48309" rIns="96617" bIns="48309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901700" y="9519056"/>
            <a:ext cx="2984870" cy="502834"/>
          </a:xfrm>
          <a:prstGeom prst="rect">
            <a:avLst/>
          </a:prstGeom>
        </p:spPr>
        <p:txBody>
          <a:bodyPr vert="horz" lIns="96617" tIns="48309" rIns="96617" bIns="48309" rtlCol="0" anchor="b"/>
          <a:lstStyle>
            <a:lvl1pPr algn="r">
              <a:defRPr sz="1300"/>
            </a:lvl1pPr>
          </a:lstStyle>
          <a:p>
            <a:fld id="{BB70B2E7-FB90-4BEF-8CED-8BB4841284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4840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84870" cy="50109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617" tIns="48309" rIns="96617" bIns="48309" numCol="1" anchor="t" anchorCtr="0" compatLnSpc="1"/>
          <a:lstStyle>
            <a:lvl1pPr algn="l">
              <a:defRPr kumimoji="1"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700" y="1"/>
            <a:ext cx="2984870" cy="50109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617" tIns="48309" rIns="96617" bIns="48309" numCol="1" anchor="t" anchorCtr="0" compatLnSpc="1"/>
          <a:lstStyle>
            <a:lvl1pPr algn="r">
              <a:defRPr kumimoji="1"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4471EF1-4FDE-43B2-98A1-35B934E0A89A}" type="datetime1">
              <a:rPr lang="zh-CN" altLang="en-US"/>
              <a:t>2020/9/29</a:t>
            </a:fld>
            <a:endParaRPr lang="en-US" altLang="zh-CN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2475"/>
            <a:ext cx="5008563" cy="3757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60398"/>
            <a:ext cx="5510530" cy="450984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617" tIns="48309" rIns="96617" bIns="48309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519054"/>
            <a:ext cx="2984870" cy="50109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617" tIns="48309" rIns="96617" bIns="48309" numCol="1" anchor="b" anchorCtr="0" compatLnSpc="1"/>
          <a:lstStyle>
            <a:lvl1pPr algn="l">
              <a:defRPr kumimoji="1"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700" y="9519054"/>
            <a:ext cx="2984870" cy="50109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6617" tIns="48309" rIns="96617" bIns="48309" numCol="1" anchor="b" anchorCtr="0" compatLnSpc="1"/>
          <a:lstStyle>
            <a:lvl1pPr algn="r">
              <a:defRPr kumimoji="1" sz="13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8893B5D-CB6B-401B-9C7B-C41888461A63}" type="slidenum">
              <a:rPr lang="zh-CN" altLang="en-US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35267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P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3537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3708400" y="0"/>
            <a:ext cx="5435600" cy="622300"/>
          </a:xfrm>
          <a:prstGeom prst="rect">
            <a:avLst/>
          </a:prstGeom>
          <a:solidFill>
            <a:srgbClr val="00478E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AutoShape 16"/>
          <p:cNvSpPr>
            <a:spLocks noChangeArrowheads="1"/>
          </p:cNvSpPr>
          <p:nvPr userDrawn="1"/>
        </p:nvSpPr>
        <p:spPr bwMode="auto">
          <a:xfrm>
            <a:off x="3544888" y="0"/>
            <a:ext cx="720725" cy="620713"/>
          </a:xfrm>
          <a:prstGeom prst="chevron">
            <a:avLst>
              <a:gd name="adj" fmla="val 29028"/>
            </a:avLst>
          </a:prstGeom>
          <a:solidFill>
            <a:srgbClr val="00478E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900113" y="2349500"/>
            <a:ext cx="7416800" cy="1079500"/>
          </a:xfrm>
          <a:prstGeom prst="rect">
            <a:avLst/>
          </a:prstGeom>
          <a:gradFill rotWithShape="1">
            <a:gsLst>
              <a:gs pos="0">
                <a:schemeClr val="tx1">
                  <a:lumMod val="50000"/>
                </a:schemeClr>
              </a:gs>
              <a:gs pos="100000">
                <a:schemeClr val="tx1">
                  <a:lumMod val="40000"/>
                  <a:lumOff val="60000"/>
                </a:schemeClr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pPr algn="ctr">
              <a:lnSpc>
                <a:spcPct val="110000"/>
              </a:lnSpc>
              <a:spcAft>
                <a:spcPct val="35000"/>
              </a:spcAft>
              <a:defRPr/>
            </a:pPr>
            <a:endParaRPr lang="zh-CN" altLang="en-US" sz="2200" b="1">
              <a:solidFill>
                <a:srgbClr val="A50021"/>
              </a:solidFill>
              <a:latin typeface="Calibri" panose="020F0502020204030204" pitchFamily="34" charset="0"/>
              <a:ea typeface="黑体" panose="02010609060101010101" pitchFamily="2" charset="-122"/>
            </a:endParaRPr>
          </a:p>
        </p:txBody>
      </p:sp>
      <p:sp>
        <p:nvSpPr>
          <p:cNvPr id="8" name="Rectangle 13"/>
          <p:cNvSpPr>
            <a:spLocks noChangeArrowheads="1"/>
          </p:cNvSpPr>
          <p:nvPr userDrawn="1"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00478E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 hasCustomPrompt="1"/>
          </p:nvPr>
        </p:nvSpPr>
        <p:spPr>
          <a:xfrm>
            <a:off x="1403350" y="3860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b="0" smtClean="0">
                <a:ea typeface="仿宋" panose="02010609060101010101" pitchFamily="49" charset="-122"/>
              </a:defRPr>
            </a:lvl1pPr>
          </a:lstStyle>
          <a:p>
            <a:r>
              <a:rPr lang="zh-CN" altLang="en-US"/>
              <a:t>徐瑚珊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420938"/>
            <a:ext cx="7272338" cy="936625"/>
          </a:xfrm>
        </p:spPr>
        <p:txBody>
          <a:bodyPr/>
          <a:lstStyle>
            <a:lvl1pPr algn="ctr">
              <a:defRPr sz="40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79838" y="0"/>
            <a:ext cx="5364162" cy="62071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79388" y="765175"/>
            <a:ext cx="4316412" cy="57594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765175"/>
            <a:ext cx="4316413" cy="2803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721100"/>
            <a:ext cx="4316413" cy="28035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79838" y="0"/>
            <a:ext cx="5364162" cy="62071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79388" y="765175"/>
            <a:ext cx="4316412" cy="57594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765175"/>
            <a:ext cx="4316413" cy="57594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765175"/>
            <a:ext cx="8785225" cy="57594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en-US" altLang="zh-CN"/>
          </a:p>
          <a:p>
            <a:pPr lvl="1"/>
            <a:r>
              <a:rPr lang="zh-CN" altLang="en-US"/>
              <a:t>第二级</a:t>
            </a:r>
            <a:endParaRPr lang="en-US" altLang="zh-CN"/>
          </a:p>
          <a:p>
            <a:pPr lvl="2"/>
            <a:r>
              <a:rPr lang="zh-CN" altLang="en-US"/>
              <a:t>第三级</a:t>
            </a:r>
            <a:endParaRPr lang="en-US" altLang="zh-CN"/>
          </a:p>
          <a:p>
            <a:pPr lvl="3"/>
            <a:r>
              <a:rPr lang="zh-CN" altLang="en-US"/>
              <a:t>第四级</a:t>
            </a:r>
            <a:endParaRPr lang="en-US" altLang="zh-CN"/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2" name="Picture 6" descr="IMP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363537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708400" y="0"/>
            <a:ext cx="5435600" cy="622300"/>
          </a:xfrm>
          <a:prstGeom prst="rect">
            <a:avLst/>
          </a:prstGeom>
          <a:solidFill>
            <a:srgbClr val="00478E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64" name="AutoShape 16"/>
          <p:cNvSpPr>
            <a:spLocks noChangeArrowheads="1"/>
          </p:cNvSpPr>
          <p:nvPr/>
        </p:nvSpPr>
        <p:spPr bwMode="auto">
          <a:xfrm>
            <a:off x="3544888" y="0"/>
            <a:ext cx="720725" cy="620713"/>
          </a:xfrm>
          <a:prstGeom prst="chevron">
            <a:avLst>
              <a:gd name="adj" fmla="val 29028"/>
            </a:avLst>
          </a:prstGeom>
          <a:solidFill>
            <a:srgbClr val="00478E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79838" y="0"/>
            <a:ext cx="5364162" cy="620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00478E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cs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1">
          <a:solidFill>
            <a:srgbClr val="00478E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黑体" panose="02010609060101010101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rgbClr val="A5002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黑体" panose="0201060906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 b="1">
          <a:solidFill>
            <a:srgbClr val="00478E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1970851"/>
            <a:ext cx="9144000" cy="1674174"/>
          </a:xfrm>
          <a:solidFill>
            <a:schemeClr val="bg1"/>
          </a:solidFill>
        </p:spPr>
        <p:txBody>
          <a:bodyPr/>
          <a:lstStyle/>
          <a:p>
            <a:r>
              <a:rPr lang="en-US" altLang="zh-CN" sz="3600" dirty="0">
                <a:solidFill>
                  <a:srgbClr val="FF0000"/>
                </a:solidFill>
              </a:rPr>
              <a:t>Conceptual design of an electrostatic trap for high intensity pulsed beam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>
          <a:xfrm>
            <a:off x="323528" y="4365104"/>
            <a:ext cx="6400800" cy="1752600"/>
          </a:xfrm>
        </p:spPr>
        <p:txBody>
          <a:bodyPr/>
          <a:lstStyle/>
          <a:p>
            <a:pPr algn="l"/>
            <a:r>
              <a:rPr lang="en-US" altLang="zh-CN" sz="2000" b="1" u="sng" dirty="0">
                <a:effectLst/>
              </a:rPr>
              <a:t>W. Huang</a:t>
            </a:r>
            <a:r>
              <a:rPr lang="en-US" altLang="zh-CN" sz="2000" dirty="0">
                <a:effectLst/>
              </a:rPr>
              <a:t>, L. T. Sun, Y. G. Liu, H. W. Zhao</a:t>
            </a:r>
          </a:p>
          <a:p>
            <a:pPr algn="l"/>
            <a:r>
              <a:rPr lang="en-US" altLang="zh-CN" sz="1800" i="1" dirty="0">
                <a:solidFill>
                  <a:srgbClr val="C00000"/>
                </a:solidFill>
                <a:effectLst/>
              </a:rPr>
              <a:t>University of Chinese Academy of Sciences, Institute of Modern Physics (IMP), Chinese Academy of Sciences (CAS)</a:t>
            </a:r>
          </a:p>
          <a:p>
            <a:pPr algn="l"/>
            <a:r>
              <a:rPr lang="en-US" altLang="zh-CN" sz="1800" dirty="0">
                <a:effectLst/>
              </a:rPr>
              <a:t>D. Z. </a:t>
            </a:r>
            <a:r>
              <a:rPr lang="en-US" altLang="zh-CN" sz="1800" dirty="0" err="1">
                <a:effectLst/>
              </a:rPr>
              <a:t>Xie</a:t>
            </a:r>
            <a:endParaRPr lang="en-US" altLang="zh-CN" sz="1800" dirty="0">
              <a:effectLst/>
            </a:endParaRPr>
          </a:p>
          <a:p>
            <a:pPr algn="l"/>
            <a:r>
              <a:rPr lang="en-US" altLang="zh-CN" sz="1800" i="1" dirty="0">
                <a:solidFill>
                  <a:srgbClr val="C00000"/>
                </a:solidFill>
                <a:effectLst/>
              </a:rPr>
              <a:t>Lawrence Berkeley National Lab (LBNL), USA </a:t>
            </a:r>
            <a:endParaRPr lang="zh-CN" altLang="en-US" sz="1800" i="1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1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3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51520" y="562543"/>
            <a:ext cx="1697901" cy="820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latin typeface="+mj-lt"/>
                <a:ea typeface="黑体" panose="02010609060101010101" pitchFamily="49" charset="-122"/>
              </a:rPr>
              <a:t>outline</a:t>
            </a:r>
            <a:endParaRPr lang="zh-CN" altLang="en-US" sz="3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5576" y="1700808"/>
            <a:ext cx="376417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Background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Principle of the ion trap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Design of the electron gun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Simulation of the ion trap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Summary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2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20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background</a:t>
            </a:r>
            <a:endParaRPr lang="zh-CN" altLang="en-US" dirty="0"/>
          </a:p>
        </p:txBody>
      </p:sp>
      <p:graphicFrame>
        <p:nvGraphicFramePr>
          <p:cNvPr id="4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572333"/>
              </p:ext>
            </p:extLst>
          </p:nvPr>
        </p:nvGraphicFramePr>
        <p:xfrm>
          <a:off x="395536" y="1710756"/>
          <a:ext cx="7137214" cy="4019396"/>
        </p:xfrm>
        <a:graphic>
          <a:graphicData uri="http://schemas.openxmlformats.org/drawingml/2006/table">
            <a:tbl>
              <a:tblPr/>
              <a:tblGrid>
                <a:gridCol w="1357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8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9704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MS PGothic" panose="020B0600070205080204" charset="-128"/>
                        <a:cs typeface="MS PGothic" panose="020B060007020508020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ts val="3000"/>
                        </a:lnSpc>
                        <a:spcBef>
                          <a:spcPts val="3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HIAF/IMP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ts val="3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MEIC/</a:t>
                      </a:r>
                      <a:r>
                        <a:rPr kumimoji="0" 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JLab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ts val="3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FAIR/GSI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ts val="3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NICA/</a:t>
                      </a:r>
                      <a:r>
                        <a:rPr kumimoji="0" 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Dubna</a:t>
                      </a:r>
                      <a:endParaRPr kumimoji="0" lang="en-US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86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Beam</a:t>
                      </a:r>
                      <a:endParaRPr kumimoji="0" lang="en-US" sz="15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  <a:stretch>
                        <a:fillRect l="-105164" t="-102740" r="-461502" b="-6561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solidFill>
                          <a:schemeClr val="accent4">
                            <a:lumMod val="50000"/>
                            <a:lumOff val="50000"/>
                          </a:schemeClr>
                        </a:solidFill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  <a:stretch>
                        <a:fillRect l="-182845" t="-102740" r="-311297" b="-6561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500" dirty="0"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  <a:stretch>
                        <a:fillRect l="-388608" t="-102740" r="-110549" b="-656164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1500">
                        <a:latin typeface="+mj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rotWithShape="0">
                      <a:blip r:embed="rId2"/>
                      <a:stretch>
                        <a:fillRect l="-445385" t="-102740" r="-769" b="-656164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86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I (</a:t>
                      </a:r>
                      <a:r>
                        <a:rPr kumimoji="0" 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emA</a:t>
                      </a: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)</a:t>
                      </a:r>
                      <a:endParaRPr kumimoji="0" lang="en-US" sz="15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86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Ions/Pulse</a:t>
                      </a:r>
                      <a:endParaRPr kumimoji="0" lang="en-US" sz="15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1xE11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2.5xE10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3.3E11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2E9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23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Pulse Width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500" b="1" kern="0" dirty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µs)</a:t>
                      </a:r>
                      <a:endParaRPr kumimoji="0" lang="en-US" sz="15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12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Frequency (Hz)</a:t>
                      </a:r>
                      <a:endParaRPr kumimoji="0" lang="en-US" sz="15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Ion Source</a:t>
                      </a:r>
                      <a:endParaRPr kumimoji="0" lang="en-US" sz="15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ECR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ECR/EBIS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MeVVa</a:t>
                      </a: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(X)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Now ECR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ESIS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86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Mode</a:t>
                      </a:r>
                      <a:endParaRPr kumimoji="0" lang="en-US" sz="15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S PGothic" panose="020B060007020508020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AG/Pulse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Pulse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MS PGothic" panose="020B0600070205080204" charset="-128"/>
                          <a:cs typeface="Times New Roman" panose="02020603050405020304" pitchFamily="18" charset="0"/>
                        </a:rPr>
                        <a:t>Pulse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itle 1"/>
          <p:cNvSpPr txBox="1"/>
          <p:nvPr/>
        </p:nvSpPr>
        <p:spPr>
          <a:xfrm>
            <a:off x="240801" y="5786947"/>
            <a:ext cx="2160240" cy="36004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200" b="1" kern="0" dirty="0">
                <a:cs typeface="Times New Roman" panose="02020603050405020304" pitchFamily="18" charset="0"/>
              </a:rPr>
              <a:t>*AG: After Glow</a:t>
            </a:r>
          </a:p>
        </p:txBody>
      </p:sp>
      <p:sp>
        <p:nvSpPr>
          <p:cNvPr id="7" name="Title 1"/>
          <p:cNvSpPr txBox="1"/>
          <p:nvPr/>
        </p:nvSpPr>
        <p:spPr bwMode="auto">
          <a:xfrm>
            <a:off x="240801" y="1251088"/>
            <a:ext cx="5348131" cy="49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pPr algn="l"/>
            <a:endParaRPr lang="en-US" sz="2000" b="1" kern="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1906" y="86874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Heavy ion beam requirements for the next generation accelerators </a:t>
            </a:r>
          </a:p>
        </p:txBody>
      </p:sp>
      <p:sp>
        <p:nvSpPr>
          <p:cNvPr id="9" name="椭圆 8"/>
          <p:cNvSpPr/>
          <p:nvPr/>
        </p:nvSpPr>
        <p:spPr bwMode="auto">
          <a:xfrm>
            <a:off x="2004997" y="2636912"/>
            <a:ext cx="792088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3452" y="5786947"/>
            <a:ext cx="3316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/>
              <a:t>Arguments on ion beam compressor, LBNL, USA, 2016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3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206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background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51520" y="887842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Present ECR performance on uranium beams in IMP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4596080"/>
            <a:ext cx="789309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lvl="0" algn="just">
              <a:spcAft>
                <a:spcPts val="600"/>
              </a:spcAft>
              <a:buClr>
                <a:srgbClr val="000000"/>
              </a:buClr>
              <a:buSzPct val="100000"/>
            </a:pPr>
            <a:r>
              <a:rPr lang="en-US" altLang="zh-CN" sz="2000" dirty="0">
                <a:latin typeface="+mj-lt"/>
                <a:cs typeface="Times New Roman" panose="02020603050405020304" pitchFamily="18" charset="0"/>
              </a:rPr>
              <a:t>The requirement of HIAF for U34+ is 4 times of this performance.</a:t>
            </a:r>
          </a:p>
          <a:p>
            <a:pPr marL="139700" lvl="0" algn="just">
              <a:spcAft>
                <a:spcPts val="600"/>
              </a:spcAft>
              <a:buClr>
                <a:srgbClr val="000000"/>
              </a:buClr>
              <a:buSzPct val="100000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                        </a:t>
            </a:r>
          </a:p>
          <a:p>
            <a:pPr marL="139700" lvl="0" algn="just">
              <a:spcAft>
                <a:spcPts val="600"/>
              </a:spcAft>
              <a:buClr>
                <a:srgbClr val="000000"/>
              </a:buClr>
              <a:buSzPct val="100000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                        4</a:t>
            </a:r>
            <a:r>
              <a:rPr lang="en-US" sz="2000" baseline="30000" dirty="0">
                <a:latin typeface="+mj-lt"/>
                <a:cs typeface="Times New Roman" panose="02020603050405020304" pitchFamily="18" charset="0"/>
              </a:rPr>
              <a:t>th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 generation ECR ion sources.</a:t>
            </a:r>
            <a:endParaRPr lang="en-GB" sz="2000" dirty="0">
              <a:latin typeface="+mj-lt"/>
              <a:cs typeface="Times New Roman" panose="02020603050405020304" pitchFamily="18" charset="0"/>
            </a:endParaRPr>
          </a:p>
          <a:p>
            <a:pPr marL="139700" lvl="0" algn="just">
              <a:spcAft>
                <a:spcPts val="600"/>
              </a:spcAft>
              <a:buClr>
                <a:srgbClr val="000000"/>
              </a:buClr>
              <a:buSzPct val="100000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                        </a:t>
            </a:r>
            <a:r>
              <a:rPr lang="en-US" sz="2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Ion trap</a:t>
            </a:r>
            <a:r>
              <a:rPr lang="en-US" sz="2000" dirty="0">
                <a:latin typeface="+mj-lt"/>
                <a:cs typeface="Times New Roman" panose="02020603050405020304" pitchFamily="18" charset="0"/>
              </a:rPr>
              <a:t>.</a:t>
            </a:r>
            <a:endParaRPr lang="en-GB" sz="2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左大括号 7"/>
          <p:cNvSpPr/>
          <p:nvPr/>
        </p:nvSpPr>
        <p:spPr bwMode="auto">
          <a:xfrm>
            <a:off x="1647549" y="5460598"/>
            <a:ext cx="288032" cy="554462"/>
          </a:xfrm>
          <a:prstGeom prst="leftBrac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2713" y="5553163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Solutions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4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673" y="1340768"/>
            <a:ext cx="4590330" cy="2897703"/>
          </a:xfrm>
          <a:prstGeom prst="rect">
            <a:avLst/>
          </a:prstGeom>
        </p:spPr>
      </p:pic>
      <p:sp>
        <p:nvSpPr>
          <p:cNvPr id="12" name="TextBox 9"/>
          <p:cNvSpPr txBox="1"/>
          <p:nvPr/>
        </p:nvSpPr>
        <p:spPr>
          <a:xfrm>
            <a:off x="4860032" y="4244226"/>
            <a:ext cx="3060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/>
              <a:t>W. Lu et al., Rev. Sci. </a:t>
            </a:r>
            <a:r>
              <a:rPr lang="en-US" sz="1000" i="1" dirty="0" err="1"/>
              <a:t>Instrum</a:t>
            </a:r>
            <a:r>
              <a:rPr lang="en-US" sz="1000" i="1" dirty="0"/>
              <a:t>. 90, 113318 (2019).</a:t>
            </a:r>
          </a:p>
        </p:txBody>
      </p:sp>
    </p:spTree>
    <p:extLst>
      <p:ext uri="{BB962C8B-B14F-4D97-AF65-F5344CB8AC3E}">
        <p14:creationId xmlns:p14="http://schemas.microsoft.com/office/powerpoint/2010/main" val="382374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Principle of the ion trap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31162" y="1012989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EBIS?</a:t>
            </a:r>
          </a:p>
        </p:txBody>
      </p:sp>
      <p:sp>
        <p:nvSpPr>
          <p:cNvPr id="5" name="矩形 4"/>
          <p:cNvSpPr/>
          <p:nvPr/>
        </p:nvSpPr>
        <p:spPr>
          <a:xfrm>
            <a:off x="380465" y="1643720"/>
            <a:ext cx="70747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solidFill>
                  <a:srgbClr val="FF0000"/>
                </a:solidFill>
                <a:cs typeface="Times New Roman" panose="02020603050405020304" pitchFamily="18" charset="0"/>
              </a:rPr>
              <a:t>≤ 20% in the desired charge state distribution.</a:t>
            </a:r>
          </a:p>
        </p:txBody>
      </p:sp>
      <p:sp>
        <p:nvSpPr>
          <p:cNvPr id="6" name="矩形 5"/>
          <p:cNvSpPr/>
          <p:nvPr/>
        </p:nvSpPr>
        <p:spPr>
          <a:xfrm>
            <a:off x="251520" y="2336333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ECR?</a:t>
            </a:r>
          </a:p>
        </p:txBody>
      </p:sp>
      <p:sp>
        <p:nvSpPr>
          <p:cNvPr id="7" name="矩形 6"/>
          <p:cNvSpPr/>
          <p:nvPr/>
        </p:nvSpPr>
        <p:spPr>
          <a:xfrm>
            <a:off x="835968" y="4727409"/>
            <a:ext cx="13681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Ions in CW mode</a:t>
            </a:r>
          </a:p>
        </p:txBody>
      </p:sp>
      <p:cxnSp>
        <p:nvCxnSpPr>
          <p:cNvPr id="9" name="直接箭头连接符 8"/>
          <p:cNvCxnSpPr/>
          <p:nvPr/>
        </p:nvCxnSpPr>
        <p:spPr bwMode="auto">
          <a:xfrm flipV="1">
            <a:off x="2267744" y="3138746"/>
            <a:ext cx="2016224" cy="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0" name="矩形 9"/>
          <p:cNvSpPr/>
          <p:nvPr/>
        </p:nvSpPr>
        <p:spPr>
          <a:xfrm>
            <a:off x="4499992" y="2938691"/>
            <a:ext cx="1584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Accelerator</a:t>
            </a:r>
          </a:p>
        </p:txBody>
      </p:sp>
      <p:sp>
        <p:nvSpPr>
          <p:cNvPr id="12" name="矩形 11"/>
          <p:cNvSpPr/>
          <p:nvPr/>
        </p:nvSpPr>
        <p:spPr>
          <a:xfrm>
            <a:off x="2428613" y="2708920"/>
            <a:ext cx="1818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f=1 Hz, 10 </a:t>
            </a:r>
            <a:r>
              <a:rPr lang="en-US" altLang="zh-CN" sz="2000" kern="0" dirty="0" err="1">
                <a:cs typeface="Times New Roman" panose="02020603050405020304" pitchFamily="18" charset="0"/>
              </a:rPr>
              <a:t>ms</a:t>
            </a:r>
            <a:endParaRPr lang="en-US" altLang="zh-CN" sz="2000" kern="0" dirty="0"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5385" y="3576891"/>
            <a:ext cx="36825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solidFill>
                  <a:srgbClr val="FF0000"/>
                </a:solidFill>
                <a:cs typeface="Times New Roman" panose="02020603050405020304" pitchFamily="18" charset="0"/>
              </a:rPr>
              <a:t>99% of the ions are wasted</a:t>
            </a:r>
          </a:p>
        </p:txBody>
      </p:sp>
      <p:sp>
        <p:nvSpPr>
          <p:cNvPr id="15" name="矩形 14"/>
          <p:cNvSpPr/>
          <p:nvPr/>
        </p:nvSpPr>
        <p:spPr>
          <a:xfrm>
            <a:off x="252117" y="4221088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Ion trap</a:t>
            </a:r>
          </a:p>
        </p:txBody>
      </p:sp>
      <p:sp>
        <p:nvSpPr>
          <p:cNvPr id="16" name="矩形 15"/>
          <p:cNvSpPr/>
          <p:nvPr/>
        </p:nvSpPr>
        <p:spPr>
          <a:xfrm>
            <a:off x="835968" y="2937203"/>
            <a:ext cx="13681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Ions in CW mode</a:t>
            </a:r>
          </a:p>
        </p:txBody>
      </p:sp>
      <p:cxnSp>
        <p:nvCxnSpPr>
          <p:cNvPr id="18" name="直接箭头连接符 17"/>
          <p:cNvCxnSpPr/>
          <p:nvPr/>
        </p:nvCxnSpPr>
        <p:spPr bwMode="auto">
          <a:xfrm>
            <a:off x="2428613" y="5081352"/>
            <a:ext cx="181820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9" name="矩形 18"/>
          <p:cNvSpPr/>
          <p:nvPr/>
        </p:nvSpPr>
        <p:spPr>
          <a:xfrm>
            <a:off x="2428613" y="4651220"/>
            <a:ext cx="1818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accumulation</a:t>
            </a:r>
          </a:p>
        </p:txBody>
      </p:sp>
      <p:sp>
        <p:nvSpPr>
          <p:cNvPr id="20" name="矩形 19"/>
          <p:cNvSpPr/>
          <p:nvPr/>
        </p:nvSpPr>
        <p:spPr>
          <a:xfrm>
            <a:off x="4427984" y="4881297"/>
            <a:ext cx="108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Ion trap</a:t>
            </a:r>
          </a:p>
        </p:txBody>
      </p:sp>
      <p:cxnSp>
        <p:nvCxnSpPr>
          <p:cNvPr id="21" name="直接箭头连接符 20"/>
          <p:cNvCxnSpPr/>
          <p:nvPr/>
        </p:nvCxnSpPr>
        <p:spPr bwMode="auto">
          <a:xfrm>
            <a:off x="5508104" y="5081352"/>
            <a:ext cx="181820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3" name="矩形 22"/>
          <p:cNvSpPr/>
          <p:nvPr/>
        </p:nvSpPr>
        <p:spPr>
          <a:xfrm>
            <a:off x="7331949" y="4881297"/>
            <a:ext cx="15841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Accelerator</a:t>
            </a:r>
          </a:p>
        </p:txBody>
      </p:sp>
      <p:sp>
        <p:nvSpPr>
          <p:cNvPr id="24" name="矩形 23"/>
          <p:cNvSpPr/>
          <p:nvPr/>
        </p:nvSpPr>
        <p:spPr>
          <a:xfrm>
            <a:off x="380465" y="5567298"/>
            <a:ext cx="62948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kern="0" dirty="0">
                <a:solidFill>
                  <a:srgbClr val="FF0000"/>
                </a:solidFill>
                <a:cs typeface="Times New Roman" panose="02020603050405020304" pitchFamily="18" charset="0"/>
              </a:rPr>
              <a:t>Most of the ions are used.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kern="0" dirty="0">
                <a:solidFill>
                  <a:srgbClr val="FF0000"/>
                </a:solidFill>
                <a:cs typeface="Times New Roman" panose="02020603050405020304" pitchFamily="18" charset="0"/>
              </a:rPr>
              <a:t>More ions are in the desired charge state.</a:t>
            </a:r>
          </a:p>
          <a:p>
            <a:endParaRPr lang="en-US" altLang="zh-CN" sz="2000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84168" y="4658652"/>
            <a:ext cx="9625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kern="0" dirty="0">
                <a:cs typeface="Times New Roman" panose="02020603050405020304" pitchFamily="18" charset="0"/>
              </a:rPr>
              <a:t>f=1 Hz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5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81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Principle of the ion trap</a:t>
            </a:r>
            <a:endParaRPr lang="zh-CN" altLang="en-US" dirty="0"/>
          </a:p>
        </p:txBody>
      </p:sp>
      <p:sp>
        <p:nvSpPr>
          <p:cNvPr id="4" name="Title 1"/>
          <p:cNvSpPr txBox="1"/>
          <p:nvPr/>
        </p:nvSpPr>
        <p:spPr bwMode="auto">
          <a:xfrm>
            <a:off x="88885" y="801445"/>
            <a:ext cx="6138652" cy="68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pPr algn="l"/>
            <a:r>
              <a:rPr lang="en-US" sz="2000" kern="0" dirty="0">
                <a:cs typeface="Times New Roman" panose="02020603050405020304" pitchFamily="18" charset="0"/>
              </a:rPr>
              <a:t>An electrically confined ion beam compressor</a:t>
            </a:r>
          </a:p>
        </p:txBody>
      </p:sp>
      <p:cxnSp>
        <p:nvCxnSpPr>
          <p:cNvPr id="5" name="Straight Connector 6"/>
          <p:cNvCxnSpPr>
            <a:stCxn id="9" idx="1"/>
          </p:cNvCxnSpPr>
          <p:nvPr/>
        </p:nvCxnSpPr>
        <p:spPr bwMode="auto">
          <a:xfrm flipV="1">
            <a:off x="5124280" y="2703448"/>
            <a:ext cx="203997" cy="280076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7"/>
          <p:cNvCxnSpPr/>
          <p:nvPr/>
        </p:nvCxnSpPr>
        <p:spPr bwMode="auto">
          <a:xfrm flipV="1">
            <a:off x="6660232" y="2089562"/>
            <a:ext cx="194359" cy="600890"/>
          </a:xfrm>
          <a:prstGeom prst="line">
            <a:avLst/>
          </a:prstGeom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8"/>
          <p:cNvCxnSpPr/>
          <p:nvPr/>
        </p:nvCxnSpPr>
        <p:spPr bwMode="auto">
          <a:xfrm flipV="1">
            <a:off x="761691" y="2105656"/>
            <a:ext cx="880260" cy="1575688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9"/>
          <p:cNvSpPr/>
          <p:nvPr/>
        </p:nvSpPr>
        <p:spPr>
          <a:xfrm>
            <a:off x="8229918" y="2286662"/>
            <a:ext cx="5530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kern="0" dirty="0" err="1">
                <a:latin typeface="+mj-lt"/>
                <a:cs typeface="Times New Roman" panose="02020603050405020304" pitchFamily="18" charset="0"/>
              </a:rPr>
              <a:t>U</a:t>
            </a:r>
            <a:r>
              <a:rPr lang="en-US" sz="2000" kern="0" baseline="-25000" dirty="0" err="1">
                <a:latin typeface="+mj-lt"/>
                <a:cs typeface="Times New Roman" panose="02020603050405020304" pitchFamily="18" charset="0"/>
              </a:rPr>
              <a:t>b</a:t>
            </a:r>
            <a:endParaRPr lang="en-US" sz="2000" kern="0" baseline="-25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1809965" y="2967496"/>
            <a:ext cx="3314315" cy="16028"/>
          </a:xfrm>
          <a:prstGeom prst="line">
            <a:avLst/>
          </a:prstGeom>
          <a:noFill/>
          <a:ln w="28575">
            <a:solidFill>
              <a:schemeClr val="tx2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10" name="Line 3"/>
          <p:cNvSpPr>
            <a:spLocks noChangeShapeType="1"/>
          </p:cNvSpPr>
          <p:nvPr/>
        </p:nvSpPr>
        <p:spPr bwMode="auto">
          <a:xfrm flipV="1">
            <a:off x="761691" y="2473623"/>
            <a:ext cx="7492380" cy="1865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90000" tIns="46800" rIns="90000" bIns="46800"/>
          <a:lstStyle/>
          <a:p>
            <a:endParaRPr lang="en-US"/>
          </a:p>
        </p:txBody>
      </p:sp>
      <p:sp>
        <p:nvSpPr>
          <p:cNvPr id="11" name="Flowchart: Or 12"/>
          <p:cNvSpPr/>
          <p:nvPr/>
        </p:nvSpPr>
        <p:spPr bwMode="auto">
          <a:xfrm>
            <a:off x="4709767" y="2534654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2" name="Flowchart: Or 13"/>
          <p:cNvSpPr/>
          <p:nvPr/>
        </p:nvSpPr>
        <p:spPr bwMode="auto">
          <a:xfrm>
            <a:off x="5530932" y="2357548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3" name="Flowchart: Or 14"/>
          <p:cNvSpPr/>
          <p:nvPr/>
        </p:nvSpPr>
        <p:spPr bwMode="auto">
          <a:xfrm>
            <a:off x="3274906" y="2534654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4" name="Flowchart: Or 15"/>
          <p:cNvSpPr/>
          <p:nvPr/>
        </p:nvSpPr>
        <p:spPr bwMode="auto">
          <a:xfrm>
            <a:off x="3998285" y="2512807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5" name="Flowchart: Or 16"/>
          <p:cNvSpPr/>
          <p:nvPr/>
        </p:nvSpPr>
        <p:spPr bwMode="auto">
          <a:xfrm>
            <a:off x="2133659" y="2558053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6" name="Flowchart: Or 17"/>
          <p:cNvSpPr/>
          <p:nvPr/>
        </p:nvSpPr>
        <p:spPr bwMode="auto">
          <a:xfrm>
            <a:off x="1746373" y="2429556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17" name="Flowchart: Or 18"/>
          <p:cNvSpPr/>
          <p:nvPr/>
        </p:nvSpPr>
        <p:spPr bwMode="auto">
          <a:xfrm>
            <a:off x="5532179" y="2541132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cxnSp>
        <p:nvCxnSpPr>
          <p:cNvPr id="18" name="Straight Arrow Connector 19"/>
          <p:cNvCxnSpPr/>
          <p:nvPr/>
        </p:nvCxnSpPr>
        <p:spPr bwMode="auto">
          <a:xfrm flipH="1">
            <a:off x="385125" y="3688944"/>
            <a:ext cx="7889182" cy="7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20"/>
          <p:cNvSpPr/>
          <p:nvPr/>
        </p:nvSpPr>
        <p:spPr>
          <a:xfrm>
            <a:off x="446231" y="3298501"/>
            <a:ext cx="4254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cxnSp>
        <p:nvCxnSpPr>
          <p:cNvPr id="20" name="Straight Connector 21"/>
          <p:cNvCxnSpPr/>
          <p:nvPr/>
        </p:nvCxnSpPr>
        <p:spPr bwMode="auto">
          <a:xfrm>
            <a:off x="7754292" y="2601691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2"/>
          <p:cNvCxnSpPr/>
          <p:nvPr/>
        </p:nvCxnSpPr>
        <p:spPr bwMode="auto">
          <a:xfrm flipV="1">
            <a:off x="7931636" y="2220958"/>
            <a:ext cx="319292" cy="61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3"/>
          <p:cNvCxnSpPr/>
          <p:nvPr/>
        </p:nvCxnSpPr>
        <p:spPr bwMode="auto">
          <a:xfrm flipV="1">
            <a:off x="7952417" y="2690451"/>
            <a:ext cx="306307" cy="57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4"/>
          <p:cNvCxnSpPr/>
          <p:nvPr/>
        </p:nvCxnSpPr>
        <p:spPr bwMode="auto">
          <a:xfrm flipH="1">
            <a:off x="8154826" y="2418002"/>
            <a:ext cx="92240" cy="2782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5"/>
          <p:cNvCxnSpPr/>
          <p:nvPr/>
        </p:nvCxnSpPr>
        <p:spPr bwMode="auto">
          <a:xfrm flipH="1">
            <a:off x="8048743" y="2227124"/>
            <a:ext cx="175537" cy="4675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6"/>
          <p:cNvCxnSpPr/>
          <p:nvPr/>
        </p:nvCxnSpPr>
        <p:spPr bwMode="auto">
          <a:xfrm flipH="1">
            <a:off x="7973770" y="2227579"/>
            <a:ext cx="143602" cy="4253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7"/>
          <p:cNvCxnSpPr/>
          <p:nvPr/>
        </p:nvCxnSpPr>
        <p:spPr bwMode="auto">
          <a:xfrm flipH="1">
            <a:off x="7884263" y="2220958"/>
            <a:ext cx="141175" cy="4163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8"/>
          <p:cNvCxnSpPr/>
          <p:nvPr/>
        </p:nvCxnSpPr>
        <p:spPr bwMode="auto">
          <a:xfrm flipH="1">
            <a:off x="7803305" y="2233336"/>
            <a:ext cx="135469" cy="4039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9"/>
          <p:cNvCxnSpPr/>
          <p:nvPr/>
        </p:nvCxnSpPr>
        <p:spPr bwMode="auto">
          <a:xfrm flipH="1">
            <a:off x="7703856" y="2296233"/>
            <a:ext cx="110262" cy="2958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C6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Line 3"/>
          <p:cNvSpPr>
            <a:spLocks noChangeShapeType="1"/>
          </p:cNvSpPr>
          <p:nvPr/>
        </p:nvSpPr>
        <p:spPr bwMode="auto">
          <a:xfrm flipV="1">
            <a:off x="5351582" y="2705138"/>
            <a:ext cx="1751910" cy="2648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90000" tIns="46800" rIns="90000" bIns="46800"/>
          <a:lstStyle/>
          <a:p>
            <a:endParaRPr lang="en-US"/>
          </a:p>
        </p:txBody>
      </p:sp>
      <p:cxnSp>
        <p:nvCxnSpPr>
          <p:cNvPr id="30" name="Straight Connector 31"/>
          <p:cNvCxnSpPr>
            <a:stCxn id="9" idx="0"/>
          </p:cNvCxnSpPr>
          <p:nvPr/>
        </p:nvCxnSpPr>
        <p:spPr bwMode="auto">
          <a:xfrm flipH="1" flipV="1">
            <a:off x="1639457" y="2105656"/>
            <a:ext cx="170508" cy="86184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2"/>
          <p:cNvCxnSpPr/>
          <p:nvPr/>
        </p:nvCxnSpPr>
        <p:spPr bwMode="auto">
          <a:xfrm flipH="1" flipV="1">
            <a:off x="6858800" y="2115222"/>
            <a:ext cx="190087" cy="588228"/>
          </a:xfrm>
          <a:prstGeom prst="line">
            <a:avLst/>
          </a:prstGeom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3"/>
          <p:cNvCxnSpPr/>
          <p:nvPr/>
        </p:nvCxnSpPr>
        <p:spPr bwMode="auto">
          <a:xfrm flipV="1">
            <a:off x="5335435" y="2156425"/>
            <a:ext cx="60520" cy="538732"/>
          </a:xfrm>
          <a:prstGeom prst="line">
            <a:avLst/>
          </a:prstGeom>
          <a:ln>
            <a:solidFill>
              <a:srgbClr val="00B0F0"/>
            </a:solidFill>
            <a:prstDash val="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4"/>
          <p:cNvCxnSpPr/>
          <p:nvPr/>
        </p:nvCxnSpPr>
        <p:spPr bwMode="auto">
          <a:xfrm flipH="1" flipV="1">
            <a:off x="5401101" y="2169987"/>
            <a:ext cx="70459" cy="525169"/>
          </a:xfrm>
          <a:prstGeom prst="line">
            <a:avLst/>
          </a:prstGeom>
          <a:ln>
            <a:solidFill>
              <a:srgbClr val="00B0F0"/>
            </a:solidFill>
            <a:prstDash val="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5"/>
          <p:cNvCxnSpPr/>
          <p:nvPr/>
        </p:nvCxnSpPr>
        <p:spPr bwMode="auto">
          <a:xfrm flipH="1">
            <a:off x="5976809" y="2600556"/>
            <a:ext cx="59071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Connector 36"/>
          <p:cNvCxnSpPr/>
          <p:nvPr/>
        </p:nvCxnSpPr>
        <p:spPr bwMode="auto">
          <a:xfrm flipV="1">
            <a:off x="761691" y="2967496"/>
            <a:ext cx="1048274" cy="713848"/>
          </a:xfrm>
          <a:prstGeom prst="line">
            <a:avLst/>
          </a:prstGeom>
          <a:ln w="12700">
            <a:solidFill>
              <a:srgbClr val="00B050"/>
            </a:solidFill>
            <a:prstDash val="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7"/>
          <p:cNvCxnSpPr/>
          <p:nvPr/>
        </p:nvCxnSpPr>
        <p:spPr bwMode="auto">
          <a:xfrm flipH="1" flipV="1">
            <a:off x="7120895" y="2707786"/>
            <a:ext cx="1145274" cy="973558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8"/>
          <p:cNvCxnSpPr/>
          <p:nvPr/>
        </p:nvCxnSpPr>
        <p:spPr bwMode="auto">
          <a:xfrm flipV="1">
            <a:off x="5730214" y="2140732"/>
            <a:ext cx="60520" cy="538732"/>
          </a:xfrm>
          <a:prstGeom prst="line">
            <a:avLst/>
          </a:prstGeom>
          <a:ln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9"/>
          <p:cNvCxnSpPr/>
          <p:nvPr/>
        </p:nvCxnSpPr>
        <p:spPr bwMode="auto">
          <a:xfrm flipH="1" flipV="1">
            <a:off x="5795880" y="2154294"/>
            <a:ext cx="70459" cy="525169"/>
          </a:xfrm>
          <a:prstGeom prst="line">
            <a:avLst/>
          </a:prstGeom>
          <a:ln>
            <a:solidFill>
              <a:schemeClr val="tx1"/>
            </a:solidFill>
            <a:prstDash val="dashDot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Flowchart: Or 40"/>
          <p:cNvSpPr/>
          <p:nvPr/>
        </p:nvSpPr>
        <p:spPr bwMode="auto">
          <a:xfrm>
            <a:off x="5529680" y="2154635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40" name="Flowchart: Or 41"/>
          <p:cNvSpPr/>
          <p:nvPr/>
        </p:nvSpPr>
        <p:spPr bwMode="auto">
          <a:xfrm>
            <a:off x="6517710" y="2391466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41" name="Flowchart: Or 42"/>
          <p:cNvSpPr/>
          <p:nvPr/>
        </p:nvSpPr>
        <p:spPr bwMode="auto">
          <a:xfrm>
            <a:off x="6306694" y="2391466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42" name="Title 1"/>
          <p:cNvSpPr txBox="1"/>
          <p:nvPr/>
        </p:nvSpPr>
        <p:spPr bwMode="auto">
          <a:xfrm>
            <a:off x="4713418" y="1500855"/>
            <a:ext cx="938544" cy="3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Gate</a:t>
            </a:r>
          </a:p>
          <a:p>
            <a:r>
              <a:rPr lang="en-US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∆</a:t>
            </a:r>
            <a:r>
              <a:rPr lang="en-US" sz="16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V</a:t>
            </a:r>
            <a:r>
              <a:rPr lang="en-US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(t-</a:t>
            </a:r>
            <a:r>
              <a:rPr lang="el-GR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δ</a:t>
            </a:r>
            <a:r>
              <a:rPr lang="en-US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)</a:t>
            </a:r>
            <a:endParaRPr lang="en-US" sz="1400" b="1" i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Title 1"/>
          <p:cNvSpPr txBox="1"/>
          <p:nvPr/>
        </p:nvSpPr>
        <p:spPr bwMode="auto">
          <a:xfrm>
            <a:off x="6063861" y="1404476"/>
            <a:ext cx="1248849" cy="3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600" b="1" kern="0" dirty="0" err="1">
                <a:solidFill>
                  <a:srgbClr val="0070C0"/>
                </a:solidFill>
                <a:cs typeface="Times New Roman" panose="02020603050405020304" pitchFamily="18" charset="0"/>
              </a:rPr>
              <a:t>V</a:t>
            </a:r>
            <a:r>
              <a:rPr lang="en-US" sz="1400" b="1" kern="0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bunch</a:t>
            </a:r>
            <a:r>
              <a:rPr lang="en-US" sz="1600" b="1" kern="0" dirty="0">
                <a:solidFill>
                  <a:srgbClr val="0070C0"/>
                </a:solidFill>
                <a:cs typeface="Times New Roman" panose="02020603050405020304" pitchFamily="18" charset="0"/>
              </a:rPr>
              <a:t>(ƒ)</a:t>
            </a:r>
            <a:endParaRPr lang="en-US" sz="1400" b="1" i="1" kern="0" dirty="0">
              <a:solidFill>
                <a:srgbClr val="0070C0"/>
              </a:solidFill>
              <a:cs typeface="Times New Roman" panose="02020603050405020304" pitchFamily="18" charset="0"/>
            </a:endParaRPr>
          </a:p>
        </p:txBody>
      </p:sp>
      <p:sp>
        <p:nvSpPr>
          <p:cNvPr id="44" name="Flowchart: Or 45"/>
          <p:cNvSpPr/>
          <p:nvPr/>
        </p:nvSpPr>
        <p:spPr bwMode="auto">
          <a:xfrm>
            <a:off x="7072135" y="2391466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45" name="Title 1"/>
          <p:cNvSpPr txBox="1"/>
          <p:nvPr/>
        </p:nvSpPr>
        <p:spPr bwMode="auto">
          <a:xfrm>
            <a:off x="2590157" y="2985660"/>
            <a:ext cx="2382426" cy="3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Trapping Section</a:t>
            </a:r>
          </a:p>
        </p:txBody>
      </p:sp>
      <p:sp>
        <p:nvSpPr>
          <p:cNvPr id="46" name="Title 1"/>
          <p:cNvSpPr txBox="1"/>
          <p:nvPr/>
        </p:nvSpPr>
        <p:spPr bwMode="auto">
          <a:xfrm>
            <a:off x="2599597" y="3335731"/>
            <a:ext cx="2284194" cy="3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600" b="1" kern="0" dirty="0">
                <a:solidFill>
                  <a:schemeClr val="tx1"/>
                </a:solidFill>
                <a:cs typeface="Times New Roman" panose="02020603050405020304" pitchFamily="18" charset="0"/>
              </a:rPr>
              <a:t>L ~ 40 cm, Ø ~ 1.5 cm</a:t>
            </a:r>
            <a:endParaRPr lang="en-US" sz="1600" b="1" i="1" kern="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47" name="Rectangle 48"/>
          <p:cNvSpPr/>
          <p:nvPr/>
        </p:nvSpPr>
        <p:spPr>
          <a:xfrm>
            <a:off x="2045432" y="3145737"/>
            <a:ext cx="666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kern="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U</a:t>
            </a:r>
            <a:r>
              <a:rPr lang="en-US" sz="2000" kern="0" baseline="-25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trap</a:t>
            </a:r>
            <a:endParaRPr lang="en-US" sz="2000" kern="0" baseline="-250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48" name="Straight Arrow Connector 49"/>
          <p:cNvCxnSpPr/>
          <p:nvPr/>
        </p:nvCxnSpPr>
        <p:spPr bwMode="auto">
          <a:xfrm flipH="1">
            <a:off x="2005588" y="2955123"/>
            <a:ext cx="12929" cy="74142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49" name="Flowchart: Or 50"/>
          <p:cNvSpPr/>
          <p:nvPr/>
        </p:nvSpPr>
        <p:spPr bwMode="auto">
          <a:xfrm>
            <a:off x="1963723" y="2789133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0" name="Flowchart: Or 51"/>
          <p:cNvSpPr/>
          <p:nvPr/>
        </p:nvSpPr>
        <p:spPr bwMode="auto">
          <a:xfrm>
            <a:off x="2294465" y="2764313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1" name="Flowchart: Or 52"/>
          <p:cNvSpPr/>
          <p:nvPr/>
        </p:nvSpPr>
        <p:spPr bwMode="auto">
          <a:xfrm>
            <a:off x="2640221" y="2789133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2" name="Flowchart: Or 53"/>
          <p:cNvSpPr/>
          <p:nvPr/>
        </p:nvSpPr>
        <p:spPr bwMode="auto">
          <a:xfrm>
            <a:off x="4974181" y="2753694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3" name="Flowchart: Or 54"/>
          <p:cNvSpPr/>
          <p:nvPr/>
        </p:nvSpPr>
        <p:spPr bwMode="auto">
          <a:xfrm>
            <a:off x="3080043" y="2743883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4" name="Flowchart: Or 55"/>
          <p:cNvSpPr/>
          <p:nvPr/>
        </p:nvSpPr>
        <p:spPr bwMode="auto">
          <a:xfrm>
            <a:off x="4047343" y="2831494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5" name="Flowchart: Or 56"/>
          <p:cNvSpPr/>
          <p:nvPr/>
        </p:nvSpPr>
        <p:spPr bwMode="auto">
          <a:xfrm>
            <a:off x="3785853" y="2670567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6" name="Flowchart: Or 57"/>
          <p:cNvSpPr/>
          <p:nvPr/>
        </p:nvSpPr>
        <p:spPr bwMode="auto">
          <a:xfrm>
            <a:off x="3360196" y="2756099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7" name="Flowchart: Or 58"/>
          <p:cNvSpPr/>
          <p:nvPr/>
        </p:nvSpPr>
        <p:spPr bwMode="auto">
          <a:xfrm>
            <a:off x="3577043" y="2806307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8" name="Flowchart: Or 59"/>
          <p:cNvSpPr/>
          <p:nvPr/>
        </p:nvSpPr>
        <p:spPr bwMode="auto">
          <a:xfrm>
            <a:off x="2868812" y="2676852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59" name="Flowchart: Or 60"/>
          <p:cNvSpPr/>
          <p:nvPr/>
        </p:nvSpPr>
        <p:spPr bwMode="auto">
          <a:xfrm>
            <a:off x="3039717" y="2550976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60" name="Flowchart: Or 61"/>
          <p:cNvSpPr/>
          <p:nvPr/>
        </p:nvSpPr>
        <p:spPr bwMode="auto">
          <a:xfrm>
            <a:off x="4623302" y="2797791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61" name="Flowchart: Or 62"/>
          <p:cNvSpPr/>
          <p:nvPr/>
        </p:nvSpPr>
        <p:spPr bwMode="auto">
          <a:xfrm>
            <a:off x="4349352" y="2714083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cxnSp>
        <p:nvCxnSpPr>
          <p:cNvPr id="62" name="Straight Arrow Connector 63"/>
          <p:cNvCxnSpPr/>
          <p:nvPr/>
        </p:nvCxnSpPr>
        <p:spPr bwMode="auto">
          <a:xfrm flipH="1" flipV="1">
            <a:off x="2161301" y="2395547"/>
            <a:ext cx="2519413" cy="274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63" name="Flowchart: Or 64"/>
          <p:cNvSpPr/>
          <p:nvPr/>
        </p:nvSpPr>
        <p:spPr bwMode="auto">
          <a:xfrm>
            <a:off x="4950833" y="2519842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64" name="Flowchart: Or 65"/>
          <p:cNvSpPr/>
          <p:nvPr/>
        </p:nvSpPr>
        <p:spPr bwMode="auto">
          <a:xfrm>
            <a:off x="5226030" y="2438701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65" name="Flowchart: Or 66"/>
          <p:cNvSpPr/>
          <p:nvPr/>
        </p:nvSpPr>
        <p:spPr bwMode="auto">
          <a:xfrm>
            <a:off x="2590701" y="2534108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sp>
        <p:nvSpPr>
          <p:cNvPr id="66" name="Rectangle 67"/>
          <p:cNvSpPr/>
          <p:nvPr/>
        </p:nvSpPr>
        <p:spPr>
          <a:xfrm>
            <a:off x="5220216" y="2755852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Bunching Section</a:t>
            </a:r>
          </a:p>
        </p:txBody>
      </p:sp>
      <p:sp>
        <p:nvSpPr>
          <p:cNvPr id="67" name="Title 1"/>
          <p:cNvSpPr txBox="1"/>
          <p:nvPr/>
        </p:nvSpPr>
        <p:spPr bwMode="auto">
          <a:xfrm>
            <a:off x="5052732" y="3077249"/>
            <a:ext cx="2796677" cy="61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400" b="1" i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L</a:t>
            </a:r>
            <a:r>
              <a:rPr lang="en-US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 ~ 10 cm, Ø ~ 1.5 cm, </a:t>
            </a:r>
          </a:p>
          <a:p>
            <a:r>
              <a:rPr lang="en-US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Bunching Efficiency ~ 0.5 - 0.6</a:t>
            </a:r>
            <a:endParaRPr lang="en-US" sz="1400" b="1" i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8" name="Flowchart: Or 69"/>
          <p:cNvSpPr/>
          <p:nvPr/>
        </p:nvSpPr>
        <p:spPr bwMode="auto">
          <a:xfrm>
            <a:off x="7460399" y="2397116"/>
            <a:ext cx="144016" cy="144016"/>
          </a:xfrm>
          <a:prstGeom prst="flowChartOr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cxnSp>
        <p:nvCxnSpPr>
          <p:cNvPr id="69" name="Straight Arrow Connector 70"/>
          <p:cNvCxnSpPr/>
          <p:nvPr/>
        </p:nvCxnSpPr>
        <p:spPr bwMode="auto">
          <a:xfrm flipH="1" flipV="1">
            <a:off x="8257729" y="1678165"/>
            <a:ext cx="13939" cy="20250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0" name="Title 1"/>
          <p:cNvSpPr txBox="1"/>
          <p:nvPr/>
        </p:nvSpPr>
        <p:spPr bwMode="auto">
          <a:xfrm>
            <a:off x="7345383" y="1635770"/>
            <a:ext cx="855563" cy="3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400" b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∆</a:t>
            </a:r>
            <a:r>
              <a:rPr lang="en-US" sz="1400" b="1" i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E </a:t>
            </a:r>
          </a:p>
          <a:p>
            <a:r>
              <a:rPr lang="en-US" sz="1400" b="1" i="1" kern="0" dirty="0">
                <a:solidFill>
                  <a:srgbClr val="FF0000"/>
                </a:solidFill>
                <a:cs typeface="Times New Roman" panose="02020603050405020304" pitchFamily="18" charset="0"/>
              </a:rPr>
              <a:t>~ 5 </a:t>
            </a:r>
            <a:r>
              <a:rPr lang="en-US" sz="1400" b="1" i="1" kern="0" dirty="0" err="1">
                <a:solidFill>
                  <a:srgbClr val="FF0000"/>
                </a:solidFill>
                <a:cs typeface="Times New Roman" panose="02020603050405020304" pitchFamily="18" charset="0"/>
              </a:rPr>
              <a:t>qeV</a:t>
            </a:r>
            <a:endParaRPr lang="en-US" sz="1400" b="1" i="1" kern="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1" name="Freeform 72"/>
          <p:cNvSpPr/>
          <p:nvPr/>
        </p:nvSpPr>
        <p:spPr bwMode="auto">
          <a:xfrm>
            <a:off x="7630423" y="1860063"/>
            <a:ext cx="617866" cy="1200856"/>
          </a:xfrm>
          <a:custGeom>
            <a:avLst/>
            <a:gdLst>
              <a:gd name="connsiteX0" fmla="*/ 369778 w 374929"/>
              <a:gd name="connsiteY0" fmla="*/ 0 h 723793"/>
              <a:gd name="connsiteX1" fmla="*/ 289929 w 374929"/>
              <a:gd name="connsiteY1" fmla="*/ 159698 h 723793"/>
              <a:gd name="connsiteX2" fmla="*/ 47806 w 374929"/>
              <a:gd name="connsiteY2" fmla="*/ 309093 h 723793"/>
              <a:gd name="connsiteX3" fmla="*/ 1442 w 374929"/>
              <a:gd name="connsiteY3" fmla="*/ 391518 h 723793"/>
              <a:gd name="connsiteX4" fmla="*/ 73564 w 374929"/>
              <a:gd name="connsiteY4" fmla="*/ 458488 h 723793"/>
              <a:gd name="connsiteX5" fmla="*/ 287353 w 374929"/>
              <a:gd name="connsiteY5" fmla="*/ 535761 h 723793"/>
              <a:gd name="connsiteX6" fmla="*/ 374929 w 374929"/>
              <a:gd name="connsiteY6" fmla="*/ 723793 h 723793"/>
              <a:gd name="connsiteX7" fmla="*/ 374929 w 374929"/>
              <a:gd name="connsiteY7" fmla="*/ 723793 h 723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929" h="723793">
                <a:moveTo>
                  <a:pt x="369778" y="0"/>
                </a:moveTo>
                <a:cubicBezTo>
                  <a:pt x="356684" y="54091"/>
                  <a:pt x="343591" y="108183"/>
                  <a:pt x="289929" y="159698"/>
                </a:cubicBezTo>
                <a:cubicBezTo>
                  <a:pt x="236267" y="211214"/>
                  <a:pt x="95887" y="270456"/>
                  <a:pt x="47806" y="309093"/>
                </a:cubicBezTo>
                <a:cubicBezTo>
                  <a:pt x="-275" y="347730"/>
                  <a:pt x="-2851" y="366619"/>
                  <a:pt x="1442" y="391518"/>
                </a:cubicBezTo>
                <a:cubicBezTo>
                  <a:pt x="5735" y="416417"/>
                  <a:pt x="25912" y="434448"/>
                  <a:pt x="73564" y="458488"/>
                </a:cubicBezTo>
                <a:cubicBezTo>
                  <a:pt x="121216" y="482529"/>
                  <a:pt x="237126" y="491544"/>
                  <a:pt x="287353" y="535761"/>
                </a:cubicBezTo>
                <a:cubicBezTo>
                  <a:pt x="337580" y="579978"/>
                  <a:pt x="374929" y="723793"/>
                  <a:pt x="374929" y="723793"/>
                </a:cubicBezTo>
                <a:lnTo>
                  <a:pt x="374929" y="723793"/>
                </a:lnTo>
              </a:path>
            </a:pathLst>
          </a:cu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Gothic" panose="020B0600070205080204" charset="-128"/>
              <a:cs typeface="MS PGothic" panose="020B0600070205080204" charset="-128"/>
            </a:endParaRPr>
          </a:p>
        </p:txBody>
      </p:sp>
      <p:cxnSp>
        <p:nvCxnSpPr>
          <p:cNvPr id="72" name="Straight Arrow Connector 73"/>
          <p:cNvCxnSpPr/>
          <p:nvPr/>
        </p:nvCxnSpPr>
        <p:spPr bwMode="auto">
          <a:xfrm>
            <a:off x="6738217" y="1807464"/>
            <a:ext cx="92617" cy="2563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3" name="Straight Arrow Connector 74"/>
          <p:cNvCxnSpPr/>
          <p:nvPr/>
        </p:nvCxnSpPr>
        <p:spPr bwMode="auto">
          <a:xfrm>
            <a:off x="5578832" y="1866572"/>
            <a:ext cx="166988" cy="2689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4" name="Straight Arrow Connector 75"/>
          <p:cNvCxnSpPr/>
          <p:nvPr/>
        </p:nvCxnSpPr>
        <p:spPr bwMode="auto">
          <a:xfrm flipH="1">
            <a:off x="5407732" y="1860231"/>
            <a:ext cx="165954" cy="26739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6" name="TextBox 9"/>
          <p:cNvSpPr txBox="1"/>
          <p:nvPr/>
        </p:nvSpPr>
        <p:spPr>
          <a:xfrm>
            <a:off x="5475600" y="3758843"/>
            <a:ext cx="33169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/>
              <a:t>Arguments on ion beam compressor, LBNL, USA, 2016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6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2868812" y="4203442"/>
            <a:ext cx="4417322" cy="2418349"/>
            <a:chOff x="308329" y="3909171"/>
            <a:chExt cx="4417322" cy="2418349"/>
          </a:xfrm>
        </p:grpSpPr>
        <p:pic>
          <p:nvPicPr>
            <p:cNvPr id="75" name="Picture 111"/>
            <p:cNvPicPr>
              <a:picLocks noChangeAspect="1"/>
            </p:cNvPicPr>
            <p:nvPr/>
          </p:nvPicPr>
          <p:blipFill rotWithShape="1">
            <a:blip r:embed="rId2"/>
            <a:srcRect t="1131" r="49689"/>
            <a:stretch/>
          </p:blipFill>
          <p:spPr>
            <a:xfrm>
              <a:off x="308329" y="3909171"/>
              <a:ext cx="4263671" cy="2418349"/>
            </a:xfrm>
            <a:prstGeom prst="rect">
              <a:avLst/>
            </a:prstGeom>
          </p:spPr>
        </p:pic>
        <p:sp>
          <p:nvSpPr>
            <p:cNvPr id="77" name="文本框 76"/>
            <p:cNvSpPr txBox="1"/>
            <p:nvPr/>
          </p:nvSpPr>
          <p:spPr>
            <a:xfrm>
              <a:off x="1644652" y="5104148"/>
              <a:ext cx="57900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/>
                <a:t>ITRIP</a:t>
              </a:r>
            </a:p>
            <a:p>
              <a:endParaRPr lang="zh-CN" altLang="en-US" sz="1200" b="1" dirty="0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203944" y="4258428"/>
              <a:ext cx="521707" cy="20313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altLang="zh-CN" dirty="0"/>
            </a:p>
            <a:p>
              <a:endParaRPr lang="en-US" altLang="zh-CN" dirty="0"/>
            </a:p>
            <a:p>
              <a:endParaRPr lang="en-US" altLang="zh-CN" dirty="0"/>
            </a:p>
            <a:p>
              <a:endParaRPr lang="en-US" altLang="zh-CN" dirty="0"/>
            </a:p>
            <a:p>
              <a:endParaRPr lang="en-US" altLang="zh-CN" dirty="0"/>
            </a:p>
            <a:p>
              <a:endParaRPr lang="en-US" altLang="zh-CN" dirty="0"/>
            </a:p>
            <a:p>
              <a:endParaRPr lang="zh-CN" altLang="en-US" dirty="0"/>
            </a:p>
          </p:txBody>
        </p:sp>
      </p:grpSp>
      <p:sp>
        <p:nvSpPr>
          <p:cNvPr id="81" name="Title 1"/>
          <p:cNvSpPr txBox="1"/>
          <p:nvPr/>
        </p:nvSpPr>
        <p:spPr>
          <a:xfrm>
            <a:off x="2798509" y="6130229"/>
            <a:ext cx="3757484" cy="36004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12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*ITRIP: Ion Trap for high Intensity Pulsed beams</a:t>
            </a:r>
          </a:p>
        </p:txBody>
      </p:sp>
    </p:spTree>
    <p:extLst>
      <p:ext uri="{BB962C8B-B14F-4D97-AF65-F5344CB8AC3E}">
        <p14:creationId xmlns:p14="http://schemas.microsoft.com/office/powerpoint/2010/main" val="3127997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Principle of the ion trap</a:t>
            </a:r>
            <a:endParaRPr lang="zh-CN" altLang="en-US" dirty="0"/>
          </a:p>
        </p:txBody>
      </p:sp>
      <p:sp>
        <p:nvSpPr>
          <p:cNvPr id="4" name="Title 1"/>
          <p:cNvSpPr txBox="1"/>
          <p:nvPr/>
        </p:nvSpPr>
        <p:spPr bwMode="auto">
          <a:xfrm>
            <a:off x="263458" y="969614"/>
            <a:ext cx="799288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pPr algn="l"/>
            <a:r>
              <a:rPr lang="en-US" sz="2000" b="1" kern="0" dirty="0">
                <a:cs typeface="Times New Roman" panose="02020603050405020304" pitchFamily="18" charset="0"/>
              </a:rPr>
              <a:t>features: </a:t>
            </a:r>
          </a:p>
          <a:p>
            <a:pPr algn="l"/>
            <a:r>
              <a:rPr lang="en-US" sz="2000" kern="0" dirty="0">
                <a:cs typeface="Times New Roman" panose="02020603050405020304" pitchFamily="18" charset="0"/>
              </a:rPr>
              <a:t>1. E</a:t>
            </a:r>
            <a:r>
              <a:rPr lang="en-US" altLang="zh-CN" sz="2000" kern="0" dirty="0">
                <a:cs typeface="Times New Roman" panose="02020603050405020304" pitchFamily="18" charset="0"/>
              </a:rPr>
              <a:t>xtraction</a:t>
            </a:r>
            <a:r>
              <a:rPr lang="en-US" sz="2000" kern="0" dirty="0">
                <a:cs typeface="Times New Roman" panose="02020603050405020304" pitchFamily="18" charset="0"/>
              </a:rPr>
              <a:t> frequency ~ 1 Hz. (requirement of the HIAF)</a:t>
            </a:r>
          </a:p>
          <a:p>
            <a:pPr algn="l"/>
            <a:endParaRPr lang="en-US" sz="2000" kern="0" dirty="0">
              <a:cs typeface="Times New Roman" panose="02020603050405020304" pitchFamily="18" charset="0"/>
            </a:endParaRPr>
          </a:p>
          <a:p>
            <a:pPr algn="l"/>
            <a:r>
              <a:rPr lang="en-US" sz="2000" kern="0" dirty="0">
                <a:cs typeface="Times New Roman" panose="02020603050405020304" pitchFamily="18" charset="0"/>
              </a:rPr>
              <a:t>2. </a:t>
            </a:r>
            <a:r>
              <a:rPr lang="en-US" sz="2000" kern="0" dirty="0">
                <a:solidFill>
                  <a:schemeClr val="tx1"/>
                </a:solidFill>
                <a:cs typeface="Times New Roman" panose="02020603050405020304" pitchFamily="18" charset="0"/>
              </a:rPr>
              <a:t>No ionization of the desired charge state of ion.</a:t>
            </a:r>
            <a:endParaRPr lang="en-US" altLang="zh-CN" sz="2000" kern="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l"/>
            <a:r>
              <a:rPr lang="en-US" sz="2000" kern="0" dirty="0">
                <a:solidFill>
                  <a:srgbClr val="FF0000"/>
                </a:solidFill>
                <a:cs typeface="Times New Roman" panose="02020603050405020304" pitchFamily="18" charset="0"/>
              </a:rPr>
              <a:t>	</a:t>
            </a:r>
          </a:p>
          <a:p>
            <a:pPr algn="l"/>
            <a:r>
              <a:rPr lang="en-US" sz="2000" kern="0" dirty="0">
                <a:solidFill>
                  <a:schemeClr val="tx1"/>
                </a:solidFill>
                <a:cs typeface="Times New Roman" panose="02020603050405020304" pitchFamily="18" charset="0"/>
              </a:rPr>
              <a:t>3. Hollow structure of electron gun to extract the ions.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867399"/>
              </p:ext>
            </p:extLst>
          </p:nvPr>
        </p:nvGraphicFramePr>
        <p:xfrm>
          <a:off x="1187624" y="3501008"/>
          <a:ext cx="6096000" cy="2773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76110779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93357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/>
                        <a:t>Design parameters</a:t>
                      </a:r>
                      <a:endParaRPr lang="zh-CN" alt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/>
                        <a:t>value</a:t>
                      </a:r>
                      <a:endParaRPr lang="zh-CN" altLang="en-U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52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b="1" dirty="0"/>
                        <a:t>Length</a:t>
                      </a:r>
                      <a:endParaRPr lang="zh-CN" alt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500" b="1" dirty="0"/>
                        <a:t>0.5 m</a:t>
                      </a:r>
                      <a:endParaRPr lang="zh-CN" altLang="en-U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8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Magnetic field</a:t>
                      </a:r>
                      <a:endParaRPr lang="zh-CN" alt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~ 0.5</a:t>
                      </a:r>
                      <a:r>
                        <a:rPr lang="en-US" altLang="zh-CN" sz="1500" b="1" baseline="0" dirty="0"/>
                        <a:t> T</a:t>
                      </a:r>
                      <a:endParaRPr lang="zh-CN" altLang="en-U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82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500" b="1" dirty="0" err="1"/>
                        <a:t>Ee</a:t>
                      </a:r>
                      <a:endParaRPr lang="zh-CN" alt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&lt; 1.2 </a:t>
                      </a:r>
                      <a:r>
                        <a:rPr lang="en-US" altLang="zh-CN" sz="1500" b="1" dirty="0" err="1"/>
                        <a:t>keV</a:t>
                      </a:r>
                      <a:r>
                        <a:rPr lang="en-US" altLang="zh-CN" sz="1500" b="1" dirty="0"/>
                        <a:t> </a:t>
                      </a:r>
                      <a:r>
                        <a:rPr lang="en-US" altLang="zh-CN" sz="1500" b="1" dirty="0">
                          <a:solidFill>
                            <a:schemeClr val="tx1"/>
                          </a:solidFill>
                        </a:rPr>
                        <a:t>(ionization threshold of U</a:t>
                      </a:r>
                      <a:r>
                        <a:rPr lang="en-US" altLang="zh-CN" sz="1500" b="1" baseline="30000" dirty="0">
                          <a:solidFill>
                            <a:schemeClr val="tx1"/>
                          </a:solidFill>
                        </a:rPr>
                        <a:t>34+</a:t>
                      </a:r>
                      <a:r>
                        <a:rPr lang="en-US" altLang="zh-CN" sz="1500" b="1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CN" altLang="en-US" sz="15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8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500" b="1" dirty="0" err="1"/>
                        <a:t>Ie</a:t>
                      </a:r>
                      <a:endParaRPr lang="zh-CN" alt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&lt;1 A</a:t>
                      </a:r>
                      <a:endParaRPr lang="zh-CN" altLang="en-U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Ion trapped (charges)</a:t>
                      </a:r>
                      <a:endParaRPr lang="zh-CN" alt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~ 3E10 </a:t>
                      </a:r>
                      <a:endParaRPr lang="zh-CN" altLang="en-U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86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U</a:t>
                      </a:r>
                      <a:r>
                        <a:rPr lang="en-US" altLang="zh-CN" sz="1500" b="1" baseline="30000" dirty="0"/>
                        <a:t>34+</a:t>
                      </a:r>
                      <a:r>
                        <a:rPr lang="en-US" altLang="zh-CN" sz="1500" b="1" baseline="0" dirty="0"/>
                        <a:t> ions</a:t>
                      </a:r>
                      <a:endParaRPr lang="zh-CN" altLang="en-U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500" b="1" dirty="0"/>
                        <a:t>~ 1.5E10</a:t>
                      </a:r>
                      <a:endParaRPr lang="zh-CN" altLang="en-U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03677"/>
                  </a:ext>
                </a:extLst>
              </a:tr>
            </a:tbl>
          </a:graphicData>
        </a:graphic>
      </p:graphicFrame>
      <p:sp>
        <p:nvSpPr>
          <p:cNvPr id="6" name="Title 1"/>
          <p:cNvSpPr txBox="1"/>
          <p:nvPr/>
        </p:nvSpPr>
        <p:spPr bwMode="auto">
          <a:xfrm>
            <a:off x="1187624" y="2886593"/>
            <a:ext cx="1080120" cy="68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+mj-lt"/>
                <a:ea typeface="MS PGothic" panose="020B060007020508020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pPr algn="l"/>
            <a:r>
              <a:rPr lang="en-US" sz="1500" kern="0" dirty="0">
                <a:cs typeface="Times New Roman" panose="02020603050405020304" pitchFamily="18" charset="0"/>
              </a:rPr>
              <a:t>e.g. U</a:t>
            </a:r>
            <a:r>
              <a:rPr lang="en-US" sz="1500" kern="0" baseline="30000" dirty="0">
                <a:cs typeface="Times New Roman" panose="02020603050405020304" pitchFamily="18" charset="0"/>
              </a:rPr>
              <a:t>34+</a:t>
            </a:r>
            <a:endParaRPr lang="en-US" sz="1500" kern="0" dirty="0"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7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53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Design of the electron gun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908720"/>
            <a:ext cx="3114675" cy="23050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755652"/>
            <a:ext cx="3848100" cy="30194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3775077"/>
            <a:ext cx="6276975" cy="21717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35999" y="5919603"/>
            <a:ext cx="479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Energy of electron ~ 1 </a:t>
            </a:r>
            <a:r>
              <a:rPr lang="en-US" altLang="zh-CN" dirty="0" err="1">
                <a:solidFill>
                  <a:srgbClr val="FF0000"/>
                </a:solidFill>
              </a:rPr>
              <a:t>keV</a:t>
            </a:r>
            <a:r>
              <a:rPr lang="en-US" altLang="zh-CN" dirty="0">
                <a:solidFill>
                  <a:srgbClr val="FF0000"/>
                </a:solidFill>
              </a:rPr>
              <a:t>,</a:t>
            </a:r>
            <a:r>
              <a:rPr lang="en-US" altLang="zh-CN" baseline="30000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current ~ 440 mA.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96651" y="1643897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B</a:t>
            </a:r>
            <a:r>
              <a:rPr lang="en-US" altLang="zh-CN" sz="1100" dirty="0" err="1">
                <a:solidFill>
                  <a:srgbClr val="FF0000"/>
                </a:solidFill>
              </a:rPr>
              <a:t>max</a:t>
            </a:r>
            <a:r>
              <a:rPr lang="en-US" altLang="zh-CN" dirty="0">
                <a:solidFill>
                  <a:srgbClr val="FF0000"/>
                </a:solidFill>
              </a:rPr>
              <a:t> ~ 5500 G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8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4" name="直接箭头连接符 3"/>
          <p:cNvCxnSpPr/>
          <p:nvPr/>
        </p:nvCxnSpPr>
        <p:spPr bwMode="auto">
          <a:xfrm flipH="1">
            <a:off x="4860032" y="2786141"/>
            <a:ext cx="468946" cy="2160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7" name="文本框 6"/>
          <p:cNvSpPr txBox="1"/>
          <p:nvPr/>
        </p:nvSpPr>
        <p:spPr>
          <a:xfrm>
            <a:off x="5396651" y="2647641"/>
            <a:ext cx="1444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+mj-lt"/>
                <a:cs typeface="Times New Roman" panose="02020603050405020304" pitchFamily="18" charset="0"/>
              </a:rPr>
              <a:t>Cathode position</a:t>
            </a:r>
            <a:endParaRPr lang="zh-CN" altLang="en-US" sz="1200" b="1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5" name="直接箭头连接符 14"/>
          <p:cNvCxnSpPr/>
          <p:nvPr/>
        </p:nvCxnSpPr>
        <p:spPr bwMode="auto">
          <a:xfrm flipV="1">
            <a:off x="1691680" y="1844824"/>
            <a:ext cx="288032" cy="43204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6" name="文本框 15"/>
          <p:cNvSpPr txBox="1"/>
          <p:nvPr/>
        </p:nvSpPr>
        <p:spPr>
          <a:xfrm>
            <a:off x="1835696" y="1519670"/>
            <a:ext cx="14847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b="1" dirty="0">
                <a:latin typeface="+mj-lt"/>
                <a:cs typeface="Times New Roman" panose="02020603050405020304" pitchFamily="18" charset="0"/>
              </a:rPr>
              <a:t>Radius=15 cm</a:t>
            </a:r>
            <a:endParaRPr lang="zh-CN" altLang="en-US" sz="1500" b="1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566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Design of the electron gun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00808"/>
            <a:ext cx="3933825" cy="2933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748187"/>
            <a:ext cx="3744416" cy="288632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9166" y="1124744"/>
            <a:ext cx="3746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Density distribution of electrons</a:t>
            </a:r>
            <a:endParaRPr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951820" y="4721078"/>
            <a:ext cx="28280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r</a:t>
            </a:r>
            <a:r>
              <a:rPr lang="en-US" altLang="zh-CN" sz="2000" baseline="-25000" dirty="0"/>
              <a:t>1</a:t>
            </a:r>
            <a:r>
              <a:rPr lang="en-US" altLang="zh-CN" sz="2000" dirty="0"/>
              <a:t> ~ 3 mm, r</a:t>
            </a:r>
            <a:r>
              <a:rPr lang="en-US" altLang="zh-CN" sz="2000" baseline="-25000" dirty="0"/>
              <a:t>2</a:t>
            </a:r>
            <a:r>
              <a:rPr lang="en-US" altLang="zh-CN" sz="2000" dirty="0"/>
              <a:t> ~ 4.5 mm.</a:t>
            </a:r>
            <a:endParaRPr lang="zh-CN" altLang="en-US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539552" y="5589240"/>
            <a:ext cx="4965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The depth of electron potential is ~ 0.3 kV.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9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722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Simulation of the ion trap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95536" y="908720"/>
            <a:ext cx="1965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Injection of ions</a:t>
            </a:r>
            <a:endParaRPr lang="zh-CN" altLang="en-US" sz="2000" dirty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51364"/>
            <a:ext cx="5053096" cy="284646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1356630" y="3252220"/>
            <a:ext cx="390769" cy="1641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4325" y="3277844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U34+</a:t>
            </a:r>
          </a:p>
        </p:txBody>
      </p:sp>
      <p:cxnSp>
        <p:nvCxnSpPr>
          <p:cNvPr id="9" name="Straight Arrow Connector 9"/>
          <p:cNvCxnSpPr/>
          <p:nvPr/>
        </p:nvCxnSpPr>
        <p:spPr>
          <a:xfrm flipH="1">
            <a:off x="4211960" y="1587256"/>
            <a:ext cx="406400" cy="171938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0"/>
          <p:cNvSpPr txBox="1"/>
          <p:nvPr/>
        </p:nvSpPr>
        <p:spPr>
          <a:xfrm>
            <a:off x="4314435" y="1310257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electrons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610996" y="3358299"/>
            <a:ext cx="28376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Electrons move back and forth.</a:t>
            </a:r>
            <a:endParaRPr lang="zh-CN" altLang="en-US" sz="1500" dirty="0"/>
          </a:p>
        </p:txBody>
      </p:sp>
      <p:sp>
        <p:nvSpPr>
          <p:cNvPr id="13" name="文本框 12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10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3568" y="4533641"/>
            <a:ext cx="49007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Ions parameters:</a:t>
            </a:r>
          </a:p>
          <a:p>
            <a:r>
              <a:rPr lang="en-US" altLang="zh-CN" sz="2000" dirty="0"/>
              <a:t>radius ~5 mm, 0.1 </a:t>
            </a:r>
            <a:r>
              <a:rPr lang="en-US" altLang="zh-CN" sz="2000" dirty="0" err="1"/>
              <a:t>emA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Energy of ions in the trap: (20 ~ 50) *q eV</a:t>
            </a:r>
            <a:endParaRPr lang="zh-CN" altLang="en-US" sz="2000" dirty="0"/>
          </a:p>
        </p:txBody>
      </p:sp>
      <p:sp>
        <p:nvSpPr>
          <p:cNvPr id="16" name="文本框 15"/>
          <p:cNvSpPr txBox="1"/>
          <p:nvPr/>
        </p:nvSpPr>
        <p:spPr>
          <a:xfrm>
            <a:off x="683568" y="6024856"/>
            <a:ext cx="15327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i="1" dirty="0"/>
              <a:t>*q: charge state</a:t>
            </a:r>
            <a:endParaRPr lang="zh-CN" altLang="en-US" sz="1500" i="1" dirty="0"/>
          </a:p>
        </p:txBody>
      </p:sp>
      <p:sp>
        <p:nvSpPr>
          <p:cNvPr id="3" name="文本框 2"/>
          <p:cNvSpPr txBox="1"/>
          <p:nvPr/>
        </p:nvSpPr>
        <p:spPr>
          <a:xfrm>
            <a:off x="1051805" y="2240865"/>
            <a:ext cx="16546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Reflecting electrode</a:t>
            </a:r>
            <a:endParaRPr lang="zh-CN" altLang="en-US" sz="1200" b="1" dirty="0"/>
          </a:p>
        </p:txBody>
      </p:sp>
      <p:cxnSp>
        <p:nvCxnSpPr>
          <p:cNvPr id="11" name="直接箭头连接符 10"/>
          <p:cNvCxnSpPr/>
          <p:nvPr/>
        </p:nvCxnSpPr>
        <p:spPr bwMode="auto">
          <a:xfrm>
            <a:off x="1747399" y="2535773"/>
            <a:ext cx="144016" cy="2880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939673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002181" y="3674715"/>
            <a:ext cx="5647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24" y="1698002"/>
            <a:ext cx="5962299" cy="39423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12" y="2400837"/>
            <a:ext cx="5961612" cy="369549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Simulation of the ion trap</a:t>
            </a:r>
            <a:endParaRPr lang="zh-CN" altLang="en-US" dirty="0"/>
          </a:p>
        </p:txBody>
      </p:sp>
      <p:cxnSp>
        <p:nvCxnSpPr>
          <p:cNvPr id="4" name="Straight Arrow Connector 12"/>
          <p:cNvCxnSpPr/>
          <p:nvPr/>
        </p:nvCxnSpPr>
        <p:spPr>
          <a:xfrm flipH="1">
            <a:off x="5796094" y="3564731"/>
            <a:ext cx="42984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TextBox 13"/>
          <p:cNvSpPr txBox="1"/>
          <p:nvPr/>
        </p:nvSpPr>
        <p:spPr>
          <a:xfrm>
            <a:off x="6297124" y="3403148"/>
            <a:ext cx="6511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U34+</a:t>
            </a:r>
          </a:p>
        </p:txBody>
      </p:sp>
      <p:cxnSp>
        <p:nvCxnSpPr>
          <p:cNvPr id="7" name="Straight Arrow Connector 9"/>
          <p:cNvCxnSpPr/>
          <p:nvPr/>
        </p:nvCxnSpPr>
        <p:spPr>
          <a:xfrm>
            <a:off x="2044983" y="4004945"/>
            <a:ext cx="361838" cy="81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851293" y="1527473"/>
            <a:ext cx="23278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Manipulation of potential </a:t>
            </a:r>
            <a:endParaRPr lang="zh-CN" altLang="en-US" sz="1500" dirty="0"/>
          </a:p>
        </p:txBody>
      </p:sp>
      <p:sp>
        <p:nvSpPr>
          <p:cNvPr id="10" name="文本框 9"/>
          <p:cNvSpPr txBox="1"/>
          <p:nvPr/>
        </p:nvSpPr>
        <p:spPr>
          <a:xfrm>
            <a:off x="316400" y="5969312"/>
            <a:ext cx="5750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Ions can be trapped and accumulated in the trap.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2413" y="1693796"/>
            <a:ext cx="13195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>
                <a:latin typeface="+mj-lt"/>
              </a:rPr>
              <a:t>potential</a:t>
            </a:r>
            <a:r>
              <a:rPr lang="zh-CN" altLang="en-US" sz="1500" dirty="0">
                <a:latin typeface="+mj-lt"/>
              </a:rPr>
              <a:t> </a:t>
            </a:r>
            <a:r>
              <a:rPr lang="en-US" altLang="zh-CN" sz="1500" dirty="0">
                <a:latin typeface="+mj-lt"/>
              </a:rPr>
              <a:t>(kV)</a:t>
            </a:r>
            <a:endParaRPr lang="zh-CN" altLang="en-US" sz="1500" dirty="0"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84996" y="3108635"/>
            <a:ext cx="9653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Drift tube</a:t>
            </a:r>
            <a:endParaRPr lang="zh-CN" altLang="en-US" sz="1500" dirty="0"/>
          </a:p>
        </p:txBody>
      </p:sp>
      <p:sp>
        <p:nvSpPr>
          <p:cNvPr id="13" name="文本框 12"/>
          <p:cNvSpPr txBox="1"/>
          <p:nvPr/>
        </p:nvSpPr>
        <p:spPr>
          <a:xfrm>
            <a:off x="1123086" y="2713474"/>
            <a:ext cx="5052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mm</a:t>
            </a:r>
            <a:endParaRPr lang="zh-CN" altLang="en-US" sz="1500" dirty="0"/>
          </a:p>
        </p:txBody>
      </p:sp>
      <p:sp>
        <p:nvSpPr>
          <p:cNvPr id="14" name="文本框 13"/>
          <p:cNvSpPr txBox="1"/>
          <p:nvPr/>
        </p:nvSpPr>
        <p:spPr>
          <a:xfrm>
            <a:off x="5869752" y="5251038"/>
            <a:ext cx="3561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m</a:t>
            </a:r>
            <a:endParaRPr lang="zh-CN" altLang="en-US" sz="1500" dirty="0"/>
          </a:p>
        </p:txBody>
      </p:sp>
      <p:sp>
        <p:nvSpPr>
          <p:cNvPr id="17" name="文本框 16"/>
          <p:cNvSpPr txBox="1"/>
          <p:nvPr/>
        </p:nvSpPr>
        <p:spPr>
          <a:xfrm>
            <a:off x="316400" y="1008380"/>
            <a:ext cx="3227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Tracking without collisions.</a:t>
            </a:r>
            <a:endParaRPr lang="zh-CN" altLang="en-US" sz="2000" dirty="0"/>
          </a:p>
        </p:txBody>
      </p:sp>
      <p:sp>
        <p:nvSpPr>
          <p:cNvPr id="22" name="文本框 21"/>
          <p:cNvSpPr txBox="1"/>
          <p:nvPr/>
        </p:nvSpPr>
        <p:spPr>
          <a:xfrm>
            <a:off x="1002181" y="3758722"/>
            <a:ext cx="5647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11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8796" y="1960619"/>
            <a:ext cx="119284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607745" y="2748965"/>
            <a:ext cx="56476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6" name="TextBox 10"/>
          <p:cNvSpPr txBox="1"/>
          <p:nvPr/>
        </p:nvSpPr>
        <p:spPr>
          <a:xfrm>
            <a:off x="1098516" y="3693151"/>
            <a:ext cx="121197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electrons</a:t>
            </a:r>
          </a:p>
        </p:txBody>
      </p:sp>
    </p:spTree>
    <p:extLst>
      <p:ext uri="{BB962C8B-B14F-4D97-AF65-F5344CB8AC3E}">
        <p14:creationId xmlns:p14="http://schemas.microsoft.com/office/powerpoint/2010/main" val="1901065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Simulation of the ion trap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00808"/>
            <a:ext cx="3876675" cy="2800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710333"/>
            <a:ext cx="3952875" cy="27908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81050" y="1387168"/>
            <a:ext cx="239039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Accumulation of electrons</a:t>
            </a:r>
            <a:endParaRPr lang="zh-CN" altLang="en-US" sz="1500" dirty="0"/>
          </a:p>
        </p:txBody>
      </p:sp>
      <p:sp>
        <p:nvSpPr>
          <p:cNvPr id="7" name="文本框 6"/>
          <p:cNvSpPr txBox="1"/>
          <p:nvPr/>
        </p:nvSpPr>
        <p:spPr>
          <a:xfrm>
            <a:off x="6012160" y="1377643"/>
            <a:ext cx="19623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Accumulation of ions</a:t>
            </a:r>
            <a:endParaRPr lang="zh-CN" altLang="en-US" sz="1500" dirty="0"/>
          </a:p>
        </p:txBody>
      </p:sp>
      <p:sp>
        <p:nvSpPr>
          <p:cNvPr id="8" name="文本框 7"/>
          <p:cNvSpPr txBox="1"/>
          <p:nvPr/>
        </p:nvSpPr>
        <p:spPr>
          <a:xfrm>
            <a:off x="707917" y="4755592"/>
            <a:ext cx="1207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After 1 s: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261915" y="3068960"/>
            <a:ext cx="28890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Capacity:</a:t>
            </a:r>
          </a:p>
          <a:p>
            <a:r>
              <a:rPr lang="en-US" altLang="zh-CN" sz="1500" dirty="0"/>
              <a:t>5.0E12 electrons ~ 1.4E11 U</a:t>
            </a:r>
            <a:r>
              <a:rPr lang="en-US" altLang="zh-CN" sz="1500" baseline="30000" dirty="0"/>
              <a:t>34+ </a:t>
            </a:r>
            <a:endParaRPr lang="zh-CN" altLang="en-US" sz="1500" baseline="30000" dirty="0"/>
          </a:p>
        </p:txBody>
      </p:sp>
      <p:sp>
        <p:nvSpPr>
          <p:cNvPr id="10" name="文本框 9"/>
          <p:cNvSpPr txBox="1"/>
          <p:nvPr/>
        </p:nvSpPr>
        <p:spPr>
          <a:xfrm>
            <a:off x="1181050" y="5217775"/>
            <a:ext cx="10502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</a:rPr>
              <a:t>In the trap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43608" y="5581253"/>
            <a:ext cx="15424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3.4E10 U</a:t>
            </a:r>
            <a:r>
              <a:rPr lang="en-US" altLang="zh-CN" sz="2000" baseline="30000" dirty="0"/>
              <a:t>34+</a:t>
            </a:r>
            <a:endParaRPr lang="en-US" altLang="zh-CN" sz="2000" dirty="0"/>
          </a:p>
        </p:txBody>
      </p:sp>
      <p:cxnSp>
        <p:nvCxnSpPr>
          <p:cNvPr id="13" name="直接箭头连接符 12"/>
          <p:cNvCxnSpPr/>
          <p:nvPr/>
        </p:nvCxnSpPr>
        <p:spPr bwMode="auto">
          <a:xfrm>
            <a:off x="2627784" y="5765919"/>
            <a:ext cx="338437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4" name="文本框 13"/>
          <p:cNvSpPr txBox="1"/>
          <p:nvPr/>
        </p:nvSpPr>
        <p:spPr>
          <a:xfrm>
            <a:off x="3131840" y="5269627"/>
            <a:ext cx="23115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50% extraction efficiency</a:t>
            </a:r>
            <a:endParaRPr lang="zh-CN" altLang="en-US" sz="1500" dirty="0"/>
          </a:p>
        </p:txBody>
      </p:sp>
      <p:sp>
        <p:nvSpPr>
          <p:cNvPr id="16" name="文本框 15"/>
          <p:cNvSpPr txBox="1"/>
          <p:nvPr/>
        </p:nvSpPr>
        <p:spPr>
          <a:xfrm>
            <a:off x="6377645" y="5581253"/>
            <a:ext cx="2223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1.7E10 ions/pulse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450709" y="5869310"/>
            <a:ext cx="167385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Without collisions</a:t>
            </a:r>
            <a:endParaRPr lang="zh-CN" altLang="en-US" sz="1500" dirty="0"/>
          </a:p>
        </p:txBody>
      </p:sp>
      <p:sp>
        <p:nvSpPr>
          <p:cNvPr id="15" name="文本框 14"/>
          <p:cNvSpPr txBox="1"/>
          <p:nvPr/>
        </p:nvSpPr>
        <p:spPr>
          <a:xfrm>
            <a:off x="6861751" y="5258088"/>
            <a:ext cx="9012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</a:rPr>
              <a:t>Intensity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12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9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dirty="0"/>
              <a:t>Simulation of the ion trap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341509" y="908720"/>
            <a:ext cx="3829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Evolution of charge state of ions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341509" y="1372744"/>
            <a:ext cx="656141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Parameters: accumulation of U</a:t>
            </a:r>
            <a:r>
              <a:rPr lang="en-US" altLang="zh-CN" sz="1500" baseline="30000" dirty="0"/>
              <a:t>34+</a:t>
            </a:r>
            <a:r>
              <a:rPr lang="en-US" altLang="zh-CN" sz="1500" dirty="0"/>
              <a:t> ions as fitting curve, vacuum 1E-10 </a:t>
            </a:r>
            <a:r>
              <a:rPr lang="en-US" altLang="zh-CN" sz="1500" dirty="0" err="1"/>
              <a:t>Torr</a:t>
            </a:r>
            <a:r>
              <a:rPr lang="en-US" altLang="zh-CN" sz="1500" dirty="0"/>
              <a:t>,</a:t>
            </a:r>
          </a:p>
          <a:p>
            <a:r>
              <a:rPr lang="en-US" altLang="zh-CN" sz="1500" dirty="0"/>
              <a:t>                     electron current is 440 mA with an energy of 1 </a:t>
            </a:r>
            <a:r>
              <a:rPr lang="en-US" altLang="zh-CN" sz="1500" dirty="0" err="1"/>
              <a:t>keV</a:t>
            </a:r>
            <a:r>
              <a:rPr lang="en-US" altLang="zh-CN" sz="1500" dirty="0"/>
              <a:t>.</a:t>
            </a:r>
          </a:p>
          <a:p>
            <a:r>
              <a:rPr lang="en-US" altLang="zh-CN" sz="1500" dirty="0"/>
              <a:t>Considering only charge exchange and radiative recombination processes.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259074"/>
            <a:ext cx="5539949" cy="29722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15109" y="5155557"/>
            <a:ext cx="1207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After 1 s: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88242" y="5617740"/>
            <a:ext cx="10502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</a:rPr>
              <a:t>In the trap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60897" y="5981218"/>
            <a:ext cx="16850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1.24E10 U</a:t>
            </a:r>
            <a:r>
              <a:rPr lang="en-US" altLang="zh-CN" sz="2000" baseline="30000" dirty="0"/>
              <a:t>34+</a:t>
            </a:r>
            <a:endParaRPr lang="en-US" altLang="zh-CN" sz="2000" dirty="0"/>
          </a:p>
        </p:txBody>
      </p:sp>
      <p:cxnSp>
        <p:nvCxnSpPr>
          <p:cNvPr id="10" name="直接箭头连接符 9"/>
          <p:cNvCxnSpPr/>
          <p:nvPr/>
        </p:nvCxnSpPr>
        <p:spPr bwMode="auto">
          <a:xfrm flipV="1">
            <a:off x="2534976" y="6165304"/>
            <a:ext cx="2325056" cy="58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1" name="文本框 10"/>
          <p:cNvSpPr txBox="1"/>
          <p:nvPr/>
        </p:nvSpPr>
        <p:spPr>
          <a:xfrm>
            <a:off x="2524069" y="5755200"/>
            <a:ext cx="23115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/>
              <a:t>50% extraction efficiency</a:t>
            </a:r>
            <a:endParaRPr lang="zh-CN" altLang="en-US" sz="1500" dirty="0"/>
          </a:p>
        </p:txBody>
      </p:sp>
      <p:sp>
        <p:nvSpPr>
          <p:cNvPr id="12" name="文本框 11"/>
          <p:cNvSpPr txBox="1"/>
          <p:nvPr/>
        </p:nvSpPr>
        <p:spPr>
          <a:xfrm>
            <a:off x="5065368" y="5943279"/>
            <a:ext cx="2081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6.2E9 ions/pulse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52120" y="5620114"/>
            <a:ext cx="9012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</a:rPr>
              <a:t>Intensity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13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97160" y="5597509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/>
              <a:t>Need more effort!</a:t>
            </a:r>
            <a:endParaRPr lang="zh-CN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287014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51520" y="562543"/>
            <a:ext cx="2236510" cy="820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latin typeface="+mj-lt"/>
                <a:ea typeface="黑体" panose="02010609060101010101" pitchFamily="49" charset="-122"/>
              </a:rPr>
              <a:t>summary</a:t>
            </a:r>
            <a:endParaRPr lang="zh-CN" altLang="en-US" sz="3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5576" y="1700808"/>
            <a:ext cx="74168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An ion trap based on ECRIS is proposed for high intensity highly charged ions.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The ion trap is a promising and economic device.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The above discussed design can be further refined for better efficiency but should be verified with experiments.</a:t>
            </a: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647564" y="5229200"/>
            <a:ext cx="7632848" cy="936104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4000" i="1" dirty="0"/>
              <a:t>Thank you for your attention!</a:t>
            </a:r>
            <a:endParaRPr lang="zh-CN" altLang="en-US" sz="4000" i="1" dirty="0"/>
          </a:p>
        </p:txBody>
      </p:sp>
      <p:sp>
        <p:nvSpPr>
          <p:cNvPr id="7" name="文本框 6"/>
          <p:cNvSpPr txBox="1"/>
          <p:nvPr/>
        </p:nvSpPr>
        <p:spPr>
          <a:xfrm>
            <a:off x="231162" y="6525344"/>
            <a:ext cx="889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2020/9/30                               ECRIS 2020, East Lansing                                           14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384501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宋体"/>
      </a:majorFont>
      <a:minorFont>
        <a:latin typeface="Arial"/>
        <a:ea typeface="宋体"/>
        <a:cs typeface="宋体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  <a:cs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3423</TotalTime>
  <Words>834</Words>
  <Application>Microsoft Office PowerPoint</Application>
  <PresentationFormat>On-screen Show (4:3)</PresentationFormat>
  <Paragraphs>194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MS PGothic</vt:lpstr>
      <vt:lpstr>宋体</vt:lpstr>
      <vt:lpstr>Arial</vt:lpstr>
      <vt:lpstr>Calibri</vt:lpstr>
      <vt:lpstr>黑体</vt:lpstr>
      <vt:lpstr>Times New Roman</vt:lpstr>
      <vt:lpstr>仿宋</vt:lpstr>
      <vt:lpstr>默认设计模板</vt:lpstr>
      <vt:lpstr>Conceptual design of an electrostatic trap for high intensity pulsed beam</vt:lpstr>
      <vt:lpstr>PowerPoint Presentation</vt:lpstr>
      <vt:lpstr>background</vt:lpstr>
      <vt:lpstr>background</vt:lpstr>
      <vt:lpstr>Principle of the ion trap</vt:lpstr>
      <vt:lpstr>Principle of the ion trap</vt:lpstr>
      <vt:lpstr>Principle of the ion trap</vt:lpstr>
      <vt:lpstr>Design of the electron gun</vt:lpstr>
      <vt:lpstr>Design of the electron gun</vt:lpstr>
      <vt:lpstr>Simulation of the ion trap</vt:lpstr>
      <vt:lpstr>Simulation of the ion trap</vt:lpstr>
      <vt:lpstr>Simulation of the ion trap</vt:lpstr>
      <vt:lpstr>Simulation of the ion trap</vt:lpstr>
      <vt:lpstr>PowerPoint Presentation</vt:lpstr>
    </vt:vector>
  </TitlesOfParts>
  <Company>IMP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yinxj</dc:creator>
  <cp:lastModifiedBy>Allen, Alexa</cp:lastModifiedBy>
  <cp:revision>2956</cp:revision>
  <cp:lastPrinted>2020-09-06T21:38:52Z</cp:lastPrinted>
  <dcterms:created xsi:type="dcterms:W3CDTF">2012-02-27T02:32:00Z</dcterms:created>
  <dcterms:modified xsi:type="dcterms:W3CDTF">2020-09-29T17:59:59Z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2052-10.1.0.6395</vt:lpwstr>
  </property>
</Properties>
</file>