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p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7.tif" ContentType="image/tiff"/>
  <Override PartName="/ppt/notesSlides/notesSlide4.xml" ContentType="application/vnd.openxmlformats-officedocument.presentationml.notesSlide+xml"/>
  <Override PartName="/ppt/media/image12.tif" ContentType="image/tiff"/>
  <Override PartName="/ppt/media/image13.tif" ContentType="image/tiff"/>
  <Override PartName="/ppt/media/image14.tif" ContentType="image/tiff"/>
  <Override PartName="/ppt/media/image15.tif" ContentType="image/tiff"/>
  <Override PartName="/ppt/notesSlides/notesSlide5.xml" ContentType="application/vnd.openxmlformats-officedocument.presentationml.notesSlide+xml"/>
  <Override PartName="/ppt/media/image17.tif" ContentType="image/tiff"/>
  <Override PartName="/ppt/media/image18.tif" ContentType="image/tiff"/>
  <Override PartName="/ppt/notesSlides/notesSlide6.xml" ContentType="application/vnd.openxmlformats-officedocument.presentationml.notesSlide+xml"/>
  <Override PartName="/ppt/media/image19.tif" ContentType="image/tiff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21.tif" ContentType="image/tiff"/>
  <Override PartName="/ppt/media/image22.tif" ContentType="image/tiff"/>
  <Override PartName="/ppt/notesSlides/notesSlide9.xml" ContentType="application/vnd.openxmlformats-officedocument.presentationml.notesSlide+xml"/>
  <Override PartName="/ppt/media/image24.tif" ContentType="image/tif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12" r:id="rId2"/>
  </p:sldMasterIdLst>
  <p:notesMasterIdLst>
    <p:notesMasterId r:id="rId13"/>
  </p:notesMasterIdLst>
  <p:sldIdLst>
    <p:sldId id="256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enzhen\Desktop\FECR&#27169;&#25311;&#21442;&#25968;-20mA&#38080;&#2646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shenzhen\Desktop\FECR&#27169;&#25311;&#21442;&#25968;-60mA&#27687;&#2646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C0D-495F-B094-F686B53F2A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Sheet1!$R$4:$R$23</c:f>
              <c:strCache>
                <c:ptCount val="20"/>
                <c:pt idx="0">
                  <c:v>O3+</c:v>
                </c:pt>
                <c:pt idx="1">
                  <c:v>U39+</c:v>
                </c:pt>
                <c:pt idx="2">
                  <c:v>U38+</c:v>
                </c:pt>
                <c:pt idx="3">
                  <c:v>U37+</c:v>
                </c:pt>
                <c:pt idx="4">
                  <c:v>U36+</c:v>
                </c:pt>
                <c:pt idx="5">
                  <c:v>U35+</c:v>
                </c:pt>
                <c:pt idx="6">
                  <c:v>U34+</c:v>
                </c:pt>
                <c:pt idx="7">
                  <c:v>U33+</c:v>
                </c:pt>
                <c:pt idx="8">
                  <c:v>U32+</c:v>
                </c:pt>
                <c:pt idx="9">
                  <c:v>U31+</c:v>
                </c:pt>
                <c:pt idx="10">
                  <c:v>U30+</c:v>
                </c:pt>
                <c:pt idx="11">
                  <c:v>O2+</c:v>
                </c:pt>
                <c:pt idx="12">
                  <c:v>U29+</c:v>
                </c:pt>
                <c:pt idx="13">
                  <c:v>U28+</c:v>
                </c:pt>
                <c:pt idx="14">
                  <c:v>U27+</c:v>
                </c:pt>
                <c:pt idx="15">
                  <c:v>U26+</c:v>
                </c:pt>
                <c:pt idx="16">
                  <c:v>U25+</c:v>
                </c:pt>
                <c:pt idx="17">
                  <c:v>U24+</c:v>
                </c:pt>
                <c:pt idx="18">
                  <c:v>U23+</c:v>
                </c:pt>
                <c:pt idx="19">
                  <c:v>U22+</c:v>
                </c:pt>
              </c:strCache>
            </c:strRef>
          </c:cat>
          <c:val>
            <c:numRef>
              <c:f>Sheet1!$S$4:$S$23</c:f>
              <c:numCache>
                <c:formatCode>0.0_ </c:formatCode>
                <c:ptCount val="20"/>
                <c:pt idx="0">
                  <c:v>1.6998529781159994</c:v>
                </c:pt>
                <c:pt idx="1">
                  <c:v>0.49875925705199992</c:v>
                </c:pt>
                <c:pt idx="2">
                  <c:v>0.75068357566499999</c:v>
                </c:pt>
                <c:pt idx="3">
                  <c:v>1.2010937210639998</c:v>
                </c:pt>
                <c:pt idx="4">
                  <c:v>1.7990958915089996</c:v>
                </c:pt>
                <c:pt idx="5">
                  <c:v>1.9975817182949995</c:v>
                </c:pt>
                <c:pt idx="6">
                  <c:v>1.8499896932489996</c:v>
                </c:pt>
                <c:pt idx="7">
                  <c:v>1.6489591763759999</c:v>
                </c:pt>
                <c:pt idx="8">
                  <c:v>1.3512304361969996</c:v>
                </c:pt>
                <c:pt idx="9">
                  <c:v>1.0993061175839998</c:v>
                </c:pt>
                <c:pt idx="10">
                  <c:v>0.9491694024509999</c:v>
                </c:pt>
                <c:pt idx="11">
                  <c:v>2.4988856654339995</c:v>
                </c:pt>
                <c:pt idx="12">
                  <c:v>0.69978977392499986</c:v>
                </c:pt>
                <c:pt idx="13">
                  <c:v>0.54965305879199988</c:v>
                </c:pt>
                <c:pt idx="14">
                  <c:v>0.35116723200599997</c:v>
                </c:pt>
                <c:pt idx="15">
                  <c:v>0.30027343026599995</c:v>
                </c:pt>
                <c:pt idx="16">
                  <c:v>0.201030516873</c:v>
                </c:pt>
                <c:pt idx="17">
                  <c:v>0.15013671513299998</c:v>
                </c:pt>
                <c:pt idx="18">
                  <c:v>9.9242913392999968E-2</c:v>
                </c:pt>
                <c:pt idx="19">
                  <c:v>9.9242913392999968E-2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0D-495F-B094-F686B53F2AC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308379280"/>
        <c:axId val="460809408"/>
      </c:barChart>
      <c:catAx>
        <c:axId val="30837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809408"/>
        <c:crosses val="autoZero"/>
        <c:auto val="1"/>
        <c:lblAlgn val="ctr"/>
        <c:lblOffset val="100"/>
        <c:noMultiLvlLbl val="0"/>
      </c:catAx>
      <c:valAx>
        <c:axId val="4608094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200" dirty="0">
                    <a:solidFill>
                      <a:schemeClr val="tx1"/>
                    </a:solidFill>
                  </a:rPr>
                  <a:t>Beam Intensity (</a:t>
                </a:r>
                <a:r>
                  <a:rPr lang="en-US" altLang="zh-CN" sz="1200" dirty="0" err="1">
                    <a:solidFill>
                      <a:schemeClr val="tx1"/>
                    </a:solidFill>
                  </a:rPr>
                  <a:t>emA</a:t>
                </a:r>
                <a:r>
                  <a:rPr lang="en-US" altLang="zh-CN" sz="1200" dirty="0">
                    <a:solidFill>
                      <a:schemeClr val="tx1"/>
                    </a:solidFill>
                  </a:rPr>
                  <a:t>)</a:t>
                </a:r>
                <a:endParaRPr lang="zh-CN" altLang="en-US" sz="12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7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34-420F-81C3-D607B1FF0DB8}"/>
              </c:ext>
            </c:extLst>
          </c:dPt>
          <c:dPt>
            <c:idx val="5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34-420F-81C3-D607B1FF0DB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Sheet1!$J$4:$J$15</c:f>
              <c:strCache>
                <c:ptCount val="12"/>
                <c:pt idx="0">
                  <c:v>H+</c:v>
                </c:pt>
                <c:pt idx="1">
                  <c:v>O8+</c:v>
                </c:pt>
                <c:pt idx="2">
                  <c:v>O7+</c:v>
                </c:pt>
                <c:pt idx="3">
                  <c:v>O6+</c:v>
                </c:pt>
                <c:pt idx="4">
                  <c:v>C4+</c:v>
                </c:pt>
                <c:pt idx="5">
                  <c:v>O5+</c:v>
                </c:pt>
                <c:pt idx="6">
                  <c:v>O4+</c:v>
                </c:pt>
                <c:pt idx="7">
                  <c:v>C3+</c:v>
                </c:pt>
                <c:pt idx="8">
                  <c:v>O3+</c:v>
                </c:pt>
                <c:pt idx="9">
                  <c:v>C2+</c:v>
                </c:pt>
                <c:pt idx="10">
                  <c:v>O2+</c:v>
                </c:pt>
                <c:pt idx="11">
                  <c:v>O1+</c:v>
                </c:pt>
              </c:strCache>
            </c:strRef>
          </c:cat>
          <c:val>
            <c:numRef>
              <c:f>Sheet1!$K$4:$K$15</c:f>
              <c:numCache>
                <c:formatCode>General</c:formatCode>
                <c:ptCount val="12"/>
                <c:pt idx="0">
                  <c:v>1.5</c:v>
                </c:pt>
                <c:pt idx="1">
                  <c:v>1.5</c:v>
                </c:pt>
                <c:pt idx="2">
                  <c:v>4.5</c:v>
                </c:pt>
                <c:pt idx="3">
                  <c:v>15</c:v>
                </c:pt>
                <c:pt idx="4">
                  <c:v>0.75</c:v>
                </c:pt>
                <c:pt idx="5">
                  <c:v>12</c:v>
                </c:pt>
                <c:pt idx="6">
                  <c:v>9</c:v>
                </c:pt>
                <c:pt idx="7">
                  <c:v>1.5</c:v>
                </c:pt>
                <c:pt idx="8">
                  <c:v>6</c:v>
                </c:pt>
                <c:pt idx="9">
                  <c:v>0.75</c:v>
                </c:pt>
                <c:pt idx="10">
                  <c:v>4.5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34-420F-81C3-D607B1FF0DB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308379280"/>
        <c:axId val="460809408"/>
      </c:barChart>
      <c:catAx>
        <c:axId val="30837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809408"/>
        <c:crosses val="autoZero"/>
        <c:auto val="1"/>
        <c:lblAlgn val="ctr"/>
        <c:lblOffset val="100"/>
        <c:noMultiLvlLbl val="0"/>
      </c:catAx>
      <c:valAx>
        <c:axId val="46080940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200" dirty="0"/>
                  <a:t>Beam Intensity (</a:t>
                </a:r>
                <a:r>
                  <a:rPr lang="en-US" altLang="zh-CN" sz="1200" dirty="0" err="1"/>
                  <a:t>emA</a:t>
                </a:r>
                <a:r>
                  <a:rPr lang="en-US" altLang="zh-CN" sz="1200" dirty="0"/>
                  <a:t>)</a:t>
                </a:r>
                <a:endParaRPr lang="zh-CN" altLang="en-US" sz="12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7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45BFF-3E61-4301-958C-A37F13C0B2B0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9EB18-F365-4677-B6B9-61BB589B13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364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BA2B9-EF55-42A4-A9BF-34726254C8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BA2B9-EF55-42A4-A9BF-34726254C8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661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BA2B9-EF55-42A4-A9BF-34726254C8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021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BA2B9-EF55-42A4-A9BF-34726254C8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688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BA2B9-EF55-42A4-A9BF-34726254C8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605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BA2B9-EF55-42A4-A9BF-34726254C8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373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BA2B9-EF55-42A4-A9BF-34726254C8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305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BA2B9-EF55-42A4-A9BF-34726254C8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922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2BA2B9-EF55-42A4-A9BF-34726254C8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32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9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18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01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490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35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856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547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983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20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252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F64AB-2E69-45C0-AF6D-C93CF66156F8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2AD3A-46D4-4527-ABDE-018FC8FE4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086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25815"/>
            <a:ext cx="12192000" cy="2387600"/>
          </a:xfrm>
          <a:solidFill>
            <a:schemeClr val="accent5">
              <a:lumMod val="75000"/>
            </a:schemeClr>
          </a:solidFill>
        </p:spPr>
        <p:txBody>
          <a:bodyPr anchor="ctr"/>
          <a:lstStyle>
            <a:lvl1pPr algn="ctr">
              <a:defRPr sz="6000" b="1" baseline="0">
                <a:solidFill>
                  <a:srgbClr val="FFFF00"/>
                </a:solidFill>
                <a:latin typeface="Arial Black" panose="020B0A04020102020204" pitchFamily="34" charset="0"/>
                <a:ea typeface="仿宋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4677" y="4049486"/>
            <a:ext cx="9144000" cy="19172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0" baseline="0">
                <a:latin typeface="Arial" panose="020B0604020202020204" pitchFamily="34" charset="0"/>
                <a:ea typeface="仿宋" panose="02010609060101010101" pitchFamily="49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84" y="83519"/>
            <a:ext cx="1398016" cy="10485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953" y="98805"/>
            <a:ext cx="1300593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00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提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82455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>
            <a:lvl1pPr algn="ctr">
              <a:defRPr sz="3600" b="1" baseline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1"/>
            <a:ext cx="10515600" cy="531076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" y="6433912"/>
            <a:ext cx="2735999" cy="396000"/>
          </a:xfrm>
          <a:prstGeom prst="rect">
            <a:avLst/>
          </a:prstGeom>
        </p:spPr>
        <p:txBody>
          <a:bodyPr anchor="ctr"/>
          <a:lstStyle>
            <a:lvl1pPr algn="ctr">
              <a:defRPr sz="14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altLang="zh-CN" dirty="0"/>
              <a:t>2019/09/04</a:t>
            </a:r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82395" y="6433912"/>
            <a:ext cx="4783016" cy="396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200000"/>
              </a:lnSpc>
              <a:defRPr sz="14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仿宋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ICIS 2019, Lanzhou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1724" y="6443160"/>
            <a:ext cx="750277" cy="386759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14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29E42F00-C5D6-4A6A-9743-CB08595BD80B}" type="slidenum">
              <a:rPr lang="zh-CN" altLang="en-US" smtClean="0"/>
              <a:t>‹#›</a:t>
            </a:fld>
            <a:endParaRPr lang="zh-CN" altLang="en-US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0" y="6425764"/>
            <a:ext cx="12192000" cy="0"/>
          </a:xfrm>
          <a:prstGeom prst="line">
            <a:avLst/>
          </a:prstGeom>
          <a:ln w="44450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616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2880"/>
            <a:ext cx="12192000" cy="2852737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8000" baseline="0">
                <a:solidFill>
                  <a:srgbClr val="FFFF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950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09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5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2.tif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tif"/><Relationship Id="rId11" Type="http://schemas.openxmlformats.org/officeDocument/2006/relationships/image" Target="../media/image16.png"/><Relationship Id="rId5" Type="http://schemas.openxmlformats.org/officeDocument/2006/relationships/image" Target="../media/image14.tif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3.tif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0A480156-FEAD-43FA-83BF-C150596F2525}"/>
              </a:ext>
            </a:extLst>
          </p:cNvPr>
          <p:cNvSpPr txBox="1">
            <a:spLocks/>
          </p:cNvSpPr>
          <p:nvPr/>
        </p:nvSpPr>
        <p:spPr>
          <a:xfrm>
            <a:off x="0" y="1576334"/>
            <a:ext cx="12192000" cy="2712861"/>
          </a:xfrm>
          <a:prstGeom prst="rect">
            <a:avLst/>
          </a:prstGeom>
          <a:solidFill>
            <a:srgbClr val="4472C4">
              <a:lumMod val="75000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baseline="0">
                <a:solidFill>
                  <a:srgbClr val="FFFF00"/>
                </a:solidFill>
                <a:latin typeface="Arial Black" panose="020B0A04020102020204" pitchFamily="34" charset="0"/>
                <a:ea typeface="仿宋" panose="02010609060101010101" pitchFamily="49" charset="-122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High Intensity Ion Beam Extraction System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仿宋" panose="02010609060101010101" pitchFamily="49" charset="-122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for FECR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仿宋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29C43ED-0811-4350-9901-0489E187C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30" y="0"/>
            <a:ext cx="1576334" cy="15763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59BD45C-5E13-4227-8F39-18A682656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838" y="0"/>
            <a:ext cx="1576335" cy="1576335"/>
          </a:xfrm>
          <a:prstGeom prst="rect">
            <a:avLst/>
          </a:prstGeom>
        </p:spPr>
      </p:pic>
      <p:sp>
        <p:nvSpPr>
          <p:cNvPr id="11" name="副标题 2">
            <a:extLst>
              <a:ext uri="{FF2B5EF4-FFF2-40B4-BE49-F238E27FC236}">
                <a16:creationId xmlns:a16="http://schemas.microsoft.com/office/drawing/2014/main" id="{BBB06C7D-7D04-42E1-AC8B-DF3A477395DE}"/>
              </a:ext>
            </a:extLst>
          </p:cNvPr>
          <p:cNvSpPr txBox="1">
            <a:spLocks/>
          </p:cNvSpPr>
          <p:nvPr/>
        </p:nvSpPr>
        <p:spPr>
          <a:xfrm>
            <a:off x="1407358" y="4569266"/>
            <a:ext cx="9377284" cy="1963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800" b="1" dirty="0">
                <a:solidFill>
                  <a:srgbClr val="0000FF"/>
                </a:solidFill>
              </a:rPr>
              <a:t>Zhen Shen</a:t>
            </a:r>
          </a:p>
          <a:p>
            <a:pPr>
              <a:lnSpc>
                <a:spcPct val="100000"/>
              </a:lnSpc>
            </a:pPr>
            <a:endParaRPr lang="en-US" altLang="zh-CN" b="1" dirty="0">
              <a:solidFill>
                <a:srgbClr val="0000FF"/>
              </a:solidFill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effectLst/>
                <a:ea typeface="等线" panose="02010600030101010101" pitchFamily="2" charset="-122"/>
              </a:rPr>
              <a:t>L.T. Sun, X.Z. Zhang, W. Lu, Y. Yang, X. Fang, J.W. Guo, Z.H. Jia, Y.G. Liu, H.W. Zhao</a:t>
            </a:r>
            <a:r>
              <a:rPr lang="en-US" altLang="zh-CN" sz="2000" i="1" dirty="0">
                <a:solidFill>
                  <a:srgbClr val="0000FF"/>
                </a:solidFill>
              </a:rPr>
              <a:t>  </a:t>
            </a:r>
          </a:p>
          <a:p>
            <a:pPr algn="l">
              <a:lnSpc>
                <a:spcPct val="100000"/>
              </a:lnSpc>
            </a:pPr>
            <a:r>
              <a:rPr lang="en-US" altLang="zh-CN" sz="2000" i="1" dirty="0">
                <a:solidFill>
                  <a:srgbClr val="0000FF"/>
                </a:solidFill>
              </a:rPr>
              <a:t>Institute of Modern Physics (IMP), Chinese Academy of Sciences</a:t>
            </a:r>
            <a:endParaRPr lang="en-US" altLang="zh-CN" sz="1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69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FECR: the 4</a:t>
            </a:r>
            <a:r>
              <a:rPr lang="en-US" altLang="zh-CN" baseline="30000" dirty="0"/>
              <a:t>th</a:t>
            </a:r>
            <a:r>
              <a:rPr lang="en-US" altLang="zh-CN" dirty="0"/>
              <a:t> Gen ECRIS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t>2020/09/30</a:t>
            </a:r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pPr/>
              <a:t>2</a:t>
            </a:fld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8">
                <a:extLst>
                  <a:ext uri="{FF2B5EF4-FFF2-40B4-BE49-F238E27FC236}">
                    <a16:creationId xmlns:a16="http://schemas.microsoft.com/office/drawing/2014/main" id="{5399334A-7C9A-4900-B216-BF875F2F793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9886226"/>
                  </p:ext>
                </p:extLst>
              </p:nvPr>
            </p:nvGraphicFramePr>
            <p:xfrm>
              <a:off x="579360" y="1498862"/>
              <a:ext cx="5462310" cy="43683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64206">
                      <a:extLst>
                        <a:ext uri="{9D8B030D-6E8A-4147-A177-3AD203B41FA5}">
                          <a16:colId xmlns:a16="http://schemas.microsoft.com/office/drawing/2014/main" val="4081640187"/>
                        </a:ext>
                      </a:extLst>
                    </a:gridCol>
                    <a:gridCol w="2498104">
                      <a:extLst>
                        <a:ext uri="{9D8B030D-6E8A-4147-A177-3AD203B41FA5}">
                          <a16:colId xmlns:a16="http://schemas.microsoft.com/office/drawing/2014/main" val="1003505820"/>
                        </a:ext>
                      </a:extLst>
                    </a:gridCol>
                  </a:tblGrid>
                  <a:tr h="622169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solidFill>
                                <a:srgbClr val="FFFF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Beam Requirements for FECR</a:t>
                          </a:r>
                          <a:endParaRPr lang="zh-CN" altLang="en-US" sz="2400" dirty="0">
                            <a:solidFill>
                              <a:srgbClr val="FFFF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4266673"/>
                      </a:ext>
                    </a:extLst>
                  </a:tr>
                  <a:tr h="581232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>
                              <a:latin typeface="+mn-lt"/>
                            </a:rPr>
                            <a:t>Extraction Voltage (kV)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>
                              <a:latin typeface="+mn-lt"/>
                            </a:rPr>
                            <a:t>50(max)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3322128"/>
                      </a:ext>
                    </a:extLst>
                  </a:tr>
                  <a:tr h="581232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>
                              <a:latin typeface="+mn-lt"/>
                            </a:rPr>
                            <a:t>Total Drain Current</a:t>
                          </a:r>
                          <a:r>
                            <a:rPr lang="zh-CN" altLang="en-US" sz="2000" dirty="0">
                              <a:latin typeface="+mn-lt"/>
                            </a:rPr>
                            <a:t> 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(</a:t>
                          </a:r>
                          <a:r>
                            <a:rPr lang="en-US" altLang="zh-CN" sz="2000" dirty="0" err="1">
                              <a:latin typeface="+mn-lt"/>
                            </a:rPr>
                            <a:t>emA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>
                              <a:latin typeface="+mn-lt"/>
                            </a:rPr>
                            <a:t>20~60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38049943"/>
                      </a:ext>
                    </a:extLst>
                  </a:tr>
                  <a:tr h="1421276">
                    <a:tc>
                      <a:txBody>
                        <a:bodyPr/>
                        <a:lstStyle/>
                        <a:p>
                          <a:endParaRPr lang="en-US" altLang="zh-CN" sz="2000" dirty="0">
                            <a:latin typeface="+mn-lt"/>
                          </a:endParaRPr>
                        </a:p>
                        <a:p>
                          <a:r>
                            <a:rPr lang="en-US" altLang="zh-CN" sz="2000" dirty="0">
                              <a:latin typeface="+mn-lt"/>
                            </a:rPr>
                            <a:t>Highest Ion Beam</a:t>
                          </a:r>
                        </a:p>
                        <a:p>
                          <a:r>
                            <a:rPr lang="en-US" altLang="zh-CN" sz="2000" dirty="0">
                              <a:latin typeface="+mn-lt"/>
                            </a:rPr>
                            <a:t>Intensity (</a:t>
                          </a:r>
                          <a:r>
                            <a:rPr lang="en-US" altLang="zh-CN" sz="2000" dirty="0" err="1">
                              <a:latin typeface="+mn-lt"/>
                            </a:rPr>
                            <a:t>emA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</a:p>
                        <a:p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&gt;10.0(</a:t>
                          </a:r>
                          <a:r>
                            <a:rPr lang="en-US" altLang="zh-CN" sz="2000" kern="1200" baseline="300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16</a:t>
                          </a:r>
                          <a:r>
                            <a:rPr lang="en-US" altLang="zh-CN" sz="2000" kern="1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O</a:t>
                          </a:r>
                          <a:r>
                            <a:rPr lang="en-US" altLang="zh-CN" sz="2000" kern="1200" baseline="300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6+</a:t>
                          </a:r>
                          <a:r>
                            <a:rPr lang="en-US" altLang="zh-CN" sz="2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)</a:t>
                          </a:r>
                        </a:p>
                        <a:p>
                          <a:pPr algn="ctr"/>
                          <a:r>
                            <a:rPr lang="en-US" altLang="zh-CN" sz="2000" dirty="0">
                              <a:latin typeface="+mn-lt"/>
                            </a:rPr>
                            <a:t>&gt;2.0(</a:t>
                          </a:r>
                          <a:r>
                            <a:rPr lang="en-US" altLang="zh-CN" sz="20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78</a:t>
                          </a:r>
                          <a:r>
                            <a:rPr lang="en-US" altLang="zh-CN" sz="20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Kr</a:t>
                          </a:r>
                          <a:r>
                            <a:rPr lang="en-US" altLang="zh-CN" sz="20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19+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</a:p>
                        <a:p>
                          <a:pPr algn="ctr"/>
                          <a:r>
                            <a:rPr lang="en-US" altLang="zh-CN" sz="2000" dirty="0">
                              <a:latin typeface="+mn-lt"/>
                            </a:rPr>
                            <a:t>&gt;1.5(</a:t>
                          </a:r>
                          <a:r>
                            <a:rPr lang="en-US" altLang="zh-CN" sz="20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129</a:t>
                          </a:r>
                          <a:r>
                            <a:rPr lang="en-US" altLang="zh-CN" sz="20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Xe</a:t>
                          </a:r>
                          <a:r>
                            <a:rPr lang="en-US" altLang="zh-CN" sz="20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26+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</a:p>
                        <a:p>
                          <a:pPr algn="ctr"/>
                          <a:r>
                            <a:rPr lang="en-US" altLang="zh-CN" sz="2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&gt;1.0(</a:t>
                          </a:r>
                          <a:r>
                            <a:rPr lang="en-US" altLang="zh-CN" sz="2000" kern="1200" baseline="300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238</a:t>
                          </a:r>
                          <a:r>
                            <a:rPr lang="en-US" altLang="zh-CN" sz="2000" kern="1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U</a:t>
                          </a:r>
                          <a:r>
                            <a:rPr lang="en-US" altLang="zh-CN" sz="2000" kern="1200" baseline="300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35+</a:t>
                          </a:r>
                          <a:r>
                            <a:rPr lang="en-US" altLang="zh-CN" sz="2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)</a:t>
                          </a:r>
                          <a:endParaRPr lang="zh-CN" altLang="en-US" sz="2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29694207"/>
                      </a:ext>
                    </a:extLst>
                  </a:tr>
                  <a:tr h="581232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>
                              <a:latin typeface="+mn-lt"/>
                            </a:rPr>
                            <a:t>Emittance(</a:t>
                          </a:r>
                          <a:r>
                            <a:rPr lang="el-GR" altLang="zh-CN" sz="2000" dirty="0">
                              <a:latin typeface="+mn-lt"/>
                              <a:ea typeface="等线" panose="02010600030101010101" pitchFamily="2" charset="-122"/>
                            </a:rPr>
                            <a:t>π·</a:t>
                          </a:r>
                          <a:r>
                            <a:rPr lang="en-US" altLang="zh-CN" sz="2000" dirty="0">
                              <a:latin typeface="+mn-lt"/>
                              <a:ea typeface="等线" panose="02010600030101010101" pitchFamily="2" charset="-122"/>
                            </a:rPr>
                            <a:t>mm</a:t>
                          </a:r>
                          <a:r>
                            <a:rPr lang="el-GR" altLang="zh-CN" sz="2000" dirty="0">
                              <a:latin typeface="+mn-lt"/>
                              <a:ea typeface="等线" panose="02010600030101010101" pitchFamily="2" charset="-122"/>
                            </a:rPr>
                            <a:t>·</a:t>
                          </a:r>
                          <a:r>
                            <a:rPr lang="en-US" altLang="zh-CN" sz="2000" dirty="0" err="1">
                              <a:latin typeface="+mn-lt"/>
                              <a:ea typeface="等线" panose="02010600030101010101" pitchFamily="2" charset="-122"/>
                            </a:rPr>
                            <a:t>mrad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000" i="1" smtClean="0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𝑟𝑚𝑠</m:t>
                                    </m:r>
                                  </m:sub>
                                </m:sSub>
                                <m:r>
                                  <a:rPr lang="en-US" altLang="zh-CN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83530406"/>
                      </a:ext>
                    </a:extLst>
                  </a:tr>
                  <a:tr h="581232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>
                              <a:latin typeface="+mn-lt"/>
                            </a:rPr>
                            <a:t>Energy Spread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lin"/>
                                    <m:ctrlPr>
                                      <a:rPr lang="zh-CN" alt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CN" altLang="en-US" sz="2000" i="1" smtClean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den>
                                </m:f>
                                <m:r>
                                  <a:rPr lang="en-US" altLang="zh-CN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&lt;±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5.0×</m:t>
                                </m:r>
                                <m:sSup>
                                  <m:sSup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590287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8">
                <a:extLst>
                  <a:ext uri="{FF2B5EF4-FFF2-40B4-BE49-F238E27FC236}">
                    <a16:creationId xmlns:a16="http://schemas.microsoft.com/office/drawing/2014/main" id="{5399334A-7C9A-4900-B216-BF875F2F793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9886226"/>
                  </p:ext>
                </p:extLst>
              </p:nvPr>
            </p:nvGraphicFramePr>
            <p:xfrm>
              <a:off x="579360" y="1498862"/>
              <a:ext cx="5462310" cy="43683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64206">
                      <a:extLst>
                        <a:ext uri="{9D8B030D-6E8A-4147-A177-3AD203B41FA5}">
                          <a16:colId xmlns:a16="http://schemas.microsoft.com/office/drawing/2014/main" val="4081640187"/>
                        </a:ext>
                      </a:extLst>
                    </a:gridCol>
                    <a:gridCol w="2498104">
                      <a:extLst>
                        <a:ext uri="{9D8B030D-6E8A-4147-A177-3AD203B41FA5}">
                          <a16:colId xmlns:a16="http://schemas.microsoft.com/office/drawing/2014/main" val="1003505820"/>
                        </a:ext>
                      </a:extLst>
                    </a:gridCol>
                  </a:tblGrid>
                  <a:tr h="622169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>
                              <a:solidFill>
                                <a:srgbClr val="FFFF00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Beam Requirements for FECR</a:t>
                          </a:r>
                          <a:endParaRPr lang="zh-CN" altLang="en-US" sz="2400" dirty="0">
                            <a:solidFill>
                              <a:srgbClr val="FFFF00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4266673"/>
                      </a:ext>
                    </a:extLst>
                  </a:tr>
                  <a:tr h="581232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>
                              <a:latin typeface="+mn-lt"/>
                            </a:rPr>
                            <a:t>Extraction Voltage (kV)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>
                              <a:latin typeface="+mn-lt"/>
                            </a:rPr>
                            <a:t>50(max)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3322128"/>
                      </a:ext>
                    </a:extLst>
                  </a:tr>
                  <a:tr h="581232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>
                              <a:latin typeface="+mn-lt"/>
                            </a:rPr>
                            <a:t>Total Drain Current</a:t>
                          </a:r>
                          <a:r>
                            <a:rPr lang="zh-CN" altLang="en-US" sz="2000" dirty="0">
                              <a:latin typeface="+mn-lt"/>
                            </a:rPr>
                            <a:t> 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(</a:t>
                          </a:r>
                          <a:r>
                            <a:rPr lang="en-US" altLang="zh-CN" sz="2000" dirty="0" err="1">
                              <a:latin typeface="+mn-lt"/>
                            </a:rPr>
                            <a:t>emA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>
                              <a:latin typeface="+mn-lt"/>
                            </a:rPr>
                            <a:t>20~60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38049943"/>
                      </a:ext>
                    </a:extLst>
                  </a:tr>
                  <a:tr h="1421276">
                    <a:tc>
                      <a:txBody>
                        <a:bodyPr/>
                        <a:lstStyle/>
                        <a:p>
                          <a:endParaRPr lang="en-US" altLang="zh-CN" sz="2000" dirty="0">
                            <a:latin typeface="+mn-lt"/>
                          </a:endParaRPr>
                        </a:p>
                        <a:p>
                          <a:r>
                            <a:rPr lang="en-US" altLang="zh-CN" sz="2000" dirty="0">
                              <a:latin typeface="+mn-lt"/>
                            </a:rPr>
                            <a:t>Highest Ion Beam</a:t>
                          </a:r>
                        </a:p>
                        <a:p>
                          <a:r>
                            <a:rPr lang="en-US" altLang="zh-CN" sz="2000" dirty="0">
                              <a:latin typeface="+mn-lt"/>
                            </a:rPr>
                            <a:t>Intensity (</a:t>
                          </a:r>
                          <a:r>
                            <a:rPr lang="en-US" altLang="zh-CN" sz="2000" dirty="0" err="1">
                              <a:latin typeface="+mn-lt"/>
                            </a:rPr>
                            <a:t>emA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</a:p>
                        <a:p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&gt;10.0(</a:t>
                          </a:r>
                          <a:r>
                            <a:rPr lang="en-US" altLang="zh-CN" sz="2000" kern="1200" baseline="300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16</a:t>
                          </a:r>
                          <a:r>
                            <a:rPr lang="en-US" altLang="zh-CN" sz="2000" kern="1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O</a:t>
                          </a:r>
                          <a:r>
                            <a:rPr lang="en-US" altLang="zh-CN" sz="2000" kern="1200" baseline="300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6+</a:t>
                          </a:r>
                          <a:r>
                            <a:rPr lang="en-US" altLang="zh-CN" sz="2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)</a:t>
                          </a:r>
                        </a:p>
                        <a:p>
                          <a:pPr algn="ctr"/>
                          <a:r>
                            <a:rPr lang="en-US" altLang="zh-CN" sz="2000" dirty="0">
                              <a:latin typeface="+mn-lt"/>
                            </a:rPr>
                            <a:t>&gt;2.0(</a:t>
                          </a:r>
                          <a:r>
                            <a:rPr lang="en-US" altLang="zh-CN" sz="20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78</a:t>
                          </a:r>
                          <a:r>
                            <a:rPr lang="en-US" altLang="zh-CN" sz="20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Kr</a:t>
                          </a:r>
                          <a:r>
                            <a:rPr lang="en-US" altLang="zh-CN" sz="20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19+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</a:p>
                        <a:p>
                          <a:pPr algn="ctr"/>
                          <a:r>
                            <a:rPr lang="en-US" altLang="zh-CN" sz="2000" dirty="0">
                              <a:latin typeface="+mn-lt"/>
                            </a:rPr>
                            <a:t>&gt;1.5(</a:t>
                          </a:r>
                          <a:r>
                            <a:rPr lang="en-US" altLang="zh-CN" sz="20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129</a:t>
                          </a:r>
                          <a:r>
                            <a:rPr lang="en-US" altLang="zh-CN" sz="20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Xe</a:t>
                          </a:r>
                          <a:r>
                            <a:rPr lang="en-US" altLang="zh-CN" sz="20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26+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</a:p>
                        <a:p>
                          <a:pPr algn="ctr"/>
                          <a:r>
                            <a:rPr lang="en-US" altLang="zh-CN" sz="2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&gt;1.0(</a:t>
                          </a:r>
                          <a:r>
                            <a:rPr lang="en-US" altLang="zh-CN" sz="2000" kern="1200" baseline="300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238</a:t>
                          </a:r>
                          <a:r>
                            <a:rPr lang="en-US" altLang="zh-CN" sz="2000" kern="1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U</a:t>
                          </a:r>
                          <a:r>
                            <a:rPr lang="en-US" altLang="zh-CN" sz="2000" kern="1200" baseline="300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35+</a:t>
                          </a:r>
                          <a:r>
                            <a:rPr lang="en-US" altLang="zh-CN" sz="2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)</a:t>
                          </a:r>
                          <a:endParaRPr lang="zh-CN" altLang="en-US" sz="2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29694207"/>
                      </a:ext>
                    </a:extLst>
                  </a:tr>
                  <a:tr h="581232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>
                              <a:latin typeface="+mn-lt"/>
                            </a:rPr>
                            <a:t>Emittance(</a:t>
                          </a:r>
                          <a:r>
                            <a:rPr lang="el-GR" altLang="zh-CN" sz="2000" dirty="0">
                              <a:latin typeface="+mn-lt"/>
                              <a:ea typeface="等线" panose="02010600030101010101" pitchFamily="2" charset="-122"/>
                            </a:rPr>
                            <a:t>π·</a:t>
                          </a:r>
                          <a:r>
                            <a:rPr lang="en-US" altLang="zh-CN" sz="2000" dirty="0">
                              <a:latin typeface="+mn-lt"/>
                              <a:ea typeface="等线" panose="02010600030101010101" pitchFamily="2" charset="-122"/>
                            </a:rPr>
                            <a:t>mm</a:t>
                          </a:r>
                          <a:r>
                            <a:rPr lang="el-GR" altLang="zh-CN" sz="2000" dirty="0">
                              <a:latin typeface="+mn-lt"/>
                              <a:ea typeface="等线" panose="02010600030101010101" pitchFamily="2" charset="-122"/>
                            </a:rPr>
                            <a:t>·</a:t>
                          </a:r>
                          <a:r>
                            <a:rPr lang="en-US" altLang="zh-CN" sz="2000" dirty="0" err="1">
                              <a:latin typeface="+mn-lt"/>
                              <a:ea typeface="等线" panose="02010600030101010101" pitchFamily="2" charset="-122"/>
                            </a:rPr>
                            <a:t>mrad</a:t>
                          </a:r>
                          <a:r>
                            <a:rPr lang="en-US" altLang="zh-CN" sz="2000" dirty="0">
                              <a:latin typeface="+mn-lt"/>
                            </a:rPr>
                            <a:t>)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268" t="-561053" r="-488" b="-1926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3530406"/>
                      </a:ext>
                    </a:extLst>
                  </a:tr>
                  <a:tr h="581232">
                    <a:tc>
                      <a:txBody>
                        <a:bodyPr/>
                        <a:lstStyle/>
                        <a:p>
                          <a:r>
                            <a:rPr lang="en-US" altLang="zh-CN" sz="2000" dirty="0">
                              <a:latin typeface="+mn-lt"/>
                            </a:rPr>
                            <a:t>Energy Spread</a:t>
                          </a:r>
                          <a:endParaRPr lang="zh-CN" altLang="en-US" sz="20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19268" t="-654167" r="-488" b="-90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9028787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EE8690CA-C5EA-4575-9381-5DA7D4D1DC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1700884"/>
              </p:ext>
            </p:extLst>
          </p:nvPr>
        </p:nvGraphicFramePr>
        <p:xfrm>
          <a:off x="6890995" y="1498862"/>
          <a:ext cx="5052766" cy="2246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66B1AE5C-66B6-4597-9C80-C941F7A1118F}"/>
              </a:ext>
            </a:extLst>
          </p:cNvPr>
          <p:cNvSpPr txBox="1"/>
          <p:nvPr/>
        </p:nvSpPr>
        <p:spPr>
          <a:xfrm>
            <a:off x="6605081" y="1040603"/>
            <a:ext cx="5462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Beam Distribution for Extraction Simulation</a:t>
            </a:r>
            <a:endParaRPr lang="zh-CN" altLang="en-US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101FD26-668D-4699-8465-CE98ED4849C3}"/>
              </a:ext>
            </a:extLst>
          </p:cNvPr>
          <p:cNvSpPr txBox="1"/>
          <p:nvPr/>
        </p:nvSpPr>
        <p:spPr>
          <a:xfrm>
            <a:off x="6150332" y="2081583"/>
            <a:ext cx="872637" cy="34163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400" dirty="0"/>
              <a:t>20</a:t>
            </a:r>
          </a:p>
          <a:p>
            <a:pPr algn="ctr"/>
            <a:r>
              <a:rPr lang="en-US" altLang="zh-CN" sz="2400" dirty="0" err="1"/>
              <a:t>emA</a:t>
            </a:r>
            <a:endParaRPr lang="en-US" altLang="zh-CN" sz="2400" dirty="0"/>
          </a:p>
          <a:p>
            <a:pPr algn="ctr"/>
            <a:r>
              <a:rPr lang="en-US" altLang="zh-CN" sz="2400" dirty="0"/>
              <a:t>U</a:t>
            </a:r>
          </a:p>
          <a:p>
            <a:pPr algn="ctr"/>
            <a:endParaRPr lang="en-US" altLang="zh-CN" sz="2400" dirty="0"/>
          </a:p>
          <a:p>
            <a:pPr algn="ctr"/>
            <a:endParaRPr lang="en-US" altLang="zh-CN" sz="2400" dirty="0"/>
          </a:p>
          <a:p>
            <a:pPr algn="ctr"/>
            <a:endParaRPr lang="en-US" altLang="zh-CN" sz="2400" dirty="0"/>
          </a:p>
          <a:p>
            <a:pPr algn="ctr"/>
            <a:r>
              <a:rPr lang="en-US" altLang="zh-CN" sz="2400" dirty="0"/>
              <a:t>60</a:t>
            </a:r>
          </a:p>
          <a:p>
            <a:pPr algn="ctr"/>
            <a:r>
              <a:rPr lang="en-US" altLang="zh-CN" sz="2400" dirty="0" err="1"/>
              <a:t>emA</a:t>
            </a:r>
            <a:endParaRPr lang="en-US" altLang="zh-CN" sz="2400" dirty="0"/>
          </a:p>
          <a:p>
            <a:pPr algn="ctr"/>
            <a:r>
              <a:rPr lang="en-US" altLang="zh-CN" sz="2400" dirty="0"/>
              <a:t>O</a:t>
            </a:r>
          </a:p>
        </p:txBody>
      </p:sp>
      <p:graphicFrame>
        <p:nvGraphicFramePr>
          <p:cNvPr id="14" name="图表 13">
            <a:extLst>
              <a:ext uri="{FF2B5EF4-FFF2-40B4-BE49-F238E27FC236}">
                <a16:creationId xmlns:a16="http://schemas.microsoft.com/office/drawing/2014/main" id="{79A4A081-A884-4959-AF5C-F275BD9239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335834"/>
              </p:ext>
            </p:extLst>
          </p:nvPr>
        </p:nvGraphicFramePr>
        <p:xfrm>
          <a:off x="6890995" y="3803767"/>
          <a:ext cx="5052766" cy="2474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页脚占位符 8">
            <a:extLst>
              <a:ext uri="{FF2B5EF4-FFF2-40B4-BE49-F238E27FC236}">
                <a16:creationId xmlns:a16="http://schemas.microsoft.com/office/drawing/2014/main" id="{E795429C-CD62-4783-988E-10874C5FB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8868" y="6433792"/>
            <a:ext cx="8531225" cy="3962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dirty="0"/>
              <a:t>Ref: L. Sun, et al. Intense Beam Production of Highly Charged Ions by the Superconducting ECR Ion Source SECRAL for Heavy Ion </a:t>
            </a:r>
            <a:r>
              <a:rPr lang="en-US" sz="1200" dirty="0" err="1"/>
              <a:t>Linacs</a:t>
            </a:r>
            <a:r>
              <a:rPr lang="en-US" sz="12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FECR: 4-electrode Extraction System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t>2020/09/30</a:t>
            </a:r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pPr/>
              <a:t>3</a:t>
            </a:fld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pic>
        <p:nvPicPr>
          <p:cNvPr id="12" name="内容占位符 7">
            <a:extLst>
              <a:ext uri="{FF2B5EF4-FFF2-40B4-BE49-F238E27FC236}">
                <a16:creationId xmlns:a16="http://schemas.microsoft.com/office/drawing/2014/main" id="{058C813D-FA76-47D4-8CDF-EDE70D105E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262" y="1685420"/>
            <a:ext cx="4643055" cy="3179142"/>
          </a:xfrm>
          <a:prstGeom prst="rect">
            <a:avLst/>
          </a:prstGeom>
        </p:spPr>
      </p:pic>
      <p:pic>
        <p:nvPicPr>
          <p:cNvPr id="13" name="内容占位符 4">
            <a:extLst>
              <a:ext uri="{FF2B5EF4-FFF2-40B4-BE49-F238E27FC236}">
                <a16:creationId xmlns:a16="http://schemas.microsoft.com/office/drawing/2014/main" id="{51B4DEB5-3E34-4042-A112-683B7E9A9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0227" y="1720092"/>
            <a:ext cx="5031497" cy="313227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D4D8B97-FADE-4383-96CC-1B74E2C00A85}"/>
              </a:ext>
            </a:extLst>
          </p:cNvPr>
          <p:cNvSpPr txBox="1"/>
          <p:nvPr/>
        </p:nvSpPr>
        <p:spPr>
          <a:xfrm>
            <a:off x="206478" y="1167120"/>
            <a:ext cx="117790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           </a:t>
            </a:r>
            <a:r>
              <a:rPr lang="en-US" altLang="zh-CN" sz="2400" b="1" dirty="0">
                <a:solidFill>
                  <a:srgbClr val="C00000"/>
                </a:solidFill>
              </a:rPr>
              <a:t>3-electrode Extraction for SECRAL                           4-electrode Extraction for FECR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8B5F2C8-24D4-4193-96BD-5C9126B25F9C}"/>
              </a:ext>
            </a:extLst>
          </p:cNvPr>
          <p:cNvCxnSpPr>
            <a:cxnSpLocks/>
          </p:cNvCxnSpPr>
          <p:nvPr/>
        </p:nvCxnSpPr>
        <p:spPr>
          <a:xfrm flipH="1" flipV="1">
            <a:off x="862302" y="3794741"/>
            <a:ext cx="505702" cy="12602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5E855688-A442-4134-8E16-B2AF5735F55A}"/>
              </a:ext>
            </a:extLst>
          </p:cNvPr>
          <p:cNvSpPr txBox="1"/>
          <p:nvPr/>
        </p:nvSpPr>
        <p:spPr>
          <a:xfrm>
            <a:off x="862302" y="4996874"/>
            <a:ext cx="4331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Plasma    Suppressor    Ground</a:t>
            </a:r>
          </a:p>
          <a:p>
            <a:r>
              <a:rPr lang="en-US" altLang="zh-CN" sz="2400" dirty="0"/>
              <a:t> ~20kV        -1~-2kV            0</a:t>
            </a:r>
            <a:endParaRPr lang="zh-CN" altLang="en-US" sz="2400" dirty="0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A7440BA-A07C-437F-A939-FC63C57C368E}"/>
              </a:ext>
            </a:extLst>
          </p:cNvPr>
          <p:cNvCxnSpPr>
            <a:cxnSpLocks/>
          </p:cNvCxnSpPr>
          <p:nvPr/>
        </p:nvCxnSpPr>
        <p:spPr>
          <a:xfrm flipH="1" flipV="1">
            <a:off x="2230303" y="3794741"/>
            <a:ext cx="505702" cy="12602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EB829619-B908-40A1-B21E-94768F12C751}"/>
              </a:ext>
            </a:extLst>
          </p:cNvPr>
          <p:cNvCxnSpPr>
            <a:cxnSpLocks/>
          </p:cNvCxnSpPr>
          <p:nvPr/>
        </p:nvCxnSpPr>
        <p:spPr>
          <a:xfrm flipH="1" flipV="1">
            <a:off x="2917664" y="3854695"/>
            <a:ext cx="1277266" cy="120032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B59F3C18-C4ED-41AF-9C44-801437D90765}"/>
              </a:ext>
            </a:extLst>
          </p:cNvPr>
          <p:cNvSpPr txBox="1"/>
          <p:nvPr/>
        </p:nvSpPr>
        <p:spPr>
          <a:xfrm>
            <a:off x="6570483" y="4966793"/>
            <a:ext cx="5230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Plasma   </a:t>
            </a:r>
            <a:r>
              <a:rPr lang="en-US" altLang="zh-CN" sz="2400" dirty="0">
                <a:solidFill>
                  <a:srgbClr val="FF0000"/>
                </a:solidFill>
              </a:rPr>
              <a:t> Middle    </a:t>
            </a:r>
            <a:r>
              <a:rPr lang="en-US" altLang="zh-CN" sz="2400" dirty="0"/>
              <a:t>Suppressor    Ground</a:t>
            </a:r>
          </a:p>
          <a:p>
            <a:r>
              <a:rPr lang="en-US" altLang="zh-CN" sz="2400" dirty="0"/>
              <a:t>  50kV         </a:t>
            </a:r>
            <a:r>
              <a:rPr lang="en-US" altLang="zh-CN" sz="2400" b="1" dirty="0">
                <a:solidFill>
                  <a:srgbClr val="FF0000"/>
                </a:solidFill>
              </a:rPr>
              <a:t>V1               V2                   </a:t>
            </a:r>
            <a:r>
              <a:rPr lang="en-US" altLang="zh-CN" sz="2400" dirty="0"/>
              <a:t>0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F5B7016F-4B65-4557-AF9E-612D84572403}"/>
              </a:ext>
            </a:extLst>
          </p:cNvPr>
          <p:cNvCxnSpPr>
            <a:cxnSpLocks/>
          </p:cNvCxnSpPr>
          <p:nvPr/>
        </p:nvCxnSpPr>
        <p:spPr>
          <a:xfrm flipH="1" flipV="1">
            <a:off x="6570483" y="3794741"/>
            <a:ext cx="509048" cy="117205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1EF74AF-6196-424E-B12C-29576F1AD41B}"/>
              </a:ext>
            </a:extLst>
          </p:cNvPr>
          <p:cNvCxnSpPr>
            <a:cxnSpLocks/>
          </p:cNvCxnSpPr>
          <p:nvPr/>
        </p:nvCxnSpPr>
        <p:spPr>
          <a:xfrm flipH="1" flipV="1">
            <a:off x="7415345" y="3807750"/>
            <a:ext cx="804828" cy="11590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D3CC8185-D35D-4740-81D5-CD4E15C2E7B7}"/>
              </a:ext>
            </a:extLst>
          </p:cNvPr>
          <p:cNvCxnSpPr>
            <a:cxnSpLocks/>
          </p:cNvCxnSpPr>
          <p:nvPr/>
        </p:nvCxnSpPr>
        <p:spPr>
          <a:xfrm flipH="1" flipV="1">
            <a:off x="8093724" y="3854694"/>
            <a:ext cx="1559324" cy="111209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42B219D5-B8A7-4397-9F54-EC018DF2C6D6}"/>
              </a:ext>
            </a:extLst>
          </p:cNvPr>
          <p:cNvCxnSpPr>
            <a:cxnSpLocks/>
          </p:cNvCxnSpPr>
          <p:nvPr/>
        </p:nvCxnSpPr>
        <p:spPr>
          <a:xfrm flipH="1" flipV="1">
            <a:off x="8785781" y="3854695"/>
            <a:ext cx="2224727" cy="11120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EB50CCE0-64D7-4D73-9F35-3905A5AC9A61}"/>
              </a:ext>
            </a:extLst>
          </p:cNvPr>
          <p:cNvSpPr txBox="1"/>
          <p:nvPr/>
        </p:nvSpPr>
        <p:spPr>
          <a:xfrm>
            <a:off x="6655324" y="3091992"/>
            <a:ext cx="622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G1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3AAB67-5CF8-4AFD-BD87-03F125F704FF}"/>
              </a:ext>
            </a:extLst>
          </p:cNvPr>
          <p:cNvSpPr txBox="1"/>
          <p:nvPr/>
        </p:nvSpPr>
        <p:spPr>
          <a:xfrm>
            <a:off x="7315200" y="3091992"/>
            <a:ext cx="622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G2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807069A-B893-4848-A438-5C19988A84B3}"/>
              </a:ext>
            </a:extLst>
          </p:cNvPr>
          <p:cNvSpPr txBox="1"/>
          <p:nvPr/>
        </p:nvSpPr>
        <p:spPr>
          <a:xfrm>
            <a:off x="8093724" y="3090077"/>
            <a:ext cx="622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G3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3" name="标注: 下箭头 32">
            <a:extLst>
              <a:ext uri="{FF2B5EF4-FFF2-40B4-BE49-F238E27FC236}">
                <a16:creationId xmlns:a16="http://schemas.microsoft.com/office/drawing/2014/main" id="{4EC740C2-A975-41DF-83FC-2B2B31D33F31}"/>
              </a:ext>
            </a:extLst>
          </p:cNvPr>
          <p:cNvSpPr/>
          <p:nvPr/>
        </p:nvSpPr>
        <p:spPr>
          <a:xfrm>
            <a:off x="2083325" y="5055024"/>
            <a:ext cx="2658358" cy="987557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261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32A3258-C703-45E7-AC28-8510B1D699F8}"/>
              </a:ext>
            </a:extLst>
          </p:cNvPr>
          <p:cNvSpPr txBox="1"/>
          <p:nvPr/>
        </p:nvSpPr>
        <p:spPr>
          <a:xfrm>
            <a:off x="2483154" y="5960183"/>
            <a:ext cx="20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Movable Electrodes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292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5F8A5FAC-E278-4738-A225-D794FC6B334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11" y="1349993"/>
            <a:ext cx="4617429" cy="377648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IBSIMU: G1= 20~47mm_V1= 23kV(U)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t>2020/09/30</a:t>
            </a:r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pPr/>
              <a:t>4</a:t>
            </a:fld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456EDCC-4F16-403B-A732-DFF0CEEA813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60" y="1148919"/>
            <a:ext cx="5045448" cy="238607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27428DB-D215-40B1-9188-2421ACB0BDB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685" y="1159059"/>
            <a:ext cx="2329380" cy="23293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FF78AFA-6CFF-4511-8E5F-78E4589EEE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495" y="3667145"/>
            <a:ext cx="2545146" cy="238607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D612B28-D4D4-4E7F-BB78-6E08696DB7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908" y="3665044"/>
            <a:ext cx="2545147" cy="238607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67F79C6-EB5C-4B46-8462-CB43F032CF0A}"/>
              </a:ext>
            </a:extLst>
          </p:cNvPr>
          <p:cNvSpPr txBox="1"/>
          <p:nvPr/>
        </p:nvSpPr>
        <p:spPr>
          <a:xfrm>
            <a:off x="126460" y="4480146"/>
            <a:ext cx="1364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All Particles</a:t>
            </a:r>
          </a:p>
          <a:p>
            <a:r>
              <a:rPr lang="en-US" altLang="zh-CN" dirty="0"/>
              <a:t>X Emittance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EEC3085-CFEE-4401-B5E2-A4719B40FA91}"/>
              </a:ext>
            </a:extLst>
          </p:cNvPr>
          <p:cNvSpPr txBox="1"/>
          <p:nvPr/>
        </p:nvSpPr>
        <p:spPr>
          <a:xfrm>
            <a:off x="3935641" y="4480145"/>
            <a:ext cx="1364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All Particles</a:t>
            </a:r>
          </a:p>
          <a:p>
            <a:r>
              <a:rPr lang="en-US" altLang="zh-CN" dirty="0"/>
              <a:t>Y Emittance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0014CAA-E08D-4E81-9E9A-2BCEC51101B2}"/>
              </a:ext>
            </a:extLst>
          </p:cNvPr>
          <p:cNvSpPr txBox="1"/>
          <p:nvPr/>
        </p:nvSpPr>
        <p:spPr>
          <a:xfrm>
            <a:off x="8553744" y="5127790"/>
            <a:ext cx="267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U</a:t>
            </a:r>
            <a:r>
              <a:rPr lang="en-US" altLang="zh-CN" baseline="30000" dirty="0">
                <a:solidFill>
                  <a:srgbClr val="FF0000"/>
                </a:solidFill>
              </a:rPr>
              <a:t>35+</a:t>
            </a:r>
            <a:r>
              <a:rPr lang="en-US" altLang="zh-CN" sz="18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Beam Quality</a:t>
            </a:r>
          </a:p>
          <a:p>
            <a:pPr algn="ctr"/>
            <a:r>
              <a:rPr lang="en-US" altLang="zh-CN" dirty="0">
                <a:solidFill>
                  <a:srgbClr val="FF0000"/>
                </a:solidFill>
              </a:rPr>
              <a:t>at the End of Extraction</a:t>
            </a:r>
          </a:p>
          <a:p>
            <a:pPr algn="ctr"/>
            <a:r>
              <a:rPr lang="en-US" altLang="zh-CN" dirty="0">
                <a:solidFill>
                  <a:srgbClr val="FF0000"/>
                </a:solidFill>
              </a:rPr>
              <a:t>(200mm) </a:t>
            </a:r>
            <a:endParaRPr lang="en-US" altLang="zh-CN" sz="1800" kern="120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endParaRPr lang="en-US" altLang="zh-CN" sz="1800" kern="120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" name="页脚占位符 8">
            <a:extLst>
              <a:ext uri="{FF2B5EF4-FFF2-40B4-BE49-F238E27FC236}">
                <a16:creationId xmlns:a16="http://schemas.microsoft.com/office/drawing/2014/main" id="{AE2E76A3-523A-4A43-A37D-35CBE387D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8868" y="6433792"/>
            <a:ext cx="8531225" cy="3962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dirty="0"/>
              <a:t>Ref: </a:t>
            </a:r>
            <a:r>
              <a:rPr lang="en-US" sz="1200" dirty="0" err="1"/>
              <a:t>Kalvas</a:t>
            </a:r>
            <a:r>
              <a:rPr lang="en-US" sz="1200" dirty="0"/>
              <a:t> T, et al. IBSIMU: A three-dimensional simulation software for charged particle optics[J]. </a:t>
            </a:r>
          </a:p>
        </p:txBody>
      </p:sp>
    </p:spTree>
    <p:extLst>
      <p:ext uri="{BB962C8B-B14F-4D97-AF65-F5344CB8AC3E}">
        <p14:creationId xmlns:p14="http://schemas.microsoft.com/office/powerpoint/2010/main" val="2526538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8CA32296-8CA9-49E5-9432-1EF7F8EB31A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7646" y="3339087"/>
            <a:ext cx="3740424" cy="28623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FC60B1F-AAAC-45BA-BB48-15262A56A83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905" y="741683"/>
            <a:ext cx="3740425" cy="286231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7373480-1AE9-4F9B-ACEF-9F1A73560B7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134" y="3379524"/>
            <a:ext cx="3740425" cy="28623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136CD9-69BA-4AC7-8074-C34CFE35207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93" y="754326"/>
            <a:ext cx="3740425" cy="28623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Optimizing G1&amp;V1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t>2020/09/30</a:t>
            </a:r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pPr/>
              <a:t>5</a:t>
            </a:fld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F0DED2E-AABC-4E7A-9BEB-8F17F2E13E8F}"/>
              </a:ext>
            </a:extLst>
          </p:cNvPr>
          <p:cNvSpPr txBox="1"/>
          <p:nvPr/>
        </p:nvSpPr>
        <p:spPr>
          <a:xfrm>
            <a:off x="213940" y="1988172"/>
            <a:ext cx="817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U</a:t>
            </a:r>
            <a:r>
              <a:rPr lang="en-US" altLang="zh-CN" sz="2400" baseline="30000" dirty="0">
                <a:solidFill>
                  <a:srgbClr val="FF0000"/>
                </a:solidFill>
              </a:rPr>
              <a:t>35+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931F9CE-EFF7-4614-A059-67436C7EA4CE}"/>
                  </a:ext>
                </a:extLst>
              </p:cNvPr>
              <p:cNvSpPr txBox="1"/>
              <p:nvPr/>
            </p:nvSpPr>
            <p:spPr>
              <a:xfrm>
                <a:off x="4509163" y="2294867"/>
                <a:ext cx="2341243" cy="576248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𝑗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9</m:t>
                          </m:r>
                          <m:r>
                            <a:rPr kumimoji="0" lang="zh-CN" alt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𝜋</m:t>
                          </m:r>
                          <m:sSup>
                            <m:sSup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𝑑</m:t>
                              </m:r>
                            </m:e>
                            <m:sup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f>
                            <m:f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A</m:t>
                              </m:r>
                            </m:den>
                          </m:f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𝑈</m:t>
                              </m:r>
                            </m:e>
                            <m:sub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e>
                        <m:sup>
                          <m:f>
                            <m:fPr>
                              <m:type m:val="lin"/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931F9CE-EFF7-4614-A059-67436C7EA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163" y="2294867"/>
                <a:ext cx="2341243" cy="5762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829472A-F049-4081-856F-34C2DB2549A2}"/>
              </a:ext>
            </a:extLst>
          </p:cNvPr>
          <p:cNvCxnSpPr/>
          <p:nvPr/>
        </p:nvCxnSpPr>
        <p:spPr>
          <a:xfrm>
            <a:off x="4637589" y="1283953"/>
            <a:ext cx="184100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30AE675-C2C2-4B52-8405-06B33BC247AA}"/>
              </a:ext>
            </a:extLst>
          </p:cNvPr>
          <p:cNvCxnSpPr/>
          <p:nvPr/>
        </p:nvCxnSpPr>
        <p:spPr>
          <a:xfrm>
            <a:off x="4637589" y="2078379"/>
            <a:ext cx="1841003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A505473-7159-42AC-85C8-48C9362C1A0E}"/>
                  </a:ext>
                </a:extLst>
              </p:cNvPr>
              <p:cNvSpPr txBox="1"/>
              <p:nvPr/>
            </p:nvSpPr>
            <p:spPr>
              <a:xfrm>
                <a:off x="6530425" y="1145453"/>
                <a:ext cx="3048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AA505473-7159-42AC-85C8-48C9362C1A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425" y="1145453"/>
                <a:ext cx="304827" cy="276999"/>
              </a:xfrm>
              <a:prstGeom prst="rect">
                <a:avLst/>
              </a:prstGeom>
              <a:blipFill>
                <a:blip r:embed="rId8"/>
                <a:stretch>
                  <a:fillRect l="-16000" r="-10000" b="-1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479E701-592E-4265-A964-5DEF7C17142E}"/>
                  </a:ext>
                </a:extLst>
              </p:cNvPr>
              <p:cNvSpPr txBox="1"/>
              <p:nvPr/>
            </p:nvSpPr>
            <p:spPr>
              <a:xfrm>
                <a:off x="6602809" y="1939879"/>
                <a:ext cx="1811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479E701-592E-4265-A964-5DEF7C171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2809" y="1939879"/>
                <a:ext cx="181140" cy="276999"/>
              </a:xfrm>
              <a:prstGeom prst="rect">
                <a:avLst/>
              </a:prstGeom>
              <a:blipFill>
                <a:blip r:embed="rId9"/>
                <a:stretch>
                  <a:fillRect l="-30000" r="-30000" b="-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箭头: 上下 19">
            <a:extLst>
              <a:ext uri="{FF2B5EF4-FFF2-40B4-BE49-F238E27FC236}">
                <a16:creationId xmlns:a16="http://schemas.microsoft.com/office/drawing/2014/main" id="{34F09098-23B1-4D28-A2A3-71B02E956F97}"/>
              </a:ext>
            </a:extLst>
          </p:cNvPr>
          <p:cNvSpPr/>
          <p:nvPr/>
        </p:nvSpPr>
        <p:spPr>
          <a:xfrm>
            <a:off x="5498149" y="1381034"/>
            <a:ext cx="181140" cy="636834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33965BE-BBF3-4706-B937-973E3099028A}"/>
                  </a:ext>
                </a:extLst>
              </p:cNvPr>
              <p:cNvSpPr txBox="1"/>
              <p:nvPr/>
            </p:nvSpPr>
            <p:spPr>
              <a:xfrm>
                <a:off x="5313744" y="1551905"/>
                <a:ext cx="1932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E33965BE-BBF3-4706-B937-973E30990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3744" y="1551905"/>
                <a:ext cx="193258" cy="276999"/>
              </a:xfrm>
              <a:prstGeom prst="rect">
                <a:avLst/>
              </a:prstGeom>
              <a:blipFill>
                <a:blip r:embed="rId10"/>
                <a:stretch>
                  <a:fillRect l="-32258" r="-29032" b="-88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内容占位符 6">
            <a:extLst>
              <a:ext uri="{FF2B5EF4-FFF2-40B4-BE49-F238E27FC236}">
                <a16:creationId xmlns:a16="http://schemas.microsoft.com/office/drawing/2014/main" id="{BF902FC2-5E64-4D22-93DE-50729ECA8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469" y="3672648"/>
            <a:ext cx="2415011" cy="1142099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6BBE7F79-DF39-4535-A2B7-6F157690803E}"/>
                  </a:ext>
                </a:extLst>
              </p:cNvPr>
              <p:cNvSpPr txBox="1"/>
              <p:nvPr/>
            </p:nvSpPr>
            <p:spPr>
              <a:xfrm>
                <a:off x="4237152" y="5120513"/>
                <a:ext cx="2817934" cy="58445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𝑗</m:t>
                          </m:r>
                        </m:e>
                        <m:sub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𝑜𝑝𝑡</m:t>
                          </m:r>
                        </m:sub>
                      </m:sSub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9</m:t>
                              </m:r>
                              <m:r>
                                <a:rPr kumimoji="0" lang="zh-CN" alt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𝐺</m:t>
                              </m:r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e>
                            <m:sup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f>
                            <m:f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kumimoji="0" lang="en-US" altLang="zh-CN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A</m:t>
                              </m:r>
                            </m:den>
                          </m:f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kumimoji="0" lang="en-US" altLang="zh-CN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0" lang="en-US" altLang="zh-CN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6BBE7F79-DF39-4535-A2B7-6F1576908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152" y="5120513"/>
                <a:ext cx="2817934" cy="58445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E359E5E-7B5A-4FC3-952A-C748DF091423}"/>
                  </a:ext>
                </a:extLst>
              </p:cNvPr>
              <p:cNvSpPr txBox="1"/>
              <p:nvPr/>
            </p:nvSpPr>
            <p:spPr>
              <a:xfrm>
                <a:off x="9962068" y="2126134"/>
                <a:ext cx="234305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2.19</m:t>
                      </m:r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E359E5E-7B5A-4FC3-952A-C748DF091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2068" y="2126134"/>
                <a:ext cx="2343054" cy="307777"/>
              </a:xfrm>
              <a:prstGeom prst="rect">
                <a:avLst/>
              </a:prstGeom>
              <a:blipFill>
                <a:blip r:embed="rId13"/>
                <a:stretch>
                  <a:fillRect t="-4000"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文本框 29">
            <a:extLst>
              <a:ext uri="{FF2B5EF4-FFF2-40B4-BE49-F238E27FC236}">
                <a16:creationId xmlns:a16="http://schemas.microsoft.com/office/drawing/2014/main" id="{B90C98D5-F8D7-48C9-ACE3-9AF6555AD05A}"/>
              </a:ext>
            </a:extLst>
          </p:cNvPr>
          <p:cNvSpPr txBox="1"/>
          <p:nvPr/>
        </p:nvSpPr>
        <p:spPr>
          <a:xfrm>
            <a:off x="213940" y="4585575"/>
            <a:ext cx="817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O</a:t>
            </a:r>
            <a:r>
              <a:rPr lang="en-US" altLang="zh-CN" sz="2400" baseline="30000" dirty="0">
                <a:solidFill>
                  <a:srgbClr val="FF0000"/>
                </a:solidFill>
              </a:rPr>
              <a:t>6+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783B0628-3C18-4E41-967F-D1AE25B9D5E7}"/>
                  </a:ext>
                </a:extLst>
              </p:cNvPr>
              <p:cNvSpPr txBox="1"/>
              <p:nvPr/>
            </p:nvSpPr>
            <p:spPr>
              <a:xfrm>
                <a:off x="9962068" y="4636655"/>
                <a:ext cx="234305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2.14</m:t>
                      </m:r>
                      <m:r>
                        <a:rPr lang="en-US" altLang="zh-CN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altLang="zh-CN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783B0628-3C18-4E41-967F-D1AE25B9D5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2068" y="4636655"/>
                <a:ext cx="2343054" cy="307777"/>
              </a:xfrm>
              <a:prstGeom prst="rect">
                <a:avLst/>
              </a:prstGeom>
              <a:blipFill>
                <a:blip r:embed="rId14"/>
                <a:stretch>
                  <a:fillRect t="-4000"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文本框 35">
            <a:extLst>
              <a:ext uri="{FF2B5EF4-FFF2-40B4-BE49-F238E27FC236}">
                <a16:creationId xmlns:a16="http://schemas.microsoft.com/office/drawing/2014/main" id="{D3C51AD8-14A9-4DD5-ACA4-A6ADB08575B8}"/>
              </a:ext>
            </a:extLst>
          </p:cNvPr>
          <p:cNvSpPr txBox="1"/>
          <p:nvPr/>
        </p:nvSpPr>
        <p:spPr>
          <a:xfrm>
            <a:off x="5270735" y="5825867"/>
            <a:ext cx="817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CAE0F0F-0683-4968-B2CD-B3D99CB663B2}"/>
                  </a:ext>
                </a:extLst>
              </p:cNvPr>
              <p:cNvSpPr txBox="1"/>
              <p:nvPr/>
            </p:nvSpPr>
            <p:spPr>
              <a:xfrm>
                <a:off x="9962068" y="1620561"/>
                <a:ext cx="2343054" cy="3193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20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0.10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CAE0F0F-0683-4968-B2CD-B3D99CB66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2068" y="1620561"/>
                <a:ext cx="2343054" cy="319318"/>
              </a:xfrm>
              <a:prstGeom prst="rect">
                <a:avLst/>
              </a:prstGeom>
              <a:blipFill>
                <a:blip r:embed="rId15"/>
                <a:stretch>
                  <a:fillRect t="-159615" b="-2403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CBD854E-8239-4254-BB97-798853731C6E}"/>
                  </a:ext>
                </a:extLst>
              </p:cNvPr>
              <p:cNvSpPr txBox="1"/>
              <p:nvPr/>
            </p:nvSpPr>
            <p:spPr>
              <a:xfrm>
                <a:off x="9962068" y="4186018"/>
                <a:ext cx="2343054" cy="3193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20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0.25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CBD854E-8239-4254-BB97-798853731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2068" y="4186018"/>
                <a:ext cx="2343054" cy="319318"/>
              </a:xfrm>
              <a:prstGeom prst="rect">
                <a:avLst/>
              </a:prstGeom>
              <a:blipFill>
                <a:blip r:embed="rId16"/>
                <a:stretch>
                  <a:fillRect t="-159615" b="-2403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FB6A527-6175-4D23-934F-2CB6AB39280F}"/>
                  </a:ext>
                </a:extLst>
              </p:cNvPr>
              <p:cNvSpPr txBox="1"/>
              <p:nvPr/>
            </p:nvSpPr>
            <p:spPr>
              <a:xfrm>
                <a:off x="4474592" y="3022504"/>
                <a:ext cx="234305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=1.54</m:t>
                      </m:r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FB6A527-6175-4D23-934F-2CB6AB392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592" y="3022504"/>
                <a:ext cx="2343054" cy="307777"/>
              </a:xfrm>
              <a:prstGeom prst="rect">
                <a:avLst/>
              </a:prstGeom>
              <a:blipFill>
                <a:blip r:embed="rId17"/>
                <a:stretch>
                  <a:fillRect t="-4000"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2203E558-3F05-4DA4-8498-520A70DE95E3}"/>
              </a:ext>
            </a:extLst>
          </p:cNvPr>
          <p:cNvSpPr txBox="1"/>
          <p:nvPr/>
        </p:nvSpPr>
        <p:spPr>
          <a:xfrm>
            <a:off x="9962068" y="5179680"/>
            <a:ext cx="2000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k: Optimal</a:t>
            </a:r>
          </a:p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Generalized</a:t>
            </a:r>
          </a:p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Perveance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C97CA58-5326-4CA1-9D48-1559D2B1FCD3}"/>
              </a:ext>
            </a:extLst>
          </p:cNvPr>
          <p:cNvSpPr txBox="1"/>
          <p:nvPr/>
        </p:nvSpPr>
        <p:spPr>
          <a:xfrm>
            <a:off x="466065" y="3390982"/>
            <a:ext cx="1461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Exponential </a:t>
            </a:r>
            <a:endParaRPr lang="zh-CN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535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80B61703-4241-4942-B7FA-C3D2536C5A3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016" y="982453"/>
            <a:ext cx="5857350" cy="44822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3CD3182-84BD-4298-8360-32C909684C6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65" y="982453"/>
            <a:ext cx="5857351" cy="44822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Optimizing G2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t>2020/09/30</a:t>
            </a:r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pPr/>
              <a:t>6</a:t>
            </a:fld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FD64533-2480-4CF4-A963-5AA0BD2C067B}"/>
              </a:ext>
            </a:extLst>
          </p:cNvPr>
          <p:cNvSpPr txBox="1"/>
          <p:nvPr/>
        </p:nvSpPr>
        <p:spPr>
          <a:xfrm>
            <a:off x="2988336" y="5452748"/>
            <a:ext cx="817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U</a:t>
            </a:r>
            <a:r>
              <a:rPr lang="en-US" altLang="zh-CN" sz="2400" baseline="30000" dirty="0">
                <a:solidFill>
                  <a:srgbClr val="FF0000"/>
                </a:solidFill>
              </a:rPr>
              <a:t>35+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1D49F62-3AA4-4471-87A8-011681C492E7}"/>
              </a:ext>
            </a:extLst>
          </p:cNvPr>
          <p:cNvSpPr txBox="1"/>
          <p:nvPr/>
        </p:nvSpPr>
        <p:spPr>
          <a:xfrm>
            <a:off x="8841137" y="5464711"/>
            <a:ext cx="817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O</a:t>
            </a:r>
            <a:r>
              <a:rPr lang="en-US" altLang="zh-CN" sz="2400" baseline="30000" dirty="0">
                <a:solidFill>
                  <a:srgbClr val="FF0000"/>
                </a:solidFill>
              </a:rPr>
              <a:t>6+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54B4234-6A8E-4C01-8129-F87CD86EB90B}"/>
              </a:ext>
            </a:extLst>
          </p:cNvPr>
          <p:cNvSpPr/>
          <p:nvPr/>
        </p:nvSpPr>
        <p:spPr>
          <a:xfrm>
            <a:off x="2009036" y="3883843"/>
            <a:ext cx="1271492" cy="782425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00C838E-914F-4C0D-844E-8266E3E260E9}"/>
              </a:ext>
            </a:extLst>
          </p:cNvPr>
          <p:cNvSpPr/>
          <p:nvPr/>
        </p:nvSpPr>
        <p:spPr>
          <a:xfrm>
            <a:off x="8254777" y="4044098"/>
            <a:ext cx="1403467" cy="622170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387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TOSCA: Electric Field Analysis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t>2020/09/30</a:t>
            </a:r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pPr/>
              <a:t>7</a:t>
            </a:fld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F8DF03-EF8E-4A3D-B270-D34C96673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07" y="1877398"/>
            <a:ext cx="5856051" cy="33756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2C25303-3CEA-493A-BD88-997800364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543" y="1995383"/>
            <a:ext cx="5780139" cy="3375601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CB253CAC-E901-4CDA-AFC6-97BA3ED434AE}"/>
              </a:ext>
            </a:extLst>
          </p:cNvPr>
          <p:cNvSpPr/>
          <p:nvPr/>
        </p:nvSpPr>
        <p:spPr>
          <a:xfrm>
            <a:off x="2395535" y="2396829"/>
            <a:ext cx="1193970" cy="92412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13D112F-51E0-4AD6-ADEA-A256A8947083}"/>
              </a:ext>
            </a:extLst>
          </p:cNvPr>
          <p:cNvSpPr/>
          <p:nvPr/>
        </p:nvSpPr>
        <p:spPr>
          <a:xfrm>
            <a:off x="7995425" y="2574910"/>
            <a:ext cx="983206" cy="90759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CD07F7-6983-4D7D-AC1A-A1A8CEFAF7A7}"/>
              </a:ext>
            </a:extLst>
          </p:cNvPr>
          <p:cNvSpPr txBox="1"/>
          <p:nvPr/>
        </p:nvSpPr>
        <p:spPr>
          <a:xfrm>
            <a:off x="1072572" y="5557187"/>
            <a:ext cx="3700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Emax</a:t>
            </a:r>
            <a:r>
              <a:rPr lang="en-US" altLang="zh-CN" sz="2400" dirty="0">
                <a:solidFill>
                  <a:srgbClr val="FF0000"/>
                </a:solidFill>
                <a:ea typeface="等线" panose="02010600030101010101" pitchFamily="2" charset="-122"/>
              </a:rPr>
              <a:t>≈5.0kV/mm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4499722-FC0B-491B-A3BC-20CD63FB2A1F}"/>
              </a:ext>
            </a:extLst>
          </p:cNvPr>
          <p:cNvSpPr txBox="1"/>
          <p:nvPr/>
        </p:nvSpPr>
        <p:spPr>
          <a:xfrm>
            <a:off x="7265848" y="5557186"/>
            <a:ext cx="3700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Emax</a:t>
            </a:r>
            <a:r>
              <a:rPr lang="en-US" altLang="zh-CN" sz="2400" dirty="0">
                <a:solidFill>
                  <a:srgbClr val="FF0000"/>
                </a:solidFill>
                <a:ea typeface="等线" panose="02010600030101010101" pitchFamily="2" charset="-122"/>
              </a:rPr>
              <a:t>≈2.9kV/mm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C976EFA-584B-4F75-9250-68ED86F55666}"/>
              </a:ext>
            </a:extLst>
          </p:cNvPr>
          <p:cNvSpPr txBox="1"/>
          <p:nvPr/>
        </p:nvSpPr>
        <p:spPr>
          <a:xfrm>
            <a:off x="1237716" y="1300536"/>
            <a:ext cx="428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G1=35mm  V1=25kV  G2=25mm  G3=6mm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8A61DBA-C006-47FF-A776-096FC03DF66A}"/>
              </a:ext>
            </a:extLst>
          </p:cNvPr>
          <p:cNvSpPr txBox="1"/>
          <p:nvPr/>
        </p:nvSpPr>
        <p:spPr>
          <a:xfrm>
            <a:off x="7061341" y="1303956"/>
            <a:ext cx="428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G1=35mm  V1=25kV  G2=28mm  G3=8mm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3026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t>2020/09/30</a:t>
            </a:r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pPr/>
              <a:t>8</a:t>
            </a:fld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759E4DC-831F-423C-80A7-565207A3CD8A}"/>
                  </a:ext>
                </a:extLst>
              </p:cNvPr>
              <p:cNvSpPr txBox="1"/>
              <p:nvPr/>
            </p:nvSpPr>
            <p:spPr>
              <a:xfrm>
                <a:off x="1553183" y="1407591"/>
                <a:ext cx="9085634" cy="4392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altLang="zh-CN" sz="2400" b="1" dirty="0"/>
                  <a:t>The G1 &amp; V1 are the most important parameters for the extracted beam quality,  the k in equation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  <m:sub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𝒐𝒑𝒕</m:t>
                        </m:r>
                      </m:sub>
                    </m:sSub>
                    <m:r>
                      <a:rPr kumimoji="0" lang="en-US" altLang="zh-CN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𝒌</m:t>
                        </m:r>
                      </m:num>
                      <m:den>
                        <m:sSup>
                          <m:sSupPr>
                            <m:ctrlP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𝟗</m:t>
                            </m:r>
                            <m:r>
                              <a:rPr kumimoji="0" lang="zh-CN" altLang="en-US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𝝅</m:t>
                            </m:r>
                            <m: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𝑮</m:t>
                            </m:r>
                            <m: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p>
                            <m: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𝒁</m:t>
                            </m:r>
                          </m:num>
                          <m:den>
                            <m:r>
                              <a:rPr kumimoji="0" lang="en-US" altLang="zh-CN" sz="2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𝑨</m:t>
                            </m:r>
                          </m:den>
                        </m:f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  <m:sSup>
                      <m:sSupPr>
                        <m:ctrlP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  <m:r>
                          <a:rPr kumimoji="0" lang="en-US" altLang="zh-CN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e>
                      <m:sup>
                        <m:f>
                          <m:fPr>
                            <m:type m:val="lin"/>
                            <m:ctrlP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kumimoji="0" lang="en-US" altLang="zh-CN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zh-CN" sz="2400" b="1" dirty="0"/>
                  <a:t> of this extraction system is about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2.19</a:t>
                </a:r>
                <a:r>
                  <a:rPr lang="el-GR" altLang="zh-CN" sz="2400" b="1" dirty="0">
                    <a:solidFill>
                      <a:srgbClr val="FF0000"/>
                    </a:solidFill>
                  </a:rPr>
                  <a:t>μ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P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endParaRPr lang="en-US" altLang="zh-CN" sz="2400" b="1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altLang="zh-CN" sz="2400" b="1" dirty="0"/>
                  <a:t>The optimal G2 is between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24~28mm</a:t>
                </a:r>
                <a:r>
                  <a:rPr lang="en-US" altLang="zh-CN" sz="2400" b="1" dirty="0"/>
                  <a:t> (can be fixed)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endParaRPr lang="en-US" altLang="zh-CN" sz="2400" b="1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altLang="zh-CN" sz="2400" b="1" dirty="0"/>
                  <a:t>V2 &amp; G3 have less influence on the beam quality than other parameters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endParaRPr lang="en-US" altLang="zh-CN" sz="2400" b="1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altLang="zh-CN" sz="2400" b="1" i="0" dirty="0">
                    <a:solidFill>
                      <a:srgbClr val="333333"/>
                    </a:solidFill>
                    <a:effectLst/>
                  </a:rPr>
                  <a:t>Disruptive discharge and Penning discharge are considered carefully</a:t>
                </a:r>
                <a:endParaRPr lang="zh-CN" altLang="en-US" sz="2400" b="1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759E4DC-831F-423C-80A7-565207A3C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183" y="1407591"/>
                <a:ext cx="9085634" cy="4392100"/>
              </a:xfrm>
              <a:prstGeom prst="rect">
                <a:avLst/>
              </a:prstGeom>
              <a:blipFill>
                <a:blip r:embed="rId3"/>
                <a:stretch>
                  <a:fillRect l="-940" t="-1111" b="-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8219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Appendix: U Beam V2&amp;G3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t>2020/09/30</a:t>
            </a:r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pPr/>
              <a:t>9</a:t>
            </a:fld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C3E5888-9443-4CAB-ACDA-D836E7196E4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506" y="1127668"/>
            <a:ext cx="5878508" cy="449844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FB084DF-FAB9-45AE-8EF2-3658C79078E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492" y="1127668"/>
            <a:ext cx="5878508" cy="449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07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Appendix: 3-electrode for O Beam</a:t>
            </a:r>
            <a:endParaRPr 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t>2020/09/30</a:t>
            </a:r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>
                <a:solidFill>
                  <a:srgbClr val="4472C4">
                    <a:lumMod val="50000"/>
                  </a:srgbClr>
                </a:solidFill>
                <a:ea typeface="宋体" panose="02010600030101010101" pitchFamily="2" charset="-122"/>
              </a:rPr>
              <a:pPr/>
              <a:t>10</a:t>
            </a:fld>
            <a:endParaRPr lang="zh-CN" altLang="en-US" dirty="0">
              <a:solidFill>
                <a:srgbClr val="4472C4">
                  <a:lumMod val="50000"/>
                </a:srgbClr>
              </a:solidFill>
              <a:ea typeface="宋体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C3E5888-9443-4CAB-ACDA-D836E7196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1506" y="1734675"/>
            <a:ext cx="5878508" cy="32844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FB084DF-FAB9-45AE-8EF2-3658C79078E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493" y="1127668"/>
            <a:ext cx="5878506" cy="449844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48FE272-CCDA-46A7-990F-774363BAF69C}"/>
              </a:ext>
            </a:extLst>
          </p:cNvPr>
          <p:cNvSpPr txBox="1"/>
          <p:nvPr/>
        </p:nvSpPr>
        <p:spPr>
          <a:xfrm>
            <a:off x="7070527" y="5395282"/>
            <a:ext cx="3700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Emax</a:t>
            </a:r>
            <a:r>
              <a:rPr lang="en-US" altLang="zh-CN" sz="2400" dirty="0">
                <a:solidFill>
                  <a:srgbClr val="FF0000"/>
                </a:solidFill>
                <a:ea typeface="等线" panose="02010600030101010101" pitchFamily="2" charset="-122"/>
              </a:rPr>
              <a:t>≈5.5kV/mm</a:t>
            </a:r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69A677D-24D7-4E7C-8C88-93F8C2F7E7BE}"/>
              </a:ext>
            </a:extLst>
          </p:cNvPr>
          <p:cNvSpPr txBox="1"/>
          <p:nvPr/>
        </p:nvSpPr>
        <p:spPr>
          <a:xfrm>
            <a:off x="6901086" y="1358501"/>
            <a:ext cx="1243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G1=35mm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0505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模板 - 副本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6883</TotalTime>
  <Words>619</Words>
  <Application>Microsoft Office PowerPoint</Application>
  <PresentationFormat>Widescreen</PresentationFormat>
  <Paragraphs>121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微软雅黑</vt:lpstr>
      <vt:lpstr>宋体</vt:lpstr>
      <vt:lpstr>Arial</vt:lpstr>
      <vt:lpstr>Arial Black</vt:lpstr>
      <vt:lpstr>Calibri</vt:lpstr>
      <vt:lpstr>Calibri Light</vt:lpstr>
      <vt:lpstr>Cambria Math</vt:lpstr>
      <vt:lpstr>等线</vt:lpstr>
      <vt:lpstr>等线 Light</vt:lpstr>
      <vt:lpstr>黑体</vt:lpstr>
      <vt:lpstr>Wingdings</vt:lpstr>
      <vt:lpstr>仿宋</vt:lpstr>
      <vt:lpstr>Office 主题​​</vt:lpstr>
      <vt:lpstr>1_模板 - 副本</vt:lpstr>
      <vt:lpstr>PowerPoint Presentation</vt:lpstr>
      <vt:lpstr>FECR: the 4th Gen ECRIS</vt:lpstr>
      <vt:lpstr>FECR: 4-electrode Extraction System</vt:lpstr>
      <vt:lpstr>IBSIMU: G1= 20~47mm_V1= 23kV(U)</vt:lpstr>
      <vt:lpstr>Optimizing G1&amp;V1</vt:lpstr>
      <vt:lpstr>Optimizing G2</vt:lpstr>
      <vt:lpstr>TOSCA: Electric Field Analysis</vt:lpstr>
      <vt:lpstr>Conclusion</vt:lpstr>
      <vt:lpstr>Appendix: U Beam V2&amp;G3</vt:lpstr>
      <vt:lpstr>Appendix: 3-electrode for O Beam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zhen shen</dc:creator>
  <cp:lastModifiedBy>Allen, Alexa</cp:lastModifiedBy>
  <cp:revision>54</cp:revision>
  <dcterms:created xsi:type="dcterms:W3CDTF">2020-09-24T12:51:14Z</dcterms:created>
  <dcterms:modified xsi:type="dcterms:W3CDTF">2020-09-29T18:11:09Z</dcterms:modified>
</cp:coreProperties>
</file>