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heme/theme3.xml" ContentType="application/vnd.openxmlformats-officedocument.theme+xml"/>
  <Override PartName="/ppt/tags/tag58.xml" ContentType="application/vnd.openxmlformats-officedocument.presentationml.tags+xml"/>
  <Override PartName="/ppt/notesSlides/notesSlide1.xml" ContentType="application/vnd.openxmlformats-officedocument.presentationml.notesSlide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4" r:id="rId2"/>
  </p:sldMasterIdLst>
  <p:notesMasterIdLst>
    <p:notesMasterId r:id="rId15"/>
  </p:notesMasterIdLst>
  <p:sldIdLst>
    <p:sldId id="426" r:id="rId3"/>
    <p:sldId id="336" r:id="rId4"/>
    <p:sldId id="339" r:id="rId5"/>
    <p:sldId id="344" r:id="rId6"/>
    <p:sldId id="391" r:id="rId7"/>
    <p:sldId id="392" r:id="rId8"/>
    <p:sldId id="368" r:id="rId9"/>
    <p:sldId id="276" r:id="rId10"/>
    <p:sldId id="405" r:id="rId11"/>
    <p:sldId id="408" r:id="rId12"/>
    <p:sldId id="390" r:id="rId13"/>
    <p:sldId id="445" r:id="rId14"/>
  </p:sldIdLst>
  <p:sldSz cx="9144000" cy="6858000" type="screen4x3"/>
  <p:notesSz cx="6669088" cy="9926638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70">
          <p15:clr>
            <a:srgbClr val="A4A3A4"/>
          </p15:clr>
        </p15:guide>
        <p15:guide id="2" pos="282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065" autoAdjust="0"/>
  </p:normalViewPr>
  <p:slideViewPr>
    <p:cSldViewPr>
      <p:cViewPr varScale="1">
        <p:scale>
          <a:sx n="109" d="100"/>
          <a:sy n="109" d="100"/>
        </p:scale>
        <p:origin x="1674" y="114"/>
      </p:cViewPr>
      <p:guideLst>
        <p:guide orient="horz" pos="2370"/>
        <p:guide pos="282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image" Target="../media/image9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image" Target="../media/image11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image" Target="../media/image13.e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emf"/><Relationship Id="rId1" Type="http://schemas.openxmlformats.org/officeDocument/2006/relationships/image" Target="../media/image1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77825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C4369B-C7F9-4752-A54A-B1330495F611}" type="datetimeFigureOut">
              <a:rPr lang="zh-CN" altLang="en-US" smtClean="0"/>
              <a:t>2020/9/29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66750" y="4714875"/>
            <a:ext cx="5335588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88925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778250" y="9428163"/>
            <a:ext cx="288925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286497-105C-45B3-A409-5722C4E4884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286497-105C-45B3-A409-5722C4E4884F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11.xml"/><Relationship Id="rId4" Type="http://schemas.openxmlformats.org/officeDocument/2006/relationships/tags" Target="../tags/tag10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16.xml"/><Relationship Id="rId4" Type="http://schemas.openxmlformats.org/officeDocument/2006/relationships/tags" Target="../tags/tag15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19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tags" Target="../tags/tag22.xml"/><Relationship Id="rId5" Type="http://schemas.openxmlformats.org/officeDocument/2006/relationships/tags" Target="../tags/tag21.xml"/><Relationship Id="rId4" Type="http://schemas.openxmlformats.org/officeDocument/2006/relationships/tags" Target="../tags/tag20.xml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tags" Target="../tags/tag30.xml"/><Relationship Id="rId3" Type="http://schemas.openxmlformats.org/officeDocument/2006/relationships/tags" Target="../tags/tag25.xml"/><Relationship Id="rId7" Type="http://schemas.openxmlformats.org/officeDocument/2006/relationships/tags" Target="../tags/tag29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6" Type="http://schemas.openxmlformats.org/officeDocument/2006/relationships/tags" Target="../tags/tag28.xml"/><Relationship Id="rId5" Type="http://schemas.openxmlformats.org/officeDocument/2006/relationships/tags" Target="../tags/tag27.xml"/><Relationship Id="rId4" Type="http://schemas.openxmlformats.org/officeDocument/2006/relationships/tags" Target="../tags/tag26.xml"/><Relationship Id="rId9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tags" Target="../tags/tag31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34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" Type="http://schemas.openxmlformats.org/officeDocument/2006/relationships/tags" Target="../tags/tag35.xml"/><Relationship Id="rId4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40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39.xml"/><Relationship Id="rId1" Type="http://schemas.openxmlformats.org/officeDocument/2006/relationships/tags" Target="../tags/tag38.xml"/><Relationship Id="rId6" Type="http://schemas.openxmlformats.org/officeDocument/2006/relationships/tags" Target="../tags/tag43.xml"/><Relationship Id="rId5" Type="http://schemas.openxmlformats.org/officeDocument/2006/relationships/tags" Target="../tags/tag42.xml"/><Relationship Id="rId4" Type="http://schemas.openxmlformats.org/officeDocument/2006/relationships/tags" Target="../tags/tag4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tags" Target="../tags/tag46.xml"/><Relationship Id="rId2" Type="http://schemas.openxmlformats.org/officeDocument/2006/relationships/tags" Target="../tags/tag45.xml"/><Relationship Id="rId1" Type="http://schemas.openxmlformats.org/officeDocument/2006/relationships/tags" Target="../tags/tag44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48.xml"/><Relationship Id="rId4" Type="http://schemas.openxmlformats.org/officeDocument/2006/relationships/tags" Target="../tags/tag47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tags" Target="../tags/tag51.xml"/><Relationship Id="rId2" Type="http://schemas.openxmlformats.org/officeDocument/2006/relationships/tags" Target="../tags/tag50.xml"/><Relationship Id="rId1" Type="http://schemas.openxmlformats.org/officeDocument/2006/relationships/tags" Target="../tags/tag49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5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tags" Target="../tags/tag55.xml"/><Relationship Id="rId2" Type="http://schemas.openxmlformats.org/officeDocument/2006/relationships/tags" Target="../tags/tag54.xml"/><Relationship Id="rId1" Type="http://schemas.openxmlformats.org/officeDocument/2006/relationships/tags" Target="../tags/tag53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57.xml"/><Relationship Id="rId4" Type="http://schemas.openxmlformats.org/officeDocument/2006/relationships/tags" Target="../tags/tag5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8"/>
          <p:cNvPicPr preferRelativeResize="0"/>
          <p:nvPr userDrawn="1"/>
        </p:nvPicPr>
        <p:blipFill>
          <a:blip r:embed="rId2"/>
          <a:stretch>
            <a:fillRect/>
          </a:stretch>
        </p:blipFill>
        <p:spPr>
          <a:xfrm>
            <a:off x="0" y="-3175"/>
            <a:ext cx="9144000" cy="6731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椭圆 4"/>
          <p:cNvSpPr/>
          <p:nvPr userDrawn="1"/>
        </p:nvSpPr>
        <p:spPr>
          <a:xfrm>
            <a:off x="236935" y="1588"/>
            <a:ext cx="558404" cy="66516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strike="noStrike" noProof="1">
              <a:solidFill>
                <a:prstClr val="white"/>
              </a:solidFill>
            </a:endParaRPr>
          </a:p>
        </p:txBody>
      </p:sp>
      <p:sp>
        <p:nvSpPr>
          <p:cNvPr id="6" name="矩形 5"/>
          <p:cNvSpPr/>
          <p:nvPr userDrawn="1"/>
        </p:nvSpPr>
        <p:spPr>
          <a:xfrm>
            <a:off x="0" y="0"/>
            <a:ext cx="521494" cy="6921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strike="noStrike" noProof="1">
              <a:solidFill>
                <a:prstClr val="white"/>
              </a:solidFill>
            </a:endParaRPr>
          </a:p>
        </p:txBody>
      </p:sp>
      <p:pic>
        <p:nvPicPr>
          <p:cNvPr id="2053" name="Picture 11"/>
          <p:cNvPicPr>
            <a:picLocks noChangeAspect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6916" y="-25400"/>
            <a:ext cx="521494" cy="663575"/>
          </a:xfrm>
          <a:prstGeom prst="rect">
            <a:avLst/>
          </a:prstGeom>
          <a:noFill/>
          <a:ln w="9525">
            <a:noFill/>
          </a:ln>
          <a:effectLst>
            <a:outerShdw algn="ctr" rotWithShape="0">
              <a:schemeClr val="bg2">
                <a:alpha val="50000"/>
              </a:schemeClr>
            </a:outerShdw>
          </a:effectLst>
        </p:spPr>
      </p:pic>
      <p:cxnSp>
        <p:nvCxnSpPr>
          <p:cNvPr id="12" name="直接连接符 11"/>
          <p:cNvCxnSpPr/>
          <p:nvPr userDrawn="1"/>
        </p:nvCxnSpPr>
        <p:spPr>
          <a:xfrm>
            <a:off x="0" y="6524625"/>
            <a:ext cx="91440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标题 8"/>
          <p:cNvSpPr>
            <a:spLocks noGrp="1"/>
          </p:cNvSpPr>
          <p:nvPr>
            <p:ph type="title"/>
          </p:nvPr>
        </p:nvSpPr>
        <p:spPr>
          <a:xfrm>
            <a:off x="818485" y="0"/>
            <a:ext cx="7886700" cy="541537"/>
          </a:xfrm>
          <a:prstGeom prst="rect">
            <a:avLst/>
          </a:prstGeom>
        </p:spPr>
        <p:txBody>
          <a:bodyPr/>
          <a:lstStyle>
            <a:lvl1pPr algn="ctr">
              <a:defRPr sz="2100">
                <a:effectLst/>
              </a:defRPr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8"/>
          <p:cNvPicPr preferRelativeResize="0"/>
          <p:nvPr userDrawn="1"/>
        </p:nvPicPr>
        <p:blipFill>
          <a:blip r:embed="rId2"/>
          <a:stretch>
            <a:fillRect/>
          </a:stretch>
        </p:blipFill>
        <p:spPr>
          <a:xfrm>
            <a:off x="0" y="-3175"/>
            <a:ext cx="9144000" cy="6731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椭圆 4"/>
          <p:cNvSpPr/>
          <p:nvPr userDrawn="1"/>
        </p:nvSpPr>
        <p:spPr>
          <a:xfrm>
            <a:off x="236935" y="1588"/>
            <a:ext cx="558404" cy="66516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strike="noStrike" noProof="1">
              <a:solidFill>
                <a:prstClr val="white"/>
              </a:solidFill>
            </a:endParaRPr>
          </a:p>
        </p:txBody>
      </p:sp>
      <p:sp>
        <p:nvSpPr>
          <p:cNvPr id="6" name="矩形 5"/>
          <p:cNvSpPr/>
          <p:nvPr userDrawn="1"/>
        </p:nvSpPr>
        <p:spPr>
          <a:xfrm>
            <a:off x="0" y="0"/>
            <a:ext cx="521494" cy="6921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strike="noStrike" noProof="1">
              <a:solidFill>
                <a:prstClr val="white"/>
              </a:solidFill>
            </a:endParaRPr>
          </a:p>
        </p:txBody>
      </p:sp>
      <p:pic>
        <p:nvPicPr>
          <p:cNvPr id="2053" name="Picture 11"/>
          <p:cNvPicPr>
            <a:picLocks noChangeAspect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6916" y="-25400"/>
            <a:ext cx="521494" cy="663575"/>
          </a:xfrm>
          <a:prstGeom prst="rect">
            <a:avLst/>
          </a:prstGeom>
          <a:noFill/>
          <a:ln w="9525">
            <a:noFill/>
          </a:ln>
          <a:effectLst>
            <a:outerShdw algn="ctr" rotWithShape="0">
              <a:schemeClr val="bg2">
                <a:alpha val="50000"/>
              </a:schemeClr>
            </a:outerShdw>
          </a:effectLst>
        </p:spPr>
      </p:pic>
      <p:cxnSp>
        <p:nvCxnSpPr>
          <p:cNvPr id="12" name="直接连接符 11"/>
          <p:cNvCxnSpPr/>
          <p:nvPr userDrawn="1"/>
        </p:nvCxnSpPr>
        <p:spPr>
          <a:xfrm>
            <a:off x="0" y="6524625"/>
            <a:ext cx="91440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标题 8"/>
          <p:cNvSpPr>
            <a:spLocks noGrp="1"/>
          </p:cNvSpPr>
          <p:nvPr>
            <p:ph type="title"/>
          </p:nvPr>
        </p:nvSpPr>
        <p:spPr>
          <a:xfrm>
            <a:off x="818485" y="0"/>
            <a:ext cx="7886700" cy="541537"/>
          </a:xfrm>
          <a:prstGeom prst="rect">
            <a:avLst/>
          </a:prstGeom>
        </p:spPr>
        <p:txBody>
          <a:bodyPr/>
          <a:lstStyle>
            <a:lvl1pPr algn="ctr">
              <a:defRPr sz="2100">
                <a:effectLst/>
              </a:defRPr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8"/>
          <p:cNvPicPr preferRelativeResize="0"/>
          <p:nvPr userDrawn="1"/>
        </p:nvPicPr>
        <p:blipFill>
          <a:blip r:embed="rId2"/>
          <a:stretch>
            <a:fillRect/>
          </a:stretch>
        </p:blipFill>
        <p:spPr>
          <a:xfrm>
            <a:off x="0" y="-3175"/>
            <a:ext cx="9144000" cy="6731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椭圆 4"/>
          <p:cNvSpPr/>
          <p:nvPr userDrawn="1"/>
        </p:nvSpPr>
        <p:spPr>
          <a:xfrm>
            <a:off x="236935" y="1588"/>
            <a:ext cx="558404" cy="66516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strike="noStrike" noProof="1">
              <a:solidFill>
                <a:prstClr val="white"/>
              </a:solidFill>
            </a:endParaRPr>
          </a:p>
        </p:txBody>
      </p:sp>
      <p:sp>
        <p:nvSpPr>
          <p:cNvPr id="6" name="矩形 5"/>
          <p:cNvSpPr/>
          <p:nvPr userDrawn="1"/>
        </p:nvSpPr>
        <p:spPr>
          <a:xfrm>
            <a:off x="0" y="0"/>
            <a:ext cx="521494" cy="6921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strike="noStrike" noProof="1">
              <a:solidFill>
                <a:prstClr val="white"/>
              </a:solidFill>
            </a:endParaRPr>
          </a:p>
        </p:txBody>
      </p:sp>
      <p:pic>
        <p:nvPicPr>
          <p:cNvPr id="2053" name="Picture 11"/>
          <p:cNvPicPr>
            <a:picLocks noChangeAspect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6916" y="-25400"/>
            <a:ext cx="521494" cy="663575"/>
          </a:xfrm>
          <a:prstGeom prst="rect">
            <a:avLst/>
          </a:prstGeom>
          <a:noFill/>
          <a:ln w="9525">
            <a:noFill/>
          </a:ln>
          <a:effectLst>
            <a:outerShdw algn="ctr" rotWithShape="0">
              <a:schemeClr val="bg2">
                <a:alpha val="50000"/>
              </a:schemeClr>
            </a:outerShdw>
          </a:effectLst>
        </p:spPr>
      </p:pic>
      <p:cxnSp>
        <p:nvCxnSpPr>
          <p:cNvPr id="12" name="直接连接符 11"/>
          <p:cNvCxnSpPr/>
          <p:nvPr userDrawn="1"/>
        </p:nvCxnSpPr>
        <p:spPr>
          <a:xfrm>
            <a:off x="0" y="6524625"/>
            <a:ext cx="91440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标题 8"/>
          <p:cNvSpPr>
            <a:spLocks noGrp="1"/>
          </p:cNvSpPr>
          <p:nvPr>
            <p:ph type="title"/>
          </p:nvPr>
        </p:nvSpPr>
        <p:spPr>
          <a:xfrm>
            <a:off x="818485" y="0"/>
            <a:ext cx="7886700" cy="541537"/>
          </a:xfrm>
          <a:prstGeom prst="rect">
            <a:avLst/>
          </a:prstGeom>
        </p:spPr>
        <p:txBody>
          <a:bodyPr/>
          <a:lstStyle>
            <a:lvl1pPr algn="ctr">
              <a:defRPr sz="2100">
                <a:effectLst/>
              </a:defRPr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56300" y="608400"/>
            <a:ext cx="82269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7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456300" y="1490400"/>
            <a:ext cx="8226900" cy="4759200"/>
          </a:xfrm>
        </p:spPr>
        <p:txBody>
          <a:bodyPr vert="horz" lIns="90000" tIns="46800" rIns="90000" bIns="46800" rtlCol="0">
            <a:norm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●"/>
              <a:defRPr kumimoji="0" lang="zh-CN" altLang="en-US" sz="135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05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05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  <a:lvl6pPr marL="1714500" indent="0">
              <a:buNone/>
              <a:defRPr/>
            </a:lvl6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2020/9/29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493100" y="3848400"/>
            <a:ext cx="58266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3300" b="1" i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Tx/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493100" y="4615200"/>
            <a:ext cx="5826600" cy="867600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lnSpc>
                <a:spcPct val="130000"/>
              </a:lnSpc>
              <a:buNone/>
              <a:defRPr kumimoji="0" lang="zh-CN" altLang="en-US" sz="135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2020/9/29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56300" y="608400"/>
            <a:ext cx="82269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7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456300" y="1501200"/>
            <a:ext cx="3882600" cy="4748400"/>
          </a:xfrm>
        </p:spPr>
        <p:txBody>
          <a:bodyPr vert="horz" lIns="90000" tIns="46800" rIns="90000" bIns="46800" rtlCol="0">
            <a:norm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05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05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808700" y="1501200"/>
            <a:ext cx="3882600" cy="4748400"/>
          </a:xfrm>
        </p:spPr>
        <p:txBody>
          <a:bodyPr lIns="90000" tIns="46800" rIns="90000" bIns="46800">
            <a:normAutofit/>
          </a:bodyPr>
          <a:lstStyle>
            <a:lvl1pPr marL="171450" indent="-171450" eaLnBrk="1" fontAlgn="auto" latinLnBrk="0" hangingPunct="1">
              <a:lnSpc>
                <a:spcPct val="130000"/>
              </a:lnSpc>
              <a:spcAft>
                <a:spcPts val="600"/>
              </a:spcAft>
              <a:buFont typeface="Arial" panose="020B0604020202020204" pitchFamily="34" charset="0"/>
              <a:buChar char="●"/>
              <a:defRPr sz="12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514350" indent="-171450" defTabSz="9144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2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857250" indent="-17145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defRPr sz="12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200150" indent="-171450" eaLnBrk="1" fontAlgn="auto" latinLnBrk="0" hangingPunct="1">
              <a:lnSpc>
                <a:spcPct val="120000"/>
              </a:lnSpc>
              <a:buFont typeface="Wingdings" panose="05000000000000000000" charset="0"/>
              <a:buChar char=""/>
              <a:defRPr sz="105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eaLnBrk="1" fontAlgn="auto" latinLnBrk="0" hangingPunct="1">
              <a:lnSpc>
                <a:spcPct val="120000"/>
              </a:lnSpc>
              <a:defRPr sz="1050"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2020/9/29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56300" y="608400"/>
            <a:ext cx="82269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7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456300" y="1429200"/>
            <a:ext cx="40068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1500" b="1" u="none" strike="noStrike" kern="1200" cap="none" spc="20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56300" y="1854000"/>
            <a:ext cx="4006800" cy="4395600"/>
          </a:xfrm>
        </p:spPr>
        <p:txBody>
          <a:bodyPr vert="horz" lIns="101600" tIns="0" rIns="82550" bIns="0" rtlCol="0">
            <a:norm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05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05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4676813" y="1421729"/>
            <a:ext cx="40068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1500" b="1" i="0" u="none" strike="noStrike" kern="1200" cap="none" spc="20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676813" y="1854000"/>
            <a:ext cx="4006800" cy="4395600"/>
          </a:xfrm>
        </p:spPr>
        <p:txBody>
          <a:bodyPr vert="horz" lIns="101600" tIns="0" rIns="82550" bIns="0" rtlCol="0">
            <a:norm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05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05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2020/9/29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56300" y="608400"/>
            <a:ext cx="82269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7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2020/9/29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2020/9/29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456300" y="1555200"/>
            <a:ext cx="3924808" cy="4608000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200" b="0" i="0" u="none" strike="noStrike" kern="1200" cap="none" spc="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4762800" y="1555200"/>
            <a:ext cx="3920400" cy="4608000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342900" indent="0" defTabSz="914400" eaLnBrk="1" fontAlgn="auto" latinLnBrk="0" hangingPunct="1">
              <a:buFont typeface="Arial" panose="020B0604020202020204" pitchFamily="34" charset="0"/>
              <a:buNone/>
              <a:tabLst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2pPr>
            <a:lvl3pPr eaLnBrk="1" fontAlgn="auto" latinLnBrk="0" hangingPunct="1">
              <a:buFont typeface="Arial" panose="020B0604020202020204" pitchFamily="34" charset="0"/>
              <a:buChar char="●"/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3pPr>
            <a:lvl4pPr eaLnBrk="1" fontAlgn="auto" latinLnBrk="0" hangingPunct="1"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4pPr>
            <a:lvl5pPr eaLnBrk="1" fontAlgn="auto" latinLnBrk="0" hangingPunct="1"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>2020/9/29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7676100" y="914400"/>
            <a:ext cx="783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1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85800" y="914400"/>
            <a:ext cx="6876900" cy="5029200"/>
          </a:xfrm>
        </p:spPr>
        <p:txBody>
          <a:bodyPr vert="eaVert" lIns="46800" tIns="46800" rIns="46800" bIns="46800"/>
          <a:lstStyle>
            <a:lvl1pPr marL="171450" indent="-171450" eaLnBrk="1" fontAlgn="auto" latinLnBrk="0" hangingPunct="1">
              <a:lnSpc>
                <a:spcPct val="130000"/>
              </a:lnSpc>
              <a:spcAft>
                <a:spcPts val="1000"/>
              </a:spcAft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514350" indent="-171450" defTabSz="914400" eaLnBrk="1" fontAlgn="auto" latinLnBrk="0" hangingPunct="1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2pPr>
            <a:lvl3pPr marL="857250" indent="-171450" eaLnBrk="1" fontAlgn="auto" latinLnBrk="0" hangingPunct="1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3pPr>
            <a:lvl4pPr marL="1200150" indent="-171450" eaLnBrk="1" fontAlgn="auto" latinLnBrk="0" hangingPunct="1">
              <a:lnSpc>
                <a:spcPct val="120000"/>
              </a:lnSpc>
              <a:spcAft>
                <a:spcPts val="300"/>
              </a:spcAft>
              <a:buFont typeface="Wingdings" panose="05000000000000000000" charset="0"/>
              <a:buChar char="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4pPr>
            <a:lvl5pPr marL="1543050" indent="-171450" eaLnBrk="1" fontAlgn="auto" latinLnBrk="0" hangingPunct="1">
              <a:lnSpc>
                <a:spcPct val="120000"/>
              </a:lnSpc>
              <a:spcAft>
                <a:spcPts val="300"/>
              </a:spcAft>
              <a:buFont typeface="Arial" panose="020B0604020202020204" pitchFamily="34" charset="0"/>
              <a:buChar char="•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2020/9/29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2020/9/29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456300" y="774000"/>
            <a:ext cx="8229600" cy="5482800"/>
          </a:xfrm>
        </p:spPr>
        <p:txBody>
          <a:bodyPr/>
          <a:lstStyle>
            <a:lvl1pPr marL="171450" indent="-171450" eaLnBrk="1" fontAlgn="auto" latinLnBrk="0" hangingPunct="1">
              <a:lnSpc>
                <a:spcPct val="130000"/>
              </a:lnSpc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514350" indent="-171450" defTabSz="9144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2pPr>
            <a:lvl3pPr marL="857250" indent="-17145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3pPr>
            <a:lvl4pPr marL="1200150" indent="-171450" eaLnBrk="1" fontAlgn="auto" latinLnBrk="0" hangingPunct="1">
              <a:lnSpc>
                <a:spcPct val="120000"/>
              </a:lnSpc>
              <a:buFont typeface="Wingdings" panose="05000000000000000000" charset="0"/>
              <a:buChar char="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4pPr>
            <a:lvl5pPr marL="1543050" indent="-17145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•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2020/9/29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99100" y="2484000"/>
            <a:ext cx="73494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45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899100" y="3560400"/>
            <a:ext cx="7349400" cy="4716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1800" spc="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tags" Target="../tags/tag1.xml"/><Relationship Id="rId18" Type="http://schemas.openxmlformats.org/officeDocument/2006/relationships/tags" Target="../tags/tag6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theme" Target="../theme/theme2.xml"/><Relationship Id="rId17" Type="http://schemas.openxmlformats.org/officeDocument/2006/relationships/tags" Target="../tags/tag5.xml"/><Relationship Id="rId2" Type="http://schemas.openxmlformats.org/officeDocument/2006/relationships/slideLayout" Target="../slideLayouts/slideLayout7.xml"/><Relationship Id="rId16" Type="http://schemas.openxmlformats.org/officeDocument/2006/relationships/tags" Target="../tags/tag4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5" Type="http://schemas.openxmlformats.org/officeDocument/2006/relationships/tags" Target="../tags/tag3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8"/>
          <p:cNvPicPr preferRelativeResize="0"/>
          <p:nvPr userDrawn="1"/>
        </p:nvPicPr>
        <p:blipFill>
          <a:blip r:embed="rId7"/>
          <a:stretch>
            <a:fillRect/>
          </a:stretch>
        </p:blipFill>
        <p:spPr>
          <a:xfrm>
            <a:off x="0" y="19050"/>
            <a:ext cx="9144000" cy="6731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矩形 3"/>
          <p:cNvSpPr/>
          <p:nvPr userDrawn="1"/>
        </p:nvSpPr>
        <p:spPr>
          <a:xfrm>
            <a:off x="8622665" y="19050"/>
            <a:ext cx="521494" cy="6921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strike="noStrike" noProof="1">
              <a:solidFill>
                <a:prstClr val="white"/>
              </a:solidFill>
            </a:endParaRPr>
          </a:p>
        </p:txBody>
      </p:sp>
      <p:sp>
        <p:nvSpPr>
          <p:cNvPr id="3" name="椭圆 2"/>
          <p:cNvSpPr/>
          <p:nvPr userDrawn="1"/>
        </p:nvSpPr>
        <p:spPr>
          <a:xfrm>
            <a:off x="8241745" y="13018"/>
            <a:ext cx="558404" cy="66516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strike="noStrike" noProof="1">
              <a:solidFill>
                <a:prstClr val="white"/>
              </a:solidFill>
            </a:endParaRPr>
          </a:p>
        </p:txBody>
      </p:sp>
      <p:sp>
        <p:nvSpPr>
          <p:cNvPr id="9" name="椭圆 8"/>
          <p:cNvSpPr/>
          <p:nvPr userDrawn="1"/>
        </p:nvSpPr>
        <p:spPr>
          <a:xfrm>
            <a:off x="153115" y="13018"/>
            <a:ext cx="558404" cy="66516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strike="noStrike" noProof="1">
              <a:solidFill>
                <a:prstClr val="white"/>
              </a:solidFill>
            </a:endParaRPr>
          </a:p>
        </p:txBody>
      </p:sp>
      <p:sp>
        <p:nvSpPr>
          <p:cNvPr id="8" name="矩形 7"/>
          <p:cNvSpPr/>
          <p:nvPr userDrawn="1"/>
        </p:nvSpPr>
        <p:spPr>
          <a:xfrm>
            <a:off x="0" y="0"/>
            <a:ext cx="521494" cy="6921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strike="noStrike" noProof="1">
              <a:solidFill>
                <a:prstClr val="white"/>
              </a:solidFill>
            </a:endParaRPr>
          </a:p>
        </p:txBody>
      </p:sp>
      <p:pic>
        <p:nvPicPr>
          <p:cNvPr id="2053" name="Picture 11"/>
          <p:cNvPicPr>
            <a:picLocks noChangeAspect="1"/>
          </p:cNvPicPr>
          <p:nvPr userDrawn="1"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6916" y="-25400"/>
            <a:ext cx="521494" cy="663575"/>
          </a:xfrm>
          <a:prstGeom prst="rect">
            <a:avLst/>
          </a:prstGeom>
          <a:noFill/>
          <a:ln w="9525">
            <a:noFill/>
          </a:ln>
          <a:effectLst>
            <a:outerShdw algn="ctr" rotWithShape="0">
              <a:schemeClr val="bg2">
                <a:alpha val="50000"/>
              </a:schemeClr>
            </a:outerShdw>
          </a:effectLst>
        </p:spPr>
      </p:pic>
      <p:cxnSp>
        <p:nvCxnSpPr>
          <p:cNvPr id="12" name="直接连接符 11"/>
          <p:cNvCxnSpPr/>
          <p:nvPr userDrawn="1"/>
        </p:nvCxnSpPr>
        <p:spPr>
          <a:xfrm flipV="1">
            <a:off x="0" y="6524625"/>
            <a:ext cx="9144000" cy="63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8460105" y="-12700"/>
            <a:ext cx="683895" cy="71374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456300" y="608400"/>
            <a:ext cx="82269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456300" y="1490400"/>
            <a:ext cx="82269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459000" y="6314400"/>
            <a:ext cx="2025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75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2020/9/29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3087000" y="6314400"/>
            <a:ext cx="297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75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6658200" y="6314400"/>
            <a:ext cx="2025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75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custDataLst>
      <p:tags r:id="rId13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  <p:sldLayoutId id="2147483659" r:id="rId5"/>
    <p:sldLayoutId id="2147483660" r:id="rId6"/>
    <p:sldLayoutId id="2147483661" r:id="rId7"/>
    <p:sldLayoutId id="2147483662" r:id="rId8"/>
    <p:sldLayoutId id="2147483663" r:id="rId9"/>
    <p:sldLayoutId id="2147483664" r:id="rId10"/>
    <p:sldLayoutId id="2147483665" r:id="rId11"/>
  </p:sldLayoutIdLst>
  <p:txStyles>
    <p:titleStyle>
      <a:lvl1pPr algn="l" defTabSz="685800" rtl="0" eaLnBrk="1" fontAlgn="auto" latinLnBrk="0" hangingPunct="1">
        <a:lnSpc>
          <a:spcPct val="100000"/>
        </a:lnSpc>
        <a:spcBef>
          <a:spcPct val="0"/>
        </a:spcBef>
        <a:buNone/>
        <a:defRPr sz="27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1714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35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5143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207135" algn="l"/>
          <a:tab pos="1207135" algn="l"/>
          <a:tab pos="1207135" algn="l"/>
          <a:tab pos="1207135" algn="l"/>
        </a:tabLst>
        <a:defRPr sz="12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8572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2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2001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05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15430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05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58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8.emf"/><Relationship Id="rId5" Type="http://schemas.openxmlformats.org/officeDocument/2006/relationships/oleObject" Target="../embeddings/oleObject1.bin"/><Relationship Id="rId4" Type="http://schemas.openxmlformats.org/officeDocument/2006/relationships/notesSlide" Target="../notesSlides/notesSlide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tags" Target="../tags/tag60.xml"/><Relationship Id="rId7" Type="http://schemas.openxmlformats.org/officeDocument/2006/relationships/image" Target="../media/image9.emf"/><Relationship Id="rId2" Type="http://schemas.openxmlformats.org/officeDocument/2006/relationships/tags" Target="../tags/tag59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2.bin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61.xml"/><Relationship Id="rId9" Type="http://schemas.openxmlformats.org/officeDocument/2006/relationships/image" Target="../media/image10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2.emf"/><Relationship Id="rId2" Type="http://schemas.openxmlformats.org/officeDocument/2006/relationships/tags" Target="../tags/tag6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11.emf"/><Relationship Id="rId4" Type="http://schemas.openxmlformats.org/officeDocument/2006/relationships/oleObject" Target="../embeddings/oleObject4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4.emf"/><Relationship Id="rId2" Type="http://schemas.openxmlformats.org/officeDocument/2006/relationships/tags" Target="../tags/tag63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7.bin"/><Relationship Id="rId5" Type="http://schemas.openxmlformats.org/officeDocument/2006/relationships/image" Target="../media/image13.emf"/><Relationship Id="rId4" Type="http://schemas.openxmlformats.org/officeDocument/2006/relationships/oleObject" Target="../embeddings/oleObject6.bin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6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.bin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6.emf"/><Relationship Id="rId2" Type="http://schemas.openxmlformats.org/officeDocument/2006/relationships/tags" Target="../tags/tag65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9.bin"/><Relationship Id="rId5" Type="http://schemas.openxmlformats.org/officeDocument/2006/relationships/image" Target="../media/image15.emf"/><Relationship Id="rId4" Type="http://schemas.openxmlformats.org/officeDocument/2006/relationships/oleObject" Target="../embeddings/oleObject8.bin"/><Relationship Id="rId9" Type="http://schemas.openxmlformats.org/officeDocument/2006/relationships/image" Target="../media/image17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4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7" descr="CAOS-LOGO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03" r="22142" b="39026"/>
          <a:stretch>
            <a:fillRect/>
          </a:stretch>
        </p:blipFill>
        <p:spPr bwMode="auto">
          <a:xfrm>
            <a:off x="120701" y="158868"/>
            <a:ext cx="620537" cy="5906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图片 8" descr="IMP.T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339" y="101413"/>
            <a:ext cx="622697" cy="651272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TextBox 9"/>
          <p:cNvSpPr txBox="1"/>
          <p:nvPr/>
        </p:nvSpPr>
        <p:spPr>
          <a:xfrm>
            <a:off x="899592" y="331204"/>
            <a:ext cx="534035" cy="2527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050" b="1" i="1" spc="300" dirty="0">
                <a:solidFill>
                  <a:srgbClr val="000000"/>
                </a:solidFill>
                <a:latin typeface="Arial" panose="020B0604020202020204"/>
                <a:ea typeface="宋体" panose="02010600030101010101" pitchFamily="2" charset="-122"/>
              </a:rPr>
              <a:t>IMP</a:t>
            </a:r>
            <a:endParaRPr lang="zh-CN" altLang="en-US" sz="1050" b="1" i="1" spc="300" dirty="0">
              <a:solidFill>
                <a:srgbClr val="000000"/>
              </a:solidFill>
              <a:latin typeface="Arial" panose="020B0604020202020204"/>
              <a:ea typeface="宋体" panose="02010600030101010101" pitchFamily="2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1439652" y="479455"/>
            <a:ext cx="7650341" cy="0"/>
          </a:xfrm>
          <a:prstGeom prst="line">
            <a:avLst/>
          </a:prstGeom>
          <a:ln w="101600">
            <a:gradFill flip="none" rotWithShape="1">
              <a:gsLst>
                <a:gs pos="0">
                  <a:schemeClr val="bg1"/>
                </a:gs>
                <a:gs pos="25000">
                  <a:schemeClr val="accent1">
                    <a:lumMod val="45000"/>
                    <a:lumOff val="55000"/>
                  </a:schemeClr>
                </a:gs>
                <a:gs pos="48000">
                  <a:schemeClr val="accent1">
                    <a:lumMod val="45000"/>
                    <a:lumOff val="55000"/>
                  </a:schemeClr>
                </a:gs>
                <a:gs pos="100000">
                  <a:schemeClr val="tx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/>
        </p:nvSpPr>
        <p:spPr>
          <a:xfrm>
            <a:off x="-32" y="714356"/>
            <a:ext cx="9149080" cy="54159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sz="4000" b="1" dirty="0"/>
          </a:p>
          <a:p>
            <a:pPr algn="ctr"/>
            <a:r>
              <a:rPr sz="4000" b="1" dirty="0">
                <a:latin typeface="Calibri" panose="020F0502020204030204" pitchFamily="34" charset="0"/>
                <a:cs typeface="Calibri" panose="020F0502020204030204" pitchFamily="34" charset="0"/>
              </a:rPr>
              <a:t>Observation </a:t>
            </a:r>
            <a:r>
              <a:rPr sz="4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lang="en-US" sz="4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Electron</a:t>
            </a:r>
            <a:r>
              <a:rPr sz="4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4000" b="1" dirty="0">
                <a:latin typeface="Calibri" panose="020F0502020204030204" pitchFamily="34" charset="0"/>
                <a:cs typeface="Calibri" panose="020F0502020204030204" pitchFamily="34" charset="0"/>
              </a:rPr>
              <a:t>Cyclotron Instabilities in SECRAL-II Ion Source</a:t>
            </a:r>
            <a:endParaRPr sz="4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US" altLang="zh-CN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US" altLang="zh-CN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altLang="zh-CN" sz="2800" b="1" dirty="0" err="1" smtClean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Lixuan</a:t>
            </a:r>
            <a:r>
              <a:rPr lang="en-US" altLang="zh-CN" sz="2800" b="1" dirty="0" smtClean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28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</a:t>
            </a:r>
            <a:r>
              <a:rPr lang="en-US" altLang="zh-CN" sz="2000" b="1" baseline="600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1,2</a:t>
            </a:r>
            <a:endParaRPr lang="en-US" altLang="zh-CN" sz="2800" b="1" baseline="60000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US" altLang="zh-CN" sz="2000" b="1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altLang="zh-CN" sz="20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J. B. Li</a:t>
            </a:r>
            <a:r>
              <a:rPr lang="en-US" altLang="zh-CN" sz="2000" b="1" baseline="300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altLang="zh-CN" sz="20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J. W. Guo</a:t>
            </a:r>
            <a:r>
              <a:rPr lang="en-US" altLang="zh-CN" sz="2000" b="1" baseline="300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altLang="zh-CN" sz="20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W. Lu</a:t>
            </a:r>
            <a:r>
              <a:rPr lang="en-US" altLang="zh-CN" sz="2000" b="1" baseline="300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altLang="zh-CN" sz="20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J. D. Ma</a:t>
            </a:r>
            <a:r>
              <a:rPr lang="en-US" altLang="zh-CN" sz="2000" b="1" baseline="300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altLang="zh-CN" sz="20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Y. C. Feng</a:t>
            </a:r>
            <a:r>
              <a:rPr lang="en-US" altLang="zh-CN" sz="2000" b="1" baseline="300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altLang="zh-CN" sz="20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W. H. Zhang</a:t>
            </a:r>
            <a:r>
              <a:rPr lang="en-US" altLang="zh-CN" sz="2000" b="1" baseline="300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altLang="zh-CN" sz="20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L. T. Sun</a:t>
            </a:r>
            <a:r>
              <a:rPr lang="en-US" altLang="zh-CN" sz="2000" b="1" baseline="300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1,2</a:t>
            </a:r>
            <a:r>
              <a:rPr lang="en-US" altLang="zh-CN" sz="20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D. Hitz</a:t>
            </a:r>
            <a:r>
              <a:rPr lang="en-US" altLang="zh-CN" sz="2000" b="1" baseline="300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lang="en-US" altLang="zh-CN" sz="20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and H. W. </a:t>
            </a:r>
            <a:r>
              <a:rPr lang="en-US" altLang="zh-CN" sz="2000" b="1" dirty="0" smtClean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Zhao</a:t>
            </a:r>
            <a:r>
              <a:rPr lang="en-US" altLang="zh-CN" sz="2000" b="1" baseline="30000" dirty="0" smtClean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1,2</a:t>
            </a:r>
            <a:endParaRPr lang="en-US" altLang="zh-CN" sz="2000" b="1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2000"/>
              </a:lnSpc>
              <a:defRPr/>
            </a:pPr>
            <a:endParaRPr lang="en-US" altLang="zh-CN" sz="2000" b="1" i="1" baseline="30000" dirty="0">
              <a:latin typeface="Calibri" panose="020F0502020204030204" pitchFamily="34" charset="0"/>
              <a:cs typeface="Calibri" panose="020F0502020204030204" pitchFamily="34" charset="0"/>
              <a:sym typeface="+mn-ea"/>
            </a:endParaRPr>
          </a:p>
          <a:p>
            <a:pPr>
              <a:lnSpc>
                <a:spcPts val="2000"/>
              </a:lnSpc>
              <a:defRPr/>
            </a:pPr>
            <a:r>
              <a:rPr lang="en-US" altLang="zh-CN" sz="1400" b="1" i="1" baseline="30000" dirty="0">
                <a:latin typeface="Calibri" panose="020F0502020204030204" pitchFamily="34" charset="0"/>
                <a:cs typeface="Calibri" panose="020F0502020204030204" pitchFamily="34" charset="0"/>
                <a:sym typeface="+mn-ea"/>
              </a:rPr>
              <a:t>      1</a:t>
            </a:r>
            <a:r>
              <a:rPr lang="en-US" altLang="zh-CN" sz="1400" b="1" i="1" dirty="0">
                <a:latin typeface="Calibri" panose="020F0502020204030204" pitchFamily="34" charset="0"/>
                <a:cs typeface="Calibri" panose="020F0502020204030204" pitchFamily="34" charset="0"/>
                <a:sym typeface="+mn-ea"/>
              </a:rPr>
              <a:t>Institute of Modern Physics, CAS,  Lanzhou 730000, China</a:t>
            </a:r>
            <a:endParaRPr lang="en-US" altLang="zh-CN" sz="14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2000"/>
              </a:lnSpc>
              <a:defRPr/>
            </a:pPr>
            <a:r>
              <a:rPr lang="en-US" altLang="zh-CN" sz="1400" b="1" i="1" baseline="30000" dirty="0">
                <a:latin typeface="Calibri" panose="020F0502020204030204" pitchFamily="34" charset="0"/>
                <a:cs typeface="Calibri" panose="020F0502020204030204" pitchFamily="34" charset="0"/>
                <a:sym typeface="+mn-ea"/>
              </a:rPr>
              <a:t>     2</a:t>
            </a:r>
            <a:r>
              <a:rPr lang="en-US" altLang="zh-CN" sz="1400" b="1" i="1" dirty="0">
                <a:latin typeface="Calibri" panose="020F0502020204030204" pitchFamily="34" charset="0"/>
                <a:cs typeface="Calibri" panose="020F0502020204030204" pitchFamily="34" charset="0"/>
                <a:sym typeface="+mn-ea"/>
              </a:rPr>
              <a:t>School of Nuclear Science and Technology, University of Chinese Academy of Sciences,   Beijing 100049,China</a:t>
            </a:r>
          </a:p>
          <a:p>
            <a:pPr algn="ctr"/>
            <a:r>
              <a:rPr lang="en-US" altLang="zh-CN" sz="2000" b="1" dirty="0">
                <a:solidFill>
                  <a:schemeClr val="accent4"/>
                </a:solidFill>
              </a:rPr>
              <a:t> </a:t>
            </a:r>
          </a:p>
          <a:p>
            <a:pPr algn="l"/>
            <a:r>
              <a:rPr lang="en-US" altLang="zh-CN" sz="2000" b="1" dirty="0">
                <a:solidFill>
                  <a:schemeClr val="accent4"/>
                </a:solidFill>
              </a:rPr>
              <a:t>                                                     </a:t>
            </a:r>
            <a:r>
              <a:rPr lang="en-US" altLang="zh-CN" sz="2000" b="1" dirty="0">
                <a:solidFill>
                  <a:schemeClr val="tx1"/>
                </a:solidFill>
              </a:rPr>
              <a:t>2020.9.30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03895" y="0"/>
            <a:ext cx="845185" cy="8807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/>
          <a:p>
            <a:pPr algn="r"/>
            <a:fld id="{0C913308-F349-4B6D-A68A-DD1791B4A57B}" type="slidenum">
              <a:rPr lang="zh-CN" altLang="en-US" sz="1400" smtClean="0"/>
              <a:t>2</a:t>
            </a:fld>
            <a:endParaRPr lang="zh-CN" altLang="en-US" sz="1400" smtClean="0"/>
          </a:p>
        </p:txBody>
      </p:sp>
      <p:sp>
        <p:nvSpPr>
          <p:cNvPr id="3" name="文本框 2"/>
          <p:cNvSpPr txBox="1"/>
          <p:nvPr/>
        </p:nvSpPr>
        <p:spPr>
          <a:xfrm>
            <a:off x="2654323" y="-24"/>
            <a:ext cx="5203825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/>
              <a:t>                                </a:t>
            </a:r>
            <a:endParaRPr lang="zh-CN" altLang="zh-CN" sz="3600" b="1" dirty="0"/>
          </a:p>
          <a:p>
            <a:endParaRPr lang="zh-CN" altLang="zh-CN" sz="3600" b="1" dirty="0"/>
          </a:p>
          <a:p>
            <a:pPr marL="457200" indent="-457200">
              <a:buFont typeface="+mj-lt"/>
              <a:buAutoNum type="romanUcPeriod"/>
            </a:pPr>
            <a:endParaRPr lang="en-US" altLang="zh-CN" sz="3200" b="1" dirty="0"/>
          </a:p>
          <a:p>
            <a:pPr marL="571500" indent="-571500">
              <a:buFont typeface="+mj-lt"/>
              <a:buAutoNum type="romanUcPeriod"/>
            </a:pPr>
            <a:r>
              <a:rPr lang="en-US" altLang="zh-CN" sz="2800" b="1" dirty="0"/>
              <a:t>Research aim </a:t>
            </a:r>
            <a:r>
              <a:rPr lang="zh-CN" altLang="zh-CN" sz="2800" b="1" dirty="0"/>
              <a:t> </a:t>
            </a:r>
          </a:p>
          <a:p>
            <a:pPr marL="571500" indent="-571500">
              <a:buFont typeface="+mj-lt"/>
              <a:buAutoNum type="romanUcPeriod"/>
            </a:pPr>
            <a:endParaRPr lang="en-US" altLang="zh-CN" sz="2800" b="1" dirty="0">
              <a:sym typeface="+mn-ea"/>
            </a:endParaRPr>
          </a:p>
          <a:p>
            <a:pPr marL="571500" indent="-571500">
              <a:buFont typeface="+mj-lt"/>
              <a:buAutoNum type="romanUcPeriod"/>
            </a:pPr>
            <a:r>
              <a:rPr lang="en-US" altLang="zh-CN" sz="2800" b="1" dirty="0">
                <a:sym typeface="+mn-ea"/>
              </a:rPr>
              <a:t>Experimental setup</a:t>
            </a:r>
          </a:p>
          <a:p>
            <a:pPr marL="571500" indent="-571500">
              <a:buFont typeface="+mj-lt"/>
              <a:buAutoNum type="romanUcPeriod"/>
            </a:pPr>
            <a:endParaRPr lang="en-US" altLang="zh-CN" sz="2800" b="1" dirty="0">
              <a:sym typeface="+mn-ea"/>
            </a:endParaRPr>
          </a:p>
          <a:p>
            <a:pPr marL="571500" indent="-571500">
              <a:buFont typeface="+mj-lt"/>
              <a:buAutoNum type="romanUcPeriod"/>
            </a:pPr>
            <a:r>
              <a:rPr lang="en-US" altLang="zh-CN" sz="2800" b="1" dirty="0" smtClean="0">
                <a:sym typeface="+mn-ea"/>
              </a:rPr>
              <a:t>Re</a:t>
            </a:r>
            <a:r>
              <a:rPr lang="zh-CN" altLang="en-US" sz="2800" b="1" dirty="0">
                <a:sym typeface="+mn-ea"/>
              </a:rPr>
              <a:t>sults</a:t>
            </a:r>
            <a:endParaRPr lang="zh-CN" altLang="zh-CN" sz="2800" b="1" dirty="0">
              <a:sym typeface="+mn-ea"/>
            </a:endParaRPr>
          </a:p>
          <a:p>
            <a:pPr marL="571500" indent="-571500">
              <a:buFont typeface="+mj-lt"/>
              <a:buAutoNum type="romanUcPeriod"/>
            </a:pPr>
            <a:endParaRPr lang="en-US" altLang="zh-CN" sz="2800" b="1" dirty="0"/>
          </a:p>
          <a:p>
            <a:pPr marL="571500" indent="-571500">
              <a:buFont typeface="+mj-lt"/>
              <a:buAutoNum type="romanUcPeriod"/>
            </a:pPr>
            <a:r>
              <a:rPr lang="en-US" altLang="zh-CN" sz="2800" b="1" dirty="0"/>
              <a:t>D</a:t>
            </a:r>
            <a:r>
              <a:rPr lang="zh-CN" altLang="zh-CN" sz="2800" b="1" dirty="0" smtClean="0"/>
              <a:t>iscussion</a:t>
            </a:r>
            <a:endParaRPr lang="zh-CN" altLang="zh-CN" sz="2800" b="1" dirty="0"/>
          </a:p>
          <a:p>
            <a:endParaRPr lang="zh-CN" altLang="zh-CN" sz="2400" b="1" dirty="0"/>
          </a:p>
          <a:p>
            <a:endParaRPr lang="zh-CN" altLang="zh-CN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3500112" y="50844"/>
            <a:ext cx="145264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</a:rPr>
              <a:t>Outline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7010098" y="6492578"/>
            <a:ext cx="2133600" cy="365125"/>
          </a:xfrm>
        </p:spPr>
        <p:txBody>
          <a:bodyPr/>
          <a:lstStyle/>
          <a:p>
            <a:pPr algn="r"/>
            <a:fld id="{0C913308-F349-4B6D-A68A-DD1791B4A57B}" type="slidenum">
              <a:rPr lang="zh-CN" altLang="en-US" sz="1400" smtClean="0"/>
              <a:t>3</a:t>
            </a:fld>
            <a:endParaRPr lang="zh-CN" altLang="en-US" sz="1400" dirty="0" smtClean="0"/>
          </a:p>
        </p:txBody>
      </p:sp>
      <p:sp>
        <p:nvSpPr>
          <p:cNvPr id="5" name="矩形 4"/>
          <p:cNvSpPr/>
          <p:nvPr/>
        </p:nvSpPr>
        <p:spPr>
          <a:xfrm>
            <a:off x="635" y="4994910"/>
            <a:ext cx="9142730" cy="82994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en-US" sz="2400" b="1" dirty="0"/>
              <a:t>Effects of other magnetic field parameters (</a:t>
            </a:r>
            <a:r>
              <a:rPr lang="en-US" sz="2400" b="1" dirty="0">
                <a:solidFill>
                  <a:srgbClr val="FF0000"/>
                </a:solidFill>
              </a:rPr>
              <a:t>mirror ratio</a:t>
            </a:r>
            <a:r>
              <a:rPr lang="zh-CN" altLang="en-US" sz="2400" b="1" dirty="0">
                <a:solidFill>
                  <a:srgbClr val="FF0000"/>
                </a:solidFill>
              </a:rPr>
              <a:t>、</a:t>
            </a:r>
            <a:r>
              <a:rPr lang="en-US" altLang="zh-CN" sz="2400" b="1" dirty="0">
                <a:solidFill>
                  <a:srgbClr val="FF0000"/>
                </a:solidFill>
              </a:rPr>
              <a:t>radial field </a:t>
            </a:r>
            <a:r>
              <a:rPr lang="en-US" altLang="zh-CN" sz="2400" b="1" dirty="0"/>
              <a:t>..)</a:t>
            </a:r>
            <a:r>
              <a:rPr lang="en-US" sz="2400" b="1" dirty="0"/>
              <a:t> on electron cyclotron instabilities</a:t>
            </a:r>
            <a:endParaRPr lang="zh-CN" alt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3265940" y="67213"/>
            <a:ext cx="244906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</a:rPr>
              <a:t>Research </a:t>
            </a:r>
            <a:r>
              <a:rPr lang="en-US" altLang="zh-CN" sz="3200" b="1" dirty="0" smtClean="0">
                <a:solidFill>
                  <a:schemeClr val="bg1"/>
                </a:solidFill>
              </a:rPr>
              <a:t>aim</a:t>
            </a:r>
          </a:p>
        </p:txBody>
      </p:sp>
      <p:sp>
        <p:nvSpPr>
          <p:cNvPr id="11" name="矩形 10"/>
          <p:cNvSpPr/>
          <p:nvPr/>
        </p:nvSpPr>
        <p:spPr>
          <a:xfrm>
            <a:off x="0" y="682587"/>
            <a:ext cx="4647565" cy="3987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Wingdings" panose="05000000000000000000" pitchFamily="2" charset="2"/>
              <a:buChar char="p"/>
            </a:pPr>
            <a:r>
              <a:rPr lang="fi-FI" sz="2000" b="1" dirty="0" smtClean="0">
                <a:solidFill>
                  <a:srgbClr val="FF0000"/>
                </a:solidFill>
              </a:rPr>
              <a:t>Electron cyclotron instabilities </a:t>
            </a:r>
            <a:r>
              <a:rPr lang="en-US" altLang="fi-FI" sz="2000" b="1" dirty="0" smtClean="0">
                <a:solidFill>
                  <a:srgbClr val="FF0000"/>
                </a:solidFill>
              </a:rPr>
              <a:t>threshold</a:t>
            </a:r>
          </a:p>
        </p:txBody>
      </p:sp>
      <p:pic>
        <p:nvPicPr>
          <p:cNvPr id="17" name="Picture 59"/>
          <p:cNvPicPr>
            <a:picLocks noChangeAspect="1"/>
          </p:cNvPicPr>
          <p:nvPr/>
        </p:nvPicPr>
        <p:blipFill rotWithShape="1">
          <a:blip r:embed="rId2" cstate="print"/>
          <a:srcRect l="3588"/>
          <a:stretch>
            <a:fillRect/>
          </a:stretch>
        </p:blipFill>
        <p:spPr>
          <a:xfrm>
            <a:off x="382270" y="1626235"/>
            <a:ext cx="3570605" cy="2489835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>
            <a:off x="0" y="1134088"/>
            <a:ext cx="50006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b="1" dirty="0" smtClean="0">
                <a:sym typeface="Symbol" panose="05050102010706020507"/>
              </a:rPr>
              <a:t>Threshold between stable and unstable regimes</a:t>
            </a:r>
            <a:endParaRPr lang="en-US" dirty="0">
              <a:sym typeface="Symbol" panose="05050102010706020507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5715007" y="1134088"/>
            <a:ext cx="20720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Font typeface="Wingdings" panose="05000000000000000000" pitchFamily="2" charset="2"/>
              <a:buChar char="Ø"/>
            </a:pPr>
            <a:r>
              <a:rPr lang="en-US" b="1" dirty="0" smtClean="0">
                <a:sym typeface="Symbol" panose="05050102010706020507"/>
              </a:rPr>
              <a:t>Diagnostic Signals</a:t>
            </a:r>
          </a:p>
        </p:txBody>
      </p:sp>
      <p:pic>
        <p:nvPicPr>
          <p:cNvPr id="27649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25" y="1569085"/>
            <a:ext cx="3528695" cy="25469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1" name="Shape 191"/>
          <p:cNvSpPr txBox="1"/>
          <p:nvPr/>
        </p:nvSpPr>
        <p:spPr>
          <a:xfrm>
            <a:off x="1636395" y="4116070"/>
            <a:ext cx="6340475" cy="378460"/>
          </a:xfrm>
          <a:prstGeom prst="rect">
            <a:avLst/>
          </a:prstGeom>
          <a:noFill/>
          <a:ln w="57150"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algn="ctr" defTabSz="457200" fontAlgn="base">
              <a:spcAft>
                <a:spcPct val="0"/>
              </a:spcAft>
            </a:pPr>
            <a:r>
              <a:rPr lang="en-GB" sz="1200" b="1" i="1" dirty="0">
                <a:solidFill>
                  <a:prstClr val="black"/>
                </a:solidFill>
              </a:rPr>
              <a:t> O. Tarvainen, et al., </a:t>
            </a:r>
            <a:r>
              <a:rPr lang="en-US" sz="1200" b="1" i="1" dirty="0">
                <a:solidFill>
                  <a:prstClr val="black"/>
                </a:solidFill>
              </a:rPr>
              <a:t>Rev. Sci. </a:t>
            </a:r>
            <a:r>
              <a:rPr lang="en-US" sz="1200" b="1" i="1" dirty="0" err="1">
                <a:solidFill>
                  <a:prstClr val="black"/>
                </a:solidFill>
              </a:rPr>
              <a:t>Instrum</a:t>
            </a:r>
            <a:r>
              <a:rPr lang="en-US" sz="1200" b="1" i="1" dirty="0">
                <a:solidFill>
                  <a:prstClr val="black"/>
                </a:solidFill>
              </a:rPr>
              <a:t>. 87 </a:t>
            </a:r>
            <a:r>
              <a:rPr lang="en-GB" sz="1200" b="1" i="1" dirty="0">
                <a:solidFill>
                  <a:prstClr val="black"/>
                </a:solidFill>
              </a:rPr>
              <a:t>(2016)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770" y="4349115"/>
            <a:ext cx="32008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anose="05000000000000000000" pitchFamily="2" charset="2"/>
              <a:buChar char="p"/>
            </a:pPr>
            <a:r>
              <a:rPr lang="en-US" sz="2000" b="1" dirty="0" smtClean="0">
                <a:solidFill>
                  <a:srgbClr val="FF0000"/>
                </a:solidFill>
              </a:rPr>
              <a:t>Research aim of this study</a:t>
            </a:r>
            <a:endParaRPr lang="zh-CN" altLang="en-US" sz="2000" b="1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71406" y="2000240"/>
          <a:ext cx="4572032" cy="30718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432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288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11972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</a:rPr>
                        <a:t>Beam</a:t>
                      </a:r>
                      <a:endParaRPr lang="zh-CN" alt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T="45717" marB="45717" anchor="ctr" anchorCtr="1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</a:rPr>
                        <a:t>Oxygen</a:t>
                      </a:r>
                      <a:endParaRPr lang="zh-CN" altLang="en-US" sz="1800" b="1" baseline="30000" dirty="0">
                        <a:solidFill>
                          <a:schemeClr val="tx1"/>
                        </a:solidFill>
                      </a:endParaRPr>
                    </a:p>
                  </a:txBody>
                  <a:tcPr marT="45717" marB="45717" anchor="ctr" anchorCtr="1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197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800" b="1" dirty="0"/>
                        <a:t>Frequency (GHz)</a:t>
                      </a:r>
                    </a:p>
                  </a:txBody>
                  <a:tcPr marT="45717" marB="45717" anchor="ctr" anchorCtr="1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</a:rPr>
                        <a:t>18</a:t>
                      </a:r>
                      <a:endParaRPr lang="zh-CN" alt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T="45717" marB="45717" anchor="ctr" anchorCtr="1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1972">
                <a:tc>
                  <a:txBody>
                    <a:bodyPr/>
                    <a:lstStyle/>
                    <a:p>
                      <a:r>
                        <a:rPr lang="en-US" altLang="zh-CN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Power (W) </a:t>
                      </a:r>
                    </a:p>
                  </a:txBody>
                  <a:tcPr marT="45717" marB="45717" anchor="ctr" anchorCtr="1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/>
                        <a:t>1000</a:t>
                      </a:r>
                    </a:p>
                  </a:txBody>
                  <a:tcPr marT="45717" marB="45717" anchor="ctr" anchorCtr="1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1972">
                <a:tc>
                  <a:txBody>
                    <a:bodyPr/>
                    <a:lstStyle/>
                    <a:p>
                      <a:r>
                        <a:rPr lang="en-US" altLang="zh-CN" sz="1800" b="1" dirty="0"/>
                        <a:t>Extraction Voltage (kV)</a:t>
                      </a:r>
                    </a:p>
                  </a:txBody>
                  <a:tcPr marT="45717" marB="45717" anchor="ctr" anchorCtr="1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/>
                        <a:t>15</a:t>
                      </a:r>
                    </a:p>
                  </a:txBody>
                  <a:tcPr marT="45717" marB="45717" anchor="ctr" anchorCtr="1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197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800" b="1" dirty="0"/>
                        <a:t>Biased Disk Voltage (-V)</a:t>
                      </a:r>
                    </a:p>
                  </a:txBody>
                  <a:tcPr marT="45717" marB="45717" anchor="ctr" anchorCtr="1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/>
                        <a:t>10~60</a:t>
                      </a:r>
                      <a:endParaRPr lang="zh-CN" altLang="en-US" sz="1800" b="1" dirty="0"/>
                    </a:p>
                  </a:txBody>
                  <a:tcPr marT="45717" marB="45717" anchor="ctr" anchorCtr="1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1972">
                <a:tc>
                  <a:txBody>
                    <a:bodyPr/>
                    <a:lstStyle/>
                    <a:p>
                      <a:r>
                        <a:rPr lang="en-US" altLang="zh-CN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Injection Pressure (mbar)</a:t>
                      </a:r>
                    </a:p>
                  </a:txBody>
                  <a:tcPr marT="45717" marB="45717" anchor="ctr" anchorCtr="1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1~2x10</a:t>
                      </a:r>
                      <a:r>
                        <a:rPr lang="en-US" altLang="zh-CN" sz="1800" b="1" kern="1200" baseline="300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-7</a:t>
                      </a:r>
                    </a:p>
                  </a:txBody>
                  <a:tcPr marT="45717" marB="45717" anchor="ctr" anchorCtr="1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矩形 4"/>
          <p:cNvSpPr/>
          <p:nvPr/>
        </p:nvSpPr>
        <p:spPr>
          <a:xfrm>
            <a:off x="1266085" y="1214422"/>
            <a:ext cx="2183931" cy="400110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en-US" altLang="zh-CN" sz="2000" b="1" dirty="0"/>
              <a:t>Source parameters</a:t>
            </a:r>
            <a:endParaRPr lang="zh-CN" altLang="en-US" sz="2000" b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17915" y="6492875"/>
            <a:ext cx="426085" cy="365125"/>
          </a:xfrm>
        </p:spPr>
        <p:txBody>
          <a:bodyPr/>
          <a:lstStyle/>
          <a:p>
            <a:fld id="{0C913308-F349-4B6D-A68A-DD1791B4A57B}" type="slidenum">
              <a:rPr lang="zh-CN" altLang="en-US" sz="1400" smtClean="0"/>
              <a:t>4</a:t>
            </a:fld>
            <a:endParaRPr lang="zh-CN" altLang="en-US" sz="1400" dirty="0" smtClean="0"/>
          </a:p>
        </p:txBody>
      </p:sp>
      <p:sp>
        <p:nvSpPr>
          <p:cNvPr id="6" name="文本框 33"/>
          <p:cNvSpPr txBox="1"/>
          <p:nvPr/>
        </p:nvSpPr>
        <p:spPr>
          <a:xfrm>
            <a:off x="2742262" y="70780"/>
            <a:ext cx="39728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>
              <a:buFont typeface="+mj-lt"/>
              <a:buNone/>
            </a:pPr>
            <a:r>
              <a:rPr lang="en-US" altLang="zh-CN" sz="3200" b="1" dirty="0">
                <a:solidFill>
                  <a:schemeClr val="bg1"/>
                </a:solidFill>
                <a:sym typeface="+mn-ea"/>
              </a:rPr>
              <a:t>Experimental  setup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406" y="5143195"/>
            <a:ext cx="4572032" cy="784830"/>
          </a:xfrm>
          <a:prstGeom prst="rect">
            <a:avLst/>
          </a:prstGeom>
          <a:noFill/>
          <a:ln w="254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just">
              <a:lnSpc>
                <a:spcPts val="1800"/>
              </a:lnSpc>
            </a:pPr>
            <a:r>
              <a:rPr lang="en-US" altLang="zh-CN" sz="1600" b="1" dirty="0" smtClean="0">
                <a:solidFill>
                  <a:srgbClr val="7030A0"/>
                </a:solidFill>
              </a:rPr>
              <a:t>Note: we </a:t>
            </a:r>
            <a:r>
              <a:rPr lang="en-US" altLang="zh-CN" sz="1600" b="1" dirty="0">
                <a:solidFill>
                  <a:srgbClr val="7030A0"/>
                </a:solidFill>
              </a:rPr>
              <a:t>do not optimize beam current at each data point, just tuning the gas injection and biased disk voltage to make </a:t>
            </a:r>
            <a:r>
              <a:rPr lang="en-US" altLang="zh-CN" sz="1600" b="1" dirty="0" smtClean="0">
                <a:solidFill>
                  <a:srgbClr val="7030A0"/>
                </a:solidFill>
              </a:rPr>
              <a:t>ion </a:t>
            </a:r>
            <a:r>
              <a:rPr lang="en-US" altLang="zh-CN" sz="1600" b="1" dirty="0">
                <a:solidFill>
                  <a:srgbClr val="7030A0"/>
                </a:solidFill>
              </a:rPr>
              <a:t>source stable (long-term) </a:t>
            </a:r>
            <a:endParaRPr lang="zh-CN" altLang="en-US" sz="1600" b="1" dirty="0">
              <a:solidFill>
                <a:srgbClr val="7030A0"/>
              </a:solidFill>
            </a:endParaRPr>
          </a:p>
        </p:txBody>
      </p:sp>
      <p:cxnSp>
        <p:nvCxnSpPr>
          <p:cNvPr id="12" name="直接连接符 11"/>
          <p:cNvCxnSpPr/>
          <p:nvPr/>
        </p:nvCxnSpPr>
        <p:spPr>
          <a:xfrm flipH="1">
            <a:off x="4716145" y="1000125"/>
            <a:ext cx="635" cy="5525135"/>
          </a:xfrm>
          <a:prstGeom prst="line">
            <a:avLst/>
          </a:prstGeom>
          <a:ln w="1905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4577" name="Object 1"/>
          <p:cNvGraphicFramePr>
            <a:graphicFrameLocks noChangeAspect="1"/>
          </p:cNvGraphicFramePr>
          <p:nvPr/>
        </p:nvGraphicFramePr>
        <p:xfrm>
          <a:off x="4214810" y="1785926"/>
          <a:ext cx="5583263" cy="39014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Graph" r:id="rId5" imgW="4165600" imgH="2908300" progId="Origin50.Graph">
                  <p:embed/>
                </p:oleObj>
              </mc:Choice>
              <mc:Fallback>
                <p:oleObj name="Graph" r:id="rId5" imgW="4165600" imgH="2908300" progId="Origin50.Graph">
                  <p:embed/>
                  <p:pic>
                    <p:nvPicPr>
                      <p:cNvPr id="0" name="图片 1024"/>
                      <p:cNvPicPr>
                        <a:picLocks noChangeAspect="1"/>
                      </p:cNvPicPr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214810" y="1785926"/>
                        <a:ext cx="5583263" cy="3901454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矩形 13"/>
          <p:cNvSpPr/>
          <p:nvPr/>
        </p:nvSpPr>
        <p:spPr>
          <a:xfrm>
            <a:off x="4857752" y="1071546"/>
            <a:ext cx="4286248" cy="92333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just"/>
            <a:r>
              <a:rPr lang="en-US" altLang="zh-CN" b="1" dirty="0" smtClean="0"/>
              <a:t>Typical microwave emission and beam current signals on </a:t>
            </a:r>
            <a:r>
              <a:rPr lang="en-US" altLang="zh-CN" b="1" dirty="0" smtClean="0">
                <a:solidFill>
                  <a:srgbClr val="FF0000"/>
                </a:solidFill>
              </a:rPr>
              <a:t>SECRAL-II</a:t>
            </a:r>
            <a:r>
              <a:rPr lang="en-US" altLang="zh-CN" b="1" dirty="0" smtClean="0"/>
              <a:t> when electron cyclotron instability is triggered </a:t>
            </a:r>
            <a:endParaRPr lang="zh-CN" altLang="en-US" b="1" dirty="0"/>
          </a:p>
        </p:txBody>
      </p:sp>
      <p:sp>
        <p:nvSpPr>
          <p:cNvPr id="2" name="文本框 1"/>
          <p:cNvSpPr txBox="1"/>
          <p:nvPr/>
        </p:nvSpPr>
        <p:spPr>
          <a:xfrm>
            <a:off x="4929505" y="5632450"/>
            <a:ext cx="428561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The microwave detection setup can been found in J. Li's presentation (1122)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238625" y="979716"/>
          <a:ext cx="4905375" cy="37509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1" r:id="rId6" imgW="3937000" imgH="3009900" progId="Origin95.Graph">
                  <p:embed/>
                </p:oleObj>
              </mc:Choice>
              <mc:Fallback>
                <p:oleObj r:id="rId6" imgW="3937000" imgH="3009900" progId="Origin95.Graph">
                  <p:embed/>
                  <p:pic>
                    <p:nvPicPr>
                      <p:cNvPr id="0" name="图片 2048"/>
                      <p:cNvPicPr>
                        <a:picLocks noChangeAspect="1"/>
                      </p:cNvPicPr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238625" y="979716"/>
                        <a:ext cx="4905375" cy="3750945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7056755" y="6490970"/>
            <a:ext cx="2133600" cy="365125"/>
          </a:xfrm>
        </p:spPr>
        <p:txBody>
          <a:bodyPr/>
          <a:lstStyle/>
          <a:p>
            <a:pPr algn="r"/>
            <a:fld id="{0C913308-F349-4B6D-A68A-DD1791B4A57B}" type="slidenum">
              <a:rPr lang="zh-CN" altLang="en-US" sz="1400" smtClean="0"/>
              <a:t>5</a:t>
            </a:fld>
            <a:endParaRPr lang="zh-CN" altLang="en-US" sz="1400" smtClean="0"/>
          </a:p>
        </p:txBody>
      </p:sp>
      <p:sp>
        <p:nvSpPr>
          <p:cNvPr id="5" name="文本框 33"/>
          <p:cNvSpPr txBox="1"/>
          <p:nvPr/>
        </p:nvSpPr>
        <p:spPr>
          <a:xfrm>
            <a:off x="2670824" y="35660"/>
            <a:ext cx="39728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>
              <a:buFont typeface="+mj-lt"/>
              <a:buNone/>
            </a:pPr>
            <a:r>
              <a:rPr lang="en-US" altLang="zh-CN" sz="3200" b="1" dirty="0">
                <a:solidFill>
                  <a:schemeClr val="bg1"/>
                </a:solidFill>
                <a:sym typeface="+mn-ea"/>
              </a:rPr>
              <a:t>Experimental  results</a:t>
            </a:r>
          </a:p>
        </p:txBody>
      </p:sp>
      <p:sp>
        <p:nvSpPr>
          <p:cNvPr id="6" name="TextBox 5"/>
          <p:cNvSpPr txBox="1"/>
          <p:nvPr/>
        </p:nvSpPr>
        <p:spPr bwMode="auto">
          <a:xfrm>
            <a:off x="1714163" y="787062"/>
            <a:ext cx="6106160" cy="39878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zh-CN" sz="2000" b="1" dirty="0"/>
              <a:t>Part 1- constant </a:t>
            </a:r>
            <a:r>
              <a:rPr lang="en-US" altLang="zh-CN" sz="2000" b="1" i="1" dirty="0"/>
              <a:t>B</a:t>
            </a:r>
            <a:r>
              <a:rPr lang="en-US" altLang="zh-CN" sz="2000" b="1" i="1" baseline="-25000" dirty="0"/>
              <a:t>inj</a:t>
            </a:r>
            <a:r>
              <a:rPr lang="en-US" altLang="zh-CN" sz="2000" b="1" dirty="0"/>
              <a:t> , </a:t>
            </a:r>
            <a:r>
              <a:rPr lang="en-US" altLang="zh-CN" sz="2000" b="1" i="1" dirty="0" err="1"/>
              <a:t>B</a:t>
            </a:r>
            <a:r>
              <a:rPr lang="en-US" altLang="zh-CN" sz="2000" b="1" i="1" baseline="-25000" dirty="0" err="1"/>
              <a:t>ex</a:t>
            </a:r>
            <a:r>
              <a:rPr lang="en-US" altLang="zh-CN" sz="2000" b="1" baseline="-25000" dirty="0" err="1"/>
              <a:t>t</a:t>
            </a:r>
            <a:r>
              <a:rPr lang="en-US" altLang="zh-CN" sz="2000" b="1" dirty="0"/>
              <a:t> and </a:t>
            </a:r>
            <a:r>
              <a:rPr lang="en-US" altLang="zh-CN" sz="2000" b="1" i="1" dirty="0"/>
              <a:t>B</a:t>
            </a:r>
            <a:r>
              <a:rPr lang="en-US" altLang="zh-CN" sz="2000" b="1" i="1" baseline="-25000" dirty="0"/>
              <a:t>r</a:t>
            </a:r>
            <a:r>
              <a:rPr lang="en-US" altLang="zh-CN" sz="2000" b="1" dirty="0"/>
              <a:t> (</a:t>
            </a:r>
            <a:r>
              <a:rPr lang="en-US" altLang="zh-CN" sz="2000" b="1" dirty="0" smtClean="0"/>
              <a:t>1.1 T) while </a:t>
            </a:r>
            <a:r>
              <a:rPr lang="en-US" altLang="zh-CN" sz="2000" b="1" dirty="0"/>
              <a:t>varying </a:t>
            </a:r>
            <a:r>
              <a:rPr lang="en-US" altLang="zh-CN" sz="2000" b="1" i="1" dirty="0">
                <a:solidFill>
                  <a:srgbClr val="FF0000"/>
                </a:solidFill>
              </a:rPr>
              <a:t>B</a:t>
            </a:r>
            <a:r>
              <a:rPr lang="en-US" altLang="zh-CN" sz="2000" b="1" i="1" baseline="-25000" dirty="0">
                <a:solidFill>
                  <a:srgbClr val="FF0000"/>
                </a:solidFill>
              </a:rPr>
              <a:t>min</a:t>
            </a:r>
            <a:r>
              <a:rPr lang="en-US" altLang="zh-CN" sz="2000" b="1" dirty="0"/>
              <a:t> </a:t>
            </a:r>
            <a:endParaRPr lang="zh-CN" altLang="en-US" sz="2000" b="1" dirty="0"/>
          </a:p>
        </p:txBody>
      </p:sp>
      <p:graphicFrame>
        <p:nvGraphicFramePr>
          <p:cNvPr id="9" name="表格 8"/>
          <p:cNvGraphicFramePr/>
          <p:nvPr>
            <p:custDataLst>
              <p:tags r:id="rId2"/>
            </p:custDataLst>
          </p:nvPr>
        </p:nvGraphicFramePr>
        <p:xfrm>
          <a:off x="2143108" y="5300955"/>
          <a:ext cx="4846320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57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57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57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57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579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0579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0579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0579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altLang="zh-CN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en-US" sz="1600" b="1" dirty="0">
                          <a:solidFill>
                            <a:srgbClr val="000000"/>
                          </a:solidFill>
                          <a:cs typeface="+mn-lt"/>
                        </a:rPr>
                        <a:t>0.38</a:t>
                      </a:r>
                    </a:p>
                  </a:txBody>
                  <a:tcPr marL="12700" marR="12700" marT="127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cs typeface="+mn-lt"/>
                        </a:rPr>
                        <a:t>0.41</a:t>
                      </a:r>
                      <a:endParaRPr lang="en-US" altLang="en-US" sz="1600" b="1" dirty="0">
                        <a:solidFill>
                          <a:srgbClr val="000000"/>
                        </a:solidFill>
                        <a:cs typeface="+mn-lt"/>
                      </a:endParaRPr>
                    </a:p>
                  </a:txBody>
                  <a:tcPr marL="12700" marR="12700" marT="127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cs typeface="+mn-lt"/>
                        </a:rPr>
                        <a:t>0.44</a:t>
                      </a:r>
                      <a:endParaRPr lang="en-US" altLang="en-US" sz="1600" b="1" dirty="0">
                        <a:solidFill>
                          <a:srgbClr val="000000"/>
                        </a:solidFill>
                        <a:cs typeface="+mn-lt"/>
                      </a:endParaRPr>
                    </a:p>
                  </a:txBody>
                  <a:tcPr marL="12700" marR="12700" marT="127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cs typeface="+mn-lt"/>
                        </a:rPr>
                        <a:t>0.47</a:t>
                      </a:r>
                      <a:endParaRPr lang="en-US" altLang="en-US" sz="1600" b="1" dirty="0">
                        <a:solidFill>
                          <a:srgbClr val="000000"/>
                        </a:solidFill>
                        <a:cs typeface="+mn-lt"/>
                      </a:endParaRPr>
                    </a:p>
                  </a:txBody>
                  <a:tcPr marL="12700" marR="12700" marT="127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cs typeface="+mn-lt"/>
                        </a:rPr>
                        <a:t>0.50</a:t>
                      </a:r>
                      <a:endParaRPr lang="en-US" altLang="en-US" sz="1600" b="1" dirty="0">
                        <a:solidFill>
                          <a:srgbClr val="000000"/>
                        </a:solidFill>
                        <a:cs typeface="+mn-lt"/>
                      </a:endParaRPr>
                    </a:p>
                  </a:txBody>
                  <a:tcPr marL="12700" marR="12700" marT="127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cs typeface="+mn-lt"/>
                        </a:rPr>
                        <a:t>0.52</a:t>
                      </a:r>
                      <a:endParaRPr lang="en-US" altLang="en-US" sz="1600" b="1" dirty="0">
                        <a:solidFill>
                          <a:srgbClr val="000000"/>
                        </a:solidFill>
                        <a:cs typeface="+mn-lt"/>
                      </a:endParaRPr>
                    </a:p>
                  </a:txBody>
                  <a:tcPr marL="12700" marR="12700" marT="127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en-US" sz="1600" b="1" dirty="0">
                          <a:solidFill>
                            <a:srgbClr val="000000"/>
                          </a:solidFill>
                          <a:cs typeface="+mn-lt"/>
                        </a:rPr>
                        <a:t>0.54</a:t>
                      </a:r>
                    </a:p>
                  </a:txBody>
                  <a:tcPr marL="12700" marR="12700" marT="127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cs typeface="+mn-lt"/>
                        </a:rPr>
                        <a:t>0.55</a:t>
                      </a:r>
                      <a:endParaRPr lang="en-US" altLang="en-US" sz="1600" b="1" dirty="0">
                        <a:solidFill>
                          <a:srgbClr val="000000"/>
                        </a:solidFill>
                        <a:cs typeface="+mn-lt"/>
                      </a:endParaRPr>
                    </a:p>
                  </a:txBody>
                  <a:tcPr marL="12700" marR="12700" marT="127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10" name="直接箭头连接符 9"/>
          <p:cNvCxnSpPr/>
          <p:nvPr/>
        </p:nvCxnSpPr>
        <p:spPr>
          <a:xfrm flipV="1">
            <a:off x="2000232" y="5949280"/>
            <a:ext cx="5207635" cy="1905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7"/>
          <p:cNvSpPr txBox="1"/>
          <p:nvPr/>
        </p:nvSpPr>
        <p:spPr>
          <a:xfrm>
            <a:off x="3444240" y="5949315"/>
            <a:ext cx="15297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i="1" dirty="0"/>
              <a:t>B</a:t>
            </a:r>
            <a:r>
              <a:rPr lang="en-US" altLang="zh-CN" b="1" i="1" baseline="-25000" dirty="0"/>
              <a:t>min</a:t>
            </a:r>
            <a:r>
              <a:rPr lang="en-US" altLang="zh-CN" b="1" dirty="0"/>
              <a:t> increases</a:t>
            </a:r>
          </a:p>
        </p:txBody>
      </p:sp>
      <p:graphicFrame>
        <p:nvGraphicFramePr>
          <p:cNvPr id="12" name="表格 11"/>
          <p:cNvGraphicFramePr/>
          <p:nvPr>
            <p:custDataLst>
              <p:tags r:id="rId3"/>
            </p:custDataLst>
          </p:nvPr>
        </p:nvGraphicFramePr>
        <p:xfrm>
          <a:off x="4942414" y="6129029"/>
          <a:ext cx="534352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43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altLang="zh-CN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5428160" y="6125219"/>
            <a:ext cx="920115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00B050"/>
                </a:solidFill>
              </a:rPr>
              <a:t>:  stable</a:t>
            </a:r>
            <a:endParaRPr lang="zh-CN" altLang="en-US" b="1" dirty="0"/>
          </a:p>
        </p:txBody>
      </p:sp>
      <p:graphicFrame>
        <p:nvGraphicFramePr>
          <p:cNvPr id="15" name="表格 14"/>
          <p:cNvGraphicFramePr/>
          <p:nvPr>
            <p:custDataLst>
              <p:tags r:id="rId4"/>
            </p:custDataLst>
          </p:nvPr>
        </p:nvGraphicFramePr>
        <p:xfrm>
          <a:off x="7120687" y="6125219"/>
          <a:ext cx="534352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43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altLang="zh-CN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7655213" y="6125142"/>
            <a:ext cx="111379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</a:rPr>
              <a:t>: unstable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cxnSp>
        <p:nvCxnSpPr>
          <p:cNvPr id="19" name="直接连接符 18"/>
          <p:cNvCxnSpPr/>
          <p:nvPr/>
        </p:nvCxnSpPr>
        <p:spPr>
          <a:xfrm rot="5400000">
            <a:off x="5787240" y="2715411"/>
            <a:ext cx="3000396" cy="1588"/>
          </a:xfrm>
          <a:prstGeom prst="line">
            <a:avLst/>
          </a:prstGeom>
          <a:ln w="28575" cmpd="sng">
            <a:solidFill>
              <a:srgbClr val="FF0000"/>
            </a:solidFill>
            <a:prstDash val="dashDot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6433509" y="3429000"/>
            <a:ext cx="7543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00B050"/>
                </a:solidFill>
              </a:rPr>
              <a:t>stable</a:t>
            </a:r>
            <a:endParaRPr lang="zh-CN" altLang="en-US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8013562" y="3416858"/>
            <a:ext cx="99949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</a:rPr>
              <a:t>unstable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graphicFrame>
        <p:nvGraphicFramePr>
          <p:cNvPr id="39940" name="Object 4"/>
          <p:cNvGraphicFramePr>
            <a:graphicFrameLocks noChangeAspect="1"/>
          </p:cNvGraphicFramePr>
          <p:nvPr/>
        </p:nvGraphicFramePr>
        <p:xfrm>
          <a:off x="-228600" y="972820"/>
          <a:ext cx="5372100" cy="375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2" name="Graph" r:id="rId8" imgW="4165600" imgH="2908300" progId="Origin50.Graph">
                  <p:embed/>
                </p:oleObj>
              </mc:Choice>
              <mc:Fallback>
                <p:oleObj name="Graph" r:id="rId8" imgW="4165600" imgH="2908300" progId="Origin50.Graph">
                  <p:embed/>
                  <p:pic>
                    <p:nvPicPr>
                      <p:cNvPr id="0" name="图片 2097"/>
                      <p:cNvPicPr>
                        <a:picLocks noChangeAspect="1"/>
                      </p:cNvPicPr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-228600" y="972820"/>
                        <a:ext cx="5372100" cy="3759200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0" name="文本框 99"/>
          <p:cNvSpPr txBox="1"/>
          <p:nvPr/>
        </p:nvSpPr>
        <p:spPr>
          <a:xfrm>
            <a:off x="521363" y="4573276"/>
            <a:ext cx="8051165" cy="646331"/>
          </a:xfrm>
          <a:prstGeom prst="rect">
            <a:avLst/>
          </a:prstGeom>
          <a:noFill/>
          <a:ln w="25400"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 indent="0"/>
            <a:r>
              <a:rPr lang="en-US" b="1" dirty="0">
                <a:solidFill>
                  <a:schemeClr val="accent4"/>
                </a:solidFill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Note</a:t>
            </a:r>
            <a:r>
              <a:rPr lang="en-US" b="1" dirty="0" smtClean="0">
                <a:solidFill>
                  <a:schemeClr val="accent4"/>
                </a:solidFill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: </a:t>
            </a:r>
            <a:r>
              <a:rPr lang="en-US" altLang="zh-CN" b="1" dirty="0" smtClean="0">
                <a:solidFill>
                  <a:schemeClr val="accent4"/>
                </a:solidFill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beam </a:t>
            </a:r>
            <a:r>
              <a:rPr lang="en-US" b="1" dirty="0" smtClean="0">
                <a:solidFill>
                  <a:schemeClr val="accent4"/>
                </a:solidFill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normalization </a:t>
            </a:r>
            <a:r>
              <a:rPr lang="en-US" b="1" dirty="0">
                <a:solidFill>
                  <a:schemeClr val="accent4"/>
                </a:solidFill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is carried out independently for each </a:t>
            </a:r>
            <a:r>
              <a:rPr lang="en-US" altLang="zh-CN" b="1" dirty="0" smtClean="0">
                <a:solidFill>
                  <a:schemeClr val="accent4"/>
                </a:solidFill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charge </a:t>
            </a:r>
            <a:r>
              <a:rPr lang="en-US" b="1" dirty="0" smtClean="0">
                <a:solidFill>
                  <a:schemeClr val="accent4"/>
                </a:solidFill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state an</a:t>
            </a:r>
            <a:r>
              <a:rPr lang="en-US" altLang="zh-CN" b="1" dirty="0" smtClean="0">
                <a:solidFill>
                  <a:schemeClr val="accent4"/>
                </a:solidFill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d  </a:t>
            </a:r>
          </a:p>
          <a:p>
            <a:pPr indent="0"/>
            <a:r>
              <a:rPr lang="en-US" b="1" dirty="0" smtClean="0">
                <a:solidFill>
                  <a:schemeClr val="accent4"/>
                </a:solidFill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           open </a:t>
            </a:r>
            <a:r>
              <a:rPr lang="en-US" b="1" dirty="0">
                <a:solidFill>
                  <a:schemeClr val="accent4"/>
                </a:solidFill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symbols </a:t>
            </a:r>
            <a:r>
              <a:rPr lang="en-US" b="1" dirty="0">
                <a:solidFill>
                  <a:schemeClr val="accent4"/>
                </a:solidFill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  <a:sym typeface="+mn-ea"/>
              </a:rPr>
              <a:t>correspond</a:t>
            </a:r>
            <a:r>
              <a:rPr lang="en-US" b="1" dirty="0">
                <a:solidFill>
                  <a:schemeClr val="accent4"/>
                </a:solidFill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 to instability </a:t>
            </a:r>
            <a:r>
              <a:rPr lang="en-US" b="1" dirty="0" smtClean="0">
                <a:solidFill>
                  <a:schemeClr val="accent4"/>
                </a:solidFill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regime</a:t>
            </a:r>
            <a:endParaRPr lang="en-US" altLang="en-US" b="1" dirty="0">
              <a:solidFill>
                <a:schemeClr val="accent4"/>
              </a:solidFill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对象 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295774" y="1238414"/>
          <a:ext cx="4921257" cy="37622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8" r:id="rId4" imgW="3937000" imgH="3009900" progId="Origin95.Graph">
                  <p:embed/>
                </p:oleObj>
              </mc:Choice>
              <mc:Fallback>
                <p:oleObj r:id="rId4" imgW="3937000" imgH="3009900" progId="Origin95.Graph">
                  <p:embed/>
                  <p:pic>
                    <p:nvPicPr>
                      <p:cNvPr id="0" name="图片 3072"/>
                      <p:cNvPicPr>
                        <a:picLocks noChangeAspect="1"/>
                      </p:cNvPicPr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295774" y="1238414"/>
                        <a:ext cx="4921257" cy="376222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993255" y="6564630"/>
            <a:ext cx="2133600" cy="365125"/>
          </a:xfrm>
        </p:spPr>
        <p:txBody>
          <a:bodyPr/>
          <a:lstStyle/>
          <a:p>
            <a:pPr algn="r"/>
            <a:fld id="{0C913308-F349-4B6D-A68A-DD1791B4A57B}" type="slidenum">
              <a:rPr lang="zh-CN" altLang="en-US" sz="1400" smtClean="0"/>
              <a:t>6</a:t>
            </a:fld>
            <a:endParaRPr lang="zh-CN" altLang="en-US" sz="1400" smtClean="0"/>
          </a:p>
        </p:txBody>
      </p:sp>
      <p:sp>
        <p:nvSpPr>
          <p:cNvPr id="5" name="文本框 33"/>
          <p:cNvSpPr txBox="1"/>
          <p:nvPr/>
        </p:nvSpPr>
        <p:spPr>
          <a:xfrm>
            <a:off x="2670824" y="54109"/>
            <a:ext cx="39728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>
              <a:buFont typeface="+mj-lt"/>
              <a:buNone/>
            </a:pPr>
            <a:r>
              <a:rPr lang="en-US" altLang="zh-CN" sz="3200" b="1" dirty="0">
                <a:solidFill>
                  <a:schemeClr val="bg1"/>
                </a:solidFill>
                <a:sym typeface="+mn-ea"/>
              </a:rPr>
              <a:t>Experimental  results</a:t>
            </a:r>
          </a:p>
        </p:txBody>
      </p:sp>
      <p:sp>
        <p:nvSpPr>
          <p:cNvPr id="6" name="TextBox 5"/>
          <p:cNvSpPr txBox="1"/>
          <p:nvPr/>
        </p:nvSpPr>
        <p:spPr bwMode="auto">
          <a:xfrm>
            <a:off x="742613" y="797053"/>
            <a:ext cx="8085455" cy="39878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wrap="none" rtlCol="0">
            <a:spAutoFit/>
          </a:bodyPr>
          <a:lstStyle/>
          <a:p>
            <a:pPr algn="l"/>
            <a:r>
              <a:rPr lang="en-US" altLang="zh-CN" sz="2000" b="1" dirty="0"/>
              <a:t>Part 2- constant on axis gradient</a:t>
            </a:r>
            <a:r>
              <a:rPr lang="en-US" altLang="zh-CN" sz="2000" b="1" i="1" dirty="0"/>
              <a:t> </a:t>
            </a:r>
            <a:r>
              <a:rPr lang="en-US" altLang="zh-CN" sz="2000" b="1" dirty="0"/>
              <a:t>(~</a:t>
            </a:r>
            <a:r>
              <a:rPr lang="en-US" altLang="zh-CN" sz="2000" b="1" dirty="0" smtClean="0"/>
              <a:t>4.5 T/m) </a:t>
            </a:r>
            <a:r>
              <a:rPr lang="en-US" altLang="zh-CN" sz="2000" b="1" dirty="0" smtClean="0">
                <a:sym typeface="+mn-ea"/>
              </a:rPr>
              <a:t>and </a:t>
            </a:r>
            <a:r>
              <a:rPr lang="en-US" altLang="zh-CN" sz="2000" b="1" i="1" dirty="0">
                <a:sym typeface="+mn-ea"/>
              </a:rPr>
              <a:t>B</a:t>
            </a:r>
            <a:r>
              <a:rPr lang="en-US" altLang="zh-CN" sz="2000" b="1" i="1" baseline="-25000" dirty="0">
                <a:sym typeface="+mn-ea"/>
              </a:rPr>
              <a:t>r</a:t>
            </a:r>
            <a:r>
              <a:rPr lang="en-US" altLang="zh-CN" sz="2000" b="1" dirty="0">
                <a:sym typeface="+mn-ea"/>
              </a:rPr>
              <a:t> (</a:t>
            </a:r>
            <a:r>
              <a:rPr lang="en-US" altLang="zh-CN" sz="2000" b="1" dirty="0" smtClean="0">
                <a:sym typeface="+mn-ea"/>
              </a:rPr>
              <a:t>1.1 T</a:t>
            </a:r>
            <a:r>
              <a:rPr lang="en-US" altLang="zh-CN" sz="2000" b="1" dirty="0">
                <a:sym typeface="+mn-ea"/>
              </a:rPr>
              <a:t>)</a:t>
            </a:r>
            <a:r>
              <a:rPr lang="en-US" altLang="zh-CN" sz="2000" b="1" dirty="0"/>
              <a:t> while varying </a:t>
            </a:r>
            <a:r>
              <a:rPr lang="en-US" altLang="zh-CN" sz="2000" b="1" i="1" dirty="0">
                <a:solidFill>
                  <a:srgbClr val="FF0000"/>
                </a:solidFill>
              </a:rPr>
              <a:t>B</a:t>
            </a:r>
            <a:r>
              <a:rPr lang="en-US" altLang="zh-CN" sz="2000" b="1" i="1" baseline="-25000" dirty="0">
                <a:solidFill>
                  <a:srgbClr val="FF0000"/>
                </a:solidFill>
              </a:rPr>
              <a:t>min</a:t>
            </a:r>
            <a:r>
              <a:rPr lang="en-US" altLang="zh-CN" sz="2000" b="1" dirty="0"/>
              <a:t> </a:t>
            </a:r>
            <a:endParaRPr lang="zh-CN" altLang="en-US" sz="2000" b="1" dirty="0"/>
          </a:p>
        </p:txBody>
      </p:sp>
      <p:graphicFrame>
        <p:nvGraphicFramePr>
          <p:cNvPr id="23" name="表格 22"/>
          <p:cNvGraphicFramePr/>
          <p:nvPr>
            <p:custDataLst>
              <p:tags r:id="rId2"/>
            </p:custDataLst>
          </p:nvPr>
        </p:nvGraphicFramePr>
        <p:xfrm>
          <a:off x="2451717" y="5353528"/>
          <a:ext cx="4240530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57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57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57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57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579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0579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0579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altLang="zh-CN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en-US" sz="1600" b="1" dirty="0">
                          <a:solidFill>
                            <a:srgbClr val="000000"/>
                          </a:solidFill>
                          <a:cs typeface="+mn-lt"/>
                        </a:rPr>
                        <a:t>0.46</a:t>
                      </a:r>
                    </a:p>
                  </a:txBody>
                  <a:tcPr marL="12700" marR="12700" marT="127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cs typeface="+mn-lt"/>
                        </a:rPr>
                        <a:t>0.47</a:t>
                      </a:r>
                      <a:endParaRPr lang="en-US" altLang="en-US" sz="1600" b="1" dirty="0">
                        <a:solidFill>
                          <a:srgbClr val="000000"/>
                        </a:solidFill>
                        <a:cs typeface="+mn-lt"/>
                      </a:endParaRPr>
                    </a:p>
                  </a:txBody>
                  <a:tcPr marL="12700" marR="12700" marT="127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cs typeface="+mn-lt"/>
                        </a:rPr>
                        <a:t>0.49</a:t>
                      </a:r>
                      <a:endParaRPr lang="en-US" altLang="en-US" sz="1600" b="1" dirty="0">
                        <a:solidFill>
                          <a:srgbClr val="000000"/>
                        </a:solidFill>
                        <a:cs typeface="+mn-lt"/>
                      </a:endParaRPr>
                    </a:p>
                  </a:txBody>
                  <a:tcPr marL="12700" marR="12700" marT="127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cs typeface="+mn-lt"/>
                        </a:rPr>
                        <a:t>0.51</a:t>
                      </a:r>
                      <a:endParaRPr lang="en-US" altLang="en-US" sz="1600" b="1" dirty="0">
                        <a:solidFill>
                          <a:srgbClr val="000000"/>
                        </a:solidFill>
                        <a:cs typeface="+mn-lt"/>
                      </a:endParaRPr>
                    </a:p>
                  </a:txBody>
                  <a:tcPr marL="12700" marR="12700" marT="127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cs typeface="+mn-lt"/>
                        </a:rPr>
                        <a:t>0.53</a:t>
                      </a:r>
                      <a:endParaRPr lang="en-US" altLang="en-US" sz="1600" b="1" dirty="0">
                        <a:solidFill>
                          <a:srgbClr val="000000"/>
                        </a:solidFill>
                        <a:cs typeface="+mn-lt"/>
                      </a:endParaRPr>
                    </a:p>
                  </a:txBody>
                  <a:tcPr marL="12700" marR="12700" marT="127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cs typeface="+mn-lt"/>
                        </a:rPr>
                        <a:t>0.55</a:t>
                      </a:r>
                      <a:endParaRPr lang="en-US" altLang="en-US" sz="1600" b="1" dirty="0">
                        <a:solidFill>
                          <a:srgbClr val="000000"/>
                        </a:solidFill>
                        <a:cs typeface="+mn-lt"/>
                      </a:endParaRPr>
                    </a:p>
                  </a:txBody>
                  <a:tcPr marL="12700" marR="12700" marT="127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en-US" sz="1600" b="1" dirty="0">
                          <a:solidFill>
                            <a:srgbClr val="000000"/>
                          </a:solidFill>
                          <a:cs typeface="+mn-lt"/>
                        </a:rPr>
                        <a:t>0.57</a:t>
                      </a:r>
                    </a:p>
                  </a:txBody>
                  <a:tcPr marL="12700" marR="12700" marT="127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24" name="直接箭头连接符 23"/>
          <p:cNvCxnSpPr/>
          <p:nvPr/>
        </p:nvCxnSpPr>
        <p:spPr>
          <a:xfrm flipV="1">
            <a:off x="2339752" y="6083149"/>
            <a:ext cx="4581223" cy="1887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17"/>
          <p:cNvSpPr txBox="1"/>
          <p:nvPr/>
        </p:nvSpPr>
        <p:spPr>
          <a:xfrm>
            <a:off x="3606165" y="6085036"/>
            <a:ext cx="15925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i="1" dirty="0"/>
              <a:t>B</a:t>
            </a:r>
            <a:r>
              <a:rPr lang="en-US" altLang="zh-CN" b="1" i="1" baseline="-25000" dirty="0"/>
              <a:t>min</a:t>
            </a:r>
            <a:r>
              <a:rPr lang="en-US" altLang="zh-CN" b="1" dirty="0"/>
              <a:t> increases</a:t>
            </a:r>
          </a:p>
        </p:txBody>
      </p:sp>
      <p:cxnSp>
        <p:nvCxnSpPr>
          <p:cNvPr id="26" name="直接连接符 25"/>
          <p:cNvCxnSpPr/>
          <p:nvPr/>
        </p:nvCxnSpPr>
        <p:spPr>
          <a:xfrm rot="5400000">
            <a:off x="5856693" y="2856305"/>
            <a:ext cx="3144066" cy="1588"/>
          </a:xfrm>
          <a:prstGeom prst="line">
            <a:avLst/>
          </a:prstGeom>
          <a:ln w="28575" cmpd="sng">
            <a:solidFill>
              <a:srgbClr val="FF0000"/>
            </a:solidFill>
            <a:prstDash val="dashDot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6519556" y="4000745"/>
            <a:ext cx="7543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00B050"/>
                </a:solidFill>
              </a:rPr>
              <a:t>stable</a:t>
            </a:r>
            <a:endParaRPr lang="zh-CN" altLang="en-US" b="1" dirty="0"/>
          </a:p>
        </p:txBody>
      </p:sp>
      <p:sp>
        <p:nvSpPr>
          <p:cNvPr id="28" name="TextBox 27"/>
          <p:cNvSpPr txBox="1"/>
          <p:nvPr/>
        </p:nvSpPr>
        <p:spPr>
          <a:xfrm>
            <a:off x="8085032" y="4000504"/>
            <a:ext cx="99949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</a:rPr>
              <a:t>unstable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graphicFrame>
        <p:nvGraphicFramePr>
          <p:cNvPr id="2" name="对象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-214346" y="1191951"/>
          <a:ext cx="5455213" cy="38086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9" r:id="rId6" imgW="4165600" imgH="2908300" progId="Origin50.Graph">
                  <p:embed/>
                </p:oleObj>
              </mc:Choice>
              <mc:Fallback>
                <p:oleObj r:id="rId6" imgW="4165600" imgH="2908300" progId="Origin50.Graph">
                  <p:embed/>
                  <p:pic>
                    <p:nvPicPr>
                      <p:cNvPr id="0" name="图片 3114"/>
                      <p:cNvPicPr>
                        <a:picLocks noChangeAspect="1"/>
                      </p:cNvPicPr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-214346" y="1191951"/>
                        <a:ext cx="5455213" cy="3808685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对象 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112260" y="1176784"/>
          <a:ext cx="5139690" cy="39293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8" r:id="rId4" imgW="3937000" imgH="3009900" progId="Origin95.Graph">
                  <p:embed/>
                </p:oleObj>
              </mc:Choice>
              <mc:Fallback>
                <p:oleObj r:id="rId4" imgW="3937000" imgH="3009900" progId="Origin95.Graph">
                  <p:embed/>
                  <p:pic>
                    <p:nvPicPr>
                      <p:cNvPr id="0" name="图片 5120"/>
                      <p:cNvPicPr>
                        <a:picLocks noChangeAspect="1"/>
                      </p:cNvPicPr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112260" y="1176784"/>
                        <a:ext cx="5139690" cy="3929380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/>
          <a:p>
            <a:pPr algn="r"/>
            <a:fld id="{0C913308-F349-4B6D-A68A-DD1791B4A57B}" type="slidenum">
              <a:rPr lang="zh-CN" altLang="en-US" sz="1400" smtClean="0"/>
              <a:t>7</a:t>
            </a:fld>
            <a:endParaRPr lang="zh-CN" altLang="en-US" sz="1400" smtClean="0"/>
          </a:p>
        </p:txBody>
      </p:sp>
      <p:graphicFrame>
        <p:nvGraphicFramePr>
          <p:cNvPr id="5" name="表格 4"/>
          <p:cNvGraphicFramePr/>
          <p:nvPr>
            <p:custDataLst>
              <p:tags r:id="rId2"/>
            </p:custDataLst>
          </p:nvPr>
        </p:nvGraphicFramePr>
        <p:xfrm>
          <a:off x="2145030" y="5285250"/>
          <a:ext cx="4846320" cy="6680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57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57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57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57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579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1246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9911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0579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altLang="zh-CN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cs typeface="+mn-lt"/>
                        </a:rPr>
                        <a:t>3.56</a:t>
                      </a:r>
                      <a:endParaRPr lang="en-US" altLang="en-US" sz="1600" b="1" dirty="0">
                        <a:solidFill>
                          <a:srgbClr val="000000"/>
                        </a:solidFill>
                        <a:cs typeface="+mn-lt"/>
                      </a:endParaRPr>
                    </a:p>
                  </a:txBody>
                  <a:tcPr marL="12700" marR="12700" marT="127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en-US" sz="1600" b="1" dirty="0">
                          <a:solidFill>
                            <a:srgbClr val="000000"/>
                          </a:solidFill>
                          <a:cs typeface="+mn-lt"/>
                        </a:rPr>
                        <a:t>3.78</a:t>
                      </a:r>
                    </a:p>
                  </a:txBody>
                  <a:tcPr marL="12700" marR="12700" marT="127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en-US" sz="1600" b="1" dirty="0">
                          <a:solidFill>
                            <a:srgbClr val="000000"/>
                          </a:solidFill>
                          <a:cs typeface="+mn-lt"/>
                        </a:rPr>
                        <a:t>3.94</a:t>
                      </a:r>
                    </a:p>
                  </a:txBody>
                  <a:tcPr marL="12700" marR="12700" marT="127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en-US" sz="1600" b="1" dirty="0">
                          <a:solidFill>
                            <a:srgbClr val="000000"/>
                          </a:solidFill>
                          <a:cs typeface="+mn-lt"/>
                        </a:rPr>
                        <a:t>4.42</a:t>
                      </a:r>
                    </a:p>
                  </a:txBody>
                  <a:tcPr marL="12700" marR="12700" marT="127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en-US" sz="1600" b="1" dirty="0">
                          <a:solidFill>
                            <a:srgbClr val="000000"/>
                          </a:solidFill>
                          <a:cs typeface="+mn-lt"/>
                        </a:rPr>
                        <a:t>4.83</a:t>
                      </a:r>
                    </a:p>
                  </a:txBody>
                  <a:tcPr marL="12700" marR="12700" marT="127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en-US" sz="1600" b="1" dirty="0">
                          <a:solidFill>
                            <a:srgbClr val="000000"/>
                          </a:solidFill>
                          <a:cs typeface="+mn-lt"/>
                        </a:rPr>
                        <a:t>5.29</a:t>
                      </a:r>
                    </a:p>
                  </a:txBody>
                  <a:tcPr marL="12700" marR="12700" marT="127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en-US" sz="1600" b="1" dirty="0">
                          <a:solidFill>
                            <a:srgbClr val="000000"/>
                          </a:solidFill>
                          <a:cs typeface="+mn-lt"/>
                        </a:rPr>
                        <a:t>5.70</a:t>
                      </a:r>
                    </a:p>
                  </a:txBody>
                  <a:tcPr marL="12700" marR="12700" marT="127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cs typeface="+mn-lt"/>
                        </a:rPr>
                        <a:t>6.08</a:t>
                      </a:r>
                      <a:endParaRPr lang="en-US" altLang="en-US" sz="1600" b="1" dirty="0">
                        <a:solidFill>
                          <a:srgbClr val="000000"/>
                        </a:solidFill>
                        <a:cs typeface="+mn-lt"/>
                      </a:endParaRPr>
                    </a:p>
                  </a:txBody>
                  <a:tcPr marL="12700" marR="12700" marT="127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8" name="直接连接符 7"/>
          <p:cNvCxnSpPr/>
          <p:nvPr/>
        </p:nvCxnSpPr>
        <p:spPr>
          <a:xfrm rot="16200000" flipH="1">
            <a:off x="4152172" y="2840717"/>
            <a:ext cx="3155651" cy="11738"/>
          </a:xfrm>
          <a:prstGeom prst="line">
            <a:avLst/>
          </a:prstGeom>
          <a:ln w="28575" cmpd="sng">
            <a:solidFill>
              <a:srgbClr val="FF0000"/>
            </a:solidFill>
            <a:prstDash val="dashDot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5" name="文本框 33"/>
          <p:cNvSpPr txBox="1"/>
          <p:nvPr/>
        </p:nvSpPr>
        <p:spPr>
          <a:xfrm>
            <a:off x="2670824" y="53311"/>
            <a:ext cx="39728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>
              <a:buFont typeface="+mj-lt"/>
              <a:buNone/>
            </a:pPr>
            <a:r>
              <a:rPr lang="en-US" altLang="zh-CN" sz="3200" b="1" dirty="0">
                <a:solidFill>
                  <a:schemeClr val="bg1"/>
                </a:solidFill>
                <a:sym typeface="+mn-ea"/>
              </a:rPr>
              <a:t>Experimental  results</a:t>
            </a:r>
          </a:p>
        </p:txBody>
      </p:sp>
      <p:sp>
        <p:nvSpPr>
          <p:cNvPr id="16" name="TextBox 15"/>
          <p:cNvSpPr txBox="1"/>
          <p:nvPr/>
        </p:nvSpPr>
        <p:spPr bwMode="auto">
          <a:xfrm>
            <a:off x="21888" y="768084"/>
            <a:ext cx="9079230" cy="39878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b="1" dirty="0"/>
              <a:t>Part 3- constant </a:t>
            </a:r>
            <a:r>
              <a:rPr lang="en-US" altLang="zh-CN" sz="2000" b="1" i="1" dirty="0"/>
              <a:t>B</a:t>
            </a:r>
            <a:r>
              <a:rPr lang="en-US" altLang="zh-CN" sz="2000" b="1" i="1" baseline="-25000" dirty="0"/>
              <a:t>min</a:t>
            </a:r>
            <a:r>
              <a:rPr lang="en-US" altLang="zh-CN" sz="2000" b="1" dirty="0">
                <a:sym typeface="+mn-ea"/>
              </a:rPr>
              <a:t> (</a:t>
            </a:r>
            <a:r>
              <a:rPr lang="en-US" altLang="zh-CN" sz="2000" b="1" dirty="0" smtClean="0">
                <a:solidFill>
                  <a:srgbClr val="7030A0"/>
                </a:solidFill>
                <a:sym typeface="+mn-ea"/>
              </a:rPr>
              <a:t>0.50 T</a:t>
            </a:r>
            <a:r>
              <a:rPr lang="en-US" altLang="zh-CN" sz="2000" b="1" dirty="0" smtClean="0">
                <a:sym typeface="+mn-ea"/>
              </a:rPr>
              <a:t>) and </a:t>
            </a:r>
            <a:r>
              <a:rPr lang="en-US" altLang="zh-CN" sz="2000" b="1" i="1" dirty="0">
                <a:sym typeface="+mn-ea"/>
              </a:rPr>
              <a:t>B</a:t>
            </a:r>
            <a:r>
              <a:rPr lang="en-US" altLang="zh-CN" sz="2000" b="1" i="1" baseline="-25000" dirty="0">
                <a:sym typeface="+mn-ea"/>
              </a:rPr>
              <a:t>r</a:t>
            </a:r>
            <a:r>
              <a:rPr lang="en-US" altLang="zh-CN" sz="2000" b="1" dirty="0">
                <a:sym typeface="+mn-ea"/>
              </a:rPr>
              <a:t> (</a:t>
            </a:r>
            <a:r>
              <a:rPr lang="en-US" altLang="zh-CN" sz="2000" b="1" dirty="0" smtClean="0">
                <a:sym typeface="+mn-ea"/>
              </a:rPr>
              <a:t>1.1 T</a:t>
            </a:r>
            <a:r>
              <a:rPr lang="en-US" altLang="zh-CN" sz="2000" b="1" dirty="0">
                <a:sym typeface="+mn-ea"/>
              </a:rPr>
              <a:t>)</a:t>
            </a:r>
            <a:r>
              <a:rPr lang="en-US" altLang="zh-CN" sz="2000" b="1" i="1" baseline="-25000" dirty="0"/>
              <a:t> </a:t>
            </a:r>
            <a:r>
              <a:rPr lang="en-US" altLang="zh-CN" sz="2000" b="1" dirty="0"/>
              <a:t>while varying </a:t>
            </a:r>
            <a:r>
              <a:rPr lang="en-US" altLang="zh-CN" sz="2000" b="1" dirty="0">
                <a:solidFill>
                  <a:srgbClr val="FF0000"/>
                </a:solidFill>
              </a:rPr>
              <a:t>mirror ratio</a:t>
            </a:r>
            <a:r>
              <a:rPr lang="en-US" altLang="zh-CN" sz="2000" b="1" dirty="0"/>
              <a:t> (i.e. </a:t>
            </a:r>
            <a:r>
              <a:rPr lang="en-US" altLang="zh-CN" sz="2000" b="1" i="1" dirty="0"/>
              <a:t>B</a:t>
            </a:r>
            <a:r>
              <a:rPr lang="en-US" altLang="zh-CN" sz="2000" b="1" i="1" baseline="-25000" dirty="0"/>
              <a:t>inj </a:t>
            </a:r>
            <a:r>
              <a:rPr lang="en-US" altLang="zh-CN" sz="2000" b="1" i="1" dirty="0"/>
              <a:t>and </a:t>
            </a:r>
            <a:r>
              <a:rPr lang="en-US" altLang="zh-CN" sz="2000" b="1" i="1" dirty="0" err="1"/>
              <a:t>B</a:t>
            </a:r>
            <a:r>
              <a:rPr lang="en-US" altLang="zh-CN" sz="2000" b="1" i="1" baseline="-25000" dirty="0" err="1"/>
              <a:t>ext</a:t>
            </a:r>
            <a:r>
              <a:rPr lang="en-US" altLang="zh-CN" sz="2000" b="1" dirty="0"/>
              <a:t>)</a:t>
            </a:r>
            <a:endParaRPr lang="zh-CN" altLang="en-US" sz="2000" b="1" dirty="0"/>
          </a:p>
        </p:txBody>
      </p:sp>
      <p:cxnSp>
        <p:nvCxnSpPr>
          <p:cNvPr id="18" name="直接箭头连接符 17"/>
          <p:cNvCxnSpPr/>
          <p:nvPr/>
        </p:nvCxnSpPr>
        <p:spPr>
          <a:xfrm flipV="1">
            <a:off x="1928794" y="6024708"/>
            <a:ext cx="5207635" cy="1905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7"/>
          <p:cNvSpPr txBox="1"/>
          <p:nvPr/>
        </p:nvSpPr>
        <p:spPr>
          <a:xfrm>
            <a:off x="2426335" y="6085036"/>
            <a:ext cx="41268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Mirror ratio (</a:t>
            </a:r>
            <a:r>
              <a:rPr lang="en-US" altLang="zh-CN" b="1" i="1" dirty="0" err="1"/>
              <a:t>B</a:t>
            </a:r>
            <a:r>
              <a:rPr lang="en-US" altLang="zh-CN" b="1" i="1" baseline="-25000" dirty="0" err="1"/>
              <a:t>max</a:t>
            </a:r>
            <a:r>
              <a:rPr lang="en-US" altLang="zh-CN" b="1" i="1" dirty="0"/>
              <a:t>/B</a:t>
            </a:r>
            <a:r>
              <a:rPr lang="en-US" altLang="zh-CN" b="1" i="1" baseline="-25000" dirty="0"/>
              <a:t>min</a:t>
            </a:r>
            <a:r>
              <a:rPr lang="en-US" altLang="zh-CN" b="1" dirty="0"/>
              <a:t>) increases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746298" y="3844099"/>
            <a:ext cx="99949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</a:rPr>
              <a:t>unstable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940152" y="3861048"/>
            <a:ext cx="805815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00B050"/>
                </a:solidFill>
              </a:rPr>
              <a:t> stable</a:t>
            </a:r>
            <a:endParaRPr lang="zh-CN" altLang="en-US" b="1" dirty="0"/>
          </a:p>
        </p:txBody>
      </p:sp>
      <p:graphicFrame>
        <p:nvGraphicFramePr>
          <p:cNvPr id="2" name="对象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-285784" y="1340768"/>
          <a:ext cx="5371946" cy="37507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9" r:id="rId6" imgW="4165600" imgH="2908300" progId="Origin50.Graph">
                  <p:embed/>
                </p:oleObj>
              </mc:Choice>
              <mc:Fallback>
                <p:oleObj r:id="rId6" imgW="4165600" imgH="2908300" progId="Origin50.Graph">
                  <p:embed/>
                  <p:pic>
                    <p:nvPicPr>
                      <p:cNvPr id="0" name="图片 5164"/>
                      <p:cNvPicPr>
                        <a:picLocks noChangeAspect="1"/>
                      </p:cNvPicPr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-285784" y="1340768"/>
                        <a:ext cx="5371946" cy="3750776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989445" y="6492875"/>
            <a:ext cx="2133600" cy="365125"/>
          </a:xfrm>
        </p:spPr>
        <p:txBody>
          <a:bodyPr/>
          <a:lstStyle/>
          <a:p>
            <a:pPr algn="r"/>
            <a:fld id="{0C913308-F349-4B6D-A68A-DD1791B4A57B}" type="slidenum">
              <a:rPr lang="zh-CN" altLang="en-US" sz="1400" smtClean="0"/>
              <a:t>8</a:t>
            </a:fld>
            <a:endParaRPr lang="zh-CN" altLang="en-US" sz="1400" smtClean="0"/>
          </a:p>
        </p:txBody>
      </p:sp>
      <p:graphicFrame>
        <p:nvGraphicFramePr>
          <p:cNvPr id="7" name="表格 6"/>
          <p:cNvGraphicFramePr/>
          <p:nvPr>
            <p:custDataLst>
              <p:tags r:id="rId1"/>
            </p:custDataLst>
          </p:nvPr>
        </p:nvGraphicFramePr>
        <p:xfrm>
          <a:off x="755576" y="2053982"/>
          <a:ext cx="7244415" cy="3763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49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49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49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049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0493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0493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0493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0493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0493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752768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altLang="zh-CN" sz="18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>
                        <a:buNone/>
                      </a:pPr>
                      <a:r>
                        <a:rPr lang="en-US" altLang="zh-CN" sz="1800" b="1" dirty="0" smtClean="0">
                          <a:solidFill>
                            <a:schemeClr val="tx1"/>
                          </a:solidFill>
                        </a:rPr>
                        <a:t>0.55</a:t>
                      </a:r>
                      <a:endParaRPr lang="en-US" altLang="zh-CN" sz="1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2768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altLang="zh-CN" sz="1800" b="1" dirty="0" smtClean="0"/>
                    </a:p>
                    <a:p>
                      <a:pPr>
                        <a:buNone/>
                      </a:pPr>
                      <a:r>
                        <a:rPr lang="en-US" altLang="zh-CN" sz="1800" b="1" dirty="0" smtClean="0"/>
                        <a:t>0.52</a:t>
                      </a:r>
                      <a:endParaRPr lang="en-US" altLang="zh-CN" sz="1800" b="1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52768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altLang="zh-CN" sz="1800" b="1" dirty="0" smtClean="0"/>
                    </a:p>
                    <a:p>
                      <a:pPr>
                        <a:buNone/>
                      </a:pPr>
                      <a:r>
                        <a:rPr lang="en-US" altLang="zh-CN" sz="1800" b="1" dirty="0" smtClean="0"/>
                        <a:t>0.50</a:t>
                      </a:r>
                      <a:endParaRPr lang="en-US" altLang="zh-CN" sz="1800" b="1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2768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altLang="zh-CN" sz="1800" b="1" dirty="0" smtClean="0"/>
                    </a:p>
                    <a:p>
                      <a:pPr>
                        <a:buNone/>
                      </a:pPr>
                      <a:r>
                        <a:rPr lang="en-US" altLang="zh-CN" sz="1800" b="1" dirty="0" smtClean="0"/>
                        <a:t>0.48</a:t>
                      </a:r>
                      <a:endParaRPr lang="en-US" altLang="zh-CN" sz="1800" b="1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52768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altLang="zh-CN" sz="1400" b="1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altLang="zh-CN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altLang="zh-CN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cxnSp>
        <p:nvCxnSpPr>
          <p:cNvPr id="10" name="直接箭头连接符 9"/>
          <p:cNvCxnSpPr/>
          <p:nvPr/>
        </p:nvCxnSpPr>
        <p:spPr>
          <a:xfrm rot="16200000" flipV="1">
            <a:off x="-213045" y="3573177"/>
            <a:ext cx="3269640" cy="13906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本框 2"/>
          <p:cNvSpPr txBox="1"/>
          <p:nvPr/>
        </p:nvSpPr>
        <p:spPr>
          <a:xfrm rot="10800000">
            <a:off x="179513" y="2289430"/>
            <a:ext cx="492443" cy="21725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2000" b="1" i="1" dirty="0"/>
              <a:t>B</a:t>
            </a:r>
            <a:r>
              <a:rPr lang="en-US" altLang="zh-CN" sz="2000" b="1" i="1" baseline="-25000" dirty="0"/>
              <a:t>min</a:t>
            </a:r>
            <a:r>
              <a:rPr lang="en-US" altLang="zh-CN" sz="2000" b="1" dirty="0"/>
              <a:t> increases</a:t>
            </a:r>
          </a:p>
        </p:txBody>
      </p:sp>
      <p:sp>
        <p:nvSpPr>
          <p:cNvPr id="11" name="文本框 33"/>
          <p:cNvSpPr txBox="1"/>
          <p:nvPr/>
        </p:nvSpPr>
        <p:spPr>
          <a:xfrm>
            <a:off x="2585099" y="-17166"/>
            <a:ext cx="39728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>
              <a:buFont typeface="+mj-lt"/>
              <a:buNone/>
            </a:pPr>
            <a:r>
              <a:rPr lang="en-US" altLang="zh-CN" sz="3200" b="1" dirty="0">
                <a:solidFill>
                  <a:schemeClr val="bg1"/>
                </a:solidFill>
                <a:sym typeface="+mn-ea"/>
              </a:rPr>
              <a:t>Experimental  results</a:t>
            </a:r>
          </a:p>
        </p:txBody>
      </p:sp>
      <p:sp>
        <p:nvSpPr>
          <p:cNvPr id="12" name="TextBox 11"/>
          <p:cNvSpPr txBox="1"/>
          <p:nvPr/>
        </p:nvSpPr>
        <p:spPr bwMode="auto">
          <a:xfrm>
            <a:off x="573374" y="1100064"/>
            <a:ext cx="7879080" cy="39878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zh-CN" sz="2000" b="1" dirty="0"/>
              <a:t>Summary: constant </a:t>
            </a:r>
            <a:r>
              <a:rPr lang="en-US" altLang="zh-CN" sz="2000" b="1" i="1" dirty="0" err="1"/>
              <a:t>B</a:t>
            </a:r>
            <a:r>
              <a:rPr lang="en-US" altLang="zh-CN" sz="2000" b="1" i="1" baseline="-25000" dirty="0" err="1"/>
              <a:t>min</a:t>
            </a:r>
            <a:r>
              <a:rPr lang="en-US" altLang="zh-CN" sz="2000" b="1" i="1" baseline="-25000" dirty="0"/>
              <a:t> </a:t>
            </a:r>
            <a:r>
              <a:rPr lang="en-US" altLang="zh-CN" sz="2000" b="1" dirty="0" smtClean="0">
                <a:sym typeface="+mn-ea"/>
              </a:rPr>
              <a:t>and </a:t>
            </a:r>
            <a:r>
              <a:rPr lang="en-US" altLang="zh-CN" sz="2000" b="1" i="1" dirty="0" smtClean="0">
                <a:sym typeface="+mn-ea"/>
              </a:rPr>
              <a:t>B</a:t>
            </a:r>
            <a:r>
              <a:rPr lang="en-US" altLang="zh-CN" sz="2000" b="1" i="1" baseline="-25000" dirty="0" smtClean="0">
                <a:sym typeface="+mn-ea"/>
              </a:rPr>
              <a:t>r</a:t>
            </a:r>
            <a:r>
              <a:rPr lang="en-US" altLang="zh-CN" sz="2000" b="1" dirty="0" smtClean="0">
                <a:sym typeface="+mn-ea"/>
              </a:rPr>
              <a:t> </a:t>
            </a:r>
            <a:r>
              <a:rPr lang="en-US" altLang="zh-CN" sz="2000" b="1" dirty="0" smtClean="0"/>
              <a:t>while </a:t>
            </a:r>
            <a:r>
              <a:rPr lang="en-US" altLang="zh-CN" sz="2000" b="1" dirty="0"/>
              <a:t>varying </a:t>
            </a:r>
            <a:r>
              <a:rPr lang="en-US" altLang="zh-CN" sz="2000" b="1" dirty="0">
                <a:solidFill>
                  <a:srgbClr val="FF0000"/>
                </a:solidFill>
              </a:rPr>
              <a:t>mirror </a:t>
            </a:r>
            <a:r>
              <a:rPr lang="en-US" altLang="zh-CN" sz="2000" b="1" dirty="0" smtClean="0">
                <a:solidFill>
                  <a:srgbClr val="FF0000"/>
                </a:solidFill>
              </a:rPr>
              <a:t>ratio</a:t>
            </a:r>
            <a:r>
              <a:rPr lang="en-US" altLang="zh-CN" sz="2000" b="1" dirty="0" smtClean="0"/>
              <a:t> (i.e</a:t>
            </a:r>
            <a:r>
              <a:rPr lang="en-US" altLang="zh-CN" sz="2000" b="1" dirty="0"/>
              <a:t>. </a:t>
            </a:r>
            <a:r>
              <a:rPr lang="en-US" altLang="zh-CN" sz="2000" b="1" i="1" dirty="0"/>
              <a:t>B</a:t>
            </a:r>
            <a:r>
              <a:rPr lang="en-US" altLang="zh-CN" sz="2000" b="1" i="1" baseline="-25000" dirty="0"/>
              <a:t>inj </a:t>
            </a:r>
            <a:r>
              <a:rPr lang="en-US" altLang="zh-CN" sz="2000" b="1" i="1" dirty="0"/>
              <a:t>and </a:t>
            </a:r>
            <a:r>
              <a:rPr lang="en-US" altLang="zh-CN" sz="2000" b="1" i="1" dirty="0" err="1"/>
              <a:t>B</a:t>
            </a:r>
            <a:r>
              <a:rPr lang="en-US" altLang="zh-CN" sz="2000" b="1" i="1" baseline="-25000" dirty="0" err="1"/>
              <a:t>ext</a:t>
            </a:r>
            <a:r>
              <a:rPr lang="en-US" altLang="zh-CN" sz="2000" b="1" dirty="0"/>
              <a:t>)</a:t>
            </a:r>
            <a:endParaRPr lang="zh-CN" altLang="en-US" sz="2000" b="1" dirty="0"/>
          </a:p>
        </p:txBody>
      </p:sp>
      <p:cxnSp>
        <p:nvCxnSpPr>
          <p:cNvPr id="14" name="直接箭头连接符 13"/>
          <p:cNvCxnSpPr/>
          <p:nvPr/>
        </p:nvCxnSpPr>
        <p:spPr>
          <a:xfrm>
            <a:off x="1500166" y="5286388"/>
            <a:ext cx="6953090" cy="6808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7"/>
          <p:cNvSpPr txBox="1"/>
          <p:nvPr/>
        </p:nvSpPr>
        <p:spPr>
          <a:xfrm>
            <a:off x="2835321" y="5457782"/>
            <a:ext cx="4616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/>
              <a:t>Mirror ratio (</a:t>
            </a:r>
            <a:r>
              <a:rPr lang="en-US" altLang="zh-CN" sz="2000" b="1" i="1" dirty="0" err="1"/>
              <a:t>B</a:t>
            </a:r>
            <a:r>
              <a:rPr lang="en-US" altLang="zh-CN" sz="2000" b="1" i="1" baseline="-25000" dirty="0" err="1"/>
              <a:t>max</a:t>
            </a:r>
            <a:r>
              <a:rPr lang="en-US" altLang="zh-CN" sz="2000" b="1" i="1" dirty="0"/>
              <a:t>/B</a:t>
            </a:r>
            <a:r>
              <a:rPr lang="en-US" altLang="zh-CN" sz="2000" b="1" i="1" baseline="-25000" dirty="0"/>
              <a:t>min</a:t>
            </a:r>
            <a:r>
              <a:rPr lang="en-US" altLang="zh-CN" sz="2000" b="1" dirty="0"/>
              <a:t>) increases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47481" y="5385774"/>
            <a:ext cx="5966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chemeClr val="dk1"/>
                </a:solidFill>
              </a:rPr>
              <a:t>3.31</a:t>
            </a:r>
            <a:endParaRPr lang="zh-CN" altLang="en-US" b="1" dirty="0">
              <a:solidFill>
                <a:schemeClr val="dk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863794" y="5376482"/>
            <a:ext cx="5966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chemeClr val="dk1"/>
                </a:solidFill>
              </a:rPr>
              <a:t>6.25</a:t>
            </a:r>
            <a:endParaRPr lang="zh-CN" altLang="en-US" b="1" dirty="0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对象 1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5739130" y="1185545"/>
          <a:ext cx="3583940" cy="2740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60" r:id="rId4" imgW="3937000" imgH="3009900" progId="Origin95.Graph">
                  <p:embed/>
                </p:oleObj>
              </mc:Choice>
              <mc:Fallback>
                <p:oleObj r:id="rId4" imgW="3937000" imgH="3009900" progId="Origin95.Graph">
                  <p:embed/>
                  <p:pic>
                    <p:nvPicPr>
                      <p:cNvPr id="0" name="图片 9216"/>
                      <p:cNvPicPr>
                        <a:picLocks noChangeAspect="1"/>
                      </p:cNvPicPr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739130" y="1185545"/>
                        <a:ext cx="3583940" cy="2740025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2797175" y="1231903"/>
          <a:ext cx="3433445" cy="2625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61" r:id="rId6" imgW="3937000" imgH="3009900" progId="Origin95.Graph">
                  <p:embed/>
                </p:oleObj>
              </mc:Choice>
              <mc:Fallback>
                <p:oleObj r:id="rId6" imgW="3937000" imgH="3009900" progId="Origin95.Graph">
                  <p:embed/>
                  <p:pic>
                    <p:nvPicPr>
                      <p:cNvPr id="0" name="图片 9255"/>
                      <p:cNvPicPr>
                        <a:picLocks noChangeAspect="1"/>
                      </p:cNvPicPr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797175" y="1231903"/>
                        <a:ext cx="3433445" cy="2625725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/>
          <a:p>
            <a:pPr algn="r"/>
            <a:fld id="{0C913308-F349-4B6D-A68A-DD1791B4A57B}" type="slidenum">
              <a:rPr lang="zh-CN" altLang="en-US" sz="1400" smtClean="0"/>
              <a:t>9</a:t>
            </a:fld>
            <a:endParaRPr lang="zh-CN" altLang="en-US" sz="1400" smtClean="0"/>
          </a:p>
        </p:txBody>
      </p:sp>
      <p:sp>
        <p:nvSpPr>
          <p:cNvPr id="11" name="文本框 33"/>
          <p:cNvSpPr txBox="1"/>
          <p:nvPr/>
        </p:nvSpPr>
        <p:spPr>
          <a:xfrm>
            <a:off x="2670824" y="-24"/>
            <a:ext cx="39728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>
              <a:buFont typeface="+mj-lt"/>
              <a:buNone/>
            </a:pPr>
            <a:r>
              <a:rPr lang="en-US" altLang="zh-CN" sz="3200" b="1" dirty="0">
                <a:solidFill>
                  <a:schemeClr val="bg1"/>
                </a:solidFill>
                <a:sym typeface="+mn-ea"/>
              </a:rPr>
              <a:t>Experimental  results</a:t>
            </a:r>
          </a:p>
        </p:txBody>
      </p:sp>
      <p:sp>
        <p:nvSpPr>
          <p:cNvPr id="12" name="TextBox 11"/>
          <p:cNvSpPr txBox="1"/>
          <p:nvPr/>
        </p:nvSpPr>
        <p:spPr bwMode="auto">
          <a:xfrm>
            <a:off x="1930696" y="786745"/>
            <a:ext cx="5827395" cy="398780"/>
          </a:xfrm>
          <a:prstGeom prst="rect">
            <a:avLst/>
          </a:prstGeom>
          <a:gradFill>
            <a:gsLst>
              <a:gs pos="100000">
                <a:srgbClr val="FBFB11"/>
              </a:gs>
              <a:gs pos="100000">
                <a:srgbClr val="838309"/>
              </a:gs>
            </a:gsLst>
            <a:lin ang="5400000" scaled="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r>
              <a:rPr lang="en-US" altLang="zh-CN" sz="2000" b="1" dirty="0"/>
              <a:t>Part 4 - constant axial magnetic fields while varying </a:t>
            </a:r>
            <a:r>
              <a:rPr lang="en-US" altLang="zh-CN" sz="2000" b="1" i="1" dirty="0">
                <a:solidFill>
                  <a:srgbClr val="FF0000"/>
                </a:solidFill>
              </a:rPr>
              <a:t>B</a:t>
            </a:r>
            <a:r>
              <a:rPr lang="en-US" altLang="zh-CN" sz="2000" b="1" i="1" baseline="-25000" dirty="0">
                <a:solidFill>
                  <a:srgbClr val="FF0000"/>
                </a:solidFill>
              </a:rPr>
              <a:t>r</a:t>
            </a:r>
          </a:p>
        </p:txBody>
      </p:sp>
      <p:sp>
        <p:nvSpPr>
          <p:cNvPr id="12292" name="文本框 7"/>
          <p:cNvSpPr txBox="1"/>
          <p:nvPr/>
        </p:nvSpPr>
        <p:spPr>
          <a:xfrm>
            <a:off x="565785" y="3714752"/>
            <a:ext cx="2105025" cy="3683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en-US" altLang="zh-CN" b="1" dirty="0">
                <a:latin typeface="Arial" panose="020B0604020202020204" pitchFamily="34" charset="0"/>
                <a:ea typeface="宋体" panose="02010600030101010101" pitchFamily="2" charset="-122"/>
              </a:rPr>
              <a:t>a. </a:t>
            </a:r>
            <a:r>
              <a:rPr lang="en-US" altLang="zh-CN" b="1" dirty="0">
                <a:sym typeface="+mn-ea"/>
              </a:rPr>
              <a:t>Low mirror ratio</a:t>
            </a:r>
            <a:r>
              <a:rPr lang="en-US" altLang="zh-CN" sz="1400" b="1" dirty="0">
                <a:sym typeface="+mn-ea"/>
              </a:rPr>
              <a:t> </a:t>
            </a:r>
            <a:endParaRPr lang="zh-CN" altLang="en-US" sz="1400" b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2293" name="文本框 8"/>
          <p:cNvSpPr txBox="1"/>
          <p:nvPr/>
        </p:nvSpPr>
        <p:spPr>
          <a:xfrm>
            <a:off x="3366770" y="3714752"/>
            <a:ext cx="2409825" cy="3683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en-US" altLang="zh-CN" b="1" dirty="0">
                <a:latin typeface="Arial" panose="020B0604020202020204" pitchFamily="34" charset="0"/>
                <a:ea typeface="宋体" panose="02010600030101010101" pitchFamily="2" charset="-122"/>
              </a:rPr>
              <a:t>b. </a:t>
            </a:r>
            <a:r>
              <a:rPr lang="en-US" altLang="zh-CN" b="1" dirty="0">
                <a:sym typeface="+mn-ea"/>
              </a:rPr>
              <a:t>Medial mirror ratio </a:t>
            </a:r>
            <a:endParaRPr lang="en-US" altLang="zh-CN" b="1" dirty="0">
              <a:latin typeface="Arial" panose="020B0604020202020204" pitchFamily="34" charset="0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13314" name="文本框 8"/>
          <p:cNvSpPr txBox="1"/>
          <p:nvPr/>
        </p:nvSpPr>
        <p:spPr>
          <a:xfrm>
            <a:off x="6550025" y="3714752"/>
            <a:ext cx="2068830" cy="3683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en-US" altLang="zh-CN" b="1" dirty="0">
                <a:latin typeface="Arial" panose="020B0604020202020204" pitchFamily="34" charset="0"/>
                <a:ea typeface="宋体" panose="02010600030101010101" pitchFamily="2" charset="-122"/>
              </a:rPr>
              <a:t>c. </a:t>
            </a:r>
            <a:r>
              <a:rPr lang="en-US" altLang="zh-CN" b="1" dirty="0">
                <a:sym typeface="+mn-ea"/>
              </a:rPr>
              <a:t>High mirror ratio</a:t>
            </a:r>
            <a:endParaRPr lang="en-US" altLang="zh-CN" b="1" dirty="0">
              <a:latin typeface="Arial" panose="020B0604020202020204" pitchFamily="34" charset="0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88900" y="908050"/>
            <a:ext cx="139827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b="1" dirty="0">
                <a:ea typeface="宋体" panose="02010600030101010101" pitchFamily="2" charset="-122"/>
                <a:cs typeface="+mn-lt"/>
                <a:sym typeface="+mn-ea"/>
              </a:rPr>
              <a:t> </a:t>
            </a:r>
            <a:r>
              <a:rPr lang="en-US" altLang="zh-CN" b="1" i="1" dirty="0" err="1">
                <a:ea typeface="宋体" panose="02010600030101010101" pitchFamily="2" charset="-122"/>
                <a:cs typeface="+mn-lt"/>
                <a:sym typeface="+mn-ea"/>
              </a:rPr>
              <a:t>B</a:t>
            </a:r>
            <a:r>
              <a:rPr lang="en-US" altLang="zh-CN" b="1" i="1" baseline="-25000" dirty="0" err="1">
                <a:ea typeface="宋体" panose="02010600030101010101" pitchFamily="2" charset="-122"/>
                <a:cs typeface="+mn-lt"/>
                <a:sym typeface="+mn-ea"/>
              </a:rPr>
              <a:t>min</a:t>
            </a:r>
            <a:r>
              <a:rPr lang="zh-CN" altLang="en-US" b="1" dirty="0">
                <a:ea typeface="宋体" panose="02010600030101010101" pitchFamily="2" charset="-122"/>
                <a:cs typeface="+mn-lt"/>
                <a:sym typeface="+mn-ea"/>
              </a:rPr>
              <a:t>：</a:t>
            </a:r>
            <a:r>
              <a:rPr lang="en-US" altLang="zh-CN" b="1" dirty="0" smtClean="0">
                <a:solidFill>
                  <a:srgbClr val="7030A0"/>
                </a:solidFill>
                <a:ea typeface="宋体" panose="02010600030101010101" pitchFamily="2" charset="-122"/>
                <a:cs typeface="+mn-lt"/>
                <a:sym typeface="+mn-ea"/>
              </a:rPr>
              <a:t>0.50 T</a:t>
            </a:r>
            <a:endParaRPr lang="en-US" altLang="zh-CN" b="1" dirty="0">
              <a:solidFill>
                <a:srgbClr val="7030A0"/>
              </a:solidFill>
              <a:ea typeface="宋体" panose="02010600030101010101" pitchFamily="2" charset="-122"/>
              <a:cs typeface="+mn-lt"/>
              <a:sym typeface="+mn-ea"/>
            </a:endParaRPr>
          </a:p>
        </p:txBody>
      </p:sp>
      <p:graphicFrame>
        <p:nvGraphicFramePr>
          <p:cNvPr id="9" name="对象 8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-170180" y="1246505"/>
          <a:ext cx="3408680" cy="2606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62" r:id="rId8" imgW="3937000" imgH="3009900" progId="Origin95.Graph">
                  <p:embed/>
                </p:oleObj>
              </mc:Choice>
              <mc:Fallback>
                <p:oleObj r:id="rId8" imgW="3937000" imgH="3009900" progId="Origin95.Graph">
                  <p:embed/>
                  <p:pic>
                    <p:nvPicPr>
                      <p:cNvPr id="0" name="图片 9256"/>
                      <p:cNvPicPr>
                        <a:picLocks noChangeAspect="1"/>
                      </p:cNvPicPr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-170180" y="1246505"/>
                        <a:ext cx="3408680" cy="2606675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表格 4"/>
          <p:cNvGraphicFramePr/>
          <p:nvPr>
            <p:custDataLst>
              <p:tags r:id="rId2"/>
            </p:custDataLst>
          </p:nvPr>
        </p:nvGraphicFramePr>
        <p:xfrm>
          <a:off x="1060450" y="4347210"/>
          <a:ext cx="6273800" cy="20091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2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2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82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82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82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826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826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826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826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8260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8260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8260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502285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2285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2285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altLang="zh-CN" sz="100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altLang="zh-CN" sz="100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altLang="zh-CN" sz="100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altLang="zh-CN" sz="100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altLang="zh-CN" sz="1000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altLang="zh-CN" sz="100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altLang="zh-CN" sz="100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altLang="zh-CN" sz="100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altLang="zh-CN" sz="1000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altLang="zh-CN" sz="100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altLang="zh-CN" sz="100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altLang="zh-CN" sz="100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altLang="zh-CN" sz="1000"/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228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 b="1"/>
                        <a:t>0.65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 b="1"/>
                        <a:t>0.77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 b="1"/>
                        <a:t>0.88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 b="1"/>
                        <a:t>0.99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 b="1"/>
                        <a:t>1.10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 b="1"/>
                        <a:t>1.20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 b="1" dirty="0"/>
                        <a:t>1.30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 b="1"/>
                        <a:t>1.40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 b="1" dirty="0"/>
                        <a:t>1.49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 b="1"/>
                        <a:t>1.58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 b="1"/>
                        <a:t>1.66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 b="1"/>
                        <a:t>1.74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 b="1" dirty="0"/>
                        <a:t>1.82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文本框 6"/>
          <p:cNvSpPr txBox="1"/>
          <p:nvPr/>
        </p:nvSpPr>
        <p:spPr>
          <a:xfrm>
            <a:off x="1724020" y="2708032"/>
            <a:ext cx="107696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/>
              <a:t>B</a:t>
            </a:r>
            <a:r>
              <a:rPr lang="en-US" altLang="zh-CN" sz="1600" b="1" baseline="-25000" dirty="0"/>
              <a:t>inj </a:t>
            </a:r>
            <a:r>
              <a:rPr lang="en-US" altLang="zh-CN" sz="1600" b="1" dirty="0" smtClean="0"/>
              <a:t>: 1.78 T</a:t>
            </a:r>
            <a:r>
              <a:rPr lang="en-US" altLang="zh-CN" sz="1600" b="1" baseline="-25000" dirty="0" smtClean="0"/>
              <a:t> </a:t>
            </a:r>
          </a:p>
          <a:p>
            <a:r>
              <a:rPr lang="en-US" altLang="zh-CN" sz="1600" b="1" dirty="0" err="1" smtClean="0"/>
              <a:t>B</a:t>
            </a:r>
            <a:r>
              <a:rPr lang="en-US" altLang="zh-CN" sz="1600" b="1" baseline="-25000" dirty="0" err="1" smtClean="0"/>
              <a:t>ext</a:t>
            </a:r>
            <a:r>
              <a:rPr lang="en-US" altLang="zh-CN" sz="1600" b="1" dirty="0" smtClean="0"/>
              <a:t>: 1.30 T</a:t>
            </a:r>
            <a:endParaRPr lang="zh-CN" altLang="en-US" dirty="0"/>
          </a:p>
        </p:txBody>
      </p:sp>
      <p:sp>
        <p:nvSpPr>
          <p:cNvPr id="8" name="文本框 7"/>
          <p:cNvSpPr txBox="1"/>
          <p:nvPr/>
        </p:nvSpPr>
        <p:spPr>
          <a:xfrm>
            <a:off x="4323710" y="2708032"/>
            <a:ext cx="107696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/>
              <a:t>B</a:t>
            </a:r>
            <a:r>
              <a:rPr lang="en-US" altLang="zh-CN" sz="1600" b="1" baseline="-25000" dirty="0"/>
              <a:t>inj </a:t>
            </a:r>
            <a:r>
              <a:rPr lang="en-US" altLang="zh-CN" sz="1600" b="1" dirty="0" smtClean="0"/>
              <a:t>: 2.41 T</a:t>
            </a:r>
            <a:r>
              <a:rPr lang="en-US" altLang="zh-CN" sz="1600" b="1" baseline="-25000" dirty="0" smtClean="0"/>
              <a:t> </a:t>
            </a:r>
          </a:p>
          <a:p>
            <a:r>
              <a:rPr lang="en-US" altLang="zh-CN" sz="1600" b="1" dirty="0" err="1" smtClean="0"/>
              <a:t>B</a:t>
            </a:r>
            <a:r>
              <a:rPr lang="en-US" altLang="zh-CN" sz="1600" b="1" baseline="-25000" dirty="0" err="1" smtClean="0"/>
              <a:t>ext</a:t>
            </a:r>
            <a:r>
              <a:rPr lang="en-US" altLang="zh-CN" sz="1600" b="1" dirty="0" smtClean="0"/>
              <a:t>: 1.49 T</a:t>
            </a:r>
            <a:endParaRPr lang="zh-CN" altLang="en-US" dirty="0"/>
          </a:p>
        </p:txBody>
      </p:sp>
      <p:sp>
        <p:nvSpPr>
          <p:cNvPr id="14" name="文本框 13"/>
          <p:cNvSpPr txBox="1"/>
          <p:nvPr/>
        </p:nvSpPr>
        <p:spPr>
          <a:xfrm>
            <a:off x="7694925" y="2708032"/>
            <a:ext cx="107696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/>
              <a:t>B</a:t>
            </a:r>
            <a:r>
              <a:rPr lang="en-US" altLang="zh-CN" sz="1600" b="1" baseline="-25000" dirty="0"/>
              <a:t>inj </a:t>
            </a:r>
            <a:r>
              <a:rPr lang="en-US" altLang="zh-CN" sz="1600" b="1" dirty="0" smtClean="0"/>
              <a:t>: 3.04 T</a:t>
            </a:r>
            <a:r>
              <a:rPr lang="en-US" altLang="zh-CN" sz="1600" b="1" baseline="-25000" dirty="0" smtClean="0"/>
              <a:t> </a:t>
            </a:r>
          </a:p>
          <a:p>
            <a:r>
              <a:rPr lang="en-US" altLang="zh-CN" sz="1600" b="1" dirty="0" err="1" smtClean="0"/>
              <a:t>B</a:t>
            </a:r>
            <a:r>
              <a:rPr lang="en-US" altLang="zh-CN" sz="1600" b="1" baseline="-25000" dirty="0" err="1" smtClean="0"/>
              <a:t>ext</a:t>
            </a:r>
            <a:r>
              <a:rPr lang="en-US" altLang="zh-CN" sz="1600" b="1" dirty="0" smtClean="0"/>
              <a:t>: 1.69 T</a:t>
            </a:r>
            <a:endParaRPr lang="zh-CN" altLang="en-US" dirty="0"/>
          </a:p>
        </p:txBody>
      </p:sp>
      <p:cxnSp>
        <p:nvCxnSpPr>
          <p:cNvPr id="15" name="直接箭头连接符 14"/>
          <p:cNvCxnSpPr/>
          <p:nvPr/>
        </p:nvCxnSpPr>
        <p:spPr>
          <a:xfrm>
            <a:off x="878205" y="6138545"/>
            <a:ext cx="6696710" cy="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7334250" y="4402455"/>
            <a:ext cx="1812925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en-US" altLang="zh-CN" sz="1600" b="1" dirty="0"/>
              <a:t>High mirror ratio       </a:t>
            </a:r>
          </a:p>
          <a:p>
            <a:pPr fontAlgn="auto">
              <a:lnSpc>
                <a:spcPct val="200000"/>
              </a:lnSpc>
            </a:pPr>
            <a:r>
              <a:rPr lang="en-US" altLang="zh-CN" sz="1600" b="1" dirty="0"/>
              <a:t>Medial mirror ratio  </a:t>
            </a:r>
          </a:p>
          <a:p>
            <a:pPr fontAlgn="auto">
              <a:lnSpc>
                <a:spcPct val="200000"/>
              </a:lnSpc>
            </a:pPr>
            <a:r>
              <a:rPr lang="en-US" altLang="zh-CN" sz="1600" b="1" dirty="0"/>
              <a:t>Low mirror ratio</a:t>
            </a:r>
            <a:r>
              <a:rPr lang="en-US" altLang="zh-CN" sz="1400" b="1" dirty="0"/>
              <a:t>        </a:t>
            </a:r>
          </a:p>
        </p:txBody>
      </p:sp>
      <p:cxnSp>
        <p:nvCxnSpPr>
          <p:cNvPr id="19" name="直接连接符 18"/>
          <p:cNvCxnSpPr/>
          <p:nvPr/>
        </p:nvCxnSpPr>
        <p:spPr>
          <a:xfrm>
            <a:off x="0" y="4213230"/>
            <a:ext cx="9144000" cy="1588"/>
          </a:xfrm>
          <a:prstGeom prst="line">
            <a:avLst/>
          </a:prstGeom>
          <a:ln w="25400">
            <a:solidFill>
              <a:srgbClr val="7030A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17"/>
          <p:cNvSpPr txBox="1"/>
          <p:nvPr/>
        </p:nvSpPr>
        <p:spPr>
          <a:xfrm>
            <a:off x="3601085" y="6138545"/>
            <a:ext cx="15386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i="1" dirty="0"/>
              <a:t>B</a:t>
            </a:r>
            <a:r>
              <a:rPr lang="en-US" altLang="zh-CN" b="1" i="1" baseline="-25000" dirty="0"/>
              <a:t>r</a:t>
            </a:r>
            <a:r>
              <a:rPr lang="en-US" altLang="zh-CN" b="1" dirty="0"/>
              <a:t>  increases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581820" y="1268001"/>
            <a:ext cx="541655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/>
              <a:t>0.55</a:t>
            </a:r>
          </a:p>
          <a:p>
            <a:endParaRPr lang="en-US" altLang="zh-CN" sz="1200" b="1" dirty="0"/>
          </a:p>
          <a:p>
            <a:r>
              <a:rPr lang="en-US" altLang="zh-CN" sz="1200" b="1" dirty="0"/>
              <a:t>0.52</a:t>
            </a:r>
          </a:p>
          <a:p>
            <a:endParaRPr lang="en-US" altLang="zh-CN" sz="1200" b="1" dirty="0"/>
          </a:p>
          <a:p>
            <a:r>
              <a:rPr lang="en-US" altLang="zh-CN" sz="1200" b="1" dirty="0"/>
              <a:t>0.50</a:t>
            </a:r>
          </a:p>
          <a:p>
            <a:endParaRPr lang="en-US" altLang="zh-CN" sz="1200" b="1" dirty="0"/>
          </a:p>
          <a:p>
            <a:r>
              <a:rPr lang="en-US" altLang="zh-CN" sz="1200" b="1" dirty="0"/>
              <a:t>0.48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7010430" y="6492899"/>
            <a:ext cx="2133600" cy="365125"/>
          </a:xfrm>
        </p:spPr>
        <p:txBody>
          <a:bodyPr/>
          <a:lstStyle/>
          <a:p>
            <a:pPr algn="r"/>
            <a:fld id="{0C913308-F349-4B6D-A68A-DD1791B4A57B}" type="slidenum">
              <a:rPr lang="zh-CN" altLang="en-US" sz="1400" smtClean="0"/>
              <a:t>10</a:t>
            </a:fld>
            <a:endParaRPr lang="zh-CN" altLang="en-US" sz="1400" smtClean="0"/>
          </a:p>
        </p:txBody>
      </p:sp>
      <p:cxnSp>
        <p:nvCxnSpPr>
          <p:cNvPr id="10" name="直接箭头连接符 9"/>
          <p:cNvCxnSpPr/>
          <p:nvPr/>
        </p:nvCxnSpPr>
        <p:spPr>
          <a:xfrm flipH="1" flipV="1">
            <a:off x="2043430" y="1143935"/>
            <a:ext cx="7620" cy="161163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本框 2"/>
          <p:cNvSpPr txBox="1"/>
          <p:nvPr/>
        </p:nvSpPr>
        <p:spPr>
          <a:xfrm rot="10800000">
            <a:off x="1282700" y="1456055"/>
            <a:ext cx="398145" cy="113538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1400" b="1" i="1" dirty="0"/>
              <a:t>B</a:t>
            </a:r>
            <a:r>
              <a:rPr lang="en-US" altLang="zh-CN" sz="1400" b="1" i="1" baseline="-25000" dirty="0"/>
              <a:t>min</a:t>
            </a:r>
            <a:r>
              <a:rPr lang="en-US" altLang="zh-CN" sz="1400" b="1" dirty="0"/>
              <a:t> increases</a:t>
            </a:r>
          </a:p>
        </p:txBody>
      </p:sp>
      <p:sp>
        <p:nvSpPr>
          <p:cNvPr id="11" name="文本框 33"/>
          <p:cNvSpPr txBox="1"/>
          <p:nvPr/>
        </p:nvSpPr>
        <p:spPr>
          <a:xfrm>
            <a:off x="2742262" y="293"/>
            <a:ext cx="39728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>
              <a:buFont typeface="+mj-lt"/>
              <a:buNone/>
            </a:pPr>
            <a:r>
              <a:rPr lang="en-US" altLang="zh-CN" sz="3200" b="1" dirty="0">
                <a:solidFill>
                  <a:schemeClr val="bg1"/>
                </a:solidFill>
                <a:sym typeface="+mn-ea"/>
              </a:rPr>
              <a:t>Experimental  results</a:t>
            </a:r>
          </a:p>
        </p:txBody>
      </p:sp>
      <p:sp>
        <p:nvSpPr>
          <p:cNvPr id="12" name="TextBox 11"/>
          <p:cNvSpPr txBox="1"/>
          <p:nvPr/>
        </p:nvSpPr>
        <p:spPr bwMode="auto">
          <a:xfrm>
            <a:off x="1497965" y="744855"/>
            <a:ext cx="6227445" cy="39878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en-US" altLang="zh-CN" sz="2000" b="1" dirty="0"/>
              <a:t>Summary: constant </a:t>
            </a:r>
            <a:r>
              <a:rPr lang="en-US" altLang="zh-CN" sz="2000" b="1" dirty="0" smtClean="0">
                <a:sym typeface="+mn-ea"/>
              </a:rPr>
              <a:t>axial </a:t>
            </a:r>
            <a:r>
              <a:rPr lang="en-US" altLang="zh-CN" sz="2000" b="1" dirty="0">
                <a:sym typeface="+mn-ea"/>
              </a:rPr>
              <a:t>magnetic fields while varying </a:t>
            </a:r>
            <a:r>
              <a:rPr lang="en-US" altLang="zh-CN" sz="2000" b="1" i="1" dirty="0" smtClean="0">
                <a:solidFill>
                  <a:srgbClr val="FF0000"/>
                </a:solidFill>
                <a:sym typeface="+mn-ea"/>
              </a:rPr>
              <a:t>B</a:t>
            </a:r>
            <a:r>
              <a:rPr lang="en-US" altLang="zh-CN" sz="2000" b="1" i="1" baseline="-25000" dirty="0" smtClean="0">
                <a:solidFill>
                  <a:srgbClr val="FF0000"/>
                </a:solidFill>
                <a:sym typeface="+mn-ea"/>
              </a:rPr>
              <a:t>r</a:t>
            </a:r>
          </a:p>
        </p:txBody>
      </p:sp>
      <p:sp>
        <p:nvSpPr>
          <p:cNvPr id="12292" name="文本框 7"/>
          <p:cNvSpPr txBox="1"/>
          <p:nvPr/>
        </p:nvSpPr>
        <p:spPr>
          <a:xfrm>
            <a:off x="-71470" y="1144569"/>
            <a:ext cx="2155825" cy="33718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en-US" altLang="zh-CN" sz="1600" b="1" dirty="0">
                <a:solidFill>
                  <a:srgbClr val="0000FF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600" dirty="0" smtClean="0">
                <a:solidFill>
                  <a:srgbClr val="0000FF"/>
                </a:solidFill>
                <a:ea typeface="宋体" panose="02010600030101010101" pitchFamily="2" charset="-122"/>
              </a:rPr>
              <a:t>. </a:t>
            </a:r>
            <a:r>
              <a:rPr lang="en-US" altLang="zh-CN" sz="1600" b="1" dirty="0" smtClean="0">
                <a:solidFill>
                  <a:srgbClr val="0000FF"/>
                </a:solidFill>
                <a:sym typeface="+mn-ea"/>
              </a:rPr>
              <a:t>Low </a:t>
            </a:r>
            <a:r>
              <a:rPr lang="en-US" altLang="zh-CN" sz="1600" b="1" dirty="0">
                <a:solidFill>
                  <a:srgbClr val="0000FF"/>
                </a:solidFill>
                <a:sym typeface="+mn-ea"/>
              </a:rPr>
              <a:t>mirror ratio</a:t>
            </a:r>
            <a:endParaRPr lang="en-US" altLang="zh-CN" sz="1600" b="1" dirty="0">
              <a:solidFill>
                <a:srgbClr val="0000FF"/>
              </a:solidFill>
              <a:ea typeface="宋体" panose="02010600030101010101" pitchFamily="2" charset="-122"/>
              <a:sym typeface="+mn-ea"/>
            </a:endParaRPr>
          </a:p>
        </p:txBody>
      </p:sp>
      <p:graphicFrame>
        <p:nvGraphicFramePr>
          <p:cNvPr id="2" name="表格 1"/>
          <p:cNvGraphicFramePr/>
          <p:nvPr>
            <p:custDataLst>
              <p:tags r:id="rId1"/>
            </p:custDataLst>
          </p:nvPr>
        </p:nvGraphicFramePr>
        <p:xfrm>
          <a:off x="2120900" y="1243965"/>
          <a:ext cx="6339840" cy="17557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7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76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876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876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876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8768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8768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8768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8768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8768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8768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8768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1465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altLang="zh-CN" sz="100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altLang="zh-CN" sz="100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altLang="zh-CN" sz="100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altLang="zh-CN" sz="100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altLang="zh-CN" sz="100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altLang="zh-CN" sz="100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altLang="zh-CN" sz="100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altLang="zh-CN" sz="100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altLang="zh-CN" sz="1000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altLang="zh-CN" sz="100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altLang="zh-CN" sz="100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altLang="zh-CN" sz="100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altLang="zh-CN" sz="1000"/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703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 b="1" dirty="0"/>
                        <a:t>0.65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 b="1" dirty="0"/>
                        <a:t>0.77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 b="1" dirty="0"/>
                        <a:t>0.88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 b="1" dirty="0"/>
                        <a:t>0.99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 b="1" dirty="0"/>
                        <a:t>1.10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 b="1" dirty="0"/>
                        <a:t>1.20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 b="1" dirty="0"/>
                        <a:t>1.30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 b="1" dirty="0"/>
                        <a:t>1.40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 b="1" dirty="0"/>
                        <a:t>1.49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 b="1" dirty="0"/>
                        <a:t>1.58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 b="1" dirty="0"/>
                        <a:t>1.66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 b="1" dirty="0"/>
                        <a:t>1.74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 b="1" dirty="0"/>
                        <a:t>1.82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文本框 7"/>
          <p:cNvSpPr txBox="1"/>
          <p:nvPr/>
        </p:nvSpPr>
        <p:spPr>
          <a:xfrm>
            <a:off x="-71470" y="2708910"/>
            <a:ext cx="2332990" cy="33718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en-US" altLang="zh-CN" sz="1600" b="1" dirty="0" smtClean="0">
                <a:solidFill>
                  <a:srgbClr val="0000FF"/>
                </a:solidFill>
                <a:ea typeface="宋体" panose="02010600030101010101" pitchFamily="2" charset="-122"/>
              </a:rPr>
              <a:t>b</a:t>
            </a:r>
            <a:r>
              <a:rPr lang="en-US" altLang="zh-CN" sz="1600" dirty="0" smtClean="0">
                <a:solidFill>
                  <a:srgbClr val="0000FF"/>
                </a:solidFill>
                <a:ea typeface="宋体" panose="02010600030101010101" pitchFamily="2" charset="-122"/>
              </a:rPr>
              <a:t>. </a:t>
            </a:r>
            <a:r>
              <a:rPr lang="en-US" altLang="zh-CN" sz="1600" b="1" dirty="0" smtClean="0">
                <a:solidFill>
                  <a:srgbClr val="0000FF"/>
                </a:solidFill>
                <a:sym typeface="+mn-ea"/>
              </a:rPr>
              <a:t>Medial </a:t>
            </a:r>
            <a:r>
              <a:rPr lang="en-US" altLang="zh-CN" sz="1600" b="1" dirty="0">
                <a:solidFill>
                  <a:srgbClr val="0000FF"/>
                </a:solidFill>
                <a:sym typeface="+mn-ea"/>
              </a:rPr>
              <a:t>mirror ratio</a:t>
            </a:r>
            <a:endParaRPr lang="en-US" altLang="zh-CN" sz="1600" b="1" dirty="0">
              <a:solidFill>
                <a:srgbClr val="0000FF"/>
              </a:solidFill>
              <a:ea typeface="宋体" panose="02010600030101010101" pitchFamily="2" charset="-122"/>
              <a:sym typeface="+mn-ea"/>
            </a:endParaRPr>
          </a:p>
        </p:txBody>
      </p:sp>
      <p:graphicFrame>
        <p:nvGraphicFramePr>
          <p:cNvPr id="8" name="表格 7"/>
          <p:cNvGraphicFramePr/>
          <p:nvPr>
            <p:custDataLst>
              <p:tags r:id="rId2"/>
            </p:custDataLst>
          </p:nvPr>
        </p:nvGraphicFramePr>
        <p:xfrm>
          <a:off x="2128520" y="2877185"/>
          <a:ext cx="6331585" cy="16516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70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70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70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8704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8704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8704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8704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8704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8704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8704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8704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8704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8704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6860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altLang="zh-CN" sz="100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altLang="zh-CN" sz="100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altLang="zh-CN" sz="100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altLang="zh-CN" sz="100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altLang="zh-CN" sz="100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altLang="zh-CN" sz="100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altLang="zh-CN" sz="100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altLang="zh-CN" sz="100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altLang="zh-CN" sz="1000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altLang="zh-CN" sz="100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altLang="zh-CN" sz="100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altLang="zh-CN" sz="100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altLang="zh-CN" sz="1000"/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749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 b="1" dirty="0"/>
                        <a:t>0.65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 b="1" dirty="0"/>
                        <a:t>0.77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 b="1" dirty="0"/>
                        <a:t>0.88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 b="1" dirty="0"/>
                        <a:t>0.99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 b="1" dirty="0"/>
                        <a:t>1.10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 b="1" dirty="0"/>
                        <a:t>1.20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 b="1" dirty="0"/>
                        <a:t>1.30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 b="1" dirty="0"/>
                        <a:t>1.40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 b="1" dirty="0"/>
                        <a:t>1.49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 b="1" dirty="0"/>
                        <a:t>1.58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 b="1" dirty="0"/>
                        <a:t>1.66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 b="1" dirty="0"/>
                        <a:t>1.74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 b="1" dirty="0"/>
                        <a:t>1.82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9" name="文本框 17"/>
          <p:cNvSpPr txBox="1"/>
          <p:nvPr/>
        </p:nvSpPr>
        <p:spPr>
          <a:xfrm>
            <a:off x="4224655" y="6155055"/>
            <a:ext cx="157353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i="1" dirty="0"/>
              <a:t>B</a:t>
            </a:r>
            <a:r>
              <a:rPr lang="en-US" altLang="zh-CN" b="1" i="1" baseline="-25000" dirty="0"/>
              <a:t>r</a:t>
            </a:r>
            <a:r>
              <a:rPr lang="en-US" altLang="zh-CN" b="1" dirty="0"/>
              <a:t>  increases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1581785" y="2901005"/>
            <a:ext cx="541655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/>
              <a:t>0.55</a:t>
            </a:r>
          </a:p>
          <a:p>
            <a:endParaRPr lang="en-US" altLang="zh-CN" sz="1200" b="1" dirty="0"/>
          </a:p>
          <a:p>
            <a:r>
              <a:rPr lang="en-US" altLang="zh-CN" sz="1200" b="1" dirty="0"/>
              <a:t>0.52</a:t>
            </a:r>
          </a:p>
          <a:p>
            <a:endParaRPr lang="en-US" altLang="zh-CN" sz="1200" b="1" dirty="0"/>
          </a:p>
          <a:p>
            <a:r>
              <a:rPr lang="en-US" altLang="zh-CN" sz="1200" b="1" dirty="0"/>
              <a:t>0.50</a:t>
            </a:r>
          </a:p>
          <a:p>
            <a:endParaRPr lang="en-US" altLang="zh-CN" sz="1200" b="1" dirty="0"/>
          </a:p>
          <a:p>
            <a:r>
              <a:rPr lang="en-US" altLang="zh-CN" sz="1200" b="1" dirty="0"/>
              <a:t>0.48</a:t>
            </a:r>
          </a:p>
        </p:txBody>
      </p:sp>
      <p:cxnSp>
        <p:nvCxnSpPr>
          <p:cNvPr id="20" name="直接箭头连接符 19"/>
          <p:cNvCxnSpPr/>
          <p:nvPr/>
        </p:nvCxnSpPr>
        <p:spPr>
          <a:xfrm flipV="1">
            <a:off x="2051685" y="2786058"/>
            <a:ext cx="0" cy="165608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表格 6"/>
          <p:cNvGraphicFramePr/>
          <p:nvPr>
            <p:custDataLst>
              <p:tags r:id="rId3"/>
            </p:custDataLst>
          </p:nvPr>
        </p:nvGraphicFramePr>
        <p:xfrm>
          <a:off x="2128520" y="4464685"/>
          <a:ext cx="6331585" cy="17583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70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70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70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8704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8704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8704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8704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8704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8704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8704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8704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8704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8704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0835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altLang="zh-CN" sz="100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altLang="zh-CN" sz="100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altLang="zh-CN" sz="100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altLang="zh-CN" sz="100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altLang="zh-CN" sz="100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altLang="zh-CN" sz="100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altLang="zh-CN" sz="100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altLang="zh-CN" sz="100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altLang="zh-CN" sz="1000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altLang="zh-CN" sz="100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altLang="zh-CN" sz="100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altLang="zh-CN" sz="100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altLang="zh-CN" sz="1000"/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 b="1" dirty="0"/>
                        <a:t>0.65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 b="1" dirty="0"/>
                        <a:t>0.77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 b="1" dirty="0"/>
                        <a:t>0.88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 b="1" dirty="0"/>
                        <a:t>0.99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 b="1" dirty="0"/>
                        <a:t>1.10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 b="1" dirty="0"/>
                        <a:t>1.20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 b="1" dirty="0"/>
                        <a:t>1.30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 b="1" dirty="0"/>
                        <a:t>1.40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 b="1" dirty="0"/>
                        <a:t>1.49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 b="1" dirty="0"/>
                        <a:t>1.58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 b="1" dirty="0"/>
                        <a:t>1.66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 b="1" dirty="0"/>
                        <a:t>1.74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 b="1" dirty="0"/>
                        <a:t>1.82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5" name="文本框 14"/>
          <p:cNvSpPr txBox="1"/>
          <p:nvPr/>
        </p:nvSpPr>
        <p:spPr>
          <a:xfrm rot="10800000">
            <a:off x="1282700" y="3042926"/>
            <a:ext cx="398145" cy="124333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1400" b="1" i="1" dirty="0"/>
              <a:t>B</a:t>
            </a:r>
            <a:r>
              <a:rPr lang="en-US" altLang="zh-CN" sz="1400" b="1" i="1" baseline="-25000" dirty="0"/>
              <a:t>min</a:t>
            </a:r>
            <a:r>
              <a:rPr lang="en-US" altLang="zh-CN" sz="1400" b="1" dirty="0"/>
              <a:t> increases</a:t>
            </a:r>
          </a:p>
        </p:txBody>
      </p:sp>
      <p:sp>
        <p:nvSpPr>
          <p:cNvPr id="16" name="文本框 15"/>
          <p:cNvSpPr txBox="1"/>
          <p:nvPr/>
        </p:nvSpPr>
        <p:spPr>
          <a:xfrm rot="10800000">
            <a:off x="1282700" y="4705686"/>
            <a:ext cx="398145" cy="115125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1400" b="1" i="1" dirty="0"/>
              <a:t>B</a:t>
            </a:r>
            <a:r>
              <a:rPr lang="en-US" altLang="zh-CN" sz="1400" b="1" i="1" baseline="-25000" dirty="0"/>
              <a:t>min</a:t>
            </a:r>
            <a:r>
              <a:rPr lang="en-US" altLang="zh-CN" sz="1400" b="1" dirty="0"/>
              <a:t> increases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1586865" y="4472007"/>
            <a:ext cx="541655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/>
              <a:t>0.55</a:t>
            </a:r>
          </a:p>
          <a:p>
            <a:endParaRPr lang="en-US" altLang="zh-CN" sz="1200" b="1" dirty="0"/>
          </a:p>
          <a:p>
            <a:r>
              <a:rPr lang="en-US" altLang="zh-CN" sz="1200" b="1" dirty="0"/>
              <a:t>0.52</a:t>
            </a:r>
          </a:p>
          <a:p>
            <a:endParaRPr lang="en-US" altLang="zh-CN" sz="1200" b="1" dirty="0"/>
          </a:p>
          <a:p>
            <a:r>
              <a:rPr lang="en-US" altLang="zh-CN" sz="1200" b="1" dirty="0"/>
              <a:t>0.50</a:t>
            </a:r>
          </a:p>
          <a:p>
            <a:endParaRPr lang="en-US" altLang="zh-CN" sz="1200" b="1" dirty="0"/>
          </a:p>
          <a:p>
            <a:r>
              <a:rPr lang="en-US" altLang="zh-CN" sz="1200" b="1" dirty="0"/>
              <a:t>0.48</a:t>
            </a:r>
          </a:p>
        </p:txBody>
      </p:sp>
      <p:cxnSp>
        <p:nvCxnSpPr>
          <p:cNvPr id="22" name="直接箭头连接符 21"/>
          <p:cNvCxnSpPr/>
          <p:nvPr/>
        </p:nvCxnSpPr>
        <p:spPr>
          <a:xfrm flipV="1">
            <a:off x="2051685" y="4486295"/>
            <a:ext cx="0" cy="1656715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7"/>
          <p:cNvSpPr txBox="1"/>
          <p:nvPr/>
        </p:nvSpPr>
        <p:spPr>
          <a:xfrm>
            <a:off x="-71470" y="4377699"/>
            <a:ext cx="2155825" cy="33718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en-US" altLang="zh-CN" sz="1600" b="1" dirty="0">
                <a:solidFill>
                  <a:srgbClr val="0000FF"/>
                </a:solidFill>
                <a:ea typeface="宋体" panose="02010600030101010101" pitchFamily="2" charset="-122"/>
              </a:rPr>
              <a:t>c</a:t>
            </a:r>
            <a:r>
              <a:rPr lang="en-US" altLang="zh-CN" sz="1600" b="1" dirty="0" smtClean="0">
                <a:solidFill>
                  <a:srgbClr val="0000FF"/>
                </a:solidFill>
                <a:ea typeface="宋体" panose="02010600030101010101" pitchFamily="2" charset="-122"/>
              </a:rPr>
              <a:t>. </a:t>
            </a:r>
            <a:r>
              <a:rPr lang="en-US" altLang="zh-CN" sz="1600" b="1" dirty="0" smtClean="0">
                <a:solidFill>
                  <a:srgbClr val="0000FF"/>
                </a:solidFill>
                <a:sym typeface="+mn-ea"/>
              </a:rPr>
              <a:t>High </a:t>
            </a:r>
            <a:r>
              <a:rPr lang="en-US" altLang="zh-CN" sz="1600" b="1" dirty="0">
                <a:solidFill>
                  <a:srgbClr val="0000FF"/>
                </a:solidFill>
                <a:sym typeface="+mn-ea"/>
              </a:rPr>
              <a:t>mirror ratio</a:t>
            </a:r>
            <a:endParaRPr lang="en-US" altLang="zh-CN" sz="1600" b="1" dirty="0">
              <a:solidFill>
                <a:srgbClr val="0000FF"/>
              </a:solidFill>
              <a:ea typeface="宋体" panose="02010600030101010101" pitchFamily="2" charset="-122"/>
              <a:sym typeface="+mn-ea"/>
            </a:endParaRPr>
          </a:p>
        </p:txBody>
      </p:sp>
      <p:cxnSp>
        <p:nvCxnSpPr>
          <p:cNvPr id="14" name="直接箭头连接符 13"/>
          <p:cNvCxnSpPr/>
          <p:nvPr/>
        </p:nvCxnSpPr>
        <p:spPr>
          <a:xfrm flipV="1">
            <a:off x="2051050" y="6202067"/>
            <a:ext cx="6492240" cy="1143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/>
          <a:p>
            <a:pPr algn="r"/>
            <a:fld id="{0C913308-F349-4B6D-A68A-DD1791B4A57B}" type="slidenum">
              <a:rPr lang="zh-CN" altLang="en-US" sz="1400" smtClean="0"/>
              <a:t>11</a:t>
            </a:fld>
            <a:endParaRPr lang="zh-CN" altLang="en-US" sz="1400" smtClean="0"/>
          </a:p>
        </p:txBody>
      </p:sp>
      <p:sp>
        <p:nvSpPr>
          <p:cNvPr id="2" name="文本框 1"/>
          <p:cNvSpPr txBox="1"/>
          <p:nvPr/>
        </p:nvSpPr>
        <p:spPr>
          <a:xfrm>
            <a:off x="63500" y="0"/>
            <a:ext cx="8973185" cy="62649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endParaRPr lang="en-US" altLang="zh-CN" dirty="0"/>
          </a:p>
          <a:p>
            <a:pPr>
              <a:lnSpc>
                <a:spcPct val="140000"/>
              </a:lnSpc>
            </a:pPr>
            <a:endParaRPr lang="en-US" altLang="zh-CN" dirty="0"/>
          </a:p>
          <a:p>
            <a:pPr lvl="0" indent="0" algn="dist" fontAlgn="auto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en-US" altLang="zh-CN" sz="2000" b="1" dirty="0" smtClean="0">
                <a:sym typeface="+mn-ea"/>
              </a:rPr>
              <a:t> </a:t>
            </a:r>
            <a:r>
              <a:rPr lang="en-US" altLang="zh-CN" sz="2000" b="1" i="1" dirty="0">
                <a:solidFill>
                  <a:srgbClr val="FF0000"/>
                </a:solidFill>
                <a:sym typeface="+mn-ea"/>
              </a:rPr>
              <a:t> </a:t>
            </a:r>
            <a:r>
              <a:rPr lang="en-US" altLang="zh-CN" sz="2000" b="1" i="1" kern="1600" dirty="0">
                <a:solidFill>
                  <a:srgbClr val="FF0000"/>
                </a:solidFill>
                <a:sym typeface="+mn-ea"/>
              </a:rPr>
              <a:t>B</a:t>
            </a:r>
            <a:r>
              <a:rPr lang="en-US" altLang="zh-CN" sz="2000" b="1" i="1" kern="1600" baseline="-25000" dirty="0">
                <a:solidFill>
                  <a:srgbClr val="FF0000"/>
                </a:solidFill>
                <a:sym typeface="+mn-ea"/>
              </a:rPr>
              <a:t>min</a:t>
            </a:r>
            <a:r>
              <a:rPr lang="zh-CN" altLang="en-US" sz="2000" b="1" kern="1600" dirty="0">
                <a:sym typeface="+mn-ea"/>
              </a:rPr>
              <a:t> </a:t>
            </a:r>
            <a:r>
              <a:rPr lang="en-US" altLang="zh-CN" sz="2000" b="1" kern="1600" dirty="0">
                <a:sym typeface="+mn-ea"/>
              </a:rPr>
              <a:t>is the primary</a:t>
            </a:r>
            <a:r>
              <a:rPr lang="zh-CN" altLang="en-US" sz="2000" b="1" kern="1600" dirty="0">
                <a:sym typeface="+mn-ea"/>
              </a:rPr>
              <a:t> magnetic field parameter affecting the </a:t>
            </a:r>
            <a:r>
              <a:rPr lang="en-US" altLang="zh-CN" sz="2000" b="1" kern="1600" dirty="0">
                <a:sym typeface="+mn-ea"/>
              </a:rPr>
              <a:t>appearance of  </a:t>
            </a:r>
            <a:r>
              <a:rPr lang="zh-CN" altLang="en-US" sz="2000" b="1" kern="1600" dirty="0">
                <a:sym typeface="+mn-ea"/>
              </a:rPr>
              <a:t>cyclotron </a:t>
            </a:r>
            <a:r>
              <a:rPr lang="zh-CN" altLang="en-US" sz="2000" b="1" kern="1600" dirty="0" smtClean="0">
                <a:sym typeface="+mn-ea"/>
              </a:rPr>
              <a:t>instability</a:t>
            </a:r>
            <a:r>
              <a:rPr lang="en-US" altLang="zh-CN" sz="2000" b="1" kern="1600" dirty="0" smtClean="0">
                <a:sym typeface="+mn-ea"/>
              </a:rPr>
              <a:t>, </a:t>
            </a:r>
            <a:r>
              <a:rPr lang="en-US" altLang="zh-CN" sz="2000" b="1" kern="1600" dirty="0" smtClean="0">
                <a:solidFill>
                  <a:srgbClr val="FF0000"/>
                </a:solidFill>
                <a:sym typeface="+mn-ea"/>
              </a:rPr>
              <a:t>but </a:t>
            </a:r>
            <a:r>
              <a:rPr lang="en-US" altLang="zh-CN" sz="2000" b="1" kern="1600" dirty="0">
                <a:solidFill>
                  <a:srgbClr val="FF0000"/>
                </a:solidFill>
                <a:sym typeface="+mn-ea"/>
              </a:rPr>
              <a:t>not the only one</a:t>
            </a:r>
            <a:r>
              <a:rPr lang="en-US" altLang="zh-CN" sz="2000" b="1" kern="1600" dirty="0">
                <a:solidFill>
                  <a:schemeClr val="tx1"/>
                </a:solidFill>
                <a:sym typeface="+mn-ea"/>
              </a:rPr>
              <a:t>;</a:t>
            </a:r>
            <a:r>
              <a:rPr lang="en-US" altLang="zh-CN" sz="2000" b="1" kern="1600" dirty="0">
                <a:solidFill>
                  <a:srgbClr val="FF0000"/>
                </a:solidFill>
                <a:sym typeface="+mn-ea"/>
              </a:rPr>
              <a:t> </a:t>
            </a:r>
            <a:r>
              <a:rPr lang="en-US" altLang="zh-CN" sz="2000" b="1" kern="1600" dirty="0" smtClean="0">
                <a:sym typeface="+mn-ea"/>
              </a:rPr>
              <a:t> </a:t>
            </a:r>
            <a:r>
              <a:rPr lang="en-US" altLang="zh-CN" sz="2000" b="1" kern="1600" dirty="0" smtClean="0">
                <a:solidFill>
                  <a:srgbClr val="FF0000"/>
                </a:solidFill>
                <a:sym typeface="+mn-ea"/>
              </a:rPr>
              <a:t>mirror ratio</a:t>
            </a:r>
            <a:r>
              <a:rPr lang="en-US" altLang="zh-CN" sz="2000" b="1" kern="1600" dirty="0" smtClean="0">
                <a:sym typeface="+mn-ea"/>
              </a:rPr>
              <a:t> and </a:t>
            </a:r>
            <a:r>
              <a:rPr lang="en-US" altLang="zh-CN" sz="2000" b="1" kern="1600" dirty="0" smtClean="0">
                <a:solidFill>
                  <a:srgbClr val="FF0000"/>
                </a:solidFill>
                <a:sym typeface="+mn-ea"/>
              </a:rPr>
              <a:t>radial field</a:t>
            </a:r>
            <a:r>
              <a:rPr lang="en-US" altLang="zh-CN" sz="2000" b="1" kern="1600" dirty="0" smtClean="0">
                <a:sym typeface="+mn-ea"/>
              </a:rPr>
              <a:t>  </a:t>
            </a:r>
            <a:r>
              <a:rPr lang="en-US" sz="2000" b="1" kern="1600" dirty="0">
                <a:sym typeface="+mn-ea"/>
              </a:rPr>
              <a:t>also </a:t>
            </a:r>
          </a:p>
          <a:p>
            <a:pPr lvl="0" indent="0" algn="just" fontAlgn="auto"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en-US" sz="2000" b="1" kern="1600" dirty="0">
                <a:sym typeface="+mn-ea"/>
              </a:rPr>
              <a:t>affect </a:t>
            </a:r>
            <a:r>
              <a:rPr lang="zh-CN" altLang="en-US" sz="2000" b="1" kern="1600" dirty="0">
                <a:sym typeface="+mn-ea"/>
              </a:rPr>
              <a:t>the </a:t>
            </a:r>
            <a:r>
              <a:rPr lang="en-US" altLang="zh-CN" sz="2000" b="1" kern="1600" dirty="0">
                <a:sym typeface="+mn-ea"/>
              </a:rPr>
              <a:t>appearance of </a:t>
            </a:r>
            <a:r>
              <a:rPr lang="zh-CN" altLang="en-US" sz="2000" b="1" kern="1600" dirty="0">
                <a:sym typeface="+mn-ea"/>
              </a:rPr>
              <a:t>cyclotron instability</a:t>
            </a:r>
            <a:r>
              <a:rPr lang="en-US" altLang="zh-CN" sz="2000" b="1" kern="1600" dirty="0">
                <a:sym typeface="+mn-ea"/>
              </a:rPr>
              <a:t>;</a:t>
            </a:r>
          </a:p>
          <a:p>
            <a:pPr lvl="0" indent="360045" algn="dist" fontAlgn="auto">
              <a:lnSpc>
                <a:spcPct val="150000"/>
              </a:lnSpc>
              <a:buFont typeface="Wingdings" panose="05000000000000000000" pitchFamily="2" charset="2"/>
              <a:buNone/>
            </a:pPr>
            <a:endParaRPr lang="zh-CN" altLang="en-US" sz="2000" b="1" kern="1600" dirty="0">
              <a:sym typeface="+mn-ea"/>
            </a:endParaRPr>
          </a:p>
          <a:p>
            <a:pPr lvl="0" algn="dist" fontAlgn="auto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en-US" sz="2000" b="1" kern="1600" dirty="0" smtClean="0"/>
              <a:t> Effects of magnetic configuration on electron cyclotron instability may provide a               physical explanation for the semiempirical magnetic field scaling laws of ECRIS;</a:t>
            </a:r>
          </a:p>
          <a:p>
            <a:pPr lvl="0" indent="0" algn="dist" fontAlgn="auto">
              <a:lnSpc>
                <a:spcPct val="150000"/>
              </a:lnSpc>
              <a:buFont typeface="Wingdings" panose="05000000000000000000" pitchFamily="2" charset="2"/>
              <a:buNone/>
            </a:pPr>
            <a:endParaRPr lang="en-US" sz="2000" b="1" kern="1600" dirty="0" smtClean="0"/>
          </a:p>
          <a:p>
            <a:pPr lvl="0" algn="dist" fontAlgn="auto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en-US" altLang="zh-CN" sz="2000" b="1" kern="1600" dirty="0" smtClean="0">
                <a:sym typeface="+mn-ea"/>
              </a:rPr>
              <a:t> T</a:t>
            </a:r>
            <a:r>
              <a:rPr lang="en-US" sz="2000" b="1" kern="1600" dirty="0" smtClean="0">
                <a:sym typeface="+mn-ea"/>
              </a:rPr>
              <a:t>he trigger of cyclotron instability maybe a combined effect of many magnetic field parameters, further analyses are needed to reveal the inherent link  between these parameters and plasma heating (</a:t>
            </a:r>
            <a:r>
              <a:rPr lang="en-US" sz="2000" b="1" kern="1600" dirty="0" smtClean="0">
                <a:solidFill>
                  <a:srgbClr val="FF0000"/>
                </a:solidFill>
                <a:sym typeface="+mn-ea"/>
              </a:rPr>
              <a:t>&lt;</a:t>
            </a:r>
            <a:r>
              <a:rPr lang="en-US" sz="2000" b="1" i="1" kern="1600" dirty="0" smtClean="0">
                <a:solidFill>
                  <a:srgbClr val="FF0000"/>
                </a:solidFill>
                <a:sym typeface="+mn-ea"/>
              </a:rPr>
              <a:t>∇</a:t>
            </a:r>
            <a:r>
              <a:rPr lang="en-US" sz="2000" b="1" i="1" kern="1600" dirty="0" err="1" smtClean="0">
                <a:solidFill>
                  <a:srgbClr val="FF0000"/>
                </a:solidFill>
                <a:sym typeface="+mn-ea"/>
              </a:rPr>
              <a:t>B</a:t>
            </a:r>
            <a:r>
              <a:rPr lang="en-US" sz="2000" b="1" i="1" kern="1600" baseline="-25000" dirty="0" err="1" smtClean="0">
                <a:solidFill>
                  <a:srgbClr val="FF0000"/>
                </a:solidFill>
                <a:sym typeface="+mn-ea"/>
              </a:rPr>
              <a:t>ecr</a:t>
            </a:r>
            <a:r>
              <a:rPr lang="en-US" sz="2000" b="1" kern="1600" dirty="0" smtClean="0">
                <a:solidFill>
                  <a:srgbClr val="FF0000"/>
                </a:solidFill>
                <a:sym typeface="+mn-ea"/>
              </a:rPr>
              <a:t> &gt;</a:t>
            </a:r>
            <a:r>
              <a:rPr lang="en-US" sz="2000" b="1" kern="1600" dirty="0" smtClean="0">
                <a:sym typeface="+mn-ea"/>
              </a:rPr>
              <a:t>)</a:t>
            </a:r>
            <a:r>
              <a:rPr lang="en-US" altLang="zh-CN" sz="2000" b="1" kern="1600" dirty="0" smtClean="0">
                <a:solidFill>
                  <a:srgbClr val="FF0000"/>
                </a:solidFill>
                <a:sym typeface="+mn-ea"/>
              </a:rPr>
              <a:t> </a:t>
            </a:r>
            <a:r>
              <a:rPr lang="en-US" altLang="zh-CN" sz="2000" b="1" kern="1600" dirty="0" smtClean="0">
                <a:sym typeface="+mn-ea"/>
              </a:rPr>
              <a:t>as well as confinement. </a:t>
            </a:r>
            <a:endParaRPr lang="en-US" sz="2000" b="1" dirty="0" smtClean="0"/>
          </a:p>
          <a:p>
            <a:pPr algn="just">
              <a:lnSpc>
                <a:spcPct val="200000"/>
              </a:lnSpc>
              <a:buFont typeface="Wingdings" panose="05000000000000000000" pitchFamily="2" charset="2"/>
              <a:buChar char="p"/>
            </a:pPr>
            <a:endParaRPr lang="en-US" altLang="zh-CN" sz="2000" b="1" dirty="0">
              <a:sym typeface="+mn-e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00430" y="66896"/>
            <a:ext cx="1967205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3200" b="1" dirty="0">
                <a:solidFill>
                  <a:schemeClr val="bg1"/>
                </a:solidFill>
                <a:sym typeface="+mn-ea"/>
              </a:rPr>
              <a:t>D</a:t>
            </a:r>
            <a:r>
              <a:rPr lang="zh-CN" altLang="zh-CN" sz="3200" b="1" dirty="0">
                <a:solidFill>
                  <a:schemeClr val="bg1"/>
                </a:solidFill>
                <a:sym typeface="+mn-ea"/>
              </a:rPr>
              <a:t>iscussion</a:t>
            </a:r>
            <a:endParaRPr lang="zh-CN" altLang="zh-CN" sz="3200" b="1" dirty="0">
              <a:solidFill>
                <a:schemeClr val="bg1"/>
              </a:solidFill>
            </a:endParaRPr>
          </a:p>
          <a:p>
            <a:endParaRPr lang="zh-CN" altLang="zh-CN" sz="3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 descr="125-campus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9144000" cy="6969760"/>
          </a:xfrm>
          <a:prstGeom prst="rect">
            <a:avLst/>
          </a:prstGeom>
        </p:spPr>
      </p:pic>
      <p:sp>
        <p:nvSpPr>
          <p:cNvPr id="4" name="标题 5"/>
          <p:cNvSpPr txBox="1"/>
          <p:nvPr/>
        </p:nvSpPr>
        <p:spPr>
          <a:xfrm>
            <a:off x="1285852" y="2786375"/>
            <a:ext cx="6429375" cy="257175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5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j-cs"/>
              </a:rPr>
              <a:t>Thanks for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5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j-cs"/>
              </a:rPr>
              <a:t>     your attention</a:t>
            </a:r>
            <a:r>
              <a:rPr kumimoji="0" lang="zh-CN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j-cs"/>
              </a:rPr>
              <a:t>！</a:t>
            </a:r>
            <a:endParaRPr kumimoji="0" lang="en-US" altLang="zh-CN" sz="5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+mj-cs"/>
            </a:endParaRP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0c71862d-2941-4641-bc9a-aad277541868}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a7624384-ab77-4575-928a-832d98a89df8}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a7624384-ab77-4575-928a-832d98a89df8}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a7624384-ab77-4575-928a-832d98a89df8}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a7624384-ab77-4575-928a-832d98a89df8}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a9c7196f-05d5-4135-a881-adfb45278947}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08631087-fff1-4fb2-ba61-764ef99f6e1f}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a9fa9e88-b0ac-46d0-9176-7184ae2360df}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a9fa9e88-b0ac-46d0-9176-7184ae2360df}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a9fa9e88-b0ac-46d0-9176-7184ae2360df}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a9fa9e88-b0ac-46d0-9176-7184ae2360df}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9156,&quot;width&quot;:12012}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791</Words>
  <Application>Microsoft Office PowerPoint</Application>
  <PresentationFormat>On-screen Show (4:3)</PresentationFormat>
  <Paragraphs>224</Paragraphs>
  <Slides>12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12</vt:i4>
      </vt:variant>
    </vt:vector>
  </HeadingPairs>
  <TitlesOfParts>
    <vt:vector size="23" baseType="lpstr">
      <vt:lpstr>微软雅黑</vt:lpstr>
      <vt:lpstr>宋体</vt:lpstr>
      <vt:lpstr>Arial</vt:lpstr>
      <vt:lpstr>Calibri</vt:lpstr>
      <vt:lpstr>Symbol</vt:lpstr>
      <vt:lpstr>Wingdings</vt:lpstr>
      <vt:lpstr>Office 主题</vt:lpstr>
      <vt:lpstr>自定义设计方案</vt:lpstr>
      <vt:lpstr>Graph</vt:lpstr>
      <vt:lpstr>Origin95.Graph</vt:lpstr>
      <vt:lpstr>Origin50.Graph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jiboli</dc:creator>
  <cp:lastModifiedBy>Allen, Alexa</cp:lastModifiedBy>
  <cp:revision>650</cp:revision>
  <dcterms:created xsi:type="dcterms:W3CDTF">2019-07-05T02:57:00Z</dcterms:created>
  <dcterms:modified xsi:type="dcterms:W3CDTF">2020-09-29T18:09:54Z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2052-11.1.0.9999</vt:lpwstr>
  </property>
</Properties>
</file>