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67" r:id="rId2"/>
    <p:sldId id="331" r:id="rId3"/>
    <p:sldId id="332" r:id="rId4"/>
    <p:sldId id="333" r:id="rId5"/>
    <p:sldId id="339" r:id="rId6"/>
    <p:sldId id="336" r:id="rId7"/>
    <p:sldId id="337" r:id="rId8"/>
    <p:sldId id="338" r:id="rId9"/>
    <p:sldId id="340" r:id="rId10"/>
  </p:sldIdLst>
  <p:sldSz cx="9144000" cy="6858000" type="screen4x3"/>
  <p:notesSz cx="6797675" cy="99282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8" autoAdjust="0"/>
    <p:restoredTop sz="93062" autoAdjust="0"/>
  </p:normalViewPr>
  <p:slideViewPr>
    <p:cSldViewPr>
      <p:cViewPr varScale="1">
        <p:scale>
          <a:sx n="115" d="100"/>
          <a:sy n="115" d="100"/>
        </p:scale>
        <p:origin x="159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5422C4F6-63CB-4C2F-9C95-DA0A75A3E416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430091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EF38B111-D760-4EF6-8CBE-B8006B63BC1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771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/>
            </a:lvl1pPr>
          </a:lstStyle>
          <a:p>
            <a:fld id="{2B20E3BB-03BF-48DC-AE65-EF4834241DE6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887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17" tIns="46058" rIns="92117" bIns="4605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0"/>
          </a:xfrm>
          <a:prstGeom prst="rect">
            <a:avLst/>
          </a:prstGeom>
        </p:spPr>
        <p:txBody>
          <a:bodyPr vert="horz" lIns="92117" tIns="46058" rIns="92117" bIns="4605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430091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60" cy="496411"/>
          </a:xfrm>
          <a:prstGeom prst="rect">
            <a:avLst/>
          </a:prstGeom>
        </p:spPr>
        <p:txBody>
          <a:bodyPr vert="horz" lIns="92117" tIns="46058" rIns="92117" bIns="46058" rtlCol="0" anchor="b"/>
          <a:lstStyle>
            <a:lvl1pPr algn="r">
              <a:defRPr sz="1200"/>
            </a:lvl1pPr>
          </a:lstStyle>
          <a:p>
            <a:fld id="{003CFB10-8C81-4E3D-B818-FB9DC716C4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8316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024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510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392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481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8771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572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88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4893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9C7DD-640C-4584-A6D6-5290A33F051E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9639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761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083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23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446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057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229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709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96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029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905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12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r="-1000" b="9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0239A-D25B-45E9-9692-B93A3CF52E5D}" type="datetimeFigureOut">
              <a:rPr kumimoji="1" lang="ja-JP" altLang="en-US" smtClean="0"/>
              <a:t>2020/9/29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1D7BB-4BA6-401F-A6A3-DC2987C0577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254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 bwMode="auto">
          <a:xfrm>
            <a:off x="0" y="6309320"/>
            <a:ext cx="9144000" cy="548679"/>
          </a:xfrm>
          <a:prstGeom prst="rect">
            <a:avLst/>
          </a:prstGeom>
          <a:pattFill prst="dkHorz">
            <a:fgClr>
              <a:srgbClr val="FFC000"/>
            </a:fgClr>
            <a:bgClr>
              <a:srgbClr val="FFFFFF"/>
            </a:bgClr>
          </a:patt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5BE8D1C-1EFF-4E9E-B806-288ADE7F8A8A}"/>
              </a:ext>
            </a:extLst>
          </p:cNvPr>
          <p:cNvSpPr txBox="1"/>
          <p:nvPr/>
        </p:nvSpPr>
        <p:spPr>
          <a:xfrm>
            <a:off x="251520" y="1850023"/>
            <a:ext cx="86409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Producing Multicharged Ions</a:t>
            </a:r>
            <a:endParaRPr lang="en-US" altLang="ja-JP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en-US" altLang="ja-JP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Pulse Modulated Microwaves</a:t>
            </a:r>
          </a:p>
          <a:p>
            <a:pPr algn="ctr"/>
            <a:r>
              <a:rPr lang="en-US" altLang="ja-JP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Mixing Low </a:t>
            </a:r>
            <a:r>
              <a:rPr lang="en-US" altLang="ja-JP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altLang="ja-JP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Gases on ECRIS</a:t>
            </a:r>
            <a:endParaRPr kumimoji="1" lang="ja-JP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0340592-A870-43C4-B0D5-AA243FFB3083}"/>
              </a:ext>
            </a:extLst>
          </p:cNvPr>
          <p:cNvSpPr txBox="1"/>
          <p:nvPr/>
        </p:nvSpPr>
        <p:spPr>
          <a:xfrm>
            <a:off x="791580" y="4077072"/>
            <a:ext cx="7560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Shuhei Harisaki, </a:t>
            </a:r>
            <a:r>
              <a:rPr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Wataru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Kubo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Issei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Owada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Koichi Sato, </a:t>
            </a:r>
            <a:r>
              <a:rPr kumimoji="1"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Kazuki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Tsuda, and </a:t>
            </a:r>
            <a:r>
              <a:rPr kumimoji="1" lang="en-US" altLang="ja-JP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Yushi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Kato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792F8E2-80E7-4EC4-B01D-6F2066B06470}"/>
              </a:ext>
            </a:extLst>
          </p:cNvPr>
          <p:cNvSpPr txBox="1"/>
          <p:nvPr/>
        </p:nvSpPr>
        <p:spPr>
          <a:xfrm>
            <a:off x="638563" y="5013176"/>
            <a:ext cx="7866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of Electrical, Electronic and </a:t>
            </a:r>
            <a:r>
              <a:rPr kumimoji="1" lang="en-US" altLang="ja-JP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Inforcommunications</a:t>
            </a:r>
            <a:r>
              <a:rPr kumimoji="1" lang="en-US" altLang="ja-JP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Engineering, Graduate School of Engineering, Osaka Univ.</a:t>
            </a:r>
            <a:endParaRPr kumimoji="1" lang="ja-JP" alt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07A518-AFDE-4C00-8262-F2E7899652C6}"/>
              </a:ext>
            </a:extLst>
          </p:cNvPr>
          <p:cNvSpPr txBox="1"/>
          <p:nvPr/>
        </p:nvSpPr>
        <p:spPr>
          <a:xfrm>
            <a:off x="254084" y="6322049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24th International Workshop on ECR Ion Sources</a:t>
            </a:r>
          </a:p>
        </p:txBody>
      </p:sp>
      <p:pic>
        <p:nvPicPr>
          <p:cNvPr id="1026" name="Picture 2" descr="24th International Workshop on ECR Ion Sources (ECRIS'20)">
            <a:extLst>
              <a:ext uri="{FF2B5EF4-FFF2-40B4-BE49-F238E27FC236}">
                <a16:creationId xmlns:a16="http://schemas.microsoft.com/office/drawing/2014/main" id="{D43F5FAC-D0EB-4FB3-B8D8-9BE14D6CD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119"/>
            <a:ext cx="1666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61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3416274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00F27610-1820-4C90-BCDE-8B0309EA7055}"/>
              </a:ext>
            </a:extLst>
          </p:cNvPr>
          <p:cNvSpPr/>
          <p:nvPr/>
        </p:nvSpPr>
        <p:spPr>
          <a:xfrm>
            <a:off x="151426" y="4518569"/>
            <a:ext cx="8669046" cy="1862759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93B6D52-38EC-478A-9A0E-3EF747E086EB}"/>
              </a:ext>
            </a:extLst>
          </p:cNvPr>
          <p:cNvSpPr txBox="1"/>
          <p:nvPr/>
        </p:nvSpPr>
        <p:spPr>
          <a:xfrm>
            <a:off x="541828" y="4256959"/>
            <a:ext cx="204995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2D287F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ja-JP" sz="2800" b="1" u="sng" dirty="0">
                <a:solidFill>
                  <a:srgbClr val="002060"/>
                </a:solidFill>
              </a:rPr>
              <a:t>Objective</a:t>
            </a:r>
            <a:endParaRPr lang="en-US" altLang="ja-JP" sz="2800" dirty="0">
              <a:solidFill>
                <a:srgbClr val="002060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4B2DD26-EA34-4AFB-804E-13C41DAF8C46}"/>
              </a:ext>
            </a:extLst>
          </p:cNvPr>
          <p:cNvSpPr/>
          <p:nvPr/>
        </p:nvSpPr>
        <p:spPr>
          <a:xfrm>
            <a:off x="147614" y="980727"/>
            <a:ext cx="8669046" cy="3168545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6AA0A8-BE4A-4416-8831-585AB8DE81E8}"/>
              </a:ext>
            </a:extLst>
          </p:cNvPr>
          <p:cNvSpPr txBox="1"/>
          <p:nvPr/>
        </p:nvSpPr>
        <p:spPr>
          <a:xfrm>
            <a:off x="539552" y="728700"/>
            <a:ext cx="244644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2D287F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ja-JP" sz="2800" b="1" u="sng" dirty="0">
                <a:solidFill>
                  <a:srgbClr val="002060"/>
                </a:solidFill>
              </a:rPr>
              <a:t>Background</a:t>
            </a:r>
            <a:endParaRPr lang="en-US" altLang="ja-JP" sz="2800" dirty="0">
              <a:solidFill>
                <a:srgbClr val="00206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6159241-2F2F-4700-94B9-6D46699D3785}"/>
              </a:ext>
            </a:extLst>
          </p:cNvPr>
          <p:cNvSpPr txBox="1"/>
          <p:nvPr/>
        </p:nvSpPr>
        <p:spPr>
          <a:xfrm>
            <a:off x="426245" y="4786257"/>
            <a:ext cx="8383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We </a:t>
            </a:r>
            <a:r>
              <a:rPr lang="en-US" altLang="ja-JP" sz="2000" dirty="0"/>
              <a:t>conduct the experiment to generate ECR plasma with pulse-modulated microwaves under gas mixing.</a:t>
            </a:r>
            <a:endParaRPr kumimoji="1" lang="en-US" altLang="ja-JP" sz="2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DB1C8B3-CDFC-46CB-90C2-3CBC97F1B11D}"/>
              </a:ext>
            </a:extLst>
          </p:cNvPr>
          <p:cNvSpPr txBox="1"/>
          <p:nvPr/>
        </p:nvSpPr>
        <p:spPr>
          <a:xfrm>
            <a:off x="4482137" y="6489014"/>
            <a:ext cx="459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(※)Y. Kato, </a:t>
            </a:r>
            <a:r>
              <a:rPr lang="en-US" altLang="ja-JP" sz="1600" i="1" dirty="0"/>
              <a:t>et al</a:t>
            </a:r>
            <a:r>
              <a:rPr lang="en-US" altLang="ja-JP" sz="1600" dirty="0"/>
              <a:t>., Rev. Sci. </a:t>
            </a:r>
            <a:r>
              <a:rPr lang="en-US" altLang="ja-JP" sz="1600" dirty="0" err="1"/>
              <a:t>Instrum</a:t>
            </a:r>
            <a:r>
              <a:rPr lang="en-US" altLang="ja-JP" sz="1600" dirty="0"/>
              <a:t>., 2020, </a:t>
            </a:r>
            <a:r>
              <a:rPr lang="en-US" altLang="ja-JP" sz="1600" b="1" dirty="0"/>
              <a:t>91</a:t>
            </a:r>
            <a:r>
              <a:rPr lang="en-US" altLang="ja-JP" sz="1600" dirty="0"/>
              <a:t>, 013315</a:t>
            </a:r>
            <a:endParaRPr kumimoji="1" lang="en-US" altLang="ja-JP" sz="16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AD9EC2A-D3B4-4954-BD9A-5436E441D46F}"/>
              </a:ext>
            </a:extLst>
          </p:cNvPr>
          <p:cNvSpPr txBox="1"/>
          <p:nvPr/>
        </p:nvSpPr>
        <p:spPr>
          <a:xfrm>
            <a:off x="426245" y="5523330"/>
            <a:ext cx="8142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By changing the pulse period, the optimum period for extracting Xe</a:t>
            </a:r>
            <a:r>
              <a:rPr lang="en-US" altLang="ja-JP" sz="2000" baseline="30000" dirty="0"/>
              <a:t>7+</a:t>
            </a:r>
            <a:r>
              <a:rPr lang="en-US" altLang="ja-JP" sz="2000" dirty="0"/>
              <a:t> ion beams is investigated.</a:t>
            </a:r>
            <a:endParaRPr kumimoji="1" lang="en-US" altLang="ja-JP" sz="2000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0701EEE-6C08-415C-ADA1-C50C9822E7BA}"/>
              </a:ext>
            </a:extLst>
          </p:cNvPr>
          <p:cNvSpPr txBox="1"/>
          <p:nvPr/>
        </p:nvSpPr>
        <p:spPr>
          <a:xfrm>
            <a:off x="426246" y="1255913"/>
            <a:ext cx="83839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In the previous study, we succeeded in increasing the multicharged ion yield of </a:t>
            </a:r>
            <a:r>
              <a:rPr lang="en-US" altLang="ja-JP" sz="2000" dirty="0" err="1"/>
              <a:t>Xe</a:t>
            </a:r>
            <a:r>
              <a:rPr lang="en-US" altLang="ja-JP" sz="2000" dirty="0"/>
              <a:t> in UHR heating experiment using 4-6GHz X-mode microwaves (※).</a:t>
            </a:r>
            <a:endParaRPr kumimoji="1" lang="en-US" altLang="ja-JP" sz="2000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BAC818C-3C07-471D-9B04-525DD73B4C23}"/>
              </a:ext>
            </a:extLst>
          </p:cNvPr>
          <p:cNvSpPr txBox="1"/>
          <p:nvPr/>
        </p:nvSpPr>
        <p:spPr>
          <a:xfrm>
            <a:off x="448955" y="2060848"/>
            <a:ext cx="8246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We are now exploring the feasibility of selectively heating specific ions by launching a frequency band much lower than conventional ECR.</a:t>
            </a:r>
            <a:endParaRPr kumimoji="1" lang="en-US" altLang="ja-JP" sz="20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41D0C1-1CF2-43C8-951F-A6C1D9D7A33D}"/>
              </a:ext>
            </a:extLst>
          </p:cNvPr>
          <p:cNvSpPr txBox="1"/>
          <p:nvPr/>
        </p:nvSpPr>
        <p:spPr>
          <a:xfrm>
            <a:off x="448955" y="3225170"/>
            <a:ext cx="82460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As a preliminary step, we try to enhance the ion cooling effect by heating low </a:t>
            </a:r>
            <a:r>
              <a:rPr lang="en-US" altLang="ja-JP" sz="2000" i="1" dirty="0"/>
              <a:t>Z</a:t>
            </a:r>
            <a:r>
              <a:rPr lang="en-US" altLang="ja-JP" sz="2000" dirty="0"/>
              <a:t> ions by pulsing microwaves under gas mixing.</a:t>
            </a:r>
            <a:endParaRPr kumimoji="1" lang="en-US" altLang="ja-JP" sz="20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8C0A275-F767-4175-AEEE-9BD150622473}"/>
              </a:ext>
            </a:extLst>
          </p:cNvPr>
          <p:cNvSpPr txBox="1"/>
          <p:nvPr/>
        </p:nvSpPr>
        <p:spPr>
          <a:xfrm>
            <a:off x="555683" y="2686978"/>
            <a:ext cx="7308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⇒</a:t>
            </a:r>
            <a:r>
              <a:rPr lang="en-US" altLang="ja-JP" sz="2000" i="1" dirty="0"/>
              <a:t>e. g.</a:t>
            </a:r>
            <a:r>
              <a:rPr lang="en-US" altLang="ja-JP" sz="2000" dirty="0"/>
              <a:t>,</a:t>
            </a:r>
            <a:r>
              <a:rPr lang="en-US" altLang="ja-JP" sz="2000" i="1" dirty="0"/>
              <a:t> </a:t>
            </a:r>
            <a:r>
              <a:rPr lang="en-US" altLang="ja-JP" sz="2000" dirty="0"/>
              <a:t>ion cyclotron resonance (ICR), lower hybrid resonance (LHR)</a:t>
            </a:r>
            <a:endParaRPr kumimoji="1"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304337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4712418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setup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左中かっこ 3">
            <a:extLst>
              <a:ext uri="{FF2B5EF4-FFF2-40B4-BE49-F238E27FC236}">
                <a16:creationId xmlns:a16="http://schemas.microsoft.com/office/drawing/2014/main" id="{576F466B-210E-4811-B52E-FF43043400A1}"/>
              </a:ext>
            </a:extLst>
          </p:cNvPr>
          <p:cNvSpPr/>
          <p:nvPr/>
        </p:nvSpPr>
        <p:spPr>
          <a:xfrm>
            <a:off x="109189" y="1276970"/>
            <a:ext cx="318345" cy="1253579"/>
          </a:xfrm>
          <a:prstGeom prst="leftBrace">
            <a:avLst>
              <a:gd name="adj1" fmla="val 47651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308342A-BB14-4504-A798-0A01C1173F60}"/>
              </a:ext>
            </a:extLst>
          </p:cNvPr>
          <p:cNvSpPr/>
          <p:nvPr/>
        </p:nvSpPr>
        <p:spPr>
          <a:xfrm>
            <a:off x="53977" y="908720"/>
            <a:ext cx="2501799" cy="30777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ja-JP" sz="1400" b="1" dirty="0">
                <a:latin typeface="Times New Roman"/>
              </a:rPr>
              <a:t>These experimental conditions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F544D01-E7A8-4645-B95F-94E4616F1FA1}"/>
              </a:ext>
            </a:extLst>
          </p:cNvPr>
          <p:cNvSpPr/>
          <p:nvPr/>
        </p:nvSpPr>
        <p:spPr>
          <a:xfrm>
            <a:off x="268360" y="1524303"/>
            <a:ext cx="1315307" cy="33855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sz="1600" b="1" i="1" dirty="0">
                <a:latin typeface="Times New Roman"/>
              </a:rPr>
              <a:t>I</a:t>
            </a:r>
            <a:r>
              <a:rPr lang="en-US" altLang="ja-JP" sz="1600" b="1" baseline="-25000" dirty="0">
                <a:latin typeface="Times New Roman"/>
              </a:rPr>
              <a:t>AB</a:t>
            </a:r>
            <a:r>
              <a:rPr lang="en-US" altLang="ja-JP" sz="1600" b="1" dirty="0">
                <a:latin typeface="Times New Roman"/>
              </a:rPr>
              <a:t> : 150A</a:t>
            </a:r>
            <a:endParaRPr lang="en-US" altLang="ja-JP" sz="1600" b="1" i="1" dirty="0">
              <a:latin typeface="Times New Roman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711A172-A8FD-42E3-8D7A-6108CFC91FEB}"/>
              </a:ext>
            </a:extLst>
          </p:cNvPr>
          <p:cNvSpPr/>
          <p:nvPr/>
        </p:nvSpPr>
        <p:spPr>
          <a:xfrm>
            <a:off x="268361" y="1819956"/>
            <a:ext cx="1999383" cy="33855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sz="1600" b="1" i="1" dirty="0">
                <a:latin typeface="Times New Roman"/>
              </a:rPr>
              <a:t>P</a:t>
            </a:r>
            <a:r>
              <a:rPr lang="en-US" altLang="ja-JP" sz="1600" b="1" baseline="-25000" dirty="0">
                <a:latin typeface="Times New Roman"/>
              </a:rPr>
              <a:t>in</a:t>
            </a:r>
            <a:r>
              <a:rPr lang="en-US" altLang="ja-JP" sz="1600" b="1" dirty="0">
                <a:latin typeface="Times New Roman"/>
              </a:rPr>
              <a:t>/</a:t>
            </a:r>
            <a:r>
              <a:rPr lang="en-US" altLang="ja-JP" sz="1600" b="1" i="1" dirty="0">
                <a:latin typeface="Times New Roman"/>
              </a:rPr>
              <a:t>P</a:t>
            </a:r>
            <a:r>
              <a:rPr lang="en-US" altLang="ja-JP" sz="1600" b="1" baseline="-25000" dirty="0">
                <a:latin typeface="Times New Roman"/>
              </a:rPr>
              <a:t>ref</a:t>
            </a:r>
            <a:r>
              <a:rPr lang="en-US" altLang="ja-JP" sz="1600" b="1" dirty="0">
                <a:latin typeface="Times New Roman"/>
              </a:rPr>
              <a:t> : 100W/opt</a:t>
            </a:r>
            <a:endParaRPr lang="en-US" altLang="ja-JP" sz="1600" b="1" i="1" dirty="0">
              <a:latin typeface="Times New Roman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283F9E8-962D-406E-96BE-670B31CD1D7B}"/>
              </a:ext>
            </a:extLst>
          </p:cNvPr>
          <p:cNvSpPr/>
          <p:nvPr/>
        </p:nvSpPr>
        <p:spPr>
          <a:xfrm>
            <a:off x="268361" y="2144060"/>
            <a:ext cx="1387316" cy="33855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sz="1600" b="1" i="1" dirty="0">
                <a:latin typeface="Times New Roman"/>
              </a:rPr>
              <a:t>V</a:t>
            </a:r>
            <a:r>
              <a:rPr lang="en-US" altLang="ja-JP" sz="1600" b="1" baseline="-25000" dirty="0">
                <a:latin typeface="Times New Roman"/>
              </a:rPr>
              <a:t>PE</a:t>
            </a:r>
            <a:r>
              <a:rPr lang="en-US" altLang="ja-JP" sz="1600" b="1" dirty="0">
                <a:latin typeface="Times New Roman"/>
              </a:rPr>
              <a:t> : 10kV</a:t>
            </a:r>
            <a:endParaRPr lang="en-US" altLang="ja-JP" sz="1600" b="1" i="1" dirty="0">
              <a:latin typeface="Times New Roman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EC9B15F9-D768-4C03-AD93-087A05535308}"/>
              </a:ext>
            </a:extLst>
          </p:cNvPr>
          <p:cNvSpPr/>
          <p:nvPr/>
        </p:nvSpPr>
        <p:spPr>
          <a:xfrm>
            <a:off x="268360" y="1268760"/>
            <a:ext cx="2158556" cy="338554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sz="1600" b="1" dirty="0">
                <a:latin typeface="Times New Roman"/>
              </a:rPr>
              <a:t>Pressure : 7.0×10</a:t>
            </a:r>
            <a:r>
              <a:rPr lang="en-US" altLang="ja-JP" sz="1600" b="1" baseline="30000" dirty="0">
                <a:latin typeface="Times New Roman"/>
              </a:rPr>
              <a:t>-4</a:t>
            </a:r>
            <a:r>
              <a:rPr lang="en-US" altLang="ja-JP" sz="1600" b="1" dirty="0">
                <a:latin typeface="Times New Roman"/>
              </a:rPr>
              <a:t>Pa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3B6832E-D954-41EB-B8DF-F4BFA4A66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19" y="716721"/>
            <a:ext cx="8257993" cy="614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83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8132798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CSD’s of gas mixing application  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00E5A2F5-2D6A-43BA-8787-2D657D1FE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4" y="888964"/>
            <a:ext cx="5671334" cy="5449605"/>
          </a:xfrm>
          <a:prstGeom prst="rect">
            <a:avLst/>
          </a:prstGeom>
        </p:spPr>
      </p:pic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2448C25B-E58B-4C1D-A777-907984F0B8CC}"/>
              </a:ext>
            </a:extLst>
          </p:cNvPr>
          <p:cNvSpPr/>
          <p:nvPr/>
        </p:nvSpPr>
        <p:spPr>
          <a:xfrm>
            <a:off x="5762489" y="1170242"/>
            <a:ext cx="3306725" cy="488705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59690D85-0200-4C9E-BC03-FB37BDF3B7FE}"/>
              </a:ext>
            </a:extLst>
          </p:cNvPr>
          <p:cNvSpPr/>
          <p:nvPr/>
        </p:nvSpPr>
        <p:spPr>
          <a:xfrm>
            <a:off x="6001381" y="995987"/>
            <a:ext cx="2828940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200" dirty="0">
                <a:solidFill>
                  <a:srgbClr val="000000"/>
                </a:solidFill>
                <a:latin typeface="Times New Roman"/>
              </a:rPr>
              <a:t>Experimental condition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EEA304B-EC09-4350-BB85-ABDF49E9A1B5}"/>
              </a:ext>
            </a:extLst>
          </p:cNvPr>
          <p:cNvSpPr/>
          <p:nvPr/>
        </p:nvSpPr>
        <p:spPr>
          <a:xfrm>
            <a:off x="5969273" y="1638910"/>
            <a:ext cx="2431432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/>
              </a:rPr>
              <a:t>Pressure : 7.0×10</a:t>
            </a:r>
            <a:r>
              <a:rPr lang="en-US" altLang="ja-JP" baseline="30000" dirty="0">
                <a:latin typeface="Times New Roman"/>
              </a:rPr>
              <a:t>-4</a:t>
            </a:r>
            <a:r>
              <a:rPr lang="en-US" altLang="ja-JP" dirty="0">
                <a:latin typeface="Times New Roman"/>
              </a:rPr>
              <a:t>Pa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62954E70-B9E5-40C6-8FF1-09C293703D5D}"/>
              </a:ext>
            </a:extLst>
          </p:cNvPr>
          <p:cNvSpPr/>
          <p:nvPr/>
        </p:nvSpPr>
        <p:spPr>
          <a:xfrm>
            <a:off x="5969273" y="2018456"/>
            <a:ext cx="1315307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I</a:t>
            </a:r>
            <a:r>
              <a:rPr lang="en-US" altLang="ja-JP" baseline="-25000" dirty="0">
                <a:latin typeface="Times New Roman"/>
              </a:rPr>
              <a:t>AB</a:t>
            </a:r>
            <a:r>
              <a:rPr lang="en-US" altLang="ja-JP" dirty="0">
                <a:latin typeface="Times New Roman"/>
              </a:rPr>
              <a:t> : 150A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6A623F5-DFD2-4D24-BFBC-947FCBD2D46C}"/>
              </a:ext>
            </a:extLst>
          </p:cNvPr>
          <p:cNvSpPr/>
          <p:nvPr/>
        </p:nvSpPr>
        <p:spPr>
          <a:xfrm>
            <a:off x="5969273" y="2486508"/>
            <a:ext cx="2203127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P</a:t>
            </a:r>
            <a:r>
              <a:rPr lang="en-US" altLang="ja-JP" baseline="-25000" dirty="0">
                <a:latin typeface="Times New Roman"/>
              </a:rPr>
              <a:t>in</a:t>
            </a:r>
            <a:r>
              <a:rPr lang="en-US" altLang="ja-JP" dirty="0">
                <a:latin typeface="Times New Roman"/>
              </a:rPr>
              <a:t>/</a:t>
            </a:r>
            <a:r>
              <a:rPr lang="en-US" altLang="ja-JP" i="1" dirty="0">
                <a:latin typeface="Times New Roman"/>
              </a:rPr>
              <a:t>P</a:t>
            </a:r>
            <a:r>
              <a:rPr lang="en-US" altLang="ja-JP" baseline="-25000" dirty="0">
                <a:latin typeface="Times New Roman"/>
              </a:rPr>
              <a:t>ref</a:t>
            </a:r>
            <a:r>
              <a:rPr lang="en-US" altLang="ja-JP" dirty="0">
                <a:latin typeface="Times New Roman"/>
              </a:rPr>
              <a:t> : 100W/10W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8FBED614-6DDF-40A1-AC39-12497947A389}"/>
              </a:ext>
            </a:extLst>
          </p:cNvPr>
          <p:cNvSpPr/>
          <p:nvPr/>
        </p:nvSpPr>
        <p:spPr>
          <a:xfrm>
            <a:off x="5933268" y="2954560"/>
            <a:ext cx="138731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V</a:t>
            </a:r>
            <a:r>
              <a:rPr lang="en-US" altLang="ja-JP" baseline="-25000" dirty="0">
                <a:latin typeface="Times New Roman"/>
              </a:rPr>
              <a:t>PE</a:t>
            </a:r>
            <a:r>
              <a:rPr lang="en-US" altLang="ja-JP" dirty="0">
                <a:latin typeface="Times New Roman"/>
              </a:rPr>
              <a:t> : 10kV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380EB8DA-3C03-4A51-9C2A-D1FC5365D378}"/>
              </a:ext>
            </a:extLst>
          </p:cNvPr>
          <p:cNvSpPr/>
          <p:nvPr/>
        </p:nvSpPr>
        <p:spPr>
          <a:xfrm>
            <a:off x="5969273" y="3422612"/>
            <a:ext cx="2592288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I</a:t>
            </a:r>
            <a:r>
              <a:rPr lang="en-US" altLang="ja-JP" baseline="-25000" dirty="0">
                <a:latin typeface="Times New Roman"/>
              </a:rPr>
              <a:t>C</a:t>
            </a:r>
            <a:r>
              <a:rPr lang="en-US" altLang="ja-JP" dirty="0">
                <a:latin typeface="Times New Roman"/>
              </a:rPr>
              <a:t>, </a:t>
            </a:r>
            <a:r>
              <a:rPr lang="en-US" altLang="ja-JP" i="1" dirty="0">
                <a:latin typeface="Times New Roman"/>
              </a:rPr>
              <a:t>V</a:t>
            </a:r>
            <a:r>
              <a:rPr lang="en-US" altLang="ja-JP" baseline="-25000" dirty="0">
                <a:latin typeface="Times New Roman"/>
              </a:rPr>
              <a:t>E1</a:t>
            </a:r>
            <a:r>
              <a:rPr lang="en-US" altLang="ja-JP" dirty="0">
                <a:latin typeface="Times New Roman"/>
              </a:rPr>
              <a:t>, </a:t>
            </a:r>
            <a:r>
              <a:rPr lang="en-US" altLang="ja-JP" i="1" dirty="0">
                <a:latin typeface="Times New Roman"/>
              </a:rPr>
              <a:t>V</a:t>
            </a:r>
            <a:r>
              <a:rPr lang="en-US" altLang="ja-JP" baseline="-25000" dirty="0">
                <a:latin typeface="Times New Roman"/>
              </a:rPr>
              <a:t>el1</a:t>
            </a:r>
            <a:r>
              <a:rPr lang="en-US" altLang="ja-JP" dirty="0">
                <a:latin typeface="Times New Roman"/>
              </a:rPr>
              <a:t> : </a:t>
            </a:r>
            <a:r>
              <a:rPr lang="en-US" altLang="ja-JP" dirty="0" err="1">
                <a:latin typeface="Times New Roman"/>
              </a:rPr>
              <a:t>Opt</a:t>
            </a:r>
            <a:r>
              <a:rPr lang="en-US" altLang="ja-JP" dirty="0">
                <a:latin typeface="Times New Roman"/>
              </a:rPr>
              <a:t> Xe</a:t>
            </a:r>
            <a:r>
              <a:rPr lang="en-US" altLang="ja-JP" baseline="30000" dirty="0">
                <a:latin typeface="Times New Roman"/>
              </a:rPr>
              <a:t>7+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36" name="左中かっこ 35">
            <a:extLst>
              <a:ext uri="{FF2B5EF4-FFF2-40B4-BE49-F238E27FC236}">
                <a16:creationId xmlns:a16="http://schemas.microsoft.com/office/drawing/2014/main" id="{71004005-BBC9-4D6D-A5D0-2EE1136D17B2}"/>
              </a:ext>
            </a:extLst>
          </p:cNvPr>
          <p:cNvSpPr/>
          <p:nvPr/>
        </p:nvSpPr>
        <p:spPr>
          <a:xfrm>
            <a:off x="5969273" y="4005063"/>
            <a:ext cx="459727" cy="1695093"/>
          </a:xfrm>
          <a:prstGeom prst="leftBrace">
            <a:avLst>
              <a:gd name="adj1" fmla="val 4533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6FB53FC-9101-443D-A1F9-699EBF5CC2B7}"/>
              </a:ext>
            </a:extLst>
          </p:cNvPr>
          <p:cNvSpPr/>
          <p:nvPr/>
        </p:nvSpPr>
        <p:spPr>
          <a:xfrm>
            <a:off x="6278465" y="4055875"/>
            <a:ext cx="2431432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chemeClr val="accent2"/>
                </a:solidFill>
                <a:latin typeface="Times New Roman"/>
              </a:rPr>
              <a:t>Without </a:t>
            </a:r>
            <a:r>
              <a:rPr lang="en-US" altLang="ja-JP" dirty="0" err="1">
                <a:solidFill>
                  <a:schemeClr val="accent2"/>
                </a:solidFill>
                <a:latin typeface="Times New Roman"/>
              </a:rPr>
              <a:t>Ar</a:t>
            </a:r>
            <a:r>
              <a:rPr lang="en-US" altLang="ja-JP" dirty="0">
                <a:solidFill>
                  <a:schemeClr val="accent2"/>
                </a:solidFill>
                <a:latin typeface="Times New Roman"/>
              </a:rPr>
              <a:t> mixing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2C9E2086-03D4-4259-BFA1-732088A5B5A4}"/>
              </a:ext>
            </a:extLst>
          </p:cNvPr>
          <p:cNvSpPr/>
          <p:nvPr/>
        </p:nvSpPr>
        <p:spPr>
          <a:xfrm>
            <a:off x="6479125" y="4441321"/>
            <a:ext cx="243143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dirty="0" err="1">
                <a:solidFill>
                  <a:schemeClr val="accent2"/>
                </a:solidFill>
                <a:latin typeface="Times New Roman"/>
              </a:rPr>
              <a:t>Xe</a:t>
            </a:r>
            <a:r>
              <a:rPr lang="en-US" altLang="ja-JP" dirty="0">
                <a:solidFill>
                  <a:schemeClr val="accent2"/>
                </a:solidFill>
                <a:latin typeface="Times New Roman"/>
              </a:rPr>
              <a:t> : </a:t>
            </a:r>
            <a:r>
              <a:rPr lang="en-US" altLang="ja-JP" dirty="0" err="1">
                <a:solidFill>
                  <a:schemeClr val="accent2"/>
                </a:solidFill>
                <a:latin typeface="Times New Roman"/>
              </a:rPr>
              <a:t>Ar</a:t>
            </a:r>
            <a:r>
              <a:rPr lang="en-US" altLang="ja-JP" dirty="0">
                <a:solidFill>
                  <a:schemeClr val="accent2"/>
                </a:solidFill>
                <a:latin typeface="Times New Roman"/>
              </a:rPr>
              <a:t> = 100 : 0 [%]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AD18084-E220-44CB-A971-69E25890D748}"/>
              </a:ext>
            </a:extLst>
          </p:cNvPr>
          <p:cNvSpPr/>
          <p:nvPr/>
        </p:nvSpPr>
        <p:spPr>
          <a:xfrm>
            <a:off x="6307735" y="4824283"/>
            <a:ext cx="2431432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solidFill>
                  <a:srgbClr val="0070C0"/>
                </a:solidFill>
                <a:latin typeface="Times New Roman"/>
              </a:rPr>
              <a:t>With </a:t>
            </a:r>
            <a:r>
              <a:rPr lang="en-US" altLang="ja-JP" dirty="0" err="1">
                <a:solidFill>
                  <a:srgbClr val="0070C0"/>
                </a:solidFill>
                <a:latin typeface="Times New Roman"/>
              </a:rPr>
              <a:t>Ar</a:t>
            </a:r>
            <a:r>
              <a:rPr lang="en-US" altLang="ja-JP" dirty="0">
                <a:solidFill>
                  <a:srgbClr val="0070C0"/>
                </a:solidFill>
                <a:latin typeface="Times New Roman"/>
              </a:rPr>
              <a:t> mixing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A4F7BABE-52EF-4F96-A65C-190A4C074A76}"/>
              </a:ext>
            </a:extLst>
          </p:cNvPr>
          <p:cNvSpPr/>
          <p:nvPr/>
        </p:nvSpPr>
        <p:spPr>
          <a:xfrm>
            <a:off x="6479125" y="5212649"/>
            <a:ext cx="243143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dirty="0" err="1">
                <a:solidFill>
                  <a:srgbClr val="0070C0"/>
                </a:solidFill>
                <a:latin typeface="Times New Roman"/>
              </a:rPr>
              <a:t>Xe</a:t>
            </a:r>
            <a:r>
              <a:rPr lang="en-US" altLang="ja-JP" dirty="0">
                <a:solidFill>
                  <a:srgbClr val="0070C0"/>
                </a:solidFill>
                <a:latin typeface="Times New Roman"/>
              </a:rPr>
              <a:t> : </a:t>
            </a:r>
            <a:r>
              <a:rPr lang="en-US" altLang="ja-JP" dirty="0" err="1">
                <a:solidFill>
                  <a:srgbClr val="0070C0"/>
                </a:solidFill>
                <a:latin typeface="Times New Roman"/>
              </a:rPr>
              <a:t>Ar</a:t>
            </a:r>
            <a:r>
              <a:rPr lang="en-US" altLang="ja-JP" dirty="0">
                <a:solidFill>
                  <a:srgbClr val="0070C0"/>
                </a:solidFill>
                <a:latin typeface="Times New Roman"/>
              </a:rPr>
              <a:t> = 50 : 50 [%]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617BF7B1-379F-403D-83AA-2A4BC4F674A9}"/>
              </a:ext>
            </a:extLst>
          </p:cNvPr>
          <p:cNvSpPr/>
          <p:nvPr/>
        </p:nvSpPr>
        <p:spPr>
          <a:xfrm>
            <a:off x="806397" y="6237312"/>
            <a:ext cx="753120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/>
              <a:t>Increased Xe</a:t>
            </a:r>
            <a:r>
              <a:rPr lang="en-US" altLang="ja-JP" sz="2400" baseline="30000" dirty="0"/>
              <a:t>7+</a:t>
            </a:r>
            <a:r>
              <a:rPr lang="en-US" altLang="ja-JP" sz="2400" dirty="0"/>
              <a:t> ion beam current by introducing </a:t>
            </a:r>
            <a:r>
              <a:rPr lang="en-US" altLang="ja-JP" sz="2400" dirty="0" err="1"/>
              <a:t>Ar</a:t>
            </a:r>
            <a:r>
              <a:rPr lang="en-US" altLang="ja-JP" sz="2400" dirty="0"/>
              <a:t> gas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A46BE5A1-C4DF-4F28-A786-EB33EA115A36}"/>
              </a:ext>
            </a:extLst>
          </p:cNvPr>
          <p:cNvSpPr/>
          <p:nvPr/>
        </p:nvSpPr>
        <p:spPr>
          <a:xfrm>
            <a:off x="306570" y="738839"/>
            <a:ext cx="1980220" cy="43088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200" u="sng" dirty="0">
                <a:solidFill>
                  <a:srgbClr val="000000"/>
                </a:solidFill>
                <a:latin typeface="Times New Roman"/>
              </a:rPr>
              <a:t>CW operation</a:t>
            </a:r>
          </a:p>
        </p:txBody>
      </p:sp>
    </p:spTree>
    <p:extLst>
      <p:ext uri="{BB962C8B-B14F-4D97-AF65-F5344CB8AC3E}">
        <p14:creationId xmlns:p14="http://schemas.microsoft.com/office/powerpoint/2010/main" val="215984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-36512" y="27465"/>
            <a:ext cx="8636854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dependence of </a:t>
            </a:r>
            <a:r>
              <a:rPr lang="en-US" altLang="ja-JP" sz="3600" b="1" dirty="0" err="1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Xe</a:t>
            </a:r>
            <a:r>
              <a:rPr lang="en-US" altLang="ja-JP" sz="3600" b="1" i="1" baseline="30000" dirty="0" err="1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altLang="ja-JP" sz="3600" b="1" baseline="30000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US" altLang="ja-JP" sz="3600" b="1" dirty="0" err="1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mixing ratio   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84F9E34-CA44-4A72-B748-6EFD02829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195" y="652046"/>
            <a:ext cx="4517304" cy="277695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73E66E1E-7CA3-403F-AFF1-2DA61558A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956" y="3034008"/>
            <a:ext cx="4658853" cy="288217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C69678BA-7EB1-446F-BBAE-4ED46BAF85F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" y="656692"/>
            <a:ext cx="4658853" cy="511256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375857E-F4D9-4A68-B8E5-941F050AE9D8}"/>
                  </a:ext>
                </a:extLst>
              </p:cNvPr>
              <p:cNvSpPr txBox="1"/>
              <p:nvPr/>
            </p:nvSpPr>
            <p:spPr>
              <a:xfrm>
                <a:off x="3711195" y="6021288"/>
                <a:ext cx="5420894" cy="654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Impurity level [%] </a:t>
                </a:r>
                <a14:m>
                  <m:oMath xmlns:m="http://schemas.openxmlformats.org/officeDocument/2006/math">
                    <m:r>
                      <a:rPr kumimoji="1" lang="en-US" altLang="ja-JP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kumimoji="1" lang="en-US" altLang="ja-JP" b="1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𝐢𝐦𝐩</m:t>
                            </m:r>
                          </m:sub>
                        </m:sSub>
                        <m:r>
                          <a:rPr kumimoji="1" lang="en-US" altLang="ja-JP" b="1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𝐨𝐫</m:t>
                        </m:r>
                        <m:nary>
                          <m:naryPr>
                            <m:chr m:val="∑"/>
                            <m:ctrlPr>
                              <a:rPr lang="en-US" altLang="ja-JP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lang="en-US" altLang="ja-JP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𝒒</m:t>
                            </m:r>
                            <m:r>
                              <a:rPr lang="en-US" altLang="ja-JP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lang="en-US" altLang="ja-JP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altLang="ja-JP" b="1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ja-JP" b="1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𝑰</m:t>
                                </m:r>
                              </m:e>
                              <m:sub>
                                <m:r>
                                  <a:rPr lang="en-US" altLang="ja-JP" b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𝐀𝐫</m:t>
                                </m:r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𝒒</m:t>
                                </m:r>
                                <m:r>
                                  <a:rPr lang="en-US" altLang="ja-JP" b="1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𝒒</m:t>
                            </m:r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𝟕</m:t>
                            </m:r>
                          </m:sup>
                          <m:e>
                            <m:sSub>
                              <m:sSubPr>
                                <m:ctrlP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𝑰</m:t>
                                </m:r>
                              </m:e>
                              <m:sub>
                                <m:r>
                                  <a:rPr kumimoji="1" lang="en-US" altLang="ja-JP" b="1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𝐗𝐞</m:t>
                                </m:r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𝒒</m:t>
                                </m:r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b>
                            </m:sSub>
                          </m:e>
                        </m:nary>
                        <m:r>
                          <a:rPr kumimoji="1" lang="en-US" altLang="ja-JP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ctrlP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𝒒</m:t>
                            </m:r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𝟑</m:t>
                            </m:r>
                          </m:sup>
                          <m:e>
                            <m:sSub>
                              <m:sSubPr>
                                <m:ctrlP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𝑰</m:t>
                                </m:r>
                              </m:e>
                              <m:sub>
                                <m:r>
                                  <a:rPr kumimoji="1" lang="en-US" altLang="ja-JP" b="1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𝐀𝐫</m:t>
                                </m:r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𝒒</m:t>
                                </m:r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</m:sub>
                            </m:sSub>
                          </m:e>
                        </m:nary>
                        <m:r>
                          <a:rPr kumimoji="1" lang="en-US" altLang="ja-JP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kumimoji="1" lang="en-US" altLang="ja-JP" b="1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sSub>
                              <m:sSubPr>
                                <m:ctrlP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en-US" altLang="ja-JP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𝑰</m:t>
                                </m:r>
                              </m:e>
                              <m:sub>
                                <m:r>
                                  <a:rPr kumimoji="1" lang="en-US" altLang="ja-JP" b="1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𝐢𝐦𝐩</m:t>
                                </m:r>
                              </m:sub>
                            </m:sSub>
                          </m:e>
                        </m:nary>
                      </m:den>
                    </m:f>
                    <m:r>
                      <a:rPr kumimoji="1" lang="en-US" altLang="ja-JP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kumimoji="1" lang="en-US" altLang="ja-JP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𝟏𝟎𝟎</m:t>
                    </m:r>
                  </m:oMath>
                </a14:m>
                <a:endParaRPr kumimoji="1" lang="ja-JP" altLang="en-US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8375857E-F4D9-4A68-B8E5-941F050AE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1195" y="6021288"/>
                <a:ext cx="5420894" cy="654475"/>
              </a:xfrm>
              <a:prstGeom prst="rect">
                <a:avLst/>
              </a:prstGeom>
              <a:blipFill>
                <a:blip r:embed="rId6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3960984-BCD8-4C65-B82E-BE4BEA518FDE}"/>
              </a:ext>
            </a:extLst>
          </p:cNvPr>
          <p:cNvSpPr/>
          <p:nvPr/>
        </p:nvSpPr>
        <p:spPr>
          <a:xfrm>
            <a:off x="251520" y="5845914"/>
            <a:ext cx="3381206" cy="9552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0DDCE218-3DFF-4A1A-979F-5D607890B988}"/>
                  </a:ext>
                </a:extLst>
              </p:cNvPr>
              <p:cNvSpPr/>
              <p:nvPr/>
            </p:nvSpPr>
            <p:spPr>
              <a:xfrm>
                <a:off x="271923" y="5967738"/>
                <a:ext cx="3300185" cy="833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ja-JP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ja-JP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 =</m:t>
                      </m:r>
                      <m:f>
                        <m:fPr>
                          <m:ctrlPr>
                            <a:rPr lang="en-US" altLang="ja-JP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altLang="ja-JP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ja-JP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ja-JP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ja-JP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ja-JP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Xeq</m:t>
                                  </m:r>
                                  <m:r>
                                    <a:rPr lang="en-US" altLang="ja-JP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ja-JP" sz="20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ja-JP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ja-JP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f>
                                <m:fPr>
                                  <m:type m:val="lin"/>
                                  <m:ctrlPr>
                                    <a:rPr lang="en-US" altLang="ja-JP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ja-JP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Xeq</m:t>
                                      </m:r>
                                      <m:r>
                                        <a:rPr lang="en-US" altLang="ja-JP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ja-JP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US" altLang="ja-JP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0DDCE218-3DFF-4A1A-979F-5D607890B9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923" y="5967738"/>
                <a:ext cx="3300185" cy="8334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BD6CA1B3-116A-4A7C-8248-ECAE94214154}"/>
                  </a:ext>
                </a:extLst>
              </p:cNvPr>
              <p:cNvSpPr/>
              <p:nvPr/>
            </p:nvSpPr>
            <p:spPr>
              <a:xfrm>
                <a:off x="539250" y="5661248"/>
                <a:ext cx="276552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</a:rPr>
                  <a:t>Average charge state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ja-JP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ja-JP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ja-JP" dirty="0">
                    <a:solidFill>
                      <a:srgbClr val="000000"/>
                    </a:solidFill>
                    <a:latin typeface="Times New Roman"/>
                  </a:rPr>
                  <a:t> </a:t>
                </a:r>
              </a:p>
            </p:txBody>
          </p:sp>
        </mc:Choice>
        <mc:Fallback xmlns=""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BD6CA1B3-116A-4A7C-8248-ECAE942141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50" y="5661248"/>
                <a:ext cx="2765529" cy="369332"/>
              </a:xfrm>
              <a:prstGeom prst="rect">
                <a:avLst/>
              </a:prstGeom>
              <a:blipFill>
                <a:blip r:embed="rId8"/>
                <a:stretch>
                  <a:fillRect l="-1322" t="-10000" b="-26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8611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8132798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Typical CSD’s of pulse application  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11E8A4C-BE07-4547-A073-52E88C501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429" y="908926"/>
            <a:ext cx="5907826" cy="5498473"/>
          </a:xfrm>
          <a:prstGeom prst="rect">
            <a:avLst/>
          </a:prstGeom>
        </p:spPr>
      </p:pic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01FE7C18-6299-47C8-AE84-834AF3A64116}"/>
              </a:ext>
            </a:extLst>
          </p:cNvPr>
          <p:cNvSpPr/>
          <p:nvPr/>
        </p:nvSpPr>
        <p:spPr>
          <a:xfrm>
            <a:off x="5748511" y="1170242"/>
            <a:ext cx="3306725" cy="488705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DBFEE61C-D531-4EF5-A16B-192312A33683}"/>
              </a:ext>
            </a:extLst>
          </p:cNvPr>
          <p:cNvSpPr/>
          <p:nvPr/>
        </p:nvSpPr>
        <p:spPr>
          <a:xfrm>
            <a:off x="5971165" y="1020644"/>
            <a:ext cx="2849308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200" dirty="0">
                <a:solidFill>
                  <a:srgbClr val="000000"/>
                </a:solidFill>
                <a:latin typeface="Times New Roman"/>
              </a:rPr>
              <a:t>Experimental condition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3E366A06-FEE0-4C94-BB86-72D71E639492}"/>
              </a:ext>
            </a:extLst>
          </p:cNvPr>
          <p:cNvSpPr/>
          <p:nvPr/>
        </p:nvSpPr>
        <p:spPr>
          <a:xfrm>
            <a:off x="5955295" y="1638910"/>
            <a:ext cx="2431432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/>
              </a:rPr>
              <a:t>Pressure : 7.0×10</a:t>
            </a:r>
            <a:r>
              <a:rPr lang="en-US" altLang="ja-JP" baseline="30000" dirty="0">
                <a:latin typeface="Times New Roman"/>
              </a:rPr>
              <a:t>-4</a:t>
            </a:r>
            <a:r>
              <a:rPr lang="en-US" altLang="ja-JP" dirty="0">
                <a:latin typeface="Times New Roman"/>
              </a:rPr>
              <a:t>Pa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FDA5B6F8-DF9D-4F91-9CA2-67937CAA7B67}"/>
              </a:ext>
            </a:extLst>
          </p:cNvPr>
          <p:cNvSpPr/>
          <p:nvPr/>
        </p:nvSpPr>
        <p:spPr>
          <a:xfrm>
            <a:off x="5955295" y="2051556"/>
            <a:ext cx="1315307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I</a:t>
            </a:r>
            <a:r>
              <a:rPr lang="en-US" altLang="ja-JP" baseline="-25000" dirty="0">
                <a:latin typeface="Times New Roman"/>
              </a:rPr>
              <a:t>AB</a:t>
            </a:r>
            <a:r>
              <a:rPr lang="en-US" altLang="ja-JP" dirty="0">
                <a:latin typeface="Times New Roman"/>
              </a:rPr>
              <a:t> : 150A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8CD461BD-B539-4409-80D9-E92F1807CD5F}"/>
              </a:ext>
            </a:extLst>
          </p:cNvPr>
          <p:cNvSpPr/>
          <p:nvPr/>
        </p:nvSpPr>
        <p:spPr>
          <a:xfrm>
            <a:off x="5919290" y="2528900"/>
            <a:ext cx="138731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V</a:t>
            </a:r>
            <a:r>
              <a:rPr lang="en-US" altLang="ja-JP" baseline="-25000" dirty="0">
                <a:latin typeface="Times New Roman"/>
              </a:rPr>
              <a:t>PE</a:t>
            </a:r>
            <a:r>
              <a:rPr lang="en-US" altLang="ja-JP" dirty="0">
                <a:latin typeface="Times New Roman"/>
              </a:rPr>
              <a:t> : 10kV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708C9869-5433-4117-9C24-60BC3CFF5915}"/>
              </a:ext>
            </a:extLst>
          </p:cNvPr>
          <p:cNvSpPr/>
          <p:nvPr/>
        </p:nvSpPr>
        <p:spPr>
          <a:xfrm>
            <a:off x="5955295" y="2996952"/>
            <a:ext cx="2592288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I</a:t>
            </a:r>
            <a:r>
              <a:rPr lang="en-US" altLang="ja-JP" baseline="-25000" dirty="0">
                <a:latin typeface="Times New Roman"/>
              </a:rPr>
              <a:t>C</a:t>
            </a:r>
            <a:r>
              <a:rPr lang="en-US" altLang="ja-JP" dirty="0">
                <a:latin typeface="Times New Roman"/>
              </a:rPr>
              <a:t>, </a:t>
            </a:r>
            <a:r>
              <a:rPr lang="en-US" altLang="ja-JP" i="1" dirty="0">
                <a:latin typeface="Times New Roman"/>
              </a:rPr>
              <a:t>V</a:t>
            </a:r>
            <a:r>
              <a:rPr lang="en-US" altLang="ja-JP" baseline="-25000" dirty="0">
                <a:latin typeface="Times New Roman"/>
              </a:rPr>
              <a:t>E1</a:t>
            </a:r>
            <a:r>
              <a:rPr lang="en-US" altLang="ja-JP" dirty="0">
                <a:latin typeface="Times New Roman"/>
              </a:rPr>
              <a:t>, </a:t>
            </a:r>
            <a:r>
              <a:rPr lang="en-US" altLang="ja-JP" i="1" dirty="0">
                <a:latin typeface="Times New Roman"/>
              </a:rPr>
              <a:t>V</a:t>
            </a:r>
            <a:r>
              <a:rPr lang="en-US" altLang="ja-JP" baseline="-25000" dirty="0">
                <a:latin typeface="Times New Roman"/>
              </a:rPr>
              <a:t>el1</a:t>
            </a:r>
            <a:r>
              <a:rPr lang="en-US" altLang="ja-JP" dirty="0">
                <a:latin typeface="Times New Roman"/>
              </a:rPr>
              <a:t> : </a:t>
            </a:r>
            <a:r>
              <a:rPr lang="en-US" altLang="ja-JP" dirty="0" err="1">
                <a:latin typeface="Times New Roman"/>
              </a:rPr>
              <a:t>Opt</a:t>
            </a:r>
            <a:r>
              <a:rPr lang="en-US" altLang="ja-JP" dirty="0">
                <a:latin typeface="Times New Roman"/>
              </a:rPr>
              <a:t> Xe</a:t>
            </a:r>
            <a:r>
              <a:rPr lang="en-US" altLang="ja-JP" baseline="30000" dirty="0">
                <a:latin typeface="Times New Roman"/>
              </a:rPr>
              <a:t>7+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DE135BF-DA92-42B0-B6A2-E70B3C7CA0E1}"/>
              </a:ext>
            </a:extLst>
          </p:cNvPr>
          <p:cNvSpPr/>
          <p:nvPr/>
        </p:nvSpPr>
        <p:spPr>
          <a:xfrm>
            <a:off x="5955296" y="3501008"/>
            <a:ext cx="2431431" cy="369332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r>
              <a:rPr lang="en-US" altLang="ja-JP" dirty="0" err="1">
                <a:latin typeface="Times New Roman"/>
              </a:rPr>
              <a:t>Xe</a:t>
            </a:r>
            <a:r>
              <a:rPr lang="en-US" altLang="ja-JP" dirty="0">
                <a:latin typeface="Times New Roman"/>
              </a:rPr>
              <a:t> : </a:t>
            </a:r>
            <a:r>
              <a:rPr lang="en-US" altLang="ja-JP" dirty="0" err="1">
                <a:latin typeface="Times New Roman"/>
              </a:rPr>
              <a:t>Ar</a:t>
            </a:r>
            <a:r>
              <a:rPr lang="en-US" altLang="ja-JP" dirty="0">
                <a:latin typeface="Times New Roman"/>
              </a:rPr>
              <a:t> = 50 : 50 [%]</a:t>
            </a:r>
          </a:p>
        </p:txBody>
      </p:sp>
      <p:sp>
        <p:nvSpPr>
          <p:cNvPr id="28" name="左中かっこ 27">
            <a:extLst>
              <a:ext uri="{FF2B5EF4-FFF2-40B4-BE49-F238E27FC236}">
                <a16:creationId xmlns:a16="http://schemas.microsoft.com/office/drawing/2014/main" id="{99FDCCE0-BB34-4BFE-B033-1557EEF11499}"/>
              </a:ext>
            </a:extLst>
          </p:cNvPr>
          <p:cNvSpPr/>
          <p:nvPr/>
        </p:nvSpPr>
        <p:spPr>
          <a:xfrm>
            <a:off x="5883287" y="4005063"/>
            <a:ext cx="288031" cy="1944217"/>
          </a:xfrm>
          <a:prstGeom prst="leftBrace">
            <a:avLst>
              <a:gd name="adj1" fmla="val 4533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5048945-FA27-4C89-8AA3-B1F130BDB8EF}"/>
              </a:ext>
            </a:extLst>
          </p:cNvPr>
          <p:cNvSpPr/>
          <p:nvPr/>
        </p:nvSpPr>
        <p:spPr>
          <a:xfrm>
            <a:off x="6022169" y="4063248"/>
            <a:ext cx="18261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0070C0"/>
                </a:solidFill>
                <a:latin typeface="Times New Roman"/>
              </a:rPr>
              <a:t>CW mode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33C48799-FA3F-4583-94C0-E2E431A15B9D}"/>
              </a:ext>
            </a:extLst>
          </p:cNvPr>
          <p:cNvSpPr/>
          <p:nvPr/>
        </p:nvSpPr>
        <p:spPr>
          <a:xfrm>
            <a:off x="6063308" y="4747018"/>
            <a:ext cx="22171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solidFill>
                  <a:srgbClr val="FF0000"/>
                </a:solidFill>
                <a:latin typeface="Times New Roman"/>
              </a:rPr>
              <a:t>Pulse mode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BC12B448-98AC-4E23-9F99-6AE914109381}"/>
              </a:ext>
            </a:extLst>
          </p:cNvPr>
          <p:cNvSpPr/>
          <p:nvPr/>
        </p:nvSpPr>
        <p:spPr>
          <a:xfrm>
            <a:off x="6063307" y="4399240"/>
            <a:ext cx="2645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P</a:t>
            </a:r>
            <a:r>
              <a:rPr lang="en-US" altLang="ja-JP" baseline="-25000" dirty="0">
                <a:latin typeface="Times New Roman"/>
              </a:rPr>
              <a:t>in</a:t>
            </a:r>
            <a:r>
              <a:rPr lang="en-US" altLang="ja-JP" dirty="0">
                <a:latin typeface="Times New Roman"/>
              </a:rPr>
              <a:t>/</a:t>
            </a:r>
            <a:r>
              <a:rPr lang="en-US" altLang="ja-JP" i="1" dirty="0">
                <a:latin typeface="Times New Roman"/>
              </a:rPr>
              <a:t>P</a:t>
            </a:r>
            <a:r>
              <a:rPr lang="en-US" altLang="ja-JP" baseline="-25000" dirty="0">
                <a:latin typeface="Times New Roman"/>
              </a:rPr>
              <a:t>ref</a:t>
            </a:r>
            <a:r>
              <a:rPr lang="en-US" altLang="ja-JP" dirty="0">
                <a:latin typeface="Times New Roman"/>
              </a:rPr>
              <a:t> : 100W/10W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E9AB449F-273B-43AF-A40A-65A752BE8612}"/>
              </a:ext>
            </a:extLst>
          </p:cNvPr>
          <p:cNvSpPr/>
          <p:nvPr/>
        </p:nvSpPr>
        <p:spPr>
          <a:xfrm>
            <a:off x="6063307" y="5087269"/>
            <a:ext cx="3152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i="1" dirty="0">
                <a:latin typeface="Times New Roman"/>
              </a:rPr>
              <a:t>P</a:t>
            </a:r>
            <a:r>
              <a:rPr lang="en-US" altLang="ja-JP" baseline="-25000" dirty="0">
                <a:latin typeface="Times New Roman"/>
              </a:rPr>
              <a:t>in</a:t>
            </a:r>
            <a:r>
              <a:rPr lang="en-US" altLang="ja-JP" dirty="0">
                <a:latin typeface="Times New Roman"/>
              </a:rPr>
              <a:t>/</a:t>
            </a:r>
            <a:r>
              <a:rPr lang="en-US" altLang="ja-JP" i="1" dirty="0">
                <a:latin typeface="Times New Roman"/>
              </a:rPr>
              <a:t>P</a:t>
            </a:r>
            <a:r>
              <a:rPr lang="en-US" altLang="ja-JP" baseline="-25000" dirty="0">
                <a:latin typeface="Times New Roman"/>
              </a:rPr>
              <a:t>ref</a:t>
            </a:r>
            <a:r>
              <a:rPr lang="en-US" altLang="ja-JP" dirty="0">
                <a:latin typeface="Times New Roman"/>
              </a:rPr>
              <a:t> : 100W(</a:t>
            </a:r>
            <a:r>
              <a:rPr lang="en-US" altLang="ja-JP" dirty="0" err="1">
                <a:latin typeface="Times New Roman"/>
              </a:rPr>
              <a:t>ave.</a:t>
            </a:r>
            <a:r>
              <a:rPr lang="en-US" altLang="ja-JP" dirty="0">
                <a:latin typeface="Times New Roman"/>
              </a:rPr>
              <a:t>)/10~20W</a:t>
            </a:r>
            <a:endParaRPr lang="en-US" altLang="ja-JP" i="1" dirty="0">
              <a:latin typeface="Times New Roman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2A71711E-9F53-4F73-A6B0-38B2A5FF2E75}"/>
              </a:ext>
            </a:extLst>
          </p:cNvPr>
          <p:cNvSpPr/>
          <p:nvPr/>
        </p:nvSpPr>
        <p:spPr>
          <a:xfrm>
            <a:off x="6063307" y="5484865"/>
            <a:ext cx="20863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dirty="0">
                <a:latin typeface="Times New Roman"/>
              </a:rPr>
              <a:t>Duty ratio : 50%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CCC3A8F-94D1-488A-9526-3950DB97093F}"/>
              </a:ext>
            </a:extLst>
          </p:cNvPr>
          <p:cNvSpPr/>
          <p:nvPr/>
        </p:nvSpPr>
        <p:spPr>
          <a:xfrm>
            <a:off x="200222" y="6236293"/>
            <a:ext cx="882626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/>
              <a:t>Increased Xe</a:t>
            </a:r>
            <a:r>
              <a:rPr lang="en-US" altLang="ja-JP" sz="2400" baseline="30000" dirty="0"/>
              <a:t>7+</a:t>
            </a:r>
            <a:r>
              <a:rPr lang="en-US" altLang="ja-JP" sz="2400" dirty="0"/>
              <a:t> ion beam current by launching pulsed microwaves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94B66B92-22FA-4D02-84CA-1C015558FBDA}"/>
              </a:ext>
            </a:extLst>
          </p:cNvPr>
          <p:cNvSpPr/>
          <p:nvPr/>
        </p:nvSpPr>
        <p:spPr>
          <a:xfrm>
            <a:off x="163600" y="739355"/>
            <a:ext cx="3832336" cy="430887"/>
          </a:xfrm>
          <a:prstGeom prst="rect">
            <a:avLst/>
          </a:prstGeom>
          <a:noFill/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200" u="sng" dirty="0">
                <a:solidFill>
                  <a:srgbClr val="000000"/>
                </a:solidFill>
                <a:latin typeface="Times New Roman"/>
              </a:rPr>
              <a:t>Under </a:t>
            </a:r>
            <a:r>
              <a:rPr lang="en-US" altLang="ja-JP" sz="2200" u="sng" dirty="0" err="1">
                <a:solidFill>
                  <a:srgbClr val="000000"/>
                </a:solidFill>
                <a:latin typeface="Times New Roman"/>
              </a:rPr>
              <a:t>Ar</a:t>
            </a:r>
            <a:r>
              <a:rPr lang="en-US" altLang="ja-JP" sz="2200" u="sng" dirty="0">
                <a:solidFill>
                  <a:srgbClr val="000000"/>
                </a:solidFill>
                <a:latin typeface="Times New Roman"/>
              </a:rPr>
              <a:t> gas mixing operation</a:t>
            </a:r>
          </a:p>
        </p:txBody>
      </p:sp>
    </p:spTree>
    <p:extLst>
      <p:ext uri="{BB962C8B-B14F-4D97-AF65-F5344CB8AC3E}">
        <p14:creationId xmlns:p14="http://schemas.microsoft.com/office/powerpoint/2010/main" val="1453310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8204806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dependence of Xe</a:t>
            </a:r>
            <a:r>
              <a:rPr lang="en-US" altLang="ja-JP" sz="3600" b="1" baseline="30000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7+</a:t>
            </a:r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pulse period   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518EE12B-2D1A-45EA-BF90-676ACB053317}"/>
              </a:ext>
            </a:extLst>
          </p:cNvPr>
          <p:cNvSpPr/>
          <p:nvPr/>
        </p:nvSpPr>
        <p:spPr>
          <a:xfrm>
            <a:off x="5115960" y="1346667"/>
            <a:ext cx="3956334" cy="1434261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D53B3CBA-9A5A-48A5-8BEA-53A04F1CED05}"/>
                  </a:ext>
                </a:extLst>
              </p:cNvPr>
              <p:cNvSpPr/>
              <p:nvPr/>
            </p:nvSpPr>
            <p:spPr>
              <a:xfrm>
                <a:off x="5509533" y="1585713"/>
                <a:ext cx="3300185" cy="990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ja-JP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ja-JP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 =</m:t>
                      </m:r>
                      <m:f>
                        <m:fPr>
                          <m:ctrlPr>
                            <a:rPr lang="en-US" altLang="ja-JP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altLang="ja-JP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ja-JP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ja-JP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ja-JP" sz="24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ja-JP" sz="24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Xeq</m:t>
                                  </m:r>
                                  <m:r>
                                    <a:rPr lang="en-US" altLang="ja-JP" sz="24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US" altLang="ja-JP" sz="24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ja-JP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altLang="ja-JP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ja-JP" sz="24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  <m:e>
                              <m:f>
                                <m:fPr>
                                  <m:type m:val="lin"/>
                                  <m:ctrlPr>
                                    <a:rPr lang="en-US" altLang="ja-JP" sz="24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altLang="ja-JP" sz="24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sz="24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Xeq</m:t>
                                      </m:r>
                                      <m:r>
                                        <a:rPr lang="en-US" altLang="ja-JP" sz="24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altLang="ja-JP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den>
                              </m:f>
                            </m:e>
                          </m:nary>
                        </m:den>
                      </m:f>
                    </m:oMath>
                  </m:oMathPara>
                </a14:m>
                <a:endParaRPr lang="en-US" altLang="ja-JP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D53B3CBA-9A5A-48A5-8BEA-53A04F1CED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533" y="1585713"/>
                <a:ext cx="3300185" cy="990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2F3FFE4A-3796-442E-8982-C212E963E169}"/>
                  </a:ext>
                </a:extLst>
              </p:cNvPr>
              <p:cNvSpPr/>
              <p:nvPr/>
            </p:nvSpPr>
            <p:spPr>
              <a:xfrm>
                <a:off x="5256076" y="1124744"/>
                <a:ext cx="3676102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2400" dirty="0">
                    <a:solidFill>
                      <a:srgbClr val="000000"/>
                    </a:solidFill>
                    <a:latin typeface="Times New Roman"/>
                  </a:rPr>
                  <a:t>Average charge state 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ja-JP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US" altLang="ja-JP" sz="2400" dirty="0">
                    <a:solidFill>
                      <a:srgbClr val="000000"/>
                    </a:solidFill>
                    <a:latin typeface="Times New Roman"/>
                  </a:rPr>
                  <a:t> </a:t>
                </a:r>
              </a:p>
            </p:txBody>
          </p:sp>
        </mc:Choice>
        <mc:Fallback xmlns="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2F3FFE4A-3796-442E-8982-C212E963E1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076" y="1124744"/>
                <a:ext cx="3676102" cy="461665"/>
              </a:xfrm>
              <a:prstGeom prst="rect">
                <a:avLst/>
              </a:prstGeom>
              <a:blipFill>
                <a:blip r:embed="rId4"/>
                <a:stretch>
                  <a:fillRect l="-1327" t="-10667" b="-306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AF4F82D-A035-407A-A051-295C29D411B7}"/>
              </a:ext>
            </a:extLst>
          </p:cNvPr>
          <p:cNvSpPr/>
          <p:nvPr/>
        </p:nvSpPr>
        <p:spPr>
          <a:xfrm>
            <a:off x="5562848" y="3550690"/>
            <a:ext cx="324687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solidFill>
                  <a:srgbClr val="000000"/>
                </a:solidFill>
                <a:latin typeface="Times New Roman"/>
              </a:rPr>
              <a:t>Microwaves operation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21EE04A-6ADA-4A5C-8CD9-1A89814D85B6}"/>
              </a:ext>
            </a:extLst>
          </p:cNvPr>
          <p:cNvSpPr/>
          <p:nvPr/>
        </p:nvSpPr>
        <p:spPr>
          <a:xfrm>
            <a:off x="5580112" y="4072340"/>
            <a:ext cx="18362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0070C0"/>
                </a:solidFill>
                <a:latin typeface="Times New Roman"/>
              </a:rPr>
              <a:t>CW mode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087A607-6DF3-4F81-A9C9-702F25FD0061}"/>
              </a:ext>
            </a:extLst>
          </p:cNvPr>
          <p:cNvSpPr/>
          <p:nvPr/>
        </p:nvSpPr>
        <p:spPr>
          <a:xfrm>
            <a:off x="5759385" y="4472450"/>
            <a:ext cx="31321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in</a:t>
            </a:r>
            <a:r>
              <a:rPr lang="en-US" altLang="ja-JP" sz="2000" dirty="0">
                <a:latin typeface="Times New Roman"/>
              </a:rPr>
              <a:t>/</a:t>
            </a:r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ref</a:t>
            </a:r>
            <a:r>
              <a:rPr lang="en-US" altLang="ja-JP" sz="2000" dirty="0">
                <a:latin typeface="Times New Roman"/>
              </a:rPr>
              <a:t> : 100W/10W</a:t>
            </a:r>
            <a:endParaRPr lang="en-US" altLang="ja-JP" sz="2000" i="1" dirty="0">
              <a:latin typeface="Times New Roman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C21BBA3-A1C3-4651-B944-2A8A558004DD}"/>
              </a:ext>
            </a:extLst>
          </p:cNvPr>
          <p:cNvSpPr/>
          <p:nvPr/>
        </p:nvSpPr>
        <p:spPr>
          <a:xfrm>
            <a:off x="5580112" y="4930976"/>
            <a:ext cx="16921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  <a:latin typeface="Times New Roman"/>
              </a:rPr>
              <a:t>Pulse mode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D83F707-15E4-45E5-A403-36A8BAC555A3}"/>
              </a:ext>
            </a:extLst>
          </p:cNvPr>
          <p:cNvSpPr/>
          <p:nvPr/>
        </p:nvSpPr>
        <p:spPr>
          <a:xfrm>
            <a:off x="5755279" y="5389502"/>
            <a:ext cx="32782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in</a:t>
            </a:r>
            <a:r>
              <a:rPr lang="en-US" altLang="ja-JP" sz="2000" dirty="0">
                <a:latin typeface="Times New Roman"/>
              </a:rPr>
              <a:t>/</a:t>
            </a:r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ref</a:t>
            </a:r>
            <a:r>
              <a:rPr lang="en-US" altLang="ja-JP" sz="2000" dirty="0">
                <a:latin typeface="Times New Roman"/>
              </a:rPr>
              <a:t> : 100W(</a:t>
            </a:r>
            <a:r>
              <a:rPr lang="en-US" altLang="ja-JP" sz="2000" dirty="0" err="1">
                <a:latin typeface="Times New Roman"/>
              </a:rPr>
              <a:t>ave.</a:t>
            </a:r>
            <a:r>
              <a:rPr lang="en-US" altLang="ja-JP" sz="2000" dirty="0">
                <a:latin typeface="Times New Roman"/>
              </a:rPr>
              <a:t>)/10~20W</a:t>
            </a:r>
            <a:endParaRPr lang="en-US" altLang="ja-JP" sz="2000" i="1" dirty="0">
              <a:latin typeface="Times New Roman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1AFD839-FA73-4B61-B63A-F13C677F7410}"/>
              </a:ext>
            </a:extLst>
          </p:cNvPr>
          <p:cNvSpPr/>
          <p:nvPr/>
        </p:nvSpPr>
        <p:spPr>
          <a:xfrm>
            <a:off x="5759968" y="5789612"/>
            <a:ext cx="20863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/>
              </a:rPr>
              <a:t>Duty ratio : 50%</a:t>
            </a:r>
          </a:p>
        </p:txBody>
      </p:sp>
      <p:sp>
        <p:nvSpPr>
          <p:cNvPr id="19" name="左中かっこ 18">
            <a:extLst>
              <a:ext uri="{FF2B5EF4-FFF2-40B4-BE49-F238E27FC236}">
                <a16:creationId xmlns:a16="http://schemas.microsoft.com/office/drawing/2014/main" id="{9D63F502-1199-46EB-B1C2-80A94376BBC1}"/>
              </a:ext>
            </a:extLst>
          </p:cNvPr>
          <p:cNvSpPr/>
          <p:nvPr/>
        </p:nvSpPr>
        <p:spPr>
          <a:xfrm>
            <a:off x="5208073" y="4055531"/>
            <a:ext cx="459727" cy="2242240"/>
          </a:xfrm>
          <a:prstGeom prst="leftBrace">
            <a:avLst>
              <a:gd name="adj1" fmla="val 4533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0DEA869C-C382-4A3E-894B-AB4BC6F732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82899"/>
            <a:ext cx="5255093" cy="599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34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8132798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the </a:t>
            </a:r>
            <a:r>
              <a:rPr lang="en-US" altLang="ja-JP" sz="3600" b="1" i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3600" b="1" baseline="-25000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the </a:t>
            </a:r>
            <a:r>
              <a:rPr lang="en-US" altLang="ja-JP" sz="3600" b="1" i="1" dirty="0" err="1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ja-JP" sz="3600" b="1" baseline="-25000" dirty="0" err="1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DA9932A-4102-4CA7-807C-043496328812}"/>
              </a:ext>
            </a:extLst>
          </p:cNvPr>
          <p:cNvSpPr/>
          <p:nvPr/>
        </p:nvSpPr>
        <p:spPr>
          <a:xfrm>
            <a:off x="5562848" y="3550690"/>
            <a:ext cx="324687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solidFill>
                  <a:srgbClr val="000000"/>
                </a:solidFill>
                <a:latin typeface="Times New Roman"/>
              </a:rPr>
              <a:t>Microwaves operation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222D23D-F1D7-421C-B356-FE6F8AEBEF74}"/>
              </a:ext>
            </a:extLst>
          </p:cNvPr>
          <p:cNvSpPr/>
          <p:nvPr/>
        </p:nvSpPr>
        <p:spPr>
          <a:xfrm>
            <a:off x="5580111" y="4072340"/>
            <a:ext cx="15841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0070C0"/>
                </a:solidFill>
                <a:latin typeface="Times New Roman"/>
              </a:rPr>
              <a:t>CW mode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EF3BA21-BB85-48C5-BECD-AADECDF565D4}"/>
              </a:ext>
            </a:extLst>
          </p:cNvPr>
          <p:cNvSpPr/>
          <p:nvPr/>
        </p:nvSpPr>
        <p:spPr>
          <a:xfrm>
            <a:off x="5759385" y="4472450"/>
            <a:ext cx="31321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in</a:t>
            </a:r>
            <a:r>
              <a:rPr lang="en-US" altLang="ja-JP" sz="2000" dirty="0">
                <a:latin typeface="Times New Roman"/>
              </a:rPr>
              <a:t>/</a:t>
            </a:r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ref</a:t>
            </a:r>
            <a:r>
              <a:rPr lang="en-US" altLang="ja-JP" sz="2000" dirty="0">
                <a:latin typeface="Times New Roman"/>
              </a:rPr>
              <a:t> : 100W/10W</a:t>
            </a:r>
            <a:endParaRPr lang="en-US" altLang="ja-JP" sz="2000" i="1" dirty="0">
              <a:latin typeface="Times New Roman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A604186-1C1D-4F27-BF2B-B2B47722FA81}"/>
              </a:ext>
            </a:extLst>
          </p:cNvPr>
          <p:cNvSpPr/>
          <p:nvPr/>
        </p:nvSpPr>
        <p:spPr>
          <a:xfrm>
            <a:off x="5580112" y="4930976"/>
            <a:ext cx="1584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  <a:latin typeface="Times New Roman"/>
              </a:rPr>
              <a:t>Pulse mode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CC21F63-FB64-4C57-B1FF-4B5875ED6E5A}"/>
              </a:ext>
            </a:extLst>
          </p:cNvPr>
          <p:cNvSpPr/>
          <p:nvPr/>
        </p:nvSpPr>
        <p:spPr>
          <a:xfrm>
            <a:off x="5755279" y="5389502"/>
            <a:ext cx="32784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in</a:t>
            </a:r>
            <a:r>
              <a:rPr lang="en-US" altLang="ja-JP" sz="2000" dirty="0">
                <a:latin typeface="Times New Roman"/>
              </a:rPr>
              <a:t>/</a:t>
            </a:r>
            <a:r>
              <a:rPr lang="en-US" altLang="ja-JP" sz="2000" i="1" dirty="0">
                <a:latin typeface="Times New Roman"/>
              </a:rPr>
              <a:t>P</a:t>
            </a:r>
            <a:r>
              <a:rPr lang="en-US" altLang="ja-JP" sz="2000" baseline="-25000" dirty="0">
                <a:latin typeface="Times New Roman"/>
              </a:rPr>
              <a:t>ref</a:t>
            </a:r>
            <a:r>
              <a:rPr lang="en-US" altLang="ja-JP" sz="2000" dirty="0">
                <a:latin typeface="Times New Roman"/>
              </a:rPr>
              <a:t> : 100W(</a:t>
            </a:r>
            <a:r>
              <a:rPr lang="en-US" altLang="ja-JP" sz="2000" dirty="0" err="1">
                <a:latin typeface="Times New Roman"/>
              </a:rPr>
              <a:t>ave.</a:t>
            </a:r>
            <a:r>
              <a:rPr lang="en-US" altLang="ja-JP" sz="2000" dirty="0">
                <a:latin typeface="Times New Roman"/>
              </a:rPr>
              <a:t>)/10~20W</a:t>
            </a:r>
            <a:endParaRPr lang="en-US" altLang="ja-JP" sz="2000" i="1" dirty="0">
              <a:latin typeface="Times New Roman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B61290-669D-4E30-997A-4513D0E4FF24}"/>
              </a:ext>
            </a:extLst>
          </p:cNvPr>
          <p:cNvSpPr/>
          <p:nvPr/>
        </p:nvSpPr>
        <p:spPr>
          <a:xfrm>
            <a:off x="5759968" y="5789612"/>
            <a:ext cx="20863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Times New Roman"/>
              </a:rPr>
              <a:t>Duty ratio : 50%</a:t>
            </a:r>
          </a:p>
        </p:txBody>
      </p:sp>
      <p:sp>
        <p:nvSpPr>
          <p:cNvPr id="12" name="左中かっこ 11">
            <a:extLst>
              <a:ext uri="{FF2B5EF4-FFF2-40B4-BE49-F238E27FC236}">
                <a16:creationId xmlns:a16="http://schemas.microsoft.com/office/drawing/2014/main" id="{C6C70C58-05F4-4330-993E-465B081F02B3}"/>
              </a:ext>
            </a:extLst>
          </p:cNvPr>
          <p:cNvSpPr/>
          <p:nvPr/>
        </p:nvSpPr>
        <p:spPr>
          <a:xfrm>
            <a:off x="5208073" y="4055531"/>
            <a:ext cx="459727" cy="2242240"/>
          </a:xfrm>
          <a:prstGeom prst="leftBrace">
            <a:avLst>
              <a:gd name="adj1" fmla="val 4533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D6D6A39B-6519-4FB2-9577-45DA9E8FE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59" y="728700"/>
            <a:ext cx="4769080" cy="6101835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979D1B5-E3BF-4D76-A38F-A95DFB212FCE}"/>
              </a:ext>
            </a:extLst>
          </p:cNvPr>
          <p:cNvSpPr/>
          <p:nvPr/>
        </p:nvSpPr>
        <p:spPr>
          <a:xfrm>
            <a:off x="5075472" y="1232756"/>
            <a:ext cx="3951570" cy="215922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C487C25-2492-47F6-81E2-BE8DF50AF62F}"/>
              </a:ext>
            </a:extLst>
          </p:cNvPr>
          <p:cNvSpPr/>
          <p:nvPr/>
        </p:nvSpPr>
        <p:spPr>
          <a:xfrm>
            <a:off x="5476275" y="1001321"/>
            <a:ext cx="319482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2400" u="sng" dirty="0">
                <a:solidFill>
                  <a:srgbClr val="000000"/>
                </a:solidFill>
                <a:latin typeface="Times New Roman"/>
              </a:rPr>
              <a:t>Langmuir probe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183EEC22-F4F1-40AF-A587-052FAE558082}"/>
                  </a:ext>
                </a:extLst>
              </p:cNvPr>
              <p:cNvSpPr/>
              <p:nvPr/>
            </p:nvSpPr>
            <p:spPr>
              <a:xfrm>
                <a:off x="5639290" y="1466162"/>
                <a:ext cx="2963828" cy="9106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US" altLang="ja-JP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is</m:t>
                              </m:r>
                            </m:sub>
                          </m:sSub>
                        </m:num>
                        <m:den>
                          <m: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0.61</m:t>
                          </m:r>
                          <m: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𝑒𝑆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ja-JP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ja-JP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altLang="ja-JP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ja-JP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ja-JP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ja-JP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e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en-US" altLang="ja-JP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183EEC22-F4F1-40AF-A587-052FAE5580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290" y="1466162"/>
                <a:ext cx="2963828" cy="9106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C072EC8B-4ED9-4620-80DD-A102A8049187}"/>
                  </a:ext>
                </a:extLst>
              </p:cNvPr>
              <p:cNvSpPr/>
              <p:nvPr/>
            </p:nvSpPr>
            <p:spPr>
              <a:xfrm>
                <a:off x="5437936" y="2484423"/>
                <a:ext cx="2963828" cy="695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</m:sub>
                      </m:sSub>
                      <m:r>
                        <a:rPr lang="en-US" altLang="ja-JP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B</m:t>
                              </m:r>
                            </m:sub>
                          </m:sSub>
                        </m:num>
                        <m:den>
                          <m: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f>
                        <m:fPr>
                          <m:ctrlPr>
                            <a:rPr lang="en-US" altLang="ja-JP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  <m: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altLang="ja-JP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ja-JP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ja-JP" dirty="0">
                  <a:solidFill>
                    <a:srgbClr val="000000"/>
                  </a:solidFill>
                  <a:latin typeface="Times New Roman"/>
                </a:endParaRPr>
              </a:p>
            </p:txBody>
          </p:sp>
        </mc:Choice>
        <mc:Fallback xmlns=""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C072EC8B-4ED9-4620-80DD-A102A80491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936" y="2484423"/>
                <a:ext cx="2963828" cy="6955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218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1">
            <a:extLst>
              <a:ext uri="{FF2B5EF4-FFF2-40B4-BE49-F238E27FC236}">
                <a16:creationId xmlns:a16="http://schemas.microsoft.com/office/drawing/2014/main" id="{1D2EB703-4114-4C7C-9155-A3CA2CDD6894}"/>
              </a:ext>
            </a:extLst>
          </p:cNvPr>
          <p:cNvSpPr txBox="1">
            <a:spLocks/>
          </p:cNvSpPr>
          <p:nvPr/>
        </p:nvSpPr>
        <p:spPr>
          <a:xfrm>
            <a:off x="147614" y="27465"/>
            <a:ext cx="3164246" cy="53135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3600" b="1" dirty="0">
                <a:solidFill>
                  <a:srgbClr val="2D2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ja-JP" altLang="en-US" sz="3600" b="1" dirty="0">
              <a:solidFill>
                <a:srgbClr val="2D28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FAD15482-7E70-4611-8AFA-B9572135B22F}"/>
              </a:ext>
            </a:extLst>
          </p:cNvPr>
          <p:cNvSpPr/>
          <p:nvPr/>
        </p:nvSpPr>
        <p:spPr>
          <a:xfrm>
            <a:off x="151426" y="4050650"/>
            <a:ext cx="8669046" cy="242305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8D23751-42E3-41D1-838E-209F70AC564B}"/>
              </a:ext>
            </a:extLst>
          </p:cNvPr>
          <p:cNvSpPr txBox="1"/>
          <p:nvPr/>
        </p:nvSpPr>
        <p:spPr>
          <a:xfrm>
            <a:off x="577609" y="3789040"/>
            <a:ext cx="2232248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2D287F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ja-JP" sz="2800" b="1" u="sng" dirty="0">
                <a:solidFill>
                  <a:srgbClr val="002060"/>
                </a:solidFill>
              </a:rPr>
              <a:t>Future plan</a:t>
            </a:r>
            <a:endParaRPr lang="en-US" altLang="ja-JP" sz="2800" dirty="0">
              <a:solidFill>
                <a:srgbClr val="002060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E5BF43-BB59-42AD-A7D8-84F49DBA7758}"/>
              </a:ext>
            </a:extLst>
          </p:cNvPr>
          <p:cNvSpPr txBox="1"/>
          <p:nvPr/>
        </p:nvSpPr>
        <p:spPr>
          <a:xfrm>
            <a:off x="432713" y="4256668"/>
            <a:ext cx="8383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We will estimate the ion temperature </a:t>
            </a:r>
            <a:r>
              <a:rPr kumimoji="1" lang="en-US" altLang="ja-JP" sz="2000" i="1" dirty="0" err="1"/>
              <a:t>T</a:t>
            </a:r>
            <a:r>
              <a:rPr kumimoji="1" lang="en-US" altLang="ja-JP" sz="2000" baseline="-25000" dirty="0" err="1"/>
              <a:t>i</a:t>
            </a:r>
            <a:r>
              <a:rPr kumimoji="1" lang="en-US" altLang="ja-JP" sz="2000" dirty="0"/>
              <a:t> and obtain confirmation of the cooling effect of the ions.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77DE357-A285-484F-B352-C534396F5CDB}"/>
              </a:ext>
            </a:extLst>
          </p:cNvPr>
          <p:cNvSpPr txBox="1"/>
          <p:nvPr/>
        </p:nvSpPr>
        <p:spPr>
          <a:xfrm>
            <a:off x="504721" y="4857320"/>
            <a:ext cx="6587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⇒</a:t>
            </a:r>
            <a:r>
              <a:rPr lang="en-US" altLang="ja-JP" sz="2000" dirty="0"/>
              <a:t>Conducting emittance measurements</a:t>
            </a:r>
            <a:endParaRPr kumimoji="1" lang="en-US" altLang="ja-JP" sz="2000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BC4AC2C-19C7-4108-9E2C-5E7F728A8B52}"/>
              </a:ext>
            </a:extLst>
          </p:cNvPr>
          <p:cNvSpPr txBox="1"/>
          <p:nvPr/>
        </p:nvSpPr>
        <p:spPr>
          <a:xfrm>
            <a:off x="432713" y="5326113"/>
            <a:ext cx="80988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We will conduct the experiments to generate ICR and LHR to selectively heat low </a:t>
            </a:r>
            <a:r>
              <a:rPr lang="en-US" altLang="ja-JP" sz="2000" i="1" dirty="0"/>
              <a:t>Z</a:t>
            </a:r>
            <a:r>
              <a:rPr lang="en-US" altLang="ja-JP" sz="2000" dirty="0"/>
              <a:t> ions. </a:t>
            </a:r>
            <a:endParaRPr kumimoji="1" lang="en-US" altLang="ja-JP" sz="20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97A7EF0-5033-4EC6-AEB8-837EE0F57BF6}"/>
              </a:ext>
            </a:extLst>
          </p:cNvPr>
          <p:cNvSpPr txBox="1"/>
          <p:nvPr/>
        </p:nvSpPr>
        <p:spPr>
          <a:xfrm>
            <a:off x="503549" y="5954097"/>
            <a:ext cx="8383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/>
              <a:t>⇒</a:t>
            </a:r>
            <a:r>
              <a:rPr lang="en-US" altLang="ja-JP" sz="2000" dirty="0"/>
              <a:t>Injection of RF waves (typically 13.56MHz) into ECR plasma under gas mixing</a:t>
            </a:r>
            <a:endParaRPr kumimoji="1" lang="en-US" altLang="ja-JP" sz="2000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FCF11991-6045-4AEB-8E37-BA0CAE24BA10}"/>
              </a:ext>
            </a:extLst>
          </p:cNvPr>
          <p:cNvSpPr/>
          <p:nvPr/>
        </p:nvSpPr>
        <p:spPr>
          <a:xfrm>
            <a:off x="132239" y="1010342"/>
            <a:ext cx="8669046" cy="280690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CA8148-3FAB-41D8-989C-7F91E54FF21F}"/>
              </a:ext>
            </a:extLst>
          </p:cNvPr>
          <p:cNvSpPr txBox="1"/>
          <p:nvPr/>
        </p:nvSpPr>
        <p:spPr>
          <a:xfrm>
            <a:off x="570892" y="748732"/>
            <a:ext cx="198021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 algn="ctr">
              <a:buClr>
                <a:srgbClr val="2D287F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ja-JP" sz="2800" b="1" u="sng" dirty="0">
                <a:solidFill>
                  <a:srgbClr val="002060"/>
                </a:solidFill>
              </a:rPr>
              <a:t>Summary</a:t>
            </a:r>
            <a:endParaRPr lang="en-US" altLang="ja-JP" sz="2800" dirty="0">
              <a:solidFill>
                <a:srgbClr val="002060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1308184-CDC8-44DB-B609-40CFAD13DBAA}"/>
              </a:ext>
            </a:extLst>
          </p:cNvPr>
          <p:cNvSpPr txBox="1"/>
          <p:nvPr/>
        </p:nvSpPr>
        <p:spPr>
          <a:xfrm>
            <a:off x="290162" y="1244301"/>
            <a:ext cx="8526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We increased the beam current of Xe</a:t>
            </a:r>
            <a:r>
              <a:rPr lang="en-US" altLang="ja-JP" sz="2000" baseline="30000" dirty="0"/>
              <a:t>7+</a:t>
            </a:r>
            <a:r>
              <a:rPr lang="en-US" altLang="ja-JP" sz="2000" dirty="0"/>
              <a:t> by pulsed microwave launching under gas mixing. </a:t>
            </a:r>
            <a:endParaRPr kumimoji="1" lang="en-US" altLang="ja-JP" sz="20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719DBF5-8564-4385-AF1E-85341ABC9973}"/>
              </a:ext>
            </a:extLst>
          </p:cNvPr>
          <p:cNvSpPr txBox="1"/>
          <p:nvPr/>
        </p:nvSpPr>
        <p:spPr>
          <a:xfrm>
            <a:off x="290162" y="2037038"/>
            <a:ext cx="8383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/>
              <a:t>The </a:t>
            </a:r>
            <a:r>
              <a:rPr lang="en-US" altLang="ja-JP" sz="2000" i="1" dirty="0" err="1"/>
              <a:t>T</a:t>
            </a:r>
            <a:r>
              <a:rPr lang="en-US" altLang="ja-JP" sz="2000" baseline="-25000" dirty="0" err="1"/>
              <a:t>e</a:t>
            </a:r>
            <a:r>
              <a:rPr lang="en-US" altLang="ja-JP" sz="2000" dirty="0"/>
              <a:t> decreases when the pulsed microwave is applied, so the increase in the average charge state </a:t>
            </a:r>
            <a:r>
              <a:rPr lang="en-US" altLang="ja-JP" sz="2000" i="1" dirty="0"/>
              <a:t>&lt;q&gt;</a:t>
            </a:r>
            <a:r>
              <a:rPr lang="en-US" altLang="ja-JP" sz="2000" dirty="0"/>
              <a:t> is not due to it. </a:t>
            </a:r>
            <a:endParaRPr kumimoji="1" lang="en-US" altLang="ja-JP" sz="2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530B3C5-390D-4951-9A25-651715BC7752}"/>
              </a:ext>
            </a:extLst>
          </p:cNvPr>
          <p:cNvSpPr txBox="1"/>
          <p:nvPr/>
        </p:nvSpPr>
        <p:spPr>
          <a:xfrm>
            <a:off x="290162" y="2865130"/>
            <a:ext cx="85264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/>
              <a:t>The increase in Xe</a:t>
            </a:r>
            <a:r>
              <a:rPr kumimoji="1" lang="en-US" altLang="ja-JP" sz="2000" baseline="30000" dirty="0"/>
              <a:t>7+</a:t>
            </a:r>
            <a:r>
              <a:rPr kumimoji="1" lang="en-US" altLang="ja-JP" sz="2000" dirty="0"/>
              <a:t> </a:t>
            </a:r>
            <a:r>
              <a:rPr lang="en-US" altLang="ja-JP" sz="2000" dirty="0"/>
              <a:t>seems to be due to the selective heating of ions,</a:t>
            </a:r>
          </a:p>
          <a:p>
            <a:r>
              <a:rPr lang="en-US" altLang="ja-JP" sz="2000" dirty="0"/>
              <a:t>      but another possibility is the effect of the afterglow (※).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FD6362E-E8C3-4845-A9FE-D2973C0FABC1}"/>
              </a:ext>
            </a:extLst>
          </p:cNvPr>
          <p:cNvSpPr txBox="1"/>
          <p:nvPr/>
        </p:nvSpPr>
        <p:spPr>
          <a:xfrm>
            <a:off x="4482137" y="6489014"/>
            <a:ext cx="4590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/>
              <a:t>(※)Y. Kato, </a:t>
            </a:r>
            <a:r>
              <a:rPr lang="en-US" altLang="ja-JP" sz="1600" i="1" dirty="0"/>
              <a:t>et al</a:t>
            </a:r>
            <a:r>
              <a:rPr lang="en-US" altLang="ja-JP" sz="1600" dirty="0"/>
              <a:t>., Rev. Sci. </a:t>
            </a:r>
            <a:r>
              <a:rPr lang="en-US" altLang="ja-JP" sz="1600" dirty="0" err="1"/>
              <a:t>Instrum</a:t>
            </a:r>
            <a:r>
              <a:rPr lang="en-US" altLang="ja-JP" sz="1600" dirty="0"/>
              <a:t>., 2000, </a:t>
            </a:r>
            <a:r>
              <a:rPr lang="en-US" altLang="ja-JP" sz="1600" b="1" dirty="0"/>
              <a:t>71</a:t>
            </a:r>
            <a:r>
              <a:rPr lang="en-US" altLang="ja-JP" sz="1600" dirty="0"/>
              <a:t>, 657</a:t>
            </a:r>
            <a:endParaRPr kumimoji="1" lang="en-US" altLang="ja-JP" sz="1600" dirty="0"/>
          </a:p>
        </p:txBody>
      </p:sp>
    </p:spTree>
    <p:extLst>
      <p:ext uri="{BB962C8B-B14F-4D97-AF65-F5344CB8AC3E}">
        <p14:creationId xmlns:p14="http://schemas.microsoft.com/office/powerpoint/2010/main" val="5689394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10016</TotalTime>
  <Words>791</Words>
  <Application>Microsoft Office PowerPoint</Application>
  <PresentationFormat>On-screen Show (4:3)</PresentationFormat>
  <Paragraphs>93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ＭＳ Ｐゴシック</vt:lpstr>
      <vt:lpstr>Arial</vt:lpstr>
      <vt:lpstr>Calibri</vt:lpstr>
      <vt:lpstr>Calibri Light</vt:lpstr>
      <vt:lpstr>Cambria Math</vt:lpstr>
      <vt:lpstr>Tahoma</vt:lpstr>
      <vt:lpstr>Times New Roman</vt:lpstr>
      <vt:lpstr>Wingdings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hamada</dc:creator>
  <cp:lastModifiedBy>Allen, Alexa</cp:lastModifiedBy>
  <cp:revision>358</cp:revision>
  <cp:lastPrinted>2019-08-30T11:18:42Z</cp:lastPrinted>
  <dcterms:created xsi:type="dcterms:W3CDTF">2017-08-03T05:32:08Z</dcterms:created>
  <dcterms:modified xsi:type="dcterms:W3CDTF">2020-09-29T19:05:27Z</dcterms:modified>
</cp:coreProperties>
</file>