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5" r:id="rId1"/>
  </p:sldMasterIdLst>
  <p:notesMasterIdLst>
    <p:notesMasterId r:id="rId24"/>
  </p:notesMasterIdLst>
  <p:handoutMasterIdLst>
    <p:handoutMasterId r:id="rId25"/>
  </p:handoutMasterIdLst>
  <p:sldIdLst>
    <p:sldId id="563" r:id="rId2"/>
    <p:sldId id="564" r:id="rId3"/>
    <p:sldId id="578" r:id="rId4"/>
    <p:sldId id="565" r:id="rId5"/>
    <p:sldId id="566" r:id="rId6"/>
    <p:sldId id="567" r:id="rId7"/>
    <p:sldId id="568" r:id="rId8"/>
    <p:sldId id="569" r:id="rId9"/>
    <p:sldId id="570" r:id="rId10"/>
    <p:sldId id="571" r:id="rId11"/>
    <p:sldId id="572" r:id="rId12"/>
    <p:sldId id="574" r:id="rId13"/>
    <p:sldId id="573" r:id="rId14"/>
    <p:sldId id="575" r:id="rId15"/>
    <p:sldId id="576" r:id="rId16"/>
    <p:sldId id="577" r:id="rId17"/>
    <p:sldId id="579" r:id="rId18"/>
    <p:sldId id="583" r:id="rId19"/>
    <p:sldId id="584" r:id="rId20"/>
    <p:sldId id="580" r:id="rId21"/>
    <p:sldId id="581" r:id="rId22"/>
    <p:sldId id="582" r:id="rId23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5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omas Thuillier" initials="TT" lastIdx="17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0000"/>
    <a:srgbClr val="FF3300"/>
    <a:srgbClr val="0000FF"/>
    <a:srgbClr val="3333FF"/>
    <a:srgbClr val="C96009"/>
    <a:srgbClr val="990099"/>
    <a:srgbClr val="CC0099"/>
    <a:srgbClr val="F4F3E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2" autoAdjust="0"/>
    <p:restoredTop sz="78153" autoAdjust="0"/>
  </p:normalViewPr>
  <p:slideViewPr>
    <p:cSldViewPr snapToGrid="0">
      <p:cViewPr varScale="1">
        <p:scale>
          <a:sx n="115" d="100"/>
          <a:sy n="115" d="100"/>
        </p:scale>
        <p:origin x="1302" y="102"/>
      </p:cViewPr>
      <p:guideLst>
        <p:guide orient="horz" pos="4315"/>
        <p:guide pos="5760"/>
      </p:guideLst>
    </p:cSldViewPr>
  </p:slideViewPr>
  <p:outlineViewPr>
    <p:cViewPr>
      <p:scale>
        <a:sx n="33" d="100"/>
        <a:sy n="33" d="100"/>
      </p:scale>
      <p:origin x="0" y="12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notesViewPr>
    <p:cSldViewPr snapToGrid="0">
      <p:cViewPr varScale="1">
        <p:scale>
          <a:sx n="114" d="100"/>
          <a:sy n="114" d="100"/>
        </p:scale>
        <p:origin x="5202" y="114"/>
      </p:cViewPr>
      <p:guideLst>
        <p:guide orient="horz" pos="3126"/>
        <p:guide pos="2141"/>
      </p:guideLst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135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5" tIns="45702" rIns="91405" bIns="45702" numCol="1" anchor="t" anchorCtr="0" compatLnSpc="1">
            <a:prstTxWarp prst="textNoShape">
              <a:avLst/>
            </a:prstTxWarp>
          </a:bodyPr>
          <a:lstStyle>
            <a:lvl1pPr defTabSz="914625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955" y="0"/>
            <a:ext cx="2946135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5" tIns="45702" rIns="91405" bIns="45702" numCol="1" anchor="t" anchorCtr="0" compatLnSpc="1">
            <a:prstTxWarp prst="textNoShape">
              <a:avLst/>
            </a:prstTxWarp>
          </a:bodyPr>
          <a:lstStyle>
            <a:lvl1pPr algn="r" defTabSz="914625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800"/>
            <a:ext cx="2946135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5" tIns="45702" rIns="91405" bIns="45702" numCol="1" anchor="b" anchorCtr="0" compatLnSpc="1">
            <a:prstTxWarp prst="textNoShape">
              <a:avLst/>
            </a:prstTxWarp>
          </a:bodyPr>
          <a:lstStyle>
            <a:lvl1pPr defTabSz="914625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955" y="9428800"/>
            <a:ext cx="2946135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5" tIns="45702" rIns="91405" bIns="4570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8052587F-62F9-4779-B296-B6F06330C558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744337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135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5" tIns="45702" rIns="91405" bIns="45702" numCol="1" anchor="t" anchorCtr="0" compatLnSpc="1">
            <a:prstTxWarp prst="textNoShape">
              <a:avLst/>
            </a:prstTxWarp>
          </a:bodyPr>
          <a:lstStyle>
            <a:lvl1pPr defTabSz="914625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955" y="0"/>
            <a:ext cx="2946135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5" tIns="45702" rIns="91405" bIns="45702" numCol="1" anchor="t" anchorCtr="0" compatLnSpc="1">
            <a:prstTxWarp prst="textNoShape">
              <a:avLst/>
            </a:prstTxWarp>
          </a:bodyPr>
          <a:lstStyle>
            <a:lvl1pPr algn="r" defTabSz="914625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4538"/>
            <a:ext cx="4960938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44" y="4713608"/>
            <a:ext cx="5437188" cy="4467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5" tIns="45702" rIns="91405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800"/>
            <a:ext cx="2946135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5" tIns="45702" rIns="91405" bIns="45702" numCol="1" anchor="b" anchorCtr="0" compatLnSpc="1">
            <a:prstTxWarp prst="textNoShape">
              <a:avLst/>
            </a:prstTxWarp>
          </a:bodyPr>
          <a:lstStyle>
            <a:lvl1pPr defTabSz="914625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955" y="9428800"/>
            <a:ext cx="2946135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5" tIns="45702" rIns="91405" bIns="4570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A236F2E1-7783-424D-8A0A-C6364FD35780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9916116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-I’m talking some more about these two ion sources later in this presentation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543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-Magneto-static (low current, we keep the strong applied field constant)</a:t>
            </a:r>
          </a:p>
          <a:p>
            <a:r>
              <a:rPr lang="en-GB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264365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 </a:t>
            </a:r>
            <a:r>
              <a:rPr lang="en-GB" dirty="0" err="1"/>
              <a:t>ev</a:t>
            </a:r>
            <a:r>
              <a:rPr lang="en-GB" dirty="0"/>
              <a:t> energy variation 1 turn</a:t>
            </a:r>
          </a:p>
          <a:p>
            <a:r>
              <a:rPr lang="en-GB" dirty="0"/>
              <a:t>1 </a:t>
            </a:r>
            <a:r>
              <a:rPr lang="en-GB" dirty="0" err="1"/>
              <a:t>mus</a:t>
            </a:r>
            <a:r>
              <a:rPr lang="en-GB" dirty="0"/>
              <a:t> is typical for the electron free flight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6943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Reasonably good energy conservation in the GC approach</a:t>
            </a:r>
          </a:p>
          <a:p>
            <a:endParaRPr lang="en-GB" dirty="0"/>
          </a:p>
          <a:p>
            <a:r>
              <a:rPr lang="en-GB" dirty="0"/>
              <a:t>Good spatial agreement between trajectories</a:t>
            </a:r>
          </a:p>
        </p:txBody>
      </p:sp>
    </p:spTree>
    <p:extLst>
      <p:ext uri="{BB962C8B-B14F-4D97-AF65-F5344CB8AC3E}">
        <p14:creationId xmlns:p14="http://schemas.microsoft.com/office/powerpoint/2010/main" val="2943380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Size of the field map</a:t>
            </a:r>
          </a:p>
          <a:p>
            <a:r>
              <a:rPr lang="en-GB" dirty="0"/>
              <a:t>Mesh array size varies</a:t>
            </a:r>
          </a:p>
        </p:txBody>
      </p:sp>
    </p:spTree>
    <p:extLst>
      <p:ext uri="{BB962C8B-B14F-4D97-AF65-F5344CB8AC3E}">
        <p14:creationId xmlns:p14="http://schemas.microsoft.com/office/powerpoint/2010/main" val="3732885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9432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88640"/>
            <a:ext cx="9144000" cy="6480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C96009"/>
                </a:solidFill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540931" y="6679600"/>
            <a:ext cx="603069" cy="18864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2D8195AA-B66D-4256-8376-8E3756592E5B}" type="slidenum">
              <a:rPr lang="fr-FR" altLang="fr-FR" smtClean="0"/>
              <a:pPr/>
              <a:t>‹#›</a:t>
            </a:fld>
            <a:endParaRPr lang="fr-FR" altLang="fr-FR" dirty="0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088" y="218206"/>
            <a:ext cx="1166400" cy="61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4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85750" indent="-285750">
              <a:lnSpc>
                <a:spcPct val="100000"/>
              </a:lnSpc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  <a:defRPr>
                <a:solidFill>
                  <a:srgbClr val="0070C0"/>
                </a:solidFill>
              </a:defRPr>
            </a:lvl1pPr>
            <a:lvl2pPr marL="742950" indent="-285750">
              <a:spcAft>
                <a:spcPts val="300"/>
              </a:spcAft>
              <a:buFont typeface="Wingdings" panose="05000000000000000000" pitchFamily="2" charset="2"/>
              <a:buChar char="§"/>
              <a:defRPr lang="fr-FR" altLang="fr-FR" sz="1600" kern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</a:lstStyle>
          <a:p>
            <a:pPr lvl="0"/>
            <a:r>
              <a:rPr lang="fr-FR" altLang="fr-FR" dirty="0"/>
              <a:t>Cliquez pour modifier les styles du texte du masque</a:t>
            </a:r>
          </a:p>
          <a:p>
            <a: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96709"/>
              </a:buClr>
              <a:buSzPct val="110000"/>
              <a:buFont typeface="Wingdings" panose="05000000000000000000" pitchFamily="2" charset="2"/>
              <a:buChar char="§"/>
            </a:pPr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532439" y="6669360"/>
            <a:ext cx="603069" cy="1886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9BBA51A-0E04-4B3D-A92E-704BDD3DCD9A}" type="slidenum">
              <a:rPr lang="fr-FR" altLang="fr-FR" smtClean="0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43467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88640"/>
            <a:ext cx="9144000" cy="33123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1628800"/>
            <a:ext cx="7916416" cy="1872208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11560" y="3501008"/>
            <a:ext cx="7916416" cy="996131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532439" y="6652108"/>
            <a:ext cx="603069" cy="18864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329E5297-4FB7-449C-8C89-8F0656A957C4}" type="slidenum">
              <a:rPr lang="fr-FR" altLang="fr-FR" smtClean="0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94510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lang="fr-FR" altLang="fr-FR" sz="1800" b="0" kern="1200" dirty="0" smtClean="0">
                <a:solidFill>
                  <a:srgbClr val="0070C0"/>
                </a:solidFill>
                <a:latin typeface="Verdana" pitchFamily="34" charset="0"/>
                <a:ea typeface="MS PGothic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defRPr lang="fr-FR" altLang="fr-FR" sz="1600" kern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lang="fr-FR" sz="1400" kern="1200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lang="fr-FR" sz="14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lang="fr-FR" sz="1400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96709"/>
              </a:buClr>
              <a:buSzPct val="110000"/>
              <a:buFont typeface="Wingdings" panose="05000000000000000000" pitchFamily="2" charset="2"/>
              <a:buChar char="§"/>
            </a:pPr>
            <a:r>
              <a:rPr lang="fr-FR" dirty="0"/>
              <a:t>Deuxième niveau</a:t>
            </a:r>
          </a:p>
          <a:p>
            <a: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20000"/>
              <a:buFont typeface="Arial" pitchFamily="34" charset="0"/>
              <a:buChar char="•"/>
            </a:pPr>
            <a:r>
              <a:rPr lang="fr-FR" dirty="0"/>
              <a:t>Troisième niveau</a:t>
            </a:r>
          </a:p>
          <a:p>
            <a: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→"/>
            </a:pPr>
            <a:r>
              <a:rPr lang="fr-FR" dirty="0"/>
              <a:t>Quatrième niveau</a:t>
            </a:r>
          </a:p>
          <a:p>
            <a: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marL="285750" indent="-285750">
              <a:defRPr lang="fr-FR" altLang="fr-FR" sz="1800" b="0" kern="1200" dirty="0" smtClean="0">
                <a:solidFill>
                  <a:srgbClr val="0070C0"/>
                </a:solidFill>
                <a:latin typeface="Verdana" pitchFamily="34" charset="0"/>
                <a:ea typeface="MS PGothic" pitchFamily="34" charset="-128"/>
                <a:cs typeface="ＭＳ Ｐゴシック" charset="0"/>
              </a:defRPr>
            </a:lvl1pPr>
            <a:lvl2pPr marL="742950" indent="-285750">
              <a:defRPr lang="fr-FR" sz="1600" kern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defRPr lang="fr-FR" sz="1400" kern="1200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>
              <a:defRPr lang="fr-FR" sz="1400" kern="1200" dirty="0" smtClean="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>
              <a:defRPr lang="fr-FR" sz="1400" kern="1200" dirty="0">
                <a:solidFill>
                  <a:schemeClr val="accent6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85750" lvl="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fr-FR" dirty="0"/>
              <a:t>Cliquez pour modifier les styles du texte du masque</a:t>
            </a:r>
          </a:p>
          <a:p>
            <a: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96709"/>
              </a:buClr>
              <a:buSzPct val="110000"/>
              <a:buFont typeface="Wingdings" panose="05000000000000000000" pitchFamily="2" charset="2"/>
              <a:buChar char="§"/>
            </a:pPr>
            <a:r>
              <a:rPr lang="fr-FR" dirty="0"/>
              <a:t>Deuxième niveau</a:t>
            </a:r>
          </a:p>
          <a:p>
            <a: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20000"/>
              <a:buFont typeface="Arial" pitchFamily="34" charset="0"/>
              <a:buChar char="•"/>
            </a:pPr>
            <a:r>
              <a:rPr lang="fr-FR" dirty="0"/>
              <a:t>Troisième niveau</a:t>
            </a:r>
          </a:p>
          <a:p>
            <a: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→"/>
            </a:pPr>
            <a:r>
              <a:rPr lang="fr-FR" dirty="0"/>
              <a:t>Quatrième niveau</a:t>
            </a:r>
          </a:p>
          <a:p>
            <a: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fr-FR" dirty="0"/>
              <a:t>Cinquième niveau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532439" y="6669360"/>
            <a:ext cx="603069" cy="18864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32512EA5-2497-4106-AE4A-F88B46A95DFC}" type="slidenum">
              <a:rPr lang="fr-FR" altLang="fr-FR" smtClean="0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5783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532439" y="6669360"/>
            <a:ext cx="603069" cy="1886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0B2131C-04C9-4C62-B560-6FA68CA63643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15835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532439" y="6669360"/>
            <a:ext cx="603069" cy="1886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49E2D6F-AE99-48C9-AF64-C55FC97C33E2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9679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5"/>
          <p:cNvSpPr txBox="1">
            <a:spLocks noGrp="1"/>
          </p:cNvSpPr>
          <p:nvPr userDrawn="1"/>
        </p:nvSpPr>
        <p:spPr bwMode="auto">
          <a:xfrm>
            <a:off x="8460431" y="6597352"/>
            <a:ext cx="649909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r" eaLnBrk="1" hangingPunct="1"/>
            <a:fld id="{D7B3AF0D-7C1C-4BE3-AF3F-2E6A38D662B3}" type="slidenum">
              <a:rPr lang="fr-FR" altLang="fr-FR" sz="1000">
                <a:solidFill>
                  <a:schemeClr val="tx2">
                    <a:lumMod val="75000"/>
                  </a:schemeClr>
                </a:solidFill>
              </a:rPr>
              <a:pPr algn="r" eaLnBrk="1" hangingPunct="1"/>
              <a:t>‹#›</a:t>
            </a:fld>
            <a:endParaRPr lang="fr-FR" altLang="fr-FR" sz="1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640"/>
            <a:ext cx="9144000" cy="836712"/>
          </a:xfr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fr-FR" altLang="fr-FR" sz="2800" b="1" kern="1200" dirty="0" smtClean="0">
                <a:solidFill>
                  <a:srgbClr val="E75112"/>
                </a:solidFill>
                <a:latin typeface="Verdana" pitchFamily="34" charset="0"/>
                <a:ea typeface="MS PGothic" pitchFamily="34" charset="-128"/>
                <a:cs typeface="ＭＳ Ｐゴシック" charset="0"/>
              </a:defRPr>
            </a:lvl1pPr>
          </a:lstStyle>
          <a:p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165296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532439" y="6669360"/>
            <a:ext cx="603069" cy="1886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9E665C9-2336-444D-8F0E-D2D19ED7097B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64045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532439" y="6669360"/>
            <a:ext cx="603069" cy="1886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D4A6F74-9571-4DC2-A143-0DCDF667B946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57355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669360"/>
            <a:ext cx="827584" cy="1886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42054B-F8BF-42FE-B203-CBFB3DE5A1AE}" type="datetime1">
              <a:rPr lang="fr-FR" altLang="fr-FR" smtClean="0"/>
              <a:t>28/09/2020</a:t>
            </a:fld>
            <a:endParaRPr lang="fr-FR" alt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532439" y="6669360"/>
            <a:ext cx="603069" cy="1886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26AB516-3B57-43C6-BA57-0C2FA795534A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4471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669360"/>
            <a:ext cx="827584" cy="1886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9ED317-73FC-4157-8953-DA1160CBBBB9}" type="datetime1">
              <a:rPr lang="fr-FR" altLang="fr-FR" smtClean="0"/>
              <a:t>28/09/2020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475656" y="6669360"/>
            <a:ext cx="5832648" cy="1886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Conseil Scientifique IN2P3 16-17 juin 2016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532439" y="6669360"/>
            <a:ext cx="603069" cy="1886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8D9DF02-E291-4182-B974-3E2CE9E1C724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91875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669360"/>
            <a:ext cx="827584" cy="1886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74B4E98-4725-4D14-A3C3-FB1C4FC924FD}" type="datetime1">
              <a:rPr lang="fr-FR" altLang="fr-FR" smtClean="0"/>
              <a:t>28/09/2020</a:t>
            </a:fld>
            <a:endParaRPr lang="fr-FR" alt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475656" y="6669360"/>
            <a:ext cx="5832648" cy="1886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Conseil Scientifique IN2P3 16-17 juin 2016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532439" y="6669360"/>
            <a:ext cx="603069" cy="1886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D9B770F-2219-4716-812A-EB6970254832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46750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6672833"/>
            <a:ext cx="9144000" cy="18864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0" y="188640"/>
            <a:ext cx="6385081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251520" y="1124744"/>
            <a:ext cx="8229600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Cliquez pour modifier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0" y="6669360"/>
            <a:ext cx="9144000" cy="0"/>
          </a:xfrm>
          <a:prstGeom prst="line">
            <a:avLst/>
          </a:prstGeom>
          <a:ln>
            <a:solidFill>
              <a:srgbClr val="E751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 userDrawn="1">
            <p:ph type="sldNum" sz="quarter" idx="4"/>
          </p:nvPr>
        </p:nvSpPr>
        <p:spPr>
          <a:xfrm>
            <a:off x="8540931" y="6669360"/>
            <a:ext cx="603069" cy="188640"/>
          </a:xfrm>
          <a:prstGeom prst="rect">
            <a:avLst/>
          </a:prstGeom>
          <a:noFill/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fld id="{32512EA5-2497-4106-AE4A-F88B46A95DFC}" type="slidenum">
              <a:rPr lang="fr-FR" altLang="fr-FR" smtClean="0"/>
              <a:pPr/>
              <a:t>‹#›</a:t>
            </a:fld>
            <a:endParaRPr lang="fr-FR" alt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0" y="188640"/>
            <a:ext cx="9144000" cy="0"/>
          </a:xfrm>
          <a:prstGeom prst="line">
            <a:avLst/>
          </a:prstGeom>
          <a:ln>
            <a:solidFill>
              <a:srgbClr val="E751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 userDrawn="1"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pied de page 4"/>
          <p:cNvSpPr txBox="1">
            <a:spLocks/>
          </p:cNvSpPr>
          <p:nvPr userDrawn="1"/>
        </p:nvSpPr>
        <p:spPr>
          <a:xfrm>
            <a:off x="-1" y="-27384"/>
            <a:ext cx="9143999" cy="18864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9pPr>
          </a:lstStyle>
          <a:p>
            <a:pPr algn="l">
              <a:defRPr/>
            </a:pPr>
            <a:r>
              <a:rPr lang="en-GB" b="1" dirty="0">
                <a:solidFill>
                  <a:schemeClr val="bg1"/>
                </a:solidFill>
              </a:rPr>
              <a:t>A Guiding Centre Approximation Approach for the Simulation of Electron Trajectories in ECR and Microwave Ion Sources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8" name="ZoneTexte 17"/>
          <p:cNvSpPr txBox="1"/>
          <p:nvPr userDrawn="1"/>
        </p:nvSpPr>
        <p:spPr>
          <a:xfrm>
            <a:off x="-36512" y="6639163"/>
            <a:ext cx="63850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000" b="1" kern="1200" dirty="0">
                <a:solidFill>
                  <a:schemeClr val="bg1"/>
                </a:solidFill>
                <a:latin typeface="Verdana" pitchFamily="34" charset="0"/>
                <a:ea typeface="MS PGothic" pitchFamily="34" charset="-128"/>
                <a:cs typeface="+mn-cs"/>
              </a:rPr>
              <a:t>International Workshop on ECR Ion Sources, Michigan, </a:t>
            </a:r>
            <a:r>
              <a:rPr lang="fr-FR" sz="1000" b="1" kern="1200" dirty="0" err="1">
                <a:solidFill>
                  <a:schemeClr val="bg1"/>
                </a:solidFill>
                <a:latin typeface="Verdana" pitchFamily="34" charset="0"/>
                <a:ea typeface="MS PGothic" pitchFamily="34" charset="-128"/>
                <a:cs typeface="+mn-cs"/>
              </a:rPr>
              <a:t>September</a:t>
            </a:r>
            <a:r>
              <a:rPr lang="fr-FR" sz="1000" b="1" kern="1200" dirty="0">
                <a:solidFill>
                  <a:schemeClr val="bg1"/>
                </a:solidFill>
                <a:latin typeface="Verdana" pitchFamily="34" charset="0"/>
                <a:ea typeface="MS PGothic" pitchFamily="34" charset="-128"/>
                <a:cs typeface="+mn-cs"/>
              </a:rPr>
              <a:t> 28</a:t>
            </a:r>
            <a:r>
              <a:rPr lang="fr-FR" sz="1000" b="1" kern="1200" baseline="30000" dirty="0">
                <a:solidFill>
                  <a:schemeClr val="bg1"/>
                </a:solidFill>
                <a:latin typeface="Verdana" pitchFamily="34" charset="0"/>
                <a:ea typeface="MS PGothic" pitchFamily="34" charset="-128"/>
                <a:cs typeface="+mn-cs"/>
              </a:rPr>
              <a:t>th</a:t>
            </a:r>
            <a:r>
              <a:rPr lang="fr-FR" sz="1000" b="1" kern="1200" dirty="0">
                <a:solidFill>
                  <a:schemeClr val="bg1"/>
                </a:solidFill>
                <a:latin typeface="Verdana" pitchFamily="34" charset="0"/>
                <a:ea typeface="MS PGothic" pitchFamily="34" charset="-128"/>
                <a:cs typeface="+mn-cs"/>
              </a:rPr>
              <a:t>-30</a:t>
            </a:r>
            <a:r>
              <a:rPr lang="fr-FR" sz="1000" b="1" kern="1200" baseline="30000" dirty="0">
                <a:solidFill>
                  <a:schemeClr val="bg1"/>
                </a:solidFill>
                <a:latin typeface="Verdana" pitchFamily="34" charset="0"/>
                <a:ea typeface="MS PGothic" pitchFamily="34" charset="-128"/>
                <a:cs typeface="+mn-cs"/>
              </a:rPr>
              <a:t>th</a:t>
            </a:r>
            <a:r>
              <a:rPr lang="fr-FR" sz="1000" b="1" kern="1200" dirty="0">
                <a:solidFill>
                  <a:schemeClr val="bg1"/>
                </a:solidFill>
                <a:latin typeface="Verdana" pitchFamily="34" charset="0"/>
                <a:ea typeface="MS PGothic" pitchFamily="34" charset="-128"/>
                <a:cs typeface="+mn-cs"/>
              </a:rPr>
              <a:t> 2020, USA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B79F4A0-7A9F-4768-82C3-2C02ECD3F9EF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585" y="205732"/>
            <a:ext cx="1290415" cy="8496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1A2E31-1B15-46A6-ADF8-B52A61488F8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815" y="207611"/>
            <a:ext cx="1146769" cy="84780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34" r:id="rId7"/>
    <p:sldLayoutId id="2147483929" r:id="rId8"/>
    <p:sldLayoutId id="2147483930" r:id="rId9"/>
    <p:sldLayoutId id="2147483931" r:id="rId10"/>
    <p:sldLayoutId id="2147483932" r:id="rId11"/>
    <p:sldLayoutId id="2147483933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fr-FR" altLang="fr-FR" sz="2800" b="1" kern="1200" dirty="0" smtClean="0">
          <a:solidFill>
            <a:srgbClr val="E75112"/>
          </a:solidFill>
          <a:latin typeface="Verdana" pitchFamily="34" charset="0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Ø"/>
        <a:defRPr lang="fr-FR" altLang="fr-FR" sz="1800" b="0" kern="1200" dirty="0" smtClean="0">
          <a:solidFill>
            <a:srgbClr val="0070C0"/>
          </a:solidFill>
          <a:latin typeface="Verdana" pitchFamily="34" charset="0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D96709"/>
        </a:buClr>
        <a:buSzPct val="110000"/>
        <a:buFont typeface="Wingdings" panose="05000000000000000000" pitchFamily="2" charset="2"/>
        <a:buChar char="§"/>
        <a:defRPr sz="1600" kern="1200">
          <a:solidFill>
            <a:srgbClr val="00206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120000"/>
        <a:buFont typeface="Arial" pitchFamily="34" charset="0"/>
        <a:buChar char="•"/>
        <a:defRPr sz="1400" kern="1200">
          <a:solidFill>
            <a:schemeClr val="accent5">
              <a:lumMod val="75000"/>
            </a:schemeClr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alibri" panose="020F0502020204030204" pitchFamily="34" charset="0"/>
        <a:buChar char="→"/>
        <a:defRPr sz="1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1400" kern="1200">
          <a:solidFill>
            <a:schemeClr val="accent6">
              <a:lumMod val="75000"/>
            </a:schemeClr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49.png"/><Relationship Id="rId9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gif"/><Relationship Id="rId4" Type="http://schemas.openxmlformats.org/officeDocument/2006/relationships/image" Target="../media/image41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png"/><Relationship Id="rId5" Type="http://schemas.openxmlformats.org/officeDocument/2006/relationships/image" Target="../media/image500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6197A-916A-43B5-9E92-2704BA94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359169"/>
            <a:ext cx="7916416" cy="1108538"/>
          </a:xfrm>
        </p:spPr>
        <p:txBody>
          <a:bodyPr/>
          <a:lstStyle/>
          <a:p>
            <a:pPr algn="ctr"/>
            <a:r>
              <a:rPr lang="en-GB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Guiding Centre Approximation Approach for the Simulation of Electron Trajectories in ECR and Microwave Ion Sources</a:t>
            </a:r>
            <a:endParaRPr lang="en-GB"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BED72F-C4F9-49E6-9165-9C92B03D1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560" y="2651084"/>
            <a:ext cx="7916416" cy="848254"/>
          </a:xfrm>
        </p:spPr>
        <p:txBody>
          <a:bodyPr/>
          <a:lstStyle/>
          <a:p>
            <a:r>
              <a:rPr lang="en-GB" sz="1800" dirty="0"/>
              <a:t>Antonio MENDEZ</a:t>
            </a:r>
            <a:r>
              <a:rPr lang="en-GB" sz="1800" baseline="30000" dirty="0"/>
              <a:t>1</a:t>
            </a:r>
            <a:r>
              <a:rPr lang="en-GB" sz="1800" dirty="0"/>
              <a:t>,</a:t>
            </a:r>
            <a:r>
              <a:rPr lang="en-US" sz="1800" dirty="0">
                <a:ea typeface="Verdana" panose="020B0604030504040204" pitchFamily="34" charset="0"/>
                <a:cs typeface="Verdana" panose="020B0604030504040204" pitchFamily="34" charset="0"/>
              </a:rPr>
              <a:t> Thomas THUILLIER</a:t>
            </a:r>
            <a:r>
              <a:rPr lang="en-US" sz="1800" baseline="30000" dirty="0"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sz="1800" dirty="0"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1800" dirty="0" err="1">
                <a:ea typeface="Verdana" panose="020B0604030504040204" pitchFamily="34" charset="0"/>
                <a:cs typeface="Verdana" panose="020B0604030504040204" pitchFamily="34" charset="0"/>
              </a:rPr>
              <a:t>Tiberiu</a:t>
            </a:r>
            <a:r>
              <a:rPr lang="en-US" sz="1800" dirty="0">
                <a:ea typeface="Verdana" panose="020B0604030504040204" pitchFamily="34" charset="0"/>
                <a:cs typeface="Verdana" panose="020B0604030504040204" pitchFamily="34" charset="0"/>
              </a:rPr>
              <a:t> MINEA</a:t>
            </a:r>
            <a:r>
              <a:rPr lang="en-US" sz="1800" baseline="30000" dirty="0"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en-GB" sz="1800" baseline="30000" dirty="0"/>
          </a:p>
          <a:p>
            <a:r>
              <a:rPr lang="en-US" sz="1050" i="1" baseline="300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sz="1050" i="1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Université Grenoble-Alpes, CNRS-IN2P3, Grenoble Institute of Engineering (INP), LPSC, 38000 Grenoble, France</a:t>
            </a:r>
          </a:p>
          <a:p>
            <a:r>
              <a:rPr lang="en-US" sz="1050" i="1" baseline="300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050" i="1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Université Paris-</a:t>
            </a:r>
            <a:r>
              <a:rPr lang="en-US" sz="1050" i="1" dirty="0" err="1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Saclay</a:t>
            </a:r>
            <a:r>
              <a:rPr lang="en-US" sz="1050" i="1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, CNRS-IN2P3, LPGP, 91405 Orsay, Île de France, France</a:t>
            </a:r>
          </a:p>
          <a:p>
            <a:endParaRPr lang="en-GB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46BC5-BE9A-4784-A4E9-BD8CA934F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E5297-4FB7-449C-8C89-8F0656A957C4}" type="slidenum">
              <a:rPr lang="fr-FR" altLang="fr-FR" smtClean="0"/>
              <a:pPr/>
              <a:t>1</a:t>
            </a:fld>
            <a:endParaRPr lang="fr-FR" altLang="fr-FR"/>
          </a:p>
        </p:txBody>
      </p:sp>
      <p:pic>
        <p:nvPicPr>
          <p:cNvPr id="5" name="Image 5">
            <a:extLst>
              <a:ext uri="{FF2B5EF4-FFF2-40B4-BE49-F238E27FC236}">
                <a16:creationId xmlns:a16="http://schemas.microsoft.com/office/drawing/2014/main" id="{81E7FD25-1CBA-4125-B92E-B7E8DDBFE0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21" y="3817950"/>
            <a:ext cx="1661558" cy="1094064"/>
          </a:xfrm>
          <a:prstGeom prst="rect">
            <a:avLst/>
          </a:prstGeom>
        </p:spPr>
      </p:pic>
      <p:pic>
        <p:nvPicPr>
          <p:cNvPr id="6" name="Image 9">
            <a:extLst>
              <a:ext uri="{FF2B5EF4-FFF2-40B4-BE49-F238E27FC236}">
                <a16:creationId xmlns:a16="http://schemas.microsoft.com/office/drawing/2014/main" id="{F63471F4-FD68-460A-821B-FC8994102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430" y="3875746"/>
            <a:ext cx="1029095" cy="1029095"/>
          </a:xfrm>
          <a:prstGeom prst="rect">
            <a:avLst/>
          </a:prstGeom>
        </p:spPr>
      </p:pic>
      <p:pic>
        <p:nvPicPr>
          <p:cNvPr id="7" name="Picture 2" descr="https://indico.frib.msu.edu/event/9/images/126-ECRIS_logo.png">
            <a:extLst>
              <a:ext uri="{FF2B5EF4-FFF2-40B4-BE49-F238E27FC236}">
                <a16:creationId xmlns:a16="http://schemas.microsoft.com/office/drawing/2014/main" id="{DA5350AD-302D-43C9-82C2-353E675AF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673" y="3679741"/>
            <a:ext cx="1421106" cy="142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669639DE-3E3C-441E-8705-72A8BD628427}"/>
              </a:ext>
            </a:extLst>
          </p:cNvPr>
          <p:cNvSpPr txBox="1">
            <a:spLocks/>
          </p:cNvSpPr>
          <p:nvPr/>
        </p:nvSpPr>
        <p:spPr bwMode="auto">
          <a:xfrm>
            <a:off x="-43133" y="5543881"/>
            <a:ext cx="9144000" cy="996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None/>
              <a:defRPr lang="fr-FR" altLang="fr-FR" sz="20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MS PGothic" pitchFamily="34" charset="-128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96709"/>
              </a:buClr>
              <a:buSzPct val="11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2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ECRIS Workshop, Michigan, September 28</a:t>
            </a:r>
            <a:r>
              <a:rPr lang="en-GB" baseline="30000"/>
              <a:t>th</a:t>
            </a:r>
            <a:r>
              <a:rPr lang="en-GB"/>
              <a:t>-30</a:t>
            </a:r>
            <a:r>
              <a:rPr lang="en-GB" baseline="30000"/>
              <a:t>th</a:t>
            </a:r>
            <a:r>
              <a:rPr lang="en-GB"/>
              <a:t> 2020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119439-EC11-4495-8BC2-E11D49C82C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886" y="3628126"/>
            <a:ext cx="1993396" cy="147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71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A083F-9303-4A4D-9435-E2F309014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12C45-5B04-4FDF-B250-E0B6EB412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24744"/>
            <a:ext cx="8534926" cy="5256584"/>
          </a:xfrm>
        </p:spPr>
        <p:txBody>
          <a:bodyPr/>
          <a:lstStyle/>
          <a:p>
            <a:r>
              <a:rPr lang="en-GB" dirty="0"/>
              <a:t>Objective: 	Investigation of the validity and stability of </a:t>
            </a:r>
            <a:br>
              <a:rPr lang="en-GB" dirty="0"/>
            </a:br>
            <a:r>
              <a:rPr lang="en-GB" dirty="0"/>
              <a:t>		the Guiding Centre (GC) algorithm to speed up 			particle propagation in magnetised plasma simulation.</a:t>
            </a:r>
          </a:p>
          <a:p>
            <a:endParaRPr lang="en-GB" dirty="0"/>
          </a:p>
          <a:p>
            <a:r>
              <a:rPr lang="en-GB" dirty="0"/>
              <a:t>2 ion sources to consider:</a:t>
            </a:r>
          </a:p>
          <a:p>
            <a:pPr lvl="1"/>
            <a:r>
              <a:rPr lang="en-GB" dirty="0"/>
              <a:t>ECRIS (Phoenix V2) confinement up to ~1ms. </a:t>
            </a:r>
          </a:p>
          <a:p>
            <a:pPr lvl="1"/>
            <a:r>
              <a:rPr lang="en-GB" dirty="0"/>
              <a:t>Microwave discharge (MDIS) ion source (SILHI@GANIL) confinement ~1µs.</a:t>
            </a:r>
          </a:p>
          <a:p>
            <a:pPr lvl="1"/>
            <a:endParaRPr lang="en-GB" dirty="0"/>
          </a:p>
          <a:p>
            <a:r>
              <a:rPr lang="en-GB" dirty="0"/>
              <a:t>Methodology: </a:t>
            </a:r>
          </a:p>
          <a:p>
            <a:pPr lvl="1"/>
            <a:r>
              <a:rPr lang="en-GB" dirty="0"/>
              <a:t>Implementation of two, otherwise identical, algorithms in c to simulate electron trajectories by Boris and the GC approximation. </a:t>
            </a:r>
          </a:p>
          <a:p>
            <a:pPr lvl="1"/>
            <a:r>
              <a:rPr lang="en-GB" dirty="0"/>
              <a:t>Consistency check and computation time measurement of trajectories for equivalent initial conditions with different time-steps (dt).</a:t>
            </a:r>
          </a:p>
          <a:p>
            <a:pPr lvl="1"/>
            <a:r>
              <a:rPr lang="en-GB" dirty="0"/>
              <a:t>Identify a range of validity for dt.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1D68D8-F609-40DE-A4A4-78BC95817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41471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8F2BE-F2C2-4030-AABE-8FA28D1C1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Implementation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F9E783-0E70-449C-82B3-718A3025F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588" y="4310795"/>
            <a:ext cx="1567715" cy="539262"/>
          </a:xfrm>
        </p:spPr>
        <p:txBody>
          <a:bodyPr/>
          <a:lstStyle/>
          <a:p>
            <a:r>
              <a:rPr lang="en-GB" sz="1800" dirty="0"/>
              <a:t>Boris Algorithm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DCF91D-9AF1-41BE-85D5-3E279FBFA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87798" y="2033093"/>
            <a:ext cx="2976075" cy="290331"/>
          </a:xfrm>
        </p:spPr>
        <p:txBody>
          <a:bodyPr/>
          <a:lstStyle/>
          <a:p>
            <a:r>
              <a:rPr lang="en-GB" sz="1800" dirty="0"/>
              <a:t>GC initialization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FD3BE287-3887-4125-8576-8C287289071E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4592269" y="2350555"/>
                <a:ext cx="4021504" cy="1496350"/>
              </a:xfrm>
            </p:spPr>
            <p:txBody>
              <a:bodyPr/>
              <a:lstStyle/>
              <a:p>
                <a:r>
                  <a:rPr lang="en-GB" sz="1400" dirty="0"/>
                  <a:t>Map </a:t>
                </a:r>
                <a14:m>
                  <m:oMath xmlns:m="http://schemas.openxmlformats.org/officeDocument/2006/math"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m:rPr>
                        <m:sty m:val="p"/>
                      </m:rPr>
                      <a:rPr lang="en-GB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GB" sz="1400" dirty="0"/>
                  <a:t> (speeds up the computation per step without loss of accuracy)</a:t>
                </a:r>
              </a:p>
              <a:p>
                <a:r>
                  <a:rPr lang="en-GB" sz="1400" dirty="0"/>
                  <a:t>For each electron: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  <m:r>
                      <a:rPr lang="en-GB" sz="14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b="1" i="1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̂"/>
                        <m:ctrlPr>
                          <a:rPr lang="en-GB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endParaRPr lang="en-GB" sz="1400" dirty="0"/>
              </a:p>
              <a:p>
                <a:pPr lvl="1"/>
                <a14:m>
                  <m:oMath xmlns:m="http://schemas.openxmlformats.org/officeDocument/2006/math">
                    <m:r>
                      <a:rPr lang="en-GB" sz="1400" b="1" i="0" smtClean="0">
                        <a:latin typeface="Cambria Math" panose="02040503050406030204" pitchFamily="18" charset="0"/>
                      </a:rPr>
                      <m:t>𝐑</m:t>
                    </m:r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b="1" i="0" smtClean="0">
                        <a:latin typeface="Cambria Math" panose="02040503050406030204" pitchFamily="18" charset="0"/>
                      </a:rPr>
                      <m:t>𝐫</m:t>
                    </m:r>
                    <m:r>
                      <a:rPr lang="en-GB" sz="1400" b="1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400" b="1" i="0" smtClean="0">
                        <a:latin typeface="Cambria Math" panose="02040503050406030204" pitchFamily="18" charset="0"/>
                      </a:rPr>
                      <m:t>𝛒</m:t>
                    </m:r>
                  </m:oMath>
                </a14:m>
                <a:endParaRPr lang="en-GB" sz="1400" dirty="0"/>
              </a:p>
              <a:p>
                <a:pPr lvl="1"/>
                <a:r>
                  <a:rPr lang="en-GB" sz="1400" dirty="0"/>
                  <a:t>Compute magnetic moment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GB" sz="1400" dirty="0"/>
              </a:p>
              <a:p>
                <a:endParaRPr lang="en-GB" sz="1400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FD3BE287-3887-4125-8576-8C28728907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4592269" y="2350555"/>
                <a:ext cx="4021504" cy="1496350"/>
              </a:xfrm>
              <a:blipFill>
                <a:blip r:embed="rId3"/>
                <a:stretch>
                  <a:fillRect l="-152" t="-2449" b="-53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BBD22-8A07-4001-B036-12DCB06BC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3</a:t>
            </a:fld>
            <a:endParaRPr lang="fr-FR" alt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5">
                <a:extLst>
                  <a:ext uri="{FF2B5EF4-FFF2-40B4-BE49-F238E27FC236}">
                    <a16:creationId xmlns:a16="http://schemas.microsoft.com/office/drawing/2014/main" id="{DF877089-9887-404F-B0E7-A819EF1873A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51146" y="1191422"/>
                <a:ext cx="3147127" cy="2334367"/>
              </a:xfrm>
              <a:prstGeom prst="rect">
                <a:avLst/>
              </a:prstGeom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285750" indent="-285750" algn="l" rtl="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Ø"/>
                  <a:defRPr lang="fr-FR" altLang="fr-FR" sz="2400" b="0" kern="1200">
                    <a:solidFill>
                      <a:srgbClr val="0070C0"/>
                    </a:solidFill>
                    <a:latin typeface="Verdana" pitchFamily="34" charset="0"/>
                    <a:ea typeface="MS PGothic" pitchFamily="34" charset="-128"/>
                    <a:cs typeface="ＭＳ Ｐゴシック" charset="0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96709"/>
                  </a:buClr>
                  <a:buSzPct val="110000"/>
                  <a:buFont typeface="Wingdings" panose="05000000000000000000" pitchFamily="2" charset="2"/>
                  <a:buChar char="§"/>
                  <a:defRPr sz="2000" kern="1200">
                    <a:solidFill>
                      <a:srgbClr val="00206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20000"/>
                  <a:buFont typeface="Arial" pitchFamily="34" charset="0"/>
                  <a:buChar char="•"/>
                  <a:defRPr sz="1800" kern="1200">
                    <a:solidFill>
                      <a:schemeClr val="accent5">
                        <a:lumMod val="75000"/>
                      </a:schemeClr>
                    </a:solidFill>
                    <a:latin typeface="+mn-lt"/>
                    <a:ea typeface="MS PGothic" pitchFamily="34" charset="-128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Calibri" panose="020F0502020204030204" pitchFamily="34" charset="0"/>
                  <a:buChar char="→"/>
                  <a:defRPr sz="1600" kern="12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Courier New" panose="02070309020205020404" pitchFamily="49" charset="0"/>
                  <a:buChar char="o"/>
                  <a:defRPr sz="1600" kern="120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MS PGothic" pitchFamily="34" charset="-128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en-GB" sz="1400" dirty="0"/>
              </a:p>
              <a:p>
                <a:r>
                  <a:rPr lang="en-GB" sz="1400" dirty="0"/>
                  <a:t>Number of electrons, maximum propagation time and time-step are given</a:t>
                </a:r>
              </a:p>
              <a:p>
                <a:r>
                  <a:rPr lang="en-GB" sz="1400" dirty="0"/>
                  <a:t>Read provided magnetic field map files, merge them into a 3D grid.</a:t>
                </a:r>
              </a:p>
              <a:p>
                <a:r>
                  <a:rPr lang="en-GB" sz="1400" dirty="0"/>
                  <a:t>Set electrons’ position (</a:t>
                </a:r>
                <a14:m>
                  <m:oMath xmlns:m="http://schemas.openxmlformats.org/officeDocument/2006/math">
                    <m:r>
                      <a:rPr lang="en-GB" sz="1400" b="1" i="0" smtClean="0">
                        <a:latin typeface="Cambria Math" panose="02040503050406030204" pitchFamily="18" charset="0"/>
                      </a:rPr>
                      <m:t>𝐫</m:t>
                    </m:r>
                  </m:oMath>
                </a14:m>
                <a:r>
                  <a:rPr lang="en-GB" sz="1400" dirty="0"/>
                  <a:t>) (uniform disc) and velocity (</a:t>
                </a:r>
                <a14:m>
                  <m:oMath xmlns:m="http://schemas.openxmlformats.org/officeDocument/2006/math">
                    <m:r>
                      <a:rPr lang="en-GB" sz="1400" b="1" i="0" smtClean="0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GB" sz="1400" b="1" i="0" smtClean="0"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r>
                  <a:rPr lang="en-GB" sz="1400" dirty="0"/>
                  <a:t>) (Maxwell-Boltzmann)</a:t>
                </a:r>
              </a:p>
            </p:txBody>
          </p:sp>
        </mc:Choice>
        <mc:Fallback xmlns="">
          <p:sp>
            <p:nvSpPr>
              <p:cNvPr id="9" name="Content Placeholder 5">
                <a:extLst>
                  <a:ext uri="{FF2B5EF4-FFF2-40B4-BE49-F238E27FC236}">
                    <a16:creationId xmlns:a16="http://schemas.microsoft.com/office/drawing/2014/main" id="{DF877089-9887-404F-B0E7-A819EF1873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146" y="1191422"/>
                <a:ext cx="3147127" cy="23343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84893C3B-EF51-498D-B74B-80F0D3066799}"/>
              </a:ext>
            </a:extLst>
          </p:cNvPr>
          <p:cNvSpPr/>
          <p:nvPr/>
        </p:nvSpPr>
        <p:spPr>
          <a:xfrm>
            <a:off x="4509108" y="2010069"/>
            <a:ext cx="4040188" cy="1952315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087AA5-2F23-44A5-8C95-5EF9CAB39E64}"/>
              </a:ext>
            </a:extLst>
          </p:cNvPr>
          <p:cNvSpPr/>
          <p:nvPr/>
        </p:nvSpPr>
        <p:spPr>
          <a:xfrm>
            <a:off x="712420" y="4262766"/>
            <a:ext cx="1567715" cy="63976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CFC83F-7490-45B2-8677-EF8F4EB84026}"/>
              </a:ext>
            </a:extLst>
          </p:cNvPr>
          <p:cNvSpPr/>
          <p:nvPr/>
        </p:nvSpPr>
        <p:spPr>
          <a:xfrm>
            <a:off x="2572967" y="5593024"/>
            <a:ext cx="4040188" cy="7087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D8DC65F7-671B-4FBC-98BB-0BC8BC4B7531}"/>
              </a:ext>
            </a:extLst>
          </p:cNvPr>
          <p:cNvCxnSpPr>
            <a:cxnSpLocks/>
            <a:stCxn id="21" idx="2"/>
            <a:endCxn id="24" idx="0"/>
          </p:cNvCxnSpPr>
          <p:nvPr/>
        </p:nvCxnSpPr>
        <p:spPr>
          <a:xfrm rot="16200000" flipH="1">
            <a:off x="2699421" y="3699384"/>
            <a:ext cx="690496" cy="3096783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07623B2C-8E92-4B18-8D46-6ADAABFB06C2}"/>
              </a:ext>
            </a:extLst>
          </p:cNvPr>
          <p:cNvCxnSpPr>
            <a:cxnSpLocks/>
            <a:stCxn id="61" idx="2"/>
            <a:endCxn id="24" idx="0"/>
          </p:cNvCxnSpPr>
          <p:nvPr/>
        </p:nvCxnSpPr>
        <p:spPr>
          <a:xfrm rot="5400000">
            <a:off x="5283663" y="4341622"/>
            <a:ext cx="560801" cy="1942003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EC52DCB-8574-45C3-9BBD-E1D7834C9ED7}"/>
              </a:ext>
            </a:extLst>
          </p:cNvPr>
          <p:cNvSpPr txBox="1">
            <a:spLocks/>
          </p:cNvSpPr>
          <p:nvPr/>
        </p:nvSpPr>
        <p:spPr bwMode="auto">
          <a:xfrm>
            <a:off x="2572174" y="5593025"/>
            <a:ext cx="4040188" cy="3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None/>
              <a:defRPr lang="fr-FR" altLang="fr-FR" sz="2400" b="1" kern="1200">
                <a:solidFill>
                  <a:srgbClr val="0070C0"/>
                </a:solidFill>
                <a:latin typeface="Verdana" pitchFamily="34" charset="0"/>
                <a:ea typeface="MS PGothic" pitchFamily="34" charset="-128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96709"/>
              </a:buClr>
              <a:buSzPct val="110000"/>
              <a:buFont typeface="Wingdings" panose="05000000000000000000" pitchFamily="2" charset="2"/>
              <a:buNone/>
              <a:defRPr sz="2000" b="1" kern="120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20000"/>
              <a:buFont typeface="Arial" pitchFamily="34" charset="0"/>
              <a:buNone/>
              <a:defRPr sz="1800" b="1" kern="1200">
                <a:solidFill>
                  <a:schemeClr val="accent5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None/>
              <a:defRPr sz="1600" b="1" kern="1200">
                <a:solidFill>
                  <a:schemeClr val="accent6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Output</a:t>
            </a:r>
          </a:p>
        </p:txBody>
      </p:sp>
      <p:sp>
        <p:nvSpPr>
          <p:cNvPr id="33" name="Content Placeholder 5">
            <a:extLst>
              <a:ext uri="{FF2B5EF4-FFF2-40B4-BE49-F238E27FC236}">
                <a16:creationId xmlns:a16="http://schemas.microsoft.com/office/drawing/2014/main" id="{E0F75F35-1288-476D-B3F4-DC7536F48E6E}"/>
              </a:ext>
            </a:extLst>
          </p:cNvPr>
          <p:cNvSpPr txBox="1">
            <a:spLocks/>
          </p:cNvSpPr>
          <p:nvPr/>
        </p:nvSpPr>
        <p:spPr bwMode="auto">
          <a:xfrm>
            <a:off x="2586858" y="5928647"/>
            <a:ext cx="4040188" cy="257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Ø"/>
              <a:defRPr lang="fr-FR" altLang="fr-FR" sz="2400" b="0" kern="1200">
                <a:solidFill>
                  <a:srgbClr val="0070C0"/>
                </a:solidFill>
                <a:latin typeface="Verdana" pitchFamily="34" charset="0"/>
                <a:ea typeface="MS PGothic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96709"/>
              </a:buClr>
              <a:buSzPct val="110000"/>
              <a:buFont typeface="Wingdings" panose="05000000000000000000" pitchFamily="2" charset="2"/>
              <a:buChar char="§"/>
              <a:defRPr sz="2000" kern="120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20000"/>
              <a:buFont typeface="Arial" pitchFamily="34" charset="0"/>
              <a:buChar char="•"/>
              <a:defRPr sz="1800" kern="1200">
                <a:solidFill>
                  <a:schemeClr val="accent5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→"/>
              <a:defRPr sz="16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600" kern="1200">
                <a:solidFill>
                  <a:schemeClr val="accent6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/>
              <a:t>Track file (r, u, µ (GC), n</a:t>
            </a:r>
            <a:r>
              <a:rPr lang="en-GB" sz="1400" baseline="-25000" dirty="0"/>
              <a:t>e</a:t>
            </a:r>
            <a:r>
              <a:rPr lang="en-GB" sz="1400" dirty="0"/>
              <a:t>, ε, t, </a:t>
            </a:r>
            <a:r>
              <a:rPr lang="en-GB" sz="1400" dirty="0" err="1"/>
              <a:t>t</a:t>
            </a:r>
            <a:r>
              <a:rPr lang="en-GB" sz="1400" baseline="-25000" dirty="0" err="1"/>
              <a:t>cpu</a:t>
            </a:r>
            <a:r>
              <a:rPr lang="en-GB" sz="1400" dirty="0"/>
              <a:t>)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2D25C426-4604-4D8B-B310-BC7155F9ED56}"/>
              </a:ext>
            </a:extLst>
          </p:cNvPr>
          <p:cNvSpPr txBox="1">
            <a:spLocks/>
          </p:cNvSpPr>
          <p:nvPr/>
        </p:nvSpPr>
        <p:spPr bwMode="auto">
          <a:xfrm>
            <a:off x="615576" y="1150818"/>
            <a:ext cx="4040188" cy="351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None/>
              <a:defRPr lang="fr-FR" altLang="fr-FR" sz="2400" b="1" kern="1200">
                <a:solidFill>
                  <a:srgbClr val="0070C0"/>
                </a:solidFill>
                <a:latin typeface="Verdana" pitchFamily="34" charset="0"/>
                <a:ea typeface="MS PGothic" pitchFamily="34" charset="-128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96709"/>
              </a:buClr>
              <a:buSzPct val="110000"/>
              <a:buFont typeface="Wingdings" panose="05000000000000000000" pitchFamily="2" charset="2"/>
              <a:buNone/>
              <a:defRPr sz="2000" b="1" kern="120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20000"/>
              <a:buFont typeface="Arial" pitchFamily="34" charset="0"/>
              <a:buNone/>
              <a:defRPr sz="1800" b="1" kern="1200">
                <a:solidFill>
                  <a:schemeClr val="accent5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None/>
              <a:defRPr sz="1600" b="1" kern="1200">
                <a:solidFill>
                  <a:schemeClr val="accent6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General initialization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196D8C5-FDBF-4F3A-BCD1-519384BA6853}"/>
              </a:ext>
            </a:extLst>
          </p:cNvPr>
          <p:cNvSpPr/>
          <p:nvPr/>
        </p:nvSpPr>
        <p:spPr>
          <a:xfrm>
            <a:off x="4514970" y="4246242"/>
            <a:ext cx="4040188" cy="785981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Arrow: Curved Left 70">
            <a:extLst>
              <a:ext uri="{FF2B5EF4-FFF2-40B4-BE49-F238E27FC236}">
                <a16:creationId xmlns:a16="http://schemas.microsoft.com/office/drawing/2014/main" id="{912B4715-5643-4835-A30A-153E2A085E3D}"/>
              </a:ext>
            </a:extLst>
          </p:cNvPr>
          <p:cNvSpPr/>
          <p:nvPr/>
        </p:nvSpPr>
        <p:spPr>
          <a:xfrm>
            <a:off x="2301445" y="4280838"/>
            <a:ext cx="508214" cy="708774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5B9468B-8C10-4FC4-BF10-3AEF2079D41A}"/>
                  </a:ext>
                </a:extLst>
              </p:cNvPr>
              <p:cNvSpPr txBox="1"/>
              <p:nvPr/>
            </p:nvSpPr>
            <p:spPr>
              <a:xfrm>
                <a:off x="2323853" y="4444147"/>
                <a:ext cx="3118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5B9468B-8C10-4FC4-BF10-3AEF2079D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3853" y="4444147"/>
                <a:ext cx="311817" cy="276999"/>
              </a:xfrm>
              <a:prstGeom prst="rect">
                <a:avLst/>
              </a:prstGeom>
              <a:blipFill>
                <a:blip r:embed="rId5"/>
                <a:stretch>
                  <a:fillRect l="-13725" r="-13725"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 Placeholder 4">
            <a:extLst>
              <a:ext uri="{FF2B5EF4-FFF2-40B4-BE49-F238E27FC236}">
                <a16:creationId xmlns:a16="http://schemas.microsoft.com/office/drawing/2014/main" id="{8FAD15C3-0F1D-4C0D-88C8-15C8C3B61A27}"/>
              </a:ext>
            </a:extLst>
          </p:cNvPr>
          <p:cNvSpPr txBox="1">
            <a:spLocks/>
          </p:cNvSpPr>
          <p:nvPr/>
        </p:nvSpPr>
        <p:spPr bwMode="auto">
          <a:xfrm>
            <a:off x="4487798" y="4276604"/>
            <a:ext cx="2579472" cy="30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None/>
              <a:defRPr lang="fr-FR" altLang="fr-FR" sz="2400" b="1" kern="1200">
                <a:solidFill>
                  <a:srgbClr val="0070C0"/>
                </a:solidFill>
                <a:latin typeface="Verdana" pitchFamily="34" charset="0"/>
                <a:ea typeface="MS PGothic" pitchFamily="34" charset="-128"/>
                <a:cs typeface="ＭＳ Ｐゴシック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96709"/>
              </a:buClr>
              <a:buSzPct val="110000"/>
              <a:buFont typeface="Wingdings" panose="05000000000000000000" pitchFamily="2" charset="2"/>
              <a:buNone/>
              <a:defRPr sz="2000" b="1" kern="120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20000"/>
              <a:buFont typeface="Arial" pitchFamily="34" charset="0"/>
              <a:buNone/>
              <a:defRPr sz="1800" b="1" kern="1200">
                <a:solidFill>
                  <a:schemeClr val="accent5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None/>
              <a:defRPr sz="1600" b="1" kern="1200">
                <a:solidFill>
                  <a:schemeClr val="accent6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GC Approximation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ontent Placeholder 7">
                <a:extLst>
                  <a:ext uri="{FF2B5EF4-FFF2-40B4-BE49-F238E27FC236}">
                    <a16:creationId xmlns:a16="http://schemas.microsoft.com/office/drawing/2014/main" id="{721B3B01-F727-4154-B2E6-E0B2096652F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614371" y="4580427"/>
                <a:ext cx="3791072" cy="4209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285750" indent="-285750" algn="l" rtl="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Ø"/>
                  <a:defRPr lang="fr-FR" altLang="fr-FR" sz="2400" b="0" kern="1200">
                    <a:solidFill>
                      <a:srgbClr val="0070C0"/>
                    </a:solidFill>
                    <a:latin typeface="Verdana" pitchFamily="34" charset="0"/>
                    <a:ea typeface="MS PGothic" pitchFamily="34" charset="-128"/>
                    <a:cs typeface="ＭＳ Ｐゴシック" charset="0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D96709"/>
                  </a:buClr>
                  <a:buSzPct val="110000"/>
                  <a:buFont typeface="Wingdings" panose="05000000000000000000" pitchFamily="2" charset="2"/>
                  <a:buChar char="§"/>
                  <a:defRPr sz="2000" kern="1200">
                    <a:solidFill>
                      <a:srgbClr val="00206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SzPct val="120000"/>
                  <a:buFont typeface="Arial" pitchFamily="34" charset="0"/>
                  <a:buChar char="•"/>
                  <a:defRPr sz="1800" kern="1200">
                    <a:solidFill>
                      <a:schemeClr val="accent5">
                        <a:lumMod val="75000"/>
                      </a:schemeClr>
                    </a:solidFill>
                    <a:latin typeface="+mn-lt"/>
                    <a:ea typeface="MS PGothic" pitchFamily="34" charset="-128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Calibri" panose="020F0502020204030204" pitchFamily="34" charset="0"/>
                  <a:buChar char="→"/>
                  <a:defRPr sz="1600" kern="1200">
                    <a:solidFill>
                      <a:schemeClr val="tx1"/>
                    </a:solidFill>
                    <a:latin typeface="+mn-lt"/>
                    <a:ea typeface="MS PGothic" pitchFamily="34" charset="-128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Courier New" panose="02070309020205020404" pitchFamily="49" charset="0"/>
                  <a:buChar char="o"/>
                  <a:defRPr sz="1600" kern="120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MS PGothic" pitchFamily="34" charset="-128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1400" i="0"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a:rPr lang="en-GB" sz="1400" b="1" i="0">
                            <a:latin typeface="Cambria Math" panose="02040503050406030204" pitchFamily="18" charset="0"/>
                          </a:rPr>
                          <m:t>𝐑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1400" i="0">
                            <a:latin typeface="Cambria Math" panose="02040503050406030204" pitchFamily="18" charset="0"/>
                          </a:rPr>
                          <m:t>dt</m:t>
                        </m:r>
                      </m:den>
                    </m:f>
                  </m:oMath>
                </a14:m>
                <a:r>
                  <a:rPr lang="en-GB" sz="1400" dirty="0"/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GB" sz="1400">
                                <a:latin typeface="Cambria Math" panose="02040503050406030204" pitchFamily="18" charset="0"/>
                              </a:rPr>
                              <m:t>d</m:t>
                            </m:r>
                            <m:r>
                              <m:rPr>
                                <m:sty m:val="p"/>
                              </m:rPr>
                              <a:rPr lang="en-GB" sz="1400" b="0" i="0" smtClean="0">
                                <a:latin typeface="Cambria Math" panose="02040503050406030204" pitchFamily="18" charset="0"/>
                              </a:rPr>
                              <m:t>u</m:t>
                            </m:r>
                          </m:e>
                          <m:sub>
                            <m:r>
                              <a:rPr lang="en-GB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∥</m:t>
                            </m:r>
                          </m:sub>
                        </m:sSub>
                      </m:num>
                      <m:den>
                        <m:r>
                          <m:rPr>
                            <m:sty m:val="p"/>
                          </m:rPr>
                          <a:rPr lang="en-GB" sz="1400">
                            <a:latin typeface="Cambria Math" panose="02040503050406030204" pitchFamily="18" charset="0"/>
                          </a:rPr>
                          <m:t>dt</m:t>
                        </m:r>
                      </m:den>
                    </m:f>
                  </m:oMath>
                </a14:m>
                <a:r>
                  <a:rPr lang="en-GB" sz="1400" dirty="0"/>
                  <a:t> </a:t>
                </a:r>
                <a:r>
                  <a:rPr lang="en-GB" sz="1200" dirty="0"/>
                  <a:t>integrated concurrently by RK4</a:t>
                </a:r>
                <a:endParaRPr lang="en-GB" sz="1400" dirty="0"/>
              </a:p>
            </p:txBody>
          </p:sp>
        </mc:Choice>
        <mc:Fallback xmlns="">
          <p:sp>
            <p:nvSpPr>
              <p:cNvPr id="75" name="Content Placeholder 7">
                <a:extLst>
                  <a:ext uri="{FF2B5EF4-FFF2-40B4-BE49-F238E27FC236}">
                    <a16:creationId xmlns:a16="http://schemas.microsoft.com/office/drawing/2014/main" id="{721B3B01-F727-4154-B2E6-E0B2096652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14371" y="4580427"/>
                <a:ext cx="3791072" cy="420951"/>
              </a:xfrm>
              <a:prstGeom prst="rect">
                <a:avLst/>
              </a:prstGeom>
              <a:blipFill>
                <a:blip r:embed="rId6"/>
                <a:stretch>
                  <a:fillRect l="-3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Arrow: Curved Left 75">
            <a:extLst>
              <a:ext uri="{FF2B5EF4-FFF2-40B4-BE49-F238E27FC236}">
                <a16:creationId xmlns:a16="http://schemas.microsoft.com/office/drawing/2014/main" id="{E5BED5D1-0247-42CB-8BA0-FAE94B0E5C82}"/>
              </a:ext>
            </a:extLst>
          </p:cNvPr>
          <p:cNvSpPr/>
          <p:nvPr/>
        </p:nvSpPr>
        <p:spPr>
          <a:xfrm flipH="1">
            <a:off x="3981837" y="4292604"/>
            <a:ext cx="508214" cy="708774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F9BF657-7D4A-445B-BCAA-088A6C1CC3D2}"/>
                  </a:ext>
                </a:extLst>
              </p:cNvPr>
              <p:cNvSpPr txBox="1"/>
              <p:nvPr/>
            </p:nvSpPr>
            <p:spPr>
              <a:xfrm>
                <a:off x="4132813" y="4441927"/>
                <a:ext cx="3118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F9BF657-7D4A-445B-BCAA-088A6C1CC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813" y="4441927"/>
                <a:ext cx="311817" cy="276999"/>
              </a:xfrm>
              <a:prstGeom prst="rect">
                <a:avLst/>
              </a:prstGeom>
              <a:blipFill>
                <a:blip r:embed="rId7"/>
                <a:stretch>
                  <a:fillRect l="-13725" r="-13725"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53DE14F-6B5A-47BC-81EE-02E0E72D0C9D}"/>
              </a:ext>
            </a:extLst>
          </p:cNvPr>
          <p:cNvCxnSpPr>
            <a:cxnSpLocks/>
            <a:stCxn id="9" idx="2"/>
            <a:endCxn id="21" idx="0"/>
          </p:cNvCxnSpPr>
          <p:nvPr/>
        </p:nvCxnSpPr>
        <p:spPr>
          <a:xfrm flipH="1">
            <a:off x="1496278" y="3525789"/>
            <a:ext cx="728432" cy="7369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FFDD59A-7B1D-412B-BE88-CFA4F497EF18}"/>
              </a:ext>
            </a:extLst>
          </p:cNvPr>
          <p:cNvCxnSpPr>
            <a:cxnSpLocks/>
            <a:stCxn id="9" idx="3"/>
            <a:endCxn id="14" idx="1"/>
          </p:cNvCxnSpPr>
          <p:nvPr/>
        </p:nvCxnSpPr>
        <p:spPr>
          <a:xfrm>
            <a:off x="3798273" y="2358606"/>
            <a:ext cx="710835" cy="62762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58CABD8-1E34-462A-988F-154014C20159}"/>
              </a:ext>
            </a:extLst>
          </p:cNvPr>
          <p:cNvCxnSpPr>
            <a:cxnSpLocks/>
            <a:stCxn id="14" idx="2"/>
            <a:endCxn id="61" idx="0"/>
          </p:cNvCxnSpPr>
          <p:nvPr/>
        </p:nvCxnSpPr>
        <p:spPr>
          <a:xfrm>
            <a:off x="6529202" y="3962384"/>
            <a:ext cx="5862" cy="28385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7462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B949C-012E-45EF-88C6-90C6AE2C2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Boris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F3AD7-DAA5-4FCB-9F74-598A0AB58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866836"/>
            <a:ext cx="8229600" cy="1354687"/>
          </a:xfrm>
        </p:spPr>
        <p:txBody>
          <a:bodyPr/>
          <a:lstStyle/>
          <a:p>
            <a:r>
              <a:rPr lang="en-GB" sz="1600" dirty="0"/>
              <a:t>The standard for magnetised plasma simulations.</a:t>
            </a:r>
          </a:p>
          <a:p>
            <a:r>
              <a:rPr lang="en-GB" sz="1600" dirty="0"/>
              <a:t>Second order, explicit method. Energy conserving while only a magnetic field is present.</a:t>
            </a:r>
          </a:p>
          <a:p>
            <a:r>
              <a:rPr lang="en-GB" sz="1600" dirty="0"/>
              <a:t>For B= 1T, T</a:t>
            </a:r>
            <a:r>
              <a:rPr lang="en-GB" sz="1600" baseline="-25000" dirty="0"/>
              <a:t>B</a:t>
            </a:r>
            <a:r>
              <a:rPr lang="en-GB" sz="1600" dirty="0"/>
              <a:t>=1/ω</a:t>
            </a:r>
            <a:r>
              <a:rPr lang="en-GB" sz="1600" baseline="-25000" dirty="0"/>
              <a:t>B</a:t>
            </a:r>
            <a:r>
              <a:rPr lang="en-GB" sz="1600" dirty="0"/>
              <a:t>~35ps   </a:t>
            </a:r>
            <a:r>
              <a:rPr lang="en-GB" sz="1600" dirty="0">
                <a:sym typeface="Wingdings" panose="05000000000000000000" pitchFamily="2" charset="2"/>
              </a:rPr>
              <a:t>   </a:t>
            </a:r>
            <a:r>
              <a:rPr lang="en-GB" sz="1600" dirty="0"/>
              <a:t>dt~3ps.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830C3-25B4-467F-B07E-00F459813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4</a:t>
            </a:fld>
            <a:endParaRPr lang="fr-FR" altLang="fr-FR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AA0B2B-9976-4943-9B60-2BAD5DF83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63" y="2514600"/>
            <a:ext cx="7806436" cy="374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263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A6094-4E34-4BEC-BC00-1E9F8DBDF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Guiding Centre (GC) approximation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6CB008-952F-4D7C-9C9E-F2D829D8C6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1520" y="1124744"/>
                <a:ext cx="6348572" cy="5256584"/>
              </a:xfrm>
            </p:spPr>
            <p:txBody>
              <a:bodyPr/>
              <a:lstStyle/>
              <a:p>
                <a:r>
                  <a:rPr lang="en-GB" sz="1400" dirty="0"/>
                  <a:t>Condition:</a:t>
                </a:r>
              </a:p>
              <a:p>
                <a:pPr lvl="1"/>
                <a:r>
                  <a:rPr lang="en-GB" sz="1200" dirty="0"/>
                  <a:t>The magnetic dipole moment (µ) is an adiabatic invariant if the motion along the plasma chamber is slow compared to the cyclotron motion . </a:t>
                </a:r>
              </a:p>
              <a:p>
                <a:pPr lvl="1"/>
                <a:r>
                  <a:rPr lang="en-GB" sz="1200" dirty="0"/>
                  <a:t>Equivalently, the Larmor radius should be much smaller than the length scale of </a:t>
                </a:r>
                <a14:m>
                  <m:oMath xmlns:m="http://schemas.openxmlformats.org/officeDocument/2006/math">
                    <m:r>
                      <a:rPr lang="en-GB" sz="1200">
                        <a:latin typeface="Cambria Math" panose="02040503050406030204" pitchFamily="18" charset="0"/>
                      </a:rPr>
                      <m:t>∇</m:t>
                    </m:r>
                  </m:oMath>
                </a14:m>
                <a:r>
                  <a:rPr lang="en-GB" sz="1200" dirty="0"/>
                  <a:t>B.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6CB008-952F-4D7C-9C9E-F2D829D8C6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124744"/>
                <a:ext cx="6348572" cy="5256584"/>
              </a:xfrm>
              <a:blipFill>
                <a:blip r:embed="rId2"/>
                <a:stretch>
                  <a:fillRect l="-96" t="-2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A70C6-83E8-4534-A612-9DCEC0D4D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5</a:t>
            </a:fld>
            <a:endParaRPr lang="fr-FR" altLang="fr-FR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1682D71-E0DC-4BBA-844A-DCDB6601DE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4566"/>
            <a:ext cx="6941013" cy="33875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1B096F-B3E1-4BD0-A1E3-B4E7C23B3E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566" y="1277632"/>
            <a:ext cx="2575392" cy="225346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0853E82-BF19-4E44-9D73-9E6C044CD103}"/>
              </a:ext>
            </a:extLst>
          </p:cNvPr>
          <p:cNvGrpSpPr/>
          <p:nvPr/>
        </p:nvGrpSpPr>
        <p:grpSpPr>
          <a:xfrm>
            <a:off x="3082834" y="2365911"/>
            <a:ext cx="1430215" cy="836647"/>
            <a:chOff x="2913169" y="2365911"/>
            <a:chExt cx="1430215" cy="83664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D14F32B-7455-44A1-ADD3-7BC0E47BF053}"/>
                </a:ext>
              </a:extLst>
            </p:cNvPr>
            <p:cNvSpPr/>
            <p:nvPr/>
          </p:nvSpPr>
          <p:spPr>
            <a:xfrm>
              <a:off x="2913169" y="2365911"/>
              <a:ext cx="1430215" cy="8366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8D4157C-412F-47DD-9909-F89F59F112B5}"/>
                    </a:ext>
                  </a:extLst>
                </p:cNvPr>
                <p:cNvSpPr txBox="1"/>
                <p:nvPr/>
              </p:nvSpPr>
              <p:spPr>
                <a:xfrm>
                  <a:off x="2958979" y="2516720"/>
                  <a:ext cx="1162748" cy="4940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GB" sz="1600" b="0" i="1" baseline="-25000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≪</m:t>
                        </m:r>
                        <m:f>
                          <m:fPr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en-GB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160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d>
                          </m:den>
                        </m:f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8D4157C-412F-47DD-9909-F89F59F112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58979" y="2516720"/>
                  <a:ext cx="1162748" cy="49404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60839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C744B-C498-4223-9A09-5CF89F5B6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Phoenix V2 ECRIS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66148-3C4A-4193-B6FA-A95224EE7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Compact ECRIS commissioned for the SPIRAL 2 accelerator.</a:t>
            </a:r>
          </a:p>
          <a:p>
            <a:r>
              <a:rPr lang="en-GB" dirty="0"/>
              <a:t>0.6L plasma chamber volume (L204mm  ,  Ø63mm)</a:t>
            </a:r>
          </a:p>
          <a:p>
            <a:r>
              <a:rPr lang="en-GB" dirty="0"/>
              <a:t>Operation frequency of 18GHz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BC31A-8291-481A-B2C9-B6D57749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6</a:t>
            </a:fld>
            <a:endParaRPr lang="fr-FR" altLang="fr-FR"/>
          </a:p>
        </p:txBody>
      </p:sp>
      <p:grpSp>
        <p:nvGrpSpPr>
          <p:cNvPr id="8" name="Groupe 5">
            <a:extLst>
              <a:ext uri="{FF2B5EF4-FFF2-40B4-BE49-F238E27FC236}">
                <a16:creationId xmlns:a16="http://schemas.microsoft.com/office/drawing/2014/main" id="{4D6039F0-A758-4475-99E5-5238CEE023F6}"/>
              </a:ext>
            </a:extLst>
          </p:cNvPr>
          <p:cNvGrpSpPr/>
          <p:nvPr/>
        </p:nvGrpSpPr>
        <p:grpSpPr>
          <a:xfrm>
            <a:off x="399385" y="2463084"/>
            <a:ext cx="6016418" cy="4133101"/>
            <a:chOff x="4310929" y="1677612"/>
            <a:chExt cx="5595071" cy="3961189"/>
          </a:xfrm>
        </p:grpSpPr>
        <p:pic>
          <p:nvPicPr>
            <p:cNvPr id="9" name="Image 129">
              <a:extLst>
                <a:ext uri="{FF2B5EF4-FFF2-40B4-BE49-F238E27FC236}">
                  <a16:creationId xmlns:a16="http://schemas.microsoft.com/office/drawing/2014/main" id="{33B70116-3AB7-4838-A454-DE790896A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0929" y="1677612"/>
              <a:ext cx="5595071" cy="3961189"/>
            </a:xfrm>
            <a:prstGeom prst="rect">
              <a:avLst/>
            </a:prstGeom>
          </p:spPr>
        </p:pic>
        <p:sp>
          <p:nvSpPr>
            <p:cNvPr id="10" name="Text Box 4">
              <a:extLst>
                <a:ext uri="{FF2B5EF4-FFF2-40B4-BE49-F238E27FC236}">
                  <a16:creationId xmlns:a16="http://schemas.microsoft.com/office/drawing/2014/main" id="{BE6A2094-3FBB-4160-A149-336A291A29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6290" y="4728358"/>
              <a:ext cx="2516521" cy="307777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6600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fr-FR" altLang="fr-FR" sz="1400" dirty="0" err="1"/>
                <a:t>Hexapole</a:t>
              </a:r>
              <a:r>
                <a:rPr lang="fr-FR" altLang="fr-FR" sz="1400" dirty="0"/>
                <a:t> B</a:t>
              </a:r>
              <a:r>
                <a:rPr lang="fr-FR" altLang="fr-FR" sz="1400" baseline="-25000" dirty="0"/>
                <a:t>r</a:t>
              </a:r>
              <a:r>
                <a:rPr lang="fr-FR" altLang="fr-FR" sz="1400" dirty="0"/>
                <a:t>~1.35 T at </a:t>
              </a:r>
              <a:r>
                <a:rPr lang="fr-FR" altLang="fr-FR" sz="1400" dirty="0" err="1"/>
                <a:t>wall</a:t>
              </a:r>
              <a:endParaRPr lang="fr-FR" altLang="fr-FR" sz="1400" dirty="0"/>
            </a:p>
          </p:txBody>
        </p:sp>
        <p:sp>
          <p:nvSpPr>
            <p:cNvPr id="11" name="Text Box 5">
              <a:extLst>
                <a:ext uri="{FF2B5EF4-FFF2-40B4-BE49-F238E27FC236}">
                  <a16:creationId xmlns:a16="http://schemas.microsoft.com/office/drawing/2014/main" id="{28CEF014-7BB5-4B41-ACB8-1B277D2470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7434" y="4685666"/>
              <a:ext cx="1237388" cy="338554"/>
            </a:xfrm>
            <a:prstGeom prst="rect">
              <a:avLst/>
            </a:prstGeom>
            <a:solidFill>
              <a:srgbClr val="FF0000"/>
            </a:solidFill>
            <a:ln w="381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fr-FR" altLang="fr-FR" sz="1600" b="1" dirty="0">
                  <a:solidFill>
                    <a:schemeClr val="bg1"/>
                  </a:solidFill>
                </a:rPr>
                <a:t>60 kV </a:t>
              </a:r>
              <a:r>
                <a:rPr lang="fr-FR" altLang="fr-FR" sz="1600" b="1" dirty="0" err="1">
                  <a:solidFill>
                    <a:schemeClr val="bg1"/>
                  </a:solidFill>
                </a:rPr>
                <a:t>core</a:t>
              </a:r>
              <a:endParaRPr lang="fr-FR" alt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Line 7">
              <a:extLst>
                <a:ext uri="{FF2B5EF4-FFF2-40B4-BE49-F238E27FC236}">
                  <a16:creationId xmlns:a16="http://schemas.microsoft.com/office/drawing/2014/main" id="{DEAB5B22-5F49-4011-B40E-CAA879573C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012158" y="2756585"/>
              <a:ext cx="1187687" cy="1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E92D809-80F2-413E-B4A3-D9CF649A0B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0552" y="3311611"/>
              <a:ext cx="478661" cy="145794"/>
            </a:xfrm>
            <a:prstGeom prst="ellipse">
              <a:avLst/>
            </a:prstGeom>
            <a:solidFill>
              <a:srgbClr val="CC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7AA9B29-0089-4736-A43B-F3A6AD71AE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97814" y="2536786"/>
              <a:ext cx="1864248" cy="387652"/>
              <a:chOff x="1548" y="1708"/>
              <a:chExt cx="1587" cy="330"/>
            </a:xfrm>
            <a:solidFill>
              <a:srgbClr val="FFFF00"/>
            </a:solidFill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9119E6AB-E361-48AE-BAA4-F51B84F44A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0" y="1708"/>
                <a:ext cx="299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D3AADC6D-F7E9-442B-ADB4-EA52DCE5AB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7" y="1708"/>
                <a:ext cx="299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035E31E-22E9-4F9D-A4EF-4658094E35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9" y="1712"/>
                <a:ext cx="150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E094961-A6CC-4566-888D-272487EC7F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1709"/>
                <a:ext cx="299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BBCC38D-78DE-4285-A546-BC1F47414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6" y="1709"/>
                <a:ext cx="299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9" name="Line 22">
                <a:extLst>
                  <a:ext uri="{FF2B5EF4-FFF2-40B4-BE49-F238E27FC236}">
                    <a16:creationId xmlns:a16="http://schemas.microsoft.com/office/drawing/2014/main" id="{7DD4B390-BFA3-4A45-B7B3-2F4A95E606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2" y="1708"/>
                <a:ext cx="291" cy="32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0" name="Line 23">
                <a:extLst>
                  <a:ext uri="{FF2B5EF4-FFF2-40B4-BE49-F238E27FC236}">
                    <a16:creationId xmlns:a16="http://schemas.microsoft.com/office/drawing/2014/main" id="{7BA16ECF-18EC-49FA-BBD0-D1A4B8F682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48" y="1713"/>
                <a:ext cx="297" cy="31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1" name="Line 24">
                <a:extLst>
                  <a:ext uri="{FF2B5EF4-FFF2-40B4-BE49-F238E27FC236}">
                    <a16:creationId xmlns:a16="http://schemas.microsoft.com/office/drawing/2014/main" id="{0B2F4418-C780-4EF9-A89B-ECFC503244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7" y="1709"/>
                <a:ext cx="291" cy="32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2" name="Line 25">
                <a:extLst>
                  <a:ext uri="{FF2B5EF4-FFF2-40B4-BE49-F238E27FC236}">
                    <a16:creationId xmlns:a16="http://schemas.microsoft.com/office/drawing/2014/main" id="{17E175CE-F9AC-466A-BD82-45EB0B9AD2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43" y="1714"/>
                <a:ext cx="297" cy="31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3" name="Line 26">
                <a:extLst>
                  <a:ext uri="{FF2B5EF4-FFF2-40B4-BE49-F238E27FC236}">
                    <a16:creationId xmlns:a16="http://schemas.microsoft.com/office/drawing/2014/main" id="{A7D97FF1-C25A-460A-A8E7-C33CDC266E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3" y="1712"/>
                <a:ext cx="291" cy="32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4" name="Line 27">
                <a:extLst>
                  <a:ext uri="{FF2B5EF4-FFF2-40B4-BE49-F238E27FC236}">
                    <a16:creationId xmlns:a16="http://schemas.microsoft.com/office/drawing/2014/main" id="{F21D03A8-AD33-49F7-8BD9-B78E6BB594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39" y="1717"/>
                <a:ext cx="297" cy="31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5" name="Line 28">
                <a:extLst>
                  <a:ext uri="{FF2B5EF4-FFF2-40B4-BE49-F238E27FC236}">
                    <a16:creationId xmlns:a16="http://schemas.microsoft.com/office/drawing/2014/main" id="{866F4CF9-A484-4D23-8BD5-5CC24A9F58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0" y="1709"/>
                <a:ext cx="291" cy="32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6" name="Line 29">
                <a:extLst>
                  <a:ext uri="{FF2B5EF4-FFF2-40B4-BE49-F238E27FC236}">
                    <a16:creationId xmlns:a16="http://schemas.microsoft.com/office/drawing/2014/main" id="{B8CD1D10-5821-4DEF-903C-67B7503672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6" y="1714"/>
                <a:ext cx="297" cy="31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7" name="Line 30">
                <a:extLst>
                  <a:ext uri="{FF2B5EF4-FFF2-40B4-BE49-F238E27FC236}">
                    <a16:creationId xmlns:a16="http://schemas.microsoft.com/office/drawing/2014/main" id="{289125AD-652E-4D68-8FC8-9EF24322DD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73" y="1718"/>
                <a:ext cx="144" cy="31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8" name="Line 31">
                <a:extLst>
                  <a:ext uri="{FF2B5EF4-FFF2-40B4-BE49-F238E27FC236}">
                    <a16:creationId xmlns:a16="http://schemas.microsoft.com/office/drawing/2014/main" id="{68FC4198-EA37-4689-9FF7-709BB216BC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69" y="1717"/>
                <a:ext cx="153" cy="321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sp>
          <p:nvSpPr>
            <p:cNvPr id="15" name="Line 50">
              <a:extLst>
                <a:ext uri="{FF2B5EF4-FFF2-40B4-BE49-F238E27FC236}">
                  <a16:creationId xmlns:a16="http://schemas.microsoft.com/office/drawing/2014/main" id="{A67A3E2F-B407-4CC0-9377-0EFCCF69B0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22292" y="2100649"/>
              <a:ext cx="0" cy="527220"/>
            </a:xfrm>
            <a:prstGeom prst="line">
              <a:avLst/>
            </a:prstGeom>
            <a:noFill/>
            <a:ln w="12700">
              <a:solidFill>
                <a:schemeClr val="accent2">
                  <a:lumMod val="50000"/>
                </a:scheme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6" name="Text Box 51">
              <a:extLst>
                <a:ext uri="{FF2B5EF4-FFF2-40B4-BE49-F238E27FC236}">
                  <a16:creationId xmlns:a16="http://schemas.microsoft.com/office/drawing/2014/main" id="{840CC183-0B18-4D1D-98C4-D30001B592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12985" y="1821154"/>
              <a:ext cx="3198063" cy="307777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fr-FR" altLang="fr-FR" sz="1400" i="0" dirty="0"/>
                <a:t>1.3-0.4-2.1 T </a:t>
              </a:r>
              <a:r>
                <a:rPr lang="fr-FR" altLang="fr-FR" sz="1400" i="0" dirty="0" err="1"/>
                <a:t>B</a:t>
              </a:r>
              <a:r>
                <a:rPr lang="fr-FR" altLang="fr-FR" sz="1400" i="0" baseline="-25000" dirty="0" err="1"/>
                <a:t>z</a:t>
              </a:r>
              <a:r>
                <a:rPr lang="fr-FR" altLang="fr-FR" sz="1400" i="0" dirty="0"/>
                <a:t> Axial Mirror</a:t>
              </a:r>
              <a:r>
                <a:rPr lang="fr-FR" altLang="fr-FR" sz="1400" dirty="0"/>
                <a:t> 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E76DD05-576D-49BA-BEDC-86EF473D82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53874" y="2969185"/>
              <a:ext cx="1157398" cy="251820"/>
              <a:chOff x="1848" y="2076"/>
              <a:chExt cx="956" cy="208"/>
            </a:xfrm>
            <a:solidFill>
              <a:srgbClr val="00FF00"/>
            </a:solidFill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A36A5FD-B5E6-4806-B10A-3442BC980E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8" y="2168"/>
                <a:ext cx="316" cy="11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14E42AAB-814D-43B3-A422-1ABA978630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8" y="2168"/>
                <a:ext cx="316" cy="11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2EB333B-9D1F-4FA1-A95B-EA6E69845E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4" y="2076"/>
                <a:ext cx="324" cy="208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5BB182B-5F35-4ACA-9F7D-A402D21B08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93696" y="3842483"/>
              <a:ext cx="1864248" cy="387652"/>
              <a:chOff x="1548" y="1708"/>
              <a:chExt cx="1587" cy="330"/>
            </a:xfrm>
            <a:solidFill>
              <a:srgbClr val="FFFF00"/>
            </a:solidFill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002C595-D9B3-4CFC-B7A9-6FD7F74E79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0" y="1708"/>
                <a:ext cx="299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01F34EE-78D5-4F2C-9EC9-33114C61E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7" y="1708"/>
                <a:ext cx="299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8A49925-6E90-4497-AEC2-544C0921E8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9" y="1712"/>
                <a:ext cx="150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1C5C374-2A21-42EB-BE00-9011E60EA7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1709"/>
                <a:ext cx="299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A35FFD0-4306-4559-9C72-FD613A2B51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6" y="1709"/>
                <a:ext cx="299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1" name="Line 22">
                <a:extLst>
                  <a:ext uri="{FF2B5EF4-FFF2-40B4-BE49-F238E27FC236}">
                    <a16:creationId xmlns:a16="http://schemas.microsoft.com/office/drawing/2014/main" id="{5F20639B-B68D-490C-8C5F-092A056B39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2" y="1708"/>
                <a:ext cx="291" cy="32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2" name="Line 23">
                <a:extLst>
                  <a:ext uri="{FF2B5EF4-FFF2-40B4-BE49-F238E27FC236}">
                    <a16:creationId xmlns:a16="http://schemas.microsoft.com/office/drawing/2014/main" id="{6D4DB9B5-EEEF-47ED-A6BB-C87FBB6A27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48" y="1713"/>
                <a:ext cx="297" cy="31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3" name="Line 24">
                <a:extLst>
                  <a:ext uri="{FF2B5EF4-FFF2-40B4-BE49-F238E27FC236}">
                    <a16:creationId xmlns:a16="http://schemas.microsoft.com/office/drawing/2014/main" id="{78FFF262-BC00-45F5-878F-F41C21BEF3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7" y="1709"/>
                <a:ext cx="291" cy="32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4" name="Line 25">
                <a:extLst>
                  <a:ext uri="{FF2B5EF4-FFF2-40B4-BE49-F238E27FC236}">
                    <a16:creationId xmlns:a16="http://schemas.microsoft.com/office/drawing/2014/main" id="{0D8EC48D-DAE5-43EE-83C4-940CD13D89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43" y="1714"/>
                <a:ext cx="297" cy="31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5" name="Line 26">
                <a:extLst>
                  <a:ext uri="{FF2B5EF4-FFF2-40B4-BE49-F238E27FC236}">
                    <a16:creationId xmlns:a16="http://schemas.microsoft.com/office/drawing/2014/main" id="{F5A0072C-766A-4079-A0A0-9C66E3E073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3" y="1712"/>
                <a:ext cx="291" cy="32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6" name="Line 27">
                <a:extLst>
                  <a:ext uri="{FF2B5EF4-FFF2-40B4-BE49-F238E27FC236}">
                    <a16:creationId xmlns:a16="http://schemas.microsoft.com/office/drawing/2014/main" id="{FC93FEEE-30DA-4EC6-8196-DDAB52F1E3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39" y="1717"/>
                <a:ext cx="297" cy="31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7" name="Line 28">
                <a:extLst>
                  <a:ext uri="{FF2B5EF4-FFF2-40B4-BE49-F238E27FC236}">
                    <a16:creationId xmlns:a16="http://schemas.microsoft.com/office/drawing/2014/main" id="{991FE017-7203-4D1B-99D2-6656A5F60B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40" y="1709"/>
                <a:ext cx="291" cy="32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8" name="Line 29">
                <a:extLst>
                  <a:ext uri="{FF2B5EF4-FFF2-40B4-BE49-F238E27FC236}">
                    <a16:creationId xmlns:a16="http://schemas.microsoft.com/office/drawing/2014/main" id="{FE7734FF-F616-4FE5-965C-79B7FDC1EB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6" y="1714"/>
                <a:ext cx="297" cy="31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9" name="Line 30">
                <a:extLst>
                  <a:ext uri="{FF2B5EF4-FFF2-40B4-BE49-F238E27FC236}">
                    <a16:creationId xmlns:a16="http://schemas.microsoft.com/office/drawing/2014/main" id="{0D5B40A8-A71D-4732-9E15-A14A557A9F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73" y="1718"/>
                <a:ext cx="144" cy="31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0" name="Line 31">
                <a:extLst>
                  <a:ext uri="{FF2B5EF4-FFF2-40B4-BE49-F238E27FC236}">
                    <a16:creationId xmlns:a16="http://schemas.microsoft.com/office/drawing/2014/main" id="{DFAEE532-A44D-406D-9D45-7FB3F21A83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69" y="1717"/>
                <a:ext cx="153" cy="321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270B4A7-83BE-443A-B0F7-2BABD1C420ED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6849755" y="3549932"/>
              <a:ext cx="1157398" cy="251820"/>
              <a:chOff x="1848" y="2076"/>
              <a:chExt cx="956" cy="208"/>
            </a:xfrm>
            <a:solidFill>
              <a:srgbClr val="00FF00"/>
            </a:solidFill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5EA91CA-6228-4AC2-9E57-6D36EEFA06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8" y="2168"/>
                <a:ext cx="316" cy="11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6DC8B16-6D13-4143-B566-9AFB9F00CB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8" y="2168"/>
                <a:ext cx="316" cy="11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29C2D65-246A-4CF9-AD0B-E61A64A182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4" y="2076"/>
                <a:ext cx="324" cy="208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7F6606E-6AFA-45BA-A05F-E0914BDD8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2568" y="2931595"/>
              <a:ext cx="2293022" cy="907237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21" name="Line 50">
              <a:extLst>
                <a:ext uri="{FF2B5EF4-FFF2-40B4-BE49-F238E27FC236}">
                  <a16:creationId xmlns:a16="http://schemas.microsoft.com/office/drawing/2014/main" id="{7AFA20C7-F31C-4328-8175-12C39CFCFD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64659" y="3847070"/>
              <a:ext cx="753763" cy="85261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22" name="Line 50">
              <a:extLst>
                <a:ext uri="{FF2B5EF4-FFF2-40B4-BE49-F238E27FC236}">
                  <a16:creationId xmlns:a16="http://schemas.microsoft.com/office/drawing/2014/main" id="{0847C5CF-6B92-4F10-85D9-6CD1DB284A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331676" y="3682314"/>
              <a:ext cx="317157" cy="1042087"/>
            </a:xfrm>
            <a:prstGeom prst="line">
              <a:avLst/>
            </a:prstGeom>
            <a:noFill/>
            <a:ln w="12700">
              <a:solidFill>
                <a:srgbClr val="00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</p:grpSp>
      <p:pic>
        <p:nvPicPr>
          <p:cNvPr id="59" name="Picture 58">
            <a:extLst>
              <a:ext uri="{FF2B5EF4-FFF2-40B4-BE49-F238E27FC236}">
                <a16:creationId xmlns:a16="http://schemas.microsoft.com/office/drawing/2014/main" id="{7A8DA051-94C4-44A7-873F-C25BA87D9710}"/>
              </a:ext>
            </a:extLst>
          </p:cNvPr>
          <p:cNvPicPr/>
          <p:nvPr/>
        </p:nvPicPr>
        <p:blipFill>
          <a:blip r:embed="rId3" cstate="print">
            <a:lum bright="10000" contrast="16000"/>
          </a:blip>
          <a:srcRect/>
          <a:stretch>
            <a:fillRect/>
          </a:stretch>
        </p:blipFill>
        <p:spPr bwMode="auto">
          <a:xfrm>
            <a:off x="6590703" y="2386164"/>
            <a:ext cx="2331266" cy="1781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" name="Image 4">
            <a:extLst>
              <a:ext uri="{FF2B5EF4-FFF2-40B4-BE49-F238E27FC236}">
                <a16:creationId xmlns:a16="http://schemas.microsoft.com/office/drawing/2014/main" id="{190627E3-78BA-41F5-BAA4-1FDDF82D00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7" b="14922"/>
          <a:stretch/>
        </p:blipFill>
        <p:spPr>
          <a:xfrm>
            <a:off x="6624201" y="4577035"/>
            <a:ext cx="2511307" cy="146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510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F13F7-42D7-44AD-A4EB-8972D0F62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Phoenix V2 min-B field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F8B31-BE84-40C8-A4BA-0173CC5F80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285156" y="2752217"/>
            <a:ext cx="3025050" cy="593542"/>
          </a:xfrm>
        </p:spPr>
        <p:txBody>
          <a:bodyPr/>
          <a:lstStyle/>
          <a:p>
            <a:r>
              <a:rPr lang="en-GB" dirty="0"/>
              <a:t>Map files provided to simulation</a:t>
            </a:r>
          </a:p>
          <a:p>
            <a:pPr lvl="1"/>
            <a:r>
              <a:rPr lang="en-GB" dirty="0"/>
              <a:t>2D for axisymmetric solenoidal fields</a:t>
            </a:r>
          </a:p>
          <a:p>
            <a:pPr lvl="1"/>
            <a:r>
              <a:rPr lang="en-GB" dirty="0"/>
              <a:t>3D for hexapolar fields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5F3CB8-F81A-4A79-98E8-16BFF76A0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7</a:t>
            </a:fld>
            <a:endParaRPr lang="fr-FR" altLang="fr-FR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451F74-E021-40E1-A77A-61FFFF9AD50F}"/>
              </a:ext>
            </a:extLst>
          </p:cNvPr>
          <p:cNvSpPr txBox="1"/>
          <p:nvPr/>
        </p:nvSpPr>
        <p:spPr>
          <a:xfrm>
            <a:off x="838830" y="6320950"/>
            <a:ext cx="7897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Figure: Phoenix V2 magnetic field and it’s gradient, longitudinal cross section map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5789A5D-4EBC-4561-8AAF-BA9F57AC3405}"/>
              </a:ext>
            </a:extLst>
          </p:cNvPr>
          <p:cNvGrpSpPr/>
          <p:nvPr/>
        </p:nvGrpSpPr>
        <p:grpSpPr>
          <a:xfrm>
            <a:off x="2780985" y="980728"/>
            <a:ext cx="6266261" cy="5340222"/>
            <a:chOff x="3464425" y="1412631"/>
            <a:chExt cx="5267307" cy="443759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8D6541C-1185-447E-B9DF-E96DBA4E409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464425" y="1412631"/>
              <a:ext cx="5267307" cy="4437591"/>
              <a:chOff x="1148862" y="386538"/>
              <a:chExt cx="6721230" cy="5475000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84F7F90-1FEC-4889-B20E-5828362442B4}"/>
                  </a:ext>
                </a:extLst>
              </p:cNvPr>
              <p:cNvSpPr/>
              <p:nvPr/>
            </p:nvSpPr>
            <p:spPr>
              <a:xfrm>
                <a:off x="1148862" y="386538"/>
                <a:ext cx="6721230" cy="5475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3B059F4-27BF-4C8C-B02B-64AA36BA126E}"/>
                  </a:ext>
                </a:extLst>
              </p:cNvPr>
              <p:cNvGrpSpPr/>
              <p:nvPr/>
            </p:nvGrpSpPr>
            <p:grpSpPr>
              <a:xfrm>
                <a:off x="1166385" y="3159980"/>
                <a:ext cx="6664317" cy="2657856"/>
                <a:chOff x="339986" y="3025995"/>
                <a:chExt cx="6664317" cy="2657856"/>
              </a:xfrm>
            </p:grpSpPr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CAE33FA4-7949-46C7-B242-3AA0AF584D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339986" y="3025995"/>
                  <a:ext cx="6664317" cy="2108790"/>
                </a:xfrm>
                <a:prstGeom prst="rect">
                  <a:avLst/>
                </a:prstGeom>
              </p:spPr>
            </p:pic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F0B72261-A0EF-42F0-B192-F060DCAD91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3817" b="99237" l="665" r="99926">
                              <a14:foregroundMark x1="48337" y1="16794" x2="48337" y2="16794"/>
                              <a14:foregroundMark x1="47302" y1="14504" x2="51072" y2="5344"/>
                              <a14:foregroundMark x1="47081" y1="21374" x2="51072" y2="25954"/>
                              <a14:foregroundMark x1="47376" y1="22901" x2="48633" y2="3817"/>
                              <a14:foregroundMark x1="47302" y1="25954" x2="48854" y2="6870"/>
                              <a14:foregroundMark x1="48928" y1="16794" x2="47081" y2="7634"/>
                              <a14:foregroundMark x1="1626" y1="47328" x2="14486" y2="39695"/>
                              <a14:foregroundMark x1="14486" y1="39695" x2="23282" y2="45802"/>
                              <a14:foregroundMark x1="23282" y1="45802" x2="32225" y2="41985"/>
                              <a14:foregroundMark x1="32225" y1="41985" x2="36142" y2="42748"/>
                              <a14:foregroundMark x1="5322" y1="48092" x2="30007" y2="74809"/>
                              <a14:foregroundMark x1="30007" y1="74809" x2="49150" y2="63359"/>
                              <a14:foregroundMark x1="49150" y1="63359" x2="67258" y2="79389"/>
                              <a14:foregroundMark x1="67258" y1="79389" x2="86327" y2="63359"/>
                              <a14:foregroundMark x1="86327" y1="63359" x2="95492" y2="67939"/>
                              <a14:foregroundMark x1="95492" y1="67939" x2="77901" y2="80916"/>
                              <a14:foregroundMark x1="77901" y1="80916" x2="21656" y2="30534"/>
                              <a14:foregroundMark x1="21656" y1="30534" x2="51072" y2="66412"/>
                              <a14:foregroundMark x1="20547" y1="60305" x2="33555" y2="62595"/>
                              <a14:foregroundMark x1="33555" y1="62595" x2="72136" y2="44275"/>
                              <a14:foregroundMark x1="72136" y1="44275" x2="96822" y2="64122"/>
                              <a14:foregroundMark x1="96822" y1="64122" x2="75462" y2="35878"/>
                              <a14:foregroundMark x1="75462" y1="35878" x2="98226" y2="53435"/>
                              <a14:foregroundMark x1="98226" y1="53435" x2="86401" y2="48855"/>
                              <a14:foregroundMark x1="86401" y1="48855" x2="93865" y2="92366"/>
                              <a14:foregroundMark x1="93865" y1="92366" x2="78936" y2="73282"/>
                              <a14:foregroundMark x1="78936" y1="73282" x2="88174" y2="64885"/>
                              <a14:foregroundMark x1="88174" y1="64885" x2="84996" y2="86260"/>
                              <a14:foregroundMark x1="73466" y1="45038" x2="90761" y2="32061"/>
                              <a14:foregroundMark x1="90761" y1="32061" x2="98522" y2="38168"/>
                              <a14:foregroundMark x1="98522" y1="38168" x2="99483" y2="64122"/>
                              <a14:foregroundMark x1="74353" y1="58015" x2="94161" y2="73282"/>
                              <a14:foregroundMark x1="94161" y1="73282" x2="94531" y2="75573"/>
                              <a14:foregroundMark x1="20990" y1="45802" x2="3917" y2="36641"/>
                              <a14:foregroundMark x1="3917" y1="36641" x2="813" y2="93893"/>
                              <a14:foregroundMark x1="3178" y1="76336" x2="17664" y2="99237"/>
                              <a14:foregroundMark x1="19143" y1="88550" x2="30451" y2="96183"/>
                              <a14:foregroundMark x1="30451" y1="96183" x2="47228" y2="95420"/>
                              <a14:foregroundMark x1="47228" y1="95420" x2="47376" y2="94656"/>
                              <a14:foregroundMark x1="94531" y1="77099" x2="98817" y2="89313"/>
                              <a14:foregroundMark x1="99483" y1="70229" x2="98891" y2="27481"/>
                              <a14:foregroundMark x1="99187" y1="38931" x2="99926" y2="39695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167" y="5081510"/>
                  <a:ext cx="6221120" cy="602341"/>
                </a:xfrm>
                <a:prstGeom prst="rect">
                  <a:avLst/>
                </a:prstGeom>
              </p:spPr>
            </p:pic>
          </p:grp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CD8FCCF-FE45-4B40-818C-54081B2FA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59377" y="3133666"/>
              <a:ext cx="5006944" cy="509181"/>
            </a:xfrm>
            <a:prstGeom prst="rect">
              <a:avLst/>
            </a:prstGeom>
          </p:spPr>
        </p:pic>
        <p:pic>
          <p:nvPicPr>
            <p:cNvPr id="20" name="Content Placeholder 15">
              <a:extLst>
                <a:ext uri="{FF2B5EF4-FFF2-40B4-BE49-F238E27FC236}">
                  <a16:creationId xmlns:a16="http://schemas.microsoft.com/office/drawing/2014/main" id="{EAC6A37F-8C8C-4C5F-B471-7BE7402D0F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"/>
            <a:stretch/>
          </p:blipFill>
          <p:spPr bwMode="auto">
            <a:xfrm>
              <a:off x="3464425" y="1470741"/>
              <a:ext cx="5236437" cy="1691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41793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B414B-2BF2-42DF-A4A3-E0A165D6A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ECR orbit Far From Axis (FFA)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84DEF-D89D-4B0D-8FF2-56FA81E03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8</a:t>
            </a:fld>
            <a:endParaRPr lang="fr-FR" altLang="fr-FR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28555A-AD16-478E-AC18-54761F2FF956}"/>
              </a:ext>
            </a:extLst>
          </p:cNvPr>
          <p:cNvSpPr txBox="1">
            <a:spLocks/>
          </p:cNvSpPr>
          <p:nvPr/>
        </p:nvSpPr>
        <p:spPr>
          <a:xfrm>
            <a:off x="4526526" y="5752223"/>
            <a:ext cx="4372496" cy="66555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Ø"/>
              <a:defRPr lang="fr-FR" altLang="fr-FR" sz="1800" b="0" kern="1200" dirty="0" smtClean="0">
                <a:solidFill>
                  <a:srgbClr val="0070C0"/>
                </a:solidFill>
                <a:latin typeface="Verdana" pitchFamily="34" charset="0"/>
                <a:ea typeface="MS PGothic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96709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20000"/>
              <a:buFont typeface="Arial" pitchFamily="34" charset="0"/>
              <a:buChar char="•"/>
              <a:defRPr sz="1400" kern="1200">
                <a:solidFill>
                  <a:schemeClr val="accent5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→"/>
              <a:defRPr sz="1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400" kern="1200">
                <a:solidFill>
                  <a:schemeClr val="accent6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Good agreement between Boris and GC with ~1µs of propagation.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268CD6-9E8F-40DB-A160-C257CA01C136}"/>
              </a:ext>
            </a:extLst>
          </p:cNvPr>
          <p:cNvSpPr txBox="1"/>
          <p:nvPr/>
        </p:nvSpPr>
        <p:spPr>
          <a:xfrm>
            <a:off x="199504" y="6355205"/>
            <a:ext cx="4372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Figure: Confined electron orbit components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5E8C85-199B-4D47-8C91-A2A11852F46B}"/>
              </a:ext>
            </a:extLst>
          </p:cNvPr>
          <p:cNvSpPr txBox="1"/>
          <p:nvPr/>
        </p:nvSpPr>
        <p:spPr>
          <a:xfrm>
            <a:off x="4673121" y="5381391"/>
            <a:ext cx="3775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Figure: Confined electron orbit 3D plot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9783E8-3E68-4994-A4C4-C905704EFF04}"/>
              </a:ext>
            </a:extLst>
          </p:cNvPr>
          <p:cNvGrpSpPr/>
          <p:nvPr/>
        </p:nvGrpSpPr>
        <p:grpSpPr>
          <a:xfrm>
            <a:off x="4638882" y="397945"/>
            <a:ext cx="3775633" cy="4868488"/>
            <a:chOff x="865034" y="2009223"/>
            <a:chExt cx="3083337" cy="397580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241B03B-0AFB-4A62-9A87-26B1E9F6EC7D}"/>
                </a:ext>
              </a:extLst>
            </p:cNvPr>
            <p:cNvGrpSpPr/>
            <p:nvPr/>
          </p:nvGrpSpPr>
          <p:grpSpPr>
            <a:xfrm>
              <a:off x="941639" y="2009223"/>
              <a:ext cx="3006732" cy="3895481"/>
              <a:chOff x="115116" y="4071815"/>
              <a:chExt cx="3006732" cy="3895481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013B66B-6576-448D-9BA9-C5331CBB7114}"/>
                  </a:ext>
                </a:extLst>
              </p:cNvPr>
              <p:cNvSpPr/>
              <p:nvPr/>
            </p:nvSpPr>
            <p:spPr>
              <a:xfrm>
                <a:off x="115116" y="4071815"/>
                <a:ext cx="3006732" cy="389548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30FBDE5D-2E0B-4692-A0FE-0303814EA3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8062" y="5972123"/>
                <a:ext cx="2823357" cy="1995173"/>
              </a:xfrm>
              <a:prstGeom prst="rect">
                <a:avLst/>
              </a:prstGeom>
            </p:spPr>
          </p:pic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C80F337-2BAA-472C-8931-90ABC526E945}"/>
                  </a:ext>
                </a:extLst>
              </p:cNvPr>
              <p:cNvGrpSpPr/>
              <p:nvPr/>
            </p:nvGrpSpPr>
            <p:grpSpPr>
              <a:xfrm>
                <a:off x="115116" y="4320213"/>
                <a:ext cx="2923065" cy="1613154"/>
                <a:chOff x="3871172" y="288608"/>
                <a:chExt cx="4449655" cy="2688863"/>
              </a:xfrm>
            </p:grpSpPr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EC678861-7195-4650-A2E7-F6B50C9BDD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1172" y="288608"/>
                  <a:ext cx="4449655" cy="2688863"/>
                </a:xfrm>
                <a:prstGeom prst="rect">
                  <a:avLst/>
                </a:prstGeom>
              </p:spPr>
            </p:pic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24C7270-39B0-453D-8EAB-74360ABF4949}"/>
                    </a:ext>
                  </a:extLst>
                </p:cNvPr>
                <p:cNvSpPr/>
                <p:nvPr/>
              </p:nvSpPr>
              <p:spPr>
                <a:xfrm>
                  <a:off x="3944112" y="2637007"/>
                  <a:ext cx="384048" cy="34046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18D24E1-5433-4D34-B134-4D4AF79CA298}"/>
                </a:ext>
              </a:extLst>
            </p:cNvPr>
            <p:cNvSpPr txBox="1"/>
            <p:nvPr/>
          </p:nvSpPr>
          <p:spPr>
            <a:xfrm>
              <a:off x="2348165" y="3603863"/>
              <a:ext cx="2637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21CA37D-44E1-49C9-B9AC-ECAE321EC3BD}"/>
                </a:ext>
              </a:extLst>
            </p:cNvPr>
            <p:cNvSpPr txBox="1"/>
            <p:nvPr/>
          </p:nvSpPr>
          <p:spPr>
            <a:xfrm>
              <a:off x="865034" y="2654292"/>
              <a:ext cx="2637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DE91F79-81F5-4017-87EF-EEF1BEBC6CFF}"/>
                </a:ext>
              </a:extLst>
            </p:cNvPr>
            <p:cNvSpPr txBox="1"/>
            <p:nvPr/>
          </p:nvSpPr>
          <p:spPr>
            <a:xfrm>
              <a:off x="893723" y="4753228"/>
              <a:ext cx="2637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1B2671B-9C07-4CD0-8DF1-793D468C2B7A}"/>
                </a:ext>
              </a:extLst>
            </p:cNvPr>
            <p:cNvSpPr txBox="1"/>
            <p:nvPr/>
          </p:nvSpPr>
          <p:spPr>
            <a:xfrm>
              <a:off x="1798168" y="5596927"/>
              <a:ext cx="2637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0238AB7-1D76-4F7E-8BD5-F3AF334ADBFD}"/>
                </a:ext>
              </a:extLst>
            </p:cNvPr>
            <p:cNvSpPr txBox="1"/>
            <p:nvPr/>
          </p:nvSpPr>
          <p:spPr>
            <a:xfrm>
              <a:off x="3111153" y="5677253"/>
              <a:ext cx="2637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B46EEA1-1D87-42B3-8ADA-BEC2E8E46AF7}"/>
              </a:ext>
            </a:extLst>
          </p:cNvPr>
          <p:cNvGrpSpPr/>
          <p:nvPr/>
        </p:nvGrpSpPr>
        <p:grpSpPr>
          <a:xfrm>
            <a:off x="455216" y="841669"/>
            <a:ext cx="3421537" cy="5576110"/>
            <a:chOff x="568947" y="892424"/>
            <a:chExt cx="3105234" cy="528077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6373685-8E55-4899-9868-D3E97D22A452}"/>
                </a:ext>
              </a:extLst>
            </p:cNvPr>
            <p:cNvGrpSpPr/>
            <p:nvPr/>
          </p:nvGrpSpPr>
          <p:grpSpPr>
            <a:xfrm>
              <a:off x="568947" y="892424"/>
              <a:ext cx="3105234" cy="5280774"/>
              <a:chOff x="1032532" y="559463"/>
              <a:chExt cx="3105234" cy="5280774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6171044C-F31D-47F9-B59C-23E9C6E52281}"/>
                  </a:ext>
                </a:extLst>
              </p:cNvPr>
              <p:cNvGrpSpPr/>
              <p:nvPr/>
            </p:nvGrpSpPr>
            <p:grpSpPr>
              <a:xfrm>
                <a:off x="1032532" y="559463"/>
                <a:ext cx="3105234" cy="5256212"/>
                <a:chOff x="519536" y="842422"/>
                <a:chExt cx="3105234" cy="5256212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BCE9BBC6-5506-46BB-9DD1-CBEBFFF3C1AE}"/>
                    </a:ext>
                  </a:extLst>
                </p:cNvPr>
                <p:cNvGrpSpPr/>
                <p:nvPr/>
              </p:nvGrpSpPr>
              <p:grpSpPr>
                <a:xfrm>
                  <a:off x="618358" y="842422"/>
                  <a:ext cx="3006412" cy="5256212"/>
                  <a:chOff x="618358" y="842422"/>
                  <a:chExt cx="3006412" cy="5256212"/>
                </a:xfrm>
              </p:grpSpPr>
              <p:pic>
                <p:nvPicPr>
                  <p:cNvPr id="29" name="Content Placeholder 7">
                    <a:extLst>
                      <a:ext uri="{FF2B5EF4-FFF2-40B4-BE49-F238E27FC236}">
                        <a16:creationId xmlns:a16="http://schemas.microsoft.com/office/drawing/2014/main" id="{7792BBA3-6BF9-4F02-845A-951D1706572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 bwMode="auto">
                  <a:xfrm>
                    <a:off x="618358" y="842422"/>
                    <a:ext cx="3006412" cy="52562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BD61F646-A158-4DC9-B1F9-5EB120831111}"/>
                      </a:ext>
                    </a:extLst>
                  </p:cNvPr>
                  <p:cNvSpPr/>
                  <p:nvPr/>
                </p:nvSpPr>
                <p:spPr>
                  <a:xfrm>
                    <a:off x="634832" y="1535723"/>
                    <a:ext cx="150431" cy="27549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" name="Rectangle 24">
                    <a:extLst>
                      <a:ext uri="{FF2B5EF4-FFF2-40B4-BE49-F238E27FC236}">
                        <a16:creationId xmlns:a16="http://schemas.microsoft.com/office/drawing/2014/main" id="{F988E51C-1C0B-4EDA-959A-CAA9A87F741F}"/>
                      </a:ext>
                    </a:extLst>
                  </p:cNvPr>
                  <p:cNvSpPr/>
                  <p:nvPr/>
                </p:nvSpPr>
                <p:spPr>
                  <a:xfrm>
                    <a:off x="628987" y="3187264"/>
                    <a:ext cx="150431" cy="27549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F955F47B-66B6-4916-A17E-DAB450C09C17}"/>
                      </a:ext>
                    </a:extLst>
                  </p:cNvPr>
                  <p:cNvSpPr/>
                  <p:nvPr/>
                </p:nvSpPr>
                <p:spPr>
                  <a:xfrm>
                    <a:off x="648431" y="4866208"/>
                    <a:ext cx="150431" cy="27549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A3C303FE-5C2F-4879-BD60-753E56D82489}"/>
                      </a:ext>
                    </a:extLst>
                  </p:cNvPr>
                  <p:cNvSpPr/>
                  <p:nvPr/>
                </p:nvSpPr>
                <p:spPr>
                  <a:xfrm>
                    <a:off x="2062822" y="5984697"/>
                    <a:ext cx="410747" cy="1003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E5A376C-DC8C-45D6-91B9-7301B8116C00}"/>
                    </a:ext>
                  </a:extLst>
                </p:cNvPr>
                <p:cNvSpPr txBox="1"/>
                <p:nvPr/>
              </p:nvSpPr>
              <p:spPr>
                <a:xfrm>
                  <a:off x="519536" y="1384456"/>
                  <a:ext cx="369332" cy="52322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r>
                    <a:rPr lang="en-GB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x[cm]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FF4B79F-BBFA-4CEA-8612-0E1E6C0795ED}"/>
                    </a:ext>
                  </a:extLst>
                </p:cNvPr>
                <p:cNvSpPr txBox="1"/>
                <p:nvPr/>
              </p:nvSpPr>
              <p:spPr>
                <a:xfrm>
                  <a:off x="519536" y="3049518"/>
                  <a:ext cx="369332" cy="52322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r>
                    <a:rPr lang="en-GB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y[cm]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1A2B94D-0334-4F69-AEA5-06AF3BE2C7DA}"/>
                  </a:ext>
                </a:extLst>
              </p:cNvPr>
              <p:cNvSpPr txBox="1"/>
              <p:nvPr/>
            </p:nvSpPr>
            <p:spPr>
              <a:xfrm>
                <a:off x="1032532" y="4615851"/>
                <a:ext cx="369332" cy="52322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z[cm]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71D17D6-04C3-4AAE-A76A-54E06EBD4599}"/>
                  </a:ext>
                </a:extLst>
              </p:cNvPr>
              <p:cNvSpPr txBox="1"/>
              <p:nvPr/>
            </p:nvSpPr>
            <p:spPr>
              <a:xfrm>
                <a:off x="2447457" y="5563238"/>
                <a:ext cx="745083" cy="276999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time[µs]</a:t>
                </a:r>
              </a:p>
            </p:txBody>
          </p:sp>
        </p:grp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5F40BA55-F872-4450-BED9-F5B38A118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8001" y="892424"/>
              <a:ext cx="1188132" cy="792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4245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93E79-3CC5-48F3-8D88-4EB929823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ECR orbit analysis (FFA)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3A970-ACDE-42EF-AB23-DB9CA4CB3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24744"/>
            <a:ext cx="4986308" cy="5256584"/>
          </a:xfrm>
        </p:spPr>
        <p:txBody>
          <a:bodyPr/>
          <a:lstStyle/>
          <a:p>
            <a:r>
              <a:rPr lang="en-GB" sz="1600" dirty="0"/>
              <a:t>GC algorithm ~20 times more computationally expensive per step.</a:t>
            </a:r>
          </a:p>
          <a:p>
            <a:pPr lvl="1"/>
            <a:r>
              <a:rPr lang="en-GB" sz="1400" dirty="0"/>
              <a:t>~100 times larger timestep rends it faster.</a:t>
            </a:r>
          </a:p>
          <a:p>
            <a:r>
              <a:rPr lang="en-GB" sz="1600" dirty="0"/>
              <a:t>The GC trajectories are stable up to a 100ps time-step, broken at a 1000ps.</a:t>
            </a:r>
          </a:p>
          <a:p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boris</a:t>
            </a:r>
            <a:r>
              <a:rPr lang="en-GB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GB" altLang="fr-FR" sz="1600" dirty="0"/>
              <a:t>Boris computation time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10015-1E05-40B3-801D-7ED565BD0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9</a:t>
            </a:fld>
            <a:endParaRPr lang="fr-FR" altLang="fr-F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34EB75-21E4-4B3F-B601-65A42E9606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96" y="3161451"/>
            <a:ext cx="4201747" cy="27101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24DA95-30FC-4B3B-BE20-3CF475548DC9}"/>
              </a:ext>
            </a:extLst>
          </p:cNvPr>
          <p:cNvSpPr txBox="1"/>
          <p:nvPr/>
        </p:nvSpPr>
        <p:spPr>
          <a:xfrm>
            <a:off x="1167612" y="5866545"/>
            <a:ext cx="3404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Figure: Boris-GC orbit residual at corresponding propagation times.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3A4C5E1-4254-4EB4-88A0-F0F44A1F6173}"/>
              </a:ext>
            </a:extLst>
          </p:cNvPr>
          <p:cNvGrpSpPr/>
          <p:nvPr/>
        </p:nvGrpSpPr>
        <p:grpSpPr>
          <a:xfrm>
            <a:off x="5160747" y="763315"/>
            <a:ext cx="4011058" cy="5874613"/>
            <a:chOff x="7940995" y="733254"/>
            <a:chExt cx="4011058" cy="587461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B6DEAFD-2121-453F-AF96-4F548C90F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0995" y="733254"/>
              <a:ext cx="3166965" cy="3636731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E23B59A-1230-4D38-9BF1-59C33424FCC1}"/>
                </a:ext>
              </a:extLst>
            </p:cNvPr>
            <p:cNvGrpSpPr/>
            <p:nvPr/>
          </p:nvGrpSpPr>
          <p:grpSpPr>
            <a:xfrm>
              <a:off x="8153623" y="2530521"/>
              <a:ext cx="3798430" cy="4077346"/>
              <a:chOff x="8153623" y="2530521"/>
              <a:chExt cx="3798430" cy="4077346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E90C0E5C-482D-4646-85A6-0C4F8D53DE63}"/>
                  </a:ext>
                </a:extLst>
              </p:cNvPr>
              <p:cNvGrpSpPr/>
              <p:nvPr/>
            </p:nvGrpSpPr>
            <p:grpSpPr>
              <a:xfrm>
                <a:off x="8153623" y="3995079"/>
                <a:ext cx="3732538" cy="2612788"/>
                <a:chOff x="6909856" y="3813873"/>
                <a:chExt cx="4101719" cy="2871216"/>
              </a:xfrm>
            </p:grpSpPr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FB5B827D-22DD-4CE2-BEC5-836A3949087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71224" y="4225861"/>
                  <a:ext cx="840349" cy="2438654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86D2FF75-F57E-483F-9475-7A1921E22863}"/>
                    </a:ext>
                  </a:extLst>
                </p:cNvPr>
                <p:cNvSpPr/>
                <p:nvPr/>
              </p:nvSpPr>
              <p:spPr>
                <a:xfrm>
                  <a:off x="6909856" y="3813873"/>
                  <a:ext cx="3261368" cy="40233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5C6B226-B55F-481A-9E5C-355D31EC4F34}"/>
                    </a:ext>
                  </a:extLst>
                </p:cNvPr>
                <p:cNvSpPr/>
                <p:nvPr/>
              </p:nvSpPr>
              <p:spPr>
                <a:xfrm>
                  <a:off x="7463284" y="4375975"/>
                  <a:ext cx="3548291" cy="22885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73BA2557-C1E0-4D4F-AAE4-2F5E999DB8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09856" y="4216209"/>
                  <a:ext cx="553426" cy="2468880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07A102A0-9B63-4DE3-BADF-267CA255EF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09856" y="3813873"/>
                  <a:ext cx="553426" cy="562102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53C740F2-AB41-4FB6-8B92-F54FA49079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71224" y="3813873"/>
                  <a:ext cx="828632" cy="562102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74CAC9A6-8FCC-4171-9541-010DB8317E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555978" y="4461587"/>
                  <a:ext cx="3362901" cy="2180281"/>
                </a:xfrm>
                <a:prstGeom prst="rect">
                  <a:avLst/>
                </a:prstGeom>
              </p:spPr>
            </p:pic>
          </p:grpSp>
          <p:sp>
            <p:nvSpPr>
              <p:cNvPr id="11" name="Right Bracket 10">
                <a:extLst>
                  <a:ext uri="{FF2B5EF4-FFF2-40B4-BE49-F238E27FC236}">
                    <a16:creationId xmlns:a16="http://schemas.microsoft.com/office/drawing/2014/main" id="{AF5DFAAF-2B88-4664-9416-61987279A732}"/>
                  </a:ext>
                </a:extLst>
              </p:cNvPr>
              <p:cNvSpPr/>
              <p:nvPr/>
            </p:nvSpPr>
            <p:spPr>
              <a:xfrm>
                <a:off x="11051444" y="2588211"/>
                <a:ext cx="100539" cy="1552254"/>
              </a:xfrm>
              <a:prstGeom prst="rightBracket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372382E-EDE9-46B9-B4E3-20EA5FBEE836}"/>
                  </a:ext>
                </a:extLst>
              </p:cNvPr>
              <p:cNvSpPr txBox="1"/>
              <p:nvPr/>
            </p:nvSpPr>
            <p:spPr>
              <a:xfrm>
                <a:off x="10376133" y="2530521"/>
                <a:ext cx="846508" cy="2800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24.5 </a:t>
                </a:r>
                <a:r>
                  <a:rPr lang="en-GB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GB" sz="12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Boris</a:t>
                </a:r>
                <a:endParaRPr lang="en-GB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Right Bracket 12">
                <a:extLst>
                  <a:ext uri="{FF2B5EF4-FFF2-40B4-BE49-F238E27FC236}">
                    <a16:creationId xmlns:a16="http://schemas.microsoft.com/office/drawing/2014/main" id="{FAAE5A30-7242-4413-BC6B-7391CAF68503}"/>
                  </a:ext>
                </a:extLst>
              </p:cNvPr>
              <p:cNvSpPr/>
              <p:nvPr/>
            </p:nvSpPr>
            <p:spPr>
              <a:xfrm>
                <a:off x="11749321" y="4689027"/>
                <a:ext cx="94663" cy="925733"/>
              </a:xfrm>
              <a:prstGeom prst="rightBracket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Right Bracket 13">
                <a:extLst>
                  <a:ext uri="{FF2B5EF4-FFF2-40B4-BE49-F238E27FC236}">
                    <a16:creationId xmlns:a16="http://schemas.microsoft.com/office/drawing/2014/main" id="{7303DE3E-4C02-4A5A-BB06-9431928A3A94}"/>
                  </a:ext>
                </a:extLst>
              </p:cNvPr>
              <p:cNvSpPr/>
              <p:nvPr/>
            </p:nvSpPr>
            <p:spPr>
              <a:xfrm>
                <a:off x="11764111" y="5614760"/>
                <a:ext cx="79873" cy="499353"/>
              </a:xfrm>
              <a:prstGeom prst="rightBracket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F8144C-70F9-4083-A25C-E00BFE287DCE}"/>
                  </a:ext>
                </a:extLst>
              </p:cNvPr>
              <p:cNvSpPr txBox="1"/>
              <p:nvPr/>
            </p:nvSpPr>
            <p:spPr>
              <a:xfrm>
                <a:off x="11140954" y="4594355"/>
                <a:ext cx="811099" cy="2800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2.4 </a:t>
                </a:r>
                <a:r>
                  <a:rPr lang="en-GB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GB" sz="12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Boris</a:t>
                </a:r>
                <a:endParaRPr lang="en-GB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54DB1B0-70CB-4B3D-9520-9A4921DAF46B}"/>
                  </a:ext>
                </a:extLst>
              </p:cNvPr>
              <p:cNvSpPr txBox="1"/>
              <p:nvPr/>
            </p:nvSpPr>
            <p:spPr>
              <a:xfrm>
                <a:off x="11113150" y="5903615"/>
                <a:ext cx="811098" cy="2800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0.2 </a:t>
                </a:r>
                <a:r>
                  <a:rPr lang="en-GB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GB" sz="12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Boris</a:t>
                </a:r>
                <a:endParaRPr lang="en-GB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0DC5167F-5C4A-4465-8230-6E86B14087CA}"/>
              </a:ext>
            </a:extLst>
          </p:cNvPr>
          <p:cNvSpPr/>
          <p:nvPr/>
        </p:nvSpPr>
        <p:spPr>
          <a:xfrm>
            <a:off x="8519500" y="5426588"/>
            <a:ext cx="5020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1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Boris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165893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0E9BF-5798-4A14-90BA-7BE80377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ECR orbit Close To Axis (CTA)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E0C7BC-92F7-4897-819E-3DB8324E2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10</a:t>
            </a:fld>
            <a:endParaRPr lang="fr-FR" altLang="fr-F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4BF12A-F3FC-42A7-8EE7-26C6BB9721BE}"/>
              </a:ext>
            </a:extLst>
          </p:cNvPr>
          <p:cNvSpPr txBox="1"/>
          <p:nvPr/>
        </p:nvSpPr>
        <p:spPr>
          <a:xfrm>
            <a:off x="4894014" y="6389619"/>
            <a:ext cx="41679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Figure: Confined electron orbit components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48761F-53EC-4D8D-8572-8F204F01A022}"/>
              </a:ext>
            </a:extLst>
          </p:cNvPr>
          <p:cNvGrpSpPr/>
          <p:nvPr/>
        </p:nvGrpSpPr>
        <p:grpSpPr>
          <a:xfrm>
            <a:off x="786841" y="1892765"/>
            <a:ext cx="3196686" cy="4515525"/>
            <a:chOff x="724652" y="1639426"/>
            <a:chExt cx="3011101" cy="425337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F22D345-8A3F-4957-BDBA-092F438D58C7}"/>
                </a:ext>
              </a:extLst>
            </p:cNvPr>
            <p:cNvSpPr/>
            <p:nvPr/>
          </p:nvSpPr>
          <p:spPr>
            <a:xfrm>
              <a:off x="724652" y="1639426"/>
              <a:ext cx="3011101" cy="42533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Content Placeholder 6">
              <a:extLst>
                <a:ext uri="{FF2B5EF4-FFF2-40B4-BE49-F238E27FC236}">
                  <a16:creationId xmlns:a16="http://schemas.microsoft.com/office/drawing/2014/main" id="{15A66F4C-F39B-4703-9E79-1AC696F5A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9267" y="1661182"/>
              <a:ext cx="2910546" cy="2168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Content Placeholder 8">
              <a:extLst>
                <a:ext uri="{FF2B5EF4-FFF2-40B4-BE49-F238E27FC236}">
                  <a16:creationId xmlns:a16="http://schemas.microsoft.com/office/drawing/2014/main" id="{1FB1E18F-C3FF-4476-8AEE-DEA3C2A609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701" y="3616569"/>
              <a:ext cx="2708112" cy="2193570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BB4EE60-8AA9-466C-A355-05294C2E0438}"/>
              </a:ext>
            </a:extLst>
          </p:cNvPr>
          <p:cNvSpPr txBox="1"/>
          <p:nvPr/>
        </p:nvSpPr>
        <p:spPr>
          <a:xfrm>
            <a:off x="578567" y="6399455"/>
            <a:ext cx="3794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Figure: Confined electron orbit 3D plot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F064F57-5AF7-4658-8C58-635DD76A5BDF}"/>
              </a:ext>
            </a:extLst>
          </p:cNvPr>
          <p:cNvSpPr txBox="1">
            <a:spLocks/>
          </p:cNvSpPr>
          <p:nvPr/>
        </p:nvSpPr>
        <p:spPr>
          <a:xfrm>
            <a:off x="350419" y="926123"/>
            <a:ext cx="4328427" cy="12068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Ø"/>
              <a:defRPr lang="fr-FR" altLang="fr-FR" sz="1800" b="0" kern="1200" dirty="0" smtClean="0">
                <a:solidFill>
                  <a:srgbClr val="0070C0"/>
                </a:solidFill>
                <a:latin typeface="Verdana" pitchFamily="34" charset="0"/>
                <a:ea typeface="MS PGothic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96709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20000"/>
              <a:buFont typeface="Arial" pitchFamily="34" charset="0"/>
              <a:buChar char="•"/>
              <a:defRPr sz="1400" kern="1200">
                <a:solidFill>
                  <a:schemeClr val="accent5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→"/>
              <a:defRPr sz="1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400" kern="1200">
                <a:solidFill>
                  <a:schemeClr val="accent6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Disphasement observed between the GC and Boris orbits</a:t>
            </a:r>
          </a:p>
          <a:p>
            <a:r>
              <a:rPr lang="en-GB" sz="1600" dirty="0"/>
              <a:t>Spatial envelopes are consistent.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C391CF-676E-40B7-B4C2-7FD496314F5A}"/>
              </a:ext>
            </a:extLst>
          </p:cNvPr>
          <p:cNvSpPr txBox="1"/>
          <p:nvPr/>
        </p:nvSpPr>
        <p:spPr>
          <a:xfrm>
            <a:off x="2226061" y="1852624"/>
            <a:ext cx="26376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CE584E-7D87-4F7E-A47C-4B745B30CE4A}"/>
              </a:ext>
            </a:extLst>
          </p:cNvPr>
          <p:cNvSpPr txBox="1"/>
          <p:nvPr/>
        </p:nvSpPr>
        <p:spPr>
          <a:xfrm>
            <a:off x="724691" y="2814034"/>
            <a:ext cx="26376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EEB5B1-3392-4F83-978D-F30A5A83BB5A}"/>
              </a:ext>
            </a:extLst>
          </p:cNvPr>
          <p:cNvSpPr txBox="1"/>
          <p:nvPr/>
        </p:nvSpPr>
        <p:spPr>
          <a:xfrm>
            <a:off x="3434812" y="4560625"/>
            <a:ext cx="26376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660531-B6EE-4188-81DD-8C79719F9BD0}"/>
              </a:ext>
            </a:extLst>
          </p:cNvPr>
          <p:cNvSpPr txBox="1"/>
          <p:nvPr/>
        </p:nvSpPr>
        <p:spPr>
          <a:xfrm>
            <a:off x="2665677" y="5727548"/>
            <a:ext cx="26376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308C60-EFFD-4D6C-BE87-A99D3F33DC3F}"/>
              </a:ext>
            </a:extLst>
          </p:cNvPr>
          <p:cNvSpPr txBox="1"/>
          <p:nvPr/>
        </p:nvSpPr>
        <p:spPr>
          <a:xfrm>
            <a:off x="1480286" y="5857266"/>
            <a:ext cx="26376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743C395-4862-4489-8285-C4C0E1BBFD55}"/>
              </a:ext>
            </a:extLst>
          </p:cNvPr>
          <p:cNvGrpSpPr/>
          <p:nvPr/>
        </p:nvGrpSpPr>
        <p:grpSpPr>
          <a:xfrm>
            <a:off x="4754113" y="848449"/>
            <a:ext cx="3291166" cy="5673450"/>
            <a:chOff x="4754113" y="848449"/>
            <a:chExt cx="3291166" cy="5673450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08BDA5C-032A-470A-AD0B-5B96EDF255F6}"/>
                </a:ext>
              </a:extLst>
            </p:cNvPr>
            <p:cNvGrpSpPr/>
            <p:nvPr/>
          </p:nvGrpSpPr>
          <p:grpSpPr>
            <a:xfrm>
              <a:off x="4754113" y="848449"/>
              <a:ext cx="3291166" cy="5673450"/>
              <a:chOff x="5743939" y="491593"/>
              <a:chExt cx="3291166" cy="5673450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BBA97F8B-413A-456B-B235-0BC6E678EE3F}"/>
                  </a:ext>
                </a:extLst>
              </p:cNvPr>
              <p:cNvGrpSpPr/>
              <p:nvPr/>
            </p:nvGrpSpPr>
            <p:grpSpPr>
              <a:xfrm>
                <a:off x="5854243" y="491593"/>
                <a:ext cx="3180862" cy="5673450"/>
                <a:chOff x="5512377" y="1065447"/>
                <a:chExt cx="3180862" cy="567345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17E3C560-0168-4AA7-90E3-258C8E778152}"/>
                    </a:ext>
                  </a:extLst>
                </p:cNvPr>
                <p:cNvGrpSpPr/>
                <p:nvPr/>
              </p:nvGrpSpPr>
              <p:grpSpPr>
                <a:xfrm>
                  <a:off x="5512377" y="1065447"/>
                  <a:ext cx="3180862" cy="5608921"/>
                  <a:chOff x="5512377" y="1065447"/>
                  <a:chExt cx="3180862" cy="5608921"/>
                </a:xfrm>
              </p:grpSpPr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AA14B87C-DD32-4731-AED9-22003D771A90}"/>
                      </a:ext>
                    </a:extLst>
                  </p:cNvPr>
                  <p:cNvGrpSpPr/>
                  <p:nvPr/>
                </p:nvGrpSpPr>
                <p:grpSpPr>
                  <a:xfrm>
                    <a:off x="5512377" y="1065447"/>
                    <a:ext cx="3180862" cy="5608921"/>
                    <a:chOff x="5512377" y="1065447"/>
                    <a:chExt cx="3180862" cy="5608921"/>
                  </a:xfrm>
                </p:grpSpPr>
                <p:pic>
                  <p:nvPicPr>
                    <p:cNvPr id="22" name="Content Placeholder 8">
                      <a:extLst>
                        <a:ext uri="{FF2B5EF4-FFF2-40B4-BE49-F238E27FC236}">
                          <a16:creationId xmlns:a16="http://schemas.microsoft.com/office/drawing/2014/main" id="{43348E58-B458-43AB-9A6C-AAE879B48C6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 bwMode="auto">
                    <a:xfrm>
                      <a:off x="5512377" y="1065447"/>
                      <a:ext cx="3180862" cy="560892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7C72B901-4D1A-4EFA-8DF5-7BD2CBEF7C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1267" y="1889153"/>
                      <a:ext cx="110944" cy="23428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09B574DF-2996-4071-B5CF-5EDB0179CC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9675" y="3635625"/>
                      <a:ext cx="110944" cy="23428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B7B2BCAC-CF47-4BA8-B167-0E58371427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8369" y="5383655"/>
                      <a:ext cx="110944" cy="23428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286AD5BD-56CB-4321-9336-A7DA17F9DCEE}"/>
                      </a:ext>
                    </a:extLst>
                  </p:cNvPr>
                  <p:cNvSpPr/>
                  <p:nvPr/>
                </p:nvSpPr>
                <p:spPr>
                  <a:xfrm>
                    <a:off x="7033846" y="6553200"/>
                    <a:ext cx="398585" cy="9439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3175F0AA-7671-49EA-AE2A-42EE43C8EB4E}"/>
                    </a:ext>
                  </a:extLst>
                </p:cNvPr>
                <p:cNvSpPr txBox="1"/>
                <p:nvPr/>
              </p:nvSpPr>
              <p:spPr>
                <a:xfrm>
                  <a:off x="6930138" y="6461898"/>
                  <a:ext cx="745083" cy="27699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en-GB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time[µs]</a:t>
                  </a:r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619EDB2-4FC7-4E9C-A200-2E096D5B1C79}"/>
                  </a:ext>
                </a:extLst>
              </p:cNvPr>
              <p:cNvSpPr txBox="1"/>
              <p:nvPr/>
            </p:nvSpPr>
            <p:spPr>
              <a:xfrm>
                <a:off x="5743939" y="2863420"/>
                <a:ext cx="369332" cy="52322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y[cm]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2F3C3E0-479F-421B-A286-964E5FD5FA51}"/>
                  </a:ext>
                </a:extLst>
              </p:cNvPr>
              <p:cNvSpPr txBox="1"/>
              <p:nvPr/>
            </p:nvSpPr>
            <p:spPr>
              <a:xfrm>
                <a:off x="5751041" y="4665332"/>
                <a:ext cx="369332" cy="52322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z[cm]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39B1B3F-C2BA-4280-B7C0-EC019DA6545D}"/>
                  </a:ext>
                </a:extLst>
              </p:cNvPr>
              <p:cNvSpPr txBox="1"/>
              <p:nvPr/>
            </p:nvSpPr>
            <p:spPr>
              <a:xfrm>
                <a:off x="5743939" y="1108813"/>
                <a:ext cx="369332" cy="52322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x[cm]</a:t>
                </a:r>
              </a:p>
            </p:txBody>
          </p:sp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317979A-FFB3-4C84-9EB5-E86E86074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9611" y="2308148"/>
              <a:ext cx="1338786" cy="892524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C96D2C3-B7CA-4AA9-A40F-6B15F0E20DE2}"/>
                </a:ext>
              </a:extLst>
            </p:cNvPr>
            <p:cNvSpPr/>
            <p:nvPr/>
          </p:nvSpPr>
          <p:spPr>
            <a:xfrm>
              <a:off x="6535615" y="926123"/>
              <a:ext cx="915941" cy="67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57705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5010D-0E63-4B61-B947-086645B9B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ECR orbit analysis (CTA)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EB8C5-71E8-4A37-A195-B5A78DCA9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11</a:t>
            </a:fld>
            <a:endParaRPr lang="fr-FR" altLang="fr-F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4C7C27-4282-44B3-81CB-FD87D4CA7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18" y="3156357"/>
            <a:ext cx="4143582" cy="26795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5FC4B4-9320-4DE7-A4D3-67305838D564}"/>
              </a:ext>
            </a:extLst>
          </p:cNvPr>
          <p:cNvSpPr txBox="1"/>
          <p:nvPr/>
        </p:nvSpPr>
        <p:spPr>
          <a:xfrm>
            <a:off x="961932" y="5823610"/>
            <a:ext cx="3404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Figure: Boris-GC orbit residual at corresponding propagation times.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82F6BDF-C60A-4DE2-A711-5BAEBAE24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125538"/>
            <a:ext cx="4969806" cy="1723460"/>
          </a:xfrm>
        </p:spPr>
        <p:txBody>
          <a:bodyPr/>
          <a:lstStyle/>
          <a:p>
            <a:r>
              <a:rPr lang="en-GB" sz="1600" dirty="0"/>
              <a:t>The observed disphasement is evident</a:t>
            </a:r>
          </a:p>
          <a:p>
            <a:r>
              <a:rPr lang="en-GB" sz="1600" dirty="0"/>
              <a:t>Good agreement between Boris and GC</a:t>
            </a:r>
          </a:p>
          <a:p>
            <a:r>
              <a:rPr lang="en-GB" sz="1600" dirty="0"/>
              <a:t>This orbit is one of the hardest for GC, (high axial oscillation frequency)</a:t>
            </a:r>
          </a:p>
          <a:p>
            <a:r>
              <a:rPr lang="en-GB" sz="1600" dirty="0"/>
              <a:t>Stable at this time-scale</a:t>
            </a:r>
          </a:p>
          <a:p>
            <a:endParaRPr lang="en-GB" sz="1600" dirty="0"/>
          </a:p>
          <a:p>
            <a:endParaRPr lang="en-GB" sz="1600" dirty="0"/>
          </a:p>
          <a:p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2049D6-1BA6-4DEC-B89E-70CA199CA150}"/>
              </a:ext>
            </a:extLst>
          </p:cNvPr>
          <p:cNvSpPr/>
          <p:nvPr/>
        </p:nvSpPr>
        <p:spPr>
          <a:xfrm>
            <a:off x="719086" y="6345393"/>
            <a:ext cx="40332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fr-FR" sz="1600" dirty="0">
                <a:solidFill>
                  <a:srgbClr val="0070C0"/>
                </a:solidFill>
              </a:rPr>
              <a:t>Energy conserved with both methods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69B799-A6AC-449F-945C-DD2011E55C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925" y="3566005"/>
            <a:ext cx="3850318" cy="24884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5E707B-4B24-498B-AB72-F7873692B7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925" y="1052604"/>
            <a:ext cx="3849250" cy="24415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136AF30-99ED-4A46-8F9B-A464186CA27E}"/>
              </a:ext>
            </a:extLst>
          </p:cNvPr>
          <p:cNvSpPr txBox="1"/>
          <p:nvPr/>
        </p:nvSpPr>
        <p:spPr>
          <a:xfrm>
            <a:off x="5408999" y="6054492"/>
            <a:ext cx="3404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Figure: Boris-GC orbit residual at corresponding propagation times.</a:t>
            </a:r>
          </a:p>
        </p:txBody>
      </p:sp>
    </p:spTree>
    <p:extLst>
      <p:ext uri="{BB962C8B-B14F-4D97-AF65-F5344CB8AC3E}">
        <p14:creationId xmlns:p14="http://schemas.microsoft.com/office/powerpoint/2010/main" val="3484577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8C011-E2E4-4573-9697-210BA604C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ECR confinement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29005D9-9A02-4DBE-B986-A0988C6E1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3845" y="1735239"/>
            <a:ext cx="3089036" cy="439635"/>
          </a:xfrm>
        </p:spPr>
        <p:txBody>
          <a:bodyPr/>
          <a:lstStyle/>
          <a:p>
            <a:r>
              <a:rPr lang="en-GB" sz="2000" dirty="0"/>
              <a:t>Boris propagated e</a:t>
            </a:r>
            <a:r>
              <a:rPr lang="en-GB" sz="2000" baseline="30000" dirty="0"/>
              <a:t>-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94859C6-9D08-42B9-BB03-0F3AD6DABA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51927" y="1735239"/>
            <a:ext cx="2740535" cy="439636"/>
          </a:xfrm>
        </p:spPr>
        <p:txBody>
          <a:bodyPr/>
          <a:lstStyle/>
          <a:p>
            <a:r>
              <a:rPr lang="en-GB" sz="2000" dirty="0"/>
              <a:t>GC propagated e</a:t>
            </a:r>
            <a:r>
              <a:rPr lang="en-GB" sz="2000" baseline="30000" dirty="0"/>
              <a:t>-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82DD53-F91F-4575-B285-B7BA09ABA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12</a:t>
            </a:fld>
            <a:endParaRPr lang="fr-FR" altLang="fr-FR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58297CAB-9A5F-4B14-9C83-4FAE1CE0809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81" y="2174875"/>
            <a:ext cx="3131800" cy="3951288"/>
          </a:xfrm>
          <a:prstGeom prst="rect">
            <a:avLst/>
          </a:prstGeo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AF0A7AB0-8973-469E-AF4E-4877E6E8D17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076" y="2174875"/>
            <a:ext cx="3141169" cy="3951288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55EEC0D-D6E5-4E29-8602-0CC24FD73EBD}"/>
              </a:ext>
            </a:extLst>
          </p:cNvPr>
          <p:cNvSpPr txBox="1">
            <a:spLocks/>
          </p:cNvSpPr>
          <p:nvPr/>
        </p:nvSpPr>
        <p:spPr>
          <a:xfrm>
            <a:off x="272528" y="1038103"/>
            <a:ext cx="8461163" cy="63976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857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Ø"/>
              <a:defRPr lang="fr-FR" altLang="fr-FR" sz="1800" b="0" kern="1200" dirty="0" smtClean="0">
                <a:solidFill>
                  <a:srgbClr val="0070C0"/>
                </a:solidFill>
                <a:latin typeface="Verdana" pitchFamily="34" charset="0"/>
                <a:ea typeface="MS PGothic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96709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20000"/>
              <a:buFont typeface="Arial" pitchFamily="34" charset="0"/>
              <a:buChar char="•"/>
              <a:defRPr sz="1400" kern="1200">
                <a:solidFill>
                  <a:schemeClr val="accent5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→"/>
              <a:defRPr sz="1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400" kern="1200">
                <a:solidFill>
                  <a:schemeClr val="accent6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Good agreement for the confined electron distribution with both propagation methods</a:t>
            </a:r>
          </a:p>
          <a:p>
            <a:pPr lvl="1"/>
            <a:r>
              <a:rPr lang="en-GB" dirty="0"/>
              <a:t>Sample size 1000, largest valid dt (10</a:t>
            </a:r>
            <a:r>
              <a:rPr lang="en-GB" baseline="30000" dirty="0"/>
              <a:t>-10</a:t>
            </a:r>
            <a:r>
              <a:rPr lang="en-GB" dirty="0"/>
              <a:t>s for GC and 10</a:t>
            </a:r>
            <a:r>
              <a:rPr lang="en-GB" baseline="30000" dirty="0"/>
              <a:t>-12</a:t>
            </a:r>
            <a:r>
              <a:rPr lang="en-GB" dirty="0"/>
              <a:t>s for Boris)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8A4A93B-4AB8-4DB5-B76D-B25611797DF7}"/>
                  </a:ext>
                </a:extLst>
              </p:cNvPr>
              <p:cNvSpPr txBox="1"/>
              <p:nvPr/>
            </p:nvSpPr>
            <p:spPr>
              <a:xfrm>
                <a:off x="1869651" y="6035014"/>
                <a:ext cx="394660" cy="1822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𝑝𝑖𝑡𝑐h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8A4A93B-4AB8-4DB5-B76D-B25611797D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9651" y="6035014"/>
                <a:ext cx="394660" cy="182294"/>
              </a:xfrm>
              <a:prstGeom prst="rect">
                <a:avLst/>
              </a:prstGeom>
              <a:blipFill>
                <a:blip r:embed="rId5"/>
                <a:stretch>
                  <a:fillRect l="-7813" r="-625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1853E89-D42B-4FD5-80F9-0819D97FB608}"/>
                  </a:ext>
                </a:extLst>
              </p:cNvPr>
              <p:cNvSpPr txBox="1"/>
              <p:nvPr/>
            </p:nvSpPr>
            <p:spPr>
              <a:xfrm>
                <a:off x="5590126" y="6035014"/>
                <a:ext cx="394660" cy="1822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sz="1100" b="0" i="1" smtClean="0">
                              <a:latin typeface="Cambria Math" panose="02040503050406030204" pitchFamily="18" charset="0"/>
                            </a:rPr>
                            <m:t>𝑝𝑖𝑡𝑐h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1853E89-D42B-4FD5-80F9-0819D97FB6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0126" y="6035014"/>
                <a:ext cx="394660" cy="182294"/>
              </a:xfrm>
              <a:prstGeom prst="rect">
                <a:avLst/>
              </a:prstGeom>
              <a:blipFill>
                <a:blip r:embed="rId6"/>
                <a:stretch>
                  <a:fillRect l="-6154" r="-4615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7E0E6EC-647C-4E0C-80AC-3FE55F0F109D}"/>
                  </a:ext>
                </a:extLst>
              </p:cNvPr>
              <p:cNvSpPr txBox="1"/>
              <p:nvPr/>
            </p:nvSpPr>
            <p:spPr>
              <a:xfrm>
                <a:off x="7430218" y="2655276"/>
                <a:ext cx="1520288" cy="4770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𝑝𝑖𝑡𝑐h</m:t>
                              </m:r>
                            </m:sub>
                          </m:sSub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7E0E6EC-647C-4E0C-80AC-3FE55F0F1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0218" y="2655276"/>
                <a:ext cx="1520288" cy="477054"/>
              </a:xfrm>
              <a:prstGeom prst="rect">
                <a:avLst/>
              </a:prstGeom>
              <a:blipFill>
                <a:blip r:embed="rId7"/>
                <a:stretch>
                  <a:fillRect l="-1606" b="-128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88CD908-B686-4C18-8611-10ADAC6D20B5}"/>
                  </a:ext>
                </a:extLst>
              </p:cNvPr>
              <p:cNvSpPr txBox="1"/>
              <p:nvPr/>
            </p:nvSpPr>
            <p:spPr>
              <a:xfrm>
                <a:off x="7716835" y="3346936"/>
                <a:ext cx="947054" cy="5041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ℛ</m:t>
                          </m:r>
                        </m:den>
                      </m:f>
                      <m:r>
                        <a:rPr lang="en-GB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88CD908-B686-4C18-8611-10ADAC6D2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6835" y="3346936"/>
                <a:ext cx="947054" cy="5041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C119864-70A6-46F1-B446-CD4C427D3AA4}"/>
                  </a:ext>
                </a:extLst>
              </p:cNvPr>
              <p:cNvSpPr txBox="1"/>
              <p:nvPr/>
            </p:nvSpPr>
            <p:spPr>
              <a:xfrm>
                <a:off x="7509723" y="4109741"/>
                <a:ext cx="1440783" cy="5148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𝑐𝑟𝑖𝑡</m:t>
                              </m:r>
                            </m:sub>
                          </m:sSub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C119864-70A6-46F1-B446-CD4C427D3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9723" y="4109741"/>
                <a:ext cx="1440783" cy="51482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9488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7FD10-96A2-4C5D-8168-3D81C988A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SILHI@GANIL ion 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5E53B-C090-4829-9CD7-4B4C41A8F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24744"/>
            <a:ext cx="8229600" cy="1621853"/>
          </a:xfrm>
        </p:spPr>
        <p:txBody>
          <a:bodyPr/>
          <a:lstStyle/>
          <a:p>
            <a:r>
              <a:rPr lang="en-GB" dirty="0"/>
              <a:t>2.45GHz operation frequency</a:t>
            </a:r>
          </a:p>
          <a:p>
            <a:r>
              <a:rPr lang="en-GB" dirty="0"/>
              <a:t>Microwave discharge ion source (MW)</a:t>
            </a:r>
          </a:p>
          <a:p>
            <a:r>
              <a:rPr lang="en-GB" dirty="0"/>
              <a:t>~0.1T maximum solenoidal magnetic field. (2D map given)</a:t>
            </a:r>
          </a:p>
          <a:p>
            <a:r>
              <a:rPr lang="en-GB" dirty="0"/>
              <a:t>No magnetic confinement, one magnetic mirror towards extraction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29779-9C1E-4959-B44C-263475623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13</a:t>
            </a:fld>
            <a:endParaRPr lang="fr-FR" altLang="fr-FR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54EA2F3-8724-4889-94AE-D4A5CA76D119}"/>
              </a:ext>
            </a:extLst>
          </p:cNvPr>
          <p:cNvGrpSpPr/>
          <p:nvPr/>
        </p:nvGrpSpPr>
        <p:grpSpPr>
          <a:xfrm>
            <a:off x="4544796" y="2847602"/>
            <a:ext cx="3680570" cy="3451083"/>
            <a:chOff x="4701430" y="2960467"/>
            <a:chExt cx="3680570" cy="345108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497C8D4-0E15-48D8-BC9B-3DE12E734D1E}"/>
                </a:ext>
              </a:extLst>
            </p:cNvPr>
            <p:cNvSpPr/>
            <p:nvPr/>
          </p:nvSpPr>
          <p:spPr>
            <a:xfrm>
              <a:off x="4701430" y="2960467"/>
              <a:ext cx="3680570" cy="34510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1F0C1C5-A539-4A28-ABCF-290BC68BF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1430" y="2960467"/>
              <a:ext cx="3621955" cy="297000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3C049CE-5938-42F4-A092-83D18D215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9573" y="5930470"/>
              <a:ext cx="3405667" cy="48108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D590B66-6B69-4E0E-911C-DFB521CE4D26}"/>
              </a:ext>
            </a:extLst>
          </p:cNvPr>
          <p:cNvGrpSpPr/>
          <p:nvPr/>
        </p:nvGrpSpPr>
        <p:grpSpPr>
          <a:xfrm>
            <a:off x="563379" y="3036523"/>
            <a:ext cx="2827335" cy="2796449"/>
            <a:chOff x="1067471" y="3141289"/>
            <a:chExt cx="2827335" cy="2796449"/>
          </a:xfrm>
        </p:grpSpPr>
        <p:grpSp>
          <p:nvGrpSpPr>
            <p:cNvPr id="11" name="Groupe 33">
              <a:extLst>
                <a:ext uri="{FF2B5EF4-FFF2-40B4-BE49-F238E27FC236}">
                  <a16:creationId xmlns:a16="http://schemas.microsoft.com/office/drawing/2014/main" id="{D7262FD0-0204-4111-85EC-BC35AD000D0F}"/>
                </a:ext>
              </a:extLst>
            </p:cNvPr>
            <p:cNvGrpSpPr/>
            <p:nvPr/>
          </p:nvGrpSpPr>
          <p:grpSpPr>
            <a:xfrm rot="10800000" flipV="1">
              <a:off x="1108712" y="3188733"/>
              <a:ext cx="2786094" cy="2749005"/>
              <a:chOff x="4857750" y="3152776"/>
              <a:chExt cx="3333750" cy="3128010"/>
            </a:xfrm>
          </p:grpSpPr>
          <p:pic>
            <p:nvPicPr>
              <p:cNvPr id="12" name="Picture 11" descr="Z:\JUAS\autres sources\SILHI.gif">
                <a:extLst>
                  <a:ext uri="{FF2B5EF4-FFF2-40B4-BE49-F238E27FC236}">
                    <a16:creationId xmlns:a16="http://schemas.microsoft.com/office/drawing/2014/main" id="{3FF00935-0AEB-454D-8AD5-72D6170D93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71"/>
              <a:stretch/>
            </p:blipFill>
            <p:spPr bwMode="auto">
              <a:xfrm>
                <a:off x="4857750" y="3152776"/>
                <a:ext cx="3333750" cy="31280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Image 35">
                <a:extLst>
                  <a:ext uri="{FF2B5EF4-FFF2-40B4-BE49-F238E27FC236}">
                    <a16:creationId xmlns:a16="http://schemas.microsoft.com/office/drawing/2014/main" id="{4A2829F0-8873-429F-A121-0A2B3D6643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658" t="6624" r="37695" b="18163"/>
              <a:stretch/>
            </p:blipFill>
            <p:spPr>
              <a:xfrm rot="10800000">
                <a:off x="6514714" y="4410075"/>
                <a:ext cx="686183" cy="609600"/>
              </a:xfrm>
              <a:prstGeom prst="rect">
                <a:avLst/>
              </a:prstGeom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CF36240-E8DB-4838-AE96-F1AC80BCC2D2}"/>
                  </a:ext>
                </a:extLst>
              </p:cNvPr>
              <p:cNvSpPr/>
              <p:nvPr/>
            </p:nvSpPr>
            <p:spPr>
              <a:xfrm>
                <a:off x="4910138" y="3639379"/>
                <a:ext cx="523875" cy="3429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dirty="0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AD643C5-9FB8-44BF-8C93-5235B5ADC967}"/>
                  </a:ext>
                </a:extLst>
              </p:cNvPr>
              <p:cNvSpPr/>
              <p:nvPr/>
            </p:nvSpPr>
            <p:spPr>
              <a:xfrm>
                <a:off x="5038725" y="3328988"/>
                <a:ext cx="523875" cy="3429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6B8D95-E80D-4F12-92E4-14877946C5AE}"/>
                  </a:ext>
                </a:extLst>
              </p:cNvPr>
              <p:cNvSpPr/>
              <p:nvPr/>
            </p:nvSpPr>
            <p:spPr>
              <a:xfrm>
                <a:off x="4857752" y="4429126"/>
                <a:ext cx="220634" cy="2476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dirty="0"/>
              </a:p>
            </p:txBody>
          </p:sp>
          <p:sp>
            <p:nvSpPr>
              <p:cNvPr id="17" name="Ellipse 39">
                <a:extLst>
                  <a:ext uri="{FF2B5EF4-FFF2-40B4-BE49-F238E27FC236}">
                    <a16:creationId xmlns:a16="http://schemas.microsoft.com/office/drawing/2014/main" id="{B43B7AF0-3B7C-4CDB-8ADF-78B014E19910}"/>
                  </a:ext>
                </a:extLst>
              </p:cNvPr>
              <p:cNvSpPr/>
              <p:nvPr/>
            </p:nvSpPr>
            <p:spPr>
              <a:xfrm>
                <a:off x="5167313" y="4748213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/>
              </a:p>
            </p:txBody>
          </p:sp>
          <p:cxnSp>
            <p:nvCxnSpPr>
              <p:cNvPr id="18" name="Connecteur droit avec flèche 40">
                <a:extLst>
                  <a:ext uri="{FF2B5EF4-FFF2-40B4-BE49-F238E27FC236}">
                    <a16:creationId xmlns:a16="http://schemas.microsoft.com/office/drawing/2014/main" id="{CB8093A5-07A8-425B-A721-CF3286F88273}"/>
                  </a:ext>
                </a:extLst>
              </p:cNvPr>
              <p:cNvCxnSpPr/>
              <p:nvPr/>
            </p:nvCxnSpPr>
            <p:spPr>
              <a:xfrm>
                <a:off x="5329238" y="4910138"/>
                <a:ext cx="71437" cy="71437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ZoneTexte 41">
              <a:extLst>
                <a:ext uri="{FF2B5EF4-FFF2-40B4-BE49-F238E27FC236}">
                  <a16:creationId xmlns:a16="http://schemas.microsoft.com/office/drawing/2014/main" id="{B7B29BC3-A467-4D4B-B49B-37018C083A04}"/>
                </a:ext>
              </a:extLst>
            </p:cNvPr>
            <p:cNvSpPr txBox="1"/>
            <p:nvPr/>
          </p:nvSpPr>
          <p:spPr>
            <a:xfrm>
              <a:off x="1620653" y="3141289"/>
              <a:ext cx="1900019" cy="307777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Resonance surface</a:t>
              </a:r>
            </a:p>
          </p:txBody>
        </p:sp>
        <p:cxnSp>
          <p:nvCxnSpPr>
            <p:cNvPr id="20" name="Connecteur droit avec flèche 43">
              <a:extLst>
                <a:ext uri="{FF2B5EF4-FFF2-40B4-BE49-F238E27FC236}">
                  <a16:creationId xmlns:a16="http://schemas.microsoft.com/office/drawing/2014/main" id="{D227D072-D725-4D4F-A2C3-693DDE253619}"/>
                </a:ext>
              </a:extLst>
            </p:cNvPr>
            <p:cNvCxnSpPr>
              <a:cxnSpLocks/>
              <a:stCxn id="21" idx="2"/>
            </p:cNvCxnSpPr>
            <p:nvPr/>
          </p:nvCxnSpPr>
          <p:spPr>
            <a:xfrm>
              <a:off x="1329723" y="3906291"/>
              <a:ext cx="255238" cy="352417"/>
            </a:xfrm>
            <a:prstGeom prst="straightConnector1">
              <a:avLst/>
            </a:prstGeom>
            <a:ln w="28575">
              <a:solidFill>
                <a:srgbClr val="FF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44">
              <a:extLst>
                <a:ext uri="{FF2B5EF4-FFF2-40B4-BE49-F238E27FC236}">
                  <a16:creationId xmlns:a16="http://schemas.microsoft.com/office/drawing/2014/main" id="{2C23274F-5CA7-40E7-AB9F-A533EAD32C8C}"/>
                </a:ext>
              </a:extLst>
            </p:cNvPr>
            <p:cNvSpPr txBox="1"/>
            <p:nvPr/>
          </p:nvSpPr>
          <p:spPr>
            <a:xfrm>
              <a:off x="1067471" y="3598514"/>
              <a:ext cx="5245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>
                  <a:solidFill>
                    <a:srgbClr val="FF6600"/>
                  </a:solidFill>
                </a:rPr>
                <a:t>Gas</a:t>
              </a:r>
              <a:endParaRPr lang="fr-FR" sz="1400" dirty="0">
                <a:solidFill>
                  <a:srgbClr val="FF6600"/>
                </a:solidFill>
              </a:endParaRPr>
            </a:p>
          </p:txBody>
        </p:sp>
        <p:sp>
          <p:nvSpPr>
            <p:cNvPr id="22" name="ZoneTexte 45">
              <a:extLst>
                <a:ext uri="{FF2B5EF4-FFF2-40B4-BE49-F238E27FC236}">
                  <a16:creationId xmlns:a16="http://schemas.microsoft.com/office/drawing/2014/main" id="{DB3B6EBF-9062-463C-AE39-3413CB1B385A}"/>
                </a:ext>
              </a:extLst>
            </p:cNvPr>
            <p:cNvSpPr txBox="1"/>
            <p:nvPr/>
          </p:nvSpPr>
          <p:spPr>
            <a:xfrm>
              <a:off x="1125274" y="4419256"/>
              <a:ext cx="412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olidFill>
                    <a:srgbClr val="000099"/>
                  </a:solidFill>
                </a:rPr>
                <a:t>RF</a:t>
              </a:r>
            </a:p>
          </p:txBody>
        </p:sp>
        <p:cxnSp>
          <p:nvCxnSpPr>
            <p:cNvPr id="23" name="Connecteur droit avec flèche 46">
              <a:extLst>
                <a:ext uri="{FF2B5EF4-FFF2-40B4-BE49-F238E27FC236}">
                  <a16:creationId xmlns:a16="http://schemas.microsoft.com/office/drawing/2014/main" id="{3F65A4B7-501C-4847-AAF2-377916D9C4C2}"/>
                </a:ext>
              </a:extLst>
            </p:cNvPr>
            <p:cNvCxnSpPr>
              <a:cxnSpLocks/>
            </p:cNvCxnSpPr>
            <p:nvPr/>
          </p:nvCxnSpPr>
          <p:spPr>
            <a:xfrm>
              <a:off x="1457342" y="4561560"/>
              <a:ext cx="241731" cy="926"/>
            </a:xfrm>
            <a:prstGeom prst="straightConnector1">
              <a:avLst/>
            </a:prstGeom>
            <a:ln w="28575">
              <a:solidFill>
                <a:srgbClr val="003399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324E713-6FBF-45B4-AC1B-99C760932F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13574" y="3463261"/>
              <a:ext cx="565504" cy="9559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D2DBD9DE-0C3C-405A-AD22-AE78C037AB2A}"/>
              </a:ext>
            </a:extLst>
          </p:cNvPr>
          <p:cNvSpPr txBox="1"/>
          <p:nvPr/>
        </p:nvSpPr>
        <p:spPr>
          <a:xfrm>
            <a:off x="262148" y="5877378"/>
            <a:ext cx="362567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Figure: </a:t>
            </a:r>
            <a:r>
              <a:rPr lang="fr-FR" sz="1400" dirty="0"/>
              <a:t>SILHI source </a:t>
            </a:r>
            <a:r>
              <a:rPr lang="en-GB" sz="1400" dirty="0"/>
              <a:t>with</a:t>
            </a:r>
            <a:r>
              <a:rPr lang="fr-FR" sz="1400" dirty="0"/>
              <a:t> permanent magnets (CEA/IRFU/GANIL)</a:t>
            </a:r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71C94-99E9-4BC0-B1C2-52CFD2D80702}"/>
              </a:ext>
            </a:extLst>
          </p:cNvPr>
          <p:cNvSpPr txBox="1"/>
          <p:nvPr/>
        </p:nvSpPr>
        <p:spPr>
          <a:xfrm>
            <a:off x="8091755" y="3711883"/>
            <a:ext cx="400110" cy="1414746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GB" sz="1400" dirty="0"/>
              <a:t>Extraction wall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C63CAA-2783-4B6E-A6F3-6A7C72918EAA}"/>
              </a:ext>
            </a:extLst>
          </p:cNvPr>
          <p:cNvSpPr txBox="1"/>
          <p:nvPr/>
        </p:nvSpPr>
        <p:spPr>
          <a:xfrm>
            <a:off x="4225171" y="3440405"/>
            <a:ext cx="400110" cy="198855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GB" sz="1400" dirty="0"/>
              <a:t>RF/Gas injection wall</a:t>
            </a:r>
          </a:p>
        </p:txBody>
      </p:sp>
    </p:spTree>
    <p:extLst>
      <p:ext uri="{BB962C8B-B14F-4D97-AF65-F5344CB8AC3E}">
        <p14:creationId xmlns:p14="http://schemas.microsoft.com/office/powerpoint/2010/main" val="986504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A6D7E-F97F-4799-9831-3E76A990D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Trapped orbit in SILHI </a:t>
            </a:r>
            <a:br>
              <a:rPr lang="en-GB" dirty="0"/>
            </a:br>
            <a:r>
              <a:rPr lang="en-GB" dirty="0"/>
              <a:t>(one bounce)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800B5-C121-4114-903B-E547A3F32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0105" y="2142240"/>
            <a:ext cx="4150388" cy="2881098"/>
          </a:xfrm>
        </p:spPr>
        <p:txBody>
          <a:bodyPr/>
          <a:lstStyle/>
          <a:p>
            <a:r>
              <a:rPr lang="en-GB" dirty="0"/>
              <a:t>Very good qualitative agreement.</a:t>
            </a:r>
          </a:p>
          <a:p>
            <a:r>
              <a:rPr lang="en-GB" dirty="0"/>
              <a:t>A one bounce orbit chosen as it is one of the most challenging examples.</a:t>
            </a:r>
          </a:p>
          <a:p>
            <a:r>
              <a:rPr lang="en-GB" dirty="0"/>
              <a:t>A typical energy electron of ~1eV is confined for ~1µs. In the absence of interaction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5C0280-AFA8-4FD6-A547-C9AE67896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14</a:t>
            </a:fld>
            <a:endParaRPr lang="fr-FR" altLang="fr-FR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10FB6A-2C09-4C0C-9EF2-7CF63FD5A832}"/>
              </a:ext>
            </a:extLst>
          </p:cNvPr>
          <p:cNvSpPr txBox="1"/>
          <p:nvPr/>
        </p:nvSpPr>
        <p:spPr>
          <a:xfrm>
            <a:off x="297801" y="6299304"/>
            <a:ext cx="4492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Figure: One bounce electron orbit components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22EC8B-FB7D-4405-AFF8-FB4F609AF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29" y="1259304"/>
            <a:ext cx="2982249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870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71EC2-DA08-442C-8D05-BE04A0335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Trapped orbit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40B82-7365-4BA3-8383-F80149625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15</a:t>
            </a:fld>
            <a:endParaRPr lang="fr-FR" altLang="fr-FR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9556D2C-2929-454A-BD8C-75D55A60B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95" y="3521692"/>
            <a:ext cx="3606137" cy="230191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2CB72F6-9E27-40DC-8C45-469492FBD806}"/>
              </a:ext>
            </a:extLst>
          </p:cNvPr>
          <p:cNvSpPr txBox="1"/>
          <p:nvPr/>
        </p:nvSpPr>
        <p:spPr>
          <a:xfrm>
            <a:off x="961932" y="5823610"/>
            <a:ext cx="3404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Figure: Boris-GC orbit residual at corresponding propagation times.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A5208A9E-24FA-4DB7-8995-078228C2871A}"/>
              </a:ext>
            </a:extLst>
          </p:cNvPr>
          <p:cNvSpPr txBox="1">
            <a:spLocks/>
          </p:cNvSpPr>
          <p:nvPr/>
        </p:nvSpPr>
        <p:spPr bwMode="auto">
          <a:xfrm>
            <a:off x="255022" y="1225207"/>
            <a:ext cx="4986308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  <a:defRPr lang="fr-FR" altLang="fr-FR" sz="1800" b="0" kern="1200">
                <a:solidFill>
                  <a:srgbClr val="0070C0"/>
                </a:solidFill>
                <a:latin typeface="Verdana" pitchFamily="34" charset="0"/>
                <a:ea typeface="MS PGothic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D96709"/>
              </a:buClr>
              <a:buSzPct val="110000"/>
              <a:buFont typeface="Wingdings" panose="05000000000000000000" pitchFamily="2" charset="2"/>
              <a:buChar char="§"/>
              <a:defRPr lang="fr-FR" altLang="fr-FR" sz="1600" kern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20000"/>
              <a:buFont typeface="Arial" pitchFamily="34" charset="0"/>
              <a:buChar char="•"/>
              <a:defRPr sz="1400" kern="1200">
                <a:solidFill>
                  <a:schemeClr val="accent5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→"/>
              <a:defRPr sz="1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400" kern="1200">
                <a:solidFill>
                  <a:schemeClr val="accent6">
                    <a:lumMod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GC algorithm ~5.7 times more computationally expensive per step.</a:t>
            </a:r>
          </a:p>
          <a:p>
            <a:r>
              <a:rPr lang="en-GB" sz="1600" dirty="0"/>
              <a:t>10 times larger timestep rends it faster.</a:t>
            </a:r>
          </a:p>
          <a:p>
            <a:r>
              <a:rPr lang="en-GB" sz="1600" dirty="0"/>
              <a:t>The GC trajectories stable up to a 1000ps time-step, broken at a 10</a:t>
            </a:r>
            <a:r>
              <a:rPr lang="en-GB" sz="1600" baseline="30000" dirty="0"/>
              <a:t>4</a:t>
            </a:r>
            <a:r>
              <a:rPr lang="en-GB" sz="1600" dirty="0"/>
              <a:t>ps.</a:t>
            </a:r>
          </a:p>
          <a:p>
            <a:pPr lvl="1"/>
            <a:r>
              <a:rPr lang="en-GB" sz="1400" dirty="0"/>
              <a:t>GC up to ~10 times faster when compared to Boris.  </a:t>
            </a:r>
          </a:p>
          <a:p>
            <a:endParaRPr lang="en-GB" sz="1600" dirty="0"/>
          </a:p>
          <a:p>
            <a:endParaRPr lang="en-GB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8FFC64F-FA24-4F1D-92E1-C3657F19F068}"/>
              </a:ext>
            </a:extLst>
          </p:cNvPr>
          <p:cNvGrpSpPr/>
          <p:nvPr/>
        </p:nvGrpSpPr>
        <p:grpSpPr>
          <a:xfrm>
            <a:off x="5182096" y="938788"/>
            <a:ext cx="3821557" cy="5146432"/>
            <a:chOff x="5182096" y="938788"/>
            <a:chExt cx="3821557" cy="514643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134E7D6-0E69-45B3-B9D1-C8D097613FB4}"/>
                </a:ext>
              </a:extLst>
            </p:cNvPr>
            <p:cNvGrpSpPr/>
            <p:nvPr/>
          </p:nvGrpSpPr>
          <p:grpSpPr>
            <a:xfrm>
              <a:off x="5182096" y="938788"/>
              <a:ext cx="3821557" cy="5146432"/>
              <a:chOff x="4935581" y="896814"/>
              <a:chExt cx="3821557" cy="5146432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C51C3560-BB16-4485-81DA-4416190434FA}"/>
                  </a:ext>
                </a:extLst>
              </p:cNvPr>
              <p:cNvGrpSpPr/>
              <p:nvPr/>
            </p:nvGrpSpPr>
            <p:grpSpPr>
              <a:xfrm>
                <a:off x="4935581" y="896814"/>
                <a:ext cx="3821557" cy="5146432"/>
                <a:chOff x="4935581" y="896814"/>
                <a:chExt cx="3821557" cy="5146432"/>
              </a:xfrm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8694A982-C25F-4986-8A34-06F69C1FCB54}"/>
                    </a:ext>
                  </a:extLst>
                </p:cNvPr>
                <p:cNvGrpSpPr/>
                <p:nvPr/>
              </p:nvGrpSpPr>
              <p:grpSpPr>
                <a:xfrm>
                  <a:off x="4935581" y="896814"/>
                  <a:ext cx="3821557" cy="5146432"/>
                  <a:chOff x="3796704" y="192588"/>
                  <a:chExt cx="4353648" cy="6472824"/>
                </a:xfrm>
              </p:grpSpPr>
              <p:grpSp>
                <p:nvGrpSpPr>
                  <p:cNvPr id="6" name="Group 5">
                    <a:extLst>
                      <a:ext uri="{FF2B5EF4-FFF2-40B4-BE49-F238E27FC236}">
                        <a16:creationId xmlns:a16="http://schemas.microsoft.com/office/drawing/2014/main" id="{AD630671-6476-4ADF-AA3F-E1B65F4E0142}"/>
                      </a:ext>
                    </a:extLst>
                  </p:cNvPr>
                  <p:cNvGrpSpPr/>
                  <p:nvPr/>
                </p:nvGrpSpPr>
                <p:grpSpPr>
                  <a:xfrm>
                    <a:off x="3796704" y="192588"/>
                    <a:ext cx="4353648" cy="6472824"/>
                    <a:chOff x="4238880" y="192588"/>
                    <a:chExt cx="4353648" cy="6472824"/>
                  </a:xfrm>
                </p:grpSpPr>
                <p:pic>
                  <p:nvPicPr>
                    <p:cNvPr id="13" name="Picture 12">
                      <a:extLst>
                        <a:ext uri="{FF2B5EF4-FFF2-40B4-BE49-F238E27FC236}">
                          <a16:creationId xmlns:a16="http://schemas.microsoft.com/office/drawing/2014/main" id="{81BE78AC-2AA9-442C-B191-AD1081871C4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238880" y="192588"/>
                      <a:ext cx="3426489" cy="415747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5ADE356E-16B7-47B0-A2B3-3C0EF2C382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39918" y="3686269"/>
                      <a:ext cx="3325451" cy="663791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cxnSp>
                  <p:nvCxnSpPr>
                    <p:cNvPr id="15" name="Straight Connector 14">
                      <a:extLst>
                        <a:ext uri="{FF2B5EF4-FFF2-40B4-BE49-F238E27FC236}">
                          <a16:creationId xmlns:a16="http://schemas.microsoft.com/office/drawing/2014/main" id="{9272EF7D-01F9-4E87-B7B4-352119BB806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339918" y="4350060"/>
                      <a:ext cx="781666" cy="2315352"/>
                    </a:xfrm>
                    <a:prstGeom prst="line">
                      <a:avLst/>
                    </a:prstGeom>
                    <a:ln>
                      <a:prstDash val="dash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" name="Straight Connector 15">
                      <a:extLst>
                        <a:ext uri="{FF2B5EF4-FFF2-40B4-BE49-F238E27FC236}">
                          <a16:creationId xmlns:a16="http://schemas.microsoft.com/office/drawing/2014/main" id="{27DEAEDC-3F13-4FB6-9C0C-70EC6D2FE21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339918" y="3686269"/>
                      <a:ext cx="781666" cy="855251"/>
                    </a:xfrm>
                    <a:prstGeom prst="line">
                      <a:avLst/>
                    </a:prstGeom>
                    <a:ln>
                      <a:prstDash val="dash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" name="Straight Connector 16">
                      <a:extLst>
                        <a:ext uri="{FF2B5EF4-FFF2-40B4-BE49-F238E27FC236}">
                          <a16:creationId xmlns:a16="http://schemas.microsoft.com/office/drawing/2014/main" id="{6E3809B3-C52F-436C-91D3-AA6B9974B7E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665367" y="3686269"/>
                      <a:ext cx="927161" cy="855251"/>
                    </a:xfrm>
                    <a:prstGeom prst="line">
                      <a:avLst/>
                    </a:prstGeom>
                    <a:ln>
                      <a:prstDash val="dash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" name="Straight Connector 17">
                      <a:extLst>
                        <a:ext uri="{FF2B5EF4-FFF2-40B4-BE49-F238E27FC236}">
                          <a16:creationId xmlns:a16="http://schemas.microsoft.com/office/drawing/2014/main" id="{2C91C864-559A-455F-BDB0-00C8BB060A1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665367" y="4350060"/>
                      <a:ext cx="927161" cy="2315352"/>
                    </a:xfrm>
                    <a:prstGeom prst="line">
                      <a:avLst/>
                    </a:prstGeom>
                    <a:ln>
                      <a:prstDash val="dash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21266C27-15F2-4B94-806D-374E2612E6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21584" y="4541520"/>
                      <a:ext cx="3470944" cy="212389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pic>
                  <p:nvPicPr>
                    <p:cNvPr id="20" name="Content Placeholder 7">
                      <a:extLst>
                        <a:ext uri="{FF2B5EF4-FFF2-40B4-BE49-F238E27FC236}">
                          <a16:creationId xmlns:a16="http://schemas.microsoft.com/office/drawing/2014/main" id="{AC5073A7-CDD3-4238-B4A4-FF4EFC6C3D0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166007" y="4571654"/>
                      <a:ext cx="3224411" cy="2063623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7" name="Right Bracket 6">
                    <a:extLst>
                      <a:ext uri="{FF2B5EF4-FFF2-40B4-BE49-F238E27FC236}">
                        <a16:creationId xmlns:a16="http://schemas.microsoft.com/office/drawing/2014/main" id="{39FF5F39-2598-47EE-87D4-93CBAD3A8E07}"/>
                      </a:ext>
                    </a:extLst>
                  </p:cNvPr>
                  <p:cNvSpPr/>
                  <p:nvPr/>
                </p:nvSpPr>
                <p:spPr>
                  <a:xfrm>
                    <a:off x="7139301" y="2226168"/>
                    <a:ext cx="110483" cy="1491155"/>
                  </a:xfrm>
                  <a:prstGeom prst="rightBracket">
                    <a:avLst/>
                  </a:prstGeom>
                  <a:ln w="127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A981910D-F758-4BD4-9D78-1EE082112B91}"/>
                      </a:ext>
                    </a:extLst>
                  </p:cNvPr>
                  <p:cNvSpPr txBox="1"/>
                  <p:nvPr/>
                </p:nvSpPr>
                <p:spPr>
                  <a:xfrm>
                    <a:off x="6251059" y="2863954"/>
                    <a:ext cx="1016258" cy="40262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5.7 </a:t>
                    </a:r>
                    <a:r>
                      <a:rPr lang="en-GB" sz="1400" dirty="0" err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</a:t>
                    </a:r>
                    <a:r>
                      <a:rPr lang="en-GB" sz="1400" baseline="-25000" dirty="0" err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Boris</a:t>
                    </a:r>
                    <a:endParaRPr lang="en-GB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" name="Right Bracket 8">
                    <a:extLst>
                      <a:ext uri="{FF2B5EF4-FFF2-40B4-BE49-F238E27FC236}">
                        <a16:creationId xmlns:a16="http://schemas.microsoft.com/office/drawing/2014/main" id="{3469B8FC-B24B-4776-AE6A-3B5F3E78C891}"/>
                      </a:ext>
                    </a:extLst>
                  </p:cNvPr>
                  <p:cNvSpPr/>
                  <p:nvPr/>
                </p:nvSpPr>
                <p:spPr>
                  <a:xfrm>
                    <a:off x="7880450" y="4651194"/>
                    <a:ext cx="112215" cy="554118"/>
                  </a:xfrm>
                  <a:prstGeom prst="rightBracket">
                    <a:avLst/>
                  </a:prstGeom>
                  <a:ln w="127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" name="Right Bracket 9">
                    <a:extLst>
                      <a:ext uri="{FF2B5EF4-FFF2-40B4-BE49-F238E27FC236}">
                        <a16:creationId xmlns:a16="http://schemas.microsoft.com/office/drawing/2014/main" id="{10EA284A-A4C9-4ED1-8BC2-63E01BCB8E10}"/>
                      </a:ext>
                    </a:extLst>
                  </p:cNvPr>
                  <p:cNvSpPr/>
                  <p:nvPr/>
                </p:nvSpPr>
                <p:spPr>
                  <a:xfrm>
                    <a:off x="7938197" y="4651194"/>
                    <a:ext cx="112215" cy="1572822"/>
                  </a:xfrm>
                  <a:prstGeom prst="rightBracket">
                    <a:avLst/>
                  </a:prstGeom>
                  <a:ln w="127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C4357A10-78B1-45C7-9EF7-7FCD39F83AFC}"/>
                      </a:ext>
                    </a:extLst>
                  </p:cNvPr>
                  <p:cNvSpPr txBox="1"/>
                  <p:nvPr/>
                </p:nvSpPr>
                <p:spPr>
                  <a:xfrm>
                    <a:off x="6956414" y="4833210"/>
                    <a:ext cx="1062402" cy="40262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2/3 </a:t>
                    </a:r>
                    <a:r>
                      <a:rPr lang="en-GB" sz="1400" dirty="0" err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</a:t>
                    </a:r>
                    <a:r>
                      <a:rPr lang="en-GB" sz="1400" baseline="-25000" dirty="0" err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Boris</a:t>
                    </a:r>
                    <a:endParaRPr lang="en-GB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49F298D8-F91B-488C-A06C-1FBF3BDCB4E1}"/>
                      </a:ext>
                    </a:extLst>
                  </p:cNvPr>
                  <p:cNvSpPr txBox="1"/>
                  <p:nvPr/>
                </p:nvSpPr>
                <p:spPr>
                  <a:xfrm>
                    <a:off x="6884703" y="5644679"/>
                    <a:ext cx="1134114" cy="40262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2/30 </a:t>
                    </a:r>
                    <a:r>
                      <a:rPr lang="en-GB" sz="1400" dirty="0" err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</a:t>
                    </a:r>
                    <a:r>
                      <a:rPr lang="en-GB" sz="1400" baseline="-25000" dirty="0" err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Boris</a:t>
                    </a:r>
                    <a:endParaRPr lang="en-GB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D5FE95AD-6EEF-43BD-BC27-5244D68AFB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8887"/>
                <a:stretch/>
              </p:blipFill>
              <p:spPr>
                <a:xfrm>
                  <a:off x="6818767" y="5920154"/>
                  <a:ext cx="890353" cy="99132"/>
                </a:xfrm>
                <a:prstGeom prst="rect">
                  <a:avLst/>
                </a:prstGeom>
              </p:spPr>
            </p:pic>
          </p:grpSp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4842BFDB-37FA-4B0D-AE60-FF328237C17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766" t="38695" r="32684" b="9457"/>
              <a:stretch/>
            </p:blipFill>
            <p:spPr>
              <a:xfrm>
                <a:off x="6254537" y="4048247"/>
                <a:ext cx="535491" cy="129567"/>
              </a:xfrm>
              <a:prstGeom prst="rect">
                <a:avLst/>
              </a:prstGeom>
            </p:spPr>
          </p:pic>
        </p:grp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06D19594-7327-4C4B-9881-D83001615D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66" t="38695" r="32684" b="9457"/>
            <a:stretch/>
          </p:blipFill>
          <p:spPr>
            <a:xfrm>
              <a:off x="7247022" y="5931693"/>
              <a:ext cx="535491" cy="129567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42BB095C-86EB-403F-89EB-90A510107B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6" t="38695" r="32684" b="9457"/>
          <a:stretch/>
        </p:blipFill>
        <p:spPr>
          <a:xfrm>
            <a:off x="2502405" y="5703517"/>
            <a:ext cx="535491" cy="12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821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B21E7-5218-4060-8482-9E25F3D44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640"/>
            <a:ext cx="7595885" cy="792088"/>
          </a:xfrm>
        </p:spPr>
        <p:txBody>
          <a:bodyPr/>
          <a:lstStyle/>
          <a:p>
            <a:r>
              <a:rPr lang="en-GB" dirty="0"/>
              <a:t>GC algorithm validity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AD31C2-1ECA-462D-A03F-13EE5C19A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350" y="1762029"/>
            <a:ext cx="4040188" cy="639762"/>
          </a:xfrm>
        </p:spPr>
        <p:txBody>
          <a:bodyPr/>
          <a:lstStyle/>
          <a:p>
            <a:r>
              <a:rPr lang="en-GB" dirty="0"/>
              <a:t>ECRIS (Phoenix V2)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EFB615B8-911E-41C5-BE33-F6132B0365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01791"/>
            <a:ext cx="4040188" cy="2585720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46FEEE2-1EC1-4FB6-90AE-58631ECE7F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35970" y="1762029"/>
            <a:ext cx="4041775" cy="639762"/>
          </a:xfrm>
        </p:spPr>
        <p:txBody>
          <a:bodyPr/>
          <a:lstStyle/>
          <a:p>
            <a:r>
              <a:rPr lang="en-GB" dirty="0"/>
              <a:t>MDIS (SILHI)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A0790F05-581C-41F8-9EB0-C858A094869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3" y="2340411"/>
            <a:ext cx="4041775" cy="257518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73F78E-F47C-4AEB-B308-3841EE768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16</a:t>
            </a:fld>
            <a:endParaRPr lang="fr-FR" altLang="fr-FR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4E68617-241D-49D9-82AA-307EFCA48F0F}"/>
              </a:ext>
            </a:extLst>
          </p:cNvPr>
          <p:cNvGrpSpPr/>
          <p:nvPr/>
        </p:nvGrpSpPr>
        <p:grpSpPr>
          <a:xfrm>
            <a:off x="2633444" y="1151857"/>
            <a:ext cx="3509574" cy="525528"/>
            <a:chOff x="1484922" y="1018778"/>
            <a:chExt cx="3509574" cy="5255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8908CC66-7BEC-482D-B0B3-18E0B516A637}"/>
                    </a:ext>
                  </a:extLst>
                </p:cNvPr>
                <p:cNvSpPr txBox="1"/>
                <p:nvPr/>
              </p:nvSpPr>
              <p:spPr>
                <a:xfrm>
                  <a:off x="3146450" y="1018778"/>
                  <a:ext cx="1848046" cy="52552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GB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type m:val="lin"/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num>
                                  <m:den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GB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>
                                            <a:latin typeface="Cambria Math" panose="02040503050406030204" pitchFamily="18" charset="0"/>
                                          </a:rPr>
                                          <m:t>∇</m:t>
                                        </m:r>
                                        <m:r>
                                          <a:rPr lang="en-GB" sz="1600" i="1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e>
                                    </m:d>
                                  </m:den>
                                </m:f>
                              </m:e>
                            </m:d>
                          </m:num>
                          <m:den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r>
                              <a:rPr lang="en-GB" sz="1600" i="1" baseline="-2500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≫1</m:t>
                        </m:r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8908CC66-7BEC-482D-B0B3-18E0B516A6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46450" y="1018778"/>
                  <a:ext cx="1848046" cy="52552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9C9B9DCC-1DF7-442C-B525-5DA7748810C9}"/>
                    </a:ext>
                  </a:extLst>
                </p:cNvPr>
                <p:cNvSpPr txBox="1"/>
                <p:nvPr/>
              </p:nvSpPr>
              <p:spPr>
                <a:xfrm>
                  <a:off x="1484922" y="1018778"/>
                  <a:ext cx="1162748" cy="4940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GB" sz="1600" b="0" i="1" baseline="-25000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≪</m:t>
                        </m:r>
                        <m:f>
                          <m:fPr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en-GB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1600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d>
                          </m:den>
                        </m:f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9C9B9DCC-1DF7-442C-B525-5DA7748810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4922" y="1018778"/>
                  <a:ext cx="1162748" cy="49404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" name="Arrow: Right 2">
              <a:extLst>
                <a:ext uri="{FF2B5EF4-FFF2-40B4-BE49-F238E27FC236}">
                  <a16:creationId xmlns:a16="http://schemas.microsoft.com/office/drawing/2014/main" id="{8BB5DB32-756A-4C0B-A43A-4FFC56D6219E}"/>
                </a:ext>
              </a:extLst>
            </p:cNvPr>
            <p:cNvSpPr/>
            <p:nvPr/>
          </p:nvSpPr>
          <p:spPr>
            <a:xfrm>
              <a:off x="2745247" y="1198393"/>
              <a:ext cx="365161" cy="13481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7F14291-E37B-40F0-BB65-E5584B55FB70}"/>
              </a:ext>
            </a:extLst>
          </p:cNvPr>
          <p:cNvSpPr txBox="1"/>
          <p:nvPr/>
        </p:nvSpPr>
        <p:spPr>
          <a:xfrm>
            <a:off x="2039342" y="5678505"/>
            <a:ext cx="5382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GC algorithm is more suitable for a MDIS (SILHI type) source than for an ECRIS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D5F889-F32E-4978-8377-2573879D880A}"/>
              </a:ext>
            </a:extLst>
          </p:cNvPr>
          <p:cNvSpPr txBox="1"/>
          <p:nvPr/>
        </p:nvSpPr>
        <p:spPr>
          <a:xfrm>
            <a:off x="774057" y="4964043"/>
            <a:ext cx="7595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Figure: Validity condition for the GC algorithm for ECRIS and MDIS typical orbit</a:t>
            </a:r>
          </a:p>
        </p:txBody>
      </p:sp>
    </p:spTree>
    <p:extLst>
      <p:ext uri="{BB962C8B-B14F-4D97-AF65-F5344CB8AC3E}">
        <p14:creationId xmlns:p14="http://schemas.microsoft.com/office/powerpoint/2010/main" val="1662535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25C6B-C2F6-463C-82F4-E14400AD1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 and prospects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D8E61-DB51-4B3C-A48C-64389BE54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GC algorithm can accurately reproduce electron trajectories in the domain of both studied ion sources</a:t>
            </a:r>
          </a:p>
          <a:p>
            <a:pPr lvl="1"/>
            <a:r>
              <a:rPr lang="en-GB" dirty="0"/>
              <a:t>PHOENIX V2 ECRIS:   B=1T,   T</a:t>
            </a:r>
            <a:r>
              <a:rPr lang="en-GB" baseline="-25000" dirty="0"/>
              <a:t>e</a:t>
            </a:r>
            <a:r>
              <a:rPr lang="en-GB" dirty="0"/>
              <a:t>~1keV,   volume=0.6L</a:t>
            </a:r>
          </a:p>
          <a:p>
            <a:pPr lvl="1"/>
            <a:r>
              <a:rPr lang="en-GB" dirty="0"/>
              <a:t>SILHI@GANIL:   B=0.1T,   T</a:t>
            </a:r>
            <a:r>
              <a:rPr lang="en-GB" baseline="-25000" dirty="0"/>
              <a:t>e</a:t>
            </a:r>
            <a:r>
              <a:rPr lang="en-GB" dirty="0"/>
              <a:t>~1eV,   volume=0.6L </a:t>
            </a:r>
          </a:p>
          <a:p>
            <a:r>
              <a:rPr lang="en-GB" dirty="0"/>
              <a:t>The GC algorithm can provide an advantage in terms of computation time for particle plasma simulations.</a:t>
            </a:r>
          </a:p>
          <a:p>
            <a:pPr lvl="1"/>
            <a:r>
              <a:rPr lang="en-GB" dirty="0"/>
              <a:t>This advantage is greater in a flat field, as observed for SILHI. The time step can be increased by a factor of 10</a:t>
            </a:r>
            <a:r>
              <a:rPr lang="en-GB" baseline="30000" dirty="0"/>
              <a:t>3 </a:t>
            </a:r>
            <a:r>
              <a:rPr lang="en-GB" dirty="0"/>
              <a:t>with a computation time two orders of magnitude smaller with respect to Boris.</a:t>
            </a:r>
            <a:endParaRPr lang="en-GB" baseline="30000" dirty="0"/>
          </a:p>
          <a:p>
            <a:pPr lvl="1"/>
            <a:r>
              <a:rPr lang="en-GB" dirty="0"/>
              <a:t>For the Phoenix V2 ECRIS the gains are more modest, with a time-step increased by a factor of 10</a:t>
            </a:r>
            <a:r>
              <a:rPr lang="en-GB" baseline="30000" dirty="0"/>
              <a:t>2</a:t>
            </a:r>
            <a:r>
              <a:rPr lang="en-GB" dirty="0"/>
              <a:t> and one order of magnitude gain in computation time.</a:t>
            </a:r>
          </a:p>
          <a:p>
            <a:r>
              <a:rPr lang="en-GB" dirty="0"/>
              <a:t>A smart switcher for orbit integration could be implemented, where the GC approximation is used with a large time-step when valid and a high time resolution isn’t required. 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3A701-0986-41D4-9C79-880A1F7BE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17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6497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31F3E-8BBF-4292-8F4C-B86E653C6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310CC-16BC-4D4C-A66C-072851B8B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18</a:t>
            </a:fld>
            <a:endParaRPr lang="fr-FR" altLang="fr-F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C15770-D2B2-4230-855D-9BF046F27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31" y="980728"/>
            <a:ext cx="5618833" cy="39326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355B69-63C3-4FD0-9750-625F970DA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925148"/>
            <a:ext cx="5736064" cy="126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744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B9C95-0FFF-4A70-90C2-D5D887BC5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Appendix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77B093-D221-482F-8BF3-8F66EE68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E5297-4FB7-449C-8C89-8F0656A957C4}" type="slidenum">
              <a:rPr lang="fr-FR" altLang="fr-FR" smtClean="0"/>
              <a:pPr/>
              <a:t>19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83532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9512C2D-07D0-46FB-819A-C5425C32831E}"/>
              </a:ext>
            </a:extLst>
          </p:cNvPr>
          <p:cNvSpPr/>
          <p:nvPr/>
        </p:nvSpPr>
        <p:spPr>
          <a:xfrm>
            <a:off x="4389990" y="1219323"/>
            <a:ext cx="4395853" cy="41217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8BECD8-D450-4785-A9CC-86899E3C6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SILHI@GANIL B field and gradient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C0EBDC0-AF6B-4947-B1E6-F7078D605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581" y="1219323"/>
            <a:ext cx="4292403" cy="354719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46AD74-8BFE-4A48-A5EA-795B3E782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20</a:t>
            </a:fld>
            <a:endParaRPr lang="fr-FR" altLang="fr-F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5A13A8-5117-4CF2-B165-519E69640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511" y="4729982"/>
            <a:ext cx="3848435" cy="61110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863A41F-2CAA-4DAA-A523-A79C8E37B411}"/>
              </a:ext>
            </a:extLst>
          </p:cNvPr>
          <p:cNvGrpSpPr/>
          <p:nvPr/>
        </p:nvGrpSpPr>
        <p:grpSpPr>
          <a:xfrm>
            <a:off x="64145" y="1219323"/>
            <a:ext cx="4395853" cy="4121767"/>
            <a:chOff x="4701430" y="2960467"/>
            <a:chExt cx="3680570" cy="345108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9CBF175-A279-4003-BA4D-0286C425CD47}"/>
                </a:ext>
              </a:extLst>
            </p:cNvPr>
            <p:cNvSpPr/>
            <p:nvPr/>
          </p:nvSpPr>
          <p:spPr>
            <a:xfrm>
              <a:off x="4701430" y="2960467"/>
              <a:ext cx="3680570" cy="34510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D32BC97-E331-4F8A-A549-3033373E2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1430" y="2960467"/>
              <a:ext cx="3621955" cy="297000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92D902C-32D0-4DEA-891C-13C190534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09573" y="5930470"/>
              <a:ext cx="3405667" cy="481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64491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31D62-0A89-4C8B-9182-DD6F65EF9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Disphasement FFA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08089CF-CD71-4CC2-AC8F-53D227A549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9" y="800893"/>
            <a:ext cx="3409911" cy="596166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C6565C-C1D5-41E4-9DAA-FDF8563E9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21</a:t>
            </a:fld>
            <a:endParaRPr lang="fr-FR" altLang="fr-F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9EC1A7-CC6D-40E4-8A19-BE16808FF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820" y="1104626"/>
            <a:ext cx="3672826" cy="23243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61A4FB-528D-46A8-89A9-2D6454CFD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6206" y="3856939"/>
            <a:ext cx="5577750" cy="189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5261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DE09B-4889-4B92-A96A-A860EC829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GC approximation validity by electron’s kinetic energy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>
                <a:extLst>
                  <a:ext uri="{FF2B5EF4-FFF2-40B4-BE49-F238E27FC236}">
                    <a16:creationId xmlns:a16="http://schemas.microsoft.com/office/drawing/2014/main" id="{0AB58F19-1B30-416F-BF6C-FB1E0ACC23A5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621916852"/>
                  </p:ext>
                </p:extLst>
              </p:nvPr>
            </p:nvGraphicFramePr>
            <p:xfrm>
              <a:off x="1856109" y="1347482"/>
              <a:ext cx="5253938" cy="1565703"/>
            </p:xfrm>
            <a:graphic>
              <a:graphicData uri="http://schemas.openxmlformats.org/drawingml/2006/table">
                <a:tbl>
                  <a:tblPr>
                    <a:tableStyleId>{9D7B26C5-4107-4FEC-AEDC-1716B250A1EF}</a:tableStyleId>
                  </a:tblPr>
                  <a:tblGrid>
                    <a:gridCol w="709246">
                      <a:extLst>
                        <a:ext uri="{9D8B030D-6E8A-4147-A177-3AD203B41FA5}">
                          <a16:colId xmlns:a16="http://schemas.microsoft.com/office/drawing/2014/main" val="1037437853"/>
                        </a:ext>
                      </a:extLst>
                    </a:gridCol>
                    <a:gridCol w="638908">
                      <a:extLst>
                        <a:ext uri="{9D8B030D-6E8A-4147-A177-3AD203B41FA5}">
                          <a16:colId xmlns:a16="http://schemas.microsoft.com/office/drawing/2014/main" val="2849247142"/>
                        </a:ext>
                      </a:extLst>
                    </a:gridCol>
                    <a:gridCol w="744415">
                      <a:extLst>
                        <a:ext uri="{9D8B030D-6E8A-4147-A177-3AD203B41FA5}">
                          <a16:colId xmlns:a16="http://schemas.microsoft.com/office/drawing/2014/main" val="2810685646"/>
                        </a:ext>
                      </a:extLst>
                    </a:gridCol>
                    <a:gridCol w="738554">
                      <a:extLst>
                        <a:ext uri="{9D8B030D-6E8A-4147-A177-3AD203B41FA5}">
                          <a16:colId xmlns:a16="http://schemas.microsoft.com/office/drawing/2014/main" val="2112294098"/>
                        </a:ext>
                      </a:extLst>
                    </a:gridCol>
                    <a:gridCol w="357554">
                      <a:extLst>
                        <a:ext uri="{9D8B030D-6E8A-4147-A177-3AD203B41FA5}">
                          <a16:colId xmlns:a16="http://schemas.microsoft.com/office/drawing/2014/main" val="2478903723"/>
                        </a:ext>
                      </a:extLst>
                    </a:gridCol>
                    <a:gridCol w="586154">
                      <a:extLst>
                        <a:ext uri="{9D8B030D-6E8A-4147-A177-3AD203B41FA5}">
                          <a16:colId xmlns:a16="http://schemas.microsoft.com/office/drawing/2014/main" val="995903606"/>
                        </a:ext>
                      </a:extLst>
                    </a:gridCol>
                    <a:gridCol w="457200">
                      <a:extLst>
                        <a:ext uri="{9D8B030D-6E8A-4147-A177-3AD203B41FA5}">
                          <a16:colId xmlns:a16="http://schemas.microsoft.com/office/drawing/2014/main" val="1073386880"/>
                        </a:ext>
                      </a:extLst>
                    </a:gridCol>
                    <a:gridCol w="435753">
                      <a:extLst>
                        <a:ext uri="{9D8B030D-6E8A-4147-A177-3AD203B41FA5}">
                          <a16:colId xmlns:a16="http://schemas.microsoft.com/office/drawing/2014/main" val="2384446744"/>
                        </a:ext>
                      </a:extLst>
                    </a:gridCol>
                    <a:gridCol w="586154">
                      <a:extLst>
                        <a:ext uri="{9D8B030D-6E8A-4147-A177-3AD203B41FA5}">
                          <a16:colId xmlns:a16="http://schemas.microsoft.com/office/drawing/2014/main" val="105427718"/>
                        </a:ext>
                      </a:extLst>
                    </a:gridCol>
                  </a:tblGrid>
                  <a:tr h="232203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T [eV]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l-GR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γ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v</a:t>
                          </a:r>
                          <a:r>
                            <a:rPr lang="en-GB" sz="1100" b="1" u="none" strike="noStrike" baseline="-25000" dirty="0">
                              <a:effectLst/>
                            </a:rPr>
                            <a:t> </a:t>
                          </a:r>
                          <a:r>
                            <a:rPr lang="en-GB" sz="1100" b="1" u="none" strike="noStrike" baseline="0" dirty="0">
                              <a:effectLst/>
                            </a:rPr>
                            <a:t>[m/s]</a:t>
                          </a:r>
                          <a:endParaRPr lang="en-GB" sz="1100" b="1" i="0" u="none" strike="noStrike" baseline="-25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~v</a:t>
                          </a:r>
                          <a:r>
                            <a:rPr lang="en-GB" sz="1100" b="1" u="none" strike="noStrike" baseline="-25000" dirty="0">
                              <a:effectLst/>
                            </a:rPr>
                            <a:t>⊥ </a:t>
                          </a:r>
                          <a:r>
                            <a:rPr lang="en-GB" sz="1100" b="1" u="none" strike="noStrike" baseline="0" dirty="0">
                              <a:effectLst/>
                            </a:rPr>
                            <a:t>[m/s]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B [T]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 xmlns:m="http://schemas.openxmlformats.org/officeDocument/2006/math">
                              <m:r>
                                <a:rPr lang="en-GB" sz="1100" b="1" i="1" smtClean="0">
                                  <a:latin typeface="Cambria Math" panose="02040503050406030204" pitchFamily="18" charset="0"/>
                                </a:rPr>
                                <m:t>𝛁</m:t>
                              </m:r>
                            </m:oMath>
                          </a14:m>
                          <a:r>
                            <a:rPr lang="en-GB" sz="1100" b="1" u="none" strike="noStrike" dirty="0">
                              <a:effectLst/>
                            </a:rPr>
                            <a:t>B [T/m]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l-GR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ρ</a:t>
                          </a:r>
                          <a:r>
                            <a:rPr lang="en-GB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 [</a:t>
                          </a:r>
                          <a:r>
                            <a:rPr lang="el-GR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µ</a:t>
                          </a:r>
                          <a:r>
                            <a:rPr lang="en-GB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m]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B/</a:t>
                          </a:r>
                          <a14:m>
                            <m:oMath xmlns:m="http://schemas.openxmlformats.org/officeDocument/2006/math">
                              <m:r>
                                <a:rPr lang="en-GB" sz="1100" b="1" i="1" smtClean="0">
                                  <a:latin typeface="Cambria Math" panose="02040503050406030204" pitchFamily="18" charset="0"/>
                                </a:rPr>
                                <m:t>𝛁</m:t>
                              </m:r>
                            </m:oMath>
                          </a14:m>
                          <a:r>
                            <a:rPr lang="en-GB" sz="1100" b="1" u="none" strike="noStrike" dirty="0">
                              <a:effectLst/>
                            </a:rPr>
                            <a:t>B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100" b="1" u="none" strike="noStrike" dirty="0">
                              <a:effectLst/>
                            </a:rPr>
                            <a:t>(B/</a:t>
                          </a:r>
                          <a14:m>
                            <m:oMath xmlns:m="http://schemas.openxmlformats.org/officeDocument/2006/math">
                              <m:r>
                                <a:rPr lang="en-GB" sz="1100" b="1" i="1" smtClean="0">
                                  <a:latin typeface="Cambria Math" panose="02040503050406030204" pitchFamily="18" charset="0"/>
                                </a:rPr>
                                <m:t>𝛁</m:t>
                              </m:r>
                            </m:oMath>
                          </a14:m>
                          <a:r>
                            <a:rPr lang="en-GB" sz="1100" b="1" u="none" strike="noStrike" dirty="0">
                              <a:effectLst/>
                            </a:rPr>
                            <a:t>B)</a:t>
                          </a:r>
                          <a:r>
                            <a:rPr lang="en-GB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/</a:t>
                          </a:r>
                          <a:r>
                            <a:rPr lang="el-GR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ρ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058401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 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1.000002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593097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342425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0.64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3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0.024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7792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709054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10 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1.000020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1875511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1082827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0.64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10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0.024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2464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136157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100 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1.000196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5930105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3423748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0.64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30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0.024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779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246809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1,000 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1.001957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18727914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10812566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0.64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96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0.024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246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857809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10,000 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1.019570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58455268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33749165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0.64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306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0.024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78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482379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100,000 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1.195695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164352596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94889016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0.64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1008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0.024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783785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1,000,000 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2.956955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282128500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162886965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0.64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4279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0.024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6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5073102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>
                <a:extLst>
                  <a:ext uri="{FF2B5EF4-FFF2-40B4-BE49-F238E27FC236}">
                    <a16:creationId xmlns:a16="http://schemas.microsoft.com/office/drawing/2014/main" id="{0AB58F19-1B30-416F-BF6C-FB1E0ACC23A5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621916852"/>
                  </p:ext>
                </p:extLst>
              </p:nvPr>
            </p:nvGraphicFramePr>
            <p:xfrm>
              <a:off x="1856109" y="1347482"/>
              <a:ext cx="5253938" cy="1565703"/>
            </p:xfrm>
            <a:graphic>
              <a:graphicData uri="http://schemas.openxmlformats.org/drawingml/2006/table">
                <a:tbl>
                  <a:tblPr>
                    <a:tableStyleId>{9D7B26C5-4107-4FEC-AEDC-1716B250A1EF}</a:tableStyleId>
                  </a:tblPr>
                  <a:tblGrid>
                    <a:gridCol w="709246">
                      <a:extLst>
                        <a:ext uri="{9D8B030D-6E8A-4147-A177-3AD203B41FA5}">
                          <a16:colId xmlns:a16="http://schemas.microsoft.com/office/drawing/2014/main" val="1037437853"/>
                        </a:ext>
                      </a:extLst>
                    </a:gridCol>
                    <a:gridCol w="638908">
                      <a:extLst>
                        <a:ext uri="{9D8B030D-6E8A-4147-A177-3AD203B41FA5}">
                          <a16:colId xmlns:a16="http://schemas.microsoft.com/office/drawing/2014/main" val="2849247142"/>
                        </a:ext>
                      </a:extLst>
                    </a:gridCol>
                    <a:gridCol w="744415">
                      <a:extLst>
                        <a:ext uri="{9D8B030D-6E8A-4147-A177-3AD203B41FA5}">
                          <a16:colId xmlns:a16="http://schemas.microsoft.com/office/drawing/2014/main" val="2810685646"/>
                        </a:ext>
                      </a:extLst>
                    </a:gridCol>
                    <a:gridCol w="738554">
                      <a:extLst>
                        <a:ext uri="{9D8B030D-6E8A-4147-A177-3AD203B41FA5}">
                          <a16:colId xmlns:a16="http://schemas.microsoft.com/office/drawing/2014/main" val="2112294098"/>
                        </a:ext>
                      </a:extLst>
                    </a:gridCol>
                    <a:gridCol w="357554">
                      <a:extLst>
                        <a:ext uri="{9D8B030D-6E8A-4147-A177-3AD203B41FA5}">
                          <a16:colId xmlns:a16="http://schemas.microsoft.com/office/drawing/2014/main" val="2478903723"/>
                        </a:ext>
                      </a:extLst>
                    </a:gridCol>
                    <a:gridCol w="586154">
                      <a:extLst>
                        <a:ext uri="{9D8B030D-6E8A-4147-A177-3AD203B41FA5}">
                          <a16:colId xmlns:a16="http://schemas.microsoft.com/office/drawing/2014/main" val="995903606"/>
                        </a:ext>
                      </a:extLst>
                    </a:gridCol>
                    <a:gridCol w="457200">
                      <a:extLst>
                        <a:ext uri="{9D8B030D-6E8A-4147-A177-3AD203B41FA5}">
                          <a16:colId xmlns:a16="http://schemas.microsoft.com/office/drawing/2014/main" val="1073386880"/>
                        </a:ext>
                      </a:extLst>
                    </a:gridCol>
                    <a:gridCol w="435753">
                      <a:extLst>
                        <a:ext uri="{9D8B030D-6E8A-4147-A177-3AD203B41FA5}">
                          <a16:colId xmlns:a16="http://schemas.microsoft.com/office/drawing/2014/main" val="2384446744"/>
                        </a:ext>
                      </a:extLst>
                    </a:gridCol>
                    <a:gridCol w="586154">
                      <a:extLst>
                        <a:ext uri="{9D8B030D-6E8A-4147-A177-3AD203B41FA5}">
                          <a16:colId xmlns:a16="http://schemas.microsoft.com/office/drawing/2014/main" val="105427718"/>
                        </a:ext>
                      </a:extLst>
                    </a:gridCol>
                  </a:tblGrid>
                  <a:tr h="232203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T [eV]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l-GR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γ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v</a:t>
                          </a:r>
                          <a:r>
                            <a:rPr lang="en-GB" sz="1100" b="1" u="none" strike="noStrike" baseline="-25000" dirty="0">
                              <a:effectLst/>
                            </a:rPr>
                            <a:t> </a:t>
                          </a:r>
                          <a:r>
                            <a:rPr lang="en-GB" sz="1100" b="1" u="none" strike="noStrike" baseline="0" dirty="0">
                              <a:effectLst/>
                            </a:rPr>
                            <a:t>[m/s]</a:t>
                          </a:r>
                          <a:endParaRPr lang="en-GB" sz="1100" b="1" i="0" u="none" strike="noStrike" baseline="-25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~v</a:t>
                          </a:r>
                          <a:r>
                            <a:rPr lang="en-GB" sz="1100" b="1" u="none" strike="noStrike" baseline="-25000" dirty="0">
                              <a:effectLst/>
                            </a:rPr>
                            <a:t>⊥ </a:t>
                          </a:r>
                          <a:r>
                            <a:rPr lang="en-GB" sz="1100" b="1" u="none" strike="noStrike" baseline="0" dirty="0">
                              <a:effectLst/>
                            </a:rPr>
                            <a:t>[m/s]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B [T]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45833" t="-5263" r="-254167" b="-61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l-GR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ρ</a:t>
                          </a:r>
                          <a:r>
                            <a:rPr lang="en-GB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 [</a:t>
                          </a:r>
                          <a:r>
                            <a:rPr lang="el-GR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µ</a:t>
                          </a:r>
                          <a:r>
                            <a:rPr lang="en-GB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m]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965278" t="-5263" r="-134722" b="-61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798958" t="-5263" r="-1042" b="-613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058401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 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1.000002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593097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342425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0.64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3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0.024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7792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709054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10 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1.000020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1875511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1082827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0.64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10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0.024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2464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136157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100 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1.000196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5930105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3423748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0.64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30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0.024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779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246809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1,000 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1.001957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18727914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10812566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0.64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96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0.024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246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857809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10,000 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1.019570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58455268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33749165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0.64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306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0.024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78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482379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100,000 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1.195695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164352596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94889016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0.64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1008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0.024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783785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1,000,000 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2.956955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282128500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162886965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0.64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27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4279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0.024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u="none" strike="noStrike" dirty="0">
                              <a:effectLst/>
                            </a:rPr>
                            <a:t>6</a:t>
                          </a:r>
                          <a:endParaRPr lang="en-GB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5073102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23F7F-7C13-4822-BDAE-4E32EA20D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BA51A-0E04-4B3D-A92E-704BDD3DCD9A}" type="slidenum">
              <a:rPr lang="fr-FR" altLang="fr-FR" smtClean="0"/>
              <a:pPr/>
              <a:t>22</a:t>
            </a:fld>
            <a:endParaRPr lang="fr-FR" altLang="fr-F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7405CB-A5D9-4CB5-9FAB-A00B2EE81EE9}"/>
              </a:ext>
            </a:extLst>
          </p:cNvPr>
          <p:cNvSpPr txBox="1"/>
          <p:nvPr/>
        </p:nvSpPr>
        <p:spPr>
          <a:xfrm>
            <a:off x="2414954" y="2910607"/>
            <a:ext cx="3655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Table: ECRIS near ECR region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Content Placeholder 5">
                <a:extLst>
                  <a:ext uri="{FF2B5EF4-FFF2-40B4-BE49-F238E27FC236}">
                    <a16:creationId xmlns:a16="http://schemas.microsoft.com/office/drawing/2014/main" id="{6B6160C7-4958-4456-BBC7-57C0D9E40F4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978630164"/>
                  </p:ext>
                </p:extLst>
              </p:nvPr>
            </p:nvGraphicFramePr>
            <p:xfrm>
              <a:off x="1856109" y="3551420"/>
              <a:ext cx="5253938" cy="1565703"/>
            </p:xfrm>
            <a:graphic>
              <a:graphicData uri="http://schemas.openxmlformats.org/drawingml/2006/table">
                <a:tbl>
                  <a:tblPr>
                    <a:tableStyleId>{9D7B26C5-4107-4FEC-AEDC-1716B250A1EF}</a:tableStyleId>
                  </a:tblPr>
                  <a:tblGrid>
                    <a:gridCol w="709246">
                      <a:extLst>
                        <a:ext uri="{9D8B030D-6E8A-4147-A177-3AD203B41FA5}">
                          <a16:colId xmlns:a16="http://schemas.microsoft.com/office/drawing/2014/main" val="1037437853"/>
                        </a:ext>
                      </a:extLst>
                    </a:gridCol>
                    <a:gridCol w="638908">
                      <a:extLst>
                        <a:ext uri="{9D8B030D-6E8A-4147-A177-3AD203B41FA5}">
                          <a16:colId xmlns:a16="http://schemas.microsoft.com/office/drawing/2014/main" val="2849247142"/>
                        </a:ext>
                      </a:extLst>
                    </a:gridCol>
                    <a:gridCol w="744415">
                      <a:extLst>
                        <a:ext uri="{9D8B030D-6E8A-4147-A177-3AD203B41FA5}">
                          <a16:colId xmlns:a16="http://schemas.microsoft.com/office/drawing/2014/main" val="2810685646"/>
                        </a:ext>
                      </a:extLst>
                    </a:gridCol>
                    <a:gridCol w="738554">
                      <a:extLst>
                        <a:ext uri="{9D8B030D-6E8A-4147-A177-3AD203B41FA5}">
                          <a16:colId xmlns:a16="http://schemas.microsoft.com/office/drawing/2014/main" val="2112294098"/>
                        </a:ext>
                      </a:extLst>
                    </a:gridCol>
                    <a:gridCol w="357554">
                      <a:extLst>
                        <a:ext uri="{9D8B030D-6E8A-4147-A177-3AD203B41FA5}">
                          <a16:colId xmlns:a16="http://schemas.microsoft.com/office/drawing/2014/main" val="2478903723"/>
                        </a:ext>
                      </a:extLst>
                    </a:gridCol>
                    <a:gridCol w="586154">
                      <a:extLst>
                        <a:ext uri="{9D8B030D-6E8A-4147-A177-3AD203B41FA5}">
                          <a16:colId xmlns:a16="http://schemas.microsoft.com/office/drawing/2014/main" val="995903606"/>
                        </a:ext>
                      </a:extLst>
                    </a:gridCol>
                    <a:gridCol w="457200">
                      <a:extLst>
                        <a:ext uri="{9D8B030D-6E8A-4147-A177-3AD203B41FA5}">
                          <a16:colId xmlns:a16="http://schemas.microsoft.com/office/drawing/2014/main" val="1073386880"/>
                        </a:ext>
                      </a:extLst>
                    </a:gridCol>
                    <a:gridCol w="435753">
                      <a:extLst>
                        <a:ext uri="{9D8B030D-6E8A-4147-A177-3AD203B41FA5}">
                          <a16:colId xmlns:a16="http://schemas.microsoft.com/office/drawing/2014/main" val="2384446744"/>
                        </a:ext>
                      </a:extLst>
                    </a:gridCol>
                    <a:gridCol w="586154">
                      <a:extLst>
                        <a:ext uri="{9D8B030D-6E8A-4147-A177-3AD203B41FA5}">
                          <a16:colId xmlns:a16="http://schemas.microsoft.com/office/drawing/2014/main" val="105427718"/>
                        </a:ext>
                      </a:extLst>
                    </a:gridCol>
                  </a:tblGrid>
                  <a:tr h="232203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T [eV]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l-GR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γ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v</a:t>
                          </a:r>
                          <a:r>
                            <a:rPr lang="en-GB" sz="1100" b="1" u="none" strike="noStrike" baseline="-25000" dirty="0">
                              <a:effectLst/>
                            </a:rPr>
                            <a:t> </a:t>
                          </a:r>
                          <a:r>
                            <a:rPr lang="en-GB" sz="1100" b="1" u="none" strike="noStrike" baseline="0" dirty="0">
                              <a:effectLst/>
                            </a:rPr>
                            <a:t>[m/s]</a:t>
                          </a:r>
                          <a:endParaRPr lang="en-GB" sz="1100" b="1" i="0" u="none" strike="noStrike" baseline="-25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~v</a:t>
                          </a:r>
                          <a:r>
                            <a:rPr lang="en-GB" sz="1100" b="1" u="none" strike="noStrike" baseline="-25000" dirty="0">
                              <a:effectLst/>
                            </a:rPr>
                            <a:t>⊥ </a:t>
                          </a:r>
                          <a:r>
                            <a:rPr lang="en-GB" sz="1100" b="1" u="none" strike="noStrike" baseline="0" dirty="0">
                              <a:effectLst/>
                            </a:rPr>
                            <a:t>[m/s]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B [T]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 xmlns:m="http://schemas.openxmlformats.org/officeDocument/2006/math">
                              <m:r>
                                <a:rPr lang="en-GB" sz="1100" b="1" i="1" smtClean="0">
                                  <a:latin typeface="Cambria Math" panose="02040503050406030204" pitchFamily="18" charset="0"/>
                                </a:rPr>
                                <m:t>𝛁</m:t>
                              </m:r>
                            </m:oMath>
                          </a14:m>
                          <a:r>
                            <a:rPr lang="en-GB" sz="1100" b="1" u="none" strike="noStrike" dirty="0">
                              <a:effectLst/>
                            </a:rPr>
                            <a:t>B [T/m]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l-GR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ρ</a:t>
                          </a:r>
                          <a:r>
                            <a:rPr lang="en-GB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 [</a:t>
                          </a:r>
                          <a:r>
                            <a:rPr lang="el-GR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µ</a:t>
                          </a:r>
                          <a:r>
                            <a:rPr lang="en-GB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m]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B/</a:t>
                          </a:r>
                          <a14:m>
                            <m:oMath xmlns:m="http://schemas.openxmlformats.org/officeDocument/2006/math">
                              <m:r>
                                <a:rPr lang="en-GB" sz="1100" b="1" i="1" smtClean="0">
                                  <a:latin typeface="Cambria Math" panose="02040503050406030204" pitchFamily="18" charset="0"/>
                                </a:rPr>
                                <m:t>𝛁</m:t>
                              </m:r>
                            </m:oMath>
                          </a14:m>
                          <a:r>
                            <a:rPr lang="en-GB" sz="1100" b="1" u="none" strike="noStrike" dirty="0">
                              <a:effectLst/>
                            </a:rPr>
                            <a:t>B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100" b="1" u="none" strike="noStrike" dirty="0">
                              <a:effectLst/>
                            </a:rPr>
                            <a:t>(B/</a:t>
                          </a:r>
                          <a14:m>
                            <m:oMath xmlns:m="http://schemas.openxmlformats.org/officeDocument/2006/math">
                              <m:r>
                                <a:rPr lang="en-GB" sz="1100" b="1" i="1" smtClean="0">
                                  <a:latin typeface="Cambria Math" panose="02040503050406030204" pitchFamily="18" charset="0"/>
                                </a:rPr>
                                <m:t>𝛁</m:t>
                              </m:r>
                            </m:oMath>
                          </a14:m>
                          <a:r>
                            <a:rPr lang="en-GB" sz="1100" b="1" u="none" strike="noStrike" dirty="0">
                              <a:effectLst/>
                            </a:rPr>
                            <a:t>B)</a:t>
                          </a:r>
                          <a:r>
                            <a:rPr lang="en-GB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/</a:t>
                          </a:r>
                          <a:r>
                            <a:rPr lang="el-GR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ρ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058401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 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1.000002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593097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342425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0.102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19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0.340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17813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709054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10 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1.000020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1875511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1082827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0.102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5633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136157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100 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1.000196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5930105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3423748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0.102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191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1781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246809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1,000 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1.001957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18727914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10812566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0.102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604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563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857809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10,000 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1.019570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58455268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33749165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0.102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1918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177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482379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100,000 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1.195695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164352596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94889016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0.102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6324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54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783785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1,000,000 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2.956955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282128500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162886965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0.102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26848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5073102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Content Placeholder 5">
                <a:extLst>
                  <a:ext uri="{FF2B5EF4-FFF2-40B4-BE49-F238E27FC236}">
                    <a16:creationId xmlns:a16="http://schemas.microsoft.com/office/drawing/2014/main" id="{6B6160C7-4958-4456-BBC7-57C0D9E40F4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978630164"/>
                  </p:ext>
                </p:extLst>
              </p:nvPr>
            </p:nvGraphicFramePr>
            <p:xfrm>
              <a:off x="1856109" y="3551420"/>
              <a:ext cx="5253938" cy="1565703"/>
            </p:xfrm>
            <a:graphic>
              <a:graphicData uri="http://schemas.openxmlformats.org/drawingml/2006/table">
                <a:tbl>
                  <a:tblPr>
                    <a:tableStyleId>{9D7B26C5-4107-4FEC-AEDC-1716B250A1EF}</a:tableStyleId>
                  </a:tblPr>
                  <a:tblGrid>
                    <a:gridCol w="709246">
                      <a:extLst>
                        <a:ext uri="{9D8B030D-6E8A-4147-A177-3AD203B41FA5}">
                          <a16:colId xmlns:a16="http://schemas.microsoft.com/office/drawing/2014/main" val="1037437853"/>
                        </a:ext>
                      </a:extLst>
                    </a:gridCol>
                    <a:gridCol w="638908">
                      <a:extLst>
                        <a:ext uri="{9D8B030D-6E8A-4147-A177-3AD203B41FA5}">
                          <a16:colId xmlns:a16="http://schemas.microsoft.com/office/drawing/2014/main" val="2849247142"/>
                        </a:ext>
                      </a:extLst>
                    </a:gridCol>
                    <a:gridCol w="744415">
                      <a:extLst>
                        <a:ext uri="{9D8B030D-6E8A-4147-A177-3AD203B41FA5}">
                          <a16:colId xmlns:a16="http://schemas.microsoft.com/office/drawing/2014/main" val="2810685646"/>
                        </a:ext>
                      </a:extLst>
                    </a:gridCol>
                    <a:gridCol w="738554">
                      <a:extLst>
                        <a:ext uri="{9D8B030D-6E8A-4147-A177-3AD203B41FA5}">
                          <a16:colId xmlns:a16="http://schemas.microsoft.com/office/drawing/2014/main" val="2112294098"/>
                        </a:ext>
                      </a:extLst>
                    </a:gridCol>
                    <a:gridCol w="357554">
                      <a:extLst>
                        <a:ext uri="{9D8B030D-6E8A-4147-A177-3AD203B41FA5}">
                          <a16:colId xmlns:a16="http://schemas.microsoft.com/office/drawing/2014/main" val="2478903723"/>
                        </a:ext>
                      </a:extLst>
                    </a:gridCol>
                    <a:gridCol w="586154">
                      <a:extLst>
                        <a:ext uri="{9D8B030D-6E8A-4147-A177-3AD203B41FA5}">
                          <a16:colId xmlns:a16="http://schemas.microsoft.com/office/drawing/2014/main" val="995903606"/>
                        </a:ext>
                      </a:extLst>
                    </a:gridCol>
                    <a:gridCol w="457200">
                      <a:extLst>
                        <a:ext uri="{9D8B030D-6E8A-4147-A177-3AD203B41FA5}">
                          <a16:colId xmlns:a16="http://schemas.microsoft.com/office/drawing/2014/main" val="1073386880"/>
                        </a:ext>
                      </a:extLst>
                    </a:gridCol>
                    <a:gridCol w="435753">
                      <a:extLst>
                        <a:ext uri="{9D8B030D-6E8A-4147-A177-3AD203B41FA5}">
                          <a16:colId xmlns:a16="http://schemas.microsoft.com/office/drawing/2014/main" val="2384446744"/>
                        </a:ext>
                      </a:extLst>
                    </a:gridCol>
                    <a:gridCol w="586154">
                      <a:extLst>
                        <a:ext uri="{9D8B030D-6E8A-4147-A177-3AD203B41FA5}">
                          <a16:colId xmlns:a16="http://schemas.microsoft.com/office/drawing/2014/main" val="105427718"/>
                        </a:ext>
                      </a:extLst>
                    </a:gridCol>
                  </a:tblGrid>
                  <a:tr h="232203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T [eV]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l-GR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γ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v</a:t>
                          </a:r>
                          <a:r>
                            <a:rPr lang="en-GB" sz="1100" b="1" u="none" strike="noStrike" baseline="-25000" dirty="0">
                              <a:effectLst/>
                            </a:rPr>
                            <a:t> </a:t>
                          </a:r>
                          <a:r>
                            <a:rPr lang="en-GB" sz="1100" b="1" u="none" strike="noStrike" baseline="0" dirty="0">
                              <a:effectLst/>
                            </a:rPr>
                            <a:t>[m/s]</a:t>
                          </a:r>
                          <a:endParaRPr lang="en-GB" sz="1100" b="1" i="0" u="none" strike="noStrike" baseline="-25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~v</a:t>
                          </a:r>
                          <a:r>
                            <a:rPr lang="en-GB" sz="1100" b="1" u="none" strike="noStrike" baseline="-25000" dirty="0">
                              <a:effectLst/>
                            </a:rPr>
                            <a:t>⊥ </a:t>
                          </a:r>
                          <a:r>
                            <a:rPr lang="en-GB" sz="1100" b="1" u="none" strike="noStrike" baseline="0" dirty="0">
                              <a:effectLst/>
                            </a:rPr>
                            <a:t>[m/s]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1" u="none" strike="noStrike" dirty="0">
                              <a:effectLst/>
                            </a:rPr>
                            <a:t>B [T]</a:t>
                          </a:r>
                          <a:endParaRPr lang="en-GB" sz="11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545833" t="-5263" r="-254167" b="-61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l-GR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ρ</a:t>
                          </a:r>
                          <a:r>
                            <a:rPr lang="en-GB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 [</a:t>
                          </a:r>
                          <a:r>
                            <a:rPr lang="el-GR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µ</a:t>
                          </a:r>
                          <a:r>
                            <a:rPr lang="en-GB" sz="11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m]</a:t>
                          </a: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65278" t="-5263" r="-134722" b="-61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798958" t="-5263" r="-1042" b="-613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058401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 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1.000002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593097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342425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0.102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19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0.340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17813</a:t>
                          </a:r>
                        </a:p>
                      </a:txBody>
                      <a:tcPr marL="9525" marR="9525" marT="9525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709054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10 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1.000020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1875511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1082827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0.102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5633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136157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100 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1.000196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5930105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3423748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0.102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191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1781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246809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1,000 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1.001957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18727914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10812566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0.102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604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563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857809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10,000 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1.019570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58455268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33749165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0.102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1918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177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482379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100,000 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1.195695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164352596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94889016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0.102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6324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54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783785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1,000,000 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2.956955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282128500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162886965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0.102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26848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0.340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GB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5073102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F0402613-8DFC-4A2A-BBCF-92E33B9BF97D}"/>
              </a:ext>
            </a:extLst>
          </p:cNvPr>
          <p:cNvSpPr txBox="1"/>
          <p:nvPr/>
        </p:nvSpPr>
        <p:spPr>
          <a:xfrm>
            <a:off x="1922585" y="5117123"/>
            <a:ext cx="5011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Table: MDIS near plasma chamber centre</a:t>
            </a:r>
          </a:p>
        </p:txBody>
      </p:sp>
    </p:spTree>
    <p:extLst>
      <p:ext uri="{BB962C8B-B14F-4D97-AF65-F5344CB8AC3E}">
        <p14:creationId xmlns:p14="http://schemas.microsoft.com/office/powerpoint/2010/main" val="3002019587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40028</TotalTime>
  <Words>1530</Words>
  <Application>Microsoft Office PowerPoint</Application>
  <PresentationFormat>On-screen Show (4:3)</PresentationFormat>
  <Paragraphs>335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MS PGothic</vt:lpstr>
      <vt:lpstr>MS PGothic</vt:lpstr>
      <vt:lpstr>Arial</vt:lpstr>
      <vt:lpstr>Calibri</vt:lpstr>
      <vt:lpstr>Cambria Math</vt:lpstr>
      <vt:lpstr>Courier New</vt:lpstr>
      <vt:lpstr>Microsoft Sans Serif</vt:lpstr>
      <vt:lpstr>Times New Roman</vt:lpstr>
      <vt:lpstr>Verdana</vt:lpstr>
      <vt:lpstr>Wingdings</vt:lpstr>
      <vt:lpstr>Conception personnalisée</vt:lpstr>
      <vt:lpstr>A Guiding Centre Approximation Approach for the Simulation of Electron Trajectories in ECR and Microwave Ion Sources</vt:lpstr>
      <vt:lpstr>Introduction</vt:lpstr>
      <vt:lpstr>Implementation</vt:lpstr>
      <vt:lpstr>Boris algorithm</vt:lpstr>
      <vt:lpstr>Guiding Centre (GC) approximation</vt:lpstr>
      <vt:lpstr>Phoenix V2 ECRIS</vt:lpstr>
      <vt:lpstr>Phoenix V2 min-B field</vt:lpstr>
      <vt:lpstr>ECR orbit Far From Axis (FFA)</vt:lpstr>
      <vt:lpstr>ECR orbit analysis (FFA)</vt:lpstr>
      <vt:lpstr>ECR orbit Close To Axis (CTA)</vt:lpstr>
      <vt:lpstr>ECR orbit analysis (CTA)</vt:lpstr>
      <vt:lpstr>ECR confinement</vt:lpstr>
      <vt:lpstr>SILHI@GANIL ion source</vt:lpstr>
      <vt:lpstr>Trapped orbit in SILHI  (one bounce)</vt:lpstr>
      <vt:lpstr>Trapped orbit analysis</vt:lpstr>
      <vt:lpstr>GC algorithm validity</vt:lpstr>
      <vt:lpstr>Conclusions and prospects</vt:lpstr>
      <vt:lpstr>References</vt:lpstr>
      <vt:lpstr>Appendix</vt:lpstr>
      <vt:lpstr>SILHI@GANIL B field and gradient</vt:lpstr>
      <vt:lpstr>Disphasement FFA</vt:lpstr>
      <vt:lpstr>GC approximation validity by electron’s kinetic energy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Visite Labo IN2P3</dc:title>
  <dc:creator>$biarrott</dc:creator>
  <cp:lastModifiedBy>Allen, Alexa</cp:lastModifiedBy>
  <cp:revision>1828</cp:revision>
  <cp:lastPrinted>2020-09-09T10:55:09Z</cp:lastPrinted>
  <dcterms:created xsi:type="dcterms:W3CDTF">2010-12-20T20:47:11Z</dcterms:created>
  <dcterms:modified xsi:type="dcterms:W3CDTF">2020-09-28T16:20:11Z</dcterms:modified>
</cp:coreProperties>
</file>