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57" r:id="rId4"/>
    <p:sldId id="258" r:id="rId5"/>
    <p:sldId id="260" r:id="rId6"/>
    <p:sldId id="262" r:id="rId7"/>
    <p:sldId id="264" r:id="rId8"/>
    <p:sldId id="261" r:id="rId9"/>
    <p:sldId id="263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F1E8"/>
    <a:srgbClr val="E6E6E6"/>
    <a:srgbClr val="FCFC69"/>
    <a:srgbClr val="BEB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347BC3-6B3F-4556-BA27-B049A532F78C}" type="doc">
      <dgm:prSet loTypeId="urn:microsoft.com/office/officeart/2005/8/layout/cycle2" loCatId="cycle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it-IT"/>
        </a:p>
      </dgm:t>
    </dgm:pt>
    <dgm:pt modelId="{A820CE28-15FA-48F6-9BF1-A7CFECE75AA3}">
      <dgm:prSet phldrT="[Testo]" custT="1"/>
      <dgm:spPr/>
      <dgm:t>
        <a:bodyPr/>
        <a:lstStyle/>
        <a:p>
          <a:pPr algn="ctr"/>
          <a:r>
            <a:rPr lang="it-IT" sz="1000" b="1" dirty="0">
              <a:solidFill>
                <a:schemeClr val="tx1"/>
              </a:solidFill>
            </a:rPr>
            <a:t>EM field </a:t>
          </a:r>
          <a:r>
            <a:rPr lang="it-IT" sz="1000" b="1" dirty="0" err="1">
              <a:solidFill>
                <a:schemeClr val="tx1"/>
              </a:solidFill>
            </a:rPr>
            <a:t>calculated</a:t>
          </a:r>
          <a:r>
            <a:rPr lang="it-IT" sz="1000" b="1" dirty="0">
              <a:solidFill>
                <a:schemeClr val="tx1"/>
              </a:solidFill>
            </a:rPr>
            <a:t> </a:t>
          </a:r>
          <a:r>
            <a:rPr lang="it-IT" sz="1000" b="1" dirty="0" err="1">
              <a:solidFill>
                <a:schemeClr val="tx1"/>
              </a:solidFill>
            </a:rPr>
            <a:t>considering</a:t>
          </a:r>
          <a:r>
            <a:rPr lang="it-IT" sz="1000" b="1" dirty="0">
              <a:solidFill>
                <a:schemeClr val="tx1"/>
              </a:solidFill>
            </a:rPr>
            <a:t> plasma</a:t>
          </a:r>
        </a:p>
      </dgm:t>
    </dgm:pt>
    <dgm:pt modelId="{FDEAE9FC-668E-4DBD-AFF9-D33682E38C1D}" type="parTrans" cxnId="{FF1F051F-EED2-490E-BE32-6D9617C6496E}">
      <dgm:prSet/>
      <dgm:spPr/>
      <dgm:t>
        <a:bodyPr/>
        <a:lstStyle/>
        <a:p>
          <a:endParaRPr lang="it-IT"/>
        </a:p>
      </dgm:t>
    </dgm:pt>
    <dgm:pt modelId="{6286EE6F-92E9-4421-80AE-0493BB2B765A}" type="sibTrans" cxnId="{FF1F051F-EED2-490E-BE32-6D9617C6496E}">
      <dgm:prSet/>
      <dgm:spPr/>
      <dgm:t>
        <a:bodyPr/>
        <a:lstStyle/>
        <a:p>
          <a:endParaRPr lang="it-IT"/>
        </a:p>
      </dgm:t>
    </dgm:pt>
    <dgm:pt modelId="{7E9FC27E-6191-4D17-A4B4-490D7FDE78AF}">
      <dgm:prSet phldrT="[Testo]" custT="1"/>
      <dgm:spPr/>
      <dgm:t>
        <a:bodyPr/>
        <a:lstStyle/>
        <a:p>
          <a:r>
            <a:rPr lang="it-IT" sz="900" b="1" dirty="0">
              <a:solidFill>
                <a:schemeClr val="tx1"/>
              </a:solidFill>
            </a:rPr>
            <a:t>Tracking </a:t>
          </a:r>
          <a:r>
            <a:rPr lang="it-IT" sz="900" b="1" dirty="0" err="1">
              <a:solidFill>
                <a:schemeClr val="tx1"/>
              </a:solidFill>
            </a:rPr>
            <a:t>electrons</a:t>
          </a:r>
          <a:r>
            <a:rPr lang="it-IT" sz="900" b="1" dirty="0">
              <a:solidFill>
                <a:schemeClr val="tx1"/>
              </a:solidFill>
            </a:rPr>
            <a:t> </a:t>
          </a:r>
          <a:r>
            <a:rPr lang="it-IT" sz="900" b="1" dirty="0" err="1">
              <a:solidFill>
                <a:schemeClr val="tx1"/>
              </a:solidFill>
            </a:rPr>
            <a:t>distributed</a:t>
          </a:r>
          <a:r>
            <a:rPr lang="it-IT" sz="900" b="1" dirty="0">
              <a:solidFill>
                <a:schemeClr val="tx1"/>
              </a:solidFill>
            </a:rPr>
            <a:t> </a:t>
          </a:r>
          <a:r>
            <a:rPr lang="it-IT" sz="900" b="1" dirty="0" err="1">
              <a:solidFill>
                <a:schemeClr val="tx1"/>
              </a:solidFill>
            </a:rPr>
            <a:t>according</a:t>
          </a:r>
          <a:r>
            <a:rPr lang="it-IT" sz="900" b="1" dirty="0">
              <a:solidFill>
                <a:schemeClr val="tx1"/>
              </a:solidFill>
            </a:rPr>
            <a:t> to the </a:t>
          </a:r>
          <a:r>
            <a:rPr lang="it-IT" sz="900" b="1" dirty="0" err="1">
              <a:solidFill>
                <a:schemeClr val="tx1"/>
              </a:solidFill>
            </a:rPr>
            <a:t>density</a:t>
          </a:r>
          <a:r>
            <a:rPr lang="it-IT" sz="900" b="1" dirty="0">
              <a:solidFill>
                <a:schemeClr val="tx1"/>
              </a:solidFill>
            </a:rPr>
            <a:t> </a:t>
          </a:r>
          <a:r>
            <a:rPr lang="it-IT" sz="900" b="1" dirty="0" err="1">
              <a:solidFill>
                <a:schemeClr val="tx1"/>
              </a:solidFill>
            </a:rPr>
            <a:t>map</a:t>
          </a:r>
          <a:endParaRPr lang="it-IT" sz="900" dirty="0"/>
        </a:p>
      </dgm:t>
    </dgm:pt>
    <dgm:pt modelId="{E41D6848-9F31-44B9-B124-38522D31E290}" type="parTrans" cxnId="{6AD2AD7A-A760-4055-AE85-82F71E619FFC}">
      <dgm:prSet/>
      <dgm:spPr/>
      <dgm:t>
        <a:bodyPr/>
        <a:lstStyle/>
        <a:p>
          <a:endParaRPr lang="it-IT"/>
        </a:p>
      </dgm:t>
    </dgm:pt>
    <dgm:pt modelId="{5D4EB757-4266-4C80-B24D-1732D5864665}" type="sibTrans" cxnId="{6AD2AD7A-A760-4055-AE85-82F71E619FFC}">
      <dgm:prSet/>
      <dgm:spPr/>
      <dgm:t>
        <a:bodyPr/>
        <a:lstStyle/>
        <a:p>
          <a:endParaRPr lang="it-IT"/>
        </a:p>
      </dgm:t>
    </dgm:pt>
    <dgm:pt modelId="{47E76494-1DAC-499A-86AA-AA6864032448}">
      <dgm:prSet phldrT="[Testo]"/>
      <dgm:spPr/>
      <dgm:t>
        <a:bodyPr/>
        <a:lstStyle/>
        <a:p>
          <a:r>
            <a:rPr lang="it-IT" b="1" dirty="0">
              <a:solidFill>
                <a:schemeClr val="tx1"/>
              </a:solidFill>
            </a:rPr>
            <a:t>Temperature and </a:t>
          </a:r>
          <a:r>
            <a:rPr lang="it-IT" b="1" dirty="0" err="1">
              <a:solidFill>
                <a:schemeClr val="tx1"/>
              </a:solidFill>
            </a:rPr>
            <a:t>density</a:t>
          </a:r>
          <a:r>
            <a:rPr lang="it-IT" b="1" dirty="0">
              <a:solidFill>
                <a:schemeClr val="tx1"/>
              </a:solidFill>
            </a:rPr>
            <a:t> </a:t>
          </a:r>
          <a:r>
            <a:rPr lang="it-IT" b="1" dirty="0" err="1">
              <a:solidFill>
                <a:schemeClr val="tx1"/>
              </a:solidFill>
            </a:rPr>
            <a:t>maps</a:t>
          </a:r>
          <a:endParaRPr lang="it-IT" dirty="0"/>
        </a:p>
      </dgm:t>
    </dgm:pt>
    <dgm:pt modelId="{5687CD79-74D9-4018-8FD4-2DFB499D8138}" type="parTrans" cxnId="{3C660FA9-0B39-4F36-862B-C9E34561D3A1}">
      <dgm:prSet/>
      <dgm:spPr/>
      <dgm:t>
        <a:bodyPr/>
        <a:lstStyle/>
        <a:p>
          <a:endParaRPr lang="it-IT"/>
        </a:p>
      </dgm:t>
    </dgm:pt>
    <dgm:pt modelId="{F0EB8E83-56A8-4883-934A-6C09427D84EA}" type="sibTrans" cxnId="{3C660FA9-0B39-4F36-862B-C9E34561D3A1}">
      <dgm:prSet/>
      <dgm:spPr/>
      <dgm:t>
        <a:bodyPr/>
        <a:lstStyle/>
        <a:p>
          <a:endParaRPr lang="it-IT"/>
        </a:p>
      </dgm:t>
    </dgm:pt>
    <dgm:pt modelId="{9532A433-41C3-44FE-9D9C-7530D6ABDEC3}">
      <dgm:prSet phldrT="[Testo]"/>
      <dgm:spPr/>
      <dgm:t>
        <a:bodyPr/>
        <a:lstStyle/>
        <a:p>
          <a:r>
            <a:rPr lang="it-IT" b="1" dirty="0">
              <a:solidFill>
                <a:schemeClr val="tx1"/>
              </a:solidFill>
            </a:rPr>
            <a:t>Tracking </a:t>
          </a:r>
          <a:r>
            <a:rPr lang="it-IT" b="1" dirty="0" err="1">
              <a:solidFill>
                <a:schemeClr val="tx1"/>
              </a:solidFill>
            </a:rPr>
            <a:t>electrons</a:t>
          </a:r>
          <a:r>
            <a:rPr lang="it-IT" b="1" dirty="0">
              <a:solidFill>
                <a:schemeClr val="tx1"/>
              </a:solidFill>
            </a:rPr>
            <a:t> </a:t>
          </a:r>
          <a:r>
            <a:rPr lang="it-IT" b="1" dirty="0" err="1">
              <a:solidFill>
                <a:schemeClr val="tx1"/>
              </a:solidFill>
            </a:rPr>
            <a:t>including</a:t>
          </a:r>
          <a:r>
            <a:rPr lang="it-IT" b="1" dirty="0">
              <a:solidFill>
                <a:schemeClr val="tx1"/>
              </a:solidFill>
            </a:rPr>
            <a:t> </a:t>
          </a:r>
          <a:r>
            <a:rPr lang="it-IT" b="1" dirty="0" err="1">
              <a:solidFill>
                <a:schemeClr val="tx1"/>
              </a:solidFill>
            </a:rPr>
            <a:t>collisions</a:t>
          </a:r>
          <a:endParaRPr lang="it-IT" dirty="0"/>
        </a:p>
      </dgm:t>
    </dgm:pt>
    <dgm:pt modelId="{A6C98565-3A41-43EE-A173-26A348866D13}" type="parTrans" cxnId="{514654A2-5581-4303-8388-F3FE21B3F182}">
      <dgm:prSet/>
      <dgm:spPr/>
      <dgm:t>
        <a:bodyPr/>
        <a:lstStyle/>
        <a:p>
          <a:endParaRPr lang="it-IT"/>
        </a:p>
      </dgm:t>
    </dgm:pt>
    <dgm:pt modelId="{AEC24EDC-48D4-44B7-A7D4-1C8A22FF302C}" type="sibTrans" cxnId="{514654A2-5581-4303-8388-F3FE21B3F182}">
      <dgm:prSet/>
      <dgm:spPr/>
      <dgm:t>
        <a:bodyPr/>
        <a:lstStyle/>
        <a:p>
          <a:endParaRPr lang="it-IT"/>
        </a:p>
      </dgm:t>
    </dgm:pt>
    <dgm:pt modelId="{95D407CF-663E-4E18-801F-D215D4C01056}">
      <dgm:prSet phldrT="[Testo]"/>
      <dgm:spPr/>
      <dgm:t>
        <a:bodyPr/>
        <a:lstStyle/>
        <a:p>
          <a:r>
            <a:rPr lang="it-IT" b="1" dirty="0" err="1">
              <a:solidFill>
                <a:schemeClr val="tx1"/>
              </a:solidFill>
            </a:rPr>
            <a:t>Density</a:t>
          </a:r>
          <a:r>
            <a:rPr lang="it-IT" b="1" dirty="0">
              <a:solidFill>
                <a:schemeClr val="tx1"/>
              </a:solidFill>
            </a:rPr>
            <a:t> </a:t>
          </a:r>
          <a:r>
            <a:rPr lang="it-IT" b="1" dirty="0" err="1">
              <a:solidFill>
                <a:schemeClr val="tx1"/>
              </a:solidFill>
            </a:rPr>
            <a:t>map</a:t>
          </a:r>
          <a:endParaRPr lang="it-IT" dirty="0"/>
        </a:p>
      </dgm:t>
    </dgm:pt>
    <dgm:pt modelId="{A2F9A819-CCFE-4C7E-8236-2BC0F1B3189C}" type="parTrans" cxnId="{07A3E21E-695C-49F7-9AB0-8D4BB23CD833}">
      <dgm:prSet/>
      <dgm:spPr/>
      <dgm:t>
        <a:bodyPr/>
        <a:lstStyle/>
        <a:p>
          <a:endParaRPr lang="it-IT"/>
        </a:p>
      </dgm:t>
    </dgm:pt>
    <dgm:pt modelId="{A114A88F-EACC-441B-93EA-5BB58BFEFA75}" type="sibTrans" cxnId="{07A3E21E-695C-49F7-9AB0-8D4BB23CD833}">
      <dgm:prSet/>
      <dgm:spPr/>
      <dgm:t>
        <a:bodyPr/>
        <a:lstStyle/>
        <a:p>
          <a:endParaRPr lang="it-IT"/>
        </a:p>
      </dgm:t>
    </dgm:pt>
    <dgm:pt modelId="{0A3E88D7-7EB6-4DA2-AAC7-D348FE61404E}" type="pres">
      <dgm:prSet presAssocID="{1F347BC3-6B3F-4556-BA27-B049A532F78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872E5F-FFC7-4C28-9F3E-71D146AB4E20}" type="pres">
      <dgm:prSet presAssocID="{A820CE28-15FA-48F6-9BF1-A7CFECE75AA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7BF87E-57D1-4170-A44A-AAE435ED1649}" type="pres">
      <dgm:prSet presAssocID="{6286EE6F-92E9-4421-80AE-0493BB2B765A}" presName="sibTrans" presStyleLbl="sibTrans2D1" presStyleIdx="0" presStyleCnt="5"/>
      <dgm:spPr/>
      <dgm:t>
        <a:bodyPr/>
        <a:lstStyle/>
        <a:p>
          <a:endParaRPr lang="en-US"/>
        </a:p>
      </dgm:t>
    </dgm:pt>
    <dgm:pt modelId="{9A4D6C61-B051-4C79-B203-2E860CF65283}" type="pres">
      <dgm:prSet presAssocID="{6286EE6F-92E9-4421-80AE-0493BB2B765A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9E4F31F9-0068-4BF7-95D2-32B38877063E}" type="pres">
      <dgm:prSet presAssocID="{7E9FC27E-6191-4D17-A4B4-490D7FDE78A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C34148-B9C3-4ABB-B1FD-65E3E71EB668}" type="pres">
      <dgm:prSet presAssocID="{5D4EB757-4266-4C80-B24D-1732D5864665}" presName="sibTrans" presStyleLbl="sibTrans2D1" presStyleIdx="1" presStyleCnt="5"/>
      <dgm:spPr/>
      <dgm:t>
        <a:bodyPr/>
        <a:lstStyle/>
        <a:p>
          <a:endParaRPr lang="en-US"/>
        </a:p>
      </dgm:t>
    </dgm:pt>
    <dgm:pt modelId="{F0D10060-C664-4173-A937-3DDA0BF2E965}" type="pres">
      <dgm:prSet presAssocID="{5D4EB757-4266-4C80-B24D-1732D5864665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2AF2F2E0-50EC-4AF9-82A7-C3D5841C5CCB}" type="pres">
      <dgm:prSet presAssocID="{47E76494-1DAC-499A-86AA-AA686403244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CEA2B8-AC2A-471B-9307-A1720BA17BE2}" type="pres">
      <dgm:prSet presAssocID="{F0EB8E83-56A8-4883-934A-6C09427D84EA}" presName="sibTrans" presStyleLbl="sibTrans2D1" presStyleIdx="2" presStyleCnt="5"/>
      <dgm:spPr/>
      <dgm:t>
        <a:bodyPr/>
        <a:lstStyle/>
        <a:p>
          <a:endParaRPr lang="en-US"/>
        </a:p>
      </dgm:t>
    </dgm:pt>
    <dgm:pt modelId="{57FA953E-F8D2-4CDA-9BB4-CB3345083484}" type="pres">
      <dgm:prSet presAssocID="{F0EB8E83-56A8-4883-934A-6C09427D84EA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1B86AEE8-C3FE-4C6B-9148-CC5A2B880B62}" type="pres">
      <dgm:prSet presAssocID="{9532A433-41C3-44FE-9D9C-7530D6ABDEC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A191EA-15A1-4FD0-B262-EC27C01B3A53}" type="pres">
      <dgm:prSet presAssocID="{AEC24EDC-48D4-44B7-A7D4-1C8A22FF302C}" presName="sibTrans" presStyleLbl="sibTrans2D1" presStyleIdx="3" presStyleCnt="5"/>
      <dgm:spPr/>
      <dgm:t>
        <a:bodyPr/>
        <a:lstStyle/>
        <a:p>
          <a:endParaRPr lang="en-US"/>
        </a:p>
      </dgm:t>
    </dgm:pt>
    <dgm:pt modelId="{28F1BC40-AA87-4C10-B807-DDC274F6CD44}" type="pres">
      <dgm:prSet presAssocID="{AEC24EDC-48D4-44B7-A7D4-1C8A22FF302C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3FA98F62-A2E5-4A16-B292-5B225726DDB6}" type="pres">
      <dgm:prSet presAssocID="{95D407CF-663E-4E18-801F-D215D4C0105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AD75D-4BEC-47AE-B891-34007B8E5C23}" type="pres">
      <dgm:prSet presAssocID="{A114A88F-EACC-441B-93EA-5BB58BFEFA75}" presName="sibTrans" presStyleLbl="sibTrans2D1" presStyleIdx="4" presStyleCnt="5"/>
      <dgm:spPr/>
      <dgm:t>
        <a:bodyPr/>
        <a:lstStyle/>
        <a:p>
          <a:endParaRPr lang="en-US"/>
        </a:p>
      </dgm:t>
    </dgm:pt>
    <dgm:pt modelId="{15A6E42A-DED1-4BB0-BCFA-DE9B123BF529}" type="pres">
      <dgm:prSet presAssocID="{A114A88F-EACC-441B-93EA-5BB58BFEFA75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07A3E21E-695C-49F7-9AB0-8D4BB23CD833}" srcId="{1F347BC3-6B3F-4556-BA27-B049A532F78C}" destId="{95D407CF-663E-4E18-801F-D215D4C01056}" srcOrd="4" destOrd="0" parTransId="{A2F9A819-CCFE-4C7E-8236-2BC0F1B3189C}" sibTransId="{A114A88F-EACC-441B-93EA-5BB58BFEFA75}"/>
    <dgm:cxn modelId="{95B4DA83-D6B2-488C-AC2B-0C7277979324}" type="presOf" srcId="{9532A433-41C3-44FE-9D9C-7530D6ABDEC3}" destId="{1B86AEE8-C3FE-4C6B-9148-CC5A2B880B62}" srcOrd="0" destOrd="0" presId="urn:microsoft.com/office/officeart/2005/8/layout/cycle2"/>
    <dgm:cxn modelId="{21464DD9-68F6-49B0-A348-DBC47717EFFF}" type="presOf" srcId="{AEC24EDC-48D4-44B7-A7D4-1C8A22FF302C}" destId="{28F1BC40-AA87-4C10-B807-DDC274F6CD44}" srcOrd="1" destOrd="0" presId="urn:microsoft.com/office/officeart/2005/8/layout/cycle2"/>
    <dgm:cxn modelId="{89000443-5524-4C7D-BED6-4168D38EEF6C}" type="presOf" srcId="{F0EB8E83-56A8-4883-934A-6C09427D84EA}" destId="{AFCEA2B8-AC2A-471B-9307-A1720BA17BE2}" srcOrd="0" destOrd="0" presId="urn:microsoft.com/office/officeart/2005/8/layout/cycle2"/>
    <dgm:cxn modelId="{3C660FA9-0B39-4F36-862B-C9E34561D3A1}" srcId="{1F347BC3-6B3F-4556-BA27-B049A532F78C}" destId="{47E76494-1DAC-499A-86AA-AA6864032448}" srcOrd="2" destOrd="0" parTransId="{5687CD79-74D9-4018-8FD4-2DFB499D8138}" sibTransId="{F0EB8E83-56A8-4883-934A-6C09427D84EA}"/>
    <dgm:cxn modelId="{6FCF6F88-8C81-4EA3-B2BE-D1415AFE5819}" type="presOf" srcId="{A114A88F-EACC-441B-93EA-5BB58BFEFA75}" destId="{C6AAD75D-4BEC-47AE-B891-34007B8E5C23}" srcOrd="0" destOrd="0" presId="urn:microsoft.com/office/officeart/2005/8/layout/cycle2"/>
    <dgm:cxn modelId="{58DA32A1-A5D1-4157-A512-08405C4CD5A5}" type="presOf" srcId="{7E9FC27E-6191-4D17-A4B4-490D7FDE78AF}" destId="{9E4F31F9-0068-4BF7-95D2-32B38877063E}" srcOrd="0" destOrd="0" presId="urn:microsoft.com/office/officeart/2005/8/layout/cycle2"/>
    <dgm:cxn modelId="{4BB70FC9-0B6D-4794-9CDA-7B18CEE4D4A0}" type="presOf" srcId="{5D4EB757-4266-4C80-B24D-1732D5864665}" destId="{3FC34148-B9C3-4ABB-B1FD-65E3E71EB668}" srcOrd="0" destOrd="0" presId="urn:microsoft.com/office/officeart/2005/8/layout/cycle2"/>
    <dgm:cxn modelId="{1637147A-5DB8-4BC1-927F-A04BD8E0B78D}" type="presOf" srcId="{95D407CF-663E-4E18-801F-D215D4C01056}" destId="{3FA98F62-A2E5-4A16-B292-5B225726DDB6}" srcOrd="0" destOrd="0" presId="urn:microsoft.com/office/officeart/2005/8/layout/cycle2"/>
    <dgm:cxn modelId="{5F63052A-92A3-4D11-9569-32A2329FA037}" type="presOf" srcId="{5D4EB757-4266-4C80-B24D-1732D5864665}" destId="{F0D10060-C664-4173-A937-3DDA0BF2E965}" srcOrd="1" destOrd="0" presId="urn:microsoft.com/office/officeart/2005/8/layout/cycle2"/>
    <dgm:cxn modelId="{D4816692-EB77-453B-A64A-7A6F5B3A69E7}" type="presOf" srcId="{47E76494-1DAC-499A-86AA-AA6864032448}" destId="{2AF2F2E0-50EC-4AF9-82A7-C3D5841C5CCB}" srcOrd="0" destOrd="0" presId="urn:microsoft.com/office/officeart/2005/8/layout/cycle2"/>
    <dgm:cxn modelId="{36FE781D-4647-4E60-BFF3-DC5300F11B1D}" type="presOf" srcId="{A114A88F-EACC-441B-93EA-5BB58BFEFA75}" destId="{15A6E42A-DED1-4BB0-BCFA-DE9B123BF529}" srcOrd="1" destOrd="0" presId="urn:microsoft.com/office/officeart/2005/8/layout/cycle2"/>
    <dgm:cxn modelId="{E59C1481-FB36-420C-859B-7C96C70D31D1}" type="presOf" srcId="{A820CE28-15FA-48F6-9BF1-A7CFECE75AA3}" destId="{DF872E5F-FFC7-4C28-9F3E-71D146AB4E20}" srcOrd="0" destOrd="0" presId="urn:microsoft.com/office/officeart/2005/8/layout/cycle2"/>
    <dgm:cxn modelId="{514654A2-5581-4303-8388-F3FE21B3F182}" srcId="{1F347BC3-6B3F-4556-BA27-B049A532F78C}" destId="{9532A433-41C3-44FE-9D9C-7530D6ABDEC3}" srcOrd="3" destOrd="0" parTransId="{A6C98565-3A41-43EE-A173-26A348866D13}" sibTransId="{AEC24EDC-48D4-44B7-A7D4-1C8A22FF302C}"/>
    <dgm:cxn modelId="{FF1F051F-EED2-490E-BE32-6D9617C6496E}" srcId="{1F347BC3-6B3F-4556-BA27-B049A532F78C}" destId="{A820CE28-15FA-48F6-9BF1-A7CFECE75AA3}" srcOrd="0" destOrd="0" parTransId="{FDEAE9FC-668E-4DBD-AFF9-D33682E38C1D}" sibTransId="{6286EE6F-92E9-4421-80AE-0493BB2B765A}"/>
    <dgm:cxn modelId="{73BC8FF1-A9EF-470C-B5B7-7DB7F7D80845}" type="presOf" srcId="{6286EE6F-92E9-4421-80AE-0493BB2B765A}" destId="{9A4D6C61-B051-4C79-B203-2E860CF65283}" srcOrd="1" destOrd="0" presId="urn:microsoft.com/office/officeart/2005/8/layout/cycle2"/>
    <dgm:cxn modelId="{52288434-E910-4F4E-8E5F-493428AFDC49}" type="presOf" srcId="{AEC24EDC-48D4-44B7-A7D4-1C8A22FF302C}" destId="{95A191EA-15A1-4FD0-B262-EC27C01B3A53}" srcOrd="0" destOrd="0" presId="urn:microsoft.com/office/officeart/2005/8/layout/cycle2"/>
    <dgm:cxn modelId="{EAD4718D-64C3-47E5-A473-192D33B91653}" type="presOf" srcId="{6286EE6F-92E9-4421-80AE-0493BB2B765A}" destId="{767BF87E-57D1-4170-A44A-AAE435ED1649}" srcOrd="0" destOrd="0" presId="urn:microsoft.com/office/officeart/2005/8/layout/cycle2"/>
    <dgm:cxn modelId="{6AD2AD7A-A760-4055-AE85-82F71E619FFC}" srcId="{1F347BC3-6B3F-4556-BA27-B049A532F78C}" destId="{7E9FC27E-6191-4D17-A4B4-490D7FDE78AF}" srcOrd="1" destOrd="0" parTransId="{E41D6848-9F31-44B9-B124-38522D31E290}" sibTransId="{5D4EB757-4266-4C80-B24D-1732D5864665}"/>
    <dgm:cxn modelId="{1AAFD892-4F8B-4FA8-813A-2CF9D7077A59}" type="presOf" srcId="{1F347BC3-6B3F-4556-BA27-B049A532F78C}" destId="{0A3E88D7-7EB6-4DA2-AAC7-D348FE61404E}" srcOrd="0" destOrd="0" presId="urn:microsoft.com/office/officeart/2005/8/layout/cycle2"/>
    <dgm:cxn modelId="{A0CA1803-71E4-4E72-872B-DD82A2B16BCE}" type="presOf" srcId="{F0EB8E83-56A8-4883-934A-6C09427D84EA}" destId="{57FA953E-F8D2-4CDA-9BB4-CB3345083484}" srcOrd="1" destOrd="0" presId="urn:microsoft.com/office/officeart/2005/8/layout/cycle2"/>
    <dgm:cxn modelId="{55A22949-2D3E-4502-8EF8-03A2CF1FEBB2}" type="presParOf" srcId="{0A3E88D7-7EB6-4DA2-AAC7-D348FE61404E}" destId="{DF872E5F-FFC7-4C28-9F3E-71D146AB4E20}" srcOrd="0" destOrd="0" presId="urn:microsoft.com/office/officeart/2005/8/layout/cycle2"/>
    <dgm:cxn modelId="{BDCE4C31-9E4A-49BE-9BBE-EAD323824722}" type="presParOf" srcId="{0A3E88D7-7EB6-4DA2-AAC7-D348FE61404E}" destId="{767BF87E-57D1-4170-A44A-AAE435ED1649}" srcOrd="1" destOrd="0" presId="urn:microsoft.com/office/officeart/2005/8/layout/cycle2"/>
    <dgm:cxn modelId="{86AB8888-EE21-4A0F-8610-82CEDE5268D3}" type="presParOf" srcId="{767BF87E-57D1-4170-A44A-AAE435ED1649}" destId="{9A4D6C61-B051-4C79-B203-2E860CF65283}" srcOrd="0" destOrd="0" presId="urn:microsoft.com/office/officeart/2005/8/layout/cycle2"/>
    <dgm:cxn modelId="{AAC96831-A235-4244-95E9-023E78F2D8B0}" type="presParOf" srcId="{0A3E88D7-7EB6-4DA2-AAC7-D348FE61404E}" destId="{9E4F31F9-0068-4BF7-95D2-32B38877063E}" srcOrd="2" destOrd="0" presId="urn:microsoft.com/office/officeart/2005/8/layout/cycle2"/>
    <dgm:cxn modelId="{254462EA-0EA0-4E95-8FCF-4C1C338C1B95}" type="presParOf" srcId="{0A3E88D7-7EB6-4DA2-AAC7-D348FE61404E}" destId="{3FC34148-B9C3-4ABB-B1FD-65E3E71EB668}" srcOrd="3" destOrd="0" presId="urn:microsoft.com/office/officeart/2005/8/layout/cycle2"/>
    <dgm:cxn modelId="{A0756F11-D177-4E33-9901-F8C48DD7AD08}" type="presParOf" srcId="{3FC34148-B9C3-4ABB-B1FD-65E3E71EB668}" destId="{F0D10060-C664-4173-A937-3DDA0BF2E965}" srcOrd="0" destOrd="0" presId="urn:microsoft.com/office/officeart/2005/8/layout/cycle2"/>
    <dgm:cxn modelId="{D6E21A30-C324-41CE-AD20-DCB285DB5D12}" type="presParOf" srcId="{0A3E88D7-7EB6-4DA2-AAC7-D348FE61404E}" destId="{2AF2F2E0-50EC-4AF9-82A7-C3D5841C5CCB}" srcOrd="4" destOrd="0" presId="urn:microsoft.com/office/officeart/2005/8/layout/cycle2"/>
    <dgm:cxn modelId="{455ABFE6-5CAB-4B78-9309-273587408D6E}" type="presParOf" srcId="{0A3E88D7-7EB6-4DA2-AAC7-D348FE61404E}" destId="{AFCEA2B8-AC2A-471B-9307-A1720BA17BE2}" srcOrd="5" destOrd="0" presId="urn:microsoft.com/office/officeart/2005/8/layout/cycle2"/>
    <dgm:cxn modelId="{71CE933D-397F-48BA-B4B1-51871C910FA1}" type="presParOf" srcId="{AFCEA2B8-AC2A-471B-9307-A1720BA17BE2}" destId="{57FA953E-F8D2-4CDA-9BB4-CB3345083484}" srcOrd="0" destOrd="0" presId="urn:microsoft.com/office/officeart/2005/8/layout/cycle2"/>
    <dgm:cxn modelId="{0A711C49-2404-4A1C-83AA-974E3614D1F6}" type="presParOf" srcId="{0A3E88D7-7EB6-4DA2-AAC7-D348FE61404E}" destId="{1B86AEE8-C3FE-4C6B-9148-CC5A2B880B62}" srcOrd="6" destOrd="0" presId="urn:microsoft.com/office/officeart/2005/8/layout/cycle2"/>
    <dgm:cxn modelId="{25672393-6C5E-4230-AC24-A77FCDD1BE48}" type="presParOf" srcId="{0A3E88D7-7EB6-4DA2-AAC7-D348FE61404E}" destId="{95A191EA-15A1-4FD0-B262-EC27C01B3A53}" srcOrd="7" destOrd="0" presId="urn:microsoft.com/office/officeart/2005/8/layout/cycle2"/>
    <dgm:cxn modelId="{FD0C0B53-6070-486C-B263-51E59CE2BE4A}" type="presParOf" srcId="{95A191EA-15A1-4FD0-B262-EC27C01B3A53}" destId="{28F1BC40-AA87-4C10-B807-DDC274F6CD44}" srcOrd="0" destOrd="0" presId="urn:microsoft.com/office/officeart/2005/8/layout/cycle2"/>
    <dgm:cxn modelId="{F492E70B-FE0F-4D42-89B4-AEBAB5B60FB9}" type="presParOf" srcId="{0A3E88D7-7EB6-4DA2-AAC7-D348FE61404E}" destId="{3FA98F62-A2E5-4A16-B292-5B225726DDB6}" srcOrd="8" destOrd="0" presId="urn:microsoft.com/office/officeart/2005/8/layout/cycle2"/>
    <dgm:cxn modelId="{C8752A33-B2FF-4ABB-83C0-23CC9E76DD40}" type="presParOf" srcId="{0A3E88D7-7EB6-4DA2-AAC7-D348FE61404E}" destId="{C6AAD75D-4BEC-47AE-B891-34007B8E5C23}" srcOrd="9" destOrd="0" presId="urn:microsoft.com/office/officeart/2005/8/layout/cycle2"/>
    <dgm:cxn modelId="{ED09308A-3177-45E0-9E11-9252AC5BEE6C}" type="presParOf" srcId="{C6AAD75D-4BEC-47AE-B891-34007B8E5C23}" destId="{15A6E42A-DED1-4BB0-BCFA-DE9B123BF52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F8FCF1-D00F-4DB0-9701-1F33761AA803}" type="doc">
      <dgm:prSet loTypeId="urn:microsoft.com/office/officeart/2005/8/layout/process1" loCatId="process" qsTypeId="urn:microsoft.com/office/officeart/2005/8/quickstyle/simple4" qsCatId="simple" csTypeId="urn:microsoft.com/office/officeart/2005/8/colors/colorful3" csCatId="colorful" phldr="1"/>
      <dgm:spPr/>
    </dgm:pt>
    <dgm:pt modelId="{180B5021-C9B5-40E6-BA8E-F03F4B353780}">
      <dgm:prSet phldrT="[Testo]" custT="1"/>
      <dgm:spPr/>
      <dgm:t>
        <a:bodyPr/>
        <a:lstStyle/>
        <a:p>
          <a:r>
            <a:rPr lang="it-IT" sz="1000" b="1"/>
            <a:t>EM field calculated for the empty chamber</a:t>
          </a:r>
          <a:endParaRPr lang="it-IT" sz="1000" dirty="0"/>
        </a:p>
      </dgm:t>
    </dgm:pt>
    <dgm:pt modelId="{FE759B67-DB1B-44C2-8EAA-261694611C95}" type="parTrans" cxnId="{5907335A-41CC-45C4-8674-09FDC90BE597}">
      <dgm:prSet/>
      <dgm:spPr/>
      <dgm:t>
        <a:bodyPr/>
        <a:lstStyle/>
        <a:p>
          <a:endParaRPr lang="it-IT"/>
        </a:p>
      </dgm:t>
    </dgm:pt>
    <dgm:pt modelId="{608AB9E2-6FF0-45E5-8BC6-2367F0BB4CC2}" type="sibTrans" cxnId="{5907335A-41CC-45C4-8674-09FDC90BE597}">
      <dgm:prSet/>
      <dgm:spPr/>
      <dgm:t>
        <a:bodyPr/>
        <a:lstStyle/>
        <a:p>
          <a:endParaRPr lang="it-IT"/>
        </a:p>
      </dgm:t>
    </dgm:pt>
    <dgm:pt modelId="{BE890E16-27AD-404E-A878-9FBDA13A4B11}">
      <dgm:prSet phldrT="[Testo]" custT="1"/>
      <dgm:spPr/>
      <dgm:t>
        <a:bodyPr/>
        <a:lstStyle/>
        <a:p>
          <a:r>
            <a:rPr lang="it-IT" sz="1000" b="1" dirty="0"/>
            <a:t>Tracking </a:t>
          </a:r>
          <a:r>
            <a:rPr lang="it-IT" sz="1000" b="1" dirty="0" err="1"/>
            <a:t>electrons</a:t>
          </a:r>
          <a:r>
            <a:rPr lang="it-IT" sz="1000" b="1" dirty="0"/>
            <a:t> </a:t>
          </a:r>
          <a:r>
            <a:rPr lang="it-IT" sz="1000" b="1" dirty="0" err="1"/>
            <a:t>uniformely</a:t>
          </a:r>
          <a:r>
            <a:rPr lang="it-IT" sz="1000" b="1" dirty="0"/>
            <a:t> </a:t>
          </a:r>
          <a:r>
            <a:rPr lang="it-IT" sz="1000" b="1" dirty="0" err="1"/>
            <a:t>distributed</a:t>
          </a:r>
          <a:r>
            <a:rPr lang="it-IT" sz="1000" b="1" dirty="0"/>
            <a:t> inside the </a:t>
          </a:r>
          <a:r>
            <a:rPr lang="it-IT" sz="1000" b="1" dirty="0" err="1"/>
            <a:t>chamber</a:t>
          </a:r>
          <a:endParaRPr lang="it-IT" sz="1000" dirty="0"/>
        </a:p>
      </dgm:t>
    </dgm:pt>
    <dgm:pt modelId="{A5A46EAD-45E8-41EF-8442-8B9686FDD6F7}" type="parTrans" cxnId="{DF8D5E28-8274-401E-9A46-ED6384C75028}">
      <dgm:prSet/>
      <dgm:spPr/>
      <dgm:t>
        <a:bodyPr/>
        <a:lstStyle/>
        <a:p>
          <a:endParaRPr lang="it-IT"/>
        </a:p>
      </dgm:t>
    </dgm:pt>
    <dgm:pt modelId="{0FA49089-60A9-43D8-AB21-B036F1BFEC15}" type="sibTrans" cxnId="{DF8D5E28-8274-401E-9A46-ED6384C75028}">
      <dgm:prSet/>
      <dgm:spPr/>
      <dgm:t>
        <a:bodyPr/>
        <a:lstStyle/>
        <a:p>
          <a:endParaRPr lang="it-IT"/>
        </a:p>
      </dgm:t>
    </dgm:pt>
    <dgm:pt modelId="{F3D26F56-A6D0-4886-8B66-AD3A7D584611}">
      <dgm:prSet phldrT="[Testo]" custT="1"/>
      <dgm:spPr/>
      <dgm:t>
        <a:bodyPr/>
        <a:lstStyle/>
        <a:p>
          <a:r>
            <a:rPr lang="it-IT" sz="1000" b="1"/>
            <a:t>Density map</a:t>
          </a:r>
          <a:endParaRPr lang="it-IT" sz="1000" dirty="0"/>
        </a:p>
      </dgm:t>
    </dgm:pt>
    <dgm:pt modelId="{480CB31F-8636-428F-85DB-83F1A34D0152}" type="parTrans" cxnId="{059B7EE7-8914-4906-B2A8-BB0DC272E662}">
      <dgm:prSet/>
      <dgm:spPr/>
      <dgm:t>
        <a:bodyPr/>
        <a:lstStyle/>
        <a:p>
          <a:endParaRPr lang="it-IT"/>
        </a:p>
      </dgm:t>
    </dgm:pt>
    <dgm:pt modelId="{764EC819-F2D4-491D-B9CD-197CD781B051}" type="sibTrans" cxnId="{059B7EE7-8914-4906-B2A8-BB0DC272E662}">
      <dgm:prSet/>
      <dgm:spPr/>
      <dgm:t>
        <a:bodyPr/>
        <a:lstStyle/>
        <a:p>
          <a:endParaRPr lang="it-IT"/>
        </a:p>
      </dgm:t>
    </dgm:pt>
    <dgm:pt modelId="{546924EE-DD95-4D93-B789-E74845C497BF}" type="pres">
      <dgm:prSet presAssocID="{FEF8FCF1-D00F-4DB0-9701-1F33761AA803}" presName="Name0" presStyleCnt="0">
        <dgm:presLayoutVars>
          <dgm:dir/>
          <dgm:resizeHandles val="exact"/>
        </dgm:presLayoutVars>
      </dgm:prSet>
      <dgm:spPr/>
    </dgm:pt>
    <dgm:pt modelId="{5E159479-C189-4E6B-A103-D58EDC1C651F}" type="pres">
      <dgm:prSet presAssocID="{180B5021-C9B5-40E6-BA8E-F03F4B35378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D450CB-E7C0-4215-95FA-FE265180DC51}" type="pres">
      <dgm:prSet presAssocID="{608AB9E2-6FF0-45E5-8BC6-2367F0BB4CC2}" presName="sibTrans" presStyleLbl="sibTrans2D1" presStyleIdx="0" presStyleCnt="2"/>
      <dgm:spPr/>
      <dgm:t>
        <a:bodyPr/>
        <a:lstStyle/>
        <a:p>
          <a:endParaRPr lang="en-US"/>
        </a:p>
      </dgm:t>
    </dgm:pt>
    <dgm:pt modelId="{0310E80D-EF8C-4D92-AD22-7987415B67C9}" type="pres">
      <dgm:prSet presAssocID="{608AB9E2-6FF0-45E5-8BC6-2367F0BB4CC2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3858FC83-85A2-46DB-A8CA-4E0DF2F090B2}" type="pres">
      <dgm:prSet presAssocID="{BE890E16-27AD-404E-A878-9FBDA13A4B1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7E181-FB90-476A-AA9E-514DAAC75DD1}" type="pres">
      <dgm:prSet presAssocID="{0FA49089-60A9-43D8-AB21-B036F1BFEC15}" presName="sibTrans" presStyleLbl="sibTrans2D1" presStyleIdx="1" presStyleCnt="2"/>
      <dgm:spPr/>
      <dgm:t>
        <a:bodyPr/>
        <a:lstStyle/>
        <a:p>
          <a:endParaRPr lang="en-US"/>
        </a:p>
      </dgm:t>
    </dgm:pt>
    <dgm:pt modelId="{B1AAE1E5-D789-4CD0-B35F-94C8C2B69C1E}" type="pres">
      <dgm:prSet presAssocID="{0FA49089-60A9-43D8-AB21-B036F1BFEC1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5EB33136-5944-497A-978D-F432462D3B54}" type="pres">
      <dgm:prSet presAssocID="{F3D26F56-A6D0-4886-8B66-AD3A7D58461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9B7EE7-8914-4906-B2A8-BB0DC272E662}" srcId="{FEF8FCF1-D00F-4DB0-9701-1F33761AA803}" destId="{F3D26F56-A6D0-4886-8B66-AD3A7D584611}" srcOrd="2" destOrd="0" parTransId="{480CB31F-8636-428F-85DB-83F1A34D0152}" sibTransId="{764EC819-F2D4-491D-B9CD-197CD781B051}"/>
    <dgm:cxn modelId="{42A77FF4-9AB0-4D72-8176-226F22FE6FBA}" type="presOf" srcId="{0FA49089-60A9-43D8-AB21-B036F1BFEC15}" destId="{B1AAE1E5-D789-4CD0-B35F-94C8C2B69C1E}" srcOrd="1" destOrd="0" presId="urn:microsoft.com/office/officeart/2005/8/layout/process1"/>
    <dgm:cxn modelId="{607B89D0-1F6B-4F5B-830B-DD2A0770648A}" type="presOf" srcId="{0FA49089-60A9-43D8-AB21-B036F1BFEC15}" destId="{AF17E181-FB90-476A-AA9E-514DAAC75DD1}" srcOrd="0" destOrd="0" presId="urn:microsoft.com/office/officeart/2005/8/layout/process1"/>
    <dgm:cxn modelId="{DF8D5E28-8274-401E-9A46-ED6384C75028}" srcId="{FEF8FCF1-D00F-4DB0-9701-1F33761AA803}" destId="{BE890E16-27AD-404E-A878-9FBDA13A4B11}" srcOrd="1" destOrd="0" parTransId="{A5A46EAD-45E8-41EF-8442-8B9686FDD6F7}" sibTransId="{0FA49089-60A9-43D8-AB21-B036F1BFEC15}"/>
    <dgm:cxn modelId="{30DC8CB6-D006-45DB-A864-D0C8338284A0}" type="presOf" srcId="{F3D26F56-A6D0-4886-8B66-AD3A7D584611}" destId="{5EB33136-5944-497A-978D-F432462D3B54}" srcOrd="0" destOrd="0" presId="urn:microsoft.com/office/officeart/2005/8/layout/process1"/>
    <dgm:cxn modelId="{96C58401-6905-4C5A-B20E-BDEFA0C7BA22}" type="presOf" srcId="{FEF8FCF1-D00F-4DB0-9701-1F33761AA803}" destId="{546924EE-DD95-4D93-B789-E74845C497BF}" srcOrd="0" destOrd="0" presId="urn:microsoft.com/office/officeart/2005/8/layout/process1"/>
    <dgm:cxn modelId="{0306C948-C12F-4308-934E-786D9B483D5F}" type="presOf" srcId="{608AB9E2-6FF0-45E5-8BC6-2367F0BB4CC2}" destId="{B5D450CB-E7C0-4215-95FA-FE265180DC51}" srcOrd="0" destOrd="0" presId="urn:microsoft.com/office/officeart/2005/8/layout/process1"/>
    <dgm:cxn modelId="{D7340A2F-17B8-4216-87EC-A2FC59EF49D4}" type="presOf" srcId="{180B5021-C9B5-40E6-BA8E-F03F4B353780}" destId="{5E159479-C189-4E6B-A103-D58EDC1C651F}" srcOrd="0" destOrd="0" presId="urn:microsoft.com/office/officeart/2005/8/layout/process1"/>
    <dgm:cxn modelId="{8CED6D21-607D-451E-9871-58EEC97F4CB5}" type="presOf" srcId="{BE890E16-27AD-404E-A878-9FBDA13A4B11}" destId="{3858FC83-85A2-46DB-A8CA-4E0DF2F090B2}" srcOrd="0" destOrd="0" presId="urn:microsoft.com/office/officeart/2005/8/layout/process1"/>
    <dgm:cxn modelId="{5907335A-41CC-45C4-8674-09FDC90BE597}" srcId="{FEF8FCF1-D00F-4DB0-9701-1F33761AA803}" destId="{180B5021-C9B5-40E6-BA8E-F03F4B353780}" srcOrd="0" destOrd="0" parTransId="{FE759B67-DB1B-44C2-8EAA-261694611C95}" sibTransId="{608AB9E2-6FF0-45E5-8BC6-2367F0BB4CC2}"/>
    <dgm:cxn modelId="{A6B526CB-7BFF-43D8-A1AC-BDAF8AA055B8}" type="presOf" srcId="{608AB9E2-6FF0-45E5-8BC6-2367F0BB4CC2}" destId="{0310E80D-EF8C-4D92-AD22-7987415B67C9}" srcOrd="1" destOrd="0" presId="urn:microsoft.com/office/officeart/2005/8/layout/process1"/>
    <dgm:cxn modelId="{BCE932EC-C2A8-4AB8-AADE-C8420E4322C6}" type="presParOf" srcId="{546924EE-DD95-4D93-B789-E74845C497BF}" destId="{5E159479-C189-4E6B-A103-D58EDC1C651F}" srcOrd="0" destOrd="0" presId="urn:microsoft.com/office/officeart/2005/8/layout/process1"/>
    <dgm:cxn modelId="{290818A0-5C86-4183-815B-0FF8FD138098}" type="presParOf" srcId="{546924EE-DD95-4D93-B789-E74845C497BF}" destId="{B5D450CB-E7C0-4215-95FA-FE265180DC51}" srcOrd="1" destOrd="0" presId="urn:microsoft.com/office/officeart/2005/8/layout/process1"/>
    <dgm:cxn modelId="{9D88BB8E-D9CF-42F1-B103-42DDF2DCB04A}" type="presParOf" srcId="{B5D450CB-E7C0-4215-95FA-FE265180DC51}" destId="{0310E80D-EF8C-4D92-AD22-7987415B67C9}" srcOrd="0" destOrd="0" presId="urn:microsoft.com/office/officeart/2005/8/layout/process1"/>
    <dgm:cxn modelId="{D0E78F3D-EBEC-44B5-B2C0-4005CBA82844}" type="presParOf" srcId="{546924EE-DD95-4D93-B789-E74845C497BF}" destId="{3858FC83-85A2-46DB-A8CA-4E0DF2F090B2}" srcOrd="2" destOrd="0" presId="urn:microsoft.com/office/officeart/2005/8/layout/process1"/>
    <dgm:cxn modelId="{9B8594B9-5AB8-4AE4-9095-E0A532FBDCCD}" type="presParOf" srcId="{546924EE-DD95-4D93-B789-E74845C497BF}" destId="{AF17E181-FB90-476A-AA9E-514DAAC75DD1}" srcOrd="3" destOrd="0" presId="urn:microsoft.com/office/officeart/2005/8/layout/process1"/>
    <dgm:cxn modelId="{CF1B2FD5-D17C-4360-997D-EBC01FDFD223}" type="presParOf" srcId="{AF17E181-FB90-476A-AA9E-514DAAC75DD1}" destId="{B1AAE1E5-D789-4CD0-B35F-94C8C2B69C1E}" srcOrd="0" destOrd="0" presId="urn:microsoft.com/office/officeart/2005/8/layout/process1"/>
    <dgm:cxn modelId="{829A3FAA-E946-4CBB-B5EB-BA44027E8293}" type="presParOf" srcId="{546924EE-DD95-4D93-B789-E74845C497BF}" destId="{5EB33136-5944-497A-978D-F432462D3B5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72E5F-FFC7-4C28-9F3E-71D146AB4E20}">
      <dsp:nvSpPr>
        <dsp:cNvPr id="0" name=""/>
        <dsp:cNvSpPr/>
      </dsp:nvSpPr>
      <dsp:spPr>
        <a:xfrm>
          <a:off x="2003479" y="583"/>
          <a:ext cx="989236" cy="98923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b="1" kern="1200" dirty="0">
              <a:solidFill>
                <a:schemeClr val="tx1"/>
              </a:solidFill>
            </a:rPr>
            <a:t>EM field </a:t>
          </a:r>
          <a:r>
            <a:rPr lang="it-IT" sz="1000" b="1" kern="1200" dirty="0" err="1">
              <a:solidFill>
                <a:schemeClr val="tx1"/>
              </a:solidFill>
            </a:rPr>
            <a:t>calculated</a:t>
          </a:r>
          <a:r>
            <a:rPr lang="it-IT" sz="1000" b="1" kern="1200" dirty="0">
              <a:solidFill>
                <a:schemeClr val="tx1"/>
              </a:solidFill>
            </a:rPr>
            <a:t> </a:t>
          </a:r>
          <a:r>
            <a:rPr lang="it-IT" sz="1000" b="1" kern="1200" dirty="0" err="1">
              <a:solidFill>
                <a:schemeClr val="tx1"/>
              </a:solidFill>
            </a:rPr>
            <a:t>considering</a:t>
          </a:r>
          <a:r>
            <a:rPr lang="it-IT" sz="1000" b="1" kern="1200" dirty="0">
              <a:solidFill>
                <a:schemeClr val="tx1"/>
              </a:solidFill>
            </a:rPr>
            <a:t> plasma</a:t>
          </a:r>
        </a:p>
      </dsp:txBody>
      <dsp:txXfrm>
        <a:off x="2148349" y="145453"/>
        <a:ext cx="699496" cy="699496"/>
      </dsp:txXfrm>
    </dsp:sp>
    <dsp:sp modelId="{767BF87E-57D1-4170-A44A-AAE435ED1649}">
      <dsp:nvSpPr>
        <dsp:cNvPr id="0" name=""/>
        <dsp:cNvSpPr/>
      </dsp:nvSpPr>
      <dsp:spPr>
        <a:xfrm rot="2160000">
          <a:off x="2961320" y="760151"/>
          <a:ext cx="262426" cy="3338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>
        <a:off x="2968838" y="803786"/>
        <a:ext cx="183698" cy="200321"/>
      </dsp:txXfrm>
    </dsp:sp>
    <dsp:sp modelId="{9E4F31F9-0068-4BF7-95D2-32B38877063E}">
      <dsp:nvSpPr>
        <dsp:cNvPr id="0" name=""/>
        <dsp:cNvSpPr/>
      </dsp:nvSpPr>
      <dsp:spPr>
        <a:xfrm>
          <a:off x="3204369" y="873081"/>
          <a:ext cx="989236" cy="989236"/>
        </a:xfrm>
        <a:prstGeom prst="ellipse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b="1" kern="1200" dirty="0">
              <a:solidFill>
                <a:schemeClr val="tx1"/>
              </a:solidFill>
            </a:rPr>
            <a:t>Tracking </a:t>
          </a:r>
          <a:r>
            <a:rPr lang="it-IT" sz="900" b="1" kern="1200" dirty="0" err="1">
              <a:solidFill>
                <a:schemeClr val="tx1"/>
              </a:solidFill>
            </a:rPr>
            <a:t>electrons</a:t>
          </a:r>
          <a:r>
            <a:rPr lang="it-IT" sz="900" b="1" kern="1200" dirty="0">
              <a:solidFill>
                <a:schemeClr val="tx1"/>
              </a:solidFill>
            </a:rPr>
            <a:t> </a:t>
          </a:r>
          <a:r>
            <a:rPr lang="it-IT" sz="900" b="1" kern="1200" dirty="0" err="1">
              <a:solidFill>
                <a:schemeClr val="tx1"/>
              </a:solidFill>
            </a:rPr>
            <a:t>distributed</a:t>
          </a:r>
          <a:r>
            <a:rPr lang="it-IT" sz="900" b="1" kern="1200" dirty="0">
              <a:solidFill>
                <a:schemeClr val="tx1"/>
              </a:solidFill>
            </a:rPr>
            <a:t> </a:t>
          </a:r>
          <a:r>
            <a:rPr lang="it-IT" sz="900" b="1" kern="1200" dirty="0" err="1">
              <a:solidFill>
                <a:schemeClr val="tx1"/>
              </a:solidFill>
            </a:rPr>
            <a:t>according</a:t>
          </a:r>
          <a:r>
            <a:rPr lang="it-IT" sz="900" b="1" kern="1200" dirty="0">
              <a:solidFill>
                <a:schemeClr val="tx1"/>
              </a:solidFill>
            </a:rPr>
            <a:t> to the </a:t>
          </a:r>
          <a:r>
            <a:rPr lang="it-IT" sz="900" b="1" kern="1200" dirty="0" err="1">
              <a:solidFill>
                <a:schemeClr val="tx1"/>
              </a:solidFill>
            </a:rPr>
            <a:t>density</a:t>
          </a:r>
          <a:r>
            <a:rPr lang="it-IT" sz="900" b="1" kern="1200" dirty="0">
              <a:solidFill>
                <a:schemeClr val="tx1"/>
              </a:solidFill>
            </a:rPr>
            <a:t> </a:t>
          </a:r>
          <a:r>
            <a:rPr lang="it-IT" sz="900" b="1" kern="1200" dirty="0" err="1">
              <a:solidFill>
                <a:schemeClr val="tx1"/>
              </a:solidFill>
            </a:rPr>
            <a:t>map</a:t>
          </a:r>
          <a:endParaRPr lang="it-IT" sz="900" kern="1200" dirty="0"/>
        </a:p>
      </dsp:txBody>
      <dsp:txXfrm>
        <a:off x="3349239" y="1017951"/>
        <a:ext cx="699496" cy="699496"/>
      </dsp:txXfrm>
    </dsp:sp>
    <dsp:sp modelId="{3FC34148-B9C3-4ABB-B1FD-65E3E71EB668}">
      <dsp:nvSpPr>
        <dsp:cNvPr id="0" name=""/>
        <dsp:cNvSpPr/>
      </dsp:nvSpPr>
      <dsp:spPr>
        <a:xfrm rot="6480000">
          <a:off x="3340719" y="1899568"/>
          <a:ext cx="262426" cy="3338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 rot="10800000">
        <a:off x="3392247" y="1928904"/>
        <a:ext cx="183698" cy="200321"/>
      </dsp:txXfrm>
    </dsp:sp>
    <dsp:sp modelId="{2AF2F2E0-50EC-4AF9-82A7-C3D5841C5CCB}">
      <dsp:nvSpPr>
        <dsp:cNvPr id="0" name=""/>
        <dsp:cNvSpPr/>
      </dsp:nvSpPr>
      <dsp:spPr>
        <a:xfrm>
          <a:off x="2745670" y="2284812"/>
          <a:ext cx="989236" cy="989236"/>
        </a:xfrm>
        <a:prstGeom prst="ellipse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b="1" kern="1200" dirty="0">
              <a:solidFill>
                <a:schemeClr val="tx1"/>
              </a:solidFill>
            </a:rPr>
            <a:t>Temperature and </a:t>
          </a:r>
          <a:r>
            <a:rPr lang="it-IT" sz="900" b="1" kern="1200" dirty="0" err="1">
              <a:solidFill>
                <a:schemeClr val="tx1"/>
              </a:solidFill>
            </a:rPr>
            <a:t>density</a:t>
          </a:r>
          <a:r>
            <a:rPr lang="it-IT" sz="900" b="1" kern="1200" dirty="0">
              <a:solidFill>
                <a:schemeClr val="tx1"/>
              </a:solidFill>
            </a:rPr>
            <a:t> </a:t>
          </a:r>
          <a:r>
            <a:rPr lang="it-IT" sz="900" b="1" kern="1200" dirty="0" err="1">
              <a:solidFill>
                <a:schemeClr val="tx1"/>
              </a:solidFill>
            </a:rPr>
            <a:t>maps</a:t>
          </a:r>
          <a:endParaRPr lang="it-IT" sz="900" kern="1200" dirty="0"/>
        </a:p>
      </dsp:txBody>
      <dsp:txXfrm>
        <a:off x="2890540" y="2429682"/>
        <a:ext cx="699496" cy="699496"/>
      </dsp:txXfrm>
    </dsp:sp>
    <dsp:sp modelId="{AFCEA2B8-AC2A-471B-9307-A1720BA17BE2}">
      <dsp:nvSpPr>
        <dsp:cNvPr id="0" name=""/>
        <dsp:cNvSpPr/>
      </dsp:nvSpPr>
      <dsp:spPr>
        <a:xfrm rot="10800000">
          <a:off x="2374311" y="2612497"/>
          <a:ext cx="262426" cy="3338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 rot="10800000">
        <a:off x="2453039" y="2679270"/>
        <a:ext cx="183698" cy="200321"/>
      </dsp:txXfrm>
    </dsp:sp>
    <dsp:sp modelId="{1B86AEE8-C3FE-4C6B-9148-CC5A2B880B62}">
      <dsp:nvSpPr>
        <dsp:cNvPr id="0" name=""/>
        <dsp:cNvSpPr/>
      </dsp:nvSpPr>
      <dsp:spPr>
        <a:xfrm>
          <a:off x="1261288" y="2284812"/>
          <a:ext cx="989236" cy="989236"/>
        </a:xfrm>
        <a:prstGeom prst="ellipse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b="1" kern="1200" dirty="0">
              <a:solidFill>
                <a:schemeClr val="tx1"/>
              </a:solidFill>
            </a:rPr>
            <a:t>Tracking </a:t>
          </a:r>
          <a:r>
            <a:rPr lang="it-IT" sz="900" b="1" kern="1200" dirty="0" err="1">
              <a:solidFill>
                <a:schemeClr val="tx1"/>
              </a:solidFill>
            </a:rPr>
            <a:t>electrons</a:t>
          </a:r>
          <a:r>
            <a:rPr lang="it-IT" sz="900" b="1" kern="1200" dirty="0">
              <a:solidFill>
                <a:schemeClr val="tx1"/>
              </a:solidFill>
            </a:rPr>
            <a:t> </a:t>
          </a:r>
          <a:r>
            <a:rPr lang="it-IT" sz="900" b="1" kern="1200" dirty="0" err="1">
              <a:solidFill>
                <a:schemeClr val="tx1"/>
              </a:solidFill>
            </a:rPr>
            <a:t>including</a:t>
          </a:r>
          <a:r>
            <a:rPr lang="it-IT" sz="900" b="1" kern="1200" dirty="0">
              <a:solidFill>
                <a:schemeClr val="tx1"/>
              </a:solidFill>
            </a:rPr>
            <a:t> </a:t>
          </a:r>
          <a:r>
            <a:rPr lang="it-IT" sz="900" b="1" kern="1200" dirty="0" err="1">
              <a:solidFill>
                <a:schemeClr val="tx1"/>
              </a:solidFill>
            </a:rPr>
            <a:t>collisions</a:t>
          </a:r>
          <a:endParaRPr lang="it-IT" sz="900" kern="1200" dirty="0"/>
        </a:p>
      </dsp:txBody>
      <dsp:txXfrm>
        <a:off x="1406158" y="2429682"/>
        <a:ext cx="699496" cy="699496"/>
      </dsp:txXfrm>
    </dsp:sp>
    <dsp:sp modelId="{95A191EA-15A1-4FD0-B262-EC27C01B3A53}">
      <dsp:nvSpPr>
        <dsp:cNvPr id="0" name=""/>
        <dsp:cNvSpPr/>
      </dsp:nvSpPr>
      <dsp:spPr>
        <a:xfrm rot="15120000">
          <a:off x="1397638" y="1913695"/>
          <a:ext cx="262426" cy="3338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 rot="10800000">
        <a:off x="1449166" y="2017905"/>
        <a:ext cx="183698" cy="200321"/>
      </dsp:txXfrm>
    </dsp:sp>
    <dsp:sp modelId="{3FA98F62-A2E5-4A16-B292-5B225726DDB6}">
      <dsp:nvSpPr>
        <dsp:cNvPr id="0" name=""/>
        <dsp:cNvSpPr/>
      </dsp:nvSpPr>
      <dsp:spPr>
        <a:xfrm>
          <a:off x="802588" y="873081"/>
          <a:ext cx="989236" cy="989236"/>
        </a:xfrm>
        <a:prstGeom prst="ellips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900" b="1" kern="1200" dirty="0" err="1">
              <a:solidFill>
                <a:schemeClr val="tx1"/>
              </a:solidFill>
            </a:rPr>
            <a:t>Density</a:t>
          </a:r>
          <a:r>
            <a:rPr lang="it-IT" sz="900" b="1" kern="1200" dirty="0">
              <a:solidFill>
                <a:schemeClr val="tx1"/>
              </a:solidFill>
            </a:rPr>
            <a:t> </a:t>
          </a:r>
          <a:r>
            <a:rPr lang="it-IT" sz="900" b="1" kern="1200" dirty="0" err="1">
              <a:solidFill>
                <a:schemeClr val="tx1"/>
              </a:solidFill>
            </a:rPr>
            <a:t>map</a:t>
          </a:r>
          <a:endParaRPr lang="it-IT" sz="900" kern="1200" dirty="0"/>
        </a:p>
      </dsp:txBody>
      <dsp:txXfrm>
        <a:off x="947458" y="1017951"/>
        <a:ext cx="699496" cy="699496"/>
      </dsp:txXfrm>
    </dsp:sp>
    <dsp:sp modelId="{C6AAD75D-4BEC-47AE-B891-34007B8E5C23}">
      <dsp:nvSpPr>
        <dsp:cNvPr id="0" name=""/>
        <dsp:cNvSpPr/>
      </dsp:nvSpPr>
      <dsp:spPr>
        <a:xfrm rot="19440000">
          <a:off x="1760430" y="768882"/>
          <a:ext cx="262426" cy="3338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/>
        </a:p>
      </dsp:txBody>
      <dsp:txXfrm>
        <a:off x="1767948" y="858793"/>
        <a:ext cx="183698" cy="2003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59479-C189-4E6B-A103-D58EDC1C651F}">
      <dsp:nvSpPr>
        <dsp:cNvPr id="0" name=""/>
        <dsp:cNvSpPr/>
      </dsp:nvSpPr>
      <dsp:spPr>
        <a:xfrm>
          <a:off x="4096" y="981468"/>
          <a:ext cx="1224400" cy="734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b="1" kern="1200"/>
            <a:t>EM field calculated for the empty chamber</a:t>
          </a:r>
          <a:endParaRPr lang="it-IT" sz="1000" kern="1200" dirty="0"/>
        </a:p>
      </dsp:txBody>
      <dsp:txXfrm>
        <a:off x="25613" y="1002985"/>
        <a:ext cx="1181366" cy="691606"/>
      </dsp:txXfrm>
    </dsp:sp>
    <dsp:sp modelId="{B5D450CB-E7C0-4215-95FA-FE265180DC51}">
      <dsp:nvSpPr>
        <dsp:cNvPr id="0" name=""/>
        <dsp:cNvSpPr/>
      </dsp:nvSpPr>
      <dsp:spPr>
        <a:xfrm>
          <a:off x="1350936" y="1196963"/>
          <a:ext cx="259572" cy="3036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>
        <a:off x="1350936" y="1257693"/>
        <a:ext cx="181700" cy="182191"/>
      </dsp:txXfrm>
    </dsp:sp>
    <dsp:sp modelId="{3858FC83-85A2-46DB-A8CA-4E0DF2F090B2}">
      <dsp:nvSpPr>
        <dsp:cNvPr id="0" name=""/>
        <dsp:cNvSpPr/>
      </dsp:nvSpPr>
      <dsp:spPr>
        <a:xfrm>
          <a:off x="1718256" y="981468"/>
          <a:ext cx="1224400" cy="734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b="1" kern="1200" dirty="0"/>
            <a:t>Tracking </a:t>
          </a:r>
          <a:r>
            <a:rPr lang="it-IT" sz="1000" b="1" kern="1200" dirty="0" err="1"/>
            <a:t>electrons</a:t>
          </a:r>
          <a:r>
            <a:rPr lang="it-IT" sz="1000" b="1" kern="1200" dirty="0"/>
            <a:t> </a:t>
          </a:r>
          <a:r>
            <a:rPr lang="it-IT" sz="1000" b="1" kern="1200" dirty="0" err="1"/>
            <a:t>uniformely</a:t>
          </a:r>
          <a:r>
            <a:rPr lang="it-IT" sz="1000" b="1" kern="1200" dirty="0"/>
            <a:t> </a:t>
          </a:r>
          <a:r>
            <a:rPr lang="it-IT" sz="1000" b="1" kern="1200" dirty="0" err="1"/>
            <a:t>distributed</a:t>
          </a:r>
          <a:r>
            <a:rPr lang="it-IT" sz="1000" b="1" kern="1200" dirty="0"/>
            <a:t> inside the </a:t>
          </a:r>
          <a:r>
            <a:rPr lang="it-IT" sz="1000" b="1" kern="1200" dirty="0" err="1"/>
            <a:t>chamber</a:t>
          </a:r>
          <a:endParaRPr lang="it-IT" sz="1000" kern="1200" dirty="0"/>
        </a:p>
      </dsp:txBody>
      <dsp:txXfrm>
        <a:off x="1739773" y="1002985"/>
        <a:ext cx="1181366" cy="691606"/>
      </dsp:txXfrm>
    </dsp:sp>
    <dsp:sp modelId="{AF17E181-FB90-476A-AA9E-514DAAC75DD1}">
      <dsp:nvSpPr>
        <dsp:cNvPr id="0" name=""/>
        <dsp:cNvSpPr/>
      </dsp:nvSpPr>
      <dsp:spPr>
        <a:xfrm>
          <a:off x="3065097" y="1196963"/>
          <a:ext cx="259572" cy="3036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300" kern="1200"/>
        </a:p>
      </dsp:txBody>
      <dsp:txXfrm>
        <a:off x="3065097" y="1257693"/>
        <a:ext cx="181700" cy="182191"/>
      </dsp:txXfrm>
    </dsp:sp>
    <dsp:sp modelId="{5EB33136-5944-497A-978D-F432462D3B54}">
      <dsp:nvSpPr>
        <dsp:cNvPr id="0" name=""/>
        <dsp:cNvSpPr/>
      </dsp:nvSpPr>
      <dsp:spPr>
        <a:xfrm>
          <a:off x="3432417" y="981468"/>
          <a:ext cx="1224400" cy="7346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000" b="1" kern="1200"/>
            <a:t>Density map</a:t>
          </a:r>
          <a:endParaRPr lang="it-IT" sz="1000" kern="1200" dirty="0"/>
        </a:p>
      </dsp:txBody>
      <dsp:txXfrm>
        <a:off x="3453934" y="1002985"/>
        <a:ext cx="1181366" cy="691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91155-7A88-4636-82F1-3068F712B1CA}" type="datetimeFigureOut">
              <a:rPr lang="it-IT" smtClean="0"/>
              <a:t>28/09/2020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6A791-7A45-4480-ABFA-559D2CE464D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6115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6597CB-C0C1-4153-A4BE-A07A435EE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54AA4E8-CA6B-4AA9-986D-0D63B4F93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06A6A4-C71C-4CE9-9706-EA905F5BF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A1D204-963C-4D2F-8072-C929B9434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5B9549-8E00-4654-831D-22EF0FD58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1833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CF209A-CE72-405A-B982-E4E166E3B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A4E9B2-62F3-4A8C-9CDC-DF02BDBC5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733FCBC-534F-4B82-946A-6FCA2BE56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DA5190-019E-4AC6-A75F-8D3F60BC0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9274923-C2BD-4704-9AE5-55E64A72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012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997041-96BD-422E-9339-7438A14E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7EFFD4-C9F7-4E29-8D3B-691385ED0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7E40DE-3125-44C8-8554-3E36E1781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2E53AB-AB98-4B11-96EF-34B5A4A1D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97640A-FE59-4BA9-B899-8FB32B2F6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440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F138BD-3109-40E1-9D07-C6B7F1903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18BD04-BB37-4C80-B894-F6545F87E6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36FFCEF-093A-4077-8945-5DB21A7F8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F159D5D-350C-4958-9EF2-C7491C27E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F0337FE-8403-4EE8-A4D8-EE0B0A760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416A3E6-6E51-4397-B822-BFA9CA2AC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683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E5319D-A6CE-4267-94A3-F3AB74274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FD26F06-92AE-4976-91EF-C2EABD566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28D25FD-93EC-493D-8A84-2AB06E745D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0837FB9-FBED-45F2-AAE8-624E7CC873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079D36F-2B99-45FE-9883-0E1D1FFE6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DDFF9DA-E1C5-4490-867E-EF82D6100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D52049-569F-449E-8F20-0FD01869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64960DD-424C-4D2C-B4A2-581F29EF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673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D37477-DA61-4768-B3FF-475DF80D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CF72A3C-E433-40DA-94B4-0D6E946C2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59D9013-2362-4414-8905-6E832DCC9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0A37EE4-1CAD-4C87-9231-B2A77E898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9736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E21C2AB-CD94-4B2D-B4D2-0A540581E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AD99CF6-0073-45AE-9666-1AD189E2D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ACA667F-678D-498F-B19E-6631E96F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284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68BA70-282E-4233-B1A4-364373BD2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9AB1BA-8C3C-45AC-982F-95F311340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21BD5BB-4E1E-498E-9150-A0061070E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909A7B7-D955-4F9A-84C3-B30B7A84A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3DC806B-6383-427E-9432-55D0826B5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27047D-20F5-472B-8FFD-737639A7D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2054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E2E110-C098-465D-B371-B601F0BC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3318891-CFA9-466E-B3C1-A8250CC34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B4AC46-1624-48FA-A8D3-2001C81CDF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D3FB9E9-FD76-4E59-98BB-61253C9C4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B8474C5-1B7B-4B17-ADE9-C9507DE0C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C894C4-8F92-412F-83C9-6595366C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758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FDB003-36C9-4CFE-940C-587D7193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BDE2CF8-C86B-4DCD-8510-B2B588BA3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BA4577-F15A-4051-B237-BBC66697D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495472-E997-4DAC-9F44-D9233201D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DF68EE-281F-4B93-BAF1-7FCEDA8CD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2548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9BB2E8E-2612-4D28-8514-1B0FD81B47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1E54192-3810-44C1-824C-B1A2D312B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EDBB1E-E2FE-4A66-9A93-D92F294CD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September 29,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6076B4D-C290-4EBE-BCE0-907BE3C4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Angelo Pidatella - INFN-LNS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92F6BD-C148-4270-B417-957AA611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01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F38E2AD-CB06-4170-93AA-B73B10EAC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E56D7C-905B-4387-8CD1-520A2A763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FFDFD42-E8B6-49A3-B9B1-47436A0E0D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September 29, 2020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C4279F-0AF1-4840-B351-3E0BEA31D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Angelo Pidatella - INFN-LNS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0A9005-FB9F-4922-8B32-413FA4F74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9FEDB-11FB-4A61-85A6-D45FB76BF08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020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.jpg"/><Relationship Id="rId7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0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diagramQuickStyle" Target="../diagrams/quickStyle2.xml"/><Relationship Id="rId18" Type="http://schemas.openxmlformats.org/officeDocument/2006/relationships/image" Target="../media/image17.png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12" Type="http://schemas.openxmlformats.org/officeDocument/2006/relationships/diagramLayout" Target="../diagrams/layout2.xml"/><Relationship Id="rId17" Type="http://schemas.openxmlformats.org/officeDocument/2006/relationships/image" Target="../media/image16.png"/><Relationship Id="rId2" Type="http://schemas.openxmlformats.org/officeDocument/2006/relationships/image" Target="../media/image2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Data" Target="../diagrams/data2.xml"/><Relationship Id="rId5" Type="http://schemas.openxmlformats.org/officeDocument/2006/relationships/diagramLayout" Target="../diagrams/layout1.xml"/><Relationship Id="rId15" Type="http://schemas.microsoft.com/office/2007/relationships/diagramDrawing" Target="../diagrams/drawing2.xml"/><Relationship Id="rId10" Type="http://schemas.openxmlformats.org/officeDocument/2006/relationships/image" Target="../media/image14.jpeg"/><Relationship Id="rId19" Type="http://schemas.openxmlformats.org/officeDocument/2006/relationships/image" Target="../media/image150.png"/><Relationship Id="rId4" Type="http://schemas.openxmlformats.org/officeDocument/2006/relationships/diagramData" Target="../diagrams/data1.xml"/><Relationship Id="rId9" Type="http://schemas.openxmlformats.org/officeDocument/2006/relationships/image" Target="../media/image13.jpeg"/><Relationship Id="rId14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5.png"/><Relationship Id="rId18" Type="http://schemas.openxmlformats.org/officeDocument/2006/relationships/image" Target="../media/image27.png"/><Relationship Id="rId3" Type="http://schemas.openxmlformats.org/officeDocument/2006/relationships/image" Target="../media/image4.jpg"/><Relationship Id="rId7" Type="http://schemas.openxmlformats.org/officeDocument/2006/relationships/image" Target="../media/image20.jpeg"/><Relationship Id="rId12" Type="http://schemas.openxmlformats.org/officeDocument/2006/relationships/image" Target="../media/image24.png"/><Relationship Id="rId17" Type="http://schemas.openxmlformats.org/officeDocument/2006/relationships/image" Target="../media/image250.png"/><Relationship Id="rId2" Type="http://schemas.openxmlformats.org/officeDocument/2006/relationships/image" Target="../media/image2.jpe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3.png"/><Relationship Id="rId5" Type="http://schemas.openxmlformats.org/officeDocument/2006/relationships/image" Target="../media/image18.jpeg"/><Relationship Id="rId15" Type="http://schemas.openxmlformats.org/officeDocument/2006/relationships/image" Target="../media/image230.png"/><Relationship Id="rId10" Type="http://schemas.openxmlformats.org/officeDocument/2006/relationships/image" Target="../media/image22.png"/><Relationship Id="rId19" Type="http://schemas.openxmlformats.org/officeDocument/2006/relationships/image" Target="../media/image23.jpeg"/><Relationship Id="rId4" Type="http://schemas.openxmlformats.org/officeDocument/2006/relationships/image" Target="../media/image13.png"/><Relationship Id="rId9" Type="http://schemas.openxmlformats.org/officeDocument/2006/relationships/image" Target="../media/image22.jpg"/><Relationship Id="rId14" Type="http://schemas.openxmlformats.org/officeDocument/2006/relationships/image" Target="../media/image220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image" Target="../media/image27.jpeg"/><Relationship Id="rId3" Type="http://schemas.openxmlformats.org/officeDocument/2006/relationships/image" Target="../media/image4.jpg"/><Relationship Id="rId21" Type="http://schemas.openxmlformats.org/officeDocument/2006/relationships/image" Target="../media/image36.png"/><Relationship Id="rId12" Type="http://schemas.openxmlformats.org/officeDocument/2006/relationships/image" Target="../media/image13.png"/><Relationship Id="rId17" Type="http://schemas.openxmlformats.org/officeDocument/2006/relationships/image" Target="../media/image26.jpeg"/><Relationship Id="rId2" Type="http://schemas.openxmlformats.org/officeDocument/2006/relationships/image" Target="../media/image2.jpeg"/><Relationship Id="rId16" Type="http://schemas.openxmlformats.org/officeDocument/2006/relationships/image" Target="../media/image25.jpe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24.jpeg"/><Relationship Id="rId23" Type="http://schemas.openxmlformats.org/officeDocument/2006/relationships/image" Target="../media/image28.png"/><Relationship Id="rId19" Type="http://schemas.openxmlformats.org/officeDocument/2006/relationships/image" Target="../media/image34.png"/><Relationship Id="rId14" Type="http://schemas.openxmlformats.org/officeDocument/2006/relationships/image" Target="../media/image22.jpg"/><Relationship Id="rId22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4.jpg"/><Relationship Id="rId21" Type="http://schemas.openxmlformats.org/officeDocument/2006/relationships/image" Target="../media/image38.png"/><Relationship Id="rId7" Type="http://schemas.openxmlformats.org/officeDocument/2006/relationships/image" Target="../media/image23.jpe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2.jpeg"/><Relationship Id="rId16" Type="http://schemas.openxmlformats.org/officeDocument/2006/relationships/image" Target="../media/image48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43.png"/><Relationship Id="rId24" Type="http://schemas.openxmlformats.org/officeDocument/2006/relationships/image" Target="../media/image46.png"/><Relationship Id="rId5" Type="http://schemas.openxmlformats.org/officeDocument/2006/relationships/image" Target="../media/image22.jpg"/><Relationship Id="rId15" Type="http://schemas.openxmlformats.org/officeDocument/2006/relationships/image" Target="../media/image32.jpeg"/><Relationship Id="rId23" Type="http://schemas.openxmlformats.org/officeDocument/2006/relationships/image" Target="../media/image41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9.png"/><Relationship Id="rId9" Type="http://schemas.openxmlformats.org/officeDocument/2006/relationships/image" Target="../media/image30.jpeg"/><Relationship Id="rId14" Type="http://schemas.openxmlformats.org/officeDocument/2006/relationships/image" Target="../media/image31.jpeg"/><Relationship Id="rId22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image" Target="../media/image22.jpg"/><Relationship Id="rId3" Type="http://schemas.openxmlformats.org/officeDocument/2006/relationships/image" Target="../media/image4.jpg"/><Relationship Id="rId7" Type="http://schemas.openxmlformats.org/officeDocument/2006/relationships/image" Target="../media/image53.png"/><Relationship Id="rId12" Type="http://schemas.openxmlformats.org/officeDocument/2006/relationships/image" Target="../media/image5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svg"/><Relationship Id="rId11" Type="http://schemas.microsoft.com/office/2007/relationships/hdphoto" Target="../media/hdphoto3.wdp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4" Type="http://schemas.openxmlformats.org/officeDocument/2006/relationships/image" Target="../media/image47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5.png"/><Relationship Id="rId18" Type="http://schemas.openxmlformats.org/officeDocument/2006/relationships/image" Target="../media/image71.emf"/><Relationship Id="rId3" Type="http://schemas.openxmlformats.org/officeDocument/2006/relationships/image" Target="../media/image56.png"/><Relationship Id="rId7" Type="http://schemas.openxmlformats.org/officeDocument/2006/relationships/image" Target="../media/image61.png"/><Relationship Id="rId12" Type="http://schemas.openxmlformats.org/officeDocument/2006/relationships/image" Target="../media/image4.jpg"/><Relationship Id="rId17" Type="http://schemas.openxmlformats.org/officeDocument/2006/relationships/image" Target="../media/image70.png"/><Relationship Id="rId2" Type="http://schemas.openxmlformats.org/officeDocument/2006/relationships/image" Target="../media/image2.jpe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68.png"/><Relationship Id="rId5" Type="http://schemas.openxmlformats.org/officeDocument/2006/relationships/image" Target="../media/image58.png"/><Relationship Id="rId15" Type="http://schemas.openxmlformats.org/officeDocument/2006/relationships/image" Target="../media/image67.png"/><Relationship Id="rId10" Type="http://schemas.openxmlformats.org/officeDocument/2006/relationships/image" Target="../media/image64.png"/><Relationship Id="rId19" Type="http://schemas.openxmlformats.org/officeDocument/2006/relationships/image" Target="../media/image72.emf"/><Relationship Id="rId4" Type="http://schemas.openxmlformats.org/officeDocument/2006/relationships/image" Target="../media/image57.png"/><Relationship Id="rId9" Type="http://schemas.openxmlformats.org/officeDocument/2006/relationships/image" Target="../media/image63.png"/><Relationship Id="rId1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.jpg"/><Relationship Id="rId7" Type="http://schemas.openxmlformats.org/officeDocument/2006/relationships/image" Target="../media/image7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.jpg"/><Relationship Id="rId7" Type="http://schemas.openxmlformats.org/officeDocument/2006/relationships/image" Target="../media/image8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8.png"/><Relationship Id="rId4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2F383F-B981-4BC3-9E2B-7BE938CEF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240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485AD-076E-4077-A6E6-C3C9F0C39F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88DBDF-80D5-4FC0-8A54-9D660B728D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8D235B8-3D10-493F-88AC-84BB404C1B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91E1D4C-AF1E-4F64-A3D3-E4FA6B93E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748" y="2149153"/>
            <a:ext cx="9801082" cy="1675466"/>
          </a:xfrm>
        </p:spPr>
        <p:txBody>
          <a:bodyPr anchor="t">
            <a:normAutofit fontScale="90000"/>
          </a:bodyPr>
          <a:lstStyle/>
          <a:p>
            <a:r>
              <a:rPr lang="it-IT" sz="4800" b="1">
                <a:solidFill>
                  <a:srgbClr val="FFFFFF"/>
                </a:solidFill>
              </a:rPr>
              <a:t>ADVANCEMENTS IN SELF-CONSISTENT MODELING OF TIME- AND SPACE-DEPENDENT PHENOMENA IN ECRIS PLASMA</a:t>
            </a:r>
            <a:endParaRPr lang="it-IT" sz="4800" b="1" dirty="0">
              <a:solidFill>
                <a:srgbClr val="FFFFFF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7A81FFC-4FD7-4255-A599-5C33C2DD2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7673" y="3980139"/>
            <a:ext cx="9801082" cy="1116170"/>
          </a:xfrm>
        </p:spPr>
        <p:txBody>
          <a:bodyPr anchor="b">
            <a:normAutofit/>
          </a:bodyPr>
          <a:lstStyle/>
          <a:p>
            <a:pPr>
              <a:lnSpc>
                <a:spcPts val="700"/>
              </a:lnSpc>
            </a:pPr>
            <a:r>
              <a:rPr lang="it-IT" sz="1600" b="1" dirty="0"/>
              <a:t>Angelo Pidatella</a:t>
            </a:r>
            <a:r>
              <a:rPr lang="it-IT" sz="1600" b="1" dirty="0">
                <a:solidFill>
                  <a:srgbClr val="FFFFFF"/>
                </a:solidFill>
              </a:rPr>
              <a:t>, David Mascali, Bharat </a:t>
            </a:r>
            <a:r>
              <a:rPr lang="it-IT" sz="1600" b="1" dirty="0" err="1">
                <a:solidFill>
                  <a:srgbClr val="FFFFFF"/>
                </a:solidFill>
              </a:rPr>
              <a:t>Mishra</a:t>
            </a:r>
            <a:r>
              <a:rPr lang="it-IT" sz="1600" b="1" dirty="0">
                <a:solidFill>
                  <a:srgbClr val="FFFFFF"/>
                </a:solidFill>
              </a:rPr>
              <a:t>, Eugenia Naselli, Giuseppe Torrisi, </a:t>
            </a:r>
            <a:r>
              <a:rPr lang="it-IT" sz="1600" b="1" i="1" dirty="0">
                <a:solidFill>
                  <a:srgbClr val="FFFFFF"/>
                </a:solidFill>
              </a:rPr>
              <a:t>INFN-LNS, Catania, </a:t>
            </a:r>
            <a:r>
              <a:rPr lang="it-IT" sz="1600" b="1" i="1" dirty="0" err="1">
                <a:solidFill>
                  <a:srgbClr val="FFFFFF"/>
                </a:solidFill>
              </a:rPr>
              <a:t>Italy</a:t>
            </a:r>
            <a:endParaRPr lang="it-IT" sz="1600" b="1" i="1" dirty="0">
              <a:solidFill>
                <a:srgbClr val="FFFFFF"/>
              </a:solidFill>
            </a:endParaRPr>
          </a:p>
          <a:p>
            <a:pPr>
              <a:lnSpc>
                <a:spcPts val="700"/>
              </a:lnSpc>
            </a:pPr>
            <a:r>
              <a:rPr lang="it-IT" sz="1600" b="1" dirty="0">
                <a:solidFill>
                  <a:srgbClr val="FFFFFF"/>
                </a:solidFill>
              </a:rPr>
              <a:t>Alessio Galatà, </a:t>
            </a:r>
            <a:r>
              <a:rPr lang="it-IT" sz="1600" b="1" i="1" dirty="0">
                <a:solidFill>
                  <a:srgbClr val="FFFFFF"/>
                </a:solidFill>
              </a:rPr>
              <a:t>INFN-LNL, Legnaro, </a:t>
            </a:r>
            <a:r>
              <a:rPr lang="it-IT" sz="1600" b="1" i="1" dirty="0" err="1">
                <a:solidFill>
                  <a:srgbClr val="FFFFFF"/>
                </a:solidFill>
              </a:rPr>
              <a:t>Italy</a:t>
            </a:r>
            <a:endParaRPr lang="it-IT" sz="1600" b="1" dirty="0">
              <a:solidFill>
                <a:srgbClr val="FFFFFF"/>
              </a:solidFill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0F609DD8-8BBE-402F-8D98-46B94C62F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0"/>
            <a:ext cx="3402270" cy="886608"/>
          </a:xfrm>
          <a:prstGeom prst="rect">
            <a:avLst/>
          </a:prstGeom>
        </p:spPr>
      </p:pic>
      <p:pic>
        <p:nvPicPr>
          <p:cNvPr id="25" name="Immagine 24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5EB7518-2CE7-40D3-BD1C-1C935B9F8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pic>
        <p:nvPicPr>
          <p:cNvPr id="29" name="Immagine 28" descr="Immagine che contiene esterni, erba, montagna, collina&#10;&#10;Descrizione generata automaticamente">
            <a:extLst>
              <a:ext uri="{FF2B5EF4-FFF2-40B4-BE49-F238E27FC236}">
                <a16:creationId xmlns:a16="http://schemas.microsoft.com/office/drawing/2014/main" id="{40CD117F-6693-4CF2-B7E3-1417A3840DB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14" y="884537"/>
            <a:ext cx="1880510" cy="143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38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14187" y="10"/>
            <a:ext cx="12188932" cy="6857990"/>
          </a:xfrm>
          <a:prstGeom prst="rect">
            <a:avLst/>
          </a:prstGeom>
        </p:spPr>
      </p:pic>
      <p:pic>
        <p:nvPicPr>
          <p:cNvPr id="8" name="Immagine 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B0667741-9015-44D2-97A8-24636124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sp>
        <p:nvSpPr>
          <p:cNvPr id="14" name="Segnaposto data 13">
            <a:extLst>
              <a:ext uri="{FF2B5EF4-FFF2-40B4-BE49-F238E27FC236}">
                <a16:creationId xmlns:a16="http://schemas.microsoft.com/office/drawing/2014/main" id="{61133809-3A0B-45B7-ACE3-E3F79DFC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E5B57305-B389-4479-BA01-3B8110895B8B}"/>
              </a:ext>
            </a:extLst>
          </p:cNvPr>
          <p:cNvSpPr txBox="1">
            <a:spLocks/>
          </p:cNvSpPr>
          <p:nvPr/>
        </p:nvSpPr>
        <p:spPr>
          <a:xfrm>
            <a:off x="8077403" y="5853328"/>
            <a:ext cx="3635105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900" b="1" dirty="0">
                <a:solidFill>
                  <a:schemeClr val="tx1"/>
                </a:solidFill>
              </a:rPr>
              <a:t>E. </a:t>
            </a:r>
            <a:r>
              <a:rPr lang="en-IN" sz="900" b="1" dirty="0" err="1">
                <a:solidFill>
                  <a:schemeClr val="tx1"/>
                </a:solidFill>
              </a:rPr>
              <a:t>Naselli</a:t>
            </a:r>
            <a:r>
              <a:rPr lang="en-IN" sz="900" b="1" dirty="0">
                <a:solidFill>
                  <a:schemeClr val="tx1"/>
                </a:solidFill>
              </a:rPr>
              <a:t> </a:t>
            </a:r>
            <a:r>
              <a:rPr lang="en-IN" sz="900" b="1" i="1" dirty="0">
                <a:solidFill>
                  <a:schemeClr val="tx1"/>
                </a:solidFill>
              </a:rPr>
              <a:t>et al.</a:t>
            </a:r>
            <a:r>
              <a:rPr lang="en-IN" sz="900" b="1" dirty="0">
                <a:solidFill>
                  <a:schemeClr val="tx1"/>
                </a:solidFill>
              </a:rPr>
              <a:t>, PSST 28 (2019) 085021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D1D39776-C80C-49F2-BC18-56E82CB97635}"/>
              </a:ext>
            </a:extLst>
          </p:cNvPr>
          <p:cNvSpPr txBox="1"/>
          <p:nvPr/>
        </p:nvSpPr>
        <p:spPr>
          <a:xfrm>
            <a:off x="3257443" y="5935555"/>
            <a:ext cx="6127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1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See talk from (September 28):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8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R. </a:t>
            </a:r>
            <a:r>
              <a:rPr lang="en-US" sz="800" b="0" i="0" dirty="0" err="1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Ràcz</a:t>
            </a:r>
            <a:r>
              <a:rPr lang="en-US" sz="8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800" b="0" i="1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Imaging in X-ray Ranges to Locally Investigate the Effect of the Two-Close-Frequency Heating in ECRIS Plasmas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8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E. </a:t>
            </a:r>
            <a:r>
              <a:rPr lang="en-US" sz="800" b="0" i="0" dirty="0" err="1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Naselli</a:t>
            </a:r>
            <a:r>
              <a:rPr lang="en-US" sz="800" b="0" i="0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800" b="0" i="1" dirty="0">
                <a:solidFill>
                  <a:srgbClr val="555555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High Resolution X-ray Imaging as a Powerful Diagnostics Tool to Investigate ECRIS Plasma Structure and Confinement Dynamics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-7849"/>
            <a:ext cx="10879730" cy="88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Titolo 1">
            <a:extLst>
              <a:ext uri="{FF2B5EF4-FFF2-40B4-BE49-F238E27FC236}">
                <a16:creationId xmlns:a16="http://schemas.microsoft.com/office/drawing/2014/main" id="{966663D9-E7C1-486E-A680-CAF7B7A78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" y="172843"/>
            <a:ext cx="5955174" cy="604397"/>
          </a:xfrm>
        </p:spPr>
        <p:txBody>
          <a:bodyPr anchor="t">
            <a:normAutofit/>
          </a:bodyPr>
          <a:lstStyle/>
          <a:p>
            <a:pPr algn="l"/>
            <a:r>
              <a:rPr lang="it-IT" sz="3600" b="1" dirty="0"/>
              <a:t> INTRODUCTION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28035C1-B9AC-45F5-89D4-A4AD1ED87F99}"/>
              </a:ext>
            </a:extLst>
          </p:cNvPr>
          <p:cNvSpPr txBox="1"/>
          <p:nvPr/>
        </p:nvSpPr>
        <p:spPr>
          <a:xfrm>
            <a:off x="587392" y="935946"/>
            <a:ext cx="10815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GOAL</a:t>
            </a:r>
            <a:r>
              <a:rPr lang="it-IT" dirty="0"/>
              <a:t>: Bridge the gap </a:t>
            </a:r>
            <a:r>
              <a:rPr lang="it-IT" dirty="0" err="1"/>
              <a:t>between</a:t>
            </a:r>
            <a:r>
              <a:rPr lang="it-IT" dirty="0"/>
              <a:t> </a:t>
            </a:r>
            <a:r>
              <a:rPr lang="it-IT" dirty="0" err="1"/>
              <a:t>theoretical</a:t>
            </a:r>
            <a:r>
              <a:rPr lang="it-IT" dirty="0"/>
              <a:t> and </a:t>
            </a:r>
            <a:r>
              <a:rPr lang="it-IT" dirty="0" err="1"/>
              <a:t>experimental</a:t>
            </a:r>
            <a:r>
              <a:rPr lang="it-IT" dirty="0"/>
              <a:t> study of </a:t>
            </a:r>
            <a:r>
              <a:rPr lang="it-IT" b="1" dirty="0" err="1"/>
              <a:t>space-dependent</a:t>
            </a:r>
            <a:r>
              <a:rPr lang="it-IT" dirty="0"/>
              <a:t>  and </a:t>
            </a:r>
            <a:r>
              <a:rPr lang="it-IT" b="1" dirty="0"/>
              <a:t>time-</a:t>
            </a:r>
            <a:r>
              <a:rPr lang="it-IT" b="1" dirty="0" err="1"/>
              <a:t>dependent</a:t>
            </a:r>
            <a:r>
              <a:rPr lang="it-IT" dirty="0"/>
              <a:t> electron/</a:t>
            </a:r>
            <a:r>
              <a:rPr lang="it-IT" dirty="0" err="1"/>
              <a:t>ion</a:t>
            </a:r>
            <a:r>
              <a:rPr lang="it-IT" dirty="0"/>
              <a:t> </a:t>
            </a:r>
            <a:r>
              <a:rPr lang="it-IT" dirty="0" err="1"/>
              <a:t>properties</a:t>
            </a:r>
            <a:r>
              <a:rPr lang="it-IT" dirty="0"/>
              <a:t>/</a:t>
            </a:r>
            <a:r>
              <a:rPr lang="it-IT" b="1" dirty="0" err="1"/>
              <a:t>phenomena</a:t>
            </a:r>
            <a:r>
              <a:rPr lang="it-IT" dirty="0"/>
              <a:t> in ECR </a:t>
            </a:r>
            <a:r>
              <a:rPr lang="it-IT" dirty="0" err="1"/>
              <a:t>plasmas</a:t>
            </a:r>
            <a:endParaRPr lang="it-IT" dirty="0"/>
          </a:p>
        </p:txBody>
      </p: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9D379CCD-6246-4489-B274-CEB4DD7BB8BF}"/>
              </a:ext>
            </a:extLst>
          </p:cNvPr>
          <p:cNvSpPr/>
          <p:nvPr/>
        </p:nvSpPr>
        <p:spPr>
          <a:xfrm>
            <a:off x="1845884" y="1590670"/>
            <a:ext cx="8298191" cy="814028"/>
          </a:xfrm>
          <a:prstGeom prst="roundRect">
            <a:avLst/>
          </a:prstGeom>
          <a:solidFill>
            <a:srgbClr val="FFC000">
              <a:alpha val="38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 b="1" dirty="0">
                <a:solidFill>
                  <a:schemeClr val="tx1"/>
                </a:solidFill>
              </a:rPr>
              <a:t>SPACE: </a:t>
            </a:r>
            <a:r>
              <a:rPr lang="it-IT" sz="1600" dirty="0" err="1">
                <a:solidFill>
                  <a:schemeClr val="tx1"/>
                </a:solidFill>
              </a:rPr>
              <a:t>particles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confinement</a:t>
            </a:r>
            <a:r>
              <a:rPr lang="it-IT" sz="1600" dirty="0">
                <a:solidFill>
                  <a:schemeClr val="tx1"/>
                </a:solidFill>
              </a:rPr>
              <a:t> dynamics, reaction rates for </a:t>
            </a:r>
            <a:r>
              <a:rPr lang="it-IT" sz="1600" dirty="0" err="1">
                <a:solidFill>
                  <a:schemeClr val="tx1"/>
                </a:solidFill>
              </a:rPr>
              <a:t>electromagnetic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emissions</a:t>
            </a:r>
            <a:r>
              <a:rPr lang="it-IT" sz="1600" dirty="0">
                <a:solidFill>
                  <a:schemeClr val="tx1"/>
                </a:solidFill>
              </a:rPr>
              <a:t>, </a:t>
            </a:r>
            <a:r>
              <a:rPr lang="it-IT" sz="1600" dirty="0" err="1">
                <a:solidFill>
                  <a:schemeClr val="tx1"/>
                </a:solidFill>
              </a:rPr>
              <a:t>ion</a:t>
            </a:r>
            <a:r>
              <a:rPr lang="it-IT" sz="1600" dirty="0">
                <a:solidFill>
                  <a:schemeClr val="tx1"/>
                </a:solidFill>
              </a:rPr>
              <a:t> CSD</a:t>
            </a:r>
          </a:p>
          <a:p>
            <a:r>
              <a:rPr lang="it-IT" sz="1600" b="1" dirty="0">
                <a:solidFill>
                  <a:schemeClr val="tx1"/>
                </a:solidFill>
              </a:rPr>
              <a:t>TIME: </a:t>
            </a:r>
            <a:r>
              <a:rPr lang="it-IT" sz="1600" dirty="0" err="1">
                <a:solidFill>
                  <a:schemeClr val="tx1"/>
                </a:solidFill>
              </a:rPr>
              <a:t>kinetic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instabilities</a:t>
            </a:r>
            <a:r>
              <a:rPr lang="it-IT" sz="1600" dirty="0">
                <a:solidFill>
                  <a:schemeClr val="tx1"/>
                </a:solidFill>
              </a:rPr>
              <a:t>, plasma </a:t>
            </a:r>
            <a:r>
              <a:rPr lang="it-IT" sz="1600" dirty="0" err="1">
                <a:solidFill>
                  <a:schemeClr val="tx1"/>
                </a:solidFill>
              </a:rPr>
              <a:t>turbulences</a:t>
            </a:r>
            <a:r>
              <a:rPr lang="it-IT" sz="1600" dirty="0">
                <a:solidFill>
                  <a:schemeClr val="tx1"/>
                </a:solidFill>
              </a:rPr>
              <a:t>, fast </a:t>
            </a:r>
            <a:r>
              <a:rPr lang="it-IT" sz="1600" dirty="0" err="1">
                <a:solidFill>
                  <a:schemeClr val="tx1"/>
                </a:solidFill>
              </a:rPr>
              <a:t>transients</a:t>
            </a:r>
            <a:r>
              <a:rPr lang="it-IT" sz="1600" dirty="0">
                <a:solidFill>
                  <a:schemeClr val="tx1"/>
                </a:solidFill>
              </a:rPr>
              <a:t>, EC MASER </a:t>
            </a:r>
            <a:r>
              <a:rPr lang="it-IT" sz="1600" dirty="0" err="1">
                <a:solidFill>
                  <a:schemeClr val="tx1"/>
                </a:solidFill>
              </a:rPr>
              <a:t>instability</a:t>
            </a:r>
            <a:endParaRPr lang="it-IT" sz="1600" b="1" dirty="0">
              <a:solidFill>
                <a:schemeClr val="tx1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BE2131F-F86C-404A-A761-7667339D2964}"/>
              </a:ext>
            </a:extLst>
          </p:cNvPr>
          <p:cNvSpPr txBox="1"/>
          <p:nvPr/>
        </p:nvSpPr>
        <p:spPr>
          <a:xfrm>
            <a:off x="1900116" y="1547829"/>
            <a:ext cx="10815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/>
              <a:t>Examples</a:t>
            </a:r>
            <a:r>
              <a:rPr lang="it-IT" sz="1400" b="1" dirty="0"/>
              <a:t>: </a:t>
            </a:r>
          </a:p>
          <a:p>
            <a:r>
              <a:rPr lang="it-IT" b="1" dirty="0"/>
              <a:t>	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EE904598-C4E3-4E4E-B466-14AFB0EE9E8F}"/>
              </a:ext>
            </a:extLst>
          </p:cNvPr>
          <p:cNvSpPr/>
          <p:nvPr/>
        </p:nvSpPr>
        <p:spPr>
          <a:xfrm>
            <a:off x="767870" y="3088954"/>
            <a:ext cx="3454817" cy="461666"/>
          </a:xfrm>
          <a:prstGeom prst="roundRect">
            <a:avLst/>
          </a:prstGeom>
          <a:solidFill>
            <a:srgbClr val="FF0000">
              <a:alpha val="38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tx1"/>
                </a:solidFill>
              </a:rPr>
              <a:t>SPACE-RESOLVED PLASMA STUDY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2B50369-E5DC-4AD9-81B5-2AED18152EFF}"/>
              </a:ext>
            </a:extLst>
          </p:cNvPr>
          <p:cNvSpPr/>
          <p:nvPr/>
        </p:nvSpPr>
        <p:spPr>
          <a:xfrm>
            <a:off x="8042335" y="3059850"/>
            <a:ext cx="3454817" cy="461666"/>
          </a:xfrm>
          <a:prstGeom prst="roundRect">
            <a:avLst/>
          </a:prstGeom>
          <a:solidFill>
            <a:schemeClr val="accent1">
              <a:alpha val="38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tx1"/>
                </a:solidFill>
              </a:rPr>
              <a:t>TIME-RESOLVED PLASMA STUDY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B1A5B41-D625-4852-8FFF-664D060D3290}"/>
              </a:ext>
            </a:extLst>
          </p:cNvPr>
          <p:cNvSpPr txBox="1"/>
          <p:nvPr/>
        </p:nvSpPr>
        <p:spPr>
          <a:xfrm>
            <a:off x="4627634" y="2565877"/>
            <a:ext cx="29620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THE EXPERIMENTAL SURVEY</a:t>
            </a:r>
            <a:endParaRPr lang="it-IT" dirty="0"/>
          </a:p>
        </p:txBody>
      </p:sp>
      <p:cxnSp>
        <p:nvCxnSpPr>
          <p:cNvPr id="9" name="Connettore curvo 8">
            <a:extLst>
              <a:ext uri="{FF2B5EF4-FFF2-40B4-BE49-F238E27FC236}">
                <a16:creationId xmlns:a16="http://schemas.microsoft.com/office/drawing/2014/main" id="{F05D1868-B443-4949-872A-91E04AC7F777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7589672" y="2750543"/>
            <a:ext cx="238354" cy="277819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curvo 36">
            <a:extLst>
              <a:ext uri="{FF2B5EF4-FFF2-40B4-BE49-F238E27FC236}">
                <a16:creationId xmlns:a16="http://schemas.microsoft.com/office/drawing/2014/main" id="{4DFF7C42-14D9-4819-A85E-404DAC9E03B3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 flipV="1">
            <a:off x="4363976" y="2750543"/>
            <a:ext cx="263658" cy="298446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Immagine 39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B742DA9A-C927-4BE2-8016-D05E59AF5BA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453" y="3524006"/>
            <a:ext cx="3231638" cy="1816758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80B192AC-BA79-46BA-A424-B18D25C6B0F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791" y="3620523"/>
            <a:ext cx="2350777" cy="1763082"/>
          </a:xfrm>
          <a:prstGeom prst="rect">
            <a:avLst/>
          </a:prstGeom>
        </p:spPr>
      </p:pic>
      <p:pic>
        <p:nvPicPr>
          <p:cNvPr id="44" name="Immagine 43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EEB54E2E-6E98-424E-8B0F-90F615114A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2"/>
          <a:stretch/>
        </p:blipFill>
        <p:spPr>
          <a:xfrm>
            <a:off x="7817366" y="3600414"/>
            <a:ext cx="1207921" cy="1763082"/>
          </a:xfrm>
          <a:prstGeom prst="rect">
            <a:avLst/>
          </a:prstGeom>
        </p:spPr>
      </p:pic>
      <p:pic>
        <p:nvPicPr>
          <p:cNvPr id="46" name="Immagine 45" descr="Immagine che contiene orologio, metro&#10;&#10;Descrizione generata automaticamente">
            <a:extLst>
              <a:ext uri="{FF2B5EF4-FFF2-40B4-BE49-F238E27FC236}">
                <a16:creationId xmlns:a16="http://schemas.microsoft.com/office/drawing/2014/main" id="{C4F5F584-A0F2-4DAF-B956-FA4D1380FDF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953" y="3649073"/>
            <a:ext cx="2195962" cy="1574238"/>
          </a:xfrm>
          <a:prstGeom prst="rect">
            <a:avLst/>
          </a:prstGeom>
        </p:spPr>
      </p:pic>
      <p:cxnSp>
        <p:nvCxnSpPr>
          <p:cNvPr id="49" name="Connettore diritto 48">
            <a:extLst>
              <a:ext uri="{FF2B5EF4-FFF2-40B4-BE49-F238E27FC236}">
                <a16:creationId xmlns:a16="http://schemas.microsoft.com/office/drawing/2014/main" id="{618D9FA1-4541-4C88-956C-A7EAD2A032AD}"/>
              </a:ext>
            </a:extLst>
          </p:cNvPr>
          <p:cNvCxnSpPr/>
          <p:nvPr/>
        </p:nvCxnSpPr>
        <p:spPr>
          <a:xfrm>
            <a:off x="4627634" y="3429000"/>
            <a:ext cx="2223740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100401C2-07E3-4445-B339-69D1C9442C15}"/>
              </a:ext>
            </a:extLst>
          </p:cNvPr>
          <p:cNvCxnSpPr/>
          <p:nvPr/>
        </p:nvCxnSpPr>
        <p:spPr>
          <a:xfrm>
            <a:off x="6858000" y="3429000"/>
            <a:ext cx="0" cy="1003385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diritto 52">
            <a:extLst>
              <a:ext uri="{FF2B5EF4-FFF2-40B4-BE49-F238E27FC236}">
                <a16:creationId xmlns:a16="http://schemas.microsoft.com/office/drawing/2014/main" id="{05DD7F34-962D-4839-9791-61BC0CB1405D}"/>
              </a:ext>
            </a:extLst>
          </p:cNvPr>
          <p:cNvCxnSpPr/>
          <p:nvPr/>
        </p:nvCxnSpPr>
        <p:spPr>
          <a:xfrm flipH="1">
            <a:off x="5994980" y="4432385"/>
            <a:ext cx="856394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diritto 54">
            <a:extLst>
              <a:ext uri="{FF2B5EF4-FFF2-40B4-BE49-F238E27FC236}">
                <a16:creationId xmlns:a16="http://schemas.microsoft.com/office/drawing/2014/main" id="{7A858264-AA21-43CD-BCAB-A2E583B034AA}"/>
              </a:ext>
            </a:extLst>
          </p:cNvPr>
          <p:cNvCxnSpPr/>
          <p:nvPr/>
        </p:nvCxnSpPr>
        <p:spPr>
          <a:xfrm flipH="1">
            <a:off x="5824330" y="4432385"/>
            <a:ext cx="170650" cy="95122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diritto 56">
            <a:extLst>
              <a:ext uri="{FF2B5EF4-FFF2-40B4-BE49-F238E27FC236}">
                <a16:creationId xmlns:a16="http://schemas.microsoft.com/office/drawing/2014/main" id="{91A8D17E-771C-4C4D-8757-412AACD34670}"/>
              </a:ext>
            </a:extLst>
          </p:cNvPr>
          <p:cNvCxnSpPr>
            <a:cxnSpLocks/>
          </p:cNvCxnSpPr>
          <p:nvPr/>
        </p:nvCxnSpPr>
        <p:spPr>
          <a:xfrm flipH="1">
            <a:off x="4472608" y="5416764"/>
            <a:ext cx="1351723" cy="36506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diritto 58">
            <a:extLst>
              <a:ext uri="{FF2B5EF4-FFF2-40B4-BE49-F238E27FC236}">
                <a16:creationId xmlns:a16="http://schemas.microsoft.com/office/drawing/2014/main" id="{600E92F4-DB94-4EA1-8B6D-5A136EFD7F90}"/>
              </a:ext>
            </a:extLst>
          </p:cNvPr>
          <p:cNvCxnSpPr/>
          <p:nvPr/>
        </p:nvCxnSpPr>
        <p:spPr>
          <a:xfrm flipV="1">
            <a:off x="4472608" y="3429000"/>
            <a:ext cx="155026" cy="202427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BFDB498-77E9-4D8B-8AF3-7CD48910D95A}"/>
              </a:ext>
            </a:extLst>
          </p:cNvPr>
          <p:cNvCxnSpPr>
            <a:cxnSpLocks/>
          </p:cNvCxnSpPr>
          <p:nvPr/>
        </p:nvCxnSpPr>
        <p:spPr>
          <a:xfrm>
            <a:off x="4363976" y="4200939"/>
            <a:ext cx="1188685" cy="0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diritto 63">
            <a:extLst>
              <a:ext uri="{FF2B5EF4-FFF2-40B4-BE49-F238E27FC236}">
                <a16:creationId xmlns:a16="http://schemas.microsoft.com/office/drawing/2014/main" id="{6B9C8311-D1C3-4B20-ACB2-5A0B8CA799DA}"/>
              </a:ext>
            </a:extLst>
          </p:cNvPr>
          <p:cNvCxnSpPr>
            <a:cxnSpLocks/>
          </p:cNvCxnSpPr>
          <p:nvPr/>
        </p:nvCxnSpPr>
        <p:spPr>
          <a:xfrm flipH="1">
            <a:off x="4313584" y="4214191"/>
            <a:ext cx="50392" cy="1378226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diritto 65">
            <a:extLst>
              <a:ext uri="{FF2B5EF4-FFF2-40B4-BE49-F238E27FC236}">
                <a16:creationId xmlns:a16="http://schemas.microsoft.com/office/drawing/2014/main" id="{87648C00-A07E-4A5D-9B57-7DEDCD9D959D}"/>
              </a:ext>
            </a:extLst>
          </p:cNvPr>
          <p:cNvCxnSpPr>
            <a:cxnSpLocks/>
          </p:cNvCxnSpPr>
          <p:nvPr/>
        </p:nvCxnSpPr>
        <p:spPr>
          <a:xfrm>
            <a:off x="4306957" y="5598656"/>
            <a:ext cx="3588784" cy="0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diritto 67">
            <a:extLst>
              <a:ext uri="{FF2B5EF4-FFF2-40B4-BE49-F238E27FC236}">
                <a16:creationId xmlns:a16="http://schemas.microsoft.com/office/drawing/2014/main" id="{B47E72EC-7218-4EDC-B63E-F16F7CE2F51C}"/>
              </a:ext>
            </a:extLst>
          </p:cNvPr>
          <p:cNvCxnSpPr>
            <a:cxnSpLocks/>
          </p:cNvCxnSpPr>
          <p:nvPr/>
        </p:nvCxnSpPr>
        <p:spPr>
          <a:xfrm flipH="1" flipV="1">
            <a:off x="7742617" y="4200939"/>
            <a:ext cx="168931" cy="1391478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diritto 69">
            <a:extLst>
              <a:ext uri="{FF2B5EF4-FFF2-40B4-BE49-F238E27FC236}">
                <a16:creationId xmlns:a16="http://schemas.microsoft.com/office/drawing/2014/main" id="{DD2215C1-8DE6-4C1B-A1F9-3ED69ABC90FF}"/>
              </a:ext>
            </a:extLst>
          </p:cNvPr>
          <p:cNvCxnSpPr>
            <a:cxnSpLocks/>
          </p:cNvCxnSpPr>
          <p:nvPr/>
        </p:nvCxnSpPr>
        <p:spPr>
          <a:xfrm flipH="1">
            <a:off x="5552661" y="4214191"/>
            <a:ext cx="2189956" cy="444002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634F1BB7-EBD0-4F2B-A8D3-5DABD9985B64}"/>
              </a:ext>
            </a:extLst>
          </p:cNvPr>
          <p:cNvCxnSpPr>
            <a:cxnSpLocks/>
          </p:cNvCxnSpPr>
          <p:nvPr/>
        </p:nvCxnSpPr>
        <p:spPr>
          <a:xfrm flipV="1">
            <a:off x="5552661" y="4194723"/>
            <a:ext cx="0" cy="469634"/>
          </a:xfrm>
          <a:prstGeom prst="line">
            <a:avLst/>
          </a:prstGeom>
          <a:ln w="28575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asellaDiTesto 82">
            <a:extLst>
              <a:ext uri="{FF2B5EF4-FFF2-40B4-BE49-F238E27FC236}">
                <a16:creationId xmlns:a16="http://schemas.microsoft.com/office/drawing/2014/main" id="{45D7AAE3-F26D-4453-86CB-621F7BD1BF02}"/>
              </a:ext>
            </a:extLst>
          </p:cNvPr>
          <p:cNvSpPr txBox="1"/>
          <p:nvPr/>
        </p:nvSpPr>
        <p:spPr>
          <a:xfrm>
            <a:off x="529374" y="5274720"/>
            <a:ext cx="3659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/>
              <a:t>Space-</a:t>
            </a:r>
            <a:r>
              <a:rPr lang="it-IT" sz="1000" dirty="0" err="1"/>
              <a:t>resolved</a:t>
            </a:r>
            <a:r>
              <a:rPr lang="it-IT" sz="1000" dirty="0"/>
              <a:t> soft X-Ray imaging: monitoring </a:t>
            </a:r>
            <a:r>
              <a:rPr lang="it-IT" sz="1000" dirty="0" err="1"/>
              <a:t>confinement</a:t>
            </a:r>
            <a:r>
              <a:rPr lang="it-IT" sz="1000" dirty="0"/>
              <a:t> dynamics and plasma </a:t>
            </a:r>
            <a:r>
              <a:rPr lang="it-IT" sz="1000" dirty="0" err="1"/>
              <a:t>structure</a:t>
            </a:r>
            <a:endParaRPr lang="it-IT" sz="1000" dirty="0"/>
          </a:p>
        </p:txBody>
      </p:sp>
      <p:sp>
        <p:nvSpPr>
          <p:cNvPr id="85" name="Footer Placeholder 3">
            <a:extLst>
              <a:ext uri="{FF2B5EF4-FFF2-40B4-BE49-F238E27FC236}">
                <a16:creationId xmlns:a16="http://schemas.microsoft.com/office/drawing/2014/main" id="{B563FA17-0333-491D-89F8-DE8708603E9D}"/>
              </a:ext>
            </a:extLst>
          </p:cNvPr>
          <p:cNvSpPr txBox="1">
            <a:spLocks/>
          </p:cNvSpPr>
          <p:nvPr/>
        </p:nvSpPr>
        <p:spPr>
          <a:xfrm>
            <a:off x="420061" y="5679781"/>
            <a:ext cx="3635105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900" b="1" dirty="0">
                <a:solidFill>
                  <a:schemeClr val="tx1"/>
                </a:solidFill>
              </a:rPr>
              <a:t>E. </a:t>
            </a:r>
            <a:r>
              <a:rPr lang="en-IN" sz="900" b="1" dirty="0" err="1">
                <a:solidFill>
                  <a:schemeClr val="tx1"/>
                </a:solidFill>
              </a:rPr>
              <a:t>Naselli</a:t>
            </a:r>
            <a:r>
              <a:rPr lang="en-IN" sz="900" b="1" dirty="0">
                <a:solidFill>
                  <a:schemeClr val="tx1"/>
                </a:solidFill>
              </a:rPr>
              <a:t> </a:t>
            </a:r>
            <a:r>
              <a:rPr lang="en-IN" sz="900" b="1" i="1" dirty="0">
                <a:solidFill>
                  <a:schemeClr val="tx1"/>
                </a:solidFill>
              </a:rPr>
              <a:t>et al. </a:t>
            </a:r>
            <a:r>
              <a:rPr lang="en-IN" sz="900" b="1" dirty="0">
                <a:solidFill>
                  <a:schemeClr val="tx1"/>
                </a:solidFill>
              </a:rPr>
              <a:t>(2019), 10.1088/1748-0221/14/10/C10008</a:t>
            </a:r>
          </a:p>
        </p:txBody>
      </p:sp>
      <p:sp>
        <p:nvSpPr>
          <p:cNvPr id="86" name="CasellaDiTesto 85">
            <a:extLst>
              <a:ext uri="{FF2B5EF4-FFF2-40B4-BE49-F238E27FC236}">
                <a16:creationId xmlns:a16="http://schemas.microsoft.com/office/drawing/2014/main" id="{A661F37F-1FE9-48EE-88BF-4D5217F175D4}"/>
              </a:ext>
            </a:extLst>
          </p:cNvPr>
          <p:cNvSpPr txBox="1"/>
          <p:nvPr/>
        </p:nvSpPr>
        <p:spPr>
          <a:xfrm>
            <a:off x="8031954" y="5358687"/>
            <a:ext cx="40096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Time-averaged single-frequency spectral evolution of the RF-probe detected signal vs. pumping wave power, with sub-harmonics generation already evident at around 40 W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390898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3" grpId="0" animBg="1"/>
      <p:bldP spid="2" grpId="0"/>
      <p:bldP spid="3" grpId="0" animBg="1"/>
      <p:bldP spid="4" grpId="0" animBg="1"/>
      <p:bldP spid="6" grpId="0" animBg="1"/>
      <p:bldP spid="83" grpId="0"/>
      <p:bldP spid="85" grpId="0"/>
      <p:bldP spid="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pic>
        <p:nvPicPr>
          <p:cNvPr id="8" name="Immagine 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B0667741-9015-44D2-97A8-24636124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sp>
        <p:nvSpPr>
          <p:cNvPr id="14" name="Segnaposto data 13">
            <a:extLst>
              <a:ext uri="{FF2B5EF4-FFF2-40B4-BE49-F238E27FC236}">
                <a16:creationId xmlns:a16="http://schemas.microsoft.com/office/drawing/2014/main" id="{61133809-3A0B-45B7-ACE3-E3F79DFC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FA5F7EA4-35BB-4E93-9433-370E73355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423" y="3540141"/>
            <a:ext cx="2704142" cy="200267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B49CA8DA-D3FE-483C-986E-D841BBF37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98" y="3533939"/>
            <a:ext cx="2337598" cy="200887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E5B57305-B389-4479-BA01-3B8110895B8B}"/>
              </a:ext>
            </a:extLst>
          </p:cNvPr>
          <p:cNvSpPr txBox="1">
            <a:spLocks/>
          </p:cNvSpPr>
          <p:nvPr/>
        </p:nvSpPr>
        <p:spPr>
          <a:xfrm>
            <a:off x="7767463" y="6049518"/>
            <a:ext cx="3635105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900" b="1" dirty="0">
                <a:solidFill>
                  <a:schemeClr val="tx1"/>
                </a:solidFill>
              </a:rPr>
              <a:t>S. </a:t>
            </a:r>
            <a:r>
              <a:rPr lang="it-IT" sz="900" b="1" dirty="0" err="1">
                <a:solidFill>
                  <a:schemeClr val="tx1"/>
                </a:solidFill>
              </a:rPr>
              <a:t>Gammino</a:t>
            </a:r>
            <a:r>
              <a:rPr lang="it-IT" sz="900" b="1" dirty="0">
                <a:solidFill>
                  <a:schemeClr val="tx1"/>
                </a:solidFill>
              </a:rPr>
              <a:t>, </a:t>
            </a:r>
            <a:r>
              <a:rPr lang="it-IT" sz="900" b="1" i="1" dirty="0">
                <a:solidFill>
                  <a:schemeClr val="tx1"/>
                </a:solidFill>
              </a:rPr>
              <a:t>et al.</a:t>
            </a:r>
            <a:r>
              <a:rPr lang="it-IT" sz="900" b="1" dirty="0">
                <a:solidFill>
                  <a:schemeClr val="tx1"/>
                </a:solidFill>
              </a:rPr>
              <a:t>, IEEE </a:t>
            </a:r>
            <a:r>
              <a:rPr lang="it-IT" sz="900" b="1" dirty="0" err="1">
                <a:solidFill>
                  <a:schemeClr val="tx1"/>
                </a:solidFill>
              </a:rPr>
              <a:t>transactions</a:t>
            </a:r>
            <a:r>
              <a:rPr lang="it-IT" sz="900" b="1" dirty="0">
                <a:solidFill>
                  <a:schemeClr val="tx1"/>
                </a:solidFill>
              </a:rPr>
              <a:t> on plasma science 36, 4 (2008).</a:t>
            </a:r>
            <a:endParaRPr lang="en-IN" sz="900" b="1" dirty="0">
              <a:solidFill>
                <a:schemeClr val="tx1"/>
              </a:solidFill>
            </a:endParaRP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D1D39776-C80C-49F2-BC18-56E82CB97635}"/>
              </a:ext>
            </a:extLst>
          </p:cNvPr>
          <p:cNvSpPr txBox="1"/>
          <p:nvPr/>
        </p:nvSpPr>
        <p:spPr>
          <a:xfrm>
            <a:off x="439131" y="5526298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/>
              <a:t>B-field profile as superposition of min-B and hexapole structures 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F2C86232-EA47-4013-A328-9970BEDC20C8}"/>
              </a:ext>
            </a:extLst>
          </p:cNvPr>
          <p:cNvSpPr txBox="1"/>
          <p:nvPr/>
        </p:nvSpPr>
        <p:spPr>
          <a:xfrm>
            <a:off x="7455165" y="5517683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/>
              <a:t>Electromagnetic field pattern in the midplane for </a:t>
            </a:r>
            <a:r>
              <a:rPr lang="en-IN" sz="1200" i="1" dirty="0"/>
              <a:t>f </a:t>
            </a:r>
            <a:r>
              <a:rPr lang="en-IN" sz="1200" dirty="0"/>
              <a:t>~14 GHz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D829151F-D98D-4CA4-AC6B-C4EF9344C321}"/>
              </a:ext>
            </a:extLst>
          </p:cNvPr>
          <p:cNvSpPr txBox="1"/>
          <p:nvPr/>
        </p:nvSpPr>
        <p:spPr>
          <a:xfrm>
            <a:off x="1223200" y="6049518"/>
            <a:ext cx="260832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b="1" dirty="0">
                <a:solidFill>
                  <a:schemeClr val="tx1"/>
                </a:solidFill>
              </a:rPr>
              <a:t>D. Mascali, </a:t>
            </a:r>
            <a:r>
              <a:rPr lang="it-IT" sz="900" b="1" i="1" dirty="0">
                <a:solidFill>
                  <a:schemeClr val="tx1"/>
                </a:solidFill>
              </a:rPr>
              <a:t>et al.</a:t>
            </a:r>
            <a:r>
              <a:rPr lang="it-IT" sz="900" b="1" dirty="0">
                <a:solidFill>
                  <a:schemeClr val="tx1"/>
                </a:solidFill>
              </a:rPr>
              <a:t>, Eur. </a:t>
            </a:r>
            <a:r>
              <a:rPr lang="it-IT" sz="900" b="1" dirty="0" err="1">
                <a:solidFill>
                  <a:schemeClr val="tx1"/>
                </a:solidFill>
              </a:rPr>
              <a:t>Phys</a:t>
            </a:r>
            <a:r>
              <a:rPr lang="it-IT" sz="900" b="1" dirty="0">
                <a:solidFill>
                  <a:schemeClr val="tx1"/>
                </a:solidFill>
              </a:rPr>
              <a:t>. J. A 53, 145 (2017).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322AAFE2-77FF-45B0-AB82-0055695DB8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2165" y="3125139"/>
            <a:ext cx="3623833" cy="21166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-7849"/>
            <a:ext cx="10879730" cy="88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Titolo 1">
            <a:extLst>
              <a:ext uri="{FF2B5EF4-FFF2-40B4-BE49-F238E27FC236}">
                <a16:creationId xmlns:a16="http://schemas.microsoft.com/office/drawing/2014/main" id="{966663D9-E7C1-486E-A680-CAF7B7A78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" y="172843"/>
            <a:ext cx="5955174" cy="604397"/>
          </a:xfrm>
        </p:spPr>
        <p:txBody>
          <a:bodyPr anchor="t">
            <a:normAutofit/>
          </a:bodyPr>
          <a:lstStyle/>
          <a:p>
            <a:r>
              <a:rPr lang="it-IT" sz="3600" b="1" dirty="0"/>
              <a:t>ECR PLASMA ANISOTROPICITY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C28035C1-B9AC-45F5-89D4-A4AD1ED87F99}"/>
              </a:ext>
            </a:extLst>
          </p:cNvPr>
          <p:cNvSpPr txBox="1"/>
          <p:nvPr/>
        </p:nvSpPr>
        <p:spPr>
          <a:xfrm>
            <a:off x="587393" y="1017367"/>
            <a:ext cx="10815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/>
              <a:t>Wave</a:t>
            </a:r>
            <a:r>
              <a:rPr lang="it-IT" dirty="0"/>
              <a:t>-to-</a:t>
            </a:r>
            <a:r>
              <a:rPr lang="it-IT" dirty="0" err="1"/>
              <a:t>particle</a:t>
            </a:r>
            <a:r>
              <a:rPr lang="it-IT" dirty="0"/>
              <a:t> </a:t>
            </a:r>
            <a:r>
              <a:rPr lang="it-IT" dirty="0" err="1"/>
              <a:t>coupling</a:t>
            </a:r>
            <a:r>
              <a:rPr lang="it-IT" dirty="0"/>
              <a:t>: </a:t>
            </a:r>
            <a:r>
              <a:rPr lang="it-IT" dirty="0" err="1"/>
              <a:t>heating</a:t>
            </a:r>
            <a:r>
              <a:rPr lang="it-IT" dirty="0"/>
              <a:t> </a:t>
            </a:r>
            <a:r>
              <a:rPr lang="it-IT" dirty="0" err="1"/>
              <a:t>process</a:t>
            </a:r>
            <a:r>
              <a:rPr lang="it-IT" dirty="0"/>
              <a:t> via electron </a:t>
            </a:r>
            <a:r>
              <a:rPr lang="it-IT" dirty="0" err="1"/>
              <a:t>cyclotron</a:t>
            </a:r>
            <a:r>
              <a:rPr lang="it-IT" dirty="0"/>
              <a:t> </a:t>
            </a:r>
            <a:r>
              <a:rPr lang="it-IT" dirty="0" err="1"/>
              <a:t>resonance</a:t>
            </a:r>
            <a:r>
              <a:rPr lang="it-IT" dirty="0"/>
              <a:t> (ECR)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RF </a:t>
            </a:r>
            <a:r>
              <a:rPr lang="it-IT" dirty="0" err="1"/>
              <a:t>guided</a:t>
            </a:r>
            <a:r>
              <a:rPr lang="it-IT" dirty="0"/>
              <a:t> </a:t>
            </a:r>
            <a:r>
              <a:rPr lang="it-IT" dirty="0" err="1"/>
              <a:t>wave</a:t>
            </a:r>
            <a:r>
              <a:rPr lang="it-IT" dirty="0"/>
              <a:t> + </a:t>
            </a:r>
            <a:r>
              <a:rPr lang="it-IT" b="1" dirty="0" err="1"/>
              <a:t>multimodal</a:t>
            </a:r>
            <a:r>
              <a:rPr lang="it-IT" b="1" dirty="0"/>
              <a:t> </a:t>
            </a:r>
            <a:r>
              <a:rPr lang="it-IT" b="1" dirty="0" err="1"/>
              <a:t>structure</a:t>
            </a:r>
            <a:r>
              <a:rPr lang="it-IT" dirty="0"/>
              <a:t>: </a:t>
            </a:r>
            <a:r>
              <a:rPr lang="it-IT" dirty="0" err="1"/>
              <a:t>highly</a:t>
            </a:r>
            <a:r>
              <a:rPr lang="it-IT" dirty="0"/>
              <a:t> </a:t>
            </a:r>
            <a:r>
              <a:rPr lang="it-IT" b="1" dirty="0" err="1"/>
              <a:t>inhomogeneous</a:t>
            </a:r>
            <a:r>
              <a:rPr lang="it-IT" dirty="0"/>
              <a:t>, </a:t>
            </a:r>
            <a:r>
              <a:rPr lang="it-IT" b="1" dirty="0" err="1"/>
              <a:t>space-dependent</a:t>
            </a:r>
            <a:r>
              <a:rPr lang="it-IT" dirty="0"/>
              <a:t> </a:t>
            </a:r>
            <a:r>
              <a:rPr lang="it-IT" b="1" dirty="0" err="1"/>
              <a:t>electric</a:t>
            </a:r>
            <a:r>
              <a:rPr lang="it-IT" b="1" dirty="0"/>
              <a:t> field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Space-</a:t>
            </a:r>
            <a:r>
              <a:rPr lang="it-IT" b="1" dirty="0" err="1"/>
              <a:t>dependent</a:t>
            </a:r>
            <a:r>
              <a:rPr lang="it-IT" dirty="0"/>
              <a:t> and </a:t>
            </a:r>
            <a:r>
              <a:rPr lang="it-IT" b="1" dirty="0" err="1"/>
              <a:t>highly-inhomogenous</a:t>
            </a:r>
            <a:r>
              <a:rPr lang="it-IT" dirty="0"/>
              <a:t> </a:t>
            </a:r>
            <a:r>
              <a:rPr lang="it-IT" b="1" dirty="0" err="1"/>
              <a:t>magnetic</a:t>
            </a:r>
            <a:r>
              <a:rPr lang="it-IT" b="1" dirty="0"/>
              <a:t> field </a:t>
            </a:r>
            <a:r>
              <a:rPr lang="it-IT" dirty="0" err="1"/>
              <a:t>profile</a:t>
            </a:r>
            <a:r>
              <a:rPr lang="it-IT" dirty="0"/>
              <a:t>: plasma trapping + electron </a:t>
            </a:r>
            <a:r>
              <a:rPr lang="it-IT" dirty="0" err="1"/>
              <a:t>gyration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9D379CCD-6246-4489-B274-CEB4DD7BB8BF}"/>
              </a:ext>
            </a:extLst>
          </p:cNvPr>
          <p:cNvSpPr/>
          <p:nvPr/>
        </p:nvSpPr>
        <p:spPr>
          <a:xfrm>
            <a:off x="587392" y="2279887"/>
            <a:ext cx="10049077" cy="779474"/>
          </a:xfrm>
          <a:prstGeom prst="roundRect">
            <a:avLst/>
          </a:prstGeom>
          <a:solidFill>
            <a:srgbClr val="FFC000">
              <a:alpha val="38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/>
                </a:solidFill>
              </a:rPr>
              <a:t>RESULTS: </a:t>
            </a:r>
            <a:r>
              <a:rPr lang="it-IT" b="1" dirty="0" err="1">
                <a:solidFill>
                  <a:schemeClr val="tx1"/>
                </a:solidFill>
              </a:rPr>
              <a:t>closed</a:t>
            </a:r>
            <a:r>
              <a:rPr lang="it-IT" b="1" dirty="0">
                <a:solidFill>
                  <a:schemeClr val="tx1"/>
                </a:solidFill>
              </a:rPr>
              <a:t> ECR </a:t>
            </a:r>
            <a:r>
              <a:rPr lang="it-IT" b="1" dirty="0" err="1">
                <a:solidFill>
                  <a:schemeClr val="tx1"/>
                </a:solidFill>
              </a:rPr>
              <a:t>surface</a:t>
            </a:r>
            <a:r>
              <a:rPr lang="it-IT" b="1" dirty="0">
                <a:solidFill>
                  <a:schemeClr val="tx1"/>
                </a:solidFill>
              </a:rPr>
              <a:t> for </a:t>
            </a:r>
            <a:r>
              <a:rPr lang="it-IT" b="1" dirty="0" err="1">
                <a:solidFill>
                  <a:schemeClr val="tx1"/>
                </a:solidFill>
              </a:rPr>
              <a:t>wave-particle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coupling</a:t>
            </a:r>
            <a:r>
              <a:rPr lang="it-IT" b="1" dirty="0">
                <a:solidFill>
                  <a:schemeClr val="tx1"/>
                </a:solidFill>
              </a:rPr>
              <a:t> and </a:t>
            </a:r>
            <a:r>
              <a:rPr lang="it-IT" b="1" dirty="0" err="1">
                <a:solidFill>
                  <a:schemeClr val="tx1"/>
                </a:solidFill>
              </a:rPr>
              <a:t>heating</a:t>
            </a:r>
            <a:endParaRPr lang="it-IT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/>
                </a:solidFill>
              </a:rPr>
              <a:t>RESULTS : </a:t>
            </a:r>
            <a:r>
              <a:rPr lang="it-IT" b="1" dirty="0" err="1">
                <a:solidFill>
                  <a:schemeClr val="tx1"/>
                </a:solidFill>
              </a:rPr>
              <a:t>space-dependent</a:t>
            </a:r>
            <a:r>
              <a:rPr lang="it-IT" b="1" dirty="0">
                <a:solidFill>
                  <a:schemeClr val="tx1"/>
                </a:solidFill>
              </a:rPr>
              <a:t> power transfer </a:t>
            </a:r>
            <a:r>
              <a:rPr lang="it-IT" b="1" dirty="0" err="1">
                <a:solidFill>
                  <a:schemeClr val="tx1"/>
                </a:solidFill>
              </a:rPr>
              <a:t>depending</a:t>
            </a:r>
            <a:r>
              <a:rPr lang="it-IT" b="1" dirty="0">
                <a:solidFill>
                  <a:schemeClr val="tx1"/>
                </a:solidFill>
              </a:rPr>
              <a:t> on </a:t>
            </a:r>
            <a:r>
              <a:rPr lang="it-IT" b="1" dirty="0" err="1">
                <a:solidFill>
                  <a:schemeClr val="tx1"/>
                </a:solidFill>
              </a:rPr>
              <a:t>electric</a:t>
            </a:r>
            <a:r>
              <a:rPr lang="it-IT" b="1" dirty="0">
                <a:solidFill>
                  <a:schemeClr val="tx1"/>
                </a:solidFill>
              </a:rPr>
              <a:t> field </a:t>
            </a:r>
            <a:r>
              <a:rPr lang="it-IT" b="1" dirty="0" err="1">
                <a:solidFill>
                  <a:schemeClr val="tx1"/>
                </a:solidFill>
              </a:rPr>
              <a:t>profile</a:t>
            </a:r>
            <a:endParaRPr lang="it-IT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6">
                <a:extLst>
                  <a:ext uri="{FF2B5EF4-FFF2-40B4-BE49-F238E27FC236}">
                    <a16:creationId xmlns:a16="http://schemas.microsoft.com/office/drawing/2014/main" id="{C304A24B-B155-47A8-B7FE-9BD9EF887C40}"/>
                  </a:ext>
                </a:extLst>
              </p:cNvPr>
              <p:cNvSpPr txBox="1"/>
              <p:nvPr/>
            </p:nvSpPr>
            <p:spPr>
              <a:xfrm>
                <a:off x="8925337" y="2257202"/>
                <a:ext cx="1532172" cy="502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400" b="1" i="1" smtClean="0">
                          <a:latin typeface="Cambria Math"/>
                          <a:ea typeface="Cambria Math"/>
                        </a:rPr>
                        <m:t>𝝎</m:t>
                      </m:r>
                      <m:r>
                        <a:rPr lang="en-IN" sz="1400" b="1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IN" sz="1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IN" sz="1400" b="1" i="1">
                              <a:latin typeface="Cambria Math"/>
                              <a:ea typeface="Cambria Math"/>
                            </a:rPr>
                            <m:t>𝝎</m:t>
                          </m:r>
                        </m:e>
                        <m:sub>
                          <m:r>
                            <a:rPr lang="en-IN" sz="1400" b="1" i="1" smtClean="0">
                              <a:latin typeface="Cambria Math"/>
                              <a:ea typeface="Cambria Math"/>
                            </a:rPr>
                            <m:t>𝒄</m:t>
                          </m:r>
                        </m:sub>
                      </m:sSub>
                      <m:r>
                        <a:rPr lang="en-IN" sz="1400" b="1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IN" sz="1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IN" sz="1400" b="1" i="1" smtClean="0">
                              <a:latin typeface="Cambria Math"/>
                              <a:ea typeface="Cambria Math"/>
                            </a:rPr>
                            <m:t>𝒆𝑩</m:t>
                          </m:r>
                          <m:r>
                            <a:rPr lang="it-IT" sz="1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  <m:t>(</m:t>
                          </m:r>
                          <m:r>
                            <a:rPr lang="it-IT" sz="1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𝒓</m:t>
                          </m:r>
                          <m:r>
                            <a:rPr lang="it-IT" sz="1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IN" sz="1400" b="1" i="1" smtClean="0">
                              <a:latin typeface="Cambria Math"/>
                              <a:ea typeface="Cambria Math"/>
                            </a:rPr>
                            <m:t>𝒎</m:t>
                          </m:r>
                        </m:den>
                      </m:f>
                    </m:oMath>
                  </m:oMathPara>
                </a14:m>
                <a:endParaRPr lang="en-IN" sz="1400" b="1" dirty="0">
                  <a:latin typeface="Bookman Old Style" pitchFamily="18" charset="0"/>
                </a:endParaRPr>
              </a:p>
            </p:txBody>
          </p:sp>
        </mc:Choice>
        <mc:Fallback xmlns="">
          <p:sp>
            <p:nvSpPr>
              <p:cNvPr id="31" name="TextBox 6">
                <a:extLst>
                  <a:ext uri="{FF2B5EF4-FFF2-40B4-BE49-F238E27FC236}">
                    <a16:creationId xmlns:a16="http://schemas.microsoft.com/office/drawing/2014/main" id="{C304A24B-B155-47A8-B7FE-9BD9EF887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5337" y="2257202"/>
                <a:ext cx="1532172" cy="5027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14">
                <a:extLst>
                  <a:ext uri="{FF2B5EF4-FFF2-40B4-BE49-F238E27FC236}">
                    <a16:creationId xmlns:a16="http://schemas.microsoft.com/office/drawing/2014/main" id="{5EC3F184-D13D-4F21-B304-12A465F30649}"/>
                  </a:ext>
                </a:extLst>
              </p:cNvPr>
              <p:cNvSpPr txBox="1"/>
              <p:nvPr/>
            </p:nvSpPr>
            <p:spPr>
              <a:xfrm>
                <a:off x="8694749" y="2732602"/>
                <a:ext cx="1532172" cy="312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400" b="1" i="1" smtClean="0">
                          <a:latin typeface="Cambria Math"/>
                        </a:rPr>
                        <m:t>𝑷</m:t>
                      </m:r>
                      <m:r>
                        <a:rPr lang="en-IN" sz="1400" b="1" i="1" smtClean="0">
                          <a:latin typeface="Cambria Math"/>
                          <a:ea typeface="Cambria Math"/>
                        </a:rPr>
                        <m:t>∝</m:t>
                      </m:r>
                      <m:sSup>
                        <m:sSupPr>
                          <m:ctrlPr>
                            <a:rPr lang="en-IN" sz="1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IN" sz="1400" b="1" i="1" smtClean="0">
                              <a:latin typeface="Cambria Math"/>
                              <a:ea typeface="Cambria Math"/>
                            </a:rPr>
                            <m:t>𝑬</m:t>
                          </m:r>
                          <m:r>
                            <a:rPr lang="it-IT" sz="1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  <m:t>(</m:t>
                          </m:r>
                          <m:r>
                            <a:rPr lang="it-IT" sz="1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𝒓</m:t>
                          </m:r>
                          <m:r>
                            <a:rPr lang="it-IT" sz="1400" b="1" i="1" smtClean="0">
                              <a:latin typeface="Cambria Math" panose="02040503050406030204" pitchFamily="18" charset="0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IN" sz="1400" b="1" i="1" smtClean="0"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IN" b="1" dirty="0">
                  <a:latin typeface="Bookman Old Style" pitchFamily="18" charset="0"/>
                </a:endParaRPr>
              </a:p>
            </p:txBody>
          </p:sp>
        </mc:Choice>
        <mc:Fallback xmlns="">
          <p:sp>
            <p:nvSpPr>
              <p:cNvPr id="32" name="TextBox 14">
                <a:extLst>
                  <a:ext uri="{FF2B5EF4-FFF2-40B4-BE49-F238E27FC236}">
                    <a16:creationId xmlns:a16="http://schemas.microsoft.com/office/drawing/2014/main" id="{5EC3F184-D13D-4F21-B304-12A465F30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4749" y="2732602"/>
                <a:ext cx="1532172" cy="312586"/>
              </a:xfrm>
              <a:prstGeom prst="rect">
                <a:avLst/>
              </a:prstGeom>
              <a:blipFill>
                <a:blip r:embed="rId9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ttangolo 37">
            <a:extLst>
              <a:ext uri="{FF2B5EF4-FFF2-40B4-BE49-F238E27FC236}">
                <a16:creationId xmlns:a16="http://schemas.microsoft.com/office/drawing/2014/main" id="{A42C2ADE-484E-408A-A085-4EA170A358C6}"/>
              </a:ext>
            </a:extLst>
          </p:cNvPr>
          <p:cNvSpPr/>
          <p:nvPr/>
        </p:nvSpPr>
        <p:spPr>
          <a:xfrm>
            <a:off x="2894123" y="4844749"/>
            <a:ext cx="6539917" cy="940169"/>
          </a:xfrm>
          <a:prstGeom prst="rect">
            <a:avLst/>
          </a:prstGeom>
          <a:solidFill>
            <a:srgbClr val="FFC00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chemeClr val="tx1"/>
                </a:solidFill>
              </a:rPr>
              <a:t>INHOMOGENEOUS SYSTEM WITH ANISOTROPIC ENERGY DISTRIBUTION</a:t>
            </a:r>
          </a:p>
        </p:txBody>
      </p:sp>
    </p:spTree>
    <p:extLst>
      <p:ext uri="{BB962C8B-B14F-4D97-AF65-F5344CB8AC3E}">
        <p14:creationId xmlns:p14="http://schemas.microsoft.com/office/powerpoint/2010/main" val="178510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pic>
        <p:nvPicPr>
          <p:cNvPr id="8" name="Immagine 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B0667741-9015-44D2-97A8-24636124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sp>
        <p:nvSpPr>
          <p:cNvPr id="14" name="Segnaposto data 13">
            <a:extLst>
              <a:ext uri="{FF2B5EF4-FFF2-40B4-BE49-F238E27FC236}">
                <a16:creationId xmlns:a16="http://schemas.microsoft.com/office/drawing/2014/main" id="{61133809-3A0B-45B7-ACE3-E3F79DFC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B0F08D73-5A5C-43FF-9CE2-229D90D5BA5F}"/>
              </a:ext>
            </a:extLst>
          </p:cNvPr>
          <p:cNvSpPr/>
          <p:nvPr/>
        </p:nvSpPr>
        <p:spPr>
          <a:xfrm>
            <a:off x="-2346" y="-7849"/>
            <a:ext cx="10879730" cy="88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0"/>
            <a:ext cx="10879730" cy="886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Titolo 1">
            <a:extLst>
              <a:ext uri="{FF2B5EF4-FFF2-40B4-BE49-F238E27FC236}">
                <a16:creationId xmlns:a16="http://schemas.microsoft.com/office/drawing/2014/main" id="{966663D9-E7C1-486E-A680-CAF7B7A78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" y="172843"/>
            <a:ext cx="6568020" cy="604397"/>
          </a:xfrm>
        </p:spPr>
        <p:txBody>
          <a:bodyPr anchor="t">
            <a:normAutofit fontScale="90000"/>
          </a:bodyPr>
          <a:lstStyle/>
          <a:p>
            <a:r>
              <a:rPr lang="it-IT" sz="3600" b="1" dirty="0"/>
              <a:t>3D MODELING OF ELECTRON KINETICS</a:t>
            </a: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CD90DB8A-79D4-459B-85CA-96BE0BE45F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1866471"/>
              </p:ext>
            </p:extLst>
          </p:nvPr>
        </p:nvGraphicFramePr>
        <p:xfrm>
          <a:off x="7042079" y="2949933"/>
          <a:ext cx="4996195" cy="3274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Immagine 5">
            <a:extLst>
              <a:ext uri="{FF2B5EF4-FFF2-40B4-BE49-F238E27FC236}">
                <a16:creationId xmlns:a16="http://schemas.microsoft.com/office/drawing/2014/main" id="{905FD0B3-2EC3-47AE-BDA5-B408617854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567" y="3225437"/>
            <a:ext cx="519652" cy="519652"/>
          </a:xfrm>
          <a:prstGeom prst="rect">
            <a:avLst/>
          </a:prstGeom>
        </p:spPr>
      </p:pic>
      <p:pic>
        <p:nvPicPr>
          <p:cNvPr id="7" name="Picture 2" descr="F:\Google Drive\DOTTORATO\Presentazione finale\logo_Mat.jpg">
            <a:extLst>
              <a:ext uri="{FF2B5EF4-FFF2-40B4-BE49-F238E27FC236}">
                <a16:creationId xmlns:a16="http://schemas.microsoft.com/office/drawing/2014/main" id="{BF8BB72D-408E-4478-9BA5-9ABAD6A77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873737" y="4844979"/>
            <a:ext cx="384816" cy="275711"/>
          </a:xfrm>
          <a:prstGeom prst="rect">
            <a:avLst/>
          </a:prstGeom>
          <a:noFill/>
        </p:spPr>
      </p:pic>
      <p:pic>
        <p:nvPicPr>
          <p:cNvPr id="9" name="Picture 2" descr="F:\Google Drive\DOTTORATO\Presentazione finale\logo_Mat.jpg">
            <a:extLst>
              <a:ext uri="{FF2B5EF4-FFF2-40B4-BE49-F238E27FC236}">
                <a16:creationId xmlns:a16="http://schemas.microsoft.com/office/drawing/2014/main" id="{3D5F60CF-8C40-4D9B-A735-E6E263D32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95555" y="4962286"/>
            <a:ext cx="384816" cy="275711"/>
          </a:xfrm>
          <a:prstGeom prst="rect">
            <a:avLst/>
          </a:prstGeom>
          <a:noFill/>
        </p:spPr>
      </p:pic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B8F1E243-E728-4CCA-A7E8-DF981DBD8F12}"/>
              </a:ext>
            </a:extLst>
          </p:cNvPr>
          <p:cNvSpPr/>
          <p:nvPr/>
        </p:nvSpPr>
        <p:spPr>
          <a:xfrm>
            <a:off x="8780910" y="4580490"/>
            <a:ext cx="1476565" cy="5196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chemeClr val="tx1"/>
                </a:solidFill>
              </a:rPr>
              <a:t>Self-</a:t>
            </a:r>
            <a:r>
              <a:rPr lang="it-IT" sz="1200" b="1" dirty="0" err="1">
                <a:solidFill>
                  <a:schemeClr val="tx1"/>
                </a:solidFill>
              </a:rPr>
              <a:t>consistent</a:t>
            </a:r>
            <a:r>
              <a:rPr lang="it-IT" sz="1200" b="1" dirty="0">
                <a:solidFill>
                  <a:schemeClr val="tx1"/>
                </a:solidFill>
              </a:rPr>
              <a:t> loop</a:t>
            </a:r>
          </a:p>
        </p:txBody>
      </p:sp>
      <p:graphicFrame>
        <p:nvGraphicFramePr>
          <p:cNvPr id="12" name="Diagramma 11">
            <a:extLst>
              <a:ext uri="{FF2B5EF4-FFF2-40B4-BE49-F238E27FC236}">
                <a16:creationId xmlns:a16="http://schemas.microsoft.com/office/drawing/2014/main" id="{83CA6155-2A0B-4A4E-8E89-06434730AA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3350625"/>
              </p:ext>
            </p:extLst>
          </p:nvPr>
        </p:nvGraphicFramePr>
        <p:xfrm>
          <a:off x="7102072" y="657738"/>
          <a:ext cx="4660914" cy="2697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13" name="Picture 2" descr="F:\Google Drive\DOTTORATO\Presentazione finale\logo_Mat.jpg">
            <a:extLst>
              <a:ext uri="{FF2B5EF4-FFF2-40B4-BE49-F238E27FC236}">
                <a16:creationId xmlns:a16="http://schemas.microsoft.com/office/drawing/2014/main" id="{13FC6F94-F19A-49F4-ADD1-4B630E79E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098157" y="1290995"/>
            <a:ext cx="432211" cy="309668"/>
          </a:xfrm>
          <a:prstGeom prst="rect">
            <a:avLst/>
          </a:prstGeom>
          <a:noFill/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B269F3E-5B99-492A-8ACD-9F7BB895C5DB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920" y="1155223"/>
            <a:ext cx="442134" cy="442134"/>
          </a:xfrm>
          <a:prstGeom prst="rect">
            <a:avLst/>
          </a:prstGeom>
        </p:spPr>
      </p:pic>
      <p:grpSp>
        <p:nvGrpSpPr>
          <p:cNvPr id="39" name="Gruppo 38">
            <a:extLst>
              <a:ext uri="{FF2B5EF4-FFF2-40B4-BE49-F238E27FC236}">
                <a16:creationId xmlns:a16="http://schemas.microsoft.com/office/drawing/2014/main" id="{2FD4C2FD-A758-4C4F-863B-5AA79709E242}"/>
              </a:ext>
            </a:extLst>
          </p:cNvPr>
          <p:cNvGrpSpPr/>
          <p:nvPr/>
        </p:nvGrpSpPr>
        <p:grpSpPr>
          <a:xfrm rot="7958904">
            <a:off x="9823890" y="2521334"/>
            <a:ext cx="701355" cy="321448"/>
            <a:chOff x="3087383" y="1329951"/>
            <a:chExt cx="261460" cy="305859"/>
          </a:xfrm>
        </p:grpSpPr>
        <p:sp>
          <p:nvSpPr>
            <p:cNvPr id="40" name="Freccia a destra 39">
              <a:extLst>
                <a:ext uri="{FF2B5EF4-FFF2-40B4-BE49-F238E27FC236}">
                  <a16:creationId xmlns:a16="http://schemas.microsoft.com/office/drawing/2014/main" id="{52B5A369-BB69-4D29-9017-8C7EE1A12A73}"/>
                </a:ext>
              </a:extLst>
            </p:cNvPr>
            <p:cNvSpPr/>
            <p:nvPr/>
          </p:nvSpPr>
          <p:spPr>
            <a:xfrm>
              <a:off x="3087383" y="1329951"/>
              <a:ext cx="261460" cy="30585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710599"/>
                <a:satOff val="100000"/>
                <a:lumOff val="-14706"/>
                <a:alphaOff val="0"/>
              </a:schemeClr>
            </a:fillRef>
            <a:effectRef idx="0">
              <a:schemeClr val="accent3">
                <a:hueOff val="2710599"/>
                <a:satOff val="100000"/>
                <a:lumOff val="-1470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Freccia a destra 4">
              <a:extLst>
                <a:ext uri="{FF2B5EF4-FFF2-40B4-BE49-F238E27FC236}">
                  <a16:creationId xmlns:a16="http://schemas.microsoft.com/office/drawing/2014/main" id="{2A57891C-C0BB-4F19-90BD-8723805ADB6C}"/>
                </a:ext>
              </a:extLst>
            </p:cNvPr>
            <p:cNvSpPr txBox="1"/>
            <p:nvPr/>
          </p:nvSpPr>
          <p:spPr>
            <a:xfrm>
              <a:off x="3087383" y="1391123"/>
              <a:ext cx="183022" cy="1835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t-IT" sz="1300" kern="1200"/>
            </a:p>
          </p:txBody>
        </p:sp>
      </p:grp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8B87195-1088-453D-A98E-45A03F83BCF7}"/>
              </a:ext>
            </a:extLst>
          </p:cNvPr>
          <p:cNvSpPr txBox="1"/>
          <p:nvPr/>
        </p:nvSpPr>
        <p:spPr>
          <a:xfrm>
            <a:off x="587394" y="1017367"/>
            <a:ext cx="63423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/>
              <a:t>Approach</a:t>
            </a:r>
            <a:r>
              <a:rPr lang="it-IT" b="1" dirty="0"/>
              <a:t> to self-</a:t>
            </a:r>
            <a:r>
              <a:rPr lang="it-IT" b="1" dirty="0" err="1"/>
              <a:t>consistency</a:t>
            </a:r>
            <a:r>
              <a:rPr lang="it-IT" b="1" dirty="0"/>
              <a:t>: 3D </a:t>
            </a:r>
            <a:r>
              <a:rPr lang="it-IT" b="1" dirty="0" err="1"/>
              <a:t>particle</a:t>
            </a:r>
            <a:r>
              <a:rPr lang="it-IT" b="1" dirty="0"/>
              <a:t> </a:t>
            </a:r>
            <a:r>
              <a:rPr lang="it-IT" b="1" dirty="0" err="1"/>
              <a:t>mover</a:t>
            </a:r>
            <a:r>
              <a:rPr lang="it-IT" b="1" dirty="0"/>
              <a:t> + 3D FEM </a:t>
            </a:r>
            <a:r>
              <a:rPr lang="it-IT" b="1" dirty="0" err="1"/>
              <a:t>Electromagnetic</a:t>
            </a:r>
            <a:r>
              <a:rPr lang="it-IT" b="1" dirty="0"/>
              <a:t> solver (INFN-LNL + INFN-LNS code)</a:t>
            </a:r>
          </a:p>
          <a:p>
            <a:endParaRPr lang="it-IT" dirty="0"/>
          </a:p>
          <a:p>
            <a:r>
              <a:rPr lang="it-IT" dirty="0"/>
              <a:t>The </a:t>
            </a:r>
            <a:r>
              <a:rPr lang="it-IT" b="1" dirty="0"/>
              <a:t>EM field </a:t>
            </a:r>
            <a:r>
              <a:rPr lang="it-IT" dirty="0" err="1"/>
              <a:t>distribution</a:t>
            </a:r>
            <a:r>
              <a:rPr lang="it-IT" dirty="0"/>
              <a:t> and the </a:t>
            </a:r>
            <a:r>
              <a:rPr lang="it-IT" b="1" dirty="0"/>
              <a:t>plasma medium </a:t>
            </a:r>
            <a:r>
              <a:rPr lang="it-IT" dirty="0" err="1"/>
              <a:t>influence</a:t>
            </a:r>
            <a:r>
              <a:rPr lang="it-IT" dirty="0"/>
              <a:t> </a:t>
            </a:r>
            <a:r>
              <a:rPr lang="it-IT" dirty="0" err="1"/>
              <a:t>each</a:t>
            </a:r>
            <a:r>
              <a:rPr lang="it-IT" dirty="0"/>
              <a:t> </a:t>
            </a:r>
            <a:r>
              <a:rPr lang="it-IT" dirty="0" err="1"/>
              <a:t>other</a:t>
            </a:r>
            <a:r>
              <a:rPr lang="it-IT" dirty="0"/>
              <a:t> in a </a:t>
            </a:r>
            <a:r>
              <a:rPr lang="it-IT" dirty="0" err="1"/>
              <a:t>closed</a:t>
            </a:r>
            <a:r>
              <a:rPr lang="it-IT" dirty="0"/>
              <a:t> loop: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3BCFEBDD-E6C9-45D5-96E8-3828753EA11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08845" y="4203623"/>
            <a:ext cx="3338118" cy="151732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7" name="Immagine 46">
            <a:extLst>
              <a:ext uri="{FF2B5EF4-FFF2-40B4-BE49-F238E27FC236}">
                <a16:creationId xmlns:a16="http://schemas.microsoft.com/office/drawing/2014/main" id="{467465DC-46AD-41BE-9CFF-D9B48DD7C8B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81538" y="4156688"/>
            <a:ext cx="2054153" cy="161754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9" name="TextBox 5">
            <a:extLst>
              <a:ext uri="{FF2B5EF4-FFF2-40B4-BE49-F238E27FC236}">
                <a16:creationId xmlns:a16="http://schemas.microsoft.com/office/drawing/2014/main" id="{68302417-C498-4335-9781-37DEB5B27B64}"/>
              </a:ext>
            </a:extLst>
          </p:cNvPr>
          <p:cNvSpPr txBox="1"/>
          <p:nvPr/>
        </p:nvSpPr>
        <p:spPr>
          <a:xfrm>
            <a:off x="358447" y="5788721"/>
            <a:ext cx="7058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(1) z-axis projection of density maps during the calculation steps (ECR zone black dotted). (2-Left) Distribution of electron temperature in the midplane. (2-Right) Distribution of the EM field on the resonance surface.</a:t>
            </a:r>
            <a:endParaRPr lang="en-IN" sz="1200" dirty="0"/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207635C2-B0EE-4C46-B4B8-82D02FAB57AA}"/>
              </a:ext>
            </a:extLst>
          </p:cNvPr>
          <p:cNvSpPr txBox="1"/>
          <p:nvPr/>
        </p:nvSpPr>
        <p:spPr>
          <a:xfrm>
            <a:off x="931426" y="4106645"/>
            <a:ext cx="3347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/>
              <a:t>(1)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25135498-9086-4165-A2A4-F72B8870CCFC}"/>
              </a:ext>
            </a:extLst>
          </p:cNvPr>
          <p:cNvSpPr txBox="1"/>
          <p:nvPr/>
        </p:nvSpPr>
        <p:spPr>
          <a:xfrm>
            <a:off x="3639449" y="4106645"/>
            <a:ext cx="3347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b="1" dirty="0"/>
              <a:t>(2)</a:t>
            </a: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6E8ED22A-ADD8-4BCB-8DB6-9490777E7643}"/>
              </a:ext>
            </a:extLst>
          </p:cNvPr>
          <p:cNvSpPr txBox="1"/>
          <p:nvPr/>
        </p:nvSpPr>
        <p:spPr>
          <a:xfrm>
            <a:off x="2696630" y="6219825"/>
            <a:ext cx="1808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b="1" dirty="0">
                <a:solidFill>
                  <a:schemeClr val="tx1"/>
                </a:solidFill>
              </a:rPr>
              <a:t>A. Galatà, </a:t>
            </a:r>
            <a:r>
              <a:rPr lang="it-IT" sz="900" b="1" i="1" dirty="0">
                <a:solidFill>
                  <a:schemeClr val="tx1"/>
                </a:solidFill>
              </a:rPr>
              <a:t>et al.</a:t>
            </a:r>
            <a:r>
              <a:rPr lang="it-IT" sz="900" b="1" dirty="0">
                <a:solidFill>
                  <a:schemeClr val="tx1"/>
                </a:solidFill>
              </a:rPr>
              <a:t>, arXiv:1912.01988</a:t>
            </a:r>
          </a:p>
        </p:txBody>
      </p:sp>
      <p:sp>
        <p:nvSpPr>
          <p:cNvPr id="55" name="Rettangolo con angoli arrotondati 54">
            <a:extLst>
              <a:ext uri="{FF2B5EF4-FFF2-40B4-BE49-F238E27FC236}">
                <a16:creationId xmlns:a16="http://schemas.microsoft.com/office/drawing/2014/main" id="{348E860C-C587-4B4E-8F95-97AF0C3BDD28}"/>
              </a:ext>
            </a:extLst>
          </p:cNvPr>
          <p:cNvSpPr/>
          <p:nvPr/>
        </p:nvSpPr>
        <p:spPr>
          <a:xfrm>
            <a:off x="977209" y="2439232"/>
            <a:ext cx="6440187" cy="1649683"/>
          </a:xfrm>
          <a:prstGeom prst="roundRect">
            <a:avLst/>
          </a:prstGeom>
          <a:solidFill>
            <a:srgbClr val="FFC000">
              <a:alpha val="23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Plasma </a:t>
            </a:r>
            <a:r>
              <a:rPr lang="it-IT" dirty="0" err="1">
                <a:solidFill>
                  <a:schemeClr val="tx1"/>
                </a:solidFill>
              </a:rPr>
              <a:t>concentrates</a:t>
            </a:r>
            <a:r>
              <a:rPr lang="it-IT" dirty="0">
                <a:solidFill>
                  <a:schemeClr val="tx1"/>
                </a:solidFill>
              </a:rPr>
              <a:t> in </a:t>
            </a:r>
            <a:r>
              <a:rPr lang="it-IT" dirty="0" err="1">
                <a:solidFill>
                  <a:schemeClr val="tx1"/>
                </a:solidFill>
              </a:rPr>
              <a:t>near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resonance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region</a:t>
            </a:r>
            <a:r>
              <a:rPr lang="it-IT" dirty="0">
                <a:solidFill>
                  <a:schemeClr val="tx1"/>
                </a:solidFill>
              </a:rPr>
              <a:t>: </a:t>
            </a:r>
            <a:r>
              <a:rPr lang="it-IT" b="1" dirty="0">
                <a:solidFill>
                  <a:schemeClr val="tx1"/>
                </a:solidFill>
              </a:rPr>
              <a:t>dense </a:t>
            </a:r>
            <a:r>
              <a:rPr lang="it-IT" b="1" dirty="0" err="1">
                <a:solidFill>
                  <a:schemeClr val="tx1"/>
                </a:solidFill>
              </a:rPr>
              <a:t>plasmoid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egg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surrounded</a:t>
            </a:r>
            <a:r>
              <a:rPr lang="it-IT" dirty="0">
                <a:solidFill>
                  <a:schemeClr val="tx1"/>
                </a:solidFill>
              </a:rPr>
              <a:t> by </a:t>
            </a:r>
            <a:r>
              <a:rPr lang="it-IT" b="1" dirty="0" err="1">
                <a:solidFill>
                  <a:schemeClr val="tx1"/>
                </a:solidFill>
              </a:rPr>
              <a:t>rarefied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halo</a:t>
            </a:r>
            <a:endParaRPr lang="it-IT" b="1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/>
                </a:solidFill>
              </a:rPr>
              <a:t>Resonant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cavity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and </a:t>
            </a:r>
            <a:r>
              <a:rPr lang="it-IT" b="1" dirty="0">
                <a:solidFill>
                  <a:schemeClr val="tx1"/>
                </a:solidFill>
              </a:rPr>
              <a:t>mode </a:t>
            </a:r>
            <a:r>
              <a:rPr lang="it-IT" b="1" dirty="0" err="1">
                <a:solidFill>
                  <a:schemeClr val="tx1"/>
                </a:solidFill>
              </a:rPr>
              <a:t>structures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modify</a:t>
            </a:r>
            <a:r>
              <a:rPr lang="it-IT" dirty="0">
                <a:solidFill>
                  <a:schemeClr val="tx1"/>
                </a:solidFill>
              </a:rPr>
              <a:t> plasma </a:t>
            </a:r>
            <a:r>
              <a:rPr lang="it-IT" dirty="0" err="1">
                <a:solidFill>
                  <a:schemeClr val="tx1"/>
                </a:solidFill>
              </a:rPr>
              <a:t>density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distribution</a:t>
            </a:r>
            <a:endParaRPr lang="it-IT" dirty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/>
                </a:solidFill>
              </a:rPr>
              <a:t>Electrons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at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different</a:t>
            </a:r>
            <a:r>
              <a:rPr lang="it-IT" b="1" dirty="0">
                <a:solidFill>
                  <a:schemeClr val="tx1"/>
                </a:solidFill>
              </a:rPr>
              <a:t> energies </a:t>
            </a:r>
            <a:r>
              <a:rPr lang="it-IT" dirty="0" err="1">
                <a:solidFill>
                  <a:schemeClr val="tx1"/>
                </a:solidFill>
              </a:rPr>
              <a:t>distribute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differently</a:t>
            </a:r>
            <a:r>
              <a:rPr lang="it-IT" dirty="0">
                <a:solidFill>
                  <a:schemeClr val="tx1"/>
                </a:solidFill>
              </a:rPr>
              <a:t> in the </a:t>
            </a:r>
            <a:r>
              <a:rPr lang="it-IT" dirty="0" err="1">
                <a:solidFill>
                  <a:schemeClr val="tx1"/>
                </a:solidFill>
              </a:rPr>
              <a:t>space</a:t>
            </a:r>
            <a:r>
              <a:rPr lang="it-IT" dirty="0">
                <a:solidFill>
                  <a:schemeClr val="tx1"/>
                </a:solidFill>
              </a:rPr>
              <a:t>: </a:t>
            </a:r>
            <a:r>
              <a:rPr lang="it-IT" i="1" dirty="0" err="1">
                <a:solidFill>
                  <a:schemeClr val="tx1"/>
                </a:solidFill>
              </a:rPr>
              <a:t>cold</a:t>
            </a:r>
            <a:r>
              <a:rPr lang="it-IT" dirty="0">
                <a:solidFill>
                  <a:schemeClr val="tx1"/>
                </a:solidFill>
              </a:rPr>
              <a:t> in the core, </a:t>
            </a:r>
            <a:r>
              <a:rPr lang="it-IT" i="1" dirty="0">
                <a:solidFill>
                  <a:schemeClr val="tx1"/>
                </a:solidFill>
              </a:rPr>
              <a:t>hot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close</a:t>
            </a:r>
            <a:r>
              <a:rPr lang="it-IT" dirty="0">
                <a:solidFill>
                  <a:schemeClr val="tx1"/>
                </a:solidFill>
              </a:rPr>
              <a:t> to ECR </a:t>
            </a:r>
            <a:r>
              <a:rPr lang="it-IT" dirty="0" err="1">
                <a:solidFill>
                  <a:schemeClr val="tx1"/>
                </a:solidFill>
              </a:rPr>
              <a:t>boundaries</a:t>
            </a:r>
            <a:endParaRPr lang="it-IT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ttangolo con angoli arrotondati 57">
                <a:extLst>
                  <a:ext uri="{FF2B5EF4-FFF2-40B4-BE49-F238E27FC236}">
                    <a16:creationId xmlns:a16="http://schemas.microsoft.com/office/drawing/2014/main" id="{839FCFCA-4559-4945-98F1-818029AC4287}"/>
                  </a:ext>
                </a:extLst>
              </p:cNvPr>
              <p:cNvSpPr/>
              <p:nvPr/>
            </p:nvSpPr>
            <p:spPr>
              <a:xfrm>
                <a:off x="2723578" y="4748601"/>
                <a:ext cx="1754235" cy="620897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it-IT" sz="7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it-IT" sz="700" b="1" dirty="0">
                    <a:solidFill>
                      <a:schemeClr val="tx1"/>
                    </a:solidFill>
                  </a:rPr>
                  <a:t>= 14.521 GHz</a:t>
                </a:r>
              </a:p>
              <a:p>
                <a:pPr algn="ctr"/>
                <a:r>
                  <a:rPr lang="it-IT" sz="700" b="1" dirty="0">
                    <a:solidFill>
                      <a:schemeClr val="tx1"/>
                    </a:solidFill>
                  </a:rPr>
                  <a:t>Power = 100 W</a:t>
                </a:r>
              </a:p>
              <a:p>
                <a:pPr algn="ctr"/>
                <a:r>
                  <a:rPr lang="it-IT" sz="700" b="1" dirty="0">
                    <a:solidFill>
                      <a:schemeClr val="tx1"/>
                    </a:solidFill>
                  </a:rPr>
                  <a:t>N </a:t>
                </a:r>
                <a:r>
                  <a:rPr lang="it-IT" sz="700" b="1" dirty="0" err="1">
                    <a:solidFill>
                      <a:schemeClr val="tx1"/>
                    </a:solidFill>
                  </a:rPr>
                  <a:t>electrons</a:t>
                </a:r>
                <a:r>
                  <a:rPr lang="it-IT" sz="700" b="1" dirty="0">
                    <a:solidFill>
                      <a:schemeClr val="tx1"/>
                    </a:solidFill>
                  </a:rPr>
                  <a:t> = 40000</a:t>
                </a:r>
              </a:p>
              <a:p>
                <a:pPr algn="ctr"/>
                <a:r>
                  <a:rPr lang="it-IT" sz="700" b="1" dirty="0" err="1">
                    <a:solidFill>
                      <a:schemeClr val="tx1"/>
                    </a:solidFill>
                  </a:rPr>
                  <a:t>Simulation</a:t>
                </a:r>
                <a:r>
                  <a:rPr lang="it-IT" sz="700" b="1" dirty="0">
                    <a:solidFill>
                      <a:schemeClr val="tx1"/>
                    </a:solidFill>
                  </a:rPr>
                  <a:t> time = 40µs</a:t>
                </a:r>
              </a:p>
              <a:p>
                <a:pPr algn="ctr"/>
                <a:r>
                  <a:rPr lang="it-IT" sz="700" b="1" dirty="0">
                    <a:solidFill>
                      <a:schemeClr val="tx1"/>
                    </a:solidFill>
                  </a:rPr>
                  <a:t>Time step = 1ps</a:t>
                </a:r>
              </a:p>
            </p:txBody>
          </p:sp>
        </mc:Choice>
        <mc:Fallback xmlns="">
          <p:sp>
            <p:nvSpPr>
              <p:cNvPr id="58" name="Rettangolo con angoli arrotondati 57">
                <a:extLst>
                  <a:ext uri="{FF2B5EF4-FFF2-40B4-BE49-F238E27FC236}">
                    <a16:creationId xmlns:a16="http://schemas.microsoft.com/office/drawing/2014/main" id="{839FCFCA-4559-4945-98F1-818029AC42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3578" y="4748601"/>
                <a:ext cx="1754235" cy="620897"/>
              </a:xfrm>
              <a:prstGeom prst="roundRect">
                <a:avLst/>
              </a:prstGeom>
              <a:blipFill>
                <a:blip r:embed="rId19"/>
                <a:stretch>
                  <a:fillRect b="-19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246B868-C478-4460-8CB5-CECA4B1A4B6B}"/>
              </a:ext>
            </a:extLst>
          </p:cNvPr>
          <p:cNvSpPr txBox="1"/>
          <p:nvPr/>
        </p:nvSpPr>
        <p:spPr>
          <a:xfrm>
            <a:off x="8673129" y="6310451"/>
            <a:ext cx="206549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9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fr-FR" sz="900" b="1" i="0" u="none" strike="noStrike" baseline="0" dirty="0" err="1">
                <a:latin typeface="Calibri" panose="020F0502020204030204" pitchFamily="34" charset="0"/>
                <a:cs typeface="Calibri" panose="020F0502020204030204" pitchFamily="34" charset="0"/>
              </a:rPr>
              <a:t>Mascali</a:t>
            </a:r>
            <a:r>
              <a:rPr lang="fr-FR" sz="9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900" b="1" i="0" u="none" strike="noStrike" baseline="0" dirty="0" err="1">
                <a:latin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fr-FR" sz="900" b="1" i="0" u="none" strike="noStrike" baseline="0" dirty="0">
                <a:latin typeface="Calibri" panose="020F0502020204030204" pitchFamily="34" charset="0"/>
                <a:cs typeface="Calibri" panose="020F0502020204030204" pitchFamily="34" charset="0"/>
              </a:rPr>
              <a:t>. Phys. J. D (2015) 69: 27</a:t>
            </a:r>
          </a:p>
        </p:txBody>
      </p:sp>
    </p:spTree>
    <p:extLst>
      <p:ext uri="{BB962C8B-B14F-4D97-AF65-F5344CB8AC3E}">
        <p14:creationId xmlns:p14="http://schemas.microsoft.com/office/powerpoint/2010/main" val="192244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1" grpId="0" animBg="1"/>
      <p:bldGraphic spid="12" grpId="0">
        <p:bldAsOne/>
      </p:bldGraphic>
      <p:bldP spid="49" grpId="0"/>
      <p:bldP spid="50" grpId="0"/>
      <p:bldP spid="52" grpId="0"/>
      <p:bldP spid="54" grpId="0"/>
      <p:bldP spid="55" grpId="0" animBg="1"/>
      <p:bldP spid="58" grpId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pic>
        <p:nvPicPr>
          <p:cNvPr id="8" name="Immagine 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B0667741-9015-44D2-97A8-24636124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sp>
        <p:nvSpPr>
          <p:cNvPr id="14" name="Segnaposto data 13">
            <a:extLst>
              <a:ext uri="{FF2B5EF4-FFF2-40B4-BE49-F238E27FC236}">
                <a16:creationId xmlns:a16="http://schemas.microsoft.com/office/drawing/2014/main" id="{61133809-3A0B-45B7-ACE3-E3F79DFC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0"/>
            <a:ext cx="10879730" cy="886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itolo 1">
                <a:extLst>
                  <a:ext uri="{FF2B5EF4-FFF2-40B4-BE49-F238E27FC236}">
                    <a16:creationId xmlns:a16="http://schemas.microsoft.com/office/drawing/2014/main" id="{966663D9-E7C1-486E-A680-CAF7B7A784D5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64007" y="172843"/>
                <a:ext cx="9837817" cy="604397"/>
              </a:xfrm>
            </p:spPr>
            <p:txBody>
              <a:bodyPr anchor="t">
                <a:normAutofit/>
              </a:bodyPr>
              <a:lstStyle/>
              <a:p>
                <a:r>
                  <a:rPr lang="it-IT" sz="3600" b="1" dirty="0"/>
                  <a:t>VELOCITY-SPACE ANISOTROPY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it-IT" sz="3600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it-IT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endParaRPr lang="it-IT" sz="3600" b="1" dirty="0"/>
              </a:p>
            </p:txBody>
          </p:sp>
        </mc:Choice>
        <mc:Fallback xmlns="">
          <p:sp>
            <p:nvSpPr>
              <p:cNvPr id="29" name="Titolo 1">
                <a:extLst>
                  <a:ext uri="{FF2B5EF4-FFF2-40B4-BE49-F238E27FC236}">
                    <a16:creationId xmlns:a16="http://schemas.microsoft.com/office/drawing/2014/main" id="{966663D9-E7C1-486E-A680-CAF7B7A784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4007" y="172843"/>
                <a:ext cx="9837817" cy="604397"/>
              </a:xfrm>
              <a:blipFill>
                <a:blip r:embed="rId4"/>
                <a:stretch>
                  <a:fillRect l="-372" t="-23000" b="-3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magine 2">
            <a:extLst>
              <a:ext uri="{FF2B5EF4-FFF2-40B4-BE49-F238E27FC236}">
                <a16:creationId xmlns:a16="http://schemas.microsoft.com/office/drawing/2014/main" id="{8EA77274-6AF0-44CC-B86E-8FB7D3F3AB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3" t="2143" r="6691"/>
          <a:stretch/>
        </p:blipFill>
        <p:spPr>
          <a:xfrm>
            <a:off x="22031" y="3032141"/>
            <a:ext cx="3150555" cy="207760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F521D42-FF31-44AF-A8B7-0E500E6E2B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7" t="1523" r="6503"/>
          <a:stretch/>
        </p:blipFill>
        <p:spPr>
          <a:xfrm>
            <a:off x="3226378" y="3015222"/>
            <a:ext cx="3204905" cy="212976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3A2CA46-8787-42DB-A42C-B5E9A69637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1" t="1878" r="6706"/>
          <a:stretch/>
        </p:blipFill>
        <p:spPr>
          <a:xfrm>
            <a:off x="3259741" y="969138"/>
            <a:ext cx="3157736" cy="209924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5FE46BA-ADCA-4CB8-A594-6772EB2D2C5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1" r="7173"/>
          <a:stretch/>
        </p:blipFill>
        <p:spPr>
          <a:xfrm>
            <a:off x="35393" y="936817"/>
            <a:ext cx="3126333" cy="212976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675D371E-1426-4352-9478-3FBB7CDE0D3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3" t="26730" r="16831" b="25179"/>
          <a:stretch/>
        </p:blipFill>
        <p:spPr>
          <a:xfrm rot="1320159">
            <a:off x="6435656" y="1427975"/>
            <a:ext cx="5416389" cy="2593107"/>
          </a:xfrm>
          <a:prstGeom prst="rect">
            <a:avLst/>
          </a:prstGeom>
        </p:spPr>
      </p:pic>
      <p:sp>
        <p:nvSpPr>
          <p:cNvPr id="15" name="Freccia curva 14">
            <a:extLst>
              <a:ext uri="{FF2B5EF4-FFF2-40B4-BE49-F238E27FC236}">
                <a16:creationId xmlns:a16="http://schemas.microsoft.com/office/drawing/2014/main" id="{A64B08BE-6CD5-48C4-A4ED-26F2E74D4AE9}"/>
              </a:ext>
            </a:extLst>
          </p:cNvPr>
          <p:cNvSpPr/>
          <p:nvPr/>
        </p:nvSpPr>
        <p:spPr>
          <a:xfrm>
            <a:off x="9543151" y="2872125"/>
            <a:ext cx="169101" cy="478372"/>
          </a:xfrm>
          <a:prstGeom prst="ben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D5B12627-4429-4E8E-8071-3EFC92C57996}"/>
              </a:ext>
            </a:extLst>
          </p:cNvPr>
          <p:cNvSpPr/>
          <p:nvPr/>
        </p:nvSpPr>
        <p:spPr>
          <a:xfrm>
            <a:off x="9290312" y="3362536"/>
            <a:ext cx="547906" cy="27244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B &gt; 1.2 B_ECR</a:t>
            </a:r>
          </a:p>
        </p:txBody>
      </p:sp>
      <p:sp>
        <p:nvSpPr>
          <p:cNvPr id="20" name="Freccia curva 19">
            <a:extLst>
              <a:ext uri="{FF2B5EF4-FFF2-40B4-BE49-F238E27FC236}">
                <a16:creationId xmlns:a16="http://schemas.microsoft.com/office/drawing/2014/main" id="{526624D9-DF5A-4268-8EFF-8E8B14F7D1DF}"/>
              </a:ext>
            </a:extLst>
          </p:cNvPr>
          <p:cNvSpPr/>
          <p:nvPr/>
        </p:nvSpPr>
        <p:spPr>
          <a:xfrm>
            <a:off x="8210404" y="2311011"/>
            <a:ext cx="169101" cy="478372"/>
          </a:xfrm>
          <a:prstGeom prst="ben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7301B83D-2F28-4A6E-B1EE-6D7DFE4F04C3}"/>
              </a:ext>
            </a:extLst>
          </p:cNvPr>
          <p:cNvSpPr/>
          <p:nvPr/>
        </p:nvSpPr>
        <p:spPr>
          <a:xfrm>
            <a:off x="7957565" y="2801422"/>
            <a:ext cx="547906" cy="2724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B = B_ECR</a:t>
            </a:r>
          </a:p>
        </p:txBody>
      </p:sp>
      <p:sp>
        <p:nvSpPr>
          <p:cNvPr id="22" name="Freccia curva 21">
            <a:extLst>
              <a:ext uri="{FF2B5EF4-FFF2-40B4-BE49-F238E27FC236}">
                <a16:creationId xmlns:a16="http://schemas.microsoft.com/office/drawing/2014/main" id="{4EE56A3E-48C6-48D2-9B0E-8640C8F5B08B}"/>
              </a:ext>
            </a:extLst>
          </p:cNvPr>
          <p:cNvSpPr/>
          <p:nvPr/>
        </p:nvSpPr>
        <p:spPr>
          <a:xfrm>
            <a:off x="8946499" y="2447232"/>
            <a:ext cx="169101" cy="478372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36B998E9-842B-4F12-98E6-4F1AE5738D8C}"/>
              </a:ext>
            </a:extLst>
          </p:cNvPr>
          <p:cNvSpPr/>
          <p:nvPr/>
        </p:nvSpPr>
        <p:spPr>
          <a:xfrm>
            <a:off x="8693660" y="2937643"/>
            <a:ext cx="547906" cy="27244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B &lt; 0.9 B_ECR</a:t>
            </a: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8CE655A5-C885-46F4-A5EC-F64A8414DB0B}"/>
              </a:ext>
            </a:extLst>
          </p:cNvPr>
          <p:cNvSpPr/>
          <p:nvPr/>
        </p:nvSpPr>
        <p:spPr>
          <a:xfrm>
            <a:off x="3212926" y="975451"/>
            <a:ext cx="3210757" cy="2015920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93505FEA-CADC-4282-9D75-5A85A6046EC4}"/>
              </a:ext>
            </a:extLst>
          </p:cNvPr>
          <p:cNvSpPr/>
          <p:nvPr/>
        </p:nvSpPr>
        <p:spPr>
          <a:xfrm>
            <a:off x="-5596" y="3015223"/>
            <a:ext cx="3196601" cy="21297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8545AFC5-9991-4EBA-9170-81F84A1772F5}"/>
              </a:ext>
            </a:extLst>
          </p:cNvPr>
          <p:cNvSpPr/>
          <p:nvPr/>
        </p:nvSpPr>
        <p:spPr>
          <a:xfrm>
            <a:off x="3212926" y="2998088"/>
            <a:ext cx="3210757" cy="2146894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2837815C-14DA-4BD6-998B-AC886A94E710}"/>
              </a:ext>
            </a:extLst>
          </p:cNvPr>
          <p:cNvSpPr/>
          <p:nvPr/>
        </p:nvSpPr>
        <p:spPr>
          <a:xfrm>
            <a:off x="9570227" y="908557"/>
            <a:ext cx="2502517" cy="7763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8CC2C018-87A5-4A72-A9D4-DC7E35B79D74}"/>
              </a:ext>
            </a:extLst>
          </p:cNvPr>
          <p:cNvSpPr txBox="1"/>
          <p:nvPr/>
        </p:nvSpPr>
        <p:spPr>
          <a:xfrm>
            <a:off x="9581763" y="950073"/>
            <a:ext cx="2502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>
                <a:solidFill>
                  <a:schemeClr val="tx1"/>
                </a:solidFill>
              </a:rPr>
              <a:t># </a:t>
            </a:r>
            <a:r>
              <a:rPr lang="it-IT" sz="1000" b="1" dirty="0" err="1">
                <a:solidFill>
                  <a:schemeClr val="tx1"/>
                </a:solidFill>
              </a:rPr>
              <a:t>particles</a:t>
            </a:r>
            <a:r>
              <a:rPr lang="it-IT" sz="1000" b="1" dirty="0">
                <a:solidFill>
                  <a:schemeClr val="tx1"/>
                </a:solidFill>
              </a:rPr>
              <a:t> in </a:t>
            </a:r>
            <a:r>
              <a:rPr lang="it-IT" sz="1000" b="1" dirty="0" err="1">
                <a:solidFill>
                  <a:schemeClr val="tx1"/>
                </a:solidFill>
              </a:rPr>
              <a:t>chamber</a:t>
            </a:r>
            <a:r>
              <a:rPr lang="it-IT" sz="1000" b="1" dirty="0">
                <a:solidFill>
                  <a:schemeClr val="tx1"/>
                </a:solidFill>
              </a:rPr>
              <a:t> after t=250 µs ~ 15k</a:t>
            </a:r>
          </a:p>
          <a:p>
            <a:pPr algn="ctr"/>
            <a:r>
              <a:rPr lang="it-IT" sz="1000" b="1" dirty="0" err="1">
                <a:solidFill>
                  <a:schemeClr val="tx1"/>
                </a:solidFill>
              </a:rPr>
              <a:t>B</a:t>
            </a:r>
            <a:r>
              <a:rPr lang="it-IT" sz="1000" b="1" baseline="-25000" dirty="0" err="1">
                <a:solidFill>
                  <a:schemeClr val="tx1"/>
                </a:solidFill>
              </a:rPr>
              <a:t>min</a:t>
            </a:r>
            <a:r>
              <a:rPr lang="it-IT" sz="1000" b="1" dirty="0">
                <a:solidFill>
                  <a:schemeClr val="tx1"/>
                </a:solidFill>
              </a:rPr>
              <a:t>/B</a:t>
            </a:r>
            <a:r>
              <a:rPr lang="it-IT" sz="1000" b="1" baseline="-25000" dirty="0">
                <a:solidFill>
                  <a:schemeClr val="tx1"/>
                </a:solidFill>
              </a:rPr>
              <a:t>ECR</a:t>
            </a:r>
            <a:r>
              <a:rPr lang="it-IT" sz="1000" b="1" dirty="0">
                <a:solidFill>
                  <a:schemeClr val="tx1"/>
                </a:solidFill>
              </a:rPr>
              <a:t> = 0.87</a:t>
            </a:r>
          </a:p>
          <a:p>
            <a:pPr algn="ctr"/>
            <a:r>
              <a:rPr lang="it-IT" sz="1000" b="1" dirty="0">
                <a:solidFill>
                  <a:schemeClr val="tx1"/>
                </a:solidFill>
              </a:rPr>
              <a:t>𝒇= 12.84 GHz</a:t>
            </a:r>
          </a:p>
          <a:p>
            <a:pPr algn="ctr"/>
            <a:r>
              <a:rPr lang="it-IT" sz="1000" b="1" dirty="0"/>
              <a:t>RF p</a:t>
            </a:r>
            <a:r>
              <a:rPr lang="it-IT" sz="1000" b="1" dirty="0">
                <a:solidFill>
                  <a:schemeClr val="tx1"/>
                </a:solidFill>
              </a:rPr>
              <a:t>ower = 400 W</a:t>
            </a:r>
            <a:endParaRPr lang="it-IT" sz="11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0D452A4-3773-4244-BC0E-041E309FE430}"/>
                  </a:ext>
                </a:extLst>
              </p:cNvPr>
              <p:cNvSpPr txBox="1"/>
              <p:nvPr/>
            </p:nvSpPr>
            <p:spPr>
              <a:xfrm>
                <a:off x="196672" y="1063740"/>
                <a:ext cx="3038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0D452A4-3773-4244-BC0E-041E309FE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672" y="1063740"/>
                <a:ext cx="303866" cy="276999"/>
              </a:xfrm>
              <a:prstGeom prst="rect">
                <a:avLst/>
              </a:prstGeom>
              <a:blipFill>
                <a:blip r:embed="rId10"/>
                <a:stretch>
                  <a:fillRect l="-12000" r="-10000" b="-1521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6DC5D60-1F49-4C55-91C4-6F9C56F982A6}"/>
                  </a:ext>
                </a:extLst>
              </p:cNvPr>
              <p:cNvSpPr txBox="1"/>
              <p:nvPr/>
            </p:nvSpPr>
            <p:spPr>
              <a:xfrm>
                <a:off x="3401656" y="1057889"/>
                <a:ext cx="3038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6DC5D60-1F49-4C55-91C4-6F9C56F98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656" y="1057889"/>
                <a:ext cx="303866" cy="276999"/>
              </a:xfrm>
              <a:prstGeom prst="rect">
                <a:avLst/>
              </a:prstGeom>
              <a:blipFill>
                <a:blip r:embed="rId11"/>
                <a:stretch>
                  <a:fillRect l="-12000" r="-10000" b="-15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2990161-1D59-4234-85DF-A21D95B59AB7}"/>
                  </a:ext>
                </a:extLst>
              </p:cNvPr>
              <p:cNvSpPr txBox="1"/>
              <p:nvPr/>
            </p:nvSpPr>
            <p:spPr>
              <a:xfrm>
                <a:off x="3369669" y="3126134"/>
                <a:ext cx="3038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2990161-1D59-4234-85DF-A21D95B59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669" y="3126134"/>
                <a:ext cx="303866" cy="276999"/>
              </a:xfrm>
              <a:prstGeom prst="rect">
                <a:avLst/>
              </a:prstGeom>
              <a:blipFill>
                <a:blip r:embed="rId12"/>
                <a:stretch>
                  <a:fillRect l="-12000" r="-8000" b="-15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A91F474B-9278-4984-8D43-AC8D3F19BD11}"/>
                  </a:ext>
                </a:extLst>
              </p:cNvPr>
              <p:cNvSpPr txBox="1"/>
              <p:nvPr/>
            </p:nvSpPr>
            <p:spPr>
              <a:xfrm>
                <a:off x="196672" y="3131997"/>
                <a:ext cx="3038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A91F474B-9278-4984-8D43-AC8D3F19B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672" y="3131997"/>
                <a:ext cx="303866" cy="276999"/>
              </a:xfrm>
              <a:prstGeom prst="rect">
                <a:avLst/>
              </a:prstGeom>
              <a:blipFill>
                <a:blip r:embed="rId13"/>
                <a:stretch>
                  <a:fillRect l="-12000" r="-10000" b="-15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663DE401-C75A-486B-B04A-AFCBF31D9546}"/>
                  </a:ext>
                </a:extLst>
              </p:cNvPr>
              <p:cNvSpPr txBox="1"/>
              <p:nvPr/>
            </p:nvSpPr>
            <p:spPr>
              <a:xfrm>
                <a:off x="2645932" y="2463600"/>
                <a:ext cx="263790" cy="2828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663DE401-C75A-486B-B04A-AFCBF31D95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932" y="2463600"/>
                <a:ext cx="263790" cy="282898"/>
              </a:xfrm>
              <a:prstGeom prst="rect">
                <a:avLst/>
              </a:prstGeom>
              <a:blipFill>
                <a:blip r:embed="rId14"/>
                <a:stretch>
                  <a:fillRect l="-13953" r="-16279" b="-255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82924ECB-67AB-4257-9B10-064C4E0ACC85}"/>
                  </a:ext>
                </a:extLst>
              </p:cNvPr>
              <p:cNvSpPr txBox="1"/>
              <p:nvPr/>
            </p:nvSpPr>
            <p:spPr>
              <a:xfrm>
                <a:off x="5883360" y="2457827"/>
                <a:ext cx="263790" cy="2828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82924ECB-67AB-4257-9B10-064C4E0AC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360" y="2457827"/>
                <a:ext cx="263790" cy="282898"/>
              </a:xfrm>
              <a:prstGeom prst="rect">
                <a:avLst/>
              </a:prstGeom>
              <a:blipFill>
                <a:blip r:embed="rId15"/>
                <a:stretch>
                  <a:fillRect l="-13953" r="-16279" b="-255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2E4EBC32-1522-4FFC-94EE-E4A68F7291D5}"/>
                  </a:ext>
                </a:extLst>
              </p:cNvPr>
              <p:cNvSpPr txBox="1"/>
              <p:nvPr/>
            </p:nvSpPr>
            <p:spPr>
              <a:xfrm>
                <a:off x="5883360" y="4508075"/>
                <a:ext cx="263790" cy="2828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2E4EBC32-1522-4FFC-94EE-E4A68F729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360" y="4508075"/>
                <a:ext cx="263790" cy="282898"/>
              </a:xfrm>
              <a:prstGeom prst="rect">
                <a:avLst/>
              </a:prstGeom>
              <a:blipFill>
                <a:blip r:embed="rId16"/>
                <a:stretch>
                  <a:fillRect l="-13953" r="-16279" b="-2608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3ABAEEBC-6D47-4DD8-AE84-C24B18C61441}"/>
                  </a:ext>
                </a:extLst>
              </p:cNvPr>
              <p:cNvSpPr txBox="1"/>
              <p:nvPr/>
            </p:nvSpPr>
            <p:spPr>
              <a:xfrm>
                <a:off x="2645932" y="4508075"/>
                <a:ext cx="263790" cy="2828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9" name="CasellaDiTesto 38">
                <a:extLst>
                  <a:ext uri="{FF2B5EF4-FFF2-40B4-BE49-F238E27FC236}">
                    <a16:creationId xmlns:a16="http://schemas.microsoft.com/office/drawing/2014/main" id="{3ABAEEBC-6D47-4DD8-AE84-C24B18C61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932" y="4508075"/>
                <a:ext cx="263790" cy="282898"/>
              </a:xfrm>
              <a:prstGeom prst="rect">
                <a:avLst/>
              </a:prstGeom>
              <a:blipFill>
                <a:blip r:embed="rId17"/>
                <a:stretch>
                  <a:fillRect l="-13953" r="-16279" b="-2608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sellaDiTesto 40">
                <a:extLst>
                  <a:ext uri="{FF2B5EF4-FFF2-40B4-BE49-F238E27FC236}">
                    <a16:creationId xmlns:a16="http://schemas.microsoft.com/office/drawing/2014/main" id="{099BBFE9-AFE5-4C51-B58C-95F6015F3921}"/>
                  </a:ext>
                </a:extLst>
              </p:cNvPr>
              <p:cNvSpPr txBox="1"/>
              <p:nvPr/>
            </p:nvSpPr>
            <p:spPr>
              <a:xfrm>
                <a:off x="536004" y="5246272"/>
                <a:ext cx="5680801" cy="9292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b="1" dirty="0"/>
                  <a:t>3 </a:t>
                </a:r>
                <a:r>
                  <a:rPr lang="it-IT" b="1" dirty="0" err="1"/>
                  <a:t>collective</a:t>
                </a:r>
                <a:r>
                  <a:rPr lang="it-IT" b="1" dirty="0"/>
                  <a:t> </a:t>
                </a:r>
                <a:r>
                  <a:rPr lang="it-IT" b="1" dirty="0" err="1"/>
                  <a:t>regions</a:t>
                </a:r>
                <a:r>
                  <a:rPr lang="it-IT" b="1" dirty="0"/>
                  <a:t> </a:t>
                </a:r>
                <a:r>
                  <a:rPr lang="it-IT" dirty="0" err="1"/>
                  <a:t>selected</a:t>
                </a:r>
                <a:r>
                  <a:rPr lang="it-IT" dirty="0"/>
                  <a:t> in the </a:t>
                </a:r>
                <a:r>
                  <a:rPr lang="it-IT" dirty="0" err="1"/>
                  <a:t>simulation</a:t>
                </a:r>
                <a:r>
                  <a:rPr lang="it-IT" dirty="0"/>
                  <a:t> domain:</a:t>
                </a:r>
                <a:r>
                  <a:rPr lang="it-IT" b="1" dirty="0"/>
                  <a:t> (1) </a:t>
                </a:r>
                <a:r>
                  <a:rPr lang="it-IT" b="1" dirty="0" err="1">
                    <a:solidFill>
                      <a:srgbClr val="00B050"/>
                    </a:solidFill>
                  </a:rPr>
                  <a:t>plasmoid</a:t>
                </a:r>
                <a:r>
                  <a:rPr lang="it-IT" b="1" dirty="0">
                    <a:solidFill>
                      <a:srgbClr val="00B050"/>
                    </a:solidFill>
                  </a:rPr>
                  <a:t> </a:t>
                </a:r>
                <a:r>
                  <a:rPr lang="it-IT" b="1" dirty="0" err="1">
                    <a:solidFill>
                      <a:srgbClr val="00B050"/>
                    </a:solidFill>
                  </a:rPr>
                  <a:t>egg</a:t>
                </a:r>
                <a:r>
                  <a:rPr lang="it-IT" b="1" dirty="0"/>
                  <a:t>, (2) </a:t>
                </a:r>
                <a:r>
                  <a:rPr lang="it-IT" b="1" dirty="0">
                    <a:solidFill>
                      <a:srgbClr val="FF0000"/>
                    </a:solidFill>
                  </a:rPr>
                  <a:t>ECR zone</a:t>
                </a:r>
                <a:r>
                  <a:rPr lang="it-IT" b="1" dirty="0"/>
                  <a:t>, (3) </a:t>
                </a:r>
                <a:r>
                  <a:rPr lang="it-IT" b="1" dirty="0" err="1">
                    <a:solidFill>
                      <a:schemeClr val="accent4">
                        <a:lumMod val="75000"/>
                      </a:schemeClr>
                    </a:solidFill>
                  </a:rPr>
                  <a:t>halo</a:t>
                </a:r>
                <a:endParaRPr lang="it-IT" b="1" dirty="0">
                  <a:solidFill>
                    <a:schemeClr val="accent4">
                      <a:lumMod val="7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b="1" dirty="0" err="1"/>
                  <a:t>Different</a:t>
                </a:r>
                <a:r>
                  <a:rPr lang="it-IT" b="1" dirty="0"/>
                  <a:t> spread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it-IT" b="1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it-IT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it-IT" b="1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it-IT" b="1" dirty="0"/>
                  <a:t> -&gt; </a:t>
                </a:r>
                <a:r>
                  <a:rPr lang="it-IT" b="1" dirty="0" err="1"/>
                  <a:t>spatial</a:t>
                </a:r>
                <a:r>
                  <a:rPr lang="it-IT" b="1" dirty="0"/>
                  <a:t> </a:t>
                </a:r>
                <a:r>
                  <a:rPr lang="it-IT" b="1" dirty="0" err="1"/>
                  <a:t>dependency</a:t>
                </a:r>
                <a:endParaRPr lang="it-IT" b="1" dirty="0"/>
              </a:p>
            </p:txBody>
          </p:sp>
        </mc:Choice>
        <mc:Fallback xmlns="">
          <p:sp>
            <p:nvSpPr>
              <p:cNvPr id="41" name="CasellaDiTesto 40">
                <a:extLst>
                  <a:ext uri="{FF2B5EF4-FFF2-40B4-BE49-F238E27FC236}">
                    <a16:creationId xmlns:a16="http://schemas.microsoft.com/office/drawing/2014/main" id="{099BBFE9-AFE5-4C51-B58C-95F6015F3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04" y="5246272"/>
                <a:ext cx="5680801" cy="929229"/>
              </a:xfrm>
              <a:prstGeom prst="rect">
                <a:avLst/>
              </a:prstGeom>
              <a:blipFill>
                <a:blip r:embed="rId18"/>
                <a:stretch>
                  <a:fillRect l="-751" t="-3947" b="-986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ttangolo 30">
            <a:extLst>
              <a:ext uri="{FF2B5EF4-FFF2-40B4-BE49-F238E27FC236}">
                <a16:creationId xmlns:a16="http://schemas.microsoft.com/office/drawing/2014/main" id="{5B9E8AEC-1F4C-47A5-9044-926144AE9994}"/>
              </a:ext>
            </a:extLst>
          </p:cNvPr>
          <p:cNvSpPr/>
          <p:nvPr/>
        </p:nvSpPr>
        <p:spPr>
          <a:xfrm>
            <a:off x="8684412" y="4463998"/>
            <a:ext cx="626680" cy="1677205"/>
          </a:xfrm>
          <a:prstGeom prst="rect">
            <a:avLst/>
          </a:prstGeom>
          <a:pattFill prst="ltUpDiag">
            <a:fgClr>
              <a:srgbClr val="00B050"/>
            </a:fgClr>
            <a:bgClr>
              <a:schemeClr val="accent6">
                <a:lumMod val="40000"/>
                <a:lumOff val="60000"/>
              </a:schemeClr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B0903F1C-ED34-4D36-A1A4-60DC1BFF7406}"/>
              </a:ext>
            </a:extLst>
          </p:cNvPr>
          <p:cNvSpPr/>
          <p:nvPr/>
        </p:nvSpPr>
        <p:spPr>
          <a:xfrm>
            <a:off x="9452144" y="4469508"/>
            <a:ext cx="764205" cy="1672600"/>
          </a:xfrm>
          <a:prstGeom prst="rect">
            <a:avLst/>
          </a:prstGeom>
          <a:pattFill prst="ltUpDiag">
            <a:fgClr>
              <a:schemeClr val="accent2">
                <a:lumMod val="75000"/>
              </a:schemeClr>
            </a:fgClr>
            <a:bgClr>
              <a:schemeClr val="accent4">
                <a:lumMod val="20000"/>
                <a:lumOff val="80000"/>
              </a:schemeClr>
            </a:bgClr>
          </a:patt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B82B7767-00FB-4CFD-B738-7971D3F64916}"/>
              </a:ext>
            </a:extLst>
          </p:cNvPr>
          <p:cNvSpPr/>
          <p:nvPr/>
        </p:nvSpPr>
        <p:spPr>
          <a:xfrm>
            <a:off x="7400564" y="4463998"/>
            <a:ext cx="1111673" cy="1672600"/>
          </a:xfrm>
          <a:prstGeom prst="rect">
            <a:avLst/>
          </a:prstGeom>
          <a:pattFill prst="ltUpDiag">
            <a:fgClr>
              <a:schemeClr val="accent2">
                <a:lumMod val="75000"/>
              </a:schemeClr>
            </a:fgClr>
            <a:bgClr>
              <a:schemeClr val="accent4">
                <a:lumMod val="20000"/>
                <a:lumOff val="80000"/>
              </a:schemeClr>
            </a:bgClr>
          </a:patt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B2CFCC1D-6CCF-486A-A229-C0EA2C509845}"/>
              </a:ext>
            </a:extLst>
          </p:cNvPr>
          <p:cNvSpPr/>
          <p:nvPr/>
        </p:nvSpPr>
        <p:spPr>
          <a:xfrm>
            <a:off x="8519838" y="4463998"/>
            <a:ext cx="164574" cy="1672600"/>
          </a:xfrm>
          <a:prstGeom prst="rect">
            <a:avLst/>
          </a:prstGeom>
          <a:pattFill prst="ltUpDiag">
            <a:fgClr>
              <a:srgbClr val="C00000"/>
            </a:fgClr>
            <a:bgClr>
              <a:schemeClr val="accent2">
                <a:lumMod val="20000"/>
                <a:lumOff val="80000"/>
              </a:schemeClr>
            </a:bgClr>
          </a:patt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8DF5AC1B-0806-4A4D-9E55-7291A747F322}"/>
              </a:ext>
            </a:extLst>
          </p:cNvPr>
          <p:cNvSpPr/>
          <p:nvPr/>
        </p:nvSpPr>
        <p:spPr>
          <a:xfrm>
            <a:off x="9318693" y="4468603"/>
            <a:ext cx="125849" cy="1672600"/>
          </a:xfrm>
          <a:prstGeom prst="rect">
            <a:avLst/>
          </a:prstGeom>
          <a:pattFill prst="ltUpDiag">
            <a:fgClr>
              <a:srgbClr val="C00000"/>
            </a:fgClr>
            <a:bgClr>
              <a:schemeClr val="accent2">
                <a:lumMod val="20000"/>
                <a:lumOff val="80000"/>
              </a:schemeClr>
            </a:bgClr>
          </a:patt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" name="Immagine 29" descr="Immagine che contiene gioco&#10;&#10;Descrizione generata automaticamente">
            <a:extLst>
              <a:ext uri="{FF2B5EF4-FFF2-40B4-BE49-F238E27FC236}">
                <a16:creationId xmlns:a16="http://schemas.microsoft.com/office/drawing/2014/main" id="{BEA6D226-1840-420A-8B78-88957FAD7051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r="8986"/>
          <a:stretch/>
        </p:blipFill>
        <p:spPr>
          <a:xfrm>
            <a:off x="7203090" y="4310456"/>
            <a:ext cx="3018295" cy="2058629"/>
          </a:xfrm>
          <a:prstGeom prst="rect">
            <a:avLst/>
          </a:prstGeom>
        </p:spPr>
      </p:pic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5FF2FFD4-19B1-4EF2-85C9-DF397AB59290}"/>
              </a:ext>
            </a:extLst>
          </p:cNvPr>
          <p:cNvCxnSpPr/>
          <p:nvPr/>
        </p:nvCxnSpPr>
        <p:spPr>
          <a:xfrm>
            <a:off x="8585397" y="4254285"/>
            <a:ext cx="0" cy="170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>
            <a:extLst>
              <a:ext uri="{FF2B5EF4-FFF2-40B4-BE49-F238E27FC236}">
                <a16:creationId xmlns:a16="http://schemas.microsoft.com/office/drawing/2014/main" id="{3CF1B7BC-4C52-49D1-93FB-CEF19480371B}"/>
              </a:ext>
            </a:extLst>
          </p:cNvPr>
          <p:cNvCxnSpPr/>
          <p:nvPr/>
        </p:nvCxnSpPr>
        <p:spPr>
          <a:xfrm>
            <a:off x="9384852" y="4254285"/>
            <a:ext cx="0" cy="170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83E1002-AF91-4042-A6B7-E7F5263CD5DD}"/>
              </a:ext>
            </a:extLst>
          </p:cNvPr>
          <p:cNvSpPr txBox="1"/>
          <p:nvPr/>
        </p:nvSpPr>
        <p:spPr>
          <a:xfrm>
            <a:off x="8299989" y="4068041"/>
            <a:ext cx="626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/>
              <a:t>B=B_ECR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2FD83BFB-C460-4D06-B1D9-1A0F4B2782C4}"/>
              </a:ext>
            </a:extLst>
          </p:cNvPr>
          <p:cNvSpPr txBox="1"/>
          <p:nvPr/>
        </p:nvSpPr>
        <p:spPr>
          <a:xfrm>
            <a:off x="9064334" y="4069708"/>
            <a:ext cx="626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/>
              <a:t>B=B_ECR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692080FC-1127-4303-A80D-BCA8A46F3702}"/>
              </a:ext>
            </a:extLst>
          </p:cNvPr>
          <p:cNvSpPr txBox="1"/>
          <p:nvPr/>
        </p:nvSpPr>
        <p:spPr>
          <a:xfrm>
            <a:off x="7473257" y="6268071"/>
            <a:ext cx="2988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B field – </a:t>
            </a:r>
            <a:r>
              <a:rPr lang="it-IT" sz="1600" b="1" dirty="0" err="1"/>
              <a:t>profile</a:t>
            </a:r>
            <a:r>
              <a:rPr lang="it-IT" sz="1600" b="1" dirty="0"/>
              <a:t> </a:t>
            </a:r>
            <a:r>
              <a:rPr lang="it-IT" sz="1600" b="1" dirty="0" err="1"/>
              <a:t>along</a:t>
            </a:r>
            <a:r>
              <a:rPr lang="it-IT" sz="1600" b="1" dirty="0"/>
              <a:t> z-</a:t>
            </a:r>
            <a:r>
              <a:rPr lang="it-IT" sz="1600" b="1" dirty="0" err="1"/>
              <a:t>axis</a:t>
            </a:r>
            <a:endParaRPr lang="it-IT" sz="1600" b="1" dirty="0"/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CDD32B84-4F95-4DB7-9B89-D3FE040FB4E9}"/>
              </a:ext>
            </a:extLst>
          </p:cNvPr>
          <p:cNvSpPr txBox="1"/>
          <p:nvPr/>
        </p:nvSpPr>
        <p:spPr>
          <a:xfrm>
            <a:off x="1333784" y="1109913"/>
            <a:ext cx="182794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 err="1">
                <a:solidFill>
                  <a:schemeClr val="bg1"/>
                </a:solidFill>
              </a:rPr>
              <a:t>All</a:t>
            </a:r>
            <a:r>
              <a:rPr lang="it-IT" sz="1200" dirty="0">
                <a:solidFill>
                  <a:schemeClr val="bg1"/>
                </a:solidFill>
              </a:rPr>
              <a:t> </a:t>
            </a:r>
            <a:r>
              <a:rPr lang="it-IT" sz="1200" dirty="0" err="1">
                <a:solidFill>
                  <a:schemeClr val="bg1"/>
                </a:solidFill>
              </a:rPr>
              <a:t>particles</a:t>
            </a:r>
            <a:r>
              <a:rPr lang="it-IT" sz="1200" dirty="0">
                <a:solidFill>
                  <a:schemeClr val="bg1"/>
                </a:solidFill>
              </a:rPr>
              <a:t> </a:t>
            </a:r>
            <a:r>
              <a:rPr lang="it-IT" sz="1200" dirty="0" err="1">
                <a:solidFill>
                  <a:schemeClr val="bg1"/>
                </a:solidFill>
              </a:rPr>
              <a:t>distribution</a:t>
            </a:r>
            <a:endParaRPr lang="it-IT" sz="1200" dirty="0">
              <a:solidFill>
                <a:schemeClr val="bg1"/>
              </a:solidFill>
            </a:endParaRP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6C234EBA-8B65-447A-AD4D-F1DA5B77443A}"/>
              </a:ext>
            </a:extLst>
          </p:cNvPr>
          <p:cNvSpPr txBox="1"/>
          <p:nvPr/>
        </p:nvSpPr>
        <p:spPr>
          <a:xfrm>
            <a:off x="4388863" y="1106635"/>
            <a:ext cx="182794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 err="1">
                <a:solidFill>
                  <a:schemeClr val="bg1"/>
                </a:solidFill>
              </a:rPr>
              <a:t>Particles</a:t>
            </a:r>
            <a:r>
              <a:rPr lang="it-IT" sz="1200" dirty="0">
                <a:solidFill>
                  <a:schemeClr val="bg1"/>
                </a:solidFill>
              </a:rPr>
              <a:t> inside the </a:t>
            </a:r>
            <a:r>
              <a:rPr lang="it-IT" sz="1200" dirty="0" err="1">
                <a:solidFill>
                  <a:schemeClr val="bg1"/>
                </a:solidFill>
              </a:rPr>
              <a:t>plasmoid</a:t>
            </a:r>
            <a:endParaRPr lang="it-IT" sz="1200" dirty="0">
              <a:solidFill>
                <a:schemeClr val="bg1"/>
              </a:solidFill>
            </a:endParaRP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2A4EF1D3-91B1-42D3-9460-9E638C9D7C3D}"/>
              </a:ext>
            </a:extLst>
          </p:cNvPr>
          <p:cNvSpPr txBox="1"/>
          <p:nvPr/>
        </p:nvSpPr>
        <p:spPr>
          <a:xfrm>
            <a:off x="838200" y="3182718"/>
            <a:ext cx="205707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 err="1">
                <a:solidFill>
                  <a:schemeClr val="bg1"/>
                </a:solidFill>
              </a:rPr>
              <a:t>Particles</a:t>
            </a:r>
            <a:r>
              <a:rPr lang="it-IT" sz="1200" dirty="0">
                <a:solidFill>
                  <a:schemeClr val="bg1"/>
                </a:solidFill>
              </a:rPr>
              <a:t> </a:t>
            </a:r>
            <a:r>
              <a:rPr lang="it-IT" sz="1200" dirty="0" err="1">
                <a:solidFill>
                  <a:schemeClr val="bg1"/>
                </a:solidFill>
              </a:rPr>
              <a:t>around</a:t>
            </a:r>
            <a:r>
              <a:rPr lang="it-IT" sz="1200" dirty="0">
                <a:solidFill>
                  <a:schemeClr val="bg1"/>
                </a:solidFill>
              </a:rPr>
              <a:t> the ECR </a:t>
            </a:r>
            <a:r>
              <a:rPr lang="it-IT" sz="1200" dirty="0" err="1">
                <a:solidFill>
                  <a:schemeClr val="bg1"/>
                </a:solidFill>
              </a:rPr>
              <a:t>region</a:t>
            </a:r>
            <a:endParaRPr lang="it-IT" sz="1200" dirty="0">
              <a:solidFill>
                <a:schemeClr val="bg1"/>
              </a:solidFill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73F65F79-EB80-436E-A0B5-4C716F962813}"/>
              </a:ext>
            </a:extLst>
          </p:cNvPr>
          <p:cNvSpPr txBox="1"/>
          <p:nvPr/>
        </p:nvSpPr>
        <p:spPr>
          <a:xfrm>
            <a:off x="4279101" y="3169674"/>
            <a:ext cx="205707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 err="1">
                <a:solidFill>
                  <a:schemeClr val="bg1"/>
                </a:solidFill>
              </a:rPr>
              <a:t>Particles</a:t>
            </a:r>
            <a:r>
              <a:rPr lang="it-IT" sz="1200" dirty="0">
                <a:solidFill>
                  <a:schemeClr val="bg1"/>
                </a:solidFill>
              </a:rPr>
              <a:t> in the </a:t>
            </a:r>
            <a:r>
              <a:rPr lang="it-IT" sz="1200" dirty="0" err="1">
                <a:solidFill>
                  <a:schemeClr val="bg1"/>
                </a:solidFill>
              </a:rPr>
              <a:t>halo</a:t>
            </a:r>
            <a:r>
              <a:rPr lang="it-IT" sz="1200" dirty="0">
                <a:solidFill>
                  <a:schemeClr val="bg1"/>
                </a:solidFill>
              </a:rPr>
              <a:t> </a:t>
            </a:r>
            <a:r>
              <a:rPr lang="it-IT" sz="1200" dirty="0" err="1">
                <a:solidFill>
                  <a:schemeClr val="bg1"/>
                </a:solidFill>
              </a:rPr>
              <a:t>region</a:t>
            </a:r>
            <a:endParaRPr lang="it-IT" sz="1200" dirty="0">
              <a:solidFill>
                <a:schemeClr val="bg1"/>
              </a:solidFill>
            </a:endParaRP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7F2202C0-37C3-463B-86A0-7937189D700B}"/>
              </a:ext>
            </a:extLst>
          </p:cNvPr>
          <p:cNvSpPr txBox="1"/>
          <p:nvPr/>
        </p:nvSpPr>
        <p:spPr>
          <a:xfrm rot="20031051">
            <a:off x="1936168" y="1468180"/>
            <a:ext cx="205707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ISOTROPIC LINE</a:t>
            </a: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F0305E97-DDB3-4272-BEEF-86406B13573B}"/>
              </a:ext>
            </a:extLst>
          </p:cNvPr>
          <p:cNvSpPr txBox="1"/>
          <p:nvPr/>
        </p:nvSpPr>
        <p:spPr>
          <a:xfrm rot="20068002">
            <a:off x="5088573" y="1542333"/>
            <a:ext cx="205707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ISOTROPIC LINE</a:t>
            </a: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2AC32E13-649A-4F62-B439-7027317531C1}"/>
              </a:ext>
            </a:extLst>
          </p:cNvPr>
          <p:cNvSpPr txBox="1"/>
          <p:nvPr/>
        </p:nvSpPr>
        <p:spPr>
          <a:xfrm rot="19874249">
            <a:off x="1848392" y="3476215"/>
            <a:ext cx="205707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ISOTROPIC LINE</a:t>
            </a: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57357129-6830-435C-89C3-7026C66DFBFA}"/>
              </a:ext>
            </a:extLst>
          </p:cNvPr>
          <p:cNvSpPr txBox="1"/>
          <p:nvPr/>
        </p:nvSpPr>
        <p:spPr>
          <a:xfrm rot="19711346">
            <a:off x="5195644" y="3204373"/>
            <a:ext cx="205707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</a:rPr>
              <a:t>ISOTROPIC LINE</a:t>
            </a:r>
          </a:p>
        </p:txBody>
      </p:sp>
    </p:spTree>
    <p:extLst>
      <p:ext uri="{BB962C8B-B14F-4D97-AF65-F5344CB8AC3E}">
        <p14:creationId xmlns:p14="http://schemas.microsoft.com/office/powerpoint/2010/main" val="53854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" grpId="0"/>
      <p:bldP spid="7" grpId="0"/>
      <p:bldP spid="10" grpId="0"/>
      <p:bldP spid="17" grpId="0"/>
      <p:bldP spid="35" grpId="0"/>
      <p:bldP spid="39" grpId="0"/>
      <p:bldP spid="31" grpId="0" animBg="1"/>
      <p:bldP spid="33" grpId="0" animBg="1"/>
      <p:bldP spid="34" grpId="0" animBg="1"/>
      <p:bldP spid="38" grpId="0" animBg="1"/>
      <p:bldP spid="44" grpId="0" animBg="1"/>
      <p:bldP spid="56" grpId="0"/>
      <p:bldP spid="58" grpId="0"/>
      <p:bldP spid="60" grpId="0"/>
      <p:bldP spid="64" grpId="0"/>
      <p:bldP spid="66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pic>
        <p:nvPicPr>
          <p:cNvPr id="8" name="Immagine 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B0667741-9015-44D2-97A8-24636124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sp>
        <p:nvSpPr>
          <p:cNvPr id="14" name="Segnaposto data 13">
            <a:extLst>
              <a:ext uri="{FF2B5EF4-FFF2-40B4-BE49-F238E27FC236}">
                <a16:creationId xmlns:a16="http://schemas.microsoft.com/office/drawing/2014/main" id="{61133809-3A0B-45B7-ACE3-E3F79DFC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0"/>
            <a:ext cx="10879730" cy="886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8CE655A5-C885-46F4-A5EC-F64A8414DB0B}"/>
              </a:ext>
            </a:extLst>
          </p:cNvPr>
          <p:cNvSpPr/>
          <p:nvPr/>
        </p:nvSpPr>
        <p:spPr>
          <a:xfrm>
            <a:off x="3212926" y="975451"/>
            <a:ext cx="3210757" cy="2015920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93505FEA-CADC-4282-9D75-5A85A6046EC4}"/>
              </a:ext>
            </a:extLst>
          </p:cNvPr>
          <p:cNvSpPr/>
          <p:nvPr/>
        </p:nvSpPr>
        <p:spPr>
          <a:xfrm>
            <a:off x="-5596" y="3015224"/>
            <a:ext cx="3210757" cy="20622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8545AFC5-9991-4EBA-9170-81F84A1772F5}"/>
              </a:ext>
            </a:extLst>
          </p:cNvPr>
          <p:cNvSpPr/>
          <p:nvPr/>
        </p:nvSpPr>
        <p:spPr>
          <a:xfrm>
            <a:off x="3212926" y="2998087"/>
            <a:ext cx="3210757" cy="2062205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con angoli arrotondati 45">
            <a:extLst>
              <a:ext uri="{FF2B5EF4-FFF2-40B4-BE49-F238E27FC236}">
                <a16:creationId xmlns:a16="http://schemas.microsoft.com/office/drawing/2014/main" id="{EECEEDE3-C0F7-4283-9DBD-38982B976E27}"/>
              </a:ext>
            </a:extLst>
          </p:cNvPr>
          <p:cNvSpPr/>
          <p:nvPr/>
        </p:nvSpPr>
        <p:spPr>
          <a:xfrm>
            <a:off x="536003" y="5246272"/>
            <a:ext cx="6176223" cy="1007030"/>
          </a:xfrm>
          <a:prstGeom prst="roundRect">
            <a:avLst/>
          </a:prstGeom>
          <a:solidFill>
            <a:srgbClr val="FFC000">
              <a:alpha val="23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it-IT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itolo 1">
                <a:extLst>
                  <a:ext uri="{FF2B5EF4-FFF2-40B4-BE49-F238E27FC236}">
                    <a16:creationId xmlns:a16="http://schemas.microsoft.com/office/drawing/2014/main" id="{93A893E4-9ED5-4957-A1B3-360A3EAE8BE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007" y="172843"/>
                <a:ext cx="9837817" cy="604397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it-IT" sz="3600" b="1" dirty="0"/>
                  <a:t>VELOCITY-SPACE ANISOTROPY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it-IT" sz="3600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it-IT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endParaRPr lang="it-IT" sz="3600" b="1" dirty="0"/>
              </a:p>
            </p:txBody>
          </p:sp>
        </mc:Choice>
        <mc:Fallback xmlns="">
          <p:sp>
            <p:nvSpPr>
              <p:cNvPr id="33" name="Titolo 1">
                <a:extLst>
                  <a:ext uri="{FF2B5EF4-FFF2-40B4-BE49-F238E27FC236}">
                    <a16:creationId xmlns:a16="http://schemas.microsoft.com/office/drawing/2014/main" id="{93A893E4-9ED5-4957-A1B3-360A3EAE8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" y="172843"/>
                <a:ext cx="9837817" cy="604397"/>
              </a:xfrm>
              <a:prstGeom prst="rect">
                <a:avLst/>
              </a:prstGeom>
              <a:blipFill>
                <a:blip r:embed="rId12"/>
                <a:stretch>
                  <a:fillRect l="-372" t="-23000" b="-3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FDB5D1A7-F7FF-4250-BAAC-D524A9D1FEF5}"/>
                  </a:ext>
                </a:extLst>
              </p:cNvPr>
              <p:cNvSpPr txBox="1"/>
              <p:nvPr/>
            </p:nvSpPr>
            <p:spPr>
              <a:xfrm>
                <a:off x="536004" y="5246272"/>
                <a:ext cx="5993402" cy="962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/>
                  <a:t>While inside the </a:t>
                </a:r>
                <a:r>
                  <a:rPr lang="it-IT" b="1" dirty="0" err="1">
                    <a:solidFill>
                      <a:srgbClr val="00B050"/>
                    </a:solidFill>
                  </a:rPr>
                  <a:t>plasmoid</a:t>
                </a:r>
                <a:r>
                  <a:rPr lang="it-IT" b="1" dirty="0">
                    <a:solidFill>
                      <a:srgbClr val="00B050"/>
                    </a:solidFill>
                  </a:rPr>
                  <a:t> </a:t>
                </a:r>
                <a:r>
                  <a:rPr lang="it-IT" b="1" dirty="0" err="1">
                    <a:solidFill>
                      <a:srgbClr val="00B050"/>
                    </a:solidFill>
                  </a:rPr>
                  <a:t>egg</a:t>
                </a:r>
                <a:r>
                  <a:rPr lang="it-IT" dirty="0"/>
                  <a:t>, </a:t>
                </a:r>
                <a:r>
                  <a:rPr lang="it-IT" dirty="0" err="1"/>
                  <a:t>particles</a:t>
                </a:r>
                <a:r>
                  <a:rPr lang="it-IT" dirty="0"/>
                  <a:t> show </a:t>
                </a:r>
                <a:r>
                  <a:rPr lang="it-IT" b="1" dirty="0" err="1"/>
                  <a:t>prominent</a:t>
                </a:r>
                <a:r>
                  <a:rPr lang="it-IT" b="1" dirty="0"/>
                  <a:t> </a:t>
                </a:r>
                <a:r>
                  <a:rPr lang="it-IT" b="1" dirty="0" err="1"/>
                  <a:t>isotropic</a:t>
                </a:r>
                <a:r>
                  <a:rPr lang="it-IT" b="1" dirty="0"/>
                  <a:t> </a:t>
                </a:r>
                <a:r>
                  <a:rPr lang="it-IT" b="1" dirty="0" err="1"/>
                  <a:t>distribution</a:t>
                </a:r>
                <a:r>
                  <a:rPr lang="it-IT" b="1" dirty="0"/>
                  <a:t> </a:t>
                </a:r>
                <a:r>
                  <a:rPr lang="it-IT" dirty="0"/>
                  <a:t>(few particles with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it-IT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1" i="1" smtClean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it-IT" b="1" i="1" smtClean="0">
                                <a:latin typeface="Cambria Math" panose="02040503050406030204" pitchFamily="18" charset="0"/>
                              </a:rPr>
                              <m:t>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t-IT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1" i="1" smtClean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it-IT" b="1" i="1" smtClean="0">
                                <a:latin typeface="Cambria Math" panose="02040503050406030204" pitchFamily="18" charset="0"/>
                              </a:rPr>
                              <m:t>∥</m:t>
                            </m:r>
                          </m:sub>
                        </m:sSub>
                      </m:den>
                    </m:f>
                    <m:r>
                      <a:rPr lang="it-IT" b="1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it-IT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it-IT" b="1" i="1" smtClean="0">
                        <a:latin typeface="Cambria Math" panose="02040503050406030204" pitchFamily="18" charset="0"/>
                      </a:rPr>
                      <m:t>÷</m:t>
                    </m:r>
                    <m:r>
                      <a:rPr lang="it-IT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it-IT" dirty="0"/>
                  <a:t> ), the </a:t>
                </a:r>
                <a:r>
                  <a:rPr lang="it-IT" b="1" dirty="0">
                    <a:solidFill>
                      <a:srgbClr val="FF0000"/>
                    </a:solidFill>
                  </a:rPr>
                  <a:t>ECR </a:t>
                </a:r>
                <a:r>
                  <a:rPr lang="it-IT" b="1" dirty="0" err="1">
                    <a:solidFill>
                      <a:srgbClr val="FF0000"/>
                    </a:solidFill>
                  </a:rPr>
                  <a:t>region</a:t>
                </a:r>
                <a:r>
                  <a:rPr lang="it-IT" b="1" dirty="0">
                    <a:solidFill>
                      <a:srgbClr val="FF0000"/>
                    </a:solidFill>
                  </a:rPr>
                  <a:t> </a:t>
                </a:r>
                <a:r>
                  <a:rPr lang="it-IT" dirty="0"/>
                  <a:t>show </a:t>
                </a:r>
                <a:r>
                  <a:rPr lang="it-IT" b="1" dirty="0" err="1"/>
                  <a:t>many</a:t>
                </a:r>
                <a:r>
                  <a:rPr lang="it-IT" b="1" dirty="0"/>
                  <a:t> </a:t>
                </a:r>
                <a:r>
                  <a:rPr lang="it-IT" b="1" dirty="0" err="1"/>
                  <a:t>anisotropic</a:t>
                </a:r>
                <a:r>
                  <a:rPr lang="it-IT" b="1" dirty="0"/>
                  <a:t> </a:t>
                </a:r>
                <a:r>
                  <a:rPr lang="it-IT" b="1" dirty="0" err="1"/>
                  <a:t>particles</a:t>
                </a:r>
                <a:r>
                  <a:rPr lang="it-IT" b="1" dirty="0"/>
                  <a:t> </a:t>
                </a:r>
                <a:r>
                  <a:rPr lang="it-IT" dirty="0"/>
                  <a:t>with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it-IT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it-IT" b="1" i="1">
                                <a:latin typeface="Cambria Math" panose="02040503050406030204" pitchFamily="18" charset="0"/>
                              </a:rPr>
                              <m:t>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t-IT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it-IT" b="1" i="1">
                                <a:latin typeface="Cambria Math" panose="02040503050406030204" pitchFamily="18" charset="0"/>
                              </a:rPr>
                              <m:t>∥</m:t>
                            </m:r>
                          </m:sub>
                        </m:sSub>
                      </m:den>
                    </m:f>
                    <m:r>
                      <a:rPr lang="it-IT" b="1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it-IT" b="1" i="1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it-IT" dirty="0"/>
                  <a:t> </a:t>
                </a:r>
              </a:p>
            </p:txBody>
          </p:sp>
        </mc:Choice>
        <mc:Fallback xmlns="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FDB5D1A7-F7FF-4250-BAAC-D524A9D1F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04" y="5246272"/>
                <a:ext cx="5993402" cy="962828"/>
              </a:xfrm>
              <a:prstGeom prst="rect">
                <a:avLst/>
              </a:prstGeom>
              <a:blipFill>
                <a:blip r:embed="rId13"/>
                <a:stretch>
                  <a:fillRect l="-916" t="-31646" b="-9050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Immagine 30">
            <a:extLst>
              <a:ext uri="{FF2B5EF4-FFF2-40B4-BE49-F238E27FC236}">
                <a16:creationId xmlns:a16="http://schemas.microsoft.com/office/drawing/2014/main" id="{998F501C-8CE4-4648-8A98-B4911E2D211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3" t="26730" r="16831" b="25179"/>
          <a:stretch/>
        </p:blipFill>
        <p:spPr>
          <a:xfrm rot="1320159">
            <a:off x="6435656" y="1427975"/>
            <a:ext cx="5416389" cy="2593107"/>
          </a:xfrm>
          <a:prstGeom prst="rect">
            <a:avLst/>
          </a:prstGeom>
        </p:spPr>
      </p:pic>
      <p:sp>
        <p:nvSpPr>
          <p:cNvPr id="32" name="Freccia curva 31">
            <a:extLst>
              <a:ext uri="{FF2B5EF4-FFF2-40B4-BE49-F238E27FC236}">
                <a16:creationId xmlns:a16="http://schemas.microsoft.com/office/drawing/2014/main" id="{911271DF-CAB2-413E-A21B-D4F9C805F27C}"/>
              </a:ext>
            </a:extLst>
          </p:cNvPr>
          <p:cNvSpPr/>
          <p:nvPr/>
        </p:nvSpPr>
        <p:spPr>
          <a:xfrm>
            <a:off x="9543151" y="2872125"/>
            <a:ext cx="169101" cy="478372"/>
          </a:xfrm>
          <a:prstGeom prst="ben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F63B53FC-D84F-4BC9-AF05-1EC4B75CAB3A}"/>
              </a:ext>
            </a:extLst>
          </p:cNvPr>
          <p:cNvSpPr/>
          <p:nvPr/>
        </p:nvSpPr>
        <p:spPr>
          <a:xfrm>
            <a:off x="9290312" y="3362536"/>
            <a:ext cx="547906" cy="27244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B &gt; 1.2 B_ECR</a:t>
            </a:r>
          </a:p>
        </p:txBody>
      </p:sp>
      <p:sp>
        <p:nvSpPr>
          <p:cNvPr id="35" name="Freccia curva 34">
            <a:extLst>
              <a:ext uri="{FF2B5EF4-FFF2-40B4-BE49-F238E27FC236}">
                <a16:creationId xmlns:a16="http://schemas.microsoft.com/office/drawing/2014/main" id="{A709401D-FE45-450F-81B1-6C22FDD3EBE5}"/>
              </a:ext>
            </a:extLst>
          </p:cNvPr>
          <p:cNvSpPr/>
          <p:nvPr/>
        </p:nvSpPr>
        <p:spPr>
          <a:xfrm>
            <a:off x="8210404" y="2311011"/>
            <a:ext cx="169101" cy="478372"/>
          </a:xfrm>
          <a:prstGeom prst="ben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7" name="Rettangolo con angoli arrotondati 36">
            <a:extLst>
              <a:ext uri="{FF2B5EF4-FFF2-40B4-BE49-F238E27FC236}">
                <a16:creationId xmlns:a16="http://schemas.microsoft.com/office/drawing/2014/main" id="{57461889-3924-406B-A386-C51AF72EAE7D}"/>
              </a:ext>
            </a:extLst>
          </p:cNvPr>
          <p:cNvSpPr/>
          <p:nvPr/>
        </p:nvSpPr>
        <p:spPr>
          <a:xfrm>
            <a:off x="7957565" y="2801422"/>
            <a:ext cx="547906" cy="2724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B = B_ECR</a:t>
            </a:r>
          </a:p>
        </p:txBody>
      </p:sp>
      <p:sp>
        <p:nvSpPr>
          <p:cNvPr id="38" name="Freccia curva 37">
            <a:extLst>
              <a:ext uri="{FF2B5EF4-FFF2-40B4-BE49-F238E27FC236}">
                <a16:creationId xmlns:a16="http://schemas.microsoft.com/office/drawing/2014/main" id="{2D03DDA2-2669-452C-BFEA-8965A0AF3785}"/>
              </a:ext>
            </a:extLst>
          </p:cNvPr>
          <p:cNvSpPr/>
          <p:nvPr/>
        </p:nvSpPr>
        <p:spPr>
          <a:xfrm>
            <a:off x="8946499" y="2447232"/>
            <a:ext cx="169101" cy="478372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9" name="Rettangolo con angoli arrotondati 38">
            <a:extLst>
              <a:ext uri="{FF2B5EF4-FFF2-40B4-BE49-F238E27FC236}">
                <a16:creationId xmlns:a16="http://schemas.microsoft.com/office/drawing/2014/main" id="{21194DF2-EE90-4A06-9699-63F06719D2EF}"/>
              </a:ext>
            </a:extLst>
          </p:cNvPr>
          <p:cNvSpPr/>
          <p:nvPr/>
        </p:nvSpPr>
        <p:spPr>
          <a:xfrm>
            <a:off x="8693660" y="2937643"/>
            <a:ext cx="547906" cy="27244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B &lt; 0.9 B_ECR</a:t>
            </a:r>
          </a:p>
        </p:txBody>
      </p:sp>
      <p:pic>
        <p:nvPicPr>
          <p:cNvPr id="29" name="Immagine 28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55A39C10-A0E3-44FB-AF29-CC1729500DE1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6" r="6594"/>
          <a:stretch/>
        </p:blipFill>
        <p:spPr>
          <a:xfrm>
            <a:off x="44572" y="3044422"/>
            <a:ext cx="3095896" cy="2015871"/>
          </a:xfrm>
          <a:prstGeom prst="rect">
            <a:avLst/>
          </a:prstGeom>
        </p:spPr>
      </p:pic>
      <p:pic>
        <p:nvPicPr>
          <p:cNvPr id="41" name="Immagine 40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5933FBF8-1CE2-408B-BD70-83F2D06AFFD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1" r="6152"/>
          <a:stretch/>
        </p:blipFill>
        <p:spPr>
          <a:xfrm>
            <a:off x="3221360" y="3046553"/>
            <a:ext cx="3087518" cy="2013740"/>
          </a:xfrm>
          <a:prstGeom prst="rect">
            <a:avLst/>
          </a:prstGeom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66DC2FA6-9F6A-45E8-B193-64C5DFD3039A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3" r="6902"/>
          <a:stretch/>
        </p:blipFill>
        <p:spPr>
          <a:xfrm>
            <a:off x="3217802" y="999354"/>
            <a:ext cx="3046962" cy="1991680"/>
          </a:xfrm>
          <a:prstGeom prst="rect">
            <a:avLst/>
          </a:prstGeom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653F409B-6C77-43B1-8B76-52956D1633AA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r="5869"/>
          <a:stretch/>
        </p:blipFill>
        <p:spPr>
          <a:xfrm>
            <a:off x="32445" y="992368"/>
            <a:ext cx="3120151" cy="20158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asellaDiTesto 47">
                <a:extLst>
                  <a:ext uri="{FF2B5EF4-FFF2-40B4-BE49-F238E27FC236}">
                    <a16:creationId xmlns:a16="http://schemas.microsoft.com/office/drawing/2014/main" id="{51B4DCB1-0A19-4C35-A166-A690BFBCBB89}"/>
                  </a:ext>
                </a:extLst>
              </p:cNvPr>
              <p:cNvSpPr txBox="1"/>
              <p:nvPr/>
            </p:nvSpPr>
            <p:spPr>
              <a:xfrm>
                <a:off x="329193" y="1251559"/>
                <a:ext cx="394531" cy="231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⊥ </m:t>
                              </m:r>
                            </m:sub>
                          </m:sSub>
                        </m:num>
                        <m:den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8" name="CasellaDiTesto 47">
                <a:extLst>
                  <a:ext uri="{FF2B5EF4-FFF2-40B4-BE49-F238E27FC236}">
                    <a16:creationId xmlns:a16="http://schemas.microsoft.com/office/drawing/2014/main" id="{51B4DCB1-0A19-4C35-A166-A690BFBCB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93" y="1251559"/>
                <a:ext cx="394531" cy="231025"/>
              </a:xfrm>
              <a:prstGeom prst="rect">
                <a:avLst/>
              </a:prstGeom>
              <a:blipFill>
                <a:blip r:embed="rId19"/>
                <a:stretch>
                  <a:fillRect l="-32308" t="-134211" r="-84615" b="-2105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623B0754-6F59-4255-BBB6-7B078A42319E}"/>
                  </a:ext>
                </a:extLst>
              </p:cNvPr>
              <p:cNvSpPr txBox="1"/>
              <p:nvPr/>
            </p:nvSpPr>
            <p:spPr>
              <a:xfrm>
                <a:off x="2131102" y="2489633"/>
                <a:ext cx="372090" cy="240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∥ </m:t>
                              </m:r>
                            </m:sub>
                          </m:sSub>
                        </m:num>
                        <m:den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623B0754-6F59-4255-BBB6-7B078A423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1102" y="2489633"/>
                <a:ext cx="372090" cy="240130"/>
              </a:xfrm>
              <a:prstGeom prst="rect">
                <a:avLst/>
              </a:prstGeom>
              <a:blipFill>
                <a:blip r:embed="rId20"/>
                <a:stretch>
                  <a:fillRect l="-40984" t="-127500" r="-90164" b="-19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E4D22A32-5742-40AB-AEC0-3F3219B6F5AB}"/>
                  </a:ext>
                </a:extLst>
              </p:cNvPr>
              <p:cNvSpPr txBox="1"/>
              <p:nvPr/>
            </p:nvSpPr>
            <p:spPr>
              <a:xfrm>
                <a:off x="3537064" y="1249664"/>
                <a:ext cx="394531" cy="231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⊥ </m:t>
                              </m:r>
                            </m:sub>
                          </m:sSub>
                        </m:num>
                        <m:den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E4D22A32-5742-40AB-AEC0-3F3219B6F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064" y="1249664"/>
                <a:ext cx="394531" cy="231025"/>
              </a:xfrm>
              <a:prstGeom prst="rect">
                <a:avLst/>
              </a:prstGeom>
              <a:blipFill>
                <a:blip r:embed="rId21"/>
                <a:stretch>
                  <a:fillRect l="-32308" t="-136842" r="-84615" b="-20789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49C5C180-E912-4BC2-9ABB-F69C62D609D8}"/>
                  </a:ext>
                </a:extLst>
              </p:cNvPr>
              <p:cNvSpPr txBox="1"/>
              <p:nvPr/>
            </p:nvSpPr>
            <p:spPr>
              <a:xfrm>
                <a:off x="5338973" y="2487738"/>
                <a:ext cx="372090" cy="240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∥ </m:t>
                              </m:r>
                            </m:sub>
                          </m:sSub>
                        </m:num>
                        <m:den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4" name="CasellaDiTesto 53">
                <a:extLst>
                  <a:ext uri="{FF2B5EF4-FFF2-40B4-BE49-F238E27FC236}">
                    <a16:creationId xmlns:a16="http://schemas.microsoft.com/office/drawing/2014/main" id="{49C5C180-E912-4BC2-9ABB-F69C62D60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973" y="2487738"/>
                <a:ext cx="372090" cy="240130"/>
              </a:xfrm>
              <a:prstGeom prst="rect">
                <a:avLst/>
              </a:prstGeom>
              <a:blipFill>
                <a:blip r:embed="rId20"/>
                <a:stretch>
                  <a:fillRect l="-40984" t="-130769" r="-90164" b="-20256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asellaDiTesto 55">
                <a:extLst>
                  <a:ext uri="{FF2B5EF4-FFF2-40B4-BE49-F238E27FC236}">
                    <a16:creationId xmlns:a16="http://schemas.microsoft.com/office/drawing/2014/main" id="{4EB6AF37-D41E-4E50-AE66-6C0F6316C437}"/>
                  </a:ext>
                </a:extLst>
              </p:cNvPr>
              <p:cNvSpPr txBox="1"/>
              <p:nvPr/>
            </p:nvSpPr>
            <p:spPr>
              <a:xfrm>
                <a:off x="3535032" y="3298850"/>
                <a:ext cx="394531" cy="231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⊥ </m:t>
                              </m:r>
                            </m:sub>
                          </m:sSub>
                        </m:num>
                        <m:den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6" name="CasellaDiTesto 55">
                <a:extLst>
                  <a:ext uri="{FF2B5EF4-FFF2-40B4-BE49-F238E27FC236}">
                    <a16:creationId xmlns:a16="http://schemas.microsoft.com/office/drawing/2014/main" id="{4EB6AF37-D41E-4E50-AE66-6C0F6316C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5032" y="3298850"/>
                <a:ext cx="394531" cy="231025"/>
              </a:xfrm>
              <a:prstGeom prst="rect">
                <a:avLst/>
              </a:prstGeom>
              <a:blipFill>
                <a:blip r:embed="rId22"/>
                <a:stretch>
                  <a:fillRect l="-33846" t="-134211" r="-83077" b="-2105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asellaDiTesto 57">
                <a:extLst>
                  <a:ext uri="{FF2B5EF4-FFF2-40B4-BE49-F238E27FC236}">
                    <a16:creationId xmlns:a16="http://schemas.microsoft.com/office/drawing/2014/main" id="{8E0E1609-2AD8-44B3-8667-3E171B1B1699}"/>
                  </a:ext>
                </a:extLst>
              </p:cNvPr>
              <p:cNvSpPr txBox="1"/>
              <p:nvPr/>
            </p:nvSpPr>
            <p:spPr>
              <a:xfrm>
                <a:off x="5336941" y="4536924"/>
                <a:ext cx="372090" cy="240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∥ </m:t>
                              </m:r>
                            </m:sub>
                          </m:sSub>
                        </m:num>
                        <m:den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8" name="CasellaDiTesto 57">
                <a:extLst>
                  <a:ext uri="{FF2B5EF4-FFF2-40B4-BE49-F238E27FC236}">
                    <a16:creationId xmlns:a16="http://schemas.microsoft.com/office/drawing/2014/main" id="{8E0E1609-2AD8-44B3-8667-3E171B1B1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941" y="4536924"/>
                <a:ext cx="372090" cy="240130"/>
              </a:xfrm>
              <a:prstGeom prst="rect">
                <a:avLst/>
              </a:prstGeom>
              <a:blipFill>
                <a:blip r:embed="rId20"/>
                <a:stretch>
                  <a:fillRect l="-38710" t="-127500" r="-88710" b="-19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CasellaDiTesto 59">
                <a:extLst>
                  <a:ext uri="{FF2B5EF4-FFF2-40B4-BE49-F238E27FC236}">
                    <a16:creationId xmlns:a16="http://schemas.microsoft.com/office/drawing/2014/main" id="{CB6D349B-972F-4892-ACC5-75456D00E40A}"/>
                  </a:ext>
                </a:extLst>
              </p:cNvPr>
              <p:cNvSpPr txBox="1"/>
              <p:nvPr/>
            </p:nvSpPr>
            <p:spPr>
              <a:xfrm>
                <a:off x="427064" y="3360022"/>
                <a:ext cx="394531" cy="231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⊥ </m:t>
                              </m:r>
                            </m:sub>
                          </m:sSub>
                        </m:num>
                        <m:den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0" name="CasellaDiTesto 59">
                <a:extLst>
                  <a:ext uri="{FF2B5EF4-FFF2-40B4-BE49-F238E27FC236}">
                    <a16:creationId xmlns:a16="http://schemas.microsoft.com/office/drawing/2014/main" id="{CB6D349B-972F-4892-ACC5-75456D00E4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64" y="3360022"/>
                <a:ext cx="394531" cy="231025"/>
              </a:xfrm>
              <a:prstGeom prst="rect">
                <a:avLst/>
              </a:prstGeom>
              <a:blipFill>
                <a:blip r:embed="rId19"/>
                <a:stretch>
                  <a:fillRect l="-32308" t="-134211" r="-84615" b="-2105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E0477154-89B5-4012-9453-137609258BDE}"/>
                  </a:ext>
                </a:extLst>
              </p:cNvPr>
              <p:cNvSpPr txBox="1"/>
              <p:nvPr/>
            </p:nvSpPr>
            <p:spPr>
              <a:xfrm>
                <a:off x="2228973" y="4598096"/>
                <a:ext cx="372090" cy="240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sz="10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∥ </m:t>
                              </m:r>
                            </m:sub>
                          </m:sSub>
                        </m:num>
                        <m:den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sz="1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2" name="CasellaDiTesto 61">
                <a:extLst>
                  <a:ext uri="{FF2B5EF4-FFF2-40B4-BE49-F238E27FC236}">
                    <a16:creationId xmlns:a16="http://schemas.microsoft.com/office/drawing/2014/main" id="{E0477154-89B5-4012-9453-137609258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973" y="4598096"/>
                <a:ext cx="372090" cy="240130"/>
              </a:xfrm>
              <a:prstGeom prst="rect">
                <a:avLst/>
              </a:prstGeom>
              <a:blipFill>
                <a:blip r:embed="rId20"/>
                <a:stretch>
                  <a:fillRect l="-40984" t="-127500" r="-90164" b="-19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Immagine 65">
            <a:extLst>
              <a:ext uri="{FF2B5EF4-FFF2-40B4-BE49-F238E27FC236}">
                <a16:creationId xmlns:a16="http://schemas.microsoft.com/office/drawing/2014/main" id="{C0EBBDED-1C96-4361-86C1-97A97654C26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634563" y="3981971"/>
            <a:ext cx="2386487" cy="2012862"/>
          </a:xfrm>
          <a:prstGeom prst="rect">
            <a:avLst/>
          </a:prstGeom>
        </p:spPr>
      </p:pic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416293B3-E025-4047-9930-A3AD250854D0}"/>
              </a:ext>
            </a:extLst>
          </p:cNvPr>
          <p:cNvSpPr txBox="1"/>
          <p:nvPr/>
        </p:nvSpPr>
        <p:spPr>
          <a:xfrm>
            <a:off x="8299174" y="5059105"/>
            <a:ext cx="6109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dirty="0" err="1">
                <a:solidFill>
                  <a:schemeClr val="tx1"/>
                </a:solidFill>
              </a:rPr>
              <a:t>B</a:t>
            </a:r>
            <a:r>
              <a:rPr lang="it-IT" sz="1800" b="1" baseline="-25000" dirty="0" err="1">
                <a:solidFill>
                  <a:schemeClr val="tx1"/>
                </a:solidFill>
              </a:rPr>
              <a:t>min</a:t>
            </a:r>
            <a:r>
              <a:rPr lang="it-IT" sz="1800" b="1" dirty="0">
                <a:solidFill>
                  <a:schemeClr val="tx1"/>
                </a:solidFill>
              </a:rPr>
              <a:t>/B</a:t>
            </a:r>
            <a:r>
              <a:rPr lang="it-IT" sz="1800" b="1" baseline="-25000" dirty="0">
                <a:solidFill>
                  <a:schemeClr val="tx1"/>
                </a:solidFill>
              </a:rPr>
              <a:t>ECR</a:t>
            </a:r>
            <a:r>
              <a:rPr lang="it-IT" sz="1800" b="1" dirty="0">
                <a:solidFill>
                  <a:schemeClr val="tx1"/>
                </a:solidFill>
              </a:rPr>
              <a:t> = 0.87</a:t>
            </a:r>
          </a:p>
          <a:p>
            <a:pPr algn="ctr"/>
            <a:r>
              <a:rPr lang="it-IT" b="1" dirty="0"/>
              <a:t>Power = 400 W</a:t>
            </a:r>
            <a:endParaRPr lang="it-IT" sz="1800" b="1" dirty="0">
              <a:solidFill>
                <a:schemeClr val="tx1"/>
              </a:solidFill>
            </a:endParaRPr>
          </a:p>
        </p:txBody>
      </p:sp>
      <p:sp>
        <p:nvSpPr>
          <p:cNvPr id="69" name="Ovale 68">
            <a:extLst>
              <a:ext uri="{FF2B5EF4-FFF2-40B4-BE49-F238E27FC236}">
                <a16:creationId xmlns:a16="http://schemas.microsoft.com/office/drawing/2014/main" id="{E32E0808-0829-483D-AD0D-3E6901405C28}"/>
              </a:ext>
            </a:extLst>
          </p:cNvPr>
          <p:cNvSpPr/>
          <p:nvPr/>
        </p:nvSpPr>
        <p:spPr>
          <a:xfrm>
            <a:off x="10335575" y="5182307"/>
            <a:ext cx="153520" cy="1602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1" name="Ovale 70">
            <a:extLst>
              <a:ext uri="{FF2B5EF4-FFF2-40B4-BE49-F238E27FC236}">
                <a16:creationId xmlns:a16="http://schemas.microsoft.com/office/drawing/2014/main" id="{DF06B687-6626-4956-AFD7-105C575CDA67}"/>
              </a:ext>
            </a:extLst>
          </p:cNvPr>
          <p:cNvSpPr/>
          <p:nvPr/>
        </p:nvSpPr>
        <p:spPr>
          <a:xfrm>
            <a:off x="9884396" y="4544096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CADBF78C-D60C-4869-9634-F1E5A359C7AC}"/>
              </a:ext>
            </a:extLst>
          </p:cNvPr>
          <p:cNvSpPr txBox="1"/>
          <p:nvPr/>
        </p:nvSpPr>
        <p:spPr>
          <a:xfrm>
            <a:off x="7528357" y="6022470"/>
            <a:ext cx="288397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900" b="1" dirty="0">
                <a:solidFill>
                  <a:schemeClr val="tx1"/>
                </a:solidFill>
              </a:rPr>
              <a:t>V. </a:t>
            </a:r>
            <a:r>
              <a:rPr lang="it-IT" sz="900" b="1" dirty="0" err="1">
                <a:solidFill>
                  <a:schemeClr val="tx1"/>
                </a:solidFill>
              </a:rPr>
              <a:t>Skalyga</a:t>
            </a:r>
            <a:r>
              <a:rPr lang="it-IT" sz="900" b="1" dirty="0">
                <a:solidFill>
                  <a:schemeClr val="tx1"/>
                </a:solidFill>
              </a:rPr>
              <a:t>, </a:t>
            </a:r>
            <a:r>
              <a:rPr lang="it-IT" sz="900" b="1" i="1" dirty="0">
                <a:solidFill>
                  <a:schemeClr val="tx1"/>
                </a:solidFill>
              </a:rPr>
              <a:t>et al.</a:t>
            </a:r>
            <a:r>
              <a:rPr lang="it-IT" sz="900" b="1" dirty="0">
                <a:solidFill>
                  <a:schemeClr val="tx1"/>
                </a:solidFill>
              </a:rPr>
              <a:t>, </a:t>
            </a:r>
            <a:r>
              <a:rPr lang="it-IT" sz="900" b="1" dirty="0" err="1">
                <a:solidFill>
                  <a:schemeClr val="tx1"/>
                </a:solidFill>
              </a:rPr>
              <a:t>Physics</a:t>
            </a:r>
            <a:r>
              <a:rPr lang="it-IT" sz="900" b="1" dirty="0">
                <a:solidFill>
                  <a:schemeClr val="tx1"/>
                </a:solidFill>
              </a:rPr>
              <a:t> of Plasma 22, 083509 (2015)</a:t>
            </a:r>
          </a:p>
        </p:txBody>
      </p:sp>
      <p:sp>
        <p:nvSpPr>
          <p:cNvPr id="73" name="Rettangolo con angoli arrotondati 72">
            <a:extLst>
              <a:ext uri="{FF2B5EF4-FFF2-40B4-BE49-F238E27FC236}">
                <a16:creationId xmlns:a16="http://schemas.microsoft.com/office/drawing/2014/main" id="{1DCB2266-FCFD-45C0-8A37-1DB56E499A65}"/>
              </a:ext>
            </a:extLst>
          </p:cNvPr>
          <p:cNvSpPr/>
          <p:nvPr/>
        </p:nvSpPr>
        <p:spPr>
          <a:xfrm>
            <a:off x="1099930" y="2597426"/>
            <a:ext cx="9548192" cy="191186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solidFill>
                  <a:schemeClr val="tx1"/>
                </a:solidFill>
              </a:rPr>
              <a:t>NUMERICAL TOOL ABLE TO STUDY TIME-DEPENDENT PHENOMENA DEPENDING ON THE PARTICLES’ ANISOTROPY: PLASMA TURBULENCES, INSTABILITIES</a:t>
            </a:r>
          </a:p>
        </p:txBody>
      </p:sp>
    </p:spTree>
    <p:extLst>
      <p:ext uri="{BB962C8B-B14F-4D97-AF65-F5344CB8AC3E}">
        <p14:creationId xmlns:p14="http://schemas.microsoft.com/office/powerpoint/2010/main" val="22512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pic>
        <p:nvPicPr>
          <p:cNvPr id="8" name="Immagine 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B0667741-9015-44D2-97A8-24636124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sp>
        <p:nvSpPr>
          <p:cNvPr id="14" name="Segnaposto data 13">
            <a:extLst>
              <a:ext uri="{FF2B5EF4-FFF2-40B4-BE49-F238E27FC236}">
                <a16:creationId xmlns:a16="http://schemas.microsoft.com/office/drawing/2014/main" id="{61133809-3A0B-45B7-ACE3-E3F79DFC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0"/>
            <a:ext cx="10879730" cy="886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itolo 1">
                <a:extLst>
                  <a:ext uri="{FF2B5EF4-FFF2-40B4-BE49-F238E27FC236}">
                    <a16:creationId xmlns:a16="http://schemas.microsoft.com/office/drawing/2014/main" id="{966663D9-E7C1-486E-A680-CAF7B7A784D5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64007" y="172843"/>
                <a:ext cx="9837817" cy="604397"/>
              </a:xfrm>
            </p:spPr>
            <p:txBody>
              <a:bodyPr anchor="t">
                <a:noAutofit/>
              </a:bodyPr>
              <a:lstStyle/>
              <a:p>
                <a:pPr algn="l"/>
                <a:r>
                  <a:rPr lang="it-IT" sz="3600" b="1" dirty="0"/>
                  <a:t>ECR REGION ANISOTROPY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it-IT" sz="3600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it-IT" sz="3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it-IT" sz="3600" b="1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endParaRPr lang="it-IT" sz="3600" b="1" dirty="0"/>
              </a:p>
            </p:txBody>
          </p:sp>
        </mc:Choice>
        <mc:Fallback xmlns="">
          <p:sp>
            <p:nvSpPr>
              <p:cNvPr id="29" name="Titolo 1">
                <a:extLst>
                  <a:ext uri="{FF2B5EF4-FFF2-40B4-BE49-F238E27FC236}">
                    <a16:creationId xmlns:a16="http://schemas.microsoft.com/office/drawing/2014/main" id="{966663D9-E7C1-486E-A680-CAF7B7A784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64007" y="172843"/>
                <a:ext cx="9837817" cy="604397"/>
              </a:xfrm>
              <a:blipFill>
                <a:blip r:embed="rId4"/>
                <a:stretch>
                  <a:fillRect l="-1859" t="-23000" b="-3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magine 12">
            <a:extLst>
              <a:ext uri="{FF2B5EF4-FFF2-40B4-BE49-F238E27FC236}">
                <a16:creationId xmlns:a16="http://schemas.microsoft.com/office/drawing/2014/main" id="{675D371E-1426-4352-9478-3FBB7CDE0D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3" t="26730" r="16831" b="25179"/>
          <a:stretch/>
        </p:blipFill>
        <p:spPr>
          <a:xfrm rot="1320159">
            <a:off x="6435656" y="1427975"/>
            <a:ext cx="5416389" cy="2593107"/>
          </a:xfrm>
          <a:prstGeom prst="rect">
            <a:avLst/>
          </a:prstGeom>
        </p:spPr>
      </p:pic>
      <p:sp>
        <p:nvSpPr>
          <p:cNvPr id="20" name="Freccia curva 19">
            <a:extLst>
              <a:ext uri="{FF2B5EF4-FFF2-40B4-BE49-F238E27FC236}">
                <a16:creationId xmlns:a16="http://schemas.microsoft.com/office/drawing/2014/main" id="{526624D9-DF5A-4268-8EFF-8E8B14F7D1DF}"/>
              </a:ext>
            </a:extLst>
          </p:cNvPr>
          <p:cNvSpPr/>
          <p:nvPr/>
        </p:nvSpPr>
        <p:spPr>
          <a:xfrm>
            <a:off x="8210404" y="2311011"/>
            <a:ext cx="169101" cy="478372"/>
          </a:xfrm>
          <a:prstGeom prst="ben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7301B83D-2F28-4A6E-B1EE-6D7DFE4F04C3}"/>
              </a:ext>
            </a:extLst>
          </p:cNvPr>
          <p:cNvSpPr/>
          <p:nvPr/>
        </p:nvSpPr>
        <p:spPr>
          <a:xfrm>
            <a:off x="7957565" y="2801422"/>
            <a:ext cx="547906" cy="2724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B = B_ECR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2E4EBC32-1522-4FFC-94EE-E4A68F7291D5}"/>
                  </a:ext>
                </a:extLst>
              </p:cNvPr>
              <p:cNvSpPr txBox="1"/>
              <p:nvPr/>
            </p:nvSpPr>
            <p:spPr>
              <a:xfrm>
                <a:off x="5883360" y="4508075"/>
                <a:ext cx="263790" cy="2828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2E4EBC32-1522-4FFC-94EE-E4A68F729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360" y="4508075"/>
                <a:ext cx="263790" cy="282898"/>
              </a:xfrm>
              <a:prstGeom prst="rect">
                <a:avLst/>
              </a:prstGeom>
              <a:blipFill>
                <a:blip r:embed="rId6"/>
                <a:stretch>
                  <a:fillRect l="-13953" r="-16279" b="-2608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ttangolo 37">
            <a:extLst>
              <a:ext uri="{FF2B5EF4-FFF2-40B4-BE49-F238E27FC236}">
                <a16:creationId xmlns:a16="http://schemas.microsoft.com/office/drawing/2014/main" id="{B2CFCC1D-6CCF-486A-A229-C0EA2C509845}"/>
              </a:ext>
            </a:extLst>
          </p:cNvPr>
          <p:cNvSpPr/>
          <p:nvPr/>
        </p:nvSpPr>
        <p:spPr>
          <a:xfrm>
            <a:off x="8519838" y="4463998"/>
            <a:ext cx="63245" cy="1672600"/>
          </a:xfrm>
          <a:prstGeom prst="rect">
            <a:avLst/>
          </a:prstGeom>
          <a:pattFill prst="ltUpDiag">
            <a:fgClr>
              <a:srgbClr val="C00000"/>
            </a:fgClr>
            <a:bgClr>
              <a:schemeClr val="accent2">
                <a:lumMod val="20000"/>
                <a:lumOff val="80000"/>
              </a:schemeClr>
            </a:bgClr>
          </a:patt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935F06A3-D746-4D5D-BD56-D82916E5693B}"/>
              </a:ext>
            </a:extLst>
          </p:cNvPr>
          <p:cNvSpPr/>
          <p:nvPr/>
        </p:nvSpPr>
        <p:spPr>
          <a:xfrm>
            <a:off x="9308113" y="4466534"/>
            <a:ext cx="63245" cy="1672600"/>
          </a:xfrm>
          <a:prstGeom prst="rect">
            <a:avLst/>
          </a:prstGeom>
          <a:pattFill prst="ltUpDiag">
            <a:fgClr>
              <a:schemeClr val="accent4">
                <a:lumMod val="75000"/>
              </a:schemeClr>
            </a:fgClr>
            <a:bgClr>
              <a:schemeClr val="bg2"/>
            </a:bgClr>
          </a:patt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040B83C5-916C-437C-BE75-16C3A71898FE}"/>
              </a:ext>
            </a:extLst>
          </p:cNvPr>
          <p:cNvSpPr/>
          <p:nvPr/>
        </p:nvSpPr>
        <p:spPr>
          <a:xfrm>
            <a:off x="8593020" y="4462699"/>
            <a:ext cx="63245" cy="1672600"/>
          </a:xfrm>
          <a:prstGeom prst="rect">
            <a:avLst/>
          </a:prstGeom>
          <a:pattFill prst="ltUpDiag">
            <a:fgClr>
              <a:schemeClr val="accent4">
                <a:lumMod val="75000"/>
              </a:schemeClr>
            </a:fgClr>
            <a:bgClr>
              <a:schemeClr val="bg2"/>
            </a:bgClr>
          </a:patt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8DF5AC1B-0806-4A4D-9E55-7291A747F322}"/>
              </a:ext>
            </a:extLst>
          </p:cNvPr>
          <p:cNvSpPr/>
          <p:nvPr/>
        </p:nvSpPr>
        <p:spPr>
          <a:xfrm>
            <a:off x="9381295" y="4468603"/>
            <a:ext cx="63247" cy="1672600"/>
          </a:xfrm>
          <a:prstGeom prst="rect">
            <a:avLst/>
          </a:prstGeom>
          <a:pattFill prst="ltUpDiag">
            <a:fgClr>
              <a:srgbClr val="C00000"/>
            </a:fgClr>
            <a:bgClr>
              <a:schemeClr val="accent2">
                <a:lumMod val="20000"/>
                <a:lumOff val="80000"/>
              </a:schemeClr>
            </a:bgClr>
          </a:patt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" name="Immagine 29" descr="Immagine che contiene gioco&#10;&#10;Descrizione generata automaticamente">
            <a:extLst>
              <a:ext uri="{FF2B5EF4-FFF2-40B4-BE49-F238E27FC236}">
                <a16:creationId xmlns:a16="http://schemas.microsoft.com/office/drawing/2014/main" id="{BEA6D226-1840-420A-8B78-88957FAD705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r="8986"/>
          <a:stretch/>
        </p:blipFill>
        <p:spPr>
          <a:xfrm>
            <a:off x="7203090" y="4310456"/>
            <a:ext cx="3018295" cy="2058629"/>
          </a:xfrm>
          <a:prstGeom prst="rect">
            <a:avLst/>
          </a:prstGeom>
        </p:spPr>
      </p:pic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5FF2FFD4-19B1-4EF2-85C9-DF397AB59290}"/>
              </a:ext>
            </a:extLst>
          </p:cNvPr>
          <p:cNvCxnSpPr/>
          <p:nvPr/>
        </p:nvCxnSpPr>
        <p:spPr>
          <a:xfrm>
            <a:off x="8585397" y="4254285"/>
            <a:ext cx="0" cy="170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>
            <a:extLst>
              <a:ext uri="{FF2B5EF4-FFF2-40B4-BE49-F238E27FC236}">
                <a16:creationId xmlns:a16="http://schemas.microsoft.com/office/drawing/2014/main" id="{3CF1B7BC-4C52-49D1-93FB-CEF19480371B}"/>
              </a:ext>
            </a:extLst>
          </p:cNvPr>
          <p:cNvCxnSpPr/>
          <p:nvPr/>
        </p:nvCxnSpPr>
        <p:spPr>
          <a:xfrm>
            <a:off x="9384852" y="4254285"/>
            <a:ext cx="0" cy="170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83E1002-AF91-4042-A6B7-E7F5263CD5DD}"/>
              </a:ext>
            </a:extLst>
          </p:cNvPr>
          <p:cNvSpPr txBox="1"/>
          <p:nvPr/>
        </p:nvSpPr>
        <p:spPr>
          <a:xfrm>
            <a:off x="8299989" y="4068041"/>
            <a:ext cx="626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/>
              <a:t>B=B_ECR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2FD83BFB-C460-4D06-B1D9-1A0F4B2782C4}"/>
              </a:ext>
            </a:extLst>
          </p:cNvPr>
          <p:cNvSpPr txBox="1"/>
          <p:nvPr/>
        </p:nvSpPr>
        <p:spPr>
          <a:xfrm>
            <a:off x="9064334" y="4069708"/>
            <a:ext cx="6266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b="1" dirty="0"/>
              <a:t>B=B_ECR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692080FC-1127-4303-A80D-BCA8A46F3702}"/>
              </a:ext>
            </a:extLst>
          </p:cNvPr>
          <p:cNvSpPr txBox="1"/>
          <p:nvPr/>
        </p:nvSpPr>
        <p:spPr>
          <a:xfrm>
            <a:off x="7792710" y="6278193"/>
            <a:ext cx="2988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B field – </a:t>
            </a:r>
            <a:r>
              <a:rPr lang="it-IT" sz="1200" b="1" dirty="0" err="1"/>
              <a:t>profile</a:t>
            </a:r>
            <a:r>
              <a:rPr lang="it-IT" sz="1200" b="1" dirty="0"/>
              <a:t> </a:t>
            </a:r>
            <a:r>
              <a:rPr lang="it-IT" sz="1200" b="1" dirty="0" err="1"/>
              <a:t>along</a:t>
            </a:r>
            <a:r>
              <a:rPr lang="it-IT" sz="1200" b="1" dirty="0"/>
              <a:t> z-</a:t>
            </a:r>
            <a:r>
              <a:rPr lang="it-IT" sz="1200" b="1" dirty="0" err="1"/>
              <a:t>axis</a:t>
            </a:r>
            <a:endParaRPr lang="it-IT" sz="1200" b="1" dirty="0"/>
          </a:p>
        </p:txBody>
      </p:sp>
      <p:sp>
        <p:nvSpPr>
          <p:cNvPr id="51" name="Rettangolo con angoli arrotondati 50">
            <a:extLst>
              <a:ext uri="{FF2B5EF4-FFF2-40B4-BE49-F238E27FC236}">
                <a16:creationId xmlns:a16="http://schemas.microsoft.com/office/drawing/2014/main" id="{B4515FBC-DDC4-4FD1-9974-6FC435C9EF2D}"/>
              </a:ext>
            </a:extLst>
          </p:cNvPr>
          <p:cNvSpPr/>
          <p:nvPr/>
        </p:nvSpPr>
        <p:spPr>
          <a:xfrm>
            <a:off x="7349794" y="3708257"/>
            <a:ext cx="1306114" cy="272441"/>
          </a:xfrm>
          <a:prstGeom prst="roundRect">
            <a:avLst/>
          </a:prstGeom>
          <a:solidFill>
            <a:srgbClr val="FF0000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1.04 B_ECR&gt; B &gt; B_ECR</a:t>
            </a:r>
          </a:p>
        </p:txBody>
      </p:sp>
      <p:sp>
        <p:nvSpPr>
          <p:cNvPr id="53" name="Rettangolo con angoli arrotondati 52">
            <a:extLst>
              <a:ext uri="{FF2B5EF4-FFF2-40B4-BE49-F238E27FC236}">
                <a16:creationId xmlns:a16="http://schemas.microsoft.com/office/drawing/2014/main" id="{CC882434-B076-43B7-81B7-A2F2010C3F66}"/>
              </a:ext>
            </a:extLst>
          </p:cNvPr>
          <p:cNvSpPr/>
          <p:nvPr/>
        </p:nvSpPr>
        <p:spPr>
          <a:xfrm>
            <a:off x="10068180" y="4790973"/>
            <a:ext cx="1522309" cy="272441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B_ECR &gt;B &gt; 0.96 B_ECR</a:t>
            </a:r>
          </a:p>
        </p:txBody>
      </p: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79B01C63-BFD3-4614-BA04-17B5562EF339}"/>
              </a:ext>
            </a:extLst>
          </p:cNvPr>
          <p:cNvCxnSpPr>
            <a:stCxn id="53" idx="1"/>
          </p:cNvCxnSpPr>
          <p:nvPr/>
        </p:nvCxnSpPr>
        <p:spPr>
          <a:xfrm flipH="1" flipV="1">
            <a:off x="9332894" y="4651513"/>
            <a:ext cx="735286" cy="27568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>
            <a:extLst>
              <a:ext uri="{FF2B5EF4-FFF2-40B4-BE49-F238E27FC236}">
                <a16:creationId xmlns:a16="http://schemas.microsoft.com/office/drawing/2014/main" id="{13AA7297-BC22-4DFB-A90A-8FC172E2FAA5}"/>
              </a:ext>
            </a:extLst>
          </p:cNvPr>
          <p:cNvCxnSpPr>
            <a:stCxn id="53" idx="1"/>
            <a:endCxn id="37" idx="3"/>
          </p:cNvCxnSpPr>
          <p:nvPr/>
        </p:nvCxnSpPr>
        <p:spPr>
          <a:xfrm flipH="1">
            <a:off x="8656265" y="4927194"/>
            <a:ext cx="1411915" cy="37180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49956B3E-2A52-4811-BDCC-A723F81F4F94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8002851" y="3980698"/>
            <a:ext cx="562653" cy="8243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3F121A89-4576-40D7-BCFB-168BD31C952B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8002851" y="3980698"/>
            <a:ext cx="1402743" cy="8923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Immagine 61">
            <a:extLst>
              <a:ext uri="{FF2B5EF4-FFF2-40B4-BE49-F238E27FC236}">
                <a16:creationId xmlns:a16="http://schemas.microsoft.com/office/drawing/2014/main" id="{990DC3D1-B36E-4B42-99D7-AEC5FCBC6F7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" t="2807" r="6727"/>
          <a:stretch/>
        </p:blipFill>
        <p:spPr>
          <a:xfrm>
            <a:off x="3645274" y="958433"/>
            <a:ext cx="3624663" cy="2315519"/>
          </a:xfrm>
          <a:prstGeom prst="rect">
            <a:avLst/>
          </a:prstGeom>
        </p:spPr>
      </p:pic>
      <p:pic>
        <p:nvPicPr>
          <p:cNvPr id="64" name="Immagine 63" descr="Immagine che contiene computer&#10;&#10;Descrizione generata automaticamente">
            <a:extLst>
              <a:ext uri="{FF2B5EF4-FFF2-40B4-BE49-F238E27FC236}">
                <a16:creationId xmlns:a16="http://schemas.microsoft.com/office/drawing/2014/main" id="{649FA720-4AB1-492A-AD1A-8E2FD58A6F2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5" t="2807" r="7760"/>
          <a:stretch/>
        </p:blipFill>
        <p:spPr>
          <a:xfrm>
            <a:off x="98048" y="958090"/>
            <a:ext cx="3586437" cy="23155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0D452A4-3773-4244-BC0E-041E309FE430}"/>
                  </a:ext>
                </a:extLst>
              </p:cNvPr>
              <p:cNvSpPr txBox="1"/>
              <p:nvPr/>
            </p:nvSpPr>
            <p:spPr>
              <a:xfrm>
                <a:off x="419776" y="1053381"/>
                <a:ext cx="3038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0D452A4-3773-4244-BC0E-041E309FE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76" y="1053381"/>
                <a:ext cx="303866" cy="276999"/>
              </a:xfrm>
              <a:prstGeom prst="rect">
                <a:avLst/>
              </a:prstGeom>
              <a:blipFill>
                <a:blip r:embed="rId10"/>
                <a:stretch>
                  <a:fillRect l="-12000" r="-8000" b="-15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663DE401-C75A-486B-B04A-AFCBF31D9546}"/>
                  </a:ext>
                </a:extLst>
              </p:cNvPr>
              <p:cNvSpPr txBox="1"/>
              <p:nvPr/>
            </p:nvSpPr>
            <p:spPr>
              <a:xfrm>
                <a:off x="3200575" y="2647934"/>
                <a:ext cx="263790" cy="2828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663DE401-C75A-486B-B04A-AFCBF31D95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575" y="2647934"/>
                <a:ext cx="263790" cy="282898"/>
              </a:xfrm>
              <a:prstGeom prst="rect">
                <a:avLst/>
              </a:prstGeom>
              <a:blipFill>
                <a:blip r:embed="rId11"/>
                <a:stretch>
                  <a:fillRect l="-13953" r="-16279" b="-255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82924ECB-67AB-4257-9B10-064C4E0ACC85}"/>
                  </a:ext>
                </a:extLst>
              </p:cNvPr>
              <p:cNvSpPr txBox="1"/>
              <p:nvPr/>
            </p:nvSpPr>
            <p:spPr>
              <a:xfrm>
                <a:off x="6701793" y="2586406"/>
                <a:ext cx="263790" cy="2828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82924ECB-67AB-4257-9B10-064C4E0AC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793" y="2586406"/>
                <a:ext cx="263790" cy="282898"/>
              </a:xfrm>
              <a:prstGeom prst="rect">
                <a:avLst/>
              </a:prstGeom>
              <a:blipFill>
                <a:blip r:embed="rId12"/>
                <a:stretch>
                  <a:fillRect l="-13636" r="-13636" b="-255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6DC5D60-1F49-4C55-91C4-6F9C56F982A6}"/>
                  </a:ext>
                </a:extLst>
              </p:cNvPr>
              <p:cNvSpPr txBox="1"/>
              <p:nvPr/>
            </p:nvSpPr>
            <p:spPr>
              <a:xfrm>
                <a:off x="3943498" y="1049990"/>
                <a:ext cx="30386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6DC5D60-1F49-4C55-91C4-6F9C56F98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498" y="1049990"/>
                <a:ext cx="303866" cy="276999"/>
              </a:xfrm>
              <a:prstGeom prst="rect">
                <a:avLst/>
              </a:prstGeom>
              <a:blipFill>
                <a:blip r:embed="rId13"/>
                <a:stretch>
                  <a:fillRect l="-12000" r="-8000" b="-1521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Immagine 65">
            <a:extLst>
              <a:ext uri="{FF2B5EF4-FFF2-40B4-BE49-F238E27FC236}">
                <a16:creationId xmlns:a16="http://schemas.microsoft.com/office/drawing/2014/main" id="{55047B9E-BA82-494C-8E8C-5EAD01F5332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8" r="6392"/>
          <a:stretch/>
        </p:blipFill>
        <p:spPr>
          <a:xfrm>
            <a:off x="3610486" y="3434225"/>
            <a:ext cx="3678020" cy="2382393"/>
          </a:xfrm>
          <a:prstGeom prst="rect">
            <a:avLst/>
          </a:prstGeom>
        </p:spPr>
      </p:pic>
      <p:pic>
        <p:nvPicPr>
          <p:cNvPr id="68" name="Immagine 67">
            <a:extLst>
              <a:ext uri="{FF2B5EF4-FFF2-40B4-BE49-F238E27FC236}">
                <a16:creationId xmlns:a16="http://schemas.microsoft.com/office/drawing/2014/main" id="{423C5F8C-925A-4CC5-B20F-BA5474F6FF4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5" r="5881"/>
          <a:stretch/>
        </p:blipFill>
        <p:spPr>
          <a:xfrm>
            <a:off x="102804" y="3434225"/>
            <a:ext cx="3665195" cy="23823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2" name="CasellaDiTesto 71">
                <a:extLst>
                  <a:ext uri="{FF2B5EF4-FFF2-40B4-BE49-F238E27FC236}">
                    <a16:creationId xmlns:a16="http://schemas.microsoft.com/office/drawing/2014/main" id="{39D89462-A9DD-49EC-8419-F6C51FC7BBF2}"/>
                  </a:ext>
                </a:extLst>
              </p:cNvPr>
              <p:cNvSpPr txBox="1"/>
              <p:nvPr/>
            </p:nvSpPr>
            <p:spPr>
              <a:xfrm>
                <a:off x="419776" y="3683564"/>
                <a:ext cx="710131" cy="4158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⊥ </m:t>
                              </m:r>
                            </m:sub>
                          </m:sSub>
                        </m:num>
                        <m:den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2" name="CasellaDiTesto 71">
                <a:extLst>
                  <a:ext uri="{FF2B5EF4-FFF2-40B4-BE49-F238E27FC236}">
                    <a16:creationId xmlns:a16="http://schemas.microsoft.com/office/drawing/2014/main" id="{39D89462-A9DD-49EC-8419-F6C51FC7B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76" y="3683564"/>
                <a:ext cx="710131" cy="415819"/>
              </a:xfrm>
              <a:prstGeom prst="rect">
                <a:avLst/>
              </a:prstGeom>
              <a:blipFill>
                <a:blip r:embed="rId16"/>
                <a:stretch>
                  <a:fillRect l="-32759" t="-136765" r="-85345" b="-20735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asellaDiTesto 73">
                <a:extLst>
                  <a:ext uri="{FF2B5EF4-FFF2-40B4-BE49-F238E27FC236}">
                    <a16:creationId xmlns:a16="http://schemas.microsoft.com/office/drawing/2014/main" id="{DDE03B9D-EFD2-4129-911A-981C4316B05A}"/>
                  </a:ext>
                </a:extLst>
              </p:cNvPr>
              <p:cNvSpPr txBox="1"/>
              <p:nvPr/>
            </p:nvSpPr>
            <p:spPr>
              <a:xfrm>
                <a:off x="2390369" y="5057855"/>
                <a:ext cx="670055" cy="432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∥ </m:t>
                              </m:r>
                            </m:sub>
                          </m:sSub>
                        </m:num>
                        <m:den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4" name="CasellaDiTesto 73">
                <a:extLst>
                  <a:ext uri="{FF2B5EF4-FFF2-40B4-BE49-F238E27FC236}">
                    <a16:creationId xmlns:a16="http://schemas.microsoft.com/office/drawing/2014/main" id="{DDE03B9D-EFD2-4129-911A-981C4316B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369" y="5057855"/>
                <a:ext cx="670055" cy="432170"/>
              </a:xfrm>
              <a:prstGeom prst="rect">
                <a:avLst/>
              </a:prstGeom>
              <a:blipFill>
                <a:blip r:embed="rId17"/>
                <a:stretch>
                  <a:fillRect l="-40000" t="-129577" r="-90000" b="-19577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asellaDiTesto 75">
                <a:extLst>
                  <a:ext uri="{FF2B5EF4-FFF2-40B4-BE49-F238E27FC236}">
                    <a16:creationId xmlns:a16="http://schemas.microsoft.com/office/drawing/2014/main" id="{0DE4589B-3186-49F1-9BE7-FBF5A8E19FD0}"/>
                  </a:ext>
                </a:extLst>
              </p:cNvPr>
              <p:cNvSpPr txBox="1"/>
              <p:nvPr/>
            </p:nvSpPr>
            <p:spPr>
              <a:xfrm>
                <a:off x="3956709" y="3708257"/>
                <a:ext cx="710131" cy="4158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⊥ </m:t>
                              </m:r>
                            </m:sub>
                          </m:sSub>
                        </m:num>
                        <m:den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CasellaDiTesto 75">
                <a:extLst>
                  <a:ext uri="{FF2B5EF4-FFF2-40B4-BE49-F238E27FC236}">
                    <a16:creationId xmlns:a16="http://schemas.microsoft.com/office/drawing/2014/main" id="{0DE4589B-3186-49F1-9BE7-FBF5A8E19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709" y="3708257"/>
                <a:ext cx="710131" cy="415819"/>
              </a:xfrm>
              <a:prstGeom prst="rect">
                <a:avLst/>
              </a:prstGeom>
              <a:blipFill>
                <a:blip r:embed="rId18"/>
                <a:stretch>
                  <a:fillRect l="-31624" t="-134783" r="-84615" b="-20289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asellaDiTesto 77">
                <a:extLst>
                  <a:ext uri="{FF2B5EF4-FFF2-40B4-BE49-F238E27FC236}">
                    <a16:creationId xmlns:a16="http://schemas.microsoft.com/office/drawing/2014/main" id="{0D4EE6EC-DEB2-4AB8-A6F4-EDE689D09B5B}"/>
                  </a:ext>
                </a:extLst>
              </p:cNvPr>
              <p:cNvSpPr txBox="1"/>
              <p:nvPr/>
            </p:nvSpPr>
            <p:spPr>
              <a:xfrm>
                <a:off x="6118733" y="5060129"/>
                <a:ext cx="670055" cy="432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∥ </m:t>
                              </m:r>
                            </m:sub>
                          </m:sSub>
                        </m:num>
                        <m:den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it-IT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it-IT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8" name="CasellaDiTesto 77">
                <a:extLst>
                  <a:ext uri="{FF2B5EF4-FFF2-40B4-BE49-F238E27FC236}">
                    <a16:creationId xmlns:a16="http://schemas.microsoft.com/office/drawing/2014/main" id="{0D4EE6EC-DEB2-4AB8-A6F4-EDE689D09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733" y="5060129"/>
                <a:ext cx="670055" cy="432170"/>
              </a:xfrm>
              <a:prstGeom prst="rect">
                <a:avLst/>
              </a:prstGeom>
              <a:blipFill>
                <a:blip r:embed="rId19"/>
                <a:stretch>
                  <a:fillRect l="-40909" t="-128169" r="-89091" b="-19718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Rettangolo con angoli arrotondati 82">
            <a:extLst>
              <a:ext uri="{FF2B5EF4-FFF2-40B4-BE49-F238E27FC236}">
                <a16:creationId xmlns:a16="http://schemas.microsoft.com/office/drawing/2014/main" id="{F856DF7E-F6D7-455C-AD90-B9A6D36859A8}"/>
              </a:ext>
            </a:extLst>
          </p:cNvPr>
          <p:cNvSpPr/>
          <p:nvPr/>
        </p:nvSpPr>
        <p:spPr>
          <a:xfrm>
            <a:off x="260561" y="5816618"/>
            <a:ext cx="6873775" cy="537200"/>
          </a:xfrm>
          <a:prstGeom prst="roundRect">
            <a:avLst/>
          </a:prstGeom>
          <a:solidFill>
            <a:srgbClr val="FFC000">
              <a:alpha val="38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err="1">
                <a:solidFill>
                  <a:schemeClr val="tx1"/>
                </a:solidFill>
              </a:rPr>
              <a:t>Around</a:t>
            </a:r>
            <a:r>
              <a:rPr lang="it-IT" dirty="0">
                <a:solidFill>
                  <a:schemeClr val="tx1"/>
                </a:solidFill>
              </a:rPr>
              <a:t> the </a:t>
            </a:r>
            <a:r>
              <a:rPr lang="it-IT" b="1" dirty="0">
                <a:solidFill>
                  <a:schemeClr val="tx1"/>
                </a:solidFill>
              </a:rPr>
              <a:t>ECR </a:t>
            </a:r>
            <a:r>
              <a:rPr lang="it-IT" b="1" dirty="0" err="1">
                <a:solidFill>
                  <a:schemeClr val="tx1"/>
                </a:solidFill>
              </a:rPr>
              <a:t>isosurface</a:t>
            </a:r>
            <a:r>
              <a:rPr lang="it-IT" b="1" dirty="0">
                <a:solidFill>
                  <a:schemeClr val="tx1"/>
                </a:solidFill>
              </a:rPr>
              <a:t>: </a:t>
            </a:r>
            <a:r>
              <a:rPr lang="it-IT" b="1" dirty="0" err="1">
                <a:solidFill>
                  <a:schemeClr val="tx1"/>
                </a:solidFill>
              </a:rPr>
              <a:t>inner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particles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slightly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b="1" dirty="0">
                <a:solidFill>
                  <a:schemeClr val="tx1"/>
                </a:solidFill>
              </a:rPr>
              <a:t>more </a:t>
            </a:r>
            <a:r>
              <a:rPr lang="it-IT" b="1" dirty="0" err="1">
                <a:solidFill>
                  <a:schemeClr val="tx1"/>
                </a:solidFill>
              </a:rPr>
              <a:t>anisotropic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than</a:t>
            </a:r>
            <a:r>
              <a:rPr lang="it-IT" dirty="0">
                <a:solidFill>
                  <a:schemeClr val="tx1"/>
                </a:solidFill>
              </a:rPr>
              <a:t> the </a:t>
            </a:r>
            <a:r>
              <a:rPr lang="it-IT" b="1" dirty="0" err="1">
                <a:solidFill>
                  <a:schemeClr val="tx1"/>
                </a:solidFill>
              </a:rPr>
              <a:t>outer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ones</a:t>
            </a:r>
            <a:endParaRPr lang="it-IT" b="1" dirty="0">
              <a:solidFill>
                <a:schemeClr val="tx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999E3CF-1966-404B-9AC1-6C553C21ED2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24659" y="1468171"/>
            <a:ext cx="3741544" cy="133719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B5C6B71-7D39-4700-9FE0-C953368FAE7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30859" y="2826823"/>
            <a:ext cx="2062640" cy="146848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E045214-874C-4D0F-A513-56AB2D41902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320305" y="2826823"/>
            <a:ext cx="2022976" cy="1605297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4A4BF781-2F83-4315-9DBB-20E3BB53488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97079" y="1506314"/>
            <a:ext cx="3921766" cy="1343326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AD7F02EA-C53A-448D-BA39-4D93334740B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800170" y="2872277"/>
            <a:ext cx="3863132" cy="257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52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 animBg="1"/>
      <p:bldP spid="27" grpId="0" animBg="1"/>
      <p:bldP spid="37" grpId="0" animBg="1"/>
      <p:bldP spid="44" grpId="0" animBg="1"/>
      <p:bldP spid="51" grpId="0" animBg="1"/>
      <p:bldP spid="53" grpId="0" animBg="1"/>
      <p:bldP spid="2" grpId="0"/>
      <p:bldP spid="12" grpId="0"/>
      <p:bldP spid="17" grpId="0"/>
      <p:bldP spid="4" grpId="0"/>
      <p:bldP spid="72" grpId="0"/>
      <p:bldP spid="74" grpId="0"/>
      <p:bldP spid="76" grpId="0"/>
      <p:bldP spid="78" grpId="0"/>
      <p:bldP spid="8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pic>
        <p:nvPicPr>
          <p:cNvPr id="8" name="Immagine 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B0667741-9015-44D2-97A8-24636124A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sp>
        <p:nvSpPr>
          <p:cNvPr id="14" name="Segnaposto data 13">
            <a:extLst>
              <a:ext uri="{FF2B5EF4-FFF2-40B4-BE49-F238E27FC236}">
                <a16:creationId xmlns:a16="http://schemas.microsoft.com/office/drawing/2014/main" id="{61133809-3A0B-45B7-ACE3-E3F79DFC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0"/>
            <a:ext cx="10879730" cy="886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FDB5D1A7-F7FF-4250-BAAC-D524A9D1FEF5}"/>
              </a:ext>
            </a:extLst>
          </p:cNvPr>
          <p:cNvSpPr txBox="1"/>
          <p:nvPr/>
        </p:nvSpPr>
        <p:spPr>
          <a:xfrm>
            <a:off x="914400" y="2968797"/>
            <a:ext cx="69330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1°  Step</a:t>
            </a:r>
            <a:r>
              <a:rPr lang="it-IT" dirty="0"/>
              <a:t>: </a:t>
            </a:r>
            <a:r>
              <a:rPr lang="it-IT" dirty="0" err="1"/>
              <a:t>division</a:t>
            </a:r>
            <a:r>
              <a:rPr lang="it-IT" dirty="0"/>
              <a:t> of plasma </a:t>
            </a:r>
            <a:r>
              <a:rPr lang="it-IT" dirty="0" err="1"/>
              <a:t>regions</a:t>
            </a:r>
            <a:r>
              <a:rPr lang="it-IT" dirty="0"/>
              <a:t> in electron energy </a:t>
            </a:r>
            <a:r>
              <a:rPr lang="it-IT" dirty="0" err="1"/>
              <a:t>intervals</a:t>
            </a:r>
            <a:r>
              <a:rPr lang="it-IT" dirty="0"/>
              <a:t>-&gt; 7 </a:t>
            </a:r>
            <a:r>
              <a:rPr lang="it-IT" dirty="0" err="1"/>
              <a:t>intervals</a:t>
            </a:r>
            <a:r>
              <a:rPr lang="it-IT" dirty="0"/>
              <a:t> [0-2], [2-4] … [12-∞] </a:t>
            </a:r>
            <a:r>
              <a:rPr lang="it-IT" dirty="0" err="1"/>
              <a:t>keV</a:t>
            </a:r>
            <a:endParaRPr lang="it-IT" dirty="0"/>
          </a:p>
          <a:p>
            <a:r>
              <a:rPr lang="it-IT" b="1" dirty="0"/>
              <a:t>2° </a:t>
            </a:r>
            <a:r>
              <a:rPr lang="it-IT" dirty="0"/>
              <a:t> </a:t>
            </a:r>
            <a:r>
              <a:rPr lang="it-IT" b="1" dirty="0"/>
              <a:t>Step</a:t>
            </a:r>
            <a:r>
              <a:rPr lang="it-IT" dirty="0"/>
              <a:t>: separate plasma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electron </a:t>
            </a:r>
            <a:r>
              <a:rPr lang="it-IT" b="1" dirty="0" err="1"/>
              <a:t>average</a:t>
            </a:r>
            <a:r>
              <a:rPr lang="it-IT" b="1" dirty="0"/>
              <a:t>-energy</a:t>
            </a:r>
            <a:r>
              <a:rPr lang="it-IT" dirty="0"/>
              <a:t>-</a:t>
            </a:r>
            <a:r>
              <a:rPr lang="it-IT" dirty="0" err="1"/>
              <a:t>based</a:t>
            </a:r>
            <a:r>
              <a:rPr lang="it-IT" dirty="0"/>
              <a:t> </a:t>
            </a:r>
            <a:r>
              <a:rPr lang="it-IT" b="1" dirty="0" err="1"/>
              <a:t>regions</a:t>
            </a:r>
            <a:r>
              <a:rPr lang="it-IT" b="1" dirty="0"/>
              <a:t> of </a:t>
            </a:r>
            <a:r>
              <a:rPr lang="it-IT" b="1" dirty="0" err="1"/>
              <a:t>interest</a:t>
            </a:r>
            <a:r>
              <a:rPr lang="it-IT" dirty="0"/>
              <a:t> (</a:t>
            </a:r>
            <a:r>
              <a:rPr lang="it-IT" b="1" dirty="0" err="1"/>
              <a:t>ROI</a:t>
            </a:r>
            <a:r>
              <a:rPr lang="it-IT" dirty="0" err="1"/>
              <a:t>s</a:t>
            </a:r>
            <a:r>
              <a:rPr lang="it-IT" dirty="0"/>
              <a:t>), </a:t>
            </a:r>
            <a:r>
              <a:rPr lang="it-IT" b="1" dirty="0" err="1"/>
              <a:t>assuming</a:t>
            </a:r>
            <a:r>
              <a:rPr lang="it-IT" dirty="0"/>
              <a:t> </a:t>
            </a:r>
            <a:r>
              <a:rPr lang="it-IT" dirty="0" err="1"/>
              <a:t>each</a:t>
            </a:r>
            <a:r>
              <a:rPr lang="it-IT" dirty="0"/>
              <a:t> ROI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containing</a:t>
            </a:r>
            <a:r>
              <a:rPr lang="it-IT" dirty="0"/>
              <a:t> </a:t>
            </a:r>
            <a:r>
              <a:rPr lang="it-IT" b="1" dirty="0" err="1"/>
              <a:t>independent</a:t>
            </a:r>
            <a:r>
              <a:rPr lang="it-IT" b="1" dirty="0"/>
              <a:t> electron </a:t>
            </a:r>
            <a:r>
              <a:rPr lang="it-IT" b="1" dirty="0" err="1"/>
              <a:t>populations</a:t>
            </a:r>
            <a:r>
              <a:rPr lang="it-IT" b="1" dirty="0"/>
              <a:t>.</a:t>
            </a: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8CE0C3B8-AA6C-47EC-87D6-8C544DB71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17" y="982789"/>
            <a:ext cx="3484402" cy="1536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0AF6718F-6CBD-4CEF-A205-4C36418BA858}"/>
              </a:ext>
            </a:extLst>
          </p:cNvPr>
          <p:cNvSpPr/>
          <p:nvPr/>
        </p:nvSpPr>
        <p:spPr>
          <a:xfrm>
            <a:off x="4143254" y="1123670"/>
            <a:ext cx="958164" cy="4672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chemeClr val="tx1"/>
              </a:solidFill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A8F59E1-F9F6-4F1A-8632-6827BD1B45B8}"/>
              </a:ext>
            </a:extLst>
          </p:cNvPr>
          <p:cNvSpPr txBox="1"/>
          <p:nvPr/>
        </p:nvSpPr>
        <p:spPr>
          <a:xfrm>
            <a:off x="4103710" y="1124181"/>
            <a:ext cx="1079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b="1" dirty="0" err="1"/>
              <a:t>Simulation</a:t>
            </a:r>
            <a:r>
              <a:rPr lang="it-IT" sz="800" b="1" dirty="0"/>
              <a:t> data:</a:t>
            </a:r>
            <a:endParaRPr lang="it-IT" sz="800" b="1" dirty="0">
              <a:solidFill>
                <a:schemeClr val="tx1"/>
              </a:solidFill>
            </a:endParaRPr>
          </a:p>
          <a:p>
            <a:pPr algn="ctr"/>
            <a:r>
              <a:rPr lang="it-IT" sz="800" b="1" dirty="0">
                <a:solidFill>
                  <a:schemeClr val="tx1"/>
                </a:solidFill>
              </a:rPr>
              <a:t>𝒇= 12.84 GHz</a:t>
            </a:r>
          </a:p>
          <a:p>
            <a:pPr algn="ctr"/>
            <a:r>
              <a:rPr lang="it-IT" sz="800" b="1" dirty="0"/>
              <a:t>RF p</a:t>
            </a:r>
            <a:r>
              <a:rPr lang="it-IT" sz="800" b="1" dirty="0">
                <a:solidFill>
                  <a:schemeClr val="tx1"/>
                </a:solidFill>
              </a:rPr>
              <a:t>ower = </a:t>
            </a:r>
            <a:r>
              <a:rPr lang="it-IT" sz="800" b="1" dirty="0"/>
              <a:t>30</a:t>
            </a:r>
            <a:r>
              <a:rPr lang="it-IT" sz="800" b="1" dirty="0">
                <a:solidFill>
                  <a:schemeClr val="tx1"/>
                </a:solidFill>
              </a:rPr>
              <a:t> W</a:t>
            </a:r>
          </a:p>
        </p:txBody>
      </p:sp>
      <p:sp>
        <p:nvSpPr>
          <p:cNvPr id="37" name="TextBox 6">
            <a:extLst>
              <a:ext uri="{FF2B5EF4-FFF2-40B4-BE49-F238E27FC236}">
                <a16:creationId xmlns:a16="http://schemas.microsoft.com/office/drawing/2014/main" id="{D6CB84B2-0C4D-45E3-9F0D-E735D54EB1E5}"/>
              </a:ext>
            </a:extLst>
          </p:cNvPr>
          <p:cNvSpPr txBox="1"/>
          <p:nvPr/>
        </p:nvSpPr>
        <p:spPr>
          <a:xfrm>
            <a:off x="267931" y="2474862"/>
            <a:ext cx="3313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XY-projections of electron occupation maps in 2-4 (left) and 6-8 keV (right), and ECR surface contour</a:t>
            </a:r>
          </a:p>
        </p:txBody>
      </p:sp>
      <p:pic>
        <p:nvPicPr>
          <p:cNvPr id="49" name="Elemento grafico 48" descr="Luci accese">
            <a:extLst>
              <a:ext uri="{FF2B5EF4-FFF2-40B4-BE49-F238E27FC236}">
                <a16:creationId xmlns:a16="http://schemas.microsoft.com/office/drawing/2014/main" id="{6F552669-F9BD-49A6-B055-47AC8B741DA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4007" y="2965781"/>
            <a:ext cx="914400" cy="914400"/>
          </a:xfrm>
          <a:prstGeom prst="rect">
            <a:avLst/>
          </a:prstGeom>
        </p:spPr>
      </p:pic>
      <p:pic>
        <p:nvPicPr>
          <p:cNvPr id="51" name="Elemento grafico 50" descr="Punto esclamativo">
            <a:extLst>
              <a:ext uri="{FF2B5EF4-FFF2-40B4-BE49-F238E27FC236}">
                <a16:creationId xmlns:a16="http://schemas.microsoft.com/office/drawing/2014/main" id="{65476EAE-9D89-442F-98B2-5E93F39CADA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0" y="5324736"/>
            <a:ext cx="914400" cy="914400"/>
          </a:xfrm>
          <a:prstGeom prst="rect">
            <a:avLst/>
          </a:prstGeom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8976A924-4B7D-4AEB-BF8A-207D16C88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057" y="4420535"/>
            <a:ext cx="2679085" cy="2009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4">
            <a:extLst>
              <a:ext uri="{FF2B5EF4-FFF2-40B4-BE49-F238E27FC236}">
                <a16:creationId xmlns:a16="http://schemas.microsoft.com/office/drawing/2014/main" id="{355F52FE-339B-4253-8D5B-FD03D9F8B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41" y="4912978"/>
            <a:ext cx="2260149" cy="1017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E7B53D12-3DF9-4E1B-9F00-63623C80A809}"/>
              </a:ext>
            </a:extLst>
          </p:cNvPr>
          <p:cNvSpPr txBox="1"/>
          <p:nvPr/>
        </p:nvSpPr>
        <p:spPr>
          <a:xfrm>
            <a:off x="854736" y="5034500"/>
            <a:ext cx="43249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b="1" dirty="0"/>
          </a:p>
          <a:p>
            <a:r>
              <a:rPr lang="it-IT" b="1" dirty="0"/>
              <a:t>GOAL: </a:t>
            </a:r>
            <a:r>
              <a:rPr lang="it-IT" dirty="0"/>
              <a:t>study the nature of </a:t>
            </a:r>
            <a:r>
              <a:rPr lang="it-IT" dirty="0" err="1"/>
              <a:t>local</a:t>
            </a:r>
            <a:r>
              <a:rPr lang="it-IT" dirty="0"/>
              <a:t> EEDF in </a:t>
            </a:r>
            <a:r>
              <a:rPr lang="it-IT" dirty="0" err="1"/>
              <a:t>each</a:t>
            </a:r>
            <a:r>
              <a:rPr lang="it-IT" dirty="0"/>
              <a:t> of </a:t>
            </a:r>
            <a:r>
              <a:rPr lang="it-IT"/>
              <a:t>these</a:t>
            </a:r>
            <a:r>
              <a:rPr lang="it-IT" dirty="0"/>
              <a:t> </a:t>
            </a:r>
            <a:r>
              <a:rPr lang="it-IT" dirty="0" err="1"/>
              <a:t>ROIs</a:t>
            </a:r>
            <a:r>
              <a:rPr lang="it-IT" dirty="0"/>
              <a:t>; </a:t>
            </a:r>
            <a:r>
              <a:rPr lang="it-IT" dirty="0" err="1"/>
              <a:t>continuous</a:t>
            </a:r>
            <a:r>
              <a:rPr lang="it-IT" dirty="0"/>
              <a:t> EEDF from discrete electron data.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asellaDiTesto 55">
                <a:extLst>
                  <a:ext uri="{FF2B5EF4-FFF2-40B4-BE49-F238E27FC236}">
                    <a16:creationId xmlns:a16="http://schemas.microsoft.com/office/drawing/2014/main" id="{9DE6019E-35B0-4E60-A973-8179FCAAE504}"/>
                  </a:ext>
                </a:extLst>
              </p:cNvPr>
              <p:cNvSpPr txBox="1"/>
              <p:nvPr/>
            </p:nvSpPr>
            <p:spPr>
              <a:xfrm>
                <a:off x="4843291" y="4504381"/>
                <a:ext cx="1563953" cy="6356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it-IT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6" name="CasellaDiTesto 55">
                <a:extLst>
                  <a:ext uri="{FF2B5EF4-FFF2-40B4-BE49-F238E27FC236}">
                    <a16:creationId xmlns:a16="http://schemas.microsoft.com/office/drawing/2014/main" id="{9DE6019E-35B0-4E60-A973-8179FCAAE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3291" y="4504381"/>
                <a:ext cx="1563953" cy="6356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DAE0D9CA-CFE7-4E05-BE62-29A1741B3D02}"/>
              </a:ext>
            </a:extLst>
          </p:cNvPr>
          <p:cNvSpPr txBox="1"/>
          <p:nvPr/>
        </p:nvSpPr>
        <p:spPr>
          <a:xfrm>
            <a:off x="1800747" y="4662086"/>
            <a:ext cx="3378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AVERAGE ELECTRON ENERGY</a:t>
            </a:r>
          </a:p>
        </p:txBody>
      </p:sp>
      <p:pic>
        <p:nvPicPr>
          <p:cNvPr id="59" name="Immagine 58">
            <a:extLst>
              <a:ext uri="{FF2B5EF4-FFF2-40B4-BE49-F238E27FC236}">
                <a16:creationId xmlns:a16="http://schemas.microsoft.com/office/drawing/2014/main" id="{4AFC4A7F-C36A-45D6-BBA7-A071A9653BD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3" t="26730" r="16831" b="25179"/>
          <a:stretch/>
        </p:blipFill>
        <p:spPr>
          <a:xfrm rot="1320159">
            <a:off x="6435656" y="1427975"/>
            <a:ext cx="5416389" cy="2593107"/>
          </a:xfrm>
          <a:prstGeom prst="rect">
            <a:avLst/>
          </a:prstGeom>
        </p:spPr>
      </p:pic>
      <p:sp>
        <p:nvSpPr>
          <p:cNvPr id="67" name="Titolo 1">
            <a:extLst>
              <a:ext uri="{FF2B5EF4-FFF2-40B4-BE49-F238E27FC236}">
                <a16:creationId xmlns:a16="http://schemas.microsoft.com/office/drawing/2014/main" id="{E839CADA-A14B-43E6-9F96-1F5C8F67B843}"/>
              </a:ext>
            </a:extLst>
          </p:cNvPr>
          <p:cNvSpPr txBox="1">
            <a:spLocks/>
          </p:cNvSpPr>
          <p:nvPr/>
        </p:nvSpPr>
        <p:spPr>
          <a:xfrm>
            <a:off x="64007" y="172843"/>
            <a:ext cx="10299193" cy="604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b="1" u="sng" dirty="0"/>
              <a:t>SPACE-RESOLVED</a:t>
            </a:r>
            <a:r>
              <a:rPr lang="it-IT" sz="2800" b="1" dirty="0"/>
              <a:t> ELECTRON ENERGY DISTRIBUTION FUNCTION (EEDF)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43FF23B-A33F-4D85-9160-6BB319F69F13}"/>
              </a:ext>
            </a:extLst>
          </p:cNvPr>
          <p:cNvSpPr txBox="1"/>
          <p:nvPr/>
        </p:nvSpPr>
        <p:spPr>
          <a:xfrm>
            <a:off x="200681" y="523093"/>
            <a:ext cx="8130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(</a:t>
            </a:r>
            <a:r>
              <a:rPr lang="it-IT" i="1" dirty="0" err="1"/>
              <a:t>Submission</a:t>
            </a:r>
            <a:r>
              <a:rPr lang="it-IT" i="1" dirty="0"/>
              <a:t> paper in progress)</a:t>
            </a:r>
          </a:p>
        </p:txBody>
      </p:sp>
    </p:spTree>
    <p:extLst>
      <p:ext uri="{BB962C8B-B14F-4D97-AF65-F5344CB8AC3E}">
        <p14:creationId xmlns:p14="http://schemas.microsoft.com/office/powerpoint/2010/main" val="197957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0"/>
            <a:ext cx="10879730" cy="886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Titolo 1">
            <a:extLst>
              <a:ext uri="{FF2B5EF4-FFF2-40B4-BE49-F238E27FC236}">
                <a16:creationId xmlns:a16="http://schemas.microsoft.com/office/drawing/2014/main" id="{93A893E4-9ED5-4957-A1B3-360A3EAE8BE9}"/>
              </a:ext>
            </a:extLst>
          </p:cNvPr>
          <p:cNvSpPr txBox="1">
            <a:spLocks/>
          </p:cNvSpPr>
          <p:nvPr/>
        </p:nvSpPr>
        <p:spPr>
          <a:xfrm>
            <a:off x="64007" y="172843"/>
            <a:ext cx="10299193" cy="604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b="1" u="sng" dirty="0"/>
              <a:t>SPACE-RESOLVED</a:t>
            </a:r>
            <a:r>
              <a:rPr lang="it-IT" sz="2800" b="1" dirty="0"/>
              <a:t> ELECTRON ENERGY DISTRIBUTION FUNCTION (EEDF)</a:t>
            </a:r>
          </a:p>
        </p:txBody>
      </p:sp>
      <p:pic>
        <p:nvPicPr>
          <p:cNvPr id="28" name="Picture 3">
            <a:extLst>
              <a:ext uri="{FF2B5EF4-FFF2-40B4-BE49-F238E27FC236}">
                <a16:creationId xmlns:a16="http://schemas.microsoft.com/office/drawing/2014/main" id="{ADB4C1D2-6053-4388-8299-C47875FC8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401" y="3085171"/>
            <a:ext cx="1667586" cy="125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FA57605F-CDF0-4D54-9DFE-322A93069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005" y="4914949"/>
            <a:ext cx="1667588" cy="1250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6">
            <a:extLst>
              <a:ext uri="{FF2B5EF4-FFF2-40B4-BE49-F238E27FC236}">
                <a16:creationId xmlns:a16="http://schemas.microsoft.com/office/drawing/2014/main" id="{F33A2ABF-1E88-4AD6-AF8B-D4BB4D64E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24" y="2946405"/>
            <a:ext cx="1609586" cy="276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3FF4C8A7-0D45-441D-901F-3328C1A3EB9B}"/>
              </a:ext>
            </a:extLst>
          </p:cNvPr>
          <p:cNvSpPr/>
          <p:nvPr/>
        </p:nvSpPr>
        <p:spPr>
          <a:xfrm flipH="1">
            <a:off x="467479" y="2354569"/>
            <a:ext cx="4833225" cy="4051911"/>
          </a:xfrm>
          <a:prstGeom prst="roundRect">
            <a:avLst/>
          </a:prstGeom>
          <a:solidFill>
            <a:srgbClr val="FFC000">
              <a:alpha val="23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5" name="TextBox 6">
            <a:extLst>
              <a:ext uri="{FF2B5EF4-FFF2-40B4-BE49-F238E27FC236}">
                <a16:creationId xmlns:a16="http://schemas.microsoft.com/office/drawing/2014/main" id="{488DD72B-ABC5-42F9-A832-7F0D85F932D2}"/>
              </a:ext>
            </a:extLst>
          </p:cNvPr>
          <p:cNvSpPr txBox="1"/>
          <p:nvPr/>
        </p:nvSpPr>
        <p:spPr>
          <a:xfrm rot="16200000">
            <a:off x="1717728" y="3613642"/>
            <a:ext cx="2250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latin typeface="Calibri" panose="020F0502020204030204" pitchFamily="34" charset="0"/>
                <a:cs typeface="Calibri" panose="020F0502020204030204" pitchFamily="34" charset="0"/>
              </a:rPr>
              <a:t>Density Comparison (ROI 2)</a:t>
            </a:r>
          </a:p>
        </p:txBody>
      </p:sp>
      <p:sp>
        <p:nvSpPr>
          <p:cNvPr id="38" name="TextBox 12">
            <a:extLst>
              <a:ext uri="{FF2B5EF4-FFF2-40B4-BE49-F238E27FC236}">
                <a16:creationId xmlns:a16="http://schemas.microsoft.com/office/drawing/2014/main" id="{A7DE7A13-4913-4861-9369-1C55DE69492A}"/>
              </a:ext>
            </a:extLst>
          </p:cNvPr>
          <p:cNvSpPr txBox="1"/>
          <p:nvPr/>
        </p:nvSpPr>
        <p:spPr>
          <a:xfrm rot="16200000">
            <a:off x="1665141" y="5380959"/>
            <a:ext cx="23929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latin typeface="Calibri" panose="020F0502020204030204" pitchFamily="34" charset="0"/>
                <a:cs typeface="Calibri" panose="020F0502020204030204" pitchFamily="34" charset="0"/>
              </a:rPr>
              <a:t>Energy Density Comparison (ROI 2)</a:t>
            </a:r>
          </a:p>
        </p:txBody>
      </p:sp>
      <p:pic>
        <p:nvPicPr>
          <p:cNvPr id="39" name="Picture 7">
            <a:extLst>
              <a:ext uri="{FF2B5EF4-FFF2-40B4-BE49-F238E27FC236}">
                <a16:creationId xmlns:a16="http://schemas.microsoft.com/office/drawing/2014/main" id="{CF785031-0514-4D64-AADA-AE080C296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03" y="2908552"/>
            <a:ext cx="1667585" cy="276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8">
            <a:extLst>
              <a:ext uri="{FF2B5EF4-FFF2-40B4-BE49-F238E27FC236}">
                <a16:creationId xmlns:a16="http://schemas.microsoft.com/office/drawing/2014/main" id="{FFC4923E-0B6B-46C6-AFD3-47A2DB54E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005" y="3077454"/>
            <a:ext cx="1667585" cy="125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20">
            <a:extLst>
              <a:ext uri="{FF2B5EF4-FFF2-40B4-BE49-F238E27FC236}">
                <a16:creationId xmlns:a16="http://schemas.microsoft.com/office/drawing/2014/main" id="{30E13395-A363-4265-B366-62990B366000}"/>
              </a:ext>
            </a:extLst>
          </p:cNvPr>
          <p:cNvSpPr txBox="1"/>
          <p:nvPr/>
        </p:nvSpPr>
        <p:spPr>
          <a:xfrm rot="16200000">
            <a:off x="1717729" y="3603073"/>
            <a:ext cx="22501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latin typeface="Calibri" panose="020F0502020204030204" pitchFamily="34" charset="0"/>
                <a:cs typeface="Calibri" panose="020F0502020204030204" pitchFamily="34" charset="0"/>
              </a:rPr>
              <a:t>Density Comparison (ROI 4)</a:t>
            </a:r>
          </a:p>
        </p:txBody>
      </p:sp>
      <p:pic>
        <p:nvPicPr>
          <p:cNvPr id="42" name="Picture 9">
            <a:extLst>
              <a:ext uri="{FF2B5EF4-FFF2-40B4-BE49-F238E27FC236}">
                <a16:creationId xmlns:a16="http://schemas.microsoft.com/office/drawing/2014/main" id="{8B4ACAD3-C592-4AB9-BCD8-DE3047319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005" y="4899550"/>
            <a:ext cx="1667587" cy="1250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D4553C17-E244-481C-93A4-C616DF947408}"/>
              </a:ext>
            </a:extLst>
          </p:cNvPr>
          <p:cNvSpPr/>
          <p:nvPr/>
        </p:nvSpPr>
        <p:spPr>
          <a:xfrm flipH="1">
            <a:off x="7837510" y="1849470"/>
            <a:ext cx="4182433" cy="4553727"/>
          </a:xfrm>
          <a:prstGeom prst="roundRect">
            <a:avLst/>
          </a:prstGeom>
          <a:solidFill>
            <a:srgbClr val="FFC000">
              <a:alpha val="23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3" name="TextBox 22">
            <a:extLst>
              <a:ext uri="{FF2B5EF4-FFF2-40B4-BE49-F238E27FC236}">
                <a16:creationId xmlns:a16="http://schemas.microsoft.com/office/drawing/2014/main" id="{7841D2DE-1EEE-4777-A6FC-9C006C10CAE4}"/>
              </a:ext>
            </a:extLst>
          </p:cNvPr>
          <p:cNvSpPr txBox="1"/>
          <p:nvPr/>
        </p:nvSpPr>
        <p:spPr>
          <a:xfrm rot="16200000">
            <a:off x="1665141" y="5380959"/>
            <a:ext cx="23929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latin typeface="Calibri" panose="020F0502020204030204" pitchFamily="34" charset="0"/>
                <a:cs typeface="Calibri" panose="020F0502020204030204" pitchFamily="34" charset="0"/>
              </a:rPr>
              <a:t>Energy Density Comparison (ROI 4)</a:t>
            </a:r>
          </a:p>
        </p:txBody>
      </p:sp>
      <p:pic>
        <p:nvPicPr>
          <p:cNvPr id="44" name="Picture 10">
            <a:extLst>
              <a:ext uri="{FF2B5EF4-FFF2-40B4-BE49-F238E27FC236}">
                <a16:creationId xmlns:a16="http://schemas.microsoft.com/office/drawing/2014/main" id="{DB4619D5-8FB1-4837-9745-FA64B3BB8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133" y="2395756"/>
            <a:ext cx="186690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TextBox 7">
            <a:extLst>
              <a:ext uri="{FF2B5EF4-FFF2-40B4-BE49-F238E27FC236}">
                <a16:creationId xmlns:a16="http://schemas.microsoft.com/office/drawing/2014/main" id="{72E91653-3167-463B-98A9-4A530FE79A56}"/>
              </a:ext>
            </a:extLst>
          </p:cNvPr>
          <p:cNvSpPr txBox="1"/>
          <p:nvPr/>
        </p:nvSpPr>
        <p:spPr>
          <a:xfrm>
            <a:off x="8331416" y="5937031"/>
            <a:ext cx="3432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Mean Squared Error and r</a:t>
            </a:r>
            <a:r>
              <a:rPr lang="en-IN" sz="1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 Values for different EEDFs in each ROI</a:t>
            </a:r>
          </a:p>
        </p:txBody>
      </p:sp>
      <p:pic>
        <p:nvPicPr>
          <p:cNvPr id="46" name="Picture 11">
            <a:extLst>
              <a:ext uri="{FF2B5EF4-FFF2-40B4-BE49-F238E27FC236}">
                <a16:creationId xmlns:a16="http://schemas.microsoft.com/office/drawing/2014/main" id="{0B75EF40-F454-4EDC-B00D-BF23C2C3C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236" y="4230980"/>
            <a:ext cx="1866900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Segnaposto data 13">
            <a:extLst>
              <a:ext uri="{FF2B5EF4-FFF2-40B4-BE49-F238E27FC236}">
                <a16:creationId xmlns:a16="http://schemas.microsoft.com/office/drawing/2014/main" id="{DEDEC682-19A8-44A1-826E-AD3D7C40BA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0"/>
            <a:ext cx="2255802" cy="365125"/>
          </a:xfrm>
        </p:spPr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E1C76E08-68B3-4958-96BE-6260730B0513}"/>
                  </a:ext>
                </a:extLst>
              </p:cNvPr>
              <p:cNvSpPr txBox="1"/>
              <p:nvPr/>
            </p:nvSpPr>
            <p:spPr>
              <a:xfrm>
                <a:off x="641613" y="1849470"/>
                <a:ext cx="5767388" cy="5298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05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IN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1050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en-IN" sz="105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IN" sz="1050" b="0" i="1" smtClean="0">
                              <a:latin typeface="Cambria Math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IN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050" b="0" i="1" smtClean="0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105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sz="105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IN" sz="1050" i="1">
                              <a:latin typeface="Cambria Math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IN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050" i="1">
                                  <a:latin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105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IN" sz="105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IN" sz="105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050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IN" sz="105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IN" sz="105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1050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IN" sz="105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N" sz="1050" b="0" i="1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ctrlPr>
                                <a:rPr lang="en-IN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IN" sz="105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N" sz="1050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</m:ra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IN" sz="105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IN" sz="105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IN" sz="105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IN" sz="105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IN" sz="105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sz="1050" i="1">
                                                  <a:latin typeface="Cambria Math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sz="1050" i="1">
                                                  <a:latin typeface="Cambria Math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IN" sz="105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IN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105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sz="105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IN" sz="1050" b="0" i="1" smtClean="0">
                                  <a:latin typeface="Cambria Math"/>
                                </a:rPr>
                                <m:t>𝐸</m:t>
                              </m:r>
                              <m:r>
                                <a:rPr lang="en-IN" sz="1050" b="0" i="1" smtClean="0">
                                  <a:latin typeface="Cambria Math"/>
                                </a:rPr>
                                <m:t>/</m:t>
                              </m:r>
                              <m:r>
                                <a:rPr lang="en-IN" sz="1050" i="1">
                                  <a:latin typeface="Cambria Math"/>
                                </a:rPr>
                                <m:t>𝑘</m:t>
                              </m:r>
                              <m:sSub>
                                <m:sSubPr>
                                  <m:ctrlPr>
                                    <a:rPr lang="en-IN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050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sz="105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  <m:r>
                        <a:rPr lang="en-IN" sz="105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IN" sz="10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05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IN" sz="105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IN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1050" b="0" i="1" smtClean="0">
                              <a:latin typeface="Cambria Math"/>
                            </a:rPr>
                            <m:t>1.04</m:t>
                          </m:r>
                          <m:f>
                            <m:fPr>
                              <m:ctrlPr>
                                <a:rPr lang="en-IN" sz="105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IN" sz="105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IN" sz="1050" i="1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</m:rad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IN" sz="105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IN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IN" sz="105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IN" sz="105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IN" sz="105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sz="1050" i="1">
                                                  <a:latin typeface="Cambria Math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sz="1050" b="0" i="1" smtClean="0">
                                                  <a:latin typeface="Cambria Math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IN" sz="1050" i="1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  <m:sSup>
                            <m:sSupPr>
                              <m:ctrlPr>
                                <a:rPr lang="en-IN" sz="105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105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IN" sz="105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IN" sz="1050" b="0" i="1" smtClean="0">
                                  <a:latin typeface="Cambria Math"/>
                                </a:rPr>
                                <m:t>0.55</m:t>
                              </m:r>
                              <m:sSup>
                                <m:sSupPr>
                                  <m:ctrlPr>
                                    <a:rPr lang="en-IN" sz="105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1050" b="0" i="1" smtClean="0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a:rPr lang="en-IN" sz="105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1050" i="1">
                                  <a:latin typeface="Cambria Math"/>
                                </a:rPr>
                                <m:t>/</m:t>
                              </m:r>
                              <m:sSup>
                                <m:sSupPr>
                                  <m:ctrlPr>
                                    <a:rPr lang="en-IN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sz="1050" i="1">
                                          <a:latin typeface="Cambria Math"/>
                                        </a:rPr>
                                        <m:t>𝑘</m:t>
                                      </m:r>
                                      <m:sSub>
                                        <m:sSubPr>
                                          <m:ctrlPr>
                                            <a:rPr lang="en-IN" sz="105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1050" i="1">
                                              <a:latin typeface="Cambria Math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IN" sz="105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IN" sz="105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d>
                    </m:oMath>
                  </m:oMathPara>
                </a14:m>
                <a:endParaRPr lang="it-IT" sz="1050" dirty="0"/>
              </a:p>
            </p:txBody>
          </p:sp>
        </mc:Choice>
        <mc:Fallback xmlns="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E1C76E08-68B3-4958-96BE-6260730B0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13" y="1849470"/>
                <a:ext cx="5767388" cy="5298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magine 2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37D704D4-A275-4CA1-97D8-E00865609B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6C1DDD4-AFDE-42EC-8F5F-BFE7DECF3970}"/>
              </a:ext>
            </a:extLst>
          </p:cNvPr>
          <p:cNvSpPr txBox="1"/>
          <p:nvPr/>
        </p:nvSpPr>
        <p:spPr>
          <a:xfrm>
            <a:off x="426663" y="962363"/>
            <a:ext cx="8439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2-components </a:t>
            </a:r>
            <a:r>
              <a:rPr lang="it-IT" dirty="0"/>
              <a:t>test </a:t>
            </a:r>
            <a:r>
              <a:rPr lang="it-IT" dirty="0" err="1"/>
              <a:t>EEDFs</a:t>
            </a:r>
            <a:r>
              <a:rPr lang="it-IT" dirty="0"/>
              <a:t>: </a:t>
            </a:r>
            <a:r>
              <a:rPr lang="it-IT" dirty="0" err="1"/>
              <a:t>capturing</a:t>
            </a:r>
            <a:r>
              <a:rPr lang="it-IT" dirty="0"/>
              <a:t> low-T and high-T </a:t>
            </a:r>
            <a:r>
              <a:rPr lang="it-IT" dirty="0" err="1"/>
              <a:t>properties</a:t>
            </a:r>
            <a:r>
              <a:rPr lang="it-IT" dirty="0"/>
              <a:t> (</a:t>
            </a:r>
            <a:r>
              <a:rPr lang="it-IT" b="1" dirty="0"/>
              <a:t>EEDF1</a:t>
            </a:r>
            <a:r>
              <a:rPr lang="it-IT" dirty="0"/>
              <a:t> and </a:t>
            </a:r>
            <a:r>
              <a:rPr lang="it-IT" b="1" dirty="0"/>
              <a:t>EEDF2</a:t>
            </a:r>
            <a:r>
              <a:rPr lang="it-IT" dirty="0"/>
              <a:t>)</a:t>
            </a:r>
          </a:p>
          <a:p>
            <a:r>
              <a:rPr lang="it-IT" b="1" dirty="0"/>
              <a:t>3-components </a:t>
            </a:r>
            <a:r>
              <a:rPr lang="it-IT" dirty="0"/>
              <a:t>test </a:t>
            </a:r>
            <a:r>
              <a:rPr lang="it-IT" dirty="0" err="1"/>
              <a:t>EEDFs</a:t>
            </a:r>
            <a:r>
              <a:rPr lang="it-IT" b="1" dirty="0"/>
              <a:t>: </a:t>
            </a:r>
            <a:r>
              <a:rPr lang="it-IT" dirty="0"/>
              <a:t>low-T + </a:t>
            </a:r>
            <a:r>
              <a:rPr lang="it-IT" dirty="0" err="1"/>
              <a:t>mid</a:t>
            </a:r>
            <a:r>
              <a:rPr lang="it-IT" dirty="0"/>
              <a:t>-T + high-T </a:t>
            </a:r>
            <a:r>
              <a:rPr lang="it-IT" dirty="0" err="1"/>
              <a:t>properties</a:t>
            </a:r>
            <a:r>
              <a:rPr lang="it-IT" dirty="0"/>
              <a:t> (</a:t>
            </a:r>
            <a:r>
              <a:rPr lang="it-IT" b="1" dirty="0"/>
              <a:t>EEDF3</a:t>
            </a:r>
            <a:r>
              <a:rPr lang="it-IT" dirty="0"/>
              <a:t> and </a:t>
            </a:r>
            <a:r>
              <a:rPr lang="it-IT" b="1" dirty="0"/>
              <a:t>EEDF 4</a:t>
            </a:r>
            <a:r>
              <a:rPr lang="it-IT" dirty="0"/>
              <a:t>)</a:t>
            </a:r>
            <a:endParaRPr lang="it-IT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20C58B6-891F-43F5-9A2A-10AF126B9EB6}"/>
              </a:ext>
            </a:extLst>
          </p:cNvPr>
          <p:cNvSpPr txBox="1"/>
          <p:nvPr/>
        </p:nvSpPr>
        <p:spPr>
          <a:xfrm>
            <a:off x="887561" y="2434225"/>
            <a:ext cx="3934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Qualitative </a:t>
            </a:r>
            <a:r>
              <a:rPr lang="it-IT" sz="1200" b="1" dirty="0" err="1"/>
              <a:t>analysis</a:t>
            </a:r>
            <a:r>
              <a:rPr lang="it-IT" sz="1200" b="1" dirty="0"/>
              <a:t> on j-</a:t>
            </a:r>
            <a:r>
              <a:rPr lang="it-IT" sz="1200" b="1" dirty="0" err="1"/>
              <a:t>th</a:t>
            </a:r>
            <a:r>
              <a:rPr lang="it-IT" sz="1200" b="1" dirty="0"/>
              <a:t> ROI-</a:t>
            </a:r>
            <a:r>
              <a:rPr lang="it-IT" sz="1200" b="1" dirty="0" err="1"/>
              <a:t>aggregated</a:t>
            </a:r>
            <a:r>
              <a:rPr lang="it-IT" sz="1200" b="1" dirty="0"/>
              <a:t> </a:t>
            </a:r>
            <a:r>
              <a:rPr lang="it-IT" sz="1200" b="1" dirty="0" err="1"/>
              <a:t>collective</a:t>
            </a:r>
            <a:r>
              <a:rPr lang="it-IT" sz="1200" b="1" dirty="0"/>
              <a:t> data for the i-</a:t>
            </a:r>
            <a:r>
              <a:rPr lang="it-IT" sz="1200" b="1" dirty="0" err="1"/>
              <a:t>th</a:t>
            </a:r>
            <a:r>
              <a:rPr lang="it-IT" sz="1200" b="1" dirty="0"/>
              <a:t> energy </a:t>
            </a:r>
            <a:r>
              <a:rPr lang="it-IT" sz="1200" b="1" dirty="0" err="1"/>
              <a:t>interval</a:t>
            </a:r>
            <a:endParaRPr lang="it-IT" sz="1200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93FC40C-FA8B-4F37-ADEC-A28817873B49}"/>
              </a:ext>
            </a:extLst>
          </p:cNvPr>
          <p:cNvSpPr txBox="1"/>
          <p:nvPr/>
        </p:nvSpPr>
        <p:spPr>
          <a:xfrm>
            <a:off x="8075638" y="2008517"/>
            <a:ext cx="394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/>
              <a:t>Quantitative </a:t>
            </a:r>
            <a:r>
              <a:rPr lang="it-IT" sz="1200" b="1" dirty="0" err="1"/>
              <a:t>analysis</a:t>
            </a:r>
            <a:r>
              <a:rPr lang="it-IT" sz="1200" b="1" dirty="0"/>
              <a:t> </a:t>
            </a:r>
            <a:r>
              <a:rPr lang="it-IT" sz="1200" b="1" dirty="0" err="1"/>
              <a:t>cell</a:t>
            </a:r>
            <a:r>
              <a:rPr lang="it-IT" sz="1200" b="1" dirty="0"/>
              <a:t>-by-</a:t>
            </a:r>
            <a:r>
              <a:rPr lang="it-IT" sz="1200" b="1" dirty="0" err="1"/>
              <a:t>cell</a:t>
            </a:r>
            <a:endParaRPr lang="it-IT" sz="1200" b="1" dirty="0"/>
          </a:p>
        </p:txBody>
      </p:sp>
      <p:sp>
        <p:nvSpPr>
          <p:cNvPr id="47" name="Rettangolo con angoli arrotondati 46">
            <a:extLst>
              <a:ext uri="{FF2B5EF4-FFF2-40B4-BE49-F238E27FC236}">
                <a16:creationId xmlns:a16="http://schemas.microsoft.com/office/drawing/2014/main" id="{F7E4B874-2FE1-4431-998E-FF00CC67FE98}"/>
              </a:ext>
            </a:extLst>
          </p:cNvPr>
          <p:cNvSpPr/>
          <p:nvPr/>
        </p:nvSpPr>
        <p:spPr>
          <a:xfrm>
            <a:off x="469638" y="1608882"/>
            <a:ext cx="6539917" cy="747646"/>
          </a:xfrm>
          <a:prstGeom prst="roundRect">
            <a:avLst/>
          </a:prstGeom>
          <a:solidFill>
            <a:srgbClr val="FFC000">
              <a:alpha val="23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BEST </a:t>
            </a:r>
            <a:r>
              <a:rPr lang="it-IT" sz="1400" b="1" dirty="0">
                <a:solidFill>
                  <a:srgbClr val="0070C0"/>
                </a:solidFill>
              </a:rPr>
              <a:t>EEDF2</a:t>
            </a:r>
            <a:r>
              <a:rPr lang="it-IT" sz="1400" b="1" dirty="0">
                <a:solidFill>
                  <a:schemeClr val="tx1"/>
                </a:solidFill>
              </a:rPr>
              <a:t>: LOW-MAXWELLIAN + HIGH-DRUYVESTEYN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0CFC50A-75DF-49D4-9A08-71251F505933}"/>
              </a:ext>
            </a:extLst>
          </p:cNvPr>
          <p:cNvSpPr txBox="1"/>
          <p:nvPr/>
        </p:nvSpPr>
        <p:spPr>
          <a:xfrm>
            <a:off x="5456231" y="2358162"/>
            <a:ext cx="2272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/>
              <a:t>Fit</a:t>
            </a:r>
            <a:r>
              <a:rPr lang="it-IT" sz="1400" b="1" dirty="0"/>
              <a:t> </a:t>
            </a:r>
            <a:r>
              <a:rPr lang="it-IT" sz="1400" b="1" dirty="0" err="1"/>
              <a:t>parameters</a:t>
            </a:r>
            <a:endParaRPr lang="it-IT" sz="1400" b="1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5BF2623-97F8-400B-802A-0D450A75BC8E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5653" y="2668471"/>
            <a:ext cx="2417658" cy="52335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B8ED711-C101-4924-820A-E1894E2F4E3A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310" y="2744906"/>
            <a:ext cx="2036452" cy="363321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7E8CC138-A36E-4DF7-B98A-6A516465EF58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2949" y="4408196"/>
            <a:ext cx="1960477" cy="456835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5895F5F-91E7-480B-AE52-8D36CAD48202}"/>
              </a:ext>
            </a:extLst>
          </p:cNvPr>
          <p:cNvSpPr txBox="1"/>
          <p:nvPr/>
        </p:nvSpPr>
        <p:spPr>
          <a:xfrm>
            <a:off x="5420872" y="3468398"/>
            <a:ext cx="2272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/>
              <a:t>Fit</a:t>
            </a:r>
            <a:r>
              <a:rPr lang="it-IT" sz="1400" b="1" dirty="0"/>
              <a:t> </a:t>
            </a:r>
            <a:r>
              <a:rPr lang="it-IT" sz="1400" b="1" dirty="0" err="1"/>
              <a:t>analysis</a:t>
            </a:r>
            <a:endParaRPr lang="it-IT" sz="1400" b="1" dirty="0"/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8DEBDE3A-5AE5-40EF-97F7-4A5B839B1644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4457" y="3870709"/>
            <a:ext cx="2302885" cy="77066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212D202-D71E-4F3E-B05C-E8617CF36E69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21472" y="4775068"/>
            <a:ext cx="2174143" cy="85795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E081001B-4720-4D80-9885-BB259860262B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r="5343"/>
          <a:stretch/>
        </p:blipFill>
        <p:spPr>
          <a:xfrm>
            <a:off x="10004202" y="2398807"/>
            <a:ext cx="1767147" cy="1397533"/>
          </a:xfrm>
          <a:prstGeom prst="rect">
            <a:avLst/>
          </a:prstGeom>
        </p:spPr>
      </p:pic>
      <p:pic>
        <p:nvPicPr>
          <p:cNvPr id="49" name="Immagine 48">
            <a:extLst>
              <a:ext uri="{FF2B5EF4-FFF2-40B4-BE49-F238E27FC236}">
                <a16:creationId xmlns:a16="http://schemas.microsoft.com/office/drawing/2014/main" id="{5A3C9310-59E0-4399-A1C0-E5B819E05BC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012304" y="4230711"/>
            <a:ext cx="1759045" cy="1397534"/>
          </a:xfrm>
          <a:prstGeom prst="rect">
            <a:avLst/>
          </a:prstGeom>
        </p:spPr>
      </p:pic>
      <p:pic>
        <p:nvPicPr>
          <p:cNvPr id="51" name="Immagine 50">
            <a:extLst>
              <a:ext uri="{FF2B5EF4-FFF2-40B4-BE49-F238E27FC236}">
                <a16:creationId xmlns:a16="http://schemas.microsoft.com/office/drawing/2014/main" id="{13698013-726C-4D6B-BE57-374BCF4690E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48787" y="939483"/>
            <a:ext cx="3127034" cy="851509"/>
          </a:xfrm>
          <a:prstGeom prst="rect">
            <a:avLst/>
          </a:prstGeom>
        </p:spPr>
      </p:pic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C67031D1-8F09-4639-B3AD-D1FA97F92FC6}"/>
              </a:ext>
            </a:extLst>
          </p:cNvPr>
          <p:cNvSpPr txBox="1"/>
          <p:nvPr/>
        </p:nvSpPr>
        <p:spPr>
          <a:xfrm>
            <a:off x="200681" y="523093"/>
            <a:ext cx="8130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(</a:t>
            </a:r>
            <a:r>
              <a:rPr lang="it-IT" i="1" dirty="0" err="1"/>
              <a:t>Submission</a:t>
            </a:r>
            <a:r>
              <a:rPr lang="it-IT" i="1" dirty="0"/>
              <a:t> paper in progress)</a:t>
            </a:r>
          </a:p>
        </p:txBody>
      </p:sp>
    </p:spTree>
    <p:extLst>
      <p:ext uri="{BB962C8B-B14F-4D97-AF65-F5344CB8AC3E}">
        <p14:creationId xmlns:p14="http://schemas.microsoft.com/office/powerpoint/2010/main" val="152622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5" grpId="0"/>
      <p:bldP spid="35" grpId="1"/>
      <p:bldP spid="38" grpId="0"/>
      <p:bldP spid="38" grpId="1"/>
      <p:bldP spid="41" grpId="0"/>
      <p:bldP spid="31" grpId="0" animBg="1"/>
      <p:bldP spid="43" grpId="0"/>
      <p:bldP spid="45" grpId="0"/>
      <p:bldP spid="22" grpId="0"/>
      <p:bldP spid="6" grpId="0"/>
      <p:bldP spid="7" grpId="0"/>
      <p:bldP spid="47" grpId="0" animBg="1"/>
      <p:bldP spid="2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0"/>
            <a:ext cx="10879730" cy="886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/>
          </a:p>
        </p:txBody>
      </p:sp>
      <p:sp>
        <p:nvSpPr>
          <p:cNvPr id="33" name="Titolo 1">
            <a:extLst>
              <a:ext uri="{FF2B5EF4-FFF2-40B4-BE49-F238E27FC236}">
                <a16:creationId xmlns:a16="http://schemas.microsoft.com/office/drawing/2014/main" id="{93A893E4-9ED5-4957-A1B3-360A3EAE8BE9}"/>
              </a:ext>
            </a:extLst>
          </p:cNvPr>
          <p:cNvSpPr txBox="1">
            <a:spLocks/>
          </p:cNvSpPr>
          <p:nvPr/>
        </p:nvSpPr>
        <p:spPr>
          <a:xfrm>
            <a:off x="64007" y="172843"/>
            <a:ext cx="10550984" cy="60439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600" b="1" dirty="0"/>
              <a:t>1</a:t>
            </a:r>
            <a:r>
              <a:rPr lang="it-IT" sz="3600" b="1" baseline="30000" dirty="0"/>
              <a:t>st</a:t>
            </a:r>
            <a:r>
              <a:rPr lang="it-IT" sz="3600" b="1" dirty="0"/>
              <a:t> EEDF TEST BENCH: ESTIMATE OF Ar FLUORESCENCE K-</a:t>
            </a:r>
            <a:r>
              <a:rPr lang="el-GR" sz="3600" b="1" dirty="0"/>
              <a:t>α</a:t>
            </a:r>
            <a:r>
              <a:rPr lang="it-IT" sz="3600" b="1" dirty="0"/>
              <a:t> EMISSION </a:t>
            </a:r>
          </a:p>
        </p:txBody>
      </p:sp>
      <p:sp>
        <p:nvSpPr>
          <p:cNvPr id="21" name="Segnaposto data 13">
            <a:extLst>
              <a:ext uri="{FF2B5EF4-FFF2-40B4-BE49-F238E27FC236}">
                <a16:creationId xmlns:a16="http://schemas.microsoft.com/office/drawing/2014/main" id="{DEDEC682-19A8-44A1-826E-AD3D7C40BA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0"/>
            <a:ext cx="2255802" cy="365125"/>
          </a:xfrm>
        </p:spPr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pic>
        <p:nvPicPr>
          <p:cNvPr id="3" name="Immagine 2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37D704D4-A275-4CA1-97D8-E00865609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F1AE430-9B9B-4DE7-B976-2B697728055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29080" y="992389"/>
            <a:ext cx="2847297" cy="5385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86E9177-A58C-40DC-927F-CB99FD7AB39F}"/>
              </a:ext>
            </a:extLst>
          </p:cNvPr>
          <p:cNvSpPr txBox="1"/>
          <p:nvPr/>
        </p:nvSpPr>
        <p:spPr>
          <a:xfrm>
            <a:off x="262473" y="1019932"/>
            <a:ext cx="7773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230C6F2-26BC-47D7-922A-4AE10B49576C}"/>
              </a:ext>
            </a:extLst>
          </p:cNvPr>
          <p:cNvSpPr txBox="1"/>
          <p:nvPr/>
        </p:nvSpPr>
        <p:spPr>
          <a:xfrm>
            <a:off x="445515" y="2095067"/>
            <a:ext cx="69330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Electron data </a:t>
            </a:r>
            <a:r>
              <a:rPr lang="it-IT" sz="1600" dirty="0"/>
              <a:t>from </a:t>
            </a:r>
            <a:r>
              <a:rPr lang="it-IT" sz="1600" dirty="0" err="1"/>
              <a:t>simulations</a:t>
            </a:r>
            <a:r>
              <a:rPr lang="it-IT" sz="1600" dirty="0"/>
              <a:t> </a:t>
            </a:r>
            <a:r>
              <a:rPr lang="it-IT" sz="1600" dirty="0" err="1"/>
              <a:t>used</a:t>
            </a:r>
            <a:r>
              <a:rPr lang="it-IT" sz="1600" dirty="0"/>
              <a:t> to</a:t>
            </a:r>
            <a:r>
              <a:rPr lang="it-IT" sz="1600" b="1" dirty="0"/>
              <a:t> </a:t>
            </a:r>
            <a:r>
              <a:rPr lang="it-IT" sz="1600" b="1" dirty="0" err="1"/>
              <a:t>evaluate</a:t>
            </a:r>
            <a:r>
              <a:rPr lang="it-IT" sz="1600" b="1" dirty="0"/>
              <a:t> </a:t>
            </a:r>
            <a:r>
              <a:rPr lang="it-IT" sz="1600" dirty="0"/>
              <a:t>a </a:t>
            </a:r>
            <a:r>
              <a:rPr lang="it-IT" sz="1600" b="1" dirty="0"/>
              <a:t>3D K-</a:t>
            </a:r>
            <a:r>
              <a:rPr lang="el-GR" sz="1600" b="1" dirty="0"/>
              <a:t>α</a:t>
            </a:r>
            <a:r>
              <a:rPr lang="it-IT" sz="1600" b="1" dirty="0"/>
              <a:t> </a:t>
            </a:r>
            <a:r>
              <a:rPr lang="it-IT" sz="1600" b="1" dirty="0" err="1"/>
              <a:t>emission</a:t>
            </a:r>
            <a:r>
              <a:rPr lang="it-IT" sz="1600" b="1" dirty="0"/>
              <a:t> rate </a:t>
            </a:r>
            <a:r>
              <a:rPr lang="it-IT" sz="1600" b="1" dirty="0" err="1"/>
              <a:t>map</a:t>
            </a:r>
            <a:r>
              <a:rPr lang="it-IT" sz="1600" b="1" dirty="0"/>
              <a:t> : </a:t>
            </a:r>
            <a:r>
              <a:rPr lang="it-IT" sz="1600" b="1" dirty="0" err="1"/>
              <a:t>using</a:t>
            </a:r>
            <a:r>
              <a:rPr lang="it-IT" sz="1600" b="1" dirty="0"/>
              <a:t> </a:t>
            </a:r>
            <a:r>
              <a:rPr lang="it-IT" sz="1600" dirty="0"/>
              <a:t>the</a:t>
            </a:r>
            <a:r>
              <a:rPr lang="it-IT" sz="1600" b="1" dirty="0"/>
              <a:t> </a:t>
            </a:r>
            <a:r>
              <a:rPr lang="it-IT" sz="1600" b="1" dirty="0" err="1"/>
              <a:t>analytical</a:t>
            </a:r>
            <a:r>
              <a:rPr lang="it-IT" sz="1600" b="1" dirty="0"/>
              <a:t> EEDF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err="1"/>
              <a:t>Geometrical</a:t>
            </a:r>
            <a:r>
              <a:rPr lang="it-IT" sz="1600" dirty="0"/>
              <a:t> </a:t>
            </a:r>
            <a:r>
              <a:rPr lang="it-IT" sz="1600" dirty="0" err="1"/>
              <a:t>efficiency</a:t>
            </a:r>
            <a:r>
              <a:rPr lang="it-IT" sz="1600" dirty="0"/>
              <a:t> of </a:t>
            </a:r>
            <a:r>
              <a:rPr lang="it-IT" sz="1600" dirty="0" err="1"/>
              <a:t>detecting</a:t>
            </a:r>
            <a:r>
              <a:rPr lang="it-IT" sz="1600" dirty="0"/>
              <a:t> system, quantum </a:t>
            </a:r>
            <a:r>
              <a:rPr lang="it-IT" sz="1600" dirty="0" err="1"/>
              <a:t>efficiency</a:t>
            </a:r>
            <a:r>
              <a:rPr lang="it-IT" sz="1600" dirty="0"/>
              <a:t> of CCD camera and </a:t>
            </a:r>
            <a:r>
              <a:rPr lang="it-IT" sz="1600" dirty="0" err="1"/>
              <a:t>exposure</a:t>
            </a:r>
            <a:r>
              <a:rPr lang="it-IT" sz="1600" dirty="0"/>
              <a:t> time </a:t>
            </a:r>
            <a:r>
              <a:rPr lang="it-IT" sz="1600" dirty="0" err="1"/>
              <a:t>considered</a:t>
            </a:r>
            <a:r>
              <a:rPr lang="it-IT" sz="1600" dirty="0"/>
              <a:t> for the </a:t>
            </a:r>
            <a:r>
              <a:rPr lang="it-IT" sz="1600" dirty="0" err="1"/>
              <a:t>emission</a:t>
            </a:r>
            <a:r>
              <a:rPr lang="it-IT" sz="1600" dirty="0"/>
              <a:t> </a:t>
            </a:r>
            <a:r>
              <a:rPr lang="it-IT" sz="1600" dirty="0" err="1"/>
              <a:t>map</a:t>
            </a:r>
            <a:endParaRPr lang="it-IT" sz="1600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D053193E-ABFA-4B47-992B-2A74D851E4E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0388" y="2095067"/>
            <a:ext cx="2324680" cy="824975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600F3FC-C169-4776-84B7-1A3C660AD2D0}"/>
              </a:ext>
            </a:extLst>
          </p:cNvPr>
          <p:cNvSpPr txBox="1"/>
          <p:nvPr/>
        </p:nvSpPr>
        <p:spPr>
          <a:xfrm>
            <a:off x="8529080" y="1634786"/>
            <a:ext cx="2847297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EXPERIMENTAL SETUP</a:t>
            </a:r>
            <a:endParaRPr lang="it-IT" dirty="0"/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65812188-F3BF-43E3-BEF6-41EDB6CE865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6278" r="2142"/>
          <a:stretch/>
        </p:blipFill>
        <p:spPr>
          <a:xfrm>
            <a:off x="3582334" y="3193778"/>
            <a:ext cx="4091884" cy="22535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6BE8F786-30C3-4747-87A6-C9CF109C6FEB}"/>
              </a:ext>
            </a:extLst>
          </p:cNvPr>
          <p:cNvSpPr txBox="1">
            <a:spLocks/>
          </p:cNvSpPr>
          <p:nvPr/>
        </p:nvSpPr>
        <p:spPr>
          <a:xfrm>
            <a:off x="3905949" y="5729474"/>
            <a:ext cx="3635105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900" b="1" dirty="0">
                <a:solidFill>
                  <a:schemeClr val="tx1"/>
                </a:solidFill>
              </a:rPr>
              <a:t>R. </a:t>
            </a:r>
            <a:r>
              <a:rPr lang="en-IN" sz="900" b="1" dirty="0" err="1">
                <a:solidFill>
                  <a:schemeClr val="tx1"/>
                </a:solidFill>
              </a:rPr>
              <a:t>Ràcz</a:t>
            </a:r>
            <a:r>
              <a:rPr lang="en-IN" sz="900" b="1" dirty="0">
                <a:solidFill>
                  <a:schemeClr val="tx1"/>
                </a:solidFill>
              </a:rPr>
              <a:t> </a:t>
            </a:r>
            <a:r>
              <a:rPr lang="en-IN" sz="900" b="1" i="1" dirty="0">
                <a:solidFill>
                  <a:schemeClr val="tx1"/>
                </a:solidFill>
              </a:rPr>
              <a:t>et al.</a:t>
            </a:r>
            <a:r>
              <a:rPr lang="en-IN" sz="900" b="1" dirty="0">
                <a:solidFill>
                  <a:schemeClr val="tx1"/>
                </a:solidFill>
              </a:rPr>
              <a:t>, PSST 26 (2017) 075011</a:t>
            </a:r>
          </a:p>
        </p:txBody>
      </p:sp>
      <p:sp>
        <p:nvSpPr>
          <p:cNvPr id="54" name="TextBox 5">
            <a:extLst>
              <a:ext uri="{FF2B5EF4-FFF2-40B4-BE49-F238E27FC236}">
                <a16:creationId xmlns:a16="http://schemas.microsoft.com/office/drawing/2014/main" id="{BB86C8C9-9711-4B44-8523-F90A4ED0471A}"/>
              </a:ext>
            </a:extLst>
          </p:cNvPr>
          <p:cNvSpPr txBox="1"/>
          <p:nvPr/>
        </p:nvSpPr>
        <p:spPr>
          <a:xfrm>
            <a:off x="3540044" y="5460797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Plot of experimental photon counted images</a:t>
            </a:r>
            <a:endParaRPr lang="en-IN" sz="1200" dirty="0"/>
          </a:p>
        </p:txBody>
      </p:sp>
      <p:pic>
        <p:nvPicPr>
          <p:cNvPr id="56" name="Immagine 55">
            <a:extLst>
              <a:ext uri="{FF2B5EF4-FFF2-40B4-BE49-F238E27FC236}">
                <a16:creationId xmlns:a16="http://schemas.microsoft.com/office/drawing/2014/main" id="{C696FEF1-7287-455A-972D-5C83BD0EBC2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95"/>
          <a:stretch/>
        </p:blipFill>
        <p:spPr>
          <a:xfrm>
            <a:off x="582689" y="3193778"/>
            <a:ext cx="2862470" cy="225354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8" name="TextBox 5">
            <a:extLst>
              <a:ext uri="{FF2B5EF4-FFF2-40B4-BE49-F238E27FC236}">
                <a16:creationId xmlns:a16="http://schemas.microsoft.com/office/drawing/2014/main" id="{4C260CF5-1F4B-4714-A18F-3AE2AE4ABF77}"/>
              </a:ext>
            </a:extLst>
          </p:cNvPr>
          <p:cNvSpPr txBox="1"/>
          <p:nvPr/>
        </p:nvSpPr>
        <p:spPr>
          <a:xfrm>
            <a:off x="445515" y="5447327"/>
            <a:ext cx="3123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/>
              <a:t>Longitudinally integrated estimated K-</a:t>
            </a:r>
            <a:r>
              <a:rPr lang="el-GR" sz="1200" dirty="0"/>
              <a:t>α</a:t>
            </a:r>
            <a:r>
              <a:rPr lang="en-US" sz="1200" dirty="0"/>
              <a:t> map at the CCD, considering Total Emission, LGE and Quantum Efficiency</a:t>
            </a:r>
            <a:endParaRPr lang="en-IN" sz="1200" dirty="0"/>
          </a:p>
        </p:txBody>
      </p:sp>
      <p:sp>
        <p:nvSpPr>
          <p:cNvPr id="60" name="Footer Placeholder 3">
            <a:extLst>
              <a:ext uri="{FF2B5EF4-FFF2-40B4-BE49-F238E27FC236}">
                <a16:creationId xmlns:a16="http://schemas.microsoft.com/office/drawing/2014/main" id="{48EA6161-C1B3-4FF2-B3CA-D8A14373C190}"/>
              </a:ext>
            </a:extLst>
          </p:cNvPr>
          <p:cNvSpPr txBox="1">
            <a:spLocks/>
          </p:cNvSpPr>
          <p:nvPr/>
        </p:nvSpPr>
        <p:spPr>
          <a:xfrm>
            <a:off x="148549" y="6060057"/>
            <a:ext cx="3635105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900" b="1" dirty="0">
                <a:solidFill>
                  <a:schemeClr val="tx1"/>
                </a:solidFill>
              </a:rPr>
              <a:t>B. Mishra, </a:t>
            </a:r>
            <a:r>
              <a:rPr lang="en-IN" sz="900" b="1" i="1" dirty="0">
                <a:solidFill>
                  <a:schemeClr val="tx1"/>
                </a:solidFill>
              </a:rPr>
              <a:t>Master</a:t>
            </a:r>
            <a:r>
              <a:rPr lang="en-IN" sz="900" b="1" dirty="0">
                <a:solidFill>
                  <a:schemeClr val="tx1"/>
                </a:solidFill>
              </a:rPr>
              <a:t> </a:t>
            </a:r>
            <a:r>
              <a:rPr lang="en-IN" sz="900" b="1" i="1" dirty="0">
                <a:solidFill>
                  <a:schemeClr val="tx1"/>
                </a:solidFill>
              </a:rPr>
              <a:t>Thesis work (2020)</a:t>
            </a:r>
            <a:endParaRPr lang="en-IN" sz="900" b="1" dirty="0">
              <a:solidFill>
                <a:schemeClr val="tx1"/>
              </a:solidFill>
            </a:endParaRPr>
          </a:p>
        </p:txBody>
      </p:sp>
      <p:sp>
        <p:nvSpPr>
          <p:cNvPr id="61" name="Rettangolo con angoli arrotondati 60">
            <a:extLst>
              <a:ext uri="{FF2B5EF4-FFF2-40B4-BE49-F238E27FC236}">
                <a16:creationId xmlns:a16="http://schemas.microsoft.com/office/drawing/2014/main" id="{23955226-2CFB-4D7F-B195-BCF3C0B20585}"/>
              </a:ext>
            </a:extLst>
          </p:cNvPr>
          <p:cNvSpPr/>
          <p:nvPr/>
        </p:nvSpPr>
        <p:spPr>
          <a:xfrm>
            <a:off x="7764892" y="4756837"/>
            <a:ext cx="4375675" cy="1684918"/>
          </a:xfrm>
          <a:prstGeom prst="roundRect">
            <a:avLst/>
          </a:prstGeom>
          <a:solidFill>
            <a:srgbClr val="FFC000">
              <a:alpha val="38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 err="1">
                <a:solidFill>
                  <a:schemeClr val="tx1"/>
                </a:solidFill>
              </a:rPr>
              <a:t>Numerical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emission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map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not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too</a:t>
            </a:r>
            <a:r>
              <a:rPr lang="it-IT" dirty="0">
                <a:solidFill>
                  <a:schemeClr val="tx1"/>
                </a:solidFill>
              </a:rPr>
              <a:t> far from </a:t>
            </a:r>
            <a:r>
              <a:rPr lang="it-IT" dirty="0" err="1">
                <a:solidFill>
                  <a:schemeClr val="tx1"/>
                </a:solidFill>
              </a:rPr>
              <a:t>capturing</a:t>
            </a:r>
            <a:r>
              <a:rPr lang="it-IT" dirty="0">
                <a:solidFill>
                  <a:schemeClr val="tx1"/>
                </a:solidFill>
              </a:rPr>
              <a:t> the </a:t>
            </a:r>
            <a:r>
              <a:rPr lang="it-IT" dirty="0" err="1">
                <a:solidFill>
                  <a:schemeClr val="tx1"/>
                </a:solidFill>
              </a:rPr>
              <a:t>true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physical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experimental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emission</a:t>
            </a:r>
            <a:r>
              <a:rPr lang="it-IT" dirty="0">
                <a:solidFill>
                  <a:schemeClr val="tx1"/>
                </a:solidFill>
              </a:rPr>
              <a:t> image</a:t>
            </a:r>
            <a:r>
              <a:rPr lang="it-IT" b="1" dirty="0">
                <a:solidFill>
                  <a:schemeClr val="tx1"/>
                </a:solidFill>
              </a:rPr>
              <a:t>: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robustness</a:t>
            </a:r>
            <a:r>
              <a:rPr lang="it-IT" b="1" dirty="0">
                <a:solidFill>
                  <a:schemeClr val="tx1"/>
                </a:solidFill>
              </a:rPr>
              <a:t> of the </a:t>
            </a:r>
            <a:r>
              <a:rPr lang="it-IT" b="1" dirty="0" err="1">
                <a:solidFill>
                  <a:schemeClr val="tx1"/>
                </a:solidFill>
              </a:rPr>
              <a:t>evaluated</a:t>
            </a:r>
            <a:r>
              <a:rPr lang="it-IT" b="1" dirty="0">
                <a:solidFill>
                  <a:schemeClr val="tx1"/>
                </a:solidFill>
              </a:rPr>
              <a:t> EEDF</a:t>
            </a:r>
          </a:p>
        </p:txBody>
      </p:sp>
      <p:sp>
        <p:nvSpPr>
          <p:cNvPr id="62" name="Rettangolo con angoli arrotondati 61">
            <a:extLst>
              <a:ext uri="{FF2B5EF4-FFF2-40B4-BE49-F238E27FC236}">
                <a16:creationId xmlns:a16="http://schemas.microsoft.com/office/drawing/2014/main" id="{24AD629E-FC3E-4A33-9227-13EA0D4EABFE}"/>
              </a:ext>
            </a:extLst>
          </p:cNvPr>
          <p:cNvSpPr/>
          <p:nvPr/>
        </p:nvSpPr>
        <p:spPr>
          <a:xfrm>
            <a:off x="286582" y="949276"/>
            <a:ext cx="8128548" cy="1124298"/>
          </a:xfrm>
          <a:prstGeom prst="roundRect">
            <a:avLst/>
          </a:prstGeom>
          <a:solidFill>
            <a:srgbClr val="FFC000">
              <a:alpha val="38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tx1"/>
                </a:solidFill>
              </a:rPr>
              <a:t>Argon </a:t>
            </a:r>
            <a:r>
              <a:rPr lang="it-IT" dirty="0">
                <a:solidFill>
                  <a:schemeClr val="tx1"/>
                </a:solidFill>
              </a:rPr>
              <a:t>plasma </a:t>
            </a:r>
            <a:r>
              <a:rPr lang="it-IT" b="1" dirty="0" err="1">
                <a:solidFill>
                  <a:schemeClr val="tx1"/>
                </a:solidFill>
              </a:rPr>
              <a:t>emission</a:t>
            </a:r>
            <a:r>
              <a:rPr lang="it-IT" b="1" dirty="0">
                <a:solidFill>
                  <a:schemeClr val="tx1"/>
                </a:solidFill>
              </a:rPr>
              <a:t> rate </a:t>
            </a:r>
            <a:r>
              <a:rPr lang="it-IT" dirty="0">
                <a:solidFill>
                  <a:schemeClr val="tx1"/>
                </a:solidFill>
              </a:rPr>
              <a:t>for the </a:t>
            </a:r>
            <a:r>
              <a:rPr lang="it-IT" b="1" dirty="0">
                <a:solidFill>
                  <a:schemeClr val="tx1"/>
                </a:solidFill>
              </a:rPr>
              <a:t>K-shell X-</a:t>
            </a:r>
            <a:r>
              <a:rPr lang="it-IT" b="1" dirty="0" err="1">
                <a:solidFill>
                  <a:schemeClr val="tx1"/>
                </a:solidFill>
              </a:rPr>
              <a:t>ray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fluorescence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at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b="1" dirty="0">
                <a:solidFill>
                  <a:schemeClr val="tx1"/>
                </a:solidFill>
              </a:rPr>
              <a:t>2.96 </a:t>
            </a:r>
            <a:r>
              <a:rPr lang="it-IT" b="1" dirty="0" err="1">
                <a:solidFill>
                  <a:schemeClr val="tx1"/>
                </a:solidFill>
              </a:rPr>
              <a:t>keV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supporting</a:t>
            </a:r>
            <a:r>
              <a:rPr lang="it-IT" dirty="0">
                <a:solidFill>
                  <a:schemeClr val="tx1"/>
                </a:solidFill>
              </a:rPr>
              <a:t> the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experimental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campaign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carried</a:t>
            </a:r>
            <a:r>
              <a:rPr lang="it-IT" dirty="0">
                <a:solidFill>
                  <a:schemeClr val="tx1"/>
                </a:solidFill>
              </a:rPr>
              <a:t> out </a:t>
            </a:r>
            <a:r>
              <a:rPr lang="it-IT" dirty="0" err="1">
                <a:solidFill>
                  <a:schemeClr val="tx1"/>
                </a:solidFill>
              </a:rPr>
              <a:t>jointly</a:t>
            </a:r>
            <a:r>
              <a:rPr lang="it-IT" dirty="0">
                <a:solidFill>
                  <a:schemeClr val="tx1"/>
                </a:solidFill>
              </a:rPr>
              <a:t> by the ATOMKI (Debrecen) and INFN-LNS/LNL groups in 2017 on </a:t>
            </a:r>
            <a:r>
              <a:rPr lang="it-IT" b="1" dirty="0" err="1">
                <a:solidFill>
                  <a:schemeClr val="tx1"/>
                </a:solidFill>
              </a:rPr>
              <a:t>space-resolved</a:t>
            </a:r>
            <a:r>
              <a:rPr lang="it-IT" b="1" dirty="0">
                <a:solidFill>
                  <a:schemeClr val="tx1"/>
                </a:solidFill>
              </a:rPr>
              <a:t> X-</a:t>
            </a:r>
            <a:r>
              <a:rPr lang="it-IT" b="1" dirty="0" err="1">
                <a:solidFill>
                  <a:schemeClr val="tx1"/>
                </a:solidFill>
              </a:rPr>
              <a:t>ray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spectroscopy</a:t>
            </a:r>
            <a:endParaRPr lang="it-IT" b="1" dirty="0">
              <a:solidFill>
                <a:schemeClr val="tx1"/>
              </a:solidFill>
            </a:endParaRPr>
          </a:p>
        </p:txBody>
      </p:sp>
      <p:pic>
        <p:nvPicPr>
          <p:cNvPr id="64" name="Immagine 63">
            <a:extLst>
              <a:ext uri="{FF2B5EF4-FFF2-40B4-BE49-F238E27FC236}">
                <a16:creationId xmlns:a16="http://schemas.microsoft.com/office/drawing/2014/main" id="{CDE8F7C0-BD7D-42CF-BB2C-B48817AA29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291" y="2980333"/>
            <a:ext cx="2315817" cy="1716213"/>
          </a:xfrm>
          <a:prstGeom prst="rect">
            <a:avLst/>
          </a:prstGeom>
        </p:spPr>
      </p:pic>
      <p:sp>
        <p:nvSpPr>
          <p:cNvPr id="65" name="Triangolo isoscele 64">
            <a:extLst>
              <a:ext uri="{FF2B5EF4-FFF2-40B4-BE49-F238E27FC236}">
                <a16:creationId xmlns:a16="http://schemas.microsoft.com/office/drawing/2014/main" id="{3DE7FBAF-61D6-4D85-BBFF-31F1D85E4430}"/>
              </a:ext>
            </a:extLst>
          </p:cNvPr>
          <p:cNvSpPr/>
          <p:nvPr/>
        </p:nvSpPr>
        <p:spPr>
          <a:xfrm>
            <a:off x="1581788" y="3774655"/>
            <a:ext cx="768626" cy="669235"/>
          </a:xfrm>
          <a:prstGeom prst="triangl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7" name="Triangolo isoscele 66">
            <a:extLst>
              <a:ext uri="{FF2B5EF4-FFF2-40B4-BE49-F238E27FC236}">
                <a16:creationId xmlns:a16="http://schemas.microsoft.com/office/drawing/2014/main" id="{FAD6DD5D-C91F-4082-9002-2D485B651B16}"/>
              </a:ext>
            </a:extLst>
          </p:cNvPr>
          <p:cNvSpPr/>
          <p:nvPr/>
        </p:nvSpPr>
        <p:spPr>
          <a:xfrm>
            <a:off x="4532243" y="3193779"/>
            <a:ext cx="1669774" cy="1250112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947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8" grpId="0"/>
      <p:bldP spid="60" grpId="0"/>
      <p:bldP spid="61" grpId="0" animBg="1"/>
      <p:bldP spid="65" grpId="0" animBg="1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7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24F2892E-6270-495C-A2C4-3A66A01B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C154A788-90BD-4665-A0C2-2C57270C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5E985480-E94E-43F1-B788-38B66B3EB652}"/>
              </a:ext>
            </a:extLst>
          </p:cNvPr>
          <p:cNvSpPr/>
          <p:nvPr/>
        </p:nvSpPr>
        <p:spPr>
          <a:xfrm>
            <a:off x="-2346" y="0"/>
            <a:ext cx="10879730" cy="886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/>
          </a:p>
        </p:txBody>
      </p:sp>
      <p:sp>
        <p:nvSpPr>
          <p:cNvPr id="33" name="Titolo 1">
            <a:extLst>
              <a:ext uri="{FF2B5EF4-FFF2-40B4-BE49-F238E27FC236}">
                <a16:creationId xmlns:a16="http://schemas.microsoft.com/office/drawing/2014/main" id="{93A893E4-9ED5-4957-A1B3-360A3EAE8BE9}"/>
              </a:ext>
            </a:extLst>
          </p:cNvPr>
          <p:cNvSpPr txBox="1">
            <a:spLocks/>
          </p:cNvSpPr>
          <p:nvPr/>
        </p:nvSpPr>
        <p:spPr>
          <a:xfrm>
            <a:off x="64007" y="172843"/>
            <a:ext cx="10741346" cy="60439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600" b="1" dirty="0"/>
              <a:t>2</a:t>
            </a:r>
            <a:r>
              <a:rPr lang="it-IT" sz="3600" b="1" baseline="30000" dirty="0"/>
              <a:t>nd</a:t>
            </a:r>
            <a:r>
              <a:rPr lang="it-IT" sz="3600" b="1" dirty="0"/>
              <a:t> EEDF TEST BENCH: ESTIMATE OF ION CHARGE STATE DISTRIBUTION</a:t>
            </a:r>
          </a:p>
        </p:txBody>
      </p:sp>
      <p:sp>
        <p:nvSpPr>
          <p:cNvPr id="21" name="Segnaposto data 13">
            <a:extLst>
              <a:ext uri="{FF2B5EF4-FFF2-40B4-BE49-F238E27FC236}">
                <a16:creationId xmlns:a16="http://schemas.microsoft.com/office/drawing/2014/main" id="{DEDEC682-19A8-44A1-826E-AD3D7C40BA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0"/>
            <a:ext cx="2255802" cy="365125"/>
          </a:xfrm>
        </p:spPr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pic>
        <p:nvPicPr>
          <p:cNvPr id="3" name="Immagine 2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37D704D4-A275-4CA1-97D8-E00865609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118F206-1B68-4301-BE03-135EC8C528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294"/>
          <a:stretch/>
        </p:blipFill>
        <p:spPr>
          <a:xfrm>
            <a:off x="2815452" y="1126740"/>
            <a:ext cx="4477673" cy="1666155"/>
          </a:xfrm>
          <a:prstGeom prst="rect">
            <a:avLst/>
          </a:prstGeom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784BC3F7-A467-4CA2-ADB9-B193082AF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0744"/>
            <a:ext cx="2615427" cy="4500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6">
            <a:extLst>
              <a:ext uri="{FF2B5EF4-FFF2-40B4-BE49-F238E27FC236}">
                <a16:creationId xmlns:a16="http://schemas.microsoft.com/office/drawing/2014/main" id="{180F9C96-C9F3-4FED-9CBC-1D02140C0AFF}"/>
              </a:ext>
            </a:extLst>
          </p:cNvPr>
          <p:cNvSpPr/>
          <p:nvPr/>
        </p:nvSpPr>
        <p:spPr>
          <a:xfrm>
            <a:off x="2866948" y="1554158"/>
            <a:ext cx="3745888" cy="144016"/>
          </a:xfrm>
          <a:prstGeom prst="rect">
            <a:avLst/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12">
            <a:extLst>
              <a:ext uri="{FF2B5EF4-FFF2-40B4-BE49-F238E27FC236}">
                <a16:creationId xmlns:a16="http://schemas.microsoft.com/office/drawing/2014/main" id="{13A968FF-27BA-4FB7-9302-28E19B30E3AF}"/>
              </a:ext>
            </a:extLst>
          </p:cNvPr>
          <p:cNvSpPr/>
          <p:nvPr/>
        </p:nvSpPr>
        <p:spPr>
          <a:xfrm>
            <a:off x="2866948" y="1842190"/>
            <a:ext cx="3745888" cy="14401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9" name="Picture 7">
            <a:extLst>
              <a:ext uri="{FF2B5EF4-FFF2-40B4-BE49-F238E27FC236}">
                <a16:creationId xmlns:a16="http://schemas.microsoft.com/office/drawing/2014/main" id="{D1E29A0A-83FC-42F1-8163-CF07FE1B0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240387"/>
            <a:ext cx="2615426" cy="452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4">
            <a:extLst>
              <a:ext uri="{FF2B5EF4-FFF2-40B4-BE49-F238E27FC236}">
                <a16:creationId xmlns:a16="http://schemas.microsoft.com/office/drawing/2014/main" id="{9CD135E1-1ABB-4AC5-993C-D8497EA41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979" y="2995629"/>
            <a:ext cx="3480995" cy="2759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6">
            <a:extLst>
              <a:ext uri="{FF2B5EF4-FFF2-40B4-BE49-F238E27FC236}">
                <a16:creationId xmlns:a16="http://schemas.microsoft.com/office/drawing/2014/main" id="{B62F29B7-0209-4A2C-8B8A-2417851C2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977" y="2986958"/>
            <a:ext cx="3480995" cy="2776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2922BBF-B52F-463C-A739-24CB9BECDB25}"/>
              </a:ext>
            </a:extLst>
          </p:cNvPr>
          <p:cNvSpPr txBox="1"/>
          <p:nvPr/>
        </p:nvSpPr>
        <p:spPr>
          <a:xfrm>
            <a:off x="7361389" y="1132002"/>
            <a:ext cx="53273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Ion CSD </a:t>
            </a:r>
            <a:r>
              <a:rPr lang="it-IT" sz="1600" dirty="0" err="1"/>
              <a:t>calculated</a:t>
            </a:r>
            <a:r>
              <a:rPr lang="it-IT" sz="1600" dirty="0"/>
              <a:t> in </a:t>
            </a:r>
            <a:r>
              <a:rPr lang="it-IT" sz="1600" b="1" dirty="0" err="1"/>
              <a:t>spatially-aggregated</a:t>
            </a:r>
            <a:r>
              <a:rPr lang="it-IT" sz="1600" b="1" dirty="0"/>
              <a:t> ROI </a:t>
            </a:r>
            <a:r>
              <a:rPr lang="it-IT" sz="1600" b="1" dirty="0" err="1"/>
              <a:t>cells</a:t>
            </a:r>
            <a:r>
              <a:rPr lang="it-IT" sz="1600" b="1" dirty="0"/>
              <a:t> </a:t>
            </a:r>
            <a:r>
              <a:rPr lang="it-IT" sz="1600" dirty="0" err="1"/>
              <a:t>treated</a:t>
            </a:r>
            <a:r>
              <a:rPr lang="it-IT" sz="1600" dirty="0"/>
              <a:t> </a:t>
            </a:r>
            <a:r>
              <a:rPr lang="it-IT" sz="1600" dirty="0" err="1"/>
              <a:t>as</a:t>
            </a:r>
            <a:r>
              <a:rPr lang="it-IT" sz="1600" b="1" dirty="0"/>
              <a:t> 0D plasma </a:t>
            </a:r>
            <a:r>
              <a:rPr lang="it-IT" sz="1600" b="1" dirty="0" err="1"/>
              <a:t>cell</a:t>
            </a:r>
            <a:r>
              <a:rPr lang="it-IT" sz="1600" b="1" dirty="0"/>
              <a:t>: </a:t>
            </a:r>
            <a:r>
              <a:rPr lang="it-IT" sz="1600" dirty="0"/>
              <a:t>0D code suite </a:t>
            </a:r>
            <a:r>
              <a:rPr lang="it-IT" sz="1600" b="1" dirty="0"/>
              <a:t>FLYCHK*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Data input: plasma </a:t>
            </a:r>
            <a:r>
              <a:rPr lang="it-IT" sz="1600" b="1" dirty="0" err="1"/>
              <a:t>density</a:t>
            </a:r>
            <a:r>
              <a:rPr lang="it-IT" sz="1600" b="1" dirty="0"/>
              <a:t> + EEDF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66096D-87ED-41FE-8CDE-DD85B8D682A9}"/>
              </a:ext>
            </a:extLst>
          </p:cNvPr>
          <p:cNvSpPr txBox="1">
            <a:spLocks/>
          </p:cNvSpPr>
          <p:nvPr/>
        </p:nvSpPr>
        <p:spPr>
          <a:xfrm>
            <a:off x="7053247" y="1738838"/>
            <a:ext cx="5616113" cy="144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900" b="1" dirty="0">
                <a:solidFill>
                  <a:schemeClr val="tx1"/>
                </a:solidFill>
              </a:rPr>
              <a:t>*</a:t>
            </a:r>
            <a:r>
              <a:rPr lang="en-US" sz="900" b="1" dirty="0">
                <a:solidFill>
                  <a:schemeClr val="tx1"/>
                </a:solidFill>
              </a:rPr>
              <a:t>H.K. Chung, R.W. </a:t>
            </a:r>
            <a:r>
              <a:rPr lang="en-US" sz="900" b="1" dirty="0" err="1">
                <a:solidFill>
                  <a:schemeClr val="tx1"/>
                </a:solidFill>
              </a:rPr>
              <a:t>Lee,M.H</a:t>
            </a:r>
            <a:r>
              <a:rPr lang="en-US" sz="900" b="1" dirty="0">
                <a:solidFill>
                  <a:schemeClr val="tx1"/>
                </a:solidFill>
              </a:rPr>
              <a:t>. Chen and Y. Ralchenko, The How To For FLYCHK @ NIST (2008).</a:t>
            </a:r>
            <a:endParaRPr lang="en-IN" sz="900" b="1" dirty="0">
              <a:solidFill>
                <a:schemeClr val="tx1"/>
              </a:solidFill>
            </a:endParaRPr>
          </a:p>
        </p:txBody>
      </p:sp>
      <p:sp>
        <p:nvSpPr>
          <p:cNvPr id="38" name="Rettangolo con angoli arrotondati 37">
            <a:extLst>
              <a:ext uri="{FF2B5EF4-FFF2-40B4-BE49-F238E27FC236}">
                <a16:creationId xmlns:a16="http://schemas.microsoft.com/office/drawing/2014/main" id="{5074D7DA-556C-4FD5-912E-EA5622625075}"/>
              </a:ext>
            </a:extLst>
          </p:cNvPr>
          <p:cNvSpPr/>
          <p:nvPr/>
        </p:nvSpPr>
        <p:spPr>
          <a:xfrm>
            <a:off x="7678338" y="2779347"/>
            <a:ext cx="4375675" cy="2471390"/>
          </a:xfrm>
          <a:prstGeom prst="roundRect">
            <a:avLst/>
          </a:prstGeom>
          <a:solidFill>
            <a:srgbClr val="FFC000">
              <a:alpha val="38000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/>
                </a:solidFill>
              </a:rPr>
              <a:t>Higher</a:t>
            </a:r>
            <a:r>
              <a:rPr lang="it-IT" b="1" dirty="0">
                <a:solidFill>
                  <a:schemeClr val="tx1"/>
                </a:solidFill>
              </a:rPr>
              <a:t> electron energy </a:t>
            </a:r>
            <a:r>
              <a:rPr lang="it-IT" b="1" dirty="0" err="1">
                <a:solidFill>
                  <a:schemeClr val="tx1"/>
                </a:solidFill>
              </a:rPr>
              <a:t>content</a:t>
            </a:r>
            <a:r>
              <a:rPr lang="it-IT" b="1" dirty="0">
                <a:solidFill>
                  <a:schemeClr val="tx1"/>
                </a:solidFill>
              </a:rPr>
              <a:t> shifts the </a:t>
            </a:r>
            <a:r>
              <a:rPr lang="it-IT" b="1" dirty="0" err="1">
                <a:solidFill>
                  <a:schemeClr val="tx1"/>
                </a:solidFill>
              </a:rPr>
              <a:t>ion</a:t>
            </a:r>
            <a:r>
              <a:rPr lang="it-IT" b="1" dirty="0">
                <a:solidFill>
                  <a:schemeClr val="tx1"/>
                </a:solidFill>
              </a:rPr>
              <a:t> CSD to </a:t>
            </a:r>
            <a:r>
              <a:rPr lang="it-IT" b="1" dirty="0" err="1">
                <a:solidFill>
                  <a:schemeClr val="tx1"/>
                </a:solidFill>
              </a:rPr>
              <a:t>higher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charge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states</a:t>
            </a:r>
            <a:endParaRPr lang="it-IT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solidFill>
                  <a:schemeClr val="tx1"/>
                </a:solidFill>
              </a:rPr>
              <a:t>Possibility</a:t>
            </a:r>
            <a:r>
              <a:rPr lang="it-IT" dirty="0">
                <a:solidFill>
                  <a:schemeClr val="tx1"/>
                </a:solidFill>
              </a:rPr>
              <a:t> to use the </a:t>
            </a:r>
            <a:r>
              <a:rPr lang="it-IT" b="1" dirty="0">
                <a:solidFill>
                  <a:schemeClr val="tx1"/>
                </a:solidFill>
              </a:rPr>
              <a:t>0D CSD for 3D </a:t>
            </a:r>
            <a:r>
              <a:rPr lang="it-IT" b="1" dirty="0" err="1">
                <a:solidFill>
                  <a:schemeClr val="tx1"/>
                </a:solidFill>
              </a:rPr>
              <a:t>modeling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ion</a:t>
            </a:r>
            <a:r>
              <a:rPr lang="it-IT" dirty="0">
                <a:solidFill>
                  <a:schemeClr val="tx1"/>
                </a:solidFill>
              </a:rPr>
              <a:t>-electron dynamics</a:t>
            </a:r>
          </a:p>
        </p:txBody>
      </p:sp>
      <p:sp>
        <p:nvSpPr>
          <p:cNvPr id="39" name="Footer Placeholder 3">
            <a:extLst>
              <a:ext uri="{FF2B5EF4-FFF2-40B4-BE49-F238E27FC236}">
                <a16:creationId xmlns:a16="http://schemas.microsoft.com/office/drawing/2014/main" id="{4D5121BA-90DF-427E-B9C9-8545C73EC02D}"/>
              </a:ext>
            </a:extLst>
          </p:cNvPr>
          <p:cNvSpPr txBox="1">
            <a:spLocks/>
          </p:cNvSpPr>
          <p:nvPr/>
        </p:nvSpPr>
        <p:spPr>
          <a:xfrm>
            <a:off x="1104787" y="5898928"/>
            <a:ext cx="3635105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900" b="1" dirty="0">
                <a:solidFill>
                  <a:schemeClr val="tx1"/>
                </a:solidFill>
              </a:rPr>
              <a:t>B. Mishra, </a:t>
            </a:r>
            <a:r>
              <a:rPr lang="en-IN" sz="900" b="1" i="1" dirty="0">
                <a:solidFill>
                  <a:schemeClr val="tx1"/>
                </a:solidFill>
              </a:rPr>
              <a:t>Master</a:t>
            </a:r>
            <a:r>
              <a:rPr lang="en-IN" sz="900" b="1" dirty="0">
                <a:solidFill>
                  <a:schemeClr val="tx1"/>
                </a:solidFill>
              </a:rPr>
              <a:t> </a:t>
            </a:r>
            <a:r>
              <a:rPr lang="en-IN" sz="900" b="1" i="1" dirty="0">
                <a:solidFill>
                  <a:schemeClr val="tx1"/>
                </a:solidFill>
              </a:rPr>
              <a:t>Thesis work (2020)</a:t>
            </a:r>
            <a:endParaRPr lang="en-IN" sz="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13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8" grpId="0" animBg="1"/>
      <p:bldP spid="34" grpId="0"/>
      <p:bldP spid="4" grpId="0"/>
      <p:bldP spid="38" grpId="0" animBg="1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F61FB1-ECCF-41B1-8D1F-1386BC5BDD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6696" r="-1" b="9012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0F609DD8-8BBE-402F-8D98-46B94C62F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" y="0"/>
            <a:ext cx="3402270" cy="886608"/>
          </a:xfrm>
          <a:prstGeom prst="rect">
            <a:avLst/>
          </a:prstGeom>
        </p:spPr>
      </p:pic>
      <p:pic>
        <p:nvPicPr>
          <p:cNvPr id="25" name="Immagine 24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45EB7518-2CE7-40D3-BD1C-1C935B9F8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7719" y="-5054"/>
            <a:ext cx="1378867" cy="889591"/>
          </a:xfrm>
          <a:prstGeom prst="rect">
            <a:avLst/>
          </a:prstGeom>
        </p:spPr>
      </p:pic>
      <p:pic>
        <p:nvPicPr>
          <p:cNvPr id="29" name="Immagine 28" descr="Immagine che contiene esterni, erba, montagna, collina&#10;&#10;Descrizione generata automaticamente">
            <a:extLst>
              <a:ext uri="{FF2B5EF4-FFF2-40B4-BE49-F238E27FC236}">
                <a16:creationId xmlns:a16="http://schemas.microsoft.com/office/drawing/2014/main" id="{40CD117F-6693-4CF2-B7E3-1417A3840DB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14" y="884537"/>
            <a:ext cx="1880510" cy="1433395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0C73D70D-CF2A-494C-9FD2-40088C88E85F}"/>
              </a:ext>
            </a:extLst>
          </p:cNvPr>
          <p:cNvSpPr/>
          <p:nvPr/>
        </p:nvSpPr>
        <p:spPr>
          <a:xfrm>
            <a:off x="3400746" y="0"/>
            <a:ext cx="7476638" cy="8868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4000" dirty="0">
                <a:solidFill>
                  <a:schemeClr val="tx1"/>
                </a:solidFill>
              </a:rPr>
              <a:t>          CONCLUSION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CE45851-440C-4081-9C80-E33E0396EAB4}"/>
              </a:ext>
            </a:extLst>
          </p:cNvPr>
          <p:cNvSpPr/>
          <p:nvPr/>
        </p:nvSpPr>
        <p:spPr>
          <a:xfrm>
            <a:off x="8925301" y="1600200"/>
            <a:ext cx="3153335" cy="3657599"/>
          </a:xfrm>
          <a:prstGeom prst="roundRect">
            <a:avLst/>
          </a:prstGeom>
          <a:solidFill>
            <a:srgbClr val="80F1E8"/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Segnaposto piè di pagina 15">
            <a:extLst>
              <a:ext uri="{FF2B5EF4-FFF2-40B4-BE49-F238E27FC236}">
                <a16:creationId xmlns:a16="http://schemas.microsoft.com/office/drawing/2014/main" id="{F248F7A3-4E58-4DCF-A172-7B95E6373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Angelo Pidatella - INFN-LNS</a:t>
            </a:r>
          </a:p>
        </p:txBody>
      </p:sp>
      <p:sp>
        <p:nvSpPr>
          <p:cNvPr id="21" name="Segnaposto numero diapositiva 17">
            <a:extLst>
              <a:ext uri="{FF2B5EF4-FFF2-40B4-BE49-F238E27FC236}">
                <a16:creationId xmlns:a16="http://schemas.microsoft.com/office/drawing/2014/main" id="{D71FE1B8-2CCE-4217-AD81-00D5AB2B9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2" name="Segnaposto data 13">
            <a:extLst>
              <a:ext uri="{FF2B5EF4-FFF2-40B4-BE49-F238E27FC236}">
                <a16:creationId xmlns:a16="http://schemas.microsoft.com/office/drawing/2014/main" id="{11AC0E28-A668-471D-A9FF-E640A8C56A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1" y="6356350"/>
            <a:ext cx="2255802" cy="365125"/>
          </a:xfrm>
        </p:spPr>
        <p:txBody>
          <a:bodyPr/>
          <a:lstStyle/>
          <a:p>
            <a:r>
              <a:rPr lang="it-IT" b="1" dirty="0" err="1">
                <a:solidFill>
                  <a:schemeClr val="tx1"/>
                </a:solidFill>
              </a:rPr>
              <a:t>September</a:t>
            </a:r>
            <a:r>
              <a:rPr lang="it-IT" b="1" dirty="0">
                <a:solidFill>
                  <a:schemeClr val="tx1"/>
                </a:solidFill>
              </a:rPr>
              <a:t> 29, 2020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6BC8655-6E3A-4A0F-BD41-8EA0981AA600}"/>
              </a:ext>
            </a:extLst>
          </p:cNvPr>
          <p:cNvSpPr txBox="1"/>
          <p:nvPr/>
        </p:nvSpPr>
        <p:spPr>
          <a:xfrm>
            <a:off x="9160625" y="192704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ACKNOWLEDGMENTS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3CC8623-17E4-4249-A779-8B897B423582}"/>
              </a:ext>
            </a:extLst>
          </p:cNvPr>
          <p:cNvSpPr txBox="1"/>
          <p:nvPr/>
        </p:nvSpPr>
        <p:spPr>
          <a:xfrm>
            <a:off x="9571414" y="2529079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David Mascali</a:t>
            </a:r>
          </a:p>
          <a:p>
            <a:pPr algn="ctr"/>
            <a:r>
              <a:rPr lang="it-IT" dirty="0"/>
              <a:t>Bharat </a:t>
            </a:r>
            <a:r>
              <a:rPr lang="it-IT" dirty="0" err="1"/>
              <a:t>Mishra</a:t>
            </a:r>
            <a:endParaRPr lang="it-IT" dirty="0"/>
          </a:p>
          <a:p>
            <a:pPr algn="ctr"/>
            <a:r>
              <a:rPr lang="it-IT" dirty="0"/>
              <a:t>Eugenia Naselli</a:t>
            </a:r>
          </a:p>
          <a:p>
            <a:pPr algn="ctr"/>
            <a:r>
              <a:rPr lang="it-IT" dirty="0"/>
              <a:t>Giuseppe Torrisi</a:t>
            </a:r>
          </a:p>
        </p:txBody>
      </p:sp>
      <p:pic>
        <p:nvPicPr>
          <p:cNvPr id="14" name="Immagine 13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EA73CBB4-A73D-4292-A411-41FCE88CC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6836" y="2636794"/>
            <a:ext cx="929156" cy="599455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4B445623-C5E2-44D7-9D73-CAFD0714133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0350" y="4166015"/>
            <a:ext cx="962127" cy="694120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4CD4E04A-73C3-4CE6-ADDC-7EB1261B9F9F}"/>
              </a:ext>
            </a:extLst>
          </p:cNvPr>
          <p:cNvSpPr txBox="1"/>
          <p:nvPr/>
        </p:nvSpPr>
        <p:spPr>
          <a:xfrm>
            <a:off x="9569618" y="412427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Alessio Galatà</a:t>
            </a: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AF8CA693-7576-452D-8E94-FEB8F5836E88}"/>
              </a:ext>
            </a:extLst>
          </p:cNvPr>
          <p:cNvSpPr/>
          <p:nvPr/>
        </p:nvSpPr>
        <p:spPr>
          <a:xfrm>
            <a:off x="2148730" y="1354759"/>
            <a:ext cx="6618564" cy="4452315"/>
          </a:xfrm>
          <a:prstGeom prst="roundRect">
            <a:avLst/>
          </a:prstGeom>
          <a:solidFill>
            <a:schemeClr val="accent4">
              <a:lumMod val="20000"/>
              <a:lumOff val="80000"/>
              <a:alpha val="78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Self-</a:t>
            </a:r>
            <a:r>
              <a:rPr lang="it-IT" dirty="0" err="1">
                <a:solidFill>
                  <a:schemeClr val="tx1"/>
                </a:solidFill>
              </a:rPr>
              <a:t>consistent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numerical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modeling</a:t>
            </a:r>
            <a:r>
              <a:rPr lang="it-IT" dirty="0">
                <a:solidFill>
                  <a:schemeClr val="tx1"/>
                </a:solidFill>
              </a:rPr>
              <a:t> of ECRIS plasma to study </a:t>
            </a:r>
            <a:r>
              <a:rPr lang="it-IT" dirty="0" err="1">
                <a:solidFill>
                  <a:schemeClr val="tx1"/>
                </a:solidFill>
              </a:rPr>
              <a:t>space-resolved</a:t>
            </a:r>
            <a:r>
              <a:rPr lang="it-IT" dirty="0">
                <a:solidFill>
                  <a:schemeClr val="tx1"/>
                </a:solidFill>
              </a:rPr>
              <a:t> and time-</a:t>
            </a:r>
            <a:r>
              <a:rPr lang="it-IT" dirty="0" err="1">
                <a:solidFill>
                  <a:schemeClr val="tx1"/>
                </a:solidFill>
              </a:rPr>
              <a:t>resolved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phenomena</a:t>
            </a:r>
            <a:endParaRPr lang="it-IT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Space-</a:t>
            </a:r>
            <a:r>
              <a:rPr lang="it-IT" dirty="0" err="1">
                <a:solidFill>
                  <a:schemeClr val="tx1"/>
                </a:solidFill>
              </a:rPr>
              <a:t>resolved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particles</a:t>
            </a:r>
            <a:r>
              <a:rPr lang="it-IT" dirty="0">
                <a:solidFill>
                  <a:schemeClr val="tx1"/>
                </a:solidFill>
              </a:rPr>
              <a:t>’ </a:t>
            </a:r>
            <a:r>
              <a:rPr lang="it-IT" dirty="0" err="1">
                <a:solidFill>
                  <a:schemeClr val="tx1"/>
                </a:solidFill>
              </a:rPr>
              <a:t>anisotropy</a:t>
            </a:r>
            <a:r>
              <a:rPr lang="it-IT" dirty="0">
                <a:solidFill>
                  <a:schemeClr val="tx1"/>
                </a:solidFill>
              </a:rPr>
              <a:t> in the </a:t>
            </a:r>
            <a:r>
              <a:rPr lang="it-IT" dirty="0" err="1">
                <a:solidFill>
                  <a:schemeClr val="tx1"/>
                </a:solidFill>
              </a:rPr>
              <a:t>the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velocity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space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reflects</a:t>
            </a:r>
            <a:r>
              <a:rPr lang="it-IT" dirty="0">
                <a:solidFill>
                  <a:schemeClr val="tx1"/>
                </a:solidFill>
              </a:rPr>
              <a:t> the </a:t>
            </a:r>
            <a:r>
              <a:rPr lang="it-IT" dirty="0" err="1">
                <a:solidFill>
                  <a:schemeClr val="tx1"/>
                </a:solidFill>
              </a:rPr>
              <a:t>inhomogenous</a:t>
            </a:r>
            <a:r>
              <a:rPr lang="it-IT" dirty="0">
                <a:solidFill>
                  <a:schemeClr val="tx1"/>
                </a:solidFill>
              </a:rPr>
              <a:t> and </a:t>
            </a:r>
            <a:r>
              <a:rPr lang="it-IT" dirty="0" err="1">
                <a:solidFill>
                  <a:schemeClr val="tx1"/>
                </a:solidFill>
              </a:rPr>
              <a:t>space-dependent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properties</a:t>
            </a:r>
            <a:r>
              <a:rPr lang="it-IT" dirty="0">
                <a:solidFill>
                  <a:schemeClr val="tx1"/>
                </a:solidFill>
              </a:rPr>
              <a:t> of ECRIS plasma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Space-</a:t>
            </a:r>
            <a:r>
              <a:rPr lang="it-IT" dirty="0" err="1">
                <a:solidFill>
                  <a:schemeClr val="tx1"/>
                </a:solidFill>
              </a:rPr>
              <a:t>resolved</a:t>
            </a:r>
            <a:r>
              <a:rPr lang="it-IT" dirty="0">
                <a:solidFill>
                  <a:schemeClr val="tx1"/>
                </a:solidFill>
              </a:rPr>
              <a:t> EEDF </a:t>
            </a:r>
            <a:r>
              <a:rPr lang="it-IT" dirty="0" err="1">
                <a:solidFill>
                  <a:schemeClr val="tx1"/>
                </a:solidFill>
              </a:rPr>
              <a:t>provides</a:t>
            </a:r>
            <a:r>
              <a:rPr lang="it-IT" dirty="0">
                <a:solidFill>
                  <a:schemeClr val="tx1"/>
                </a:solidFill>
              </a:rPr>
              <a:t> a </a:t>
            </a:r>
            <a:r>
              <a:rPr lang="it-IT" dirty="0" err="1">
                <a:solidFill>
                  <a:schemeClr val="tx1"/>
                </a:solidFill>
              </a:rPr>
              <a:t>local</a:t>
            </a:r>
            <a:r>
              <a:rPr lang="it-IT" dirty="0">
                <a:solidFill>
                  <a:schemeClr val="tx1"/>
                </a:solidFill>
              </a:rPr>
              <a:t> information on the electron </a:t>
            </a:r>
            <a:r>
              <a:rPr lang="it-IT" dirty="0" err="1">
                <a:solidFill>
                  <a:schemeClr val="tx1"/>
                </a:solidFill>
              </a:rPr>
              <a:t>distribution</a:t>
            </a:r>
            <a:endParaRPr lang="it-IT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2 test </a:t>
            </a:r>
            <a:r>
              <a:rPr lang="it-IT" dirty="0" err="1">
                <a:solidFill>
                  <a:schemeClr val="tx1"/>
                </a:solidFill>
              </a:rPr>
              <a:t>bench</a:t>
            </a:r>
            <a:r>
              <a:rPr lang="it-IT" dirty="0">
                <a:solidFill>
                  <a:schemeClr val="tx1"/>
                </a:solidFill>
              </a:rPr>
              <a:t> for the </a:t>
            </a:r>
            <a:r>
              <a:rPr lang="it-IT" dirty="0" err="1">
                <a:solidFill>
                  <a:schemeClr val="tx1"/>
                </a:solidFill>
              </a:rPr>
              <a:t>analytical</a:t>
            </a:r>
            <a:r>
              <a:rPr lang="it-IT" dirty="0">
                <a:solidFill>
                  <a:schemeClr val="tx1"/>
                </a:solidFill>
              </a:rPr>
              <a:t> EEDF: 3D </a:t>
            </a:r>
            <a:r>
              <a:rPr lang="it-IT" dirty="0" err="1">
                <a:solidFill>
                  <a:schemeClr val="tx1"/>
                </a:solidFill>
              </a:rPr>
              <a:t>map</a:t>
            </a:r>
            <a:r>
              <a:rPr lang="it-IT" dirty="0">
                <a:solidFill>
                  <a:schemeClr val="tx1"/>
                </a:solidFill>
              </a:rPr>
              <a:t> of the </a:t>
            </a:r>
            <a:r>
              <a:rPr lang="it-IT" dirty="0" err="1">
                <a:solidFill>
                  <a:schemeClr val="tx1"/>
                </a:solidFill>
              </a:rPr>
              <a:t>fluorescence</a:t>
            </a:r>
            <a:r>
              <a:rPr lang="it-IT" dirty="0">
                <a:solidFill>
                  <a:schemeClr val="tx1"/>
                </a:solidFill>
              </a:rPr>
              <a:t> X-</a:t>
            </a:r>
            <a:r>
              <a:rPr lang="it-IT" dirty="0" err="1">
                <a:solidFill>
                  <a:schemeClr val="tx1"/>
                </a:solidFill>
              </a:rPr>
              <a:t>ray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emission</a:t>
            </a:r>
            <a:r>
              <a:rPr lang="it-IT" dirty="0">
                <a:solidFill>
                  <a:schemeClr val="tx1"/>
                </a:solidFill>
              </a:rPr>
              <a:t> rate </a:t>
            </a:r>
            <a:r>
              <a:rPr lang="it-IT" dirty="0" err="1">
                <a:solidFill>
                  <a:schemeClr val="tx1"/>
                </a:solidFill>
              </a:rPr>
              <a:t>compared</a:t>
            </a:r>
            <a:r>
              <a:rPr lang="it-IT" dirty="0">
                <a:solidFill>
                  <a:schemeClr val="tx1"/>
                </a:solidFill>
              </a:rPr>
              <a:t> with </a:t>
            </a:r>
            <a:r>
              <a:rPr lang="it-IT" dirty="0" err="1">
                <a:solidFill>
                  <a:schemeClr val="tx1"/>
                </a:solidFill>
              </a:rPr>
              <a:t>experimental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results</a:t>
            </a:r>
            <a:r>
              <a:rPr lang="it-IT" dirty="0">
                <a:solidFill>
                  <a:schemeClr val="tx1"/>
                </a:solidFill>
              </a:rPr>
              <a:t>, </a:t>
            </a:r>
            <a:r>
              <a:rPr lang="it-IT" dirty="0" err="1">
                <a:solidFill>
                  <a:schemeClr val="tx1"/>
                </a:solidFill>
              </a:rPr>
              <a:t>evaluation</a:t>
            </a:r>
            <a:r>
              <a:rPr lang="it-IT" dirty="0">
                <a:solidFill>
                  <a:schemeClr val="tx1"/>
                </a:solidFill>
              </a:rPr>
              <a:t> of </a:t>
            </a:r>
            <a:r>
              <a:rPr lang="it-IT">
                <a:solidFill>
                  <a:schemeClr val="tx1"/>
                </a:solidFill>
              </a:rPr>
              <a:t>local </a:t>
            </a:r>
            <a:r>
              <a:rPr lang="it-IT" dirty="0" err="1">
                <a:solidFill>
                  <a:schemeClr val="tx1"/>
                </a:solidFill>
              </a:rPr>
              <a:t>ion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charge</a:t>
            </a:r>
            <a:r>
              <a:rPr lang="it-IT" dirty="0">
                <a:solidFill>
                  <a:schemeClr val="tx1"/>
                </a:solidFill>
              </a:rPr>
              <a:t> state </a:t>
            </a:r>
            <a:r>
              <a:rPr lang="it-IT" dirty="0" err="1">
                <a:solidFill>
                  <a:schemeClr val="tx1"/>
                </a:solidFill>
              </a:rPr>
              <a:t>distribution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FD96EB28-289B-4085-B427-6D007C42A827}"/>
              </a:ext>
            </a:extLst>
          </p:cNvPr>
          <p:cNvSpPr txBox="1"/>
          <p:nvPr/>
        </p:nvSpPr>
        <p:spPr>
          <a:xfrm>
            <a:off x="2481707" y="5348627"/>
            <a:ext cx="72255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dirty="0"/>
              <a:t>THANK YOU ALL !</a:t>
            </a:r>
          </a:p>
        </p:txBody>
      </p:sp>
    </p:spTree>
    <p:extLst>
      <p:ext uri="{BB962C8B-B14F-4D97-AF65-F5344CB8AC3E}">
        <p14:creationId xmlns:p14="http://schemas.microsoft.com/office/powerpoint/2010/main" val="137667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12300</TotalTime>
  <Words>1889</Words>
  <Application>Microsoft Office PowerPoint</Application>
  <PresentationFormat>Widescreen</PresentationFormat>
  <Paragraphs>217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Bookman Old Style</vt:lpstr>
      <vt:lpstr>Calibri</vt:lpstr>
      <vt:lpstr>Calibri Light</vt:lpstr>
      <vt:lpstr>Cambria Math</vt:lpstr>
      <vt:lpstr>Tema di Office</vt:lpstr>
      <vt:lpstr>ADVANCEMENTS IN SELF-CONSISTENT MODELING OF TIME- AND SPACE-DEPENDENT PHENOMENA IN ECRIS PLASMA</vt:lpstr>
      <vt:lpstr> INTRODUCTION</vt:lpstr>
      <vt:lpstr>ECR PLASMA ANISOTROPICITY</vt:lpstr>
      <vt:lpstr>3D MODELING OF ELECTRON KINETICS</vt:lpstr>
      <vt:lpstr>VELOCITY-SPACE ANISOTROPY DISTRIBUTION v_⊥/v_∥</vt:lpstr>
      <vt:lpstr>PowerPoint Presentation</vt:lpstr>
      <vt:lpstr>ECR REGION ANISOTROPY DISTRIBUTION v_⊥/v_∥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ADVANCEMENTS IN SELF-CONSISTENT MODELING OF TIME- AND SPACE-DEPENDENT PHENOMENA IN ECRIS PLASMA</dc:title>
  <dc:creator>Angelo Pidatella</dc:creator>
  <cp:lastModifiedBy>Allen, Alexa</cp:lastModifiedBy>
  <cp:revision>118</cp:revision>
  <dcterms:created xsi:type="dcterms:W3CDTF">2020-09-16T09:24:42Z</dcterms:created>
  <dcterms:modified xsi:type="dcterms:W3CDTF">2020-09-28T16:19:07Z</dcterms:modified>
</cp:coreProperties>
</file>