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handoutMasterIdLst>
    <p:handoutMasterId r:id="rId27"/>
  </p:handoutMasterIdLst>
  <p:sldIdLst>
    <p:sldId id="257" r:id="rId2"/>
    <p:sldId id="259" r:id="rId3"/>
    <p:sldId id="308" r:id="rId4"/>
    <p:sldId id="260" r:id="rId5"/>
    <p:sldId id="280" r:id="rId6"/>
    <p:sldId id="262" r:id="rId7"/>
    <p:sldId id="291" r:id="rId8"/>
    <p:sldId id="292" r:id="rId9"/>
    <p:sldId id="293" r:id="rId10"/>
    <p:sldId id="294" r:id="rId11"/>
    <p:sldId id="295" r:id="rId12"/>
    <p:sldId id="296" r:id="rId13"/>
    <p:sldId id="309" r:id="rId14"/>
    <p:sldId id="297" r:id="rId15"/>
    <p:sldId id="298" r:id="rId16"/>
    <p:sldId id="310" r:id="rId17"/>
    <p:sldId id="311" r:id="rId18"/>
    <p:sldId id="300" r:id="rId19"/>
    <p:sldId id="312" r:id="rId20"/>
    <p:sldId id="275" r:id="rId21"/>
    <p:sldId id="301" r:id="rId22"/>
    <p:sldId id="304" r:id="rId23"/>
    <p:sldId id="302" r:id="rId24"/>
    <p:sldId id="307" r:id="rId25"/>
  </p:sldIdLst>
  <p:sldSz cx="9144000" cy="6858000" type="screen4x3"/>
  <p:notesSz cx="6797675" cy="987266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CC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95" autoAdjust="0"/>
  </p:normalViewPr>
  <p:slideViewPr>
    <p:cSldViewPr>
      <p:cViewPr varScale="1">
        <p:scale>
          <a:sx n="109" d="100"/>
          <a:sy n="109" d="100"/>
        </p:scale>
        <p:origin x="16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4"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 Id="rId4" Type="http://schemas.openxmlformats.org/officeDocument/2006/relationships/image" Target="../media/image2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 Id="rId6" Type="http://schemas.openxmlformats.org/officeDocument/2006/relationships/image" Target="../media/image33.wmf"/><Relationship Id="rId5" Type="http://schemas.openxmlformats.org/officeDocument/2006/relationships/image" Target="../media/image32.wmf"/><Relationship Id="rId4" Type="http://schemas.openxmlformats.org/officeDocument/2006/relationships/image" Target="../media/image31.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 Id="rId4" Type="http://schemas.openxmlformats.org/officeDocument/2006/relationships/image" Target="../media/image3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49688" y="0"/>
            <a:ext cx="2946400" cy="493713"/>
          </a:xfrm>
          <a:prstGeom prst="rect">
            <a:avLst/>
          </a:prstGeom>
        </p:spPr>
        <p:txBody>
          <a:bodyPr vert="horz" lIns="91440" tIns="45720" rIns="91440" bIns="45720" rtlCol="0"/>
          <a:lstStyle>
            <a:lvl1pPr algn="r">
              <a:defRPr sz="1200"/>
            </a:lvl1pPr>
          </a:lstStyle>
          <a:p>
            <a:fld id="{AC48B381-15F8-4B5A-9A23-97E01718F672}" type="datetimeFigureOut">
              <a:rPr lang="zh-CN" altLang="en-US" smtClean="0"/>
              <a:pPr/>
              <a:t>2020/9/28</a:t>
            </a:fld>
            <a:endParaRPr lang="zh-CN" altLang="en-US"/>
          </a:p>
        </p:txBody>
      </p:sp>
      <p:sp>
        <p:nvSpPr>
          <p:cNvPr id="4" name="页脚占位符 3"/>
          <p:cNvSpPr>
            <a:spLocks noGrp="1"/>
          </p:cNvSpPr>
          <p:nvPr>
            <p:ph type="ftr" sz="quarter" idx="2"/>
          </p:nvPr>
        </p:nvSpPr>
        <p:spPr>
          <a:xfrm>
            <a:off x="0" y="9377363"/>
            <a:ext cx="2946400" cy="493712"/>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49688" y="9377363"/>
            <a:ext cx="2946400" cy="493712"/>
          </a:xfrm>
          <a:prstGeom prst="rect">
            <a:avLst/>
          </a:prstGeom>
        </p:spPr>
        <p:txBody>
          <a:bodyPr vert="horz" lIns="91440" tIns="45720" rIns="91440" bIns="45720" rtlCol="0" anchor="b"/>
          <a:lstStyle>
            <a:lvl1pPr algn="r">
              <a:defRPr sz="1200"/>
            </a:lvl1pPr>
          </a:lstStyle>
          <a:p>
            <a:fld id="{962863BE-E05E-446C-85D7-5C6213FC00D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2945659" cy="493633"/>
          </a:xfrm>
          <a:prstGeom prst="rect">
            <a:avLst/>
          </a:prstGeom>
        </p:spPr>
        <p:txBody>
          <a:bodyPr vert="horz" lIns="91432" tIns="45716" rIns="91432" bIns="45716" rtlCol="0"/>
          <a:lstStyle>
            <a:lvl1pPr algn="l">
              <a:defRPr sz="1200"/>
            </a:lvl1pPr>
          </a:lstStyle>
          <a:p>
            <a:endParaRPr lang="zh-CN" altLang="en-US"/>
          </a:p>
        </p:txBody>
      </p:sp>
      <p:sp>
        <p:nvSpPr>
          <p:cNvPr id="3" name="日期占位符 2"/>
          <p:cNvSpPr>
            <a:spLocks noGrp="1"/>
          </p:cNvSpPr>
          <p:nvPr>
            <p:ph type="dt" idx="1"/>
          </p:nvPr>
        </p:nvSpPr>
        <p:spPr>
          <a:xfrm>
            <a:off x="3850443" y="1"/>
            <a:ext cx="2945659" cy="493633"/>
          </a:xfrm>
          <a:prstGeom prst="rect">
            <a:avLst/>
          </a:prstGeom>
        </p:spPr>
        <p:txBody>
          <a:bodyPr vert="horz" lIns="91432" tIns="45716" rIns="91432" bIns="45716" rtlCol="0"/>
          <a:lstStyle>
            <a:lvl1pPr algn="r">
              <a:defRPr sz="1200"/>
            </a:lvl1pPr>
          </a:lstStyle>
          <a:p>
            <a:fld id="{DCDAA17A-DAEC-45A3-8BDB-CC46A096A687}" type="datetimeFigureOut">
              <a:rPr lang="zh-CN" altLang="en-US" smtClean="0"/>
              <a:pPr/>
              <a:t>2020/9/28</a:t>
            </a:fld>
            <a:endParaRPr lang="zh-CN" altLang="en-US"/>
          </a:p>
        </p:txBody>
      </p:sp>
      <p:sp>
        <p:nvSpPr>
          <p:cNvPr id="4" name="幻灯片图像占位符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32" tIns="45716" rIns="91432" bIns="45716" rtlCol="0" anchor="ctr"/>
          <a:lstStyle/>
          <a:p>
            <a:endParaRPr lang="zh-CN" altLang="en-US"/>
          </a:p>
        </p:txBody>
      </p:sp>
      <p:sp>
        <p:nvSpPr>
          <p:cNvPr id="5" name="备注占位符 4"/>
          <p:cNvSpPr>
            <a:spLocks noGrp="1"/>
          </p:cNvSpPr>
          <p:nvPr>
            <p:ph type="body" sz="quarter" idx="3"/>
          </p:nvPr>
        </p:nvSpPr>
        <p:spPr>
          <a:xfrm>
            <a:off x="679768" y="4689516"/>
            <a:ext cx="5438140" cy="4442698"/>
          </a:xfrm>
          <a:prstGeom prst="rect">
            <a:avLst/>
          </a:prstGeom>
        </p:spPr>
        <p:txBody>
          <a:bodyPr vert="horz" lIns="91432" tIns="45716" rIns="91432" bIns="45716"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377317"/>
            <a:ext cx="2945659" cy="493633"/>
          </a:xfrm>
          <a:prstGeom prst="rect">
            <a:avLst/>
          </a:prstGeom>
        </p:spPr>
        <p:txBody>
          <a:bodyPr vert="horz" lIns="91432" tIns="45716" rIns="91432" bIns="45716"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50443" y="9377317"/>
            <a:ext cx="2945659" cy="493633"/>
          </a:xfrm>
          <a:prstGeom prst="rect">
            <a:avLst/>
          </a:prstGeom>
        </p:spPr>
        <p:txBody>
          <a:bodyPr vert="horz" lIns="91432" tIns="45716" rIns="91432" bIns="45716" rtlCol="0" anchor="b"/>
          <a:lstStyle>
            <a:lvl1pPr algn="r">
              <a:defRPr sz="1200"/>
            </a:lvl1pPr>
          </a:lstStyle>
          <a:p>
            <a:fld id="{4055CEB5-383A-4D9B-A9CD-4ADF5AD9F137}" type="slidenum">
              <a:rPr lang="zh-CN" altLang="en-US" smtClean="0"/>
              <a:pPr/>
              <a:t>‹#›</a:t>
            </a:fld>
            <a:endParaRPr lang="zh-CN" altLang="en-US"/>
          </a:p>
        </p:txBody>
      </p:sp>
    </p:spTree>
    <p:extLst>
      <p:ext uri="{BB962C8B-B14F-4D97-AF65-F5344CB8AC3E}">
        <p14:creationId xmlns:p14="http://schemas.microsoft.com/office/powerpoint/2010/main" val="2926535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2925B602-E8A6-4989-B495-E94BBD598460}" type="slidenum">
              <a:rPr lang="zh-CN" altLang="en-US">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1123867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4055CEB5-383A-4D9B-A9CD-4ADF5AD9F137}"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algn="l"/>
            <a:endParaRPr lang="zh-CN" altLang="en-US" dirty="0"/>
          </a:p>
        </p:txBody>
      </p:sp>
      <p:sp>
        <p:nvSpPr>
          <p:cNvPr id="4" name="灯片编号占位符 3"/>
          <p:cNvSpPr>
            <a:spLocks noGrp="1"/>
          </p:cNvSpPr>
          <p:nvPr>
            <p:ph type="sldNum" sz="quarter" idx="10"/>
          </p:nvPr>
        </p:nvSpPr>
        <p:spPr/>
        <p:txBody>
          <a:bodyPr/>
          <a:lstStyle/>
          <a:p>
            <a:fld id="{4055CEB5-383A-4D9B-A9CD-4ADF5AD9F137}" type="slidenum">
              <a:rPr lang="zh-CN" altLang="en-US" smtClean="0"/>
              <a:pPr/>
              <a:t>3</a:t>
            </a:fld>
            <a:endParaRPr lang="zh-CN" altLang="en-US"/>
          </a:p>
        </p:txBody>
      </p:sp>
    </p:spTree>
    <p:extLst>
      <p:ext uri="{BB962C8B-B14F-4D97-AF65-F5344CB8AC3E}">
        <p14:creationId xmlns:p14="http://schemas.microsoft.com/office/powerpoint/2010/main" val="3269313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algn="l"/>
            <a:endParaRPr lang="zh-CN" altLang="en-US" dirty="0"/>
          </a:p>
        </p:txBody>
      </p:sp>
      <p:sp>
        <p:nvSpPr>
          <p:cNvPr id="4" name="灯片编号占位符 3"/>
          <p:cNvSpPr>
            <a:spLocks noGrp="1"/>
          </p:cNvSpPr>
          <p:nvPr>
            <p:ph type="sldNum" sz="quarter" idx="10"/>
          </p:nvPr>
        </p:nvSpPr>
        <p:spPr/>
        <p:txBody>
          <a:bodyPr/>
          <a:lstStyle/>
          <a:p>
            <a:fld id="{4055CEB5-383A-4D9B-A9CD-4ADF5AD9F137}" type="slidenum">
              <a:rPr lang="zh-CN" altLang="en-US" smtClean="0"/>
              <a:pPr/>
              <a:t>4</a:t>
            </a:fld>
            <a:endParaRPr lang="zh-CN" altLang="en-US"/>
          </a:p>
        </p:txBody>
      </p:sp>
    </p:spTree>
    <p:extLst>
      <p:ext uri="{BB962C8B-B14F-4D97-AF65-F5344CB8AC3E}">
        <p14:creationId xmlns:p14="http://schemas.microsoft.com/office/powerpoint/2010/main" val="3269313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4055CEB5-383A-4D9B-A9CD-4ADF5AD9F137}" type="slidenum">
              <a:rPr lang="zh-CN" altLang="en-US" smtClean="0"/>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4055CEB5-383A-4D9B-A9CD-4ADF5AD9F137}" type="slidenum">
              <a:rPr lang="zh-CN" altLang="en-US" smtClean="0"/>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4055CEB5-383A-4D9B-A9CD-4ADF5AD9F137}" type="slidenum">
              <a:rPr lang="zh-CN" altLang="en-US" smtClean="0"/>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4055CEB5-383A-4D9B-A9CD-4ADF5AD9F137}" type="slidenum">
              <a:rPr lang="zh-CN" altLang="en-US" smtClean="0"/>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4055CEB5-383A-4D9B-A9CD-4ADF5AD9F137}" type="slidenum">
              <a:rPr lang="zh-CN" altLang="en-US" smtClean="0"/>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4055CEB5-383A-4D9B-A9CD-4ADF5AD9F137}" type="slidenum">
              <a:rPr lang="zh-CN" altLang="en-US" smtClean="0"/>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4055CEB5-383A-4D9B-A9CD-4ADF5AD9F137}" type="slidenum">
              <a:rPr lang="zh-CN" altLang="en-US" smtClean="0"/>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4055CEB5-383A-4D9B-A9CD-4ADF5AD9F137}" type="slidenum">
              <a:rPr lang="zh-CN" altLang="en-US" smtClean="0"/>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4055CEB5-383A-4D9B-A9CD-4ADF5AD9F137}" type="slidenum">
              <a:rPr lang="zh-CN" altLang="en-US" smtClean="0"/>
              <a:pPr/>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4055CEB5-383A-4D9B-A9CD-4ADF5AD9F137}" type="slidenum">
              <a:rPr lang="zh-CN" altLang="en-US" smtClean="0"/>
              <a:pPr/>
              <a:t>15</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4055CEB5-383A-4D9B-A9CD-4ADF5AD9F137}" type="slidenum">
              <a:rPr lang="zh-CN" altLang="en-US" smtClean="0"/>
              <a:pPr/>
              <a:t>16</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4055CEB5-383A-4D9B-A9CD-4ADF5AD9F137}" type="slidenum">
              <a:rPr lang="zh-CN" altLang="en-US" smtClean="0"/>
              <a:pPr/>
              <a:t>17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4" name="Rectangle 4"/>
          <p:cNvSpPr>
            <a:spLocks noChangeArrowheads="1"/>
          </p:cNvSpPr>
          <p:nvPr userDrawn="1"/>
        </p:nvSpPr>
        <p:spPr bwMode="auto">
          <a:xfrm>
            <a:off x="3708400" y="1588"/>
            <a:ext cx="5435600" cy="619125"/>
          </a:xfrm>
          <a:prstGeom prst="rect">
            <a:avLst/>
          </a:prstGeom>
          <a:solidFill>
            <a:srgbClr val="325FB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defRPr/>
            </a:pPr>
            <a:endParaRPr lang="zh-CN" altLang="en-US" smtClean="0">
              <a:solidFill>
                <a:prstClr val="white"/>
              </a:solidFill>
            </a:endParaRPr>
          </a:p>
        </p:txBody>
      </p:sp>
      <p:sp>
        <p:nvSpPr>
          <p:cNvPr id="5" name="AutoShape 16"/>
          <p:cNvSpPr>
            <a:spLocks noChangeArrowheads="1"/>
          </p:cNvSpPr>
          <p:nvPr userDrawn="1"/>
        </p:nvSpPr>
        <p:spPr bwMode="auto">
          <a:xfrm>
            <a:off x="3544888" y="0"/>
            <a:ext cx="720725" cy="620713"/>
          </a:xfrm>
          <a:prstGeom prst="chevron">
            <a:avLst>
              <a:gd name="adj" fmla="val 29028"/>
            </a:avLst>
          </a:prstGeom>
          <a:solidFill>
            <a:srgbClr val="325FB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defRPr/>
            </a:pPr>
            <a:endParaRPr lang="zh-CN" altLang="en-US" smtClean="0">
              <a:solidFill>
                <a:prstClr val="black"/>
              </a:solidFill>
            </a:endParaRPr>
          </a:p>
        </p:txBody>
      </p:sp>
      <p:sp>
        <p:nvSpPr>
          <p:cNvPr id="6" name="Rectangle 13"/>
          <p:cNvSpPr>
            <a:spLocks noChangeArrowheads="1"/>
          </p:cNvSpPr>
          <p:nvPr userDrawn="1"/>
        </p:nvSpPr>
        <p:spPr bwMode="auto">
          <a:xfrm>
            <a:off x="0" y="6597650"/>
            <a:ext cx="9144000" cy="260350"/>
          </a:xfrm>
          <a:prstGeom prst="rect">
            <a:avLst/>
          </a:prstGeom>
          <a:solidFill>
            <a:srgbClr val="325FB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defRPr/>
            </a:pPr>
            <a:endParaRPr lang="zh-CN" altLang="en-US" smtClean="0">
              <a:solidFill>
                <a:prstClr val="black"/>
              </a:solidFill>
            </a:endParaRPr>
          </a:p>
        </p:txBody>
      </p:sp>
      <p:sp>
        <p:nvSpPr>
          <p:cNvPr id="7" name="Text Box 8"/>
          <p:cNvSpPr txBox="1">
            <a:spLocks noChangeArrowheads="1"/>
          </p:cNvSpPr>
          <p:nvPr userDrawn="1"/>
        </p:nvSpPr>
        <p:spPr bwMode="auto">
          <a:xfrm>
            <a:off x="242888" y="44450"/>
            <a:ext cx="3681412" cy="584200"/>
          </a:xfrm>
          <a:prstGeom prst="rect">
            <a:avLst/>
          </a:prstGeom>
          <a:noFill/>
          <a:ln>
            <a:noFill/>
          </a:ln>
          <a:extLst/>
        </p:spPr>
        <p:txBody>
          <a:bodyPr>
            <a:spAutoFit/>
          </a:bodyPr>
          <a:lstStyle>
            <a:lvl1pPr>
              <a:defRPr kumimoji="1" sz="2200" b="1">
                <a:solidFill>
                  <a:schemeClr val="bg1"/>
                </a:solidFill>
                <a:latin typeface="黑体" panose="02010609060101010101" pitchFamily="49" charset="-122"/>
                <a:ea typeface="黑体" panose="02010609060101010101" pitchFamily="49" charset="-122"/>
              </a:defRPr>
            </a:lvl1pPr>
            <a:lvl2pPr marL="742950" indent="-285750">
              <a:defRPr kumimoji="1" sz="2200" b="1">
                <a:solidFill>
                  <a:schemeClr val="bg1"/>
                </a:solidFill>
                <a:latin typeface="黑体" panose="02010609060101010101" pitchFamily="49" charset="-122"/>
                <a:ea typeface="黑体" panose="02010609060101010101" pitchFamily="49" charset="-122"/>
              </a:defRPr>
            </a:lvl2pPr>
            <a:lvl3pPr marL="1143000" indent="-228600">
              <a:defRPr kumimoji="1" sz="2200" b="1">
                <a:solidFill>
                  <a:schemeClr val="bg1"/>
                </a:solidFill>
                <a:latin typeface="黑体" panose="02010609060101010101" pitchFamily="49" charset="-122"/>
                <a:ea typeface="黑体" panose="02010609060101010101" pitchFamily="49" charset="-122"/>
              </a:defRPr>
            </a:lvl3pPr>
            <a:lvl4pPr marL="1600200" indent="-228600">
              <a:defRPr kumimoji="1" sz="2200" b="1">
                <a:solidFill>
                  <a:schemeClr val="bg1"/>
                </a:solidFill>
                <a:latin typeface="黑体" panose="02010609060101010101" pitchFamily="49" charset="-122"/>
                <a:ea typeface="黑体" panose="02010609060101010101" pitchFamily="49" charset="-122"/>
              </a:defRPr>
            </a:lvl4pPr>
            <a:lvl5pPr marL="2057400" indent="-228600">
              <a:defRPr kumimoji="1" sz="2200" b="1">
                <a:solidFill>
                  <a:schemeClr val="bg1"/>
                </a:solidFill>
                <a:latin typeface="黑体" panose="02010609060101010101" pitchFamily="49" charset="-122"/>
                <a:ea typeface="黑体" panose="02010609060101010101" pitchFamily="49" charset="-122"/>
              </a:defRPr>
            </a:lvl5pPr>
            <a:lvl6pPr marL="2514600" indent="-228600" eaLnBrk="0" fontAlgn="base" hangingPunct="0">
              <a:spcBef>
                <a:spcPct val="0"/>
              </a:spcBef>
              <a:spcAft>
                <a:spcPct val="0"/>
              </a:spcAft>
              <a:defRPr kumimoji="1" sz="2200" b="1">
                <a:solidFill>
                  <a:schemeClr val="bg1"/>
                </a:solidFill>
                <a:latin typeface="黑体" panose="02010609060101010101" pitchFamily="49" charset="-122"/>
                <a:ea typeface="黑体" panose="02010609060101010101" pitchFamily="49" charset="-122"/>
              </a:defRPr>
            </a:lvl6pPr>
            <a:lvl7pPr marL="2971800" indent="-228600" eaLnBrk="0" fontAlgn="base" hangingPunct="0">
              <a:spcBef>
                <a:spcPct val="0"/>
              </a:spcBef>
              <a:spcAft>
                <a:spcPct val="0"/>
              </a:spcAft>
              <a:defRPr kumimoji="1" sz="2200" b="1">
                <a:solidFill>
                  <a:schemeClr val="bg1"/>
                </a:solidFill>
                <a:latin typeface="黑体" panose="02010609060101010101" pitchFamily="49" charset="-122"/>
                <a:ea typeface="黑体" panose="02010609060101010101" pitchFamily="49" charset="-122"/>
              </a:defRPr>
            </a:lvl7pPr>
            <a:lvl8pPr marL="3429000" indent="-228600" eaLnBrk="0" fontAlgn="base" hangingPunct="0">
              <a:spcBef>
                <a:spcPct val="0"/>
              </a:spcBef>
              <a:spcAft>
                <a:spcPct val="0"/>
              </a:spcAft>
              <a:defRPr kumimoji="1" sz="2200" b="1">
                <a:solidFill>
                  <a:schemeClr val="bg1"/>
                </a:solidFill>
                <a:latin typeface="黑体" panose="02010609060101010101" pitchFamily="49" charset="-122"/>
                <a:ea typeface="黑体" panose="02010609060101010101" pitchFamily="49" charset="-122"/>
              </a:defRPr>
            </a:lvl8pPr>
            <a:lvl9pPr marL="3886200" indent="-228600" eaLnBrk="0" fontAlgn="base" hangingPunct="0">
              <a:spcBef>
                <a:spcPct val="0"/>
              </a:spcBef>
              <a:spcAft>
                <a:spcPct val="0"/>
              </a:spcAft>
              <a:defRPr kumimoji="1" sz="2200" b="1">
                <a:solidFill>
                  <a:schemeClr val="bg1"/>
                </a:solidFill>
                <a:latin typeface="黑体" panose="02010609060101010101" pitchFamily="49" charset="-122"/>
                <a:ea typeface="黑体" panose="02010609060101010101" pitchFamily="49" charset="-122"/>
              </a:defRPr>
            </a:lvl9pPr>
          </a:lstStyle>
          <a:p>
            <a:pPr algn="ctr">
              <a:defRPr/>
            </a:pPr>
            <a:r>
              <a:rPr kumimoji="0" lang="zh-CN" altLang="en-US" sz="1800" dirty="0">
                <a:solidFill>
                  <a:srgbClr val="325FB1"/>
                </a:solidFill>
                <a:latin typeface="Garamond" panose="02020404030301010803" pitchFamily="18" charset="0"/>
              </a:rPr>
              <a:t>中国科学院近代物理研究所</a:t>
            </a:r>
          </a:p>
          <a:p>
            <a:pPr algn="ctr">
              <a:defRPr/>
            </a:pPr>
            <a:r>
              <a:rPr kumimoji="0" lang="en-US" altLang="zh-CN" sz="1400" dirty="0">
                <a:solidFill>
                  <a:srgbClr val="FF3300"/>
                </a:solidFill>
                <a:latin typeface="Times New Roman" panose="02020603050405020304" pitchFamily="18" charset="0"/>
              </a:rPr>
              <a:t>Institute of Modern Physics, CAS</a:t>
            </a:r>
            <a:endParaRPr kumimoji="0" lang="en-US" altLang="zh-CN" sz="1400" b="0" dirty="0">
              <a:solidFill>
                <a:srgbClr val="FF3300"/>
              </a:solidFill>
              <a:latin typeface="Times New Roman" panose="02020603050405020304" pitchFamily="18" charset="0"/>
            </a:endParaRPr>
          </a:p>
        </p:txBody>
      </p:sp>
      <p:pic>
        <p:nvPicPr>
          <p:cNvPr id="8" name="图片 5"/>
          <p:cNvPicPr>
            <a:picLocks noChangeAspect="1"/>
          </p:cNvPicPr>
          <p:nvPr userDrawn="1"/>
        </p:nvPicPr>
        <p:blipFill>
          <a:blip r:embed="rId2" cstate="print"/>
          <a:srcRect/>
          <a:stretch>
            <a:fillRect/>
          </a:stretch>
        </p:blipFill>
        <p:spPr bwMode="auto">
          <a:xfrm>
            <a:off x="74613" y="42863"/>
            <a:ext cx="509587" cy="544512"/>
          </a:xfrm>
          <a:prstGeom prst="rect">
            <a:avLst/>
          </a:prstGeom>
          <a:noFill/>
          <a:ln w="9525">
            <a:noFill/>
            <a:miter lim="800000"/>
            <a:headEnd/>
            <a:tailEnd/>
          </a:ln>
        </p:spPr>
      </p:pic>
      <p:sp>
        <p:nvSpPr>
          <p:cNvPr id="2" name="标题 1"/>
          <p:cNvSpPr>
            <a:spLocks noGrp="1"/>
          </p:cNvSpPr>
          <p:nvPr>
            <p:ph type="ctrTitle"/>
          </p:nvPr>
        </p:nvSpPr>
        <p:spPr>
          <a:xfrm>
            <a:off x="755576" y="1484784"/>
            <a:ext cx="7772400" cy="1470025"/>
          </a:xfrm>
          <a:prstGeom prst="rect">
            <a:avLst/>
          </a:prstGeom>
        </p:spPr>
        <p:txBody>
          <a:bodyPr/>
          <a:lstStyle>
            <a:lvl1pPr>
              <a:defRPr>
                <a:solidFill>
                  <a:srgbClr val="002060"/>
                </a:solidFill>
              </a:defRPr>
            </a:lvl1pPr>
          </a:lstStyle>
          <a:p>
            <a:r>
              <a:rPr lang="zh-CN" altLang="en-US" dirty="0"/>
              <a:t>单击此处编辑母版标题样式</a:t>
            </a:r>
          </a:p>
        </p:txBody>
      </p:sp>
      <p:sp>
        <p:nvSpPr>
          <p:cNvPr id="3" name="副标题 2"/>
          <p:cNvSpPr>
            <a:spLocks noGrp="1"/>
          </p:cNvSpPr>
          <p:nvPr>
            <p:ph type="subTitle" idx="1"/>
          </p:nvPr>
        </p:nvSpPr>
        <p:spPr>
          <a:xfrm>
            <a:off x="1331640" y="3645024"/>
            <a:ext cx="6400800" cy="1752600"/>
          </a:xfrm>
          <a:prstGeom prst="rect">
            <a:avLst/>
          </a:prstGeo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cxnSp>
        <p:nvCxnSpPr>
          <p:cNvPr id="3" name="直接连接符 2"/>
          <p:cNvCxnSpPr/>
          <p:nvPr userDrawn="1"/>
        </p:nvCxnSpPr>
        <p:spPr>
          <a:xfrm>
            <a:off x="0" y="620713"/>
            <a:ext cx="9144000" cy="0"/>
          </a:xfrm>
          <a:prstGeom prst="line">
            <a:avLst/>
          </a:prstGeom>
          <a:ln w="44450" cmpd="thinThick">
            <a:solidFill>
              <a:srgbClr val="00478E"/>
            </a:solidFill>
          </a:ln>
        </p:spPr>
        <p:style>
          <a:lnRef idx="1">
            <a:schemeClr val="accent1"/>
          </a:lnRef>
          <a:fillRef idx="0">
            <a:schemeClr val="accent1"/>
          </a:fillRef>
          <a:effectRef idx="0">
            <a:schemeClr val="accent1"/>
          </a:effectRef>
          <a:fontRef idx="minor">
            <a:schemeClr val="tx1"/>
          </a:fontRef>
        </p:style>
      </p:cxnSp>
      <p:pic>
        <p:nvPicPr>
          <p:cNvPr id="4" name="图片 2"/>
          <p:cNvPicPr>
            <a:picLocks noChangeAspect="1"/>
          </p:cNvPicPr>
          <p:nvPr userDrawn="1"/>
        </p:nvPicPr>
        <p:blipFill>
          <a:blip r:embed="rId2" cstate="print"/>
          <a:srcRect/>
          <a:stretch>
            <a:fillRect/>
          </a:stretch>
        </p:blipFill>
        <p:spPr bwMode="auto">
          <a:xfrm>
            <a:off x="107950" y="1588"/>
            <a:ext cx="576263" cy="600075"/>
          </a:xfrm>
          <a:prstGeom prst="rect">
            <a:avLst/>
          </a:prstGeom>
          <a:noFill/>
          <a:ln w="9525">
            <a:noFill/>
            <a:miter lim="800000"/>
            <a:headEnd/>
            <a:tailEnd/>
          </a:ln>
        </p:spPr>
      </p:pic>
      <p:sp>
        <p:nvSpPr>
          <p:cNvPr id="5" name="Rectangle 4"/>
          <p:cNvSpPr>
            <a:spLocks noChangeArrowheads="1"/>
          </p:cNvSpPr>
          <p:nvPr userDrawn="1"/>
        </p:nvSpPr>
        <p:spPr bwMode="auto">
          <a:xfrm>
            <a:off x="1116013" y="1588"/>
            <a:ext cx="8027987" cy="600075"/>
          </a:xfrm>
          <a:prstGeom prst="rect">
            <a:avLst/>
          </a:prstGeom>
          <a:solidFill>
            <a:srgbClr val="325FB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defRPr/>
            </a:pPr>
            <a:endParaRPr lang="zh-CN" altLang="en-US" sz="4000" b="1" smtClean="0">
              <a:solidFill>
                <a:srgbClr val="FFFF00"/>
              </a:solidFill>
              <a:latin typeface="黑体" panose="02010609060101010101" pitchFamily="49" charset="-122"/>
              <a:ea typeface="黑体" panose="02010609060101010101" pitchFamily="49" charset="-122"/>
            </a:endParaRPr>
          </a:p>
        </p:txBody>
      </p:sp>
      <p:sp>
        <p:nvSpPr>
          <p:cNvPr id="6" name="AutoShape 16"/>
          <p:cNvSpPr>
            <a:spLocks noChangeArrowheads="1"/>
          </p:cNvSpPr>
          <p:nvPr userDrawn="1"/>
        </p:nvSpPr>
        <p:spPr bwMode="auto">
          <a:xfrm>
            <a:off x="684213" y="1588"/>
            <a:ext cx="720725" cy="600075"/>
          </a:xfrm>
          <a:prstGeom prst="chevron">
            <a:avLst>
              <a:gd name="adj" fmla="val 29014"/>
            </a:avLst>
          </a:prstGeom>
          <a:solidFill>
            <a:srgbClr val="325FB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defRPr/>
            </a:pPr>
            <a:endParaRPr lang="zh-CN" altLang="en-US" smtClean="0">
              <a:solidFill>
                <a:prstClr val="black"/>
              </a:solidFill>
            </a:endParaRPr>
          </a:p>
        </p:txBody>
      </p:sp>
      <p:sp>
        <p:nvSpPr>
          <p:cNvPr id="8" name="标题 1"/>
          <p:cNvSpPr>
            <a:spLocks noGrp="1"/>
          </p:cNvSpPr>
          <p:nvPr>
            <p:ph type="title"/>
          </p:nvPr>
        </p:nvSpPr>
        <p:spPr>
          <a:xfrm>
            <a:off x="683568" y="0"/>
            <a:ext cx="7886700" cy="601362"/>
          </a:xfrm>
          <a:prstGeom prst="rect">
            <a:avLst/>
          </a:prstGeom>
        </p:spPr>
        <p:txBody>
          <a:bodyPr anchor="ctr"/>
          <a:lstStyle>
            <a:lvl1pPr>
              <a:defRPr sz="3600" b="1">
                <a:solidFill>
                  <a:srgbClr val="FFFF00"/>
                </a:solidFill>
                <a:latin typeface="黑体" panose="02010609060101010101" pitchFamily="49" charset="-122"/>
                <a:ea typeface="黑体" panose="02010609060101010101" pitchFamily="49" charset="-122"/>
              </a:defRPr>
            </a:lvl1pPr>
          </a:lstStyle>
          <a:p>
            <a:r>
              <a:rPr lang="zh-CN" altLang="en-US" dirty="0"/>
              <a:t>单击此处</a:t>
            </a:r>
            <a:r>
              <a:rPr lang="zh-CN" altLang="en-US" dirty="0" smtClean="0"/>
              <a:t>编辑母版</a:t>
            </a:r>
            <a:r>
              <a:rPr lang="zh-CN" altLang="en-US" dirty="0"/>
              <a:t>标题样式</a:t>
            </a:r>
          </a:p>
        </p:txBody>
      </p:sp>
      <p:sp>
        <p:nvSpPr>
          <p:cNvPr id="7" name="灯片编号占位符 5"/>
          <p:cNvSpPr>
            <a:spLocks noGrp="1"/>
          </p:cNvSpPr>
          <p:nvPr>
            <p:ph type="sldNum" sz="quarter" idx="10"/>
          </p:nvPr>
        </p:nvSpPr>
        <p:spPr>
          <a:xfrm>
            <a:off x="69786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pPr>
            <a:r>
              <a:rPr lang="en-US" altLang="zh-CN" dirty="0" smtClean="0"/>
              <a:t>-</a:t>
            </a:r>
            <a:fld id="{ECC97CB0-E63A-4FD6-B08B-D085955BFCEE}" type="slidenum">
              <a:rPr lang="zh-CN" altLang="en-US" smtClean="0"/>
              <a:pPr fontAlgn="base">
                <a:spcBef>
                  <a:spcPct val="0"/>
                </a:spcBef>
                <a:spcAft>
                  <a:spcPct val="0"/>
                </a:spcAft>
              </a:pPr>
              <a:t>‹#›</a:t>
            </a:fld>
            <a:r>
              <a:rPr lang="en-US" altLang="zh-CN" dirty="0" smtClean="0"/>
              <a:t>-</a:t>
            </a:r>
            <a:endParaRPr lang="zh-CN" altLang="en-US"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文本框 1"/>
          <p:cNvSpPr txBox="1">
            <a:spLocks noChangeArrowheads="1"/>
          </p:cNvSpPr>
          <p:nvPr userDrawn="1"/>
        </p:nvSpPr>
        <p:spPr bwMode="auto">
          <a:xfrm>
            <a:off x="8216900" y="6443663"/>
            <a:ext cx="5318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defRPr/>
            </a:pPr>
            <a:r>
              <a:rPr lang="en-US" altLang="zh-CN" dirty="0" smtClean="0">
                <a:solidFill>
                  <a:prstClr val="black"/>
                </a:solidFill>
              </a:rPr>
              <a:t>&lt;#&gt;</a:t>
            </a:r>
            <a:endParaRPr lang="zh-CN" altLang="en-US" smtClean="0">
              <a:solidFill>
                <a:prstClr val="black"/>
              </a:solidFill>
            </a:endParaRPr>
          </a:p>
        </p:txBody>
      </p:sp>
      <p:sp>
        <p:nvSpPr>
          <p:cNvPr id="2" name="标题 1"/>
          <p:cNvSpPr>
            <a:spLocks noGrp="1"/>
          </p:cNvSpPr>
          <p:nvPr>
            <p:ph type="title"/>
          </p:nvPr>
        </p:nvSpPr>
        <p:spPr>
          <a:xfrm>
            <a:off x="628650" y="365125"/>
            <a:ext cx="7886700" cy="1325563"/>
          </a:xfrm>
          <a:prstGeom prst="rect">
            <a:avLst/>
          </a:prstGeom>
        </p:spPr>
        <p:txBody>
          <a:bodyPr/>
          <a:lstStyle/>
          <a:p>
            <a:r>
              <a:rPr lang="zh-CN" altLang="en-US"/>
              <a:t>单击此处编辑母版标题样式</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6.xml"/><Relationship Id="rId7" Type="http://schemas.openxmlformats.org/officeDocument/2006/relationships/image" Target="../media/image12.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4.wmf"/><Relationship Id="rId5" Type="http://schemas.openxmlformats.org/officeDocument/2006/relationships/image" Target="../media/image11.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3.wmf"/></Relationships>
</file>

<file path=ppt/slides/_rels/slide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8.xml"/><Relationship Id="rId7" Type="http://schemas.openxmlformats.org/officeDocument/2006/relationships/image" Target="../media/image22.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6.bin"/><Relationship Id="rId5" Type="http://schemas.openxmlformats.org/officeDocument/2006/relationships/image" Target="../media/image21.wmf"/><Relationship Id="rId4" Type="http://schemas.openxmlformats.org/officeDocument/2006/relationships/oleObject" Target="../embeddings/oleObject5.bin"/><Relationship Id="rId9" Type="http://schemas.openxmlformats.org/officeDocument/2006/relationships/image" Target="../media/image23.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notesSlide" Target="../notesSlides/notesSlide10.xml"/><Relationship Id="rId7" Type="http://schemas.openxmlformats.org/officeDocument/2006/relationships/image" Target="../media/image25.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9.bin"/><Relationship Id="rId11" Type="http://schemas.openxmlformats.org/officeDocument/2006/relationships/image" Target="../media/image27.wmf"/><Relationship Id="rId5" Type="http://schemas.openxmlformats.org/officeDocument/2006/relationships/image" Target="../media/image24.wmf"/><Relationship Id="rId10" Type="http://schemas.openxmlformats.org/officeDocument/2006/relationships/oleObject" Target="../embeddings/oleObject11.bin"/><Relationship Id="rId4" Type="http://schemas.openxmlformats.org/officeDocument/2006/relationships/oleObject" Target="../embeddings/oleObject8.bin"/><Relationship Id="rId9" Type="http://schemas.openxmlformats.org/officeDocument/2006/relationships/image" Target="../media/image26.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32.wmf"/><Relationship Id="rId3" Type="http://schemas.openxmlformats.org/officeDocument/2006/relationships/notesSlide" Target="../notesSlides/notesSlide11.xml"/><Relationship Id="rId7" Type="http://schemas.openxmlformats.org/officeDocument/2006/relationships/image" Target="../media/image29.wmf"/><Relationship Id="rId12"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3.bin"/><Relationship Id="rId11" Type="http://schemas.openxmlformats.org/officeDocument/2006/relationships/image" Target="../media/image31.wmf"/><Relationship Id="rId5" Type="http://schemas.openxmlformats.org/officeDocument/2006/relationships/image" Target="../media/image28.wmf"/><Relationship Id="rId15" Type="http://schemas.openxmlformats.org/officeDocument/2006/relationships/image" Target="../media/image33.wmf"/><Relationship Id="rId10" Type="http://schemas.openxmlformats.org/officeDocument/2006/relationships/oleObject" Target="../embeddings/oleObject15.bin"/><Relationship Id="rId4" Type="http://schemas.openxmlformats.org/officeDocument/2006/relationships/oleObject" Target="../embeddings/oleObject12.bin"/><Relationship Id="rId9" Type="http://schemas.openxmlformats.org/officeDocument/2006/relationships/image" Target="../media/image30.wmf"/><Relationship Id="rId14" Type="http://schemas.openxmlformats.org/officeDocument/2006/relationships/oleObject" Target="../embeddings/oleObject17.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notesSlide" Target="../notesSlides/notesSlide12.xml"/><Relationship Id="rId7" Type="http://schemas.openxmlformats.org/officeDocument/2006/relationships/image" Target="../media/image35.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9.bin"/><Relationship Id="rId11" Type="http://schemas.openxmlformats.org/officeDocument/2006/relationships/image" Target="../media/image37.wmf"/><Relationship Id="rId5" Type="http://schemas.openxmlformats.org/officeDocument/2006/relationships/image" Target="../media/image34.wmf"/><Relationship Id="rId10" Type="http://schemas.openxmlformats.org/officeDocument/2006/relationships/oleObject" Target="../embeddings/oleObject21.bin"/><Relationship Id="rId4" Type="http://schemas.openxmlformats.org/officeDocument/2006/relationships/oleObject" Target="../embeddings/oleObject18.bin"/><Relationship Id="rId9" Type="http://schemas.openxmlformats.org/officeDocument/2006/relationships/image" Target="../media/image36.w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38.wmf"/><Relationship Id="rId4" Type="http://schemas.openxmlformats.org/officeDocument/2006/relationships/oleObject" Target="../embeddings/oleObject22.bin"/></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39.wmf"/><Relationship Id="rId4" Type="http://schemas.openxmlformats.org/officeDocument/2006/relationships/oleObject" Target="../embeddings/oleObject23.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26.bin"/><Relationship Id="rId3" Type="http://schemas.openxmlformats.org/officeDocument/2006/relationships/notesSlide" Target="../notesSlides/notesSlide14.xml"/><Relationship Id="rId7" Type="http://schemas.openxmlformats.org/officeDocument/2006/relationships/image" Target="../media/image42.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25.bin"/><Relationship Id="rId5" Type="http://schemas.openxmlformats.org/officeDocument/2006/relationships/image" Target="../media/image41.wmf"/><Relationship Id="rId4" Type="http://schemas.openxmlformats.org/officeDocument/2006/relationships/oleObject" Target="../embeddings/oleObject24.bin"/><Relationship Id="rId9" Type="http://schemas.openxmlformats.org/officeDocument/2006/relationships/image" Target="../media/image43.w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44.wmf"/><Relationship Id="rId4" Type="http://schemas.openxmlformats.org/officeDocument/2006/relationships/oleObject" Target="../embeddings/oleObject27.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46.wmf"/><Relationship Id="rId4" Type="http://schemas.openxmlformats.org/officeDocument/2006/relationships/oleObject" Target="../embeddings/oleObject28.bin"/></Relationships>
</file>

<file path=ppt/slides/_rels/slide2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49.wmf"/></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3" name="矩形 9"/>
          <p:cNvSpPr>
            <a:spLocks noChangeArrowheads="1"/>
          </p:cNvSpPr>
          <p:nvPr/>
        </p:nvSpPr>
        <p:spPr bwMode="auto">
          <a:xfrm>
            <a:off x="0" y="5773183"/>
            <a:ext cx="9144000" cy="584775"/>
          </a:xfrm>
          <a:prstGeom prst="rect">
            <a:avLst/>
          </a:prstGeom>
          <a:noFill/>
          <a:ln w="9525">
            <a:noFill/>
            <a:miter lim="800000"/>
            <a:headEnd/>
            <a:tailEnd/>
          </a:ln>
        </p:spPr>
        <p:txBody>
          <a:bodyPr wrap="square">
            <a:spAutoFit/>
          </a:bodyPr>
          <a:lstStyle/>
          <a:p>
            <a:pPr algn="ctr" fontAlgn="base">
              <a:spcBef>
                <a:spcPct val="0"/>
              </a:spcBef>
              <a:spcAft>
                <a:spcPct val="0"/>
              </a:spcAft>
            </a:pPr>
            <a:r>
              <a:rPr lang="en-US" altLang="zh-CN" sz="1600" dirty="0" smtClean="0">
                <a:solidFill>
                  <a:srgbClr val="4F81BD"/>
                </a:solidFill>
              </a:rPr>
              <a:t>The 24</a:t>
            </a:r>
            <a:r>
              <a:rPr lang="en-US" altLang="zh-CN" sz="1600" baseline="30000" dirty="0" smtClean="0">
                <a:solidFill>
                  <a:srgbClr val="4F81BD"/>
                </a:solidFill>
              </a:rPr>
              <a:t>th</a:t>
            </a:r>
            <a:r>
              <a:rPr lang="en-US" altLang="zh-CN" sz="1600" dirty="0" smtClean="0">
                <a:solidFill>
                  <a:srgbClr val="4F81BD"/>
                </a:solidFill>
              </a:rPr>
              <a:t> International Workshop on ECR Ion Source</a:t>
            </a:r>
          </a:p>
          <a:p>
            <a:pPr algn="ctr" fontAlgn="base">
              <a:spcBef>
                <a:spcPct val="0"/>
              </a:spcBef>
              <a:spcAft>
                <a:spcPct val="0"/>
              </a:spcAft>
            </a:pPr>
            <a:r>
              <a:rPr lang="en-US" altLang="zh-CN" sz="1600" dirty="0" smtClean="0">
                <a:solidFill>
                  <a:srgbClr val="4F81BD"/>
                </a:solidFill>
              </a:rPr>
              <a:t>East Lansing, USA, September 28</a:t>
            </a:r>
            <a:r>
              <a:rPr lang="en-US" altLang="zh-CN" sz="1600" baseline="30000" dirty="0" smtClean="0">
                <a:solidFill>
                  <a:srgbClr val="4F81BD"/>
                </a:solidFill>
              </a:rPr>
              <a:t>th</a:t>
            </a:r>
            <a:r>
              <a:rPr lang="en-US" altLang="zh-CN" sz="1600" dirty="0" smtClean="0">
                <a:solidFill>
                  <a:srgbClr val="4F81BD"/>
                </a:solidFill>
              </a:rPr>
              <a:t>, 2020</a:t>
            </a:r>
          </a:p>
        </p:txBody>
      </p:sp>
      <p:sp>
        <p:nvSpPr>
          <p:cNvPr id="8" name="标题 7"/>
          <p:cNvSpPr>
            <a:spLocks noGrp="1"/>
          </p:cNvSpPr>
          <p:nvPr>
            <p:ph type="ctrTitle"/>
          </p:nvPr>
        </p:nvSpPr>
        <p:spPr>
          <a:xfrm>
            <a:off x="0" y="1214422"/>
            <a:ext cx="9144000" cy="1470025"/>
          </a:xfrm>
        </p:spPr>
        <p:txBody>
          <a:bodyPr/>
          <a:lstStyle/>
          <a:p>
            <a:r>
              <a:rPr lang="en-US" altLang="zh-CN" sz="4000" b="1" dirty="0" smtClean="0">
                <a:solidFill>
                  <a:srgbClr val="1F497D"/>
                </a:solidFill>
                <a:latin typeface="Calibri" panose="020F0502020204030204" pitchFamily="34" charset="0"/>
                <a:ea typeface="Batang" pitchFamily="18" charset="-127"/>
                <a:cs typeface="+mn-cs"/>
              </a:rPr>
              <a:t>Influences of Magnetic Field Parameters on ECRIS Plasma Characteristics</a:t>
            </a:r>
            <a:r>
              <a:rPr lang="zh-CN" altLang="en-US" dirty="0" smtClean="0"/>
              <a:t/>
            </a:r>
            <a:br>
              <a:rPr lang="zh-CN" altLang="en-US" dirty="0" smtClean="0"/>
            </a:br>
            <a:r>
              <a:rPr lang="zh-CN" altLang="zh-CN" dirty="0" smtClean="0"/>
              <a:t/>
            </a:r>
            <a:br>
              <a:rPr lang="zh-CN" altLang="zh-CN" dirty="0" smtClean="0"/>
            </a:br>
            <a:endParaRPr lang="zh-CN" altLang="en-US" dirty="0"/>
          </a:p>
        </p:txBody>
      </p:sp>
      <p:sp>
        <p:nvSpPr>
          <p:cNvPr id="10" name="副标题 2"/>
          <p:cNvSpPr>
            <a:spLocks noGrp="1" noChangeArrowheads="1"/>
          </p:cNvSpPr>
          <p:nvPr>
            <p:ph type="subTitle" idx="4294967295"/>
          </p:nvPr>
        </p:nvSpPr>
        <p:spPr bwMode="auto">
          <a:xfrm>
            <a:off x="0" y="2643182"/>
            <a:ext cx="9144000" cy="1296987"/>
          </a:xfrm>
          <a:prstGeom prst="rect">
            <a:avLst/>
          </a:prstGeom>
          <a:ln>
            <a:round/>
            <a:headEnd/>
            <a:tailEnd/>
          </a:ln>
        </p:spPr>
        <p:txBody>
          <a:bodyPr/>
          <a:lstStyle/>
          <a:p>
            <a:pPr marL="0" indent="0" algn="ctr" eaLnBrk="1" hangingPunct="1">
              <a:spcAft>
                <a:spcPts val="800"/>
              </a:spcAft>
              <a:buFont typeface="Arial" pitchFamily="34" charset="0"/>
              <a:buNone/>
              <a:defRPr/>
            </a:pPr>
            <a:r>
              <a:rPr lang="en-US" altLang="zh-CN" sz="3400" b="1" dirty="0" smtClean="0">
                <a:solidFill>
                  <a:srgbClr val="006600"/>
                </a:solidFill>
                <a:ea typeface="Arial Unicode MS" pitchFamily="34" charset="-122"/>
                <a:cs typeface="Arial Unicode MS" pitchFamily="34" charset="-122"/>
              </a:rPr>
              <a:t>J</a:t>
            </a:r>
            <a:r>
              <a:rPr lang="en-US" altLang="zh-CN" sz="3400" b="1" dirty="0" smtClean="0">
                <a:solidFill>
                  <a:srgbClr val="006600"/>
                </a:solidFill>
                <a:latin typeface="+mn-lt"/>
                <a:ea typeface="Arial Unicode MS" pitchFamily="34" charset="-122"/>
                <a:cs typeface="Arial Unicode MS" pitchFamily="34" charset="-122"/>
              </a:rPr>
              <a:t>. Li</a:t>
            </a:r>
            <a:r>
              <a:rPr lang="en-US" altLang="zh-CN" sz="2000" b="1" baseline="80000" dirty="0" smtClean="0">
                <a:solidFill>
                  <a:srgbClr val="006600"/>
                </a:solidFill>
                <a:ea typeface="Arial Unicode MS" pitchFamily="34" charset="-122"/>
                <a:cs typeface="Arial Unicode MS" pitchFamily="34" charset="-122"/>
              </a:rPr>
              <a:t>1</a:t>
            </a:r>
            <a:endParaRPr lang="en-US" altLang="zh-CN" sz="3400" b="1" baseline="80000" dirty="0" smtClean="0">
              <a:solidFill>
                <a:srgbClr val="006600"/>
              </a:solidFill>
              <a:ea typeface="Arial Unicode MS" pitchFamily="34" charset="-122"/>
              <a:cs typeface="Arial Unicode MS" pitchFamily="34" charset="-122"/>
            </a:endParaRPr>
          </a:p>
          <a:p>
            <a:pPr algn="ctr">
              <a:buNone/>
            </a:pPr>
            <a:r>
              <a:rPr lang="en-US" altLang="zh-CN" sz="1800" b="1" dirty="0" smtClean="0">
                <a:solidFill>
                  <a:srgbClr val="006600"/>
                </a:solidFill>
                <a:ea typeface="Arial Unicode MS" pitchFamily="34" charset="-122"/>
                <a:cs typeface="Arial Unicode MS" pitchFamily="34" charset="-122"/>
              </a:rPr>
              <a:t>L. X. Li</a:t>
            </a:r>
            <a:r>
              <a:rPr lang="en-US" altLang="zh-CN" sz="1800" b="1" baseline="30000" dirty="0" smtClean="0">
                <a:solidFill>
                  <a:srgbClr val="006600"/>
                </a:solidFill>
                <a:ea typeface="Arial Unicode MS" pitchFamily="34" charset="-122"/>
                <a:cs typeface="Arial Unicode MS" pitchFamily="34" charset="-122"/>
              </a:rPr>
              <a:t>1,2</a:t>
            </a:r>
            <a:r>
              <a:rPr lang="en-US" altLang="zh-CN" sz="1800" b="1" dirty="0" smtClean="0">
                <a:solidFill>
                  <a:srgbClr val="006600"/>
                </a:solidFill>
                <a:ea typeface="Arial Unicode MS" pitchFamily="34" charset="-122"/>
                <a:cs typeface="Arial Unicode MS" pitchFamily="34" charset="-122"/>
              </a:rPr>
              <a:t>, B. S. Bhaskar</a:t>
            </a:r>
            <a:r>
              <a:rPr lang="en-US" altLang="zh-CN" sz="1800" b="1" baseline="30000" dirty="0" smtClean="0">
                <a:solidFill>
                  <a:srgbClr val="006600"/>
                </a:solidFill>
                <a:ea typeface="Arial Unicode MS" pitchFamily="34" charset="-122"/>
                <a:cs typeface="Arial Unicode MS" pitchFamily="34" charset="-122"/>
              </a:rPr>
              <a:t>3,4</a:t>
            </a:r>
            <a:r>
              <a:rPr lang="en-US" altLang="zh-CN" sz="1800" b="1" dirty="0" smtClean="0">
                <a:solidFill>
                  <a:srgbClr val="006600"/>
                </a:solidFill>
                <a:ea typeface="Arial Unicode MS" pitchFamily="34" charset="-122"/>
                <a:cs typeface="Arial Unicode MS" pitchFamily="34" charset="-122"/>
              </a:rPr>
              <a:t>, V. Toivanen</a:t>
            </a:r>
            <a:r>
              <a:rPr lang="en-US" altLang="zh-CN" sz="1800" b="1" baseline="30000" dirty="0" smtClean="0">
                <a:solidFill>
                  <a:srgbClr val="006600"/>
                </a:solidFill>
                <a:ea typeface="Arial Unicode MS" pitchFamily="34" charset="-122"/>
                <a:cs typeface="Arial Unicode MS" pitchFamily="34" charset="-122"/>
              </a:rPr>
              <a:t>3</a:t>
            </a:r>
            <a:r>
              <a:rPr lang="en-US" altLang="zh-CN" sz="1800" b="1" dirty="0" smtClean="0">
                <a:solidFill>
                  <a:srgbClr val="006600"/>
                </a:solidFill>
                <a:ea typeface="Arial Unicode MS" pitchFamily="34" charset="-122"/>
                <a:cs typeface="Arial Unicode MS" pitchFamily="34" charset="-122"/>
              </a:rPr>
              <a:t>, O. Tarvainen</a:t>
            </a:r>
            <a:r>
              <a:rPr lang="en-US" altLang="zh-CN" sz="1800" b="1" baseline="30000" dirty="0" smtClean="0">
                <a:solidFill>
                  <a:srgbClr val="006600"/>
                </a:solidFill>
                <a:ea typeface="Arial Unicode MS" pitchFamily="34" charset="-122"/>
                <a:cs typeface="Arial Unicode MS" pitchFamily="34" charset="-122"/>
              </a:rPr>
              <a:t>3,5</a:t>
            </a:r>
            <a:r>
              <a:rPr lang="en-US" altLang="zh-CN" sz="1800" b="1" dirty="0" smtClean="0">
                <a:solidFill>
                  <a:srgbClr val="006600"/>
                </a:solidFill>
                <a:ea typeface="Arial Unicode MS" pitchFamily="34" charset="-122"/>
                <a:cs typeface="Arial Unicode MS" pitchFamily="34" charset="-122"/>
              </a:rPr>
              <a:t>, D. Hitz</a:t>
            </a:r>
            <a:r>
              <a:rPr lang="en-US" altLang="zh-CN" sz="1800" b="1" baseline="30000" dirty="0" smtClean="0">
                <a:solidFill>
                  <a:srgbClr val="006600"/>
                </a:solidFill>
                <a:ea typeface="Arial Unicode MS" pitchFamily="34" charset="-122"/>
                <a:cs typeface="Arial Unicode MS" pitchFamily="34" charset="-122"/>
              </a:rPr>
              <a:t>1</a:t>
            </a:r>
            <a:r>
              <a:rPr lang="en-US" altLang="zh-CN" sz="1800" b="1" dirty="0" smtClean="0">
                <a:solidFill>
                  <a:srgbClr val="006600"/>
                </a:solidFill>
                <a:ea typeface="Arial Unicode MS" pitchFamily="34" charset="-122"/>
                <a:cs typeface="Arial Unicode MS" pitchFamily="34" charset="-122"/>
              </a:rPr>
              <a:t>, L. B. Li</a:t>
            </a:r>
            <a:r>
              <a:rPr lang="en-US" altLang="zh-CN" sz="1800" b="1" baseline="30000" dirty="0" smtClean="0">
                <a:solidFill>
                  <a:srgbClr val="006600"/>
                </a:solidFill>
                <a:ea typeface="Arial Unicode MS" pitchFamily="34" charset="-122"/>
                <a:cs typeface="Arial Unicode MS" pitchFamily="34" charset="-122"/>
              </a:rPr>
              <a:t>1</a:t>
            </a:r>
            <a:r>
              <a:rPr lang="en-US" altLang="zh-CN" sz="1800" b="1" dirty="0" smtClean="0">
                <a:solidFill>
                  <a:srgbClr val="006600"/>
                </a:solidFill>
                <a:ea typeface="Arial Unicode MS" pitchFamily="34" charset="-122"/>
                <a:cs typeface="Arial Unicode MS" pitchFamily="34" charset="-122"/>
              </a:rPr>
              <a:t>, W. Lu</a:t>
            </a:r>
            <a:r>
              <a:rPr lang="en-US" altLang="zh-CN" sz="1800" b="1" baseline="30000" dirty="0" smtClean="0">
                <a:solidFill>
                  <a:srgbClr val="006600"/>
                </a:solidFill>
                <a:ea typeface="Arial Unicode MS" pitchFamily="34" charset="-122"/>
                <a:cs typeface="Arial Unicode MS" pitchFamily="34" charset="-122"/>
              </a:rPr>
              <a:t>1</a:t>
            </a:r>
            <a:r>
              <a:rPr lang="en-US" altLang="zh-CN" sz="1800" b="1" dirty="0" smtClean="0">
                <a:solidFill>
                  <a:srgbClr val="006600"/>
                </a:solidFill>
                <a:ea typeface="Arial Unicode MS" pitchFamily="34" charset="-122"/>
                <a:cs typeface="Arial Unicode MS" pitchFamily="34" charset="-122"/>
              </a:rPr>
              <a:t>, </a:t>
            </a:r>
            <a:r>
              <a:rPr lang="fi-FI" altLang="zh-CN" sz="1800" b="1" dirty="0" smtClean="0">
                <a:solidFill>
                  <a:srgbClr val="006600"/>
                </a:solidFill>
                <a:ea typeface="Arial Unicode MS" pitchFamily="34" charset="-122"/>
                <a:cs typeface="Arial Unicode MS" pitchFamily="34" charset="-122"/>
              </a:rPr>
              <a:t>H. Koivisto</a:t>
            </a:r>
            <a:r>
              <a:rPr lang="fi-FI" altLang="zh-CN" sz="1800" b="1" baseline="30000" dirty="0" smtClean="0">
                <a:solidFill>
                  <a:srgbClr val="006600"/>
                </a:solidFill>
                <a:ea typeface="Arial Unicode MS" pitchFamily="34" charset="-122"/>
                <a:cs typeface="Arial Unicode MS" pitchFamily="34" charset="-122"/>
              </a:rPr>
              <a:t>3</a:t>
            </a:r>
            <a:r>
              <a:rPr lang="fi-FI" altLang="zh-CN" sz="1800" b="1" dirty="0" smtClean="0">
                <a:solidFill>
                  <a:srgbClr val="006600"/>
                </a:solidFill>
                <a:ea typeface="Arial Unicode MS" pitchFamily="34" charset="-122"/>
                <a:cs typeface="Arial Unicode MS" pitchFamily="34" charset="-122"/>
              </a:rPr>
              <a:t>,</a:t>
            </a:r>
            <a:r>
              <a:rPr lang="zh-CN" altLang="en-US" sz="1800" b="1" dirty="0" smtClean="0">
                <a:solidFill>
                  <a:srgbClr val="006600"/>
                </a:solidFill>
                <a:ea typeface="Arial Unicode MS" pitchFamily="34" charset="-122"/>
                <a:cs typeface="Arial Unicode MS" pitchFamily="34" charset="-122"/>
              </a:rPr>
              <a:t> </a:t>
            </a:r>
            <a:endParaRPr lang="en-US" altLang="zh-CN" sz="1800" b="1" dirty="0" smtClean="0">
              <a:solidFill>
                <a:srgbClr val="006600"/>
              </a:solidFill>
              <a:ea typeface="Arial Unicode MS" pitchFamily="34" charset="-122"/>
              <a:cs typeface="Arial Unicode MS" pitchFamily="34" charset="-122"/>
            </a:endParaRPr>
          </a:p>
          <a:p>
            <a:pPr algn="ctr">
              <a:buNone/>
            </a:pPr>
            <a:r>
              <a:rPr lang="fi-FI" altLang="zh-CN" sz="1800" b="1" dirty="0" smtClean="0">
                <a:solidFill>
                  <a:srgbClr val="006600"/>
                </a:solidFill>
                <a:ea typeface="Arial Unicode MS" pitchFamily="34" charset="-122"/>
                <a:cs typeface="Arial Unicode MS" pitchFamily="34" charset="-122"/>
              </a:rPr>
              <a:t>T. Thuillier</a:t>
            </a:r>
            <a:r>
              <a:rPr lang="fi-FI" altLang="zh-CN" sz="1800" b="1" baseline="30000" dirty="0" smtClean="0">
                <a:solidFill>
                  <a:srgbClr val="006600"/>
                </a:solidFill>
                <a:ea typeface="Arial Unicode MS" pitchFamily="34" charset="-122"/>
                <a:cs typeface="Arial Unicode MS" pitchFamily="34" charset="-122"/>
              </a:rPr>
              <a:t>4</a:t>
            </a:r>
            <a:r>
              <a:rPr lang="fi-FI" altLang="zh-CN" sz="1800" b="1" dirty="0" smtClean="0">
                <a:solidFill>
                  <a:srgbClr val="006600"/>
                </a:solidFill>
                <a:ea typeface="Arial Unicode MS" pitchFamily="34" charset="-122"/>
                <a:cs typeface="Arial Unicode MS" pitchFamily="34" charset="-122"/>
              </a:rPr>
              <a:t>, </a:t>
            </a:r>
            <a:r>
              <a:rPr lang="en-US" altLang="zh-CN" sz="1800" b="1" dirty="0" smtClean="0">
                <a:solidFill>
                  <a:srgbClr val="006600"/>
                </a:solidFill>
                <a:ea typeface="Arial Unicode MS" pitchFamily="34" charset="-122"/>
                <a:cs typeface="Arial Unicode MS" pitchFamily="34" charset="-122"/>
              </a:rPr>
              <a:t>J. W. Guo</a:t>
            </a:r>
            <a:r>
              <a:rPr lang="en-US" altLang="zh-CN" sz="1800" b="1" baseline="30000" dirty="0" smtClean="0">
                <a:solidFill>
                  <a:srgbClr val="006600"/>
                </a:solidFill>
                <a:ea typeface="Arial Unicode MS" pitchFamily="34" charset="-122"/>
                <a:cs typeface="Arial Unicode MS" pitchFamily="34" charset="-122"/>
              </a:rPr>
              <a:t>1</a:t>
            </a:r>
            <a:r>
              <a:rPr lang="en-US" altLang="zh-CN" sz="1800" b="1" dirty="0" smtClean="0">
                <a:solidFill>
                  <a:srgbClr val="006600"/>
                </a:solidFill>
                <a:ea typeface="Arial Unicode MS" pitchFamily="34" charset="-122"/>
                <a:cs typeface="Arial Unicode MS" pitchFamily="34" charset="-122"/>
              </a:rPr>
              <a:t>, X. Z. Zhang</a:t>
            </a:r>
            <a:r>
              <a:rPr lang="en-US" altLang="zh-CN" sz="1800" b="1" baseline="30000" dirty="0" smtClean="0">
                <a:solidFill>
                  <a:srgbClr val="006600"/>
                </a:solidFill>
                <a:ea typeface="Arial Unicode MS" pitchFamily="34" charset="-122"/>
                <a:cs typeface="Arial Unicode MS" pitchFamily="34" charset="-122"/>
              </a:rPr>
              <a:t>1,2</a:t>
            </a:r>
            <a:r>
              <a:rPr lang="en-US" altLang="zh-CN" sz="1800" b="1" dirty="0" smtClean="0">
                <a:solidFill>
                  <a:srgbClr val="006600"/>
                </a:solidFill>
                <a:ea typeface="Arial Unicode MS" pitchFamily="34" charset="-122"/>
                <a:cs typeface="Arial Unicode MS" pitchFamily="34" charset="-122"/>
              </a:rPr>
              <a:t>, H. Y. Zhao</a:t>
            </a:r>
            <a:r>
              <a:rPr lang="en-US" altLang="zh-CN" sz="1800" b="1" baseline="30000" dirty="0" smtClean="0">
                <a:solidFill>
                  <a:srgbClr val="006600"/>
                </a:solidFill>
                <a:ea typeface="Arial Unicode MS" pitchFamily="34" charset="-122"/>
                <a:cs typeface="Arial Unicode MS" pitchFamily="34" charset="-122"/>
              </a:rPr>
              <a:t>1,2</a:t>
            </a:r>
            <a:r>
              <a:rPr lang="en-US" altLang="zh-CN" sz="1800" b="1" dirty="0" smtClean="0">
                <a:solidFill>
                  <a:srgbClr val="006600"/>
                </a:solidFill>
                <a:ea typeface="Arial Unicode MS" pitchFamily="34" charset="-122"/>
                <a:cs typeface="Arial Unicode MS" pitchFamily="34" charset="-122"/>
              </a:rPr>
              <a:t>, L. T. Sun</a:t>
            </a:r>
            <a:r>
              <a:rPr lang="en-US" altLang="zh-CN" sz="1800" b="1" baseline="30000" dirty="0" smtClean="0">
                <a:solidFill>
                  <a:srgbClr val="006600"/>
                </a:solidFill>
                <a:ea typeface="Arial Unicode MS" pitchFamily="34" charset="-122"/>
                <a:cs typeface="Arial Unicode MS" pitchFamily="34" charset="-122"/>
              </a:rPr>
              <a:t>1,2</a:t>
            </a:r>
            <a:r>
              <a:rPr lang="en-US" altLang="zh-CN" sz="1800" b="1" dirty="0" smtClean="0">
                <a:solidFill>
                  <a:srgbClr val="006600"/>
                </a:solidFill>
                <a:ea typeface="Arial Unicode MS" pitchFamily="34" charset="-122"/>
                <a:cs typeface="Arial Unicode MS" pitchFamily="34" charset="-122"/>
              </a:rPr>
              <a:t> and H. W. Zhao</a:t>
            </a:r>
            <a:r>
              <a:rPr lang="en-US" altLang="zh-CN" sz="1800" b="1" baseline="30000" dirty="0" smtClean="0">
                <a:solidFill>
                  <a:srgbClr val="006600"/>
                </a:solidFill>
                <a:ea typeface="Arial Unicode MS" pitchFamily="34" charset="-122"/>
                <a:cs typeface="Arial Unicode MS" pitchFamily="34" charset="-122"/>
              </a:rPr>
              <a:t>1,2</a:t>
            </a:r>
          </a:p>
          <a:p>
            <a:pPr marL="0" indent="0" algn="ctr" eaLnBrk="1" hangingPunct="1">
              <a:buFont typeface="Arial" pitchFamily="34" charset="0"/>
              <a:buNone/>
              <a:defRPr/>
            </a:pPr>
            <a:endParaRPr sz="1800" b="1" dirty="0" smtClean="0">
              <a:solidFill>
                <a:srgbClr val="006600"/>
              </a:solidFill>
              <a:latin typeface="Arial Unicode MS" pitchFamily="34" charset="-122"/>
              <a:ea typeface="Arial Unicode MS" pitchFamily="34" charset="-122"/>
              <a:cs typeface="Arial Unicode MS" pitchFamily="34" charset="-122"/>
            </a:endParaRPr>
          </a:p>
        </p:txBody>
      </p:sp>
      <p:sp>
        <p:nvSpPr>
          <p:cNvPr id="11" name="文本框 1"/>
          <p:cNvSpPr txBox="1">
            <a:spLocks noChangeArrowheads="1"/>
          </p:cNvSpPr>
          <p:nvPr/>
        </p:nvSpPr>
        <p:spPr bwMode="auto">
          <a:xfrm>
            <a:off x="428596" y="4143380"/>
            <a:ext cx="8509702" cy="1614481"/>
          </a:xfrm>
          <a:prstGeom prst="rect">
            <a:avLst/>
          </a:prstGeom>
          <a:noFill/>
          <a:ln w="9525">
            <a:noFill/>
            <a:miter lim="800000"/>
            <a:headEnd/>
            <a:tailEnd/>
          </a:ln>
        </p:spPr>
        <p:txBody>
          <a:bodyPr wrap="none">
            <a:spAutoFit/>
          </a:bodyPr>
          <a:lstStyle/>
          <a:p>
            <a:pPr>
              <a:lnSpc>
                <a:spcPts val="2000"/>
              </a:lnSpc>
            </a:pPr>
            <a:r>
              <a:rPr lang="en-US" sz="1400" b="1" i="1" baseline="30000" dirty="0" smtClean="0"/>
              <a:t>1</a:t>
            </a:r>
            <a:r>
              <a:rPr lang="en-US" sz="1400" b="1" i="1" dirty="0" smtClean="0"/>
              <a:t>Institute of Modern Physics (IMP), Chinese Academy of Sciences, Lanzhou 730000, China</a:t>
            </a:r>
            <a:endParaRPr lang="zh-CN" altLang="en-US" sz="1400" b="1" i="1" dirty="0" smtClean="0"/>
          </a:p>
          <a:p>
            <a:pPr>
              <a:lnSpc>
                <a:spcPts val="2000"/>
              </a:lnSpc>
            </a:pPr>
            <a:r>
              <a:rPr lang="en-US" sz="1400" b="1" i="1" baseline="30000" dirty="0" smtClean="0"/>
              <a:t>2</a:t>
            </a:r>
            <a:r>
              <a:rPr lang="en-US" sz="1400" b="1" i="1" dirty="0" smtClean="0"/>
              <a:t>School of Nuclear Science and Technology, University of Chinese Academy of Sciences, Beijing 100049, China</a:t>
            </a:r>
            <a:endParaRPr lang="zh-CN" altLang="en-US" sz="1400" b="1" i="1" dirty="0" smtClean="0"/>
          </a:p>
          <a:p>
            <a:pPr>
              <a:lnSpc>
                <a:spcPts val="2000"/>
              </a:lnSpc>
            </a:pPr>
            <a:r>
              <a:rPr lang="en-US" sz="1400" b="1" i="1" baseline="30000" dirty="0" smtClean="0"/>
              <a:t>3</a:t>
            </a:r>
            <a:r>
              <a:rPr lang="en-US" sz="1400" b="1" i="1" dirty="0" smtClean="0"/>
              <a:t>University of </a:t>
            </a:r>
            <a:r>
              <a:rPr lang="en-US" sz="1400" b="1" i="1" dirty="0" err="1" smtClean="0"/>
              <a:t>Jyväskylä</a:t>
            </a:r>
            <a:r>
              <a:rPr lang="en-US" sz="1400" b="1" i="1" dirty="0" smtClean="0"/>
              <a:t>, Department of Physics (JYFL), 40500 </a:t>
            </a:r>
            <a:r>
              <a:rPr lang="en-US" sz="1400" b="1" i="1" dirty="0" err="1" smtClean="0"/>
              <a:t>Jyväskylä</a:t>
            </a:r>
            <a:r>
              <a:rPr lang="en-US" sz="1400" b="1" i="1" dirty="0" smtClean="0"/>
              <a:t>, Finland</a:t>
            </a:r>
            <a:endParaRPr lang="zh-CN" altLang="en-US" sz="1400" b="1" i="1" dirty="0" smtClean="0"/>
          </a:p>
          <a:p>
            <a:pPr>
              <a:lnSpc>
                <a:spcPts val="2000"/>
              </a:lnSpc>
            </a:pPr>
            <a:r>
              <a:rPr lang="en-US" sz="1400" b="1" i="1" baseline="30000" dirty="0" smtClean="0"/>
              <a:t>4</a:t>
            </a:r>
            <a:r>
              <a:rPr lang="en-US" sz="1400" b="1" i="1" dirty="0" smtClean="0"/>
              <a:t>Laboratoire de Physique </a:t>
            </a:r>
            <a:r>
              <a:rPr lang="en-US" sz="1400" b="1" i="1" dirty="0" err="1" smtClean="0"/>
              <a:t>Subatomique</a:t>
            </a:r>
            <a:r>
              <a:rPr lang="en-US" sz="1400" b="1" i="1" dirty="0" smtClean="0"/>
              <a:t> et de </a:t>
            </a:r>
            <a:r>
              <a:rPr lang="en-US" sz="1400" b="1" i="1" dirty="0" err="1" smtClean="0"/>
              <a:t>Cosmologie</a:t>
            </a:r>
            <a:r>
              <a:rPr lang="en-US" sz="1400" b="1" i="1" dirty="0" smtClean="0"/>
              <a:t>, 53 avenue des Martyrs, 38026 Grenoble </a:t>
            </a:r>
            <a:r>
              <a:rPr lang="en-US" sz="1400" b="1" i="1" dirty="0" err="1" smtClean="0"/>
              <a:t>Cedex</a:t>
            </a:r>
            <a:r>
              <a:rPr lang="en-US" sz="1400" b="1" i="1" dirty="0" smtClean="0"/>
              <a:t>, France</a:t>
            </a:r>
            <a:endParaRPr lang="zh-CN" altLang="en-US" sz="1400" b="1" i="1" dirty="0" smtClean="0"/>
          </a:p>
          <a:p>
            <a:pPr>
              <a:lnSpc>
                <a:spcPts val="2000"/>
              </a:lnSpc>
            </a:pPr>
            <a:r>
              <a:rPr lang="en-US" sz="1400" b="1" i="1" baseline="30000" dirty="0" smtClean="0"/>
              <a:t>5</a:t>
            </a:r>
            <a:r>
              <a:rPr lang="en-US" sz="1400" b="1" i="1" dirty="0" smtClean="0"/>
              <a:t>STFC ISIS Pulsed </a:t>
            </a:r>
            <a:r>
              <a:rPr lang="en-US" sz="1400" b="1" i="1" dirty="0" err="1" smtClean="0"/>
              <a:t>Spallation</a:t>
            </a:r>
            <a:r>
              <a:rPr lang="en-US" sz="1400" b="1" i="1" dirty="0" smtClean="0"/>
              <a:t> Neutron and </a:t>
            </a:r>
            <a:r>
              <a:rPr lang="en-US" sz="1400" b="1" i="1" dirty="0" err="1" smtClean="0"/>
              <a:t>Muon</a:t>
            </a:r>
            <a:r>
              <a:rPr lang="en-US" sz="1400" b="1" i="1" dirty="0" smtClean="0"/>
              <a:t> Facility, Rutherford Appleton Laboratory, Harwell, OX110QX, UK </a:t>
            </a:r>
            <a:endParaRPr lang="zh-CN" altLang="en-US" sz="1400" b="1" i="1" dirty="0" smtClean="0"/>
          </a:p>
          <a:p>
            <a:pPr>
              <a:lnSpc>
                <a:spcPts val="2000"/>
              </a:lnSpc>
              <a:defRPr/>
            </a:pPr>
            <a:endParaRPr lang="zh-CN" altLang="en-US" sz="1400" b="1" i="1" dirty="0" smtClean="0">
              <a:latin typeface="+mj-lt"/>
            </a:endParaRPr>
          </a:p>
        </p:txBody>
      </p:sp>
      <p:pic>
        <p:nvPicPr>
          <p:cNvPr id="12" name="图片 11" descr="360截图20200921154931877.jpg"/>
          <p:cNvPicPr>
            <a:picLocks noChangeAspect="1"/>
          </p:cNvPicPr>
          <p:nvPr/>
        </p:nvPicPr>
        <p:blipFill>
          <a:blip r:embed="rId3"/>
          <a:stretch>
            <a:fillRect/>
          </a:stretch>
        </p:blipFill>
        <p:spPr>
          <a:xfrm>
            <a:off x="8395399" y="1"/>
            <a:ext cx="748633" cy="612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2</a:t>
            </a:fld>
            <a:r>
              <a:rPr lang="en-US" altLang="zh-CN" b="1" dirty="0" smtClean="0">
                <a:solidFill>
                  <a:schemeClr val="tx1"/>
                </a:solidFill>
              </a:rPr>
              <a:t>-</a:t>
            </a:r>
            <a:endParaRPr lang="zh-CN" altLang="en-US" b="1" dirty="0" smtClean="0">
              <a:solidFill>
                <a:schemeClr val="tx1"/>
              </a:solidFill>
            </a:endParaRPr>
          </a:p>
        </p:txBody>
      </p:sp>
      <p:sp>
        <p:nvSpPr>
          <p:cNvPr id="5" name="标题 2"/>
          <p:cNvSpPr>
            <a:spLocks noGrp="1"/>
          </p:cNvSpPr>
          <p:nvPr>
            <p:ph type="title"/>
          </p:nvPr>
        </p:nvSpPr>
        <p:spPr bwMode="auto">
          <a:xfrm>
            <a:off x="683568" y="0"/>
            <a:ext cx="7886700" cy="601663"/>
          </a:xfrm>
          <a:noFill/>
          <a:ln>
            <a:miter lim="800000"/>
            <a:headEnd/>
            <a:tailEnd/>
          </a:ln>
        </p:spPr>
        <p:txBody>
          <a:bodyPr vert="horz" wrap="square" lIns="91440" tIns="45720" rIns="91440" bIns="45720" numCol="1" anchorCtr="0" compatLnSpc="1">
            <a:prstTxWarp prst="textNoShape">
              <a:avLst/>
            </a:prstTxWarp>
          </a:bodyPr>
          <a:lstStyle/>
          <a:p>
            <a:pPr eaLnBrk="1" hangingPunct="1"/>
            <a:r>
              <a:rPr lang="en-US" altLang="zh-CN" sz="3200" dirty="0" smtClean="0">
                <a:latin typeface="+mn-lt"/>
                <a:cs typeface="Arial" pitchFamily="34" charset="0"/>
              </a:rPr>
              <a:t>Outline</a:t>
            </a:r>
            <a:endParaRPr lang="zh-CN" altLang="en-US" sz="3200" dirty="0" smtClean="0">
              <a:latin typeface="+mn-lt"/>
              <a:cs typeface="Arial" pitchFamily="34" charset="0"/>
            </a:endParaRPr>
          </a:p>
        </p:txBody>
      </p:sp>
      <p:sp>
        <p:nvSpPr>
          <p:cNvPr id="6" name="Content Placeholder 2"/>
          <p:cNvSpPr txBox="1">
            <a:spLocks/>
          </p:cNvSpPr>
          <p:nvPr/>
        </p:nvSpPr>
        <p:spPr>
          <a:xfrm>
            <a:off x="1350968" y="1071546"/>
            <a:ext cx="6578618" cy="4724400"/>
          </a:xfrm>
          <a:prstGeom prst="rect">
            <a:avLst/>
          </a:prstGeom>
        </p:spPr>
        <p:txBody>
          <a:bodyPr rtlCol="0">
            <a:normAutofit/>
          </a:bodyPr>
          <a:lstStyle/>
          <a:p>
            <a:pPr marL="571500" lvl="0" indent="-571500">
              <a:lnSpc>
                <a:spcPct val="200000"/>
              </a:lnSpc>
              <a:spcBef>
                <a:spcPct val="20000"/>
              </a:spcBef>
              <a:buFont typeface="+mj-lt"/>
              <a:buAutoNum type="romanUcPeriod"/>
              <a:defRPr/>
            </a:pPr>
            <a:r>
              <a:rPr lang="en-US" altLang="zh-CN" sz="2800" b="1" dirty="0" smtClean="0">
                <a:solidFill>
                  <a:srgbClr val="0000CC"/>
                </a:solidFill>
                <a:ea typeface="宋体" pitchFamily="2" charset="-122"/>
                <a:cs typeface="Arial" pitchFamily="34" charset="0"/>
              </a:rPr>
              <a:t>Quick overview </a:t>
            </a:r>
          </a:p>
          <a:p>
            <a:pPr marL="571500" indent="-571500">
              <a:lnSpc>
                <a:spcPct val="200000"/>
              </a:lnSpc>
              <a:spcBef>
                <a:spcPct val="20000"/>
              </a:spcBef>
              <a:buFont typeface="+mj-lt"/>
              <a:buAutoNum type="romanUcPeriod"/>
              <a:defRPr/>
            </a:pPr>
            <a:r>
              <a:rPr lang="en-US" altLang="zh-CN" sz="2800" b="1" dirty="0" smtClean="0">
                <a:solidFill>
                  <a:srgbClr val="0000CC"/>
                </a:solidFill>
                <a:ea typeface="宋体" pitchFamily="2" charset="-122"/>
                <a:cs typeface="Arial" pitchFamily="34" charset="0"/>
              </a:rPr>
              <a:t>Experimental setup</a:t>
            </a:r>
          </a:p>
          <a:p>
            <a:pPr marL="571500" indent="-571500">
              <a:lnSpc>
                <a:spcPct val="200000"/>
              </a:lnSpc>
              <a:spcBef>
                <a:spcPct val="20000"/>
              </a:spcBef>
              <a:buFont typeface="+mj-lt"/>
              <a:buAutoNum type="romanUcPeriod"/>
              <a:defRPr/>
            </a:pPr>
            <a:r>
              <a:rPr lang="en-US" altLang="zh-CN" sz="2800" b="1" dirty="0" smtClean="0">
                <a:solidFill>
                  <a:srgbClr val="0000CC"/>
                </a:solidFill>
                <a:ea typeface="宋体" pitchFamily="2" charset="-122"/>
                <a:cs typeface="Arial" pitchFamily="34" charset="0"/>
              </a:rPr>
              <a:t>Investigation and results</a:t>
            </a:r>
          </a:p>
          <a:p>
            <a:pPr marL="571500" indent="-571500">
              <a:lnSpc>
                <a:spcPct val="200000"/>
              </a:lnSpc>
              <a:spcBef>
                <a:spcPct val="20000"/>
              </a:spcBef>
              <a:buFont typeface="+mj-lt"/>
              <a:buAutoNum type="romanUcPeriod"/>
              <a:defRPr/>
            </a:pPr>
            <a:r>
              <a:rPr lang="en-US" altLang="zh-CN" sz="2800" b="1" dirty="0" smtClean="0">
                <a:solidFill>
                  <a:srgbClr val="0000CC"/>
                </a:solidFill>
                <a:ea typeface="宋体" pitchFamily="2" charset="-122"/>
                <a:cs typeface="Arial" pitchFamily="34" charset="0"/>
              </a:rPr>
              <a:t>Discussion and conclusion</a:t>
            </a:r>
          </a:p>
          <a:p>
            <a:pPr marL="571500" marR="0" lvl="0" indent="-57150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3200" b="1" i="0" u="none" strike="noStrike" kern="1200" cap="none" spc="0" normalizeH="0" baseline="0" noProof="0" dirty="0" smtClean="0">
              <a:ln>
                <a:noFill/>
              </a:ln>
              <a:solidFill>
                <a:schemeClr val="tx1"/>
              </a:solidFill>
              <a:effectLst/>
              <a:uLnTx/>
              <a:uFillTx/>
              <a:latin typeface="+mn-lt"/>
              <a:ea typeface="+mn-ea"/>
              <a:cs typeface="Times New Roman" pitchFamily="18" charset="0"/>
            </a:endParaRPr>
          </a:p>
          <a:p>
            <a:pPr marL="571500" marR="0" lvl="0" indent="-57150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smtClean="0">
              <a:ln>
                <a:noFill/>
              </a:ln>
              <a:solidFill>
                <a:schemeClr val="accent1">
                  <a:lumMod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5" name="Picture 5"/>
          <p:cNvPicPr>
            <a:picLocks noChangeAspect="1" noChangeArrowheads="1"/>
          </p:cNvPicPr>
          <p:nvPr/>
        </p:nvPicPr>
        <p:blipFill>
          <a:blip r:embed="rId3"/>
          <a:srcRect/>
          <a:stretch>
            <a:fillRect/>
          </a:stretch>
        </p:blipFill>
        <p:spPr bwMode="auto">
          <a:xfrm>
            <a:off x="2643174" y="4317696"/>
            <a:ext cx="3929090" cy="2468890"/>
          </a:xfrm>
          <a:prstGeom prst="rect">
            <a:avLst/>
          </a:prstGeom>
          <a:noFill/>
          <a:ln w="9525">
            <a:noFill/>
            <a:miter lim="800000"/>
            <a:headEnd/>
            <a:tailEnd/>
          </a:ln>
          <a:effectLst/>
        </p:spPr>
      </p:pic>
      <p:pic>
        <p:nvPicPr>
          <p:cNvPr id="97282" name="Picture 2"/>
          <p:cNvPicPr>
            <a:picLocks noChangeAspect="1" noChangeArrowheads="1"/>
          </p:cNvPicPr>
          <p:nvPr/>
        </p:nvPicPr>
        <p:blipFill>
          <a:blip r:embed="rId4"/>
          <a:srcRect/>
          <a:stretch>
            <a:fillRect/>
          </a:stretch>
        </p:blipFill>
        <p:spPr bwMode="auto">
          <a:xfrm>
            <a:off x="1214414" y="1071546"/>
            <a:ext cx="2875864" cy="2659342"/>
          </a:xfrm>
          <a:prstGeom prst="rect">
            <a:avLst/>
          </a:prstGeom>
          <a:noFill/>
          <a:ln w="9525">
            <a:noFill/>
            <a:miter lim="800000"/>
            <a:headEnd/>
            <a:tailEnd/>
          </a:ln>
          <a:effectLst/>
        </p:spPr>
      </p:pic>
      <p:sp>
        <p:nvSpPr>
          <p:cNvPr id="2" name="标题 1"/>
          <p:cNvSpPr>
            <a:spLocks noGrp="1"/>
          </p:cNvSpPr>
          <p:nvPr>
            <p:ph type="title"/>
          </p:nvPr>
        </p:nvSpPr>
        <p:spPr/>
        <p:txBody>
          <a:bodyPr/>
          <a:lstStyle/>
          <a:p>
            <a:r>
              <a:rPr lang="en-US" altLang="zh-CN" sz="3200" dirty="0" smtClean="0">
                <a:latin typeface="Calibri" panose="020F0502020204030204" pitchFamily="34" charset="0"/>
              </a:rPr>
              <a:t>Quick overview</a:t>
            </a:r>
            <a:endParaRPr lang="zh-CN" altLang="en-US" sz="3200" dirty="0"/>
          </a:p>
        </p:txBody>
      </p:sp>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3</a:t>
            </a:fld>
            <a:r>
              <a:rPr lang="en-US" altLang="zh-CN" b="1" dirty="0" smtClean="0">
                <a:solidFill>
                  <a:schemeClr val="tx1"/>
                </a:solidFill>
              </a:rPr>
              <a:t>-</a:t>
            </a:r>
            <a:endParaRPr lang="zh-CN" altLang="en-US" b="1" dirty="0" smtClean="0">
              <a:solidFill>
                <a:schemeClr val="tx1"/>
              </a:solidFill>
            </a:endParaRPr>
          </a:p>
        </p:txBody>
      </p:sp>
      <p:sp>
        <p:nvSpPr>
          <p:cNvPr id="30" name="TextBox 29"/>
          <p:cNvSpPr txBox="1"/>
          <p:nvPr/>
        </p:nvSpPr>
        <p:spPr bwMode="auto">
          <a:xfrm>
            <a:off x="-71470" y="612000"/>
            <a:ext cx="9715536" cy="608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nSpc>
                <a:spcPts val="2000"/>
              </a:lnSpc>
              <a:buFont typeface="Wingdings" pitchFamily="2" charset="2"/>
              <a:buChar char="p"/>
            </a:pPr>
            <a:r>
              <a:rPr lang="en-US" altLang="zh-CN" sz="2000" b="1" dirty="0" smtClean="0">
                <a:solidFill>
                  <a:srgbClr val="0000FF"/>
                </a:solidFill>
              </a:rPr>
              <a:t>Correlation of magnetic field parameters to </a:t>
            </a:r>
            <a:r>
              <a:rPr lang="en-US" altLang="zh-CN" sz="2000" b="1" dirty="0" err="1" smtClean="0">
                <a:solidFill>
                  <a:srgbClr val="0000FF"/>
                </a:solidFill>
              </a:rPr>
              <a:t>bremsstrahlung</a:t>
            </a:r>
            <a:r>
              <a:rPr lang="en-US" altLang="zh-CN" sz="2000" b="1" dirty="0" smtClean="0">
                <a:solidFill>
                  <a:srgbClr val="0000FF"/>
                </a:solidFill>
              </a:rPr>
              <a:t> spectral temperature </a:t>
            </a:r>
            <a:r>
              <a:rPr lang="en-US" altLang="zh-CN" sz="2000" b="1" i="1" dirty="0" smtClean="0">
                <a:solidFill>
                  <a:srgbClr val="0000FF"/>
                </a:solidFill>
              </a:rPr>
              <a:t>T</a:t>
            </a:r>
            <a:r>
              <a:rPr lang="en-US" altLang="zh-CN" sz="2000" b="1" i="1" baseline="-25000" dirty="0" smtClean="0">
                <a:solidFill>
                  <a:srgbClr val="0000FF"/>
                </a:solidFill>
              </a:rPr>
              <a:t>s</a:t>
            </a:r>
            <a:r>
              <a:rPr lang="en-US" altLang="zh-CN" sz="2000" b="1" i="1" dirty="0" smtClean="0">
                <a:solidFill>
                  <a:srgbClr val="0000FF"/>
                </a:solidFill>
              </a:rPr>
              <a:t> </a:t>
            </a:r>
          </a:p>
          <a:p>
            <a:pPr>
              <a:lnSpc>
                <a:spcPts val="2000"/>
              </a:lnSpc>
            </a:pPr>
            <a:r>
              <a:rPr lang="en-US" altLang="zh-CN" sz="2000" b="1" i="1" dirty="0" smtClean="0">
                <a:solidFill>
                  <a:srgbClr val="0000FF"/>
                </a:solidFill>
              </a:rPr>
              <a:t>    </a:t>
            </a:r>
            <a:r>
              <a:rPr lang="en-US" altLang="zh-CN" sz="2000" b="1" dirty="0" smtClean="0">
                <a:solidFill>
                  <a:srgbClr val="0000FF"/>
                </a:solidFill>
              </a:rPr>
              <a:t>is not yet clear</a:t>
            </a:r>
          </a:p>
        </p:txBody>
      </p:sp>
      <p:pic>
        <p:nvPicPr>
          <p:cNvPr id="97284" name="Picture 4"/>
          <p:cNvPicPr>
            <a:picLocks noChangeAspect="1" noChangeArrowheads="1"/>
          </p:cNvPicPr>
          <p:nvPr/>
        </p:nvPicPr>
        <p:blipFill>
          <a:blip r:embed="rId5"/>
          <a:srcRect/>
          <a:stretch>
            <a:fillRect/>
          </a:stretch>
        </p:blipFill>
        <p:spPr bwMode="auto">
          <a:xfrm>
            <a:off x="4714875" y="1214422"/>
            <a:ext cx="3429025" cy="2468898"/>
          </a:xfrm>
          <a:prstGeom prst="rect">
            <a:avLst/>
          </a:prstGeom>
          <a:noFill/>
          <a:ln w="9525">
            <a:noFill/>
            <a:miter lim="800000"/>
            <a:headEnd/>
            <a:tailEnd/>
          </a:ln>
          <a:effectLst/>
        </p:spPr>
      </p:pic>
      <p:sp>
        <p:nvSpPr>
          <p:cNvPr id="26" name="TextBox 25"/>
          <p:cNvSpPr txBox="1"/>
          <p:nvPr/>
        </p:nvSpPr>
        <p:spPr bwMode="auto">
          <a:xfrm>
            <a:off x="3714744" y="4714884"/>
            <a:ext cx="714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endParaRPr lang="zh-CN" altLang="en-US" b="1" dirty="0">
              <a:latin typeface="Calibri" panose="020F0502020204030204" pitchFamily="34" charset="0"/>
            </a:endParaRPr>
          </a:p>
        </p:txBody>
      </p:sp>
      <p:sp>
        <p:nvSpPr>
          <p:cNvPr id="27" name="TextBox 26"/>
          <p:cNvSpPr txBox="1"/>
          <p:nvPr/>
        </p:nvSpPr>
        <p:spPr bwMode="auto">
          <a:xfrm>
            <a:off x="4823193" y="3652067"/>
            <a:ext cx="39636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r>
              <a:rPr lang="fr-FR" altLang="zh-CN" sz="1200" b="1" i="1" dirty="0" smtClean="0"/>
              <a:t>Zhao H Y et al 2009 Plasma Sources Sci. Technol. 18 025021</a:t>
            </a:r>
            <a:endParaRPr lang="zh-CN" altLang="en-US" sz="1200" b="1" i="1" dirty="0">
              <a:latin typeface="Calibri" panose="020F0502020204030204" pitchFamily="34" charset="0"/>
            </a:endParaRPr>
          </a:p>
        </p:txBody>
      </p:sp>
      <p:sp>
        <p:nvSpPr>
          <p:cNvPr id="28" name="TextBox 27"/>
          <p:cNvSpPr txBox="1"/>
          <p:nvPr/>
        </p:nvSpPr>
        <p:spPr bwMode="auto">
          <a:xfrm>
            <a:off x="785786" y="3643314"/>
            <a:ext cx="43577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en-US" altLang="zh-CN" sz="1200" b="1" i="1" dirty="0" smtClean="0"/>
              <a:t>Benitez J </a:t>
            </a:r>
            <a:r>
              <a:rPr lang="fr-FR" altLang="zh-CN" sz="1200" b="1" i="1" dirty="0" smtClean="0"/>
              <a:t>et al </a:t>
            </a:r>
            <a:r>
              <a:rPr lang="en-US" altLang="zh-CN" sz="1200" b="1" i="1" dirty="0" smtClean="0"/>
              <a:t>2017 IEEE </a:t>
            </a:r>
            <a:r>
              <a:rPr lang="fr-FR" altLang="zh-CN" sz="1200" b="1" i="1" dirty="0" smtClean="0"/>
              <a:t>Trans. Plasma Sci. 45 1746–54</a:t>
            </a:r>
            <a:endParaRPr lang="zh-CN" altLang="en-US" sz="1200" b="1" i="1" dirty="0"/>
          </a:p>
        </p:txBody>
      </p:sp>
      <p:sp>
        <p:nvSpPr>
          <p:cNvPr id="29" name="TextBox 28"/>
          <p:cNvSpPr txBox="1"/>
          <p:nvPr/>
        </p:nvSpPr>
        <p:spPr bwMode="auto">
          <a:xfrm>
            <a:off x="-71470" y="3857628"/>
            <a:ext cx="9215470" cy="608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dist">
              <a:lnSpc>
                <a:spcPts val="2000"/>
              </a:lnSpc>
              <a:buFont typeface="Wingdings" pitchFamily="2" charset="2"/>
              <a:buChar char="p"/>
            </a:pPr>
            <a:r>
              <a:rPr lang="en-US" altLang="zh-CN" sz="2000" b="1" dirty="0" smtClean="0">
                <a:solidFill>
                  <a:srgbClr val="0000FF"/>
                </a:solidFill>
              </a:rPr>
              <a:t>Possible correlation between </a:t>
            </a:r>
            <a:r>
              <a:rPr lang="en-US" altLang="zh-CN" sz="2000" b="1" dirty="0" err="1" smtClean="0">
                <a:solidFill>
                  <a:srgbClr val="0000FF"/>
                </a:solidFill>
              </a:rPr>
              <a:t>bremsstrahlung</a:t>
            </a:r>
            <a:r>
              <a:rPr lang="en-US" altLang="zh-CN" sz="2000" b="1" dirty="0" smtClean="0">
                <a:solidFill>
                  <a:srgbClr val="0000FF"/>
                </a:solidFill>
              </a:rPr>
              <a:t> spectra and the appearance of   </a:t>
            </a:r>
          </a:p>
          <a:p>
            <a:pPr>
              <a:lnSpc>
                <a:spcPts val="2000"/>
              </a:lnSpc>
            </a:pPr>
            <a:r>
              <a:rPr lang="en-US" altLang="zh-CN" sz="2000" b="1" dirty="0" smtClean="0">
                <a:solidFill>
                  <a:srgbClr val="0000FF"/>
                </a:solidFill>
              </a:rPr>
              <a:t>    electron cyclotron instabilities are still unknown</a:t>
            </a:r>
          </a:p>
        </p:txBody>
      </p:sp>
      <p:sp>
        <p:nvSpPr>
          <p:cNvPr id="31" name="TextBox 30"/>
          <p:cNvSpPr txBox="1"/>
          <p:nvPr/>
        </p:nvSpPr>
        <p:spPr bwMode="auto">
          <a:xfrm>
            <a:off x="2857488" y="6624000"/>
            <a:ext cx="34600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r>
              <a:rPr lang="en-US" altLang="zh-CN" sz="1200" b="1" i="1" dirty="0" smtClean="0"/>
              <a:t>Tarvainen O et al 2016 Rev. Sci. </a:t>
            </a:r>
            <a:r>
              <a:rPr lang="en-US" altLang="zh-CN" sz="1200" b="1" i="1" dirty="0" err="1" smtClean="0"/>
              <a:t>Instrum</a:t>
            </a:r>
            <a:r>
              <a:rPr lang="en-US" altLang="zh-CN" sz="1200" b="1" i="1" dirty="0" smtClean="0"/>
              <a:t>. 87 02A703</a:t>
            </a:r>
            <a:endParaRPr lang="zh-CN" altLang="en-US" sz="1200" b="1" i="1" dirty="0"/>
          </a:p>
        </p:txBody>
      </p:sp>
      <p:sp>
        <p:nvSpPr>
          <p:cNvPr id="13" name="TextBox 12"/>
          <p:cNvSpPr txBox="1"/>
          <p:nvPr/>
        </p:nvSpPr>
        <p:spPr bwMode="auto">
          <a:xfrm>
            <a:off x="142844" y="1142984"/>
            <a:ext cx="8929750" cy="369332"/>
          </a:xfrm>
          <a:prstGeom prst="rect">
            <a:avLst/>
          </a:prstGeom>
          <a:solidFill>
            <a:schemeClr val="accent6">
              <a:lumMod val="20000"/>
              <a:lumOff val="80000"/>
              <a:alpha val="60000"/>
            </a:schemeClr>
          </a:solidFill>
          <a:ln w="19050">
            <a:noFill/>
            <a:prstDash val="sysDash"/>
          </a:ln>
          <a:effectLst/>
          <a:extLs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en-US" altLang="zh-CN" b="1" dirty="0" smtClean="0"/>
              <a:t>minimum magnetic field </a:t>
            </a:r>
            <a:r>
              <a:rPr lang="en-US" b="1" i="1" dirty="0" err="1" smtClean="0">
                <a:solidFill>
                  <a:srgbClr val="FF0000"/>
                </a:solidFill>
              </a:rPr>
              <a:t>B</a:t>
            </a:r>
            <a:r>
              <a:rPr lang="en-US" b="1" i="1" baseline="-25000" dirty="0" err="1" smtClean="0">
                <a:solidFill>
                  <a:srgbClr val="FF0000"/>
                </a:solidFill>
              </a:rPr>
              <a:t>min</a:t>
            </a:r>
            <a:r>
              <a:rPr lang="en-US" b="1" dirty="0" smtClean="0"/>
              <a:t> and gradient at resonance zone </a:t>
            </a:r>
            <a:r>
              <a:rPr lang="en-US" b="1" i="1" dirty="0" smtClean="0">
                <a:solidFill>
                  <a:srgbClr val="FF0000"/>
                </a:solidFill>
              </a:rPr>
              <a:t>∇</a:t>
            </a:r>
            <a:r>
              <a:rPr lang="en-US" b="1" i="1" dirty="0" err="1" smtClean="0">
                <a:solidFill>
                  <a:srgbClr val="FF0000"/>
                </a:solidFill>
              </a:rPr>
              <a:t>B</a:t>
            </a:r>
            <a:r>
              <a:rPr lang="en-US" b="1" i="1" baseline="-25000" dirty="0" err="1" smtClean="0">
                <a:solidFill>
                  <a:srgbClr val="FF0000"/>
                </a:solidFill>
              </a:rPr>
              <a:t>ecr</a:t>
            </a:r>
            <a:r>
              <a:rPr lang="en-US" b="1" dirty="0" smtClean="0">
                <a:solidFill>
                  <a:srgbClr val="FF0000"/>
                </a:solidFill>
              </a:rPr>
              <a:t>  </a:t>
            </a:r>
            <a:r>
              <a:rPr lang="en-US" altLang="zh-CN" b="1" dirty="0" smtClean="0"/>
              <a:t>are key parameters on </a:t>
            </a:r>
            <a:r>
              <a:rPr lang="en-US" altLang="zh-CN" b="1" i="1" dirty="0" smtClean="0"/>
              <a:t>T</a:t>
            </a:r>
            <a:r>
              <a:rPr lang="en-US" altLang="zh-CN" b="1" i="1" baseline="-25000" dirty="0" smtClean="0"/>
              <a:t>s</a:t>
            </a:r>
            <a:endParaRPr lang="zh-CN" altLang="en-US" b="1" i="1" baseline="-25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smtClean="0">
                <a:latin typeface="Calibri" panose="020F0502020204030204" pitchFamily="34" charset="0"/>
              </a:rPr>
              <a:t>SECRAL-II ion source</a:t>
            </a:r>
            <a:endParaRPr lang="zh-CN" altLang="en-US" sz="3200" dirty="0"/>
          </a:p>
        </p:txBody>
      </p:sp>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4</a:t>
            </a:fld>
            <a:r>
              <a:rPr lang="en-US" altLang="zh-CN" b="1" dirty="0" smtClean="0">
                <a:solidFill>
                  <a:schemeClr val="tx1"/>
                </a:solidFill>
              </a:rPr>
              <a:t>-</a:t>
            </a:r>
            <a:endParaRPr lang="zh-CN" altLang="en-US" b="1" dirty="0" smtClean="0">
              <a:solidFill>
                <a:schemeClr val="tx1"/>
              </a:solidFill>
            </a:endParaRPr>
          </a:p>
        </p:txBody>
      </p:sp>
      <p:sp>
        <p:nvSpPr>
          <p:cNvPr id="5" name="文本框 12"/>
          <p:cNvSpPr txBox="1">
            <a:spLocks noChangeArrowheads="1"/>
          </p:cNvSpPr>
          <p:nvPr/>
        </p:nvSpPr>
        <p:spPr bwMode="auto">
          <a:xfrm>
            <a:off x="6500826" y="1214422"/>
            <a:ext cx="18471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dirty="0">
                <a:solidFill>
                  <a:srgbClr val="FF0000"/>
                </a:solidFill>
                <a:latin typeface="+mn-lt"/>
                <a:cs typeface="Arial" pitchFamily="34" charset="0"/>
              </a:rPr>
              <a:t>Key </a:t>
            </a:r>
            <a:r>
              <a:rPr lang="en-US" altLang="zh-CN" sz="2000" b="1" dirty="0" smtClean="0">
                <a:solidFill>
                  <a:srgbClr val="FF0000"/>
                </a:solidFill>
                <a:latin typeface="+mn-lt"/>
                <a:cs typeface="Arial" pitchFamily="34" charset="0"/>
              </a:rPr>
              <a:t>parameters</a:t>
            </a:r>
            <a:endParaRPr lang="zh-CN" altLang="en-US" sz="2000" b="1" dirty="0">
              <a:solidFill>
                <a:srgbClr val="FF0000"/>
              </a:solidFill>
              <a:latin typeface="+mn-lt"/>
              <a:cs typeface="Arial" pitchFamily="34" charset="0"/>
            </a:endParaRPr>
          </a:p>
        </p:txBody>
      </p:sp>
      <p:pic>
        <p:nvPicPr>
          <p:cNvPr id="6" name="图片 11" descr="2018-07-05_152957.jpg"/>
          <p:cNvPicPr>
            <a:picLocks noChangeAspect="1"/>
          </p:cNvPicPr>
          <p:nvPr/>
        </p:nvPicPr>
        <p:blipFill>
          <a:blip r:embed="rId3" cstate="print">
            <a:extLst>
              <a:ext uri="{28A0092B-C50C-407E-A947-70E740481C1C}">
                <a14:useLocalDpi xmlns:a14="http://schemas.microsoft.com/office/drawing/2010/main" val="0"/>
              </a:ext>
            </a:extLst>
          </a:blip>
          <a:srcRect t="1294" r="3706"/>
          <a:stretch>
            <a:fillRect/>
          </a:stretch>
        </p:blipFill>
        <p:spPr bwMode="auto">
          <a:xfrm>
            <a:off x="148656" y="1500174"/>
            <a:ext cx="4851972" cy="408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2"/>
          <p:cNvSpPr txBox="1">
            <a:spLocks noChangeArrowheads="1"/>
          </p:cNvSpPr>
          <p:nvPr/>
        </p:nvSpPr>
        <p:spPr bwMode="auto">
          <a:xfrm>
            <a:off x="3604643" y="1282642"/>
            <a:ext cx="9612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b="1" dirty="0">
                <a:latin typeface="Calibri" panose="020F0502020204030204" pitchFamily="34" charset="0"/>
              </a:rPr>
              <a:t>GM </a:t>
            </a:r>
            <a:r>
              <a:rPr lang="en-US" altLang="zh-CN" sz="1400" b="1" dirty="0" smtClean="0">
                <a:latin typeface="Calibri" panose="020F0502020204030204" pitchFamily="34" charset="0"/>
              </a:rPr>
              <a:t>cooler</a:t>
            </a:r>
            <a:endParaRPr lang="zh-CN" altLang="en-US" sz="1400" b="1" dirty="0">
              <a:latin typeface="Calibri" panose="020F0502020204030204" pitchFamily="34" charset="0"/>
            </a:endParaRPr>
          </a:p>
        </p:txBody>
      </p:sp>
      <p:cxnSp>
        <p:nvCxnSpPr>
          <p:cNvPr id="8" name="直接箭头连接符 7"/>
          <p:cNvCxnSpPr/>
          <p:nvPr/>
        </p:nvCxnSpPr>
        <p:spPr>
          <a:xfrm flipH="1">
            <a:off x="3131840" y="1465527"/>
            <a:ext cx="688704" cy="557138"/>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flipH="1">
            <a:off x="3028381" y="2238764"/>
            <a:ext cx="720725" cy="720725"/>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16"/>
          <p:cNvSpPr txBox="1">
            <a:spLocks noChangeArrowheads="1"/>
          </p:cNvSpPr>
          <p:nvPr/>
        </p:nvSpPr>
        <p:spPr bwMode="auto">
          <a:xfrm>
            <a:off x="3604643" y="2003814"/>
            <a:ext cx="13952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b="1" dirty="0">
                <a:latin typeface="Calibri" panose="020F0502020204030204" pitchFamily="34" charset="0"/>
              </a:rPr>
              <a:t>He </a:t>
            </a:r>
            <a:r>
              <a:rPr lang="en-US" altLang="zh-CN" sz="1400" b="1" dirty="0" err="1">
                <a:latin typeface="Calibri" panose="020F0502020204030204" pitchFamily="34" charset="0"/>
              </a:rPr>
              <a:t>r</a:t>
            </a:r>
            <a:r>
              <a:rPr lang="en-US" altLang="zh-CN" sz="1400" b="1" dirty="0" err="1" smtClean="0">
                <a:latin typeface="Calibri" panose="020F0502020204030204" pitchFamily="34" charset="0"/>
              </a:rPr>
              <a:t>econdenser</a:t>
            </a:r>
            <a:r>
              <a:rPr lang="en-US" altLang="zh-CN" sz="1400" b="1" dirty="0" smtClean="0">
                <a:latin typeface="Calibri" panose="020F0502020204030204" pitchFamily="34" charset="0"/>
              </a:rPr>
              <a:t> </a:t>
            </a:r>
            <a:endParaRPr lang="zh-CN" altLang="en-US" sz="1400" b="1" dirty="0">
              <a:latin typeface="Calibri" panose="020F0502020204030204" pitchFamily="34" charset="0"/>
            </a:endParaRPr>
          </a:p>
        </p:txBody>
      </p:sp>
      <p:cxnSp>
        <p:nvCxnSpPr>
          <p:cNvPr id="11" name="直接箭头连接符 10"/>
          <p:cNvCxnSpPr/>
          <p:nvPr/>
        </p:nvCxnSpPr>
        <p:spPr>
          <a:xfrm flipH="1">
            <a:off x="2741043" y="2815026"/>
            <a:ext cx="863600" cy="62865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8"/>
          <p:cNvSpPr txBox="1">
            <a:spLocks noChangeArrowheads="1"/>
          </p:cNvSpPr>
          <p:nvPr/>
        </p:nvSpPr>
        <p:spPr bwMode="auto">
          <a:xfrm>
            <a:off x="3615756" y="2580076"/>
            <a:ext cx="1211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b="1" dirty="0" err="1">
                <a:latin typeface="Calibri" panose="020F0502020204030204" pitchFamily="34" charset="0"/>
              </a:rPr>
              <a:t>LHe</a:t>
            </a:r>
            <a:r>
              <a:rPr lang="en-US" altLang="zh-CN" sz="1400" b="1" dirty="0">
                <a:latin typeface="Calibri" panose="020F0502020204030204" pitchFamily="34" charset="0"/>
              </a:rPr>
              <a:t> </a:t>
            </a:r>
            <a:r>
              <a:rPr lang="en-US" altLang="zh-CN" sz="1400" b="1" dirty="0" smtClean="0">
                <a:latin typeface="Calibri" panose="020F0502020204030204" pitchFamily="34" charset="0"/>
              </a:rPr>
              <a:t>reservoir </a:t>
            </a:r>
            <a:endParaRPr lang="zh-CN" altLang="en-US" sz="1400" b="1" dirty="0">
              <a:latin typeface="Calibri" panose="020F0502020204030204" pitchFamily="34" charset="0"/>
            </a:endParaRPr>
          </a:p>
        </p:txBody>
      </p:sp>
      <p:cxnSp>
        <p:nvCxnSpPr>
          <p:cNvPr id="13" name="直接箭头连接符 12"/>
          <p:cNvCxnSpPr/>
          <p:nvPr/>
        </p:nvCxnSpPr>
        <p:spPr>
          <a:xfrm flipH="1" flipV="1">
            <a:off x="3073395" y="4182335"/>
            <a:ext cx="784225" cy="855662"/>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21"/>
          <p:cNvSpPr txBox="1">
            <a:spLocks noChangeArrowheads="1"/>
          </p:cNvSpPr>
          <p:nvPr/>
        </p:nvSpPr>
        <p:spPr bwMode="auto">
          <a:xfrm>
            <a:off x="3768156" y="4956564"/>
            <a:ext cx="941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b="1" dirty="0">
                <a:latin typeface="Calibri" panose="020F0502020204030204" pitchFamily="34" charset="0"/>
              </a:rPr>
              <a:t>Extraction</a:t>
            </a:r>
            <a:endParaRPr lang="zh-CN" altLang="en-US" sz="1400" b="1" dirty="0">
              <a:latin typeface="Calibri" panose="020F0502020204030204" pitchFamily="34" charset="0"/>
            </a:endParaRPr>
          </a:p>
        </p:txBody>
      </p:sp>
      <p:cxnSp>
        <p:nvCxnSpPr>
          <p:cNvPr id="15" name="直接箭头连接符 14"/>
          <p:cNvCxnSpPr/>
          <p:nvPr/>
        </p:nvCxnSpPr>
        <p:spPr>
          <a:xfrm>
            <a:off x="1156718" y="3011876"/>
            <a:ext cx="1512888" cy="811213"/>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24"/>
          <p:cNvSpPr txBox="1">
            <a:spLocks noChangeArrowheads="1"/>
          </p:cNvSpPr>
          <p:nvPr/>
        </p:nvSpPr>
        <p:spPr bwMode="auto">
          <a:xfrm>
            <a:off x="148656" y="5407041"/>
            <a:ext cx="1416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b="1" dirty="0">
                <a:latin typeface="Calibri" panose="020F0502020204030204" pitchFamily="34" charset="0"/>
              </a:rPr>
              <a:t>Plasma chamber</a:t>
            </a:r>
            <a:endParaRPr lang="zh-CN" altLang="en-US" sz="1400" b="1" dirty="0">
              <a:latin typeface="Calibri" panose="020F0502020204030204" pitchFamily="34" charset="0"/>
            </a:endParaRPr>
          </a:p>
        </p:txBody>
      </p:sp>
      <p:cxnSp>
        <p:nvCxnSpPr>
          <p:cNvPr id="17" name="直接箭头连接符 16"/>
          <p:cNvCxnSpPr/>
          <p:nvPr/>
        </p:nvCxnSpPr>
        <p:spPr>
          <a:xfrm flipV="1">
            <a:off x="1115616" y="4235839"/>
            <a:ext cx="1480965" cy="124321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724918" y="3299214"/>
            <a:ext cx="1512888" cy="739775"/>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29"/>
          <p:cNvSpPr txBox="1">
            <a:spLocks noChangeArrowheads="1"/>
          </p:cNvSpPr>
          <p:nvPr/>
        </p:nvSpPr>
        <p:spPr bwMode="auto">
          <a:xfrm>
            <a:off x="-108520" y="3083314"/>
            <a:ext cx="904876"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b="1">
                <a:latin typeface="Calibri" panose="020F0502020204030204" pitchFamily="34" charset="0"/>
              </a:rPr>
              <a:t>Solenoids</a:t>
            </a:r>
            <a:endParaRPr lang="zh-CN" altLang="en-US" sz="1400" b="1">
              <a:latin typeface="Calibri" panose="020F0502020204030204" pitchFamily="34" charset="0"/>
            </a:endParaRPr>
          </a:p>
        </p:txBody>
      </p:sp>
      <p:sp>
        <p:nvSpPr>
          <p:cNvPr id="20" name="TextBox 30"/>
          <p:cNvSpPr txBox="1">
            <a:spLocks noChangeArrowheads="1"/>
          </p:cNvSpPr>
          <p:nvPr/>
        </p:nvSpPr>
        <p:spPr bwMode="auto">
          <a:xfrm>
            <a:off x="509018" y="2651514"/>
            <a:ext cx="9240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b="1" dirty="0" err="1">
                <a:latin typeface="Calibri" panose="020F0502020204030204" pitchFamily="34" charset="0"/>
              </a:rPr>
              <a:t>Sextupole</a:t>
            </a:r>
            <a:endParaRPr lang="zh-CN" altLang="en-US" sz="1400" b="1" dirty="0">
              <a:latin typeface="Calibri" panose="020F0502020204030204" pitchFamily="34" charset="0"/>
            </a:endParaRPr>
          </a:p>
        </p:txBody>
      </p:sp>
      <p:sp>
        <p:nvSpPr>
          <p:cNvPr id="22" name="TextBox 21"/>
          <p:cNvSpPr txBox="1"/>
          <p:nvPr/>
        </p:nvSpPr>
        <p:spPr>
          <a:xfrm>
            <a:off x="2051720" y="1490515"/>
            <a:ext cx="1189172" cy="400110"/>
          </a:xfrm>
          <a:prstGeom prst="rect">
            <a:avLst/>
          </a:prstGeom>
          <a:noFill/>
        </p:spPr>
        <p:txBody>
          <a:bodyPr wrap="none" rtlCol="0">
            <a:spAutoFit/>
          </a:bodyPr>
          <a:lstStyle/>
          <a:p>
            <a:r>
              <a:rPr lang="en-US" altLang="zh-CN" sz="2000" b="1" dirty="0" smtClean="0">
                <a:solidFill>
                  <a:srgbClr val="0000CC"/>
                </a:solidFill>
                <a:ea typeface="宋体" pitchFamily="2" charset="-122"/>
                <a:cs typeface="Arial" pitchFamily="34" charset="0"/>
              </a:rPr>
              <a:t>SECRAL-II</a:t>
            </a:r>
            <a:endParaRPr lang="zh-CN" altLang="en-US" sz="2000" dirty="0"/>
          </a:p>
        </p:txBody>
      </p:sp>
      <p:graphicFrame>
        <p:nvGraphicFramePr>
          <p:cNvPr id="4" name="表格 3"/>
          <p:cNvGraphicFramePr>
            <a:graphicFrameLocks noGrp="1"/>
          </p:cNvGraphicFramePr>
          <p:nvPr/>
        </p:nvGraphicFramePr>
        <p:xfrm>
          <a:off x="5072066" y="1613410"/>
          <a:ext cx="4000528" cy="3744416"/>
        </p:xfrm>
        <a:graphic>
          <a:graphicData uri="http://schemas.openxmlformats.org/drawingml/2006/table">
            <a:tbl>
              <a:tblPr firstRow="1" bandRow="1">
                <a:effectLst>
                  <a:outerShdw blurRad="50800" dist="38100" dir="5400000" algn="t" rotWithShape="0">
                    <a:schemeClr val="accent1">
                      <a:alpha val="40000"/>
                    </a:schemeClr>
                  </a:outerShdw>
                </a:effectLst>
                <a:tableStyleId>{69012ECD-51FC-41F1-AA8D-1B2483CD663E}</a:tableStyleId>
              </a:tblPr>
              <a:tblGrid>
                <a:gridCol w="2365194">
                  <a:extLst>
                    <a:ext uri="{9D8B030D-6E8A-4147-A177-3AD203B41FA5}">
                      <a16:colId xmlns:a16="http://schemas.microsoft.com/office/drawing/2014/main" val="20000"/>
                    </a:ext>
                  </a:extLst>
                </a:gridCol>
                <a:gridCol w="1635334">
                  <a:extLst>
                    <a:ext uri="{9D8B030D-6E8A-4147-A177-3AD203B41FA5}">
                      <a16:colId xmlns:a16="http://schemas.microsoft.com/office/drawing/2014/main" val="20001"/>
                    </a:ext>
                  </a:extLst>
                </a:gridCol>
              </a:tblGrid>
              <a:tr h="468052">
                <a:tc>
                  <a:txBody>
                    <a:bodyPr/>
                    <a:lstStyle>
                      <a:lvl1pPr marL="0" algn="l" defTabSz="685800" rtl="0" eaLnBrk="1" latinLnBrk="0" hangingPunct="1">
                        <a:defRPr sz="1350" kern="1200">
                          <a:solidFill>
                            <a:schemeClr val="dk1"/>
                          </a:solidFill>
                          <a:latin typeface="Calibri"/>
                          <a:ea typeface=""/>
                          <a:cs typeface=""/>
                        </a:defRPr>
                      </a:lvl1pPr>
                      <a:lvl2pPr marL="342900" algn="l" defTabSz="685800" rtl="0" eaLnBrk="1" latinLnBrk="0" hangingPunct="1">
                        <a:defRPr sz="1350" kern="1200">
                          <a:solidFill>
                            <a:schemeClr val="dk1"/>
                          </a:solidFill>
                          <a:latin typeface="Calibri"/>
                          <a:ea typeface=""/>
                          <a:cs typeface=""/>
                        </a:defRPr>
                      </a:lvl2pPr>
                      <a:lvl3pPr marL="685800" algn="l" defTabSz="685800" rtl="0" eaLnBrk="1" latinLnBrk="0" hangingPunct="1">
                        <a:defRPr sz="1350" kern="1200">
                          <a:solidFill>
                            <a:schemeClr val="dk1"/>
                          </a:solidFill>
                          <a:latin typeface="Calibri"/>
                          <a:ea typeface=""/>
                          <a:cs typeface=""/>
                        </a:defRPr>
                      </a:lvl3pPr>
                      <a:lvl4pPr marL="1028700" algn="l" defTabSz="685800" rtl="0" eaLnBrk="1" latinLnBrk="0" hangingPunct="1">
                        <a:defRPr sz="1350" kern="1200">
                          <a:solidFill>
                            <a:schemeClr val="dk1"/>
                          </a:solidFill>
                          <a:latin typeface="Calibri"/>
                          <a:ea typeface=""/>
                          <a:cs typeface=""/>
                        </a:defRPr>
                      </a:lvl4pPr>
                      <a:lvl5pPr marL="1371600" algn="l" defTabSz="685800" rtl="0" eaLnBrk="1" latinLnBrk="0" hangingPunct="1">
                        <a:defRPr sz="1350" kern="1200">
                          <a:solidFill>
                            <a:schemeClr val="dk1"/>
                          </a:solidFill>
                          <a:latin typeface="Calibri"/>
                          <a:ea typeface=""/>
                          <a:cs typeface=""/>
                        </a:defRPr>
                      </a:lvl5pPr>
                      <a:lvl6pPr marL="1714500" algn="l" defTabSz="685800" rtl="0" eaLnBrk="1" latinLnBrk="0" hangingPunct="1">
                        <a:defRPr sz="1350" kern="1200">
                          <a:solidFill>
                            <a:schemeClr val="dk1"/>
                          </a:solidFill>
                          <a:latin typeface="Calibri"/>
                          <a:ea typeface=""/>
                          <a:cs typeface=""/>
                        </a:defRPr>
                      </a:lvl6pPr>
                      <a:lvl7pPr marL="2057400" algn="l" defTabSz="685800" rtl="0" eaLnBrk="1" latinLnBrk="0" hangingPunct="1">
                        <a:defRPr sz="1350" kern="1200">
                          <a:solidFill>
                            <a:schemeClr val="dk1"/>
                          </a:solidFill>
                          <a:latin typeface="Calibri"/>
                          <a:ea typeface=""/>
                          <a:cs typeface=""/>
                        </a:defRPr>
                      </a:lvl7pPr>
                      <a:lvl8pPr marL="2400300" algn="l" defTabSz="685800" rtl="0" eaLnBrk="1" latinLnBrk="0" hangingPunct="1">
                        <a:defRPr sz="1350" kern="1200">
                          <a:solidFill>
                            <a:schemeClr val="dk1"/>
                          </a:solidFill>
                          <a:latin typeface="Calibri"/>
                          <a:ea typeface=""/>
                          <a:cs typeface=""/>
                        </a:defRPr>
                      </a:lvl8pPr>
                      <a:lvl9pPr marL="2743200" algn="l" defTabSz="685800" rtl="0" eaLnBrk="1" latinLnBrk="0" hangingPunct="1">
                        <a:defRPr sz="1350" kern="1200">
                          <a:solidFill>
                            <a:schemeClr val="dk1"/>
                          </a:solidFill>
                          <a:latin typeface="Calibri"/>
                          <a:ea typeface=""/>
                          <a:cs typeface=""/>
                        </a:defRPr>
                      </a:lvl9pPr>
                    </a:lstStyle>
                    <a:p>
                      <a:pPr algn="ctr">
                        <a:lnSpc>
                          <a:spcPts val="3500"/>
                        </a:lnSpc>
                        <a:spcAft>
                          <a:spcPts val="1200"/>
                        </a:spcAft>
                      </a:pPr>
                      <a:r>
                        <a:rPr lang="el-GR" altLang="zh-CN" sz="1600" b="1" dirty="0" smtClean="0"/>
                        <a:t>ω</a:t>
                      </a:r>
                      <a:r>
                        <a:rPr lang="en-US" altLang="zh-CN" sz="1600" b="1" baseline="-25000" dirty="0" err="1" smtClean="0"/>
                        <a:t>rf</a:t>
                      </a:r>
                      <a:r>
                        <a:rPr lang="en-US" altLang="zh-CN" sz="1600" b="1" dirty="0" smtClean="0"/>
                        <a:t> (GHz)</a:t>
                      </a:r>
                      <a:endParaRPr lang="zh-CN" altLang="en-US" sz="1600" b="1" dirty="0">
                        <a:latin typeface="Times New Roman" pitchFamily="18" charset="0"/>
                        <a:cs typeface="Times New Roman" pitchFamily="18" charset="0"/>
                      </a:endParaRPr>
                    </a:p>
                  </a:txBody>
                  <a:tcPr marL="0" marR="0" marT="0" marB="0">
                    <a:lnR w="12700" cap="flat" cmpd="sng" algn="ctr">
                      <a:solidFill>
                        <a:srgbClr val="4F81BD"/>
                      </a:solidFill>
                      <a:prstDash val="solid"/>
                      <a:round/>
                      <a:headEnd type="none" w="med" len="med"/>
                      <a:tailEnd type="none" w="med" len="med"/>
                    </a:lnR>
                    <a:noFill/>
                  </a:tcPr>
                </a:tc>
                <a:tc>
                  <a:txBody>
                    <a:bodyPr/>
                    <a:lstStyle>
                      <a:lvl1pPr marL="0" algn="l" defTabSz="685800" rtl="0" eaLnBrk="1" latinLnBrk="0" hangingPunct="1">
                        <a:defRPr sz="1350" kern="1200">
                          <a:solidFill>
                            <a:schemeClr val="dk1"/>
                          </a:solidFill>
                          <a:latin typeface="Calibri"/>
                          <a:ea typeface=""/>
                          <a:cs typeface=""/>
                        </a:defRPr>
                      </a:lvl1pPr>
                      <a:lvl2pPr marL="342900" algn="l" defTabSz="685800" rtl="0" eaLnBrk="1" latinLnBrk="0" hangingPunct="1">
                        <a:defRPr sz="1350" kern="1200">
                          <a:solidFill>
                            <a:schemeClr val="dk1"/>
                          </a:solidFill>
                          <a:latin typeface="Calibri"/>
                          <a:ea typeface=""/>
                          <a:cs typeface=""/>
                        </a:defRPr>
                      </a:lvl2pPr>
                      <a:lvl3pPr marL="685800" algn="l" defTabSz="685800" rtl="0" eaLnBrk="1" latinLnBrk="0" hangingPunct="1">
                        <a:defRPr sz="1350" kern="1200">
                          <a:solidFill>
                            <a:schemeClr val="dk1"/>
                          </a:solidFill>
                          <a:latin typeface="Calibri"/>
                          <a:ea typeface=""/>
                          <a:cs typeface=""/>
                        </a:defRPr>
                      </a:lvl3pPr>
                      <a:lvl4pPr marL="1028700" algn="l" defTabSz="685800" rtl="0" eaLnBrk="1" latinLnBrk="0" hangingPunct="1">
                        <a:defRPr sz="1350" kern="1200">
                          <a:solidFill>
                            <a:schemeClr val="dk1"/>
                          </a:solidFill>
                          <a:latin typeface="Calibri"/>
                          <a:ea typeface=""/>
                          <a:cs typeface=""/>
                        </a:defRPr>
                      </a:lvl4pPr>
                      <a:lvl5pPr marL="1371600" algn="l" defTabSz="685800" rtl="0" eaLnBrk="1" latinLnBrk="0" hangingPunct="1">
                        <a:defRPr sz="1350" kern="1200">
                          <a:solidFill>
                            <a:schemeClr val="dk1"/>
                          </a:solidFill>
                          <a:latin typeface="Calibri"/>
                          <a:ea typeface=""/>
                          <a:cs typeface=""/>
                        </a:defRPr>
                      </a:lvl5pPr>
                      <a:lvl6pPr marL="1714500" algn="l" defTabSz="685800" rtl="0" eaLnBrk="1" latinLnBrk="0" hangingPunct="1">
                        <a:defRPr sz="1350" kern="1200">
                          <a:solidFill>
                            <a:schemeClr val="dk1"/>
                          </a:solidFill>
                          <a:latin typeface="Calibri"/>
                          <a:ea typeface=""/>
                          <a:cs typeface=""/>
                        </a:defRPr>
                      </a:lvl6pPr>
                      <a:lvl7pPr marL="2057400" algn="l" defTabSz="685800" rtl="0" eaLnBrk="1" latinLnBrk="0" hangingPunct="1">
                        <a:defRPr sz="1350" kern="1200">
                          <a:solidFill>
                            <a:schemeClr val="dk1"/>
                          </a:solidFill>
                          <a:latin typeface="Calibri"/>
                          <a:ea typeface=""/>
                          <a:cs typeface=""/>
                        </a:defRPr>
                      </a:lvl7pPr>
                      <a:lvl8pPr marL="2400300" algn="l" defTabSz="685800" rtl="0" eaLnBrk="1" latinLnBrk="0" hangingPunct="1">
                        <a:defRPr sz="1350" kern="1200">
                          <a:solidFill>
                            <a:schemeClr val="dk1"/>
                          </a:solidFill>
                          <a:latin typeface="Calibri"/>
                          <a:ea typeface=""/>
                          <a:cs typeface=""/>
                        </a:defRPr>
                      </a:lvl8pPr>
                      <a:lvl9pPr marL="2743200" algn="l" defTabSz="685800" rtl="0" eaLnBrk="1" latinLnBrk="0" hangingPunct="1">
                        <a:defRPr sz="1350" kern="1200">
                          <a:solidFill>
                            <a:schemeClr val="dk1"/>
                          </a:solidFill>
                          <a:latin typeface="Calibri"/>
                          <a:ea typeface=""/>
                          <a:cs typeface=""/>
                        </a:defRPr>
                      </a:lvl9pPr>
                    </a:lstStyle>
                    <a:p>
                      <a:pPr algn="ctr">
                        <a:lnSpc>
                          <a:spcPts val="3500"/>
                        </a:lnSpc>
                        <a:spcAft>
                          <a:spcPts val="1200"/>
                        </a:spcAft>
                      </a:pPr>
                      <a:r>
                        <a:rPr lang="en-US" altLang="zh-CN" sz="1600" b="1" dirty="0" smtClean="0">
                          <a:solidFill>
                            <a:schemeClr val="tx1"/>
                          </a:solidFill>
                        </a:rPr>
                        <a:t>18-28</a:t>
                      </a:r>
                      <a:endParaRPr lang="zh-CN" altLang="en-US" sz="1600" b="1" dirty="0">
                        <a:solidFill>
                          <a:schemeClr val="tx1"/>
                        </a:solidFill>
                        <a:latin typeface="Times New Roman" pitchFamily="18" charset="0"/>
                        <a:cs typeface="Times New Roman" pitchFamily="18" charset="0"/>
                      </a:endParaRPr>
                    </a:p>
                  </a:txBody>
                  <a:tcPr marL="0" marR="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noFill/>
                  </a:tcPr>
                </a:tc>
                <a:extLst>
                  <a:ext uri="{0D108BD9-81ED-4DB2-BD59-A6C34878D82A}">
                    <a16:rowId xmlns:a16="http://schemas.microsoft.com/office/drawing/2014/main" val="10000"/>
                  </a:ext>
                </a:extLst>
              </a:tr>
              <a:tr h="468052">
                <a:tc>
                  <a:txBody>
                    <a:bodyPr/>
                    <a:lstStyle>
                      <a:lvl1pPr marL="0" algn="l" defTabSz="685800" rtl="0" eaLnBrk="1" latinLnBrk="0" hangingPunct="1">
                        <a:defRPr sz="1350" kern="1200">
                          <a:solidFill>
                            <a:schemeClr val="dk1"/>
                          </a:solidFill>
                          <a:latin typeface="Calibri"/>
                          <a:ea typeface=""/>
                          <a:cs typeface=""/>
                        </a:defRPr>
                      </a:lvl1pPr>
                      <a:lvl2pPr marL="342900" algn="l" defTabSz="685800" rtl="0" eaLnBrk="1" latinLnBrk="0" hangingPunct="1">
                        <a:defRPr sz="1350" kern="1200">
                          <a:solidFill>
                            <a:schemeClr val="dk1"/>
                          </a:solidFill>
                          <a:latin typeface="Calibri"/>
                          <a:ea typeface=""/>
                          <a:cs typeface=""/>
                        </a:defRPr>
                      </a:lvl2pPr>
                      <a:lvl3pPr marL="685800" algn="l" defTabSz="685800" rtl="0" eaLnBrk="1" latinLnBrk="0" hangingPunct="1">
                        <a:defRPr sz="1350" kern="1200">
                          <a:solidFill>
                            <a:schemeClr val="dk1"/>
                          </a:solidFill>
                          <a:latin typeface="Calibri"/>
                          <a:ea typeface=""/>
                          <a:cs typeface=""/>
                        </a:defRPr>
                      </a:lvl3pPr>
                      <a:lvl4pPr marL="1028700" algn="l" defTabSz="685800" rtl="0" eaLnBrk="1" latinLnBrk="0" hangingPunct="1">
                        <a:defRPr sz="1350" kern="1200">
                          <a:solidFill>
                            <a:schemeClr val="dk1"/>
                          </a:solidFill>
                          <a:latin typeface="Calibri"/>
                          <a:ea typeface=""/>
                          <a:cs typeface=""/>
                        </a:defRPr>
                      </a:lvl4pPr>
                      <a:lvl5pPr marL="1371600" algn="l" defTabSz="685800" rtl="0" eaLnBrk="1" latinLnBrk="0" hangingPunct="1">
                        <a:defRPr sz="1350" kern="1200">
                          <a:solidFill>
                            <a:schemeClr val="dk1"/>
                          </a:solidFill>
                          <a:latin typeface="Calibri"/>
                          <a:ea typeface=""/>
                          <a:cs typeface=""/>
                        </a:defRPr>
                      </a:lvl5pPr>
                      <a:lvl6pPr marL="1714500" algn="l" defTabSz="685800" rtl="0" eaLnBrk="1" latinLnBrk="0" hangingPunct="1">
                        <a:defRPr sz="1350" kern="1200">
                          <a:solidFill>
                            <a:schemeClr val="dk1"/>
                          </a:solidFill>
                          <a:latin typeface="Calibri"/>
                          <a:ea typeface=""/>
                          <a:cs typeface=""/>
                        </a:defRPr>
                      </a:lvl6pPr>
                      <a:lvl7pPr marL="2057400" algn="l" defTabSz="685800" rtl="0" eaLnBrk="1" latinLnBrk="0" hangingPunct="1">
                        <a:defRPr sz="1350" kern="1200">
                          <a:solidFill>
                            <a:schemeClr val="dk1"/>
                          </a:solidFill>
                          <a:latin typeface="Calibri"/>
                          <a:ea typeface=""/>
                          <a:cs typeface=""/>
                        </a:defRPr>
                      </a:lvl7pPr>
                      <a:lvl8pPr marL="2400300" algn="l" defTabSz="685800" rtl="0" eaLnBrk="1" latinLnBrk="0" hangingPunct="1">
                        <a:defRPr sz="1350" kern="1200">
                          <a:solidFill>
                            <a:schemeClr val="dk1"/>
                          </a:solidFill>
                          <a:latin typeface="Calibri"/>
                          <a:ea typeface=""/>
                          <a:cs typeface=""/>
                        </a:defRPr>
                      </a:lvl8pPr>
                      <a:lvl9pPr marL="2743200" algn="l" defTabSz="685800" rtl="0" eaLnBrk="1" latinLnBrk="0" hangingPunct="1">
                        <a:defRPr sz="1350" kern="1200">
                          <a:solidFill>
                            <a:schemeClr val="dk1"/>
                          </a:solidFill>
                          <a:latin typeface="Calibri"/>
                          <a:ea typeface=""/>
                          <a:cs typeface=""/>
                        </a:defRPr>
                      </a:lvl9pPr>
                    </a:lstStyle>
                    <a:p>
                      <a:pPr algn="ctr">
                        <a:lnSpc>
                          <a:spcPts val="3500"/>
                        </a:lnSpc>
                        <a:spcAft>
                          <a:spcPts val="1200"/>
                        </a:spcAft>
                      </a:pPr>
                      <a:r>
                        <a:rPr lang="en-US" altLang="zh-CN" sz="1600" b="1" dirty="0" smtClean="0"/>
                        <a:t>Axial Field Peaks (T)</a:t>
                      </a:r>
                      <a:endParaRPr lang="zh-CN" altLang="en-US" sz="1600" b="1" dirty="0">
                        <a:latin typeface="Times New Roman" pitchFamily="18" charset="0"/>
                        <a:cs typeface="Times New Roman" pitchFamily="18" charset="0"/>
                      </a:endParaRPr>
                    </a:p>
                  </a:txBody>
                  <a:tcPr marL="0" marR="0" marT="0" marB="0">
                    <a:lnR w="12700" cap="flat" cmpd="sng" algn="ctr">
                      <a:solidFill>
                        <a:srgbClr val="4F81BD"/>
                      </a:solidFill>
                      <a:prstDash val="solid"/>
                      <a:round/>
                      <a:headEnd type="none" w="med" len="med"/>
                      <a:tailEnd type="none" w="med" len="med"/>
                    </a:lnR>
                  </a:tcPr>
                </a:tc>
                <a:tc>
                  <a:txBody>
                    <a:bodyPr/>
                    <a:lstStyle>
                      <a:lvl1pPr marL="0" algn="l" defTabSz="685800" rtl="0" eaLnBrk="1" latinLnBrk="0" hangingPunct="1">
                        <a:defRPr sz="1350" kern="1200">
                          <a:solidFill>
                            <a:schemeClr val="dk1"/>
                          </a:solidFill>
                          <a:latin typeface="Calibri"/>
                          <a:ea typeface=""/>
                          <a:cs typeface=""/>
                        </a:defRPr>
                      </a:lvl1pPr>
                      <a:lvl2pPr marL="342900" algn="l" defTabSz="685800" rtl="0" eaLnBrk="1" latinLnBrk="0" hangingPunct="1">
                        <a:defRPr sz="1350" kern="1200">
                          <a:solidFill>
                            <a:schemeClr val="dk1"/>
                          </a:solidFill>
                          <a:latin typeface="Calibri"/>
                          <a:ea typeface=""/>
                          <a:cs typeface=""/>
                        </a:defRPr>
                      </a:lvl2pPr>
                      <a:lvl3pPr marL="685800" algn="l" defTabSz="685800" rtl="0" eaLnBrk="1" latinLnBrk="0" hangingPunct="1">
                        <a:defRPr sz="1350" kern="1200">
                          <a:solidFill>
                            <a:schemeClr val="dk1"/>
                          </a:solidFill>
                          <a:latin typeface="Calibri"/>
                          <a:ea typeface=""/>
                          <a:cs typeface=""/>
                        </a:defRPr>
                      </a:lvl3pPr>
                      <a:lvl4pPr marL="1028700" algn="l" defTabSz="685800" rtl="0" eaLnBrk="1" latinLnBrk="0" hangingPunct="1">
                        <a:defRPr sz="1350" kern="1200">
                          <a:solidFill>
                            <a:schemeClr val="dk1"/>
                          </a:solidFill>
                          <a:latin typeface="Calibri"/>
                          <a:ea typeface=""/>
                          <a:cs typeface=""/>
                        </a:defRPr>
                      </a:lvl4pPr>
                      <a:lvl5pPr marL="1371600" algn="l" defTabSz="685800" rtl="0" eaLnBrk="1" latinLnBrk="0" hangingPunct="1">
                        <a:defRPr sz="1350" kern="1200">
                          <a:solidFill>
                            <a:schemeClr val="dk1"/>
                          </a:solidFill>
                          <a:latin typeface="Calibri"/>
                          <a:ea typeface=""/>
                          <a:cs typeface=""/>
                        </a:defRPr>
                      </a:lvl5pPr>
                      <a:lvl6pPr marL="1714500" algn="l" defTabSz="685800" rtl="0" eaLnBrk="1" latinLnBrk="0" hangingPunct="1">
                        <a:defRPr sz="1350" kern="1200">
                          <a:solidFill>
                            <a:schemeClr val="dk1"/>
                          </a:solidFill>
                          <a:latin typeface="Calibri"/>
                          <a:ea typeface=""/>
                          <a:cs typeface=""/>
                        </a:defRPr>
                      </a:lvl6pPr>
                      <a:lvl7pPr marL="2057400" algn="l" defTabSz="685800" rtl="0" eaLnBrk="1" latinLnBrk="0" hangingPunct="1">
                        <a:defRPr sz="1350" kern="1200">
                          <a:solidFill>
                            <a:schemeClr val="dk1"/>
                          </a:solidFill>
                          <a:latin typeface="Calibri"/>
                          <a:ea typeface=""/>
                          <a:cs typeface=""/>
                        </a:defRPr>
                      </a:lvl7pPr>
                      <a:lvl8pPr marL="2400300" algn="l" defTabSz="685800" rtl="0" eaLnBrk="1" latinLnBrk="0" hangingPunct="1">
                        <a:defRPr sz="1350" kern="1200">
                          <a:solidFill>
                            <a:schemeClr val="dk1"/>
                          </a:solidFill>
                          <a:latin typeface="Calibri"/>
                          <a:ea typeface=""/>
                          <a:cs typeface=""/>
                        </a:defRPr>
                      </a:lvl8pPr>
                      <a:lvl9pPr marL="2743200" algn="l" defTabSz="685800" rtl="0" eaLnBrk="1" latinLnBrk="0" hangingPunct="1">
                        <a:defRPr sz="1350" kern="1200">
                          <a:solidFill>
                            <a:schemeClr val="dk1"/>
                          </a:solidFill>
                          <a:latin typeface="Calibri"/>
                          <a:ea typeface=""/>
                          <a:cs typeface=""/>
                        </a:defRPr>
                      </a:lvl9pPr>
                    </a:lstStyle>
                    <a:p>
                      <a:pPr algn="ctr">
                        <a:lnSpc>
                          <a:spcPts val="3500"/>
                        </a:lnSpc>
                        <a:spcAft>
                          <a:spcPts val="1200"/>
                        </a:spcAft>
                      </a:pPr>
                      <a:r>
                        <a:rPr lang="en-US" altLang="zh-CN" sz="1600" b="1" dirty="0" smtClean="0">
                          <a:solidFill>
                            <a:schemeClr val="tx1"/>
                          </a:solidFill>
                        </a:rPr>
                        <a:t>3.7 (Inj.), 2.2</a:t>
                      </a:r>
                      <a:r>
                        <a:rPr lang="en-US" altLang="zh-CN" sz="1600" b="1" baseline="0" dirty="0" smtClean="0">
                          <a:solidFill>
                            <a:schemeClr val="tx1"/>
                          </a:solidFill>
                        </a:rPr>
                        <a:t> (Ext.)</a:t>
                      </a:r>
                      <a:endParaRPr lang="zh-CN" altLang="en-US" sz="1600" b="1" dirty="0">
                        <a:solidFill>
                          <a:schemeClr val="tx1"/>
                        </a:solidFill>
                        <a:latin typeface="Times New Roman" pitchFamily="18" charset="0"/>
                        <a:cs typeface="Times New Roman" pitchFamily="18" charset="0"/>
                      </a:endParaRPr>
                    </a:p>
                  </a:txBody>
                  <a:tcPr marL="0" marR="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tcPr>
                </a:tc>
                <a:extLst>
                  <a:ext uri="{0D108BD9-81ED-4DB2-BD59-A6C34878D82A}">
                    <a16:rowId xmlns:a16="http://schemas.microsoft.com/office/drawing/2014/main" val="10001"/>
                  </a:ext>
                </a:extLst>
              </a:tr>
              <a:tr h="468052">
                <a:tc>
                  <a:txBody>
                    <a:bodyPr/>
                    <a:lstStyle>
                      <a:lvl1pPr marL="0" algn="l" defTabSz="685800" rtl="0" eaLnBrk="1" latinLnBrk="0" hangingPunct="1">
                        <a:defRPr sz="1350" kern="1200">
                          <a:solidFill>
                            <a:schemeClr val="dk1"/>
                          </a:solidFill>
                          <a:latin typeface="Calibri"/>
                          <a:ea typeface=""/>
                          <a:cs typeface=""/>
                        </a:defRPr>
                      </a:lvl1pPr>
                      <a:lvl2pPr marL="342900" algn="l" defTabSz="685800" rtl="0" eaLnBrk="1" latinLnBrk="0" hangingPunct="1">
                        <a:defRPr sz="1350" kern="1200">
                          <a:solidFill>
                            <a:schemeClr val="dk1"/>
                          </a:solidFill>
                          <a:latin typeface="Calibri"/>
                          <a:ea typeface=""/>
                          <a:cs typeface=""/>
                        </a:defRPr>
                      </a:lvl2pPr>
                      <a:lvl3pPr marL="685800" algn="l" defTabSz="685800" rtl="0" eaLnBrk="1" latinLnBrk="0" hangingPunct="1">
                        <a:defRPr sz="1350" kern="1200">
                          <a:solidFill>
                            <a:schemeClr val="dk1"/>
                          </a:solidFill>
                          <a:latin typeface="Calibri"/>
                          <a:ea typeface=""/>
                          <a:cs typeface=""/>
                        </a:defRPr>
                      </a:lvl3pPr>
                      <a:lvl4pPr marL="1028700" algn="l" defTabSz="685800" rtl="0" eaLnBrk="1" latinLnBrk="0" hangingPunct="1">
                        <a:defRPr sz="1350" kern="1200">
                          <a:solidFill>
                            <a:schemeClr val="dk1"/>
                          </a:solidFill>
                          <a:latin typeface="Calibri"/>
                          <a:ea typeface=""/>
                          <a:cs typeface=""/>
                        </a:defRPr>
                      </a:lvl4pPr>
                      <a:lvl5pPr marL="1371600" algn="l" defTabSz="685800" rtl="0" eaLnBrk="1" latinLnBrk="0" hangingPunct="1">
                        <a:defRPr sz="1350" kern="1200">
                          <a:solidFill>
                            <a:schemeClr val="dk1"/>
                          </a:solidFill>
                          <a:latin typeface="Calibri"/>
                          <a:ea typeface=""/>
                          <a:cs typeface=""/>
                        </a:defRPr>
                      </a:lvl5pPr>
                      <a:lvl6pPr marL="1714500" algn="l" defTabSz="685800" rtl="0" eaLnBrk="1" latinLnBrk="0" hangingPunct="1">
                        <a:defRPr sz="1350" kern="1200">
                          <a:solidFill>
                            <a:schemeClr val="dk1"/>
                          </a:solidFill>
                          <a:latin typeface="Calibri"/>
                          <a:ea typeface=""/>
                          <a:cs typeface=""/>
                        </a:defRPr>
                      </a:lvl6pPr>
                      <a:lvl7pPr marL="2057400" algn="l" defTabSz="685800" rtl="0" eaLnBrk="1" latinLnBrk="0" hangingPunct="1">
                        <a:defRPr sz="1350" kern="1200">
                          <a:solidFill>
                            <a:schemeClr val="dk1"/>
                          </a:solidFill>
                          <a:latin typeface="Calibri"/>
                          <a:ea typeface=""/>
                          <a:cs typeface=""/>
                        </a:defRPr>
                      </a:lvl7pPr>
                      <a:lvl8pPr marL="2400300" algn="l" defTabSz="685800" rtl="0" eaLnBrk="1" latinLnBrk="0" hangingPunct="1">
                        <a:defRPr sz="1350" kern="1200">
                          <a:solidFill>
                            <a:schemeClr val="dk1"/>
                          </a:solidFill>
                          <a:latin typeface="Calibri"/>
                          <a:ea typeface=""/>
                          <a:cs typeface=""/>
                        </a:defRPr>
                      </a:lvl8pPr>
                      <a:lvl9pPr marL="2743200" algn="l" defTabSz="685800" rtl="0" eaLnBrk="1" latinLnBrk="0" hangingPunct="1">
                        <a:defRPr sz="1350" kern="1200">
                          <a:solidFill>
                            <a:schemeClr val="dk1"/>
                          </a:solidFill>
                          <a:latin typeface="Calibri"/>
                          <a:ea typeface=""/>
                          <a:cs typeface=""/>
                        </a:defRPr>
                      </a:lvl9pPr>
                    </a:lstStyle>
                    <a:p>
                      <a:pPr algn="ctr">
                        <a:lnSpc>
                          <a:spcPts val="3500"/>
                        </a:lnSpc>
                        <a:spcAft>
                          <a:spcPts val="1200"/>
                        </a:spcAft>
                      </a:pPr>
                      <a:r>
                        <a:rPr lang="en-US" altLang="zh-CN" sz="1600" b="1" dirty="0" smtClean="0"/>
                        <a:t>Mirror Length (mm)</a:t>
                      </a:r>
                      <a:endParaRPr lang="zh-CN" altLang="en-US" sz="1600" b="1" dirty="0">
                        <a:latin typeface="Times New Roman" pitchFamily="18" charset="0"/>
                        <a:cs typeface="Times New Roman" pitchFamily="18" charset="0"/>
                      </a:endParaRPr>
                    </a:p>
                  </a:txBody>
                  <a:tcPr marL="0" marR="0" marT="0" marB="0">
                    <a:lnR w="12700" cap="flat" cmpd="sng" algn="ctr">
                      <a:solidFill>
                        <a:srgbClr val="4F81BD"/>
                      </a:solidFill>
                      <a:prstDash val="solid"/>
                      <a:round/>
                      <a:headEnd type="none" w="med" len="med"/>
                      <a:tailEnd type="none" w="med" len="med"/>
                    </a:lnR>
                  </a:tcPr>
                </a:tc>
                <a:tc>
                  <a:txBody>
                    <a:bodyPr/>
                    <a:lstStyle>
                      <a:lvl1pPr marL="0" algn="l" defTabSz="685800" rtl="0" eaLnBrk="1" latinLnBrk="0" hangingPunct="1">
                        <a:defRPr sz="1350" kern="1200">
                          <a:solidFill>
                            <a:schemeClr val="dk1"/>
                          </a:solidFill>
                          <a:latin typeface="Calibri"/>
                          <a:ea typeface=""/>
                          <a:cs typeface=""/>
                        </a:defRPr>
                      </a:lvl1pPr>
                      <a:lvl2pPr marL="342900" algn="l" defTabSz="685800" rtl="0" eaLnBrk="1" latinLnBrk="0" hangingPunct="1">
                        <a:defRPr sz="1350" kern="1200">
                          <a:solidFill>
                            <a:schemeClr val="dk1"/>
                          </a:solidFill>
                          <a:latin typeface="Calibri"/>
                          <a:ea typeface=""/>
                          <a:cs typeface=""/>
                        </a:defRPr>
                      </a:lvl2pPr>
                      <a:lvl3pPr marL="685800" algn="l" defTabSz="685800" rtl="0" eaLnBrk="1" latinLnBrk="0" hangingPunct="1">
                        <a:defRPr sz="1350" kern="1200">
                          <a:solidFill>
                            <a:schemeClr val="dk1"/>
                          </a:solidFill>
                          <a:latin typeface="Calibri"/>
                          <a:ea typeface=""/>
                          <a:cs typeface=""/>
                        </a:defRPr>
                      </a:lvl3pPr>
                      <a:lvl4pPr marL="1028700" algn="l" defTabSz="685800" rtl="0" eaLnBrk="1" latinLnBrk="0" hangingPunct="1">
                        <a:defRPr sz="1350" kern="1200">
                          <a:solidFill>
                            <a:schemeClr val="dk1"/>
                          </a:solidFill>
                          <a:latin typeface="Calibri"/>
                          <a:ea typeface=""/>
                          <a:cs typeface=""/>
                        </a:defRPr>
                      </a:lvl4pPr>
                      <a:lvl5pPr marL="1371600" algn="l" defTabSz="685800" rtl="0" eaLnBrk="1" latinLnBrk="0" hangingPunct="1">
                        <a:defRPr sz="1350" kern="1200">
                          <a:solidFill>
                            <a:schemeClr val="dk1"/>
                          </a:solidFill>
                          <a:latin typeface="Calibri"/>
                          <a:ea typeface=""/>
                          <a:cs typeface=""/>
                        </a:defRPr>
                      </a:lvl5pPr>
                      <a:lvl6pPr marL="1714500" algn="l" defTabSz="685800" rtl="0" eaLnBrk="1" latinLnBrk="0" hangingPunct="1">
                        <a:defRPr sz="1350" kern="1200">
                          <a:solidFill>
                            <a:schemeClr val="dk1"/>
                          </a:solidFill>
                          <a:latin typeface="Calibri"/>
                          <a:ea typeface=""/>
                          <a:cs typeface=""/>
                        </a:defRPr>
                      </a:lvl6pPr>
                      <a:lvl7pPr marL="2057400" algn="l" defTabSz="685800" rtl="0" eaLnBrk="1" latinLnBrk="0" hangingPunct="1">
                        <a:defRPr sz="1350" kern="1200">
                          <a:solidFill>
                            <a:schemeClr val="dk1"/>
                          </a:solidFill>
                          <a:latin typeface="Calibri"/>
                          <a:ea typeface=""/>
                          <a:cs typeface=""/>
                        </a:defRPr>
                      </a:lvl7pPr>
                      <a:lvl8pPr marL="2400300" algn="l" defTabSz="685800" rtl="0" eaLnBrk="1" latinLnBrk="0" hangingPunct="1">
                        <a:defRPr sz="1350" kern="1200">
                          <a:solidFill>
                            <a:schemeClr val="dk1"/>
                          </a:solidFill>
                          <a:latin typeface="Calibri"/>
                          <a:ea typeface=""/>
                          <a:cs typeface=""/>
                        </a:defRPr>
                      </a:lvl8pPr>
                      <a:lvl9pPr marL="2743200" algn="l" defTabSz="685800" rtl="0" eaLnBrk="1" latinLnBrk="0" hangingPunct="1">
                        <a:defRPr sz="1350" kern="1200">
                          <a:solidFill>
                            <a:schemeClr val="dk1"/>
                          </a:solidFill>
                          <a:latin typeface="Calibri"/>
                          <a:ea typeface=""/>
                          <a:cs typeface=""/>
                        </a:defRPr>
                      </a:lvl9pPr>
                    </a:lstStyle>
                    <a:p>
                      <a:pPr algn="ctr">
                        <a:lnSpc>
                          <a:spcPts val="3500"/>
                        </a:lnSpc>
                        <a:spcAft>
                          <a:spcPts val="1200"/>
                        </a:spcAft>
                      </a:pPr>
                      <a:r>
                        <a:rPr lang="en-US" altLang="zh-CN" sz="1600" b="1" dirty="0" smtClean="0">
                          <a:solidFill>
                            <a:schemeClr val="tx1"/>
                          </a:solidFill>
                        </a:rPr>
                        <a:t>420</a:t>
                      </a:r>
                      <a:r>
                        <a:rPr lang="en-US" altLang="zh-CN" sz="1600" b="1" baseline="0" dirty="0" smtClean="0">
                          <a:solidFill>
                            <a:schemeClr val="tx1"/>
                          </a:solidFill>
                        </a:rPr>
                        <a:t> </a:t>
                      </a:r>
                      <a:endParaRPr lang="zh-CN" altLang="en-US" sz="1600" b="1" dirty="0">
                        <a:solidFill>
                          <a:schemeClr val="tx1"/>
                        </a:solidFill>
                        <a:latin typeface="Times New Roman" pitchFamily="18" charset="0"/>
                        <a:cs typeface="Times New Roman" pitchFamily="18" charset="0"/>
                      </a:endParaRPr>
                    </a:p>
                  </a:txBody>
                  <a:tcPr marL="0" marR="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tcPr>
                </a:tc>
                <a:extLst>
                  <a:ext uri="{0D108BD9-81ED-4DB2-BD59-A6C34878D82A}">
                    <a16:rowId xmlns:a16="http://schemas.microsoft.com/office/drawing/2014/main" val="10002"/>
                  </a:ext>
                </a:extLst>
              </a:tr>
              <a:tr h="468052">
                <a:tc>
                  <a:txBody>
                    <a:bodyPr/>
                    <a:lstStyle>
                      <a:lvl1pPr marL="0" algn="l" defTabSz="685800" rtl="0" eaLnBrk="1" latinLnBrk="0" hangingPunct="1">
                        <a:defRPr sz="1350" kern="1200">
                          <a:solidFill>
                            <a:schemeClr val="dk1"/>
                          </a:solidFill>
                          <a:latin typeface="Calibri"/>
                          <a:ea typeface=""/>
                          <a:cs typeface=""/>
                        </a:defRPr>
                      </a:lvl1pPr>
                      <a:lvl2pPr marL="342900" algn="l" defTabSz="685800" rtl="0" eaLnBrk="1" latinLnBrk="0" hangingPunct="1">
                        <a:defRPr sz="1350" kern="1200">
                          <a:solidFill>
                            <a:schemeClr val="dk1"/>
                          </a:solidFill>
                          <a:latin typeface="Calibri"/>
                          <a:ea typeface=""/>
                          <a:cs typeface=""/>
                        </a:defRPr>
                      </a:lvl2pPr>
                      <a:lvl3pPr marL="685800" algn="l" defTabSz="685800" rtl="0" eaLnBrk="1" latinLnBrk="0" hangingPunct="1">
                        <a:defRPr sz="1350" kern="1200">
                          <a:solidFill>
                            <a:schemeClr val="dk1"/>
                          </a:solidFill>
                          <a:latin typeface="Calibri"/>
                          <a:ea typeface=""/>
                          <a:cs typeface=""/>
                        </a:defRPr>
                      </a:lvl3pPr>
                      <a:lvl4pPr marL="1028700" algn="l" defTabSz="685800" rtl="0" eaLnBrk="1" latinLnBrk="0" hangingPunct="1">
                        <a:defRPr sz="1350" kern="1200">
                          <a:solidFill>
                            <a:schemeClr val="dk1"/>
                          </a:solidFill>
                          <a:latin typeface="Calibri"/>
                          <a:ea typeface=""/>
                          <a:cs typeface=""/>
                        </a:defRPr>
                      </a:lvl4pPr>
                      <a:lvl5pPr marL="1371600" algn="l" defTabSz="685800" rtl="0" eaLnBrk="1" latinLnBrk="0" hangingPunct="1">
                        <a:defRPr sz="1350" kern="1200">
                          <a:solidFill>
                            <a:schemeClr val="dk1"/>
                          </a:solidFill>
                          <a:latin typeface="Calibri"/>
                          <a:ea typeface=""/>
                          <a:cs typeface=""/>
                        </a:defRPr>
                      </a:lvl5pPr>
                      <a:lvl6pPr marL="1714500" algn="l" defTabSz="685800" rtl="0" eaLnBrk="1" latinLnBrk="0" hangingPunct="1">
                        <a:defRPr sz="1350" kern="1200">
                          <a:solidFill>
                            <a:schemeClr val="dk1"/>
                          </a:solidFill>
                          <a:latin typeface="Calibri"/>
                          <a:ea typeface=""/>
                          <a:cs typeface=""/>
                        </a:defRPr>
                      </a:lvl6pPr>
                      <a:lvl7pPr marL="2057400" algn="l" defTabSz="685800" rtl="0" eaLnBrk="1" latinLnBrk="0" hangingPunct="1">
                        <a:defRPr sz="1350" kern="1200">
                          <a:solidFill>
                            <a:schemeClr val="dk1"/>
                          </a:solidFill>
                          <a:latin typeface="Calibri"/>
                          <a:ea typeface=""/>
                          <a:cs typeface=""/>
                        </a:defRPr>
                      </a:lvl7pPr>
                      <a:lvl8pPr marL="2400300" algn="l" defTabSz="685800" rtl="0" eaLnBrk="1" latinLnBrk="0" hangingPunct="1">
                        <a:defRPr sz="1350" kern="1200">
                          <a:solidFill>
                            <a:schemeClr val="dk1"/>
                          </a:solidFill>
                          <a:latin typeface="Calibri"/>
                          <a:ea typeface=""/>
                          <a:cs typeface=""/>
                        </a:defRPr>
                      </a:lvl8pPr>
                      <a:lvl9pPr marL="2743200" algn="l" defTabSz="685800" rtl="0" eaLnBrk="1" latinLnBrk="0" hangingPunct="1">
                        <a:defRPr sz="1350" kern="1200">
                          <a:solidFill>
                            <a:schemeClr val="dk1"/>
                          </a:solidFill>
                          <a:latin typeface="Calibri"/>
                          <a:ea typeface=""/>
                          <a:cs typeface=""/>
                        </a:defRPr>
                      </a:lvl9pPr>
                    </a:lstStyle>
                    <a:p>
                      <a:pPr algn="ctr">
                        <a:lnSpc>
                          <a:spcPts val="3500"/>
                        </a:lnSpc>
                        <a:spcAft>
                          <a:spcPts val="1200"/>
                        </a:spcAft>
                      </a:pPr>
                      <a:r>
                        <a:rPr lang="en-US" altLang="zh-CN" sz="1600" b="1" dirty="0" smtClean="0"/>
                        <a:t>No. of Axial</a:t>
                      </a:r>
                      <a:r>
                        <a:rPr lang="en-US" altLang="zh-CN" sz="1600" b="1" baseline="0" dirty="0" smtClean="0"/>
                        <a:t> SNs</a:t>
                      </a:r>
                      <a:endParaRPr lang="zh-CN" altLang="en-US" sz="1600" b="1" dirty="0">
                        <a:latin typeface="Times New Roman" pitchFamily="18" charset="0"/>
                        <a:cs typeface="Times New Roman" pitchFamily="18" charset="0"/>
                      </a:endParaRPr>
                    </a:p>
                  </a:txBody>
                  <a:tcPr marL="0" marR="0" marT="0" marB="0">
                    <a:lnR w="12700" cap="flat" cmpd="sng" algn="ctr">
                      <a:solidFill>
                        <a:srgbClr val="4F81BD"/>
                      </a:solidFill>
                      <a:prstDash val="solid"/>
                      <a:round/>
                      <a:headEnd type="none" w="med" len="med"/>
                      <a:tailEnd type="none" w="med" len="med"/>
                    </a:lnR>
                  </a:tcPr>
                </a:tc>
                <a:tc>
                  <a:txBody>
                    <a:bodyPr/>
                    <a:lstStyle>
                      <a:lvl1pPr marL="0" algn="l" defTabSz="685800" rtl="0" eaLnBrk="1" latinLnBrk="0" hangingPunct="1">
                        <a:defRPr sz="1350" kern="1200">
                          <a:solidFill>
                            <a:schemeClr val="dk1"/>
                          </a:solidFill>
                          <a:latin typeface="Calibri"/>
                          <a:ea typeface=""/>
                          <a:cs typeface=""/>
                        </a:defRPr>
                      </a:lvl1pPr>
                      <a:lvl2pPr marL="342900" algn="l" defTabSz="685800" rtl="0" eaLnBrk="1" latinLnBrk="0" hangingPunct="1">
                        <a:defRPr sz="1350" kern="1200">
                          <a:solidFill>
                            <a:schemeClr val="dk1"/>
                          </a:solidFill>
                          <a:latin typeface="Calibri"/>
                          <a:ea typeface=""/>
                          <a:cs typeface=""/>
                        </a:defRPr>
                      </a:lvl2pPr>
                      <a:lvl3pPr marL="685800" algn="l" defTabSz="685800" rtl="0" eaLnBrk="1" latinLnBrk="0" hangingPunct="1">
                        <a:defRPr sz="1350" kern="1200">
                          <a:solidFill>
                            <a:schemeClr val="dk1"/>
                          </a:solidFill>
                          <a:latin typeface="Calibri"/>
                          <a:ea typeface=""/>
                          <a:cs typeface=""/>
                        </a:defRPr>
                      </a:lvl3pPr>
                      <a:lvl4pPr marL="1028700" algn="l" defTabSz="685800" rtl="0" eaLnBrk="1" latinLnBrk="0" hangingPunct="1">
                        <a:defRPr sz="1350" kern="1200">
                          <a:solidFill>
                            <a:schemeClr val="dk1"/>
                          </a:solidFill>
                          <a:latin typeface="Calibri"/>
                          <a:ea typeface=""/>
                          <a:cs typeface=""/>
                        </a:defRPr>
                      </a:lvl4pPr>
                      <a:lvl5pPr marL="1371600" algn="l" defTabSz="685800" rtl="0" eaLnBrk="1" latinLnBrk="0" hangingPunct="1">
                        <a:defRPr sz="1350" kern="1200">
                          <a:solidFill>
                            <a:schemeClr val="dk1"/>
                          </a:solidFill>
                          <a:latin typeface="Calibri"/>
                          <a:ea typeface=""/>
                          <a:cs typeface=""/>
                        </a:defRPr>
                      </a:lvl5pPr>
                      <a:lvl6pPr marL="1714500" algn="l" defTabSz="685800" rtl="0" eaLnBrk="1" latinLnBrk="0" hangingPunct="1">
                        <a:defRPr sz="1350" kern="1200">
                          <a:solidFill>
                            <a:schemeClr val="dk1"/>
                          </a:solidFill>
                          <a:latin typeface="Calibri"/>
                          <a:ea typeface=""/>
                          <a:cs typeface=""/>
                        </a:defRPr>
                      </a:lvl6pPr>
                      <a:lvl7pPr marL="2057400" algn="l" defTabSz="685800" rtl="0" eaLnBrk="1" latinLnBrk="0" hangingPunct="1">
                        <a:defRPr sz="1350" kern="1200">
                          <a:solidFill>
                            <a:schemeClr val="dk1"/>
                          </a:solidFill>
                          <a:latin typeface="Calibri"/>
                          <a:ea typeface=""/>
                          <a:cs typeface=""/>
                        </a:defRPr>
                      </a:lvl7pPr>
                      <a:lvl8pPr marL="2400300" algn="l" defTabSz="685800" rtl="0" eaLnBrk="1" latinLnBrk="0" hangingPunct="1">
                        <a:defRPr sz="1350" kern="1200">
                          <a:solidFill>
                            <a:schemeClr val="dk1"/>
                          </a:solidFill>
                          <a:latin typeface="Calibri"/>
                          <a:ea typeface=""/>
                          <a:cs typeface=""/>
                        </a:defRPr>
                      </a:lvl8pPr>
                      <a:lvl9pPr marL="2743200" algn="l" defTabSz="685800" rtl="0" eaLnBrk="1" latinLnBrk="0" hangingPunct="1">
                        <a:defRPr sz="1350" kern="1200">
                          <a:solidFill>
                            <a:schemeClr val="dk1"/>
                          </a:solidFill>
                          <a:latin typeface="Calibri"/>
                          <a:ea typeface=""/>
                          <a:cs typeface=""/>
                        </a:defRPr>
                      </a:lvl9pPr>
                    </a:lstStyle>
                    <a:p>
                      <a:pPr algn="ctr">
                        <a:lnSpc>
                          <a:spcPts val="3500"/>
                        </a:lnSpc>
                        <a:spcAft>
                          <a:spcPts val="1200"/>
                        </a:spcAft>
                      </a:pPr>
                      <a:r>
                        <a:rPr lang="en-US" altLang="zh-CN" sz="1600" b="1" dirty="0" smtClean="0">
                          <a:solidFill>
                            <a:schemeClr val="tx1"/>
                          </a:solidFill>
                        </a:rPr>
                        <a:t>3</a:t>
                      </a:r>
                      <a:endParaRPr lang="zh-CN" altLang="en-US" sz="1600" b="1" dirty="0">
                        <a:solidFill>
                          <a:schemeClr val="tx1"/>
                        </a:solidFill>
                        <a:latin typeface="Times New Roman" pitchFamily="18" charset="0"/>
                        <a:cs typeface="Times New Roman" pitchFamily="18" charset="0"/>
                      </a:endParaRPr>
                    </a:p>
                  </a:txBody>
                  <a:tcPr marL="0" marR="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tcPr>
                </a:tc>
                <a:extLst>
                  <a:ext uri="{0D108BD9-81ED-4DB2-BD59-A6C34878D82A}">
                    <a16:rowId xmlns:a16="http://schemas.microsoft.com/office/drawing/2014/main" val="10003"/>
                  </a:ext>
                </a:extLst>
              </a:tr>
              <a:tr h="468052">
                <a:tc>
                  <a:txBody>
                    <a:bodyPr/>
                    <a:lstStyle>
                      <a:lvl1pPr marL="0" algn="l" defTabSz="685800" rtl="0" eaLnBrk="1" latinLnBrk="0" hangingPunct="1">
                        <a:defRPr sz="1350" kern="1200">
                          <a:solidFill>
                            <a:schemeClr val="dk1"/>
                          </a:solidFill>
                          <a:latin typeface="Calibri"/>
                          <a:ea typeface=""/>
                          <a:cs typeface=""/>
                        </a:defRPr>
                      </a:lvl1pPr>
                      <a:lvl2pPr marL="342900" algn="l" defTabSz="685800" rtl="0" eaLnBrk="1" latinLnBrk="0" hangingPunct="1">
                        <a:defRPr sz="1350" kern="1200">
                          <a:solidFill>
                            <a:schemeClr val="dk1"/>
                          </a:solidFill>
                          <a:latin typeface="Calibri"/>
                          <a:ea typeface=""/>
                          <a:cs typeface=""/>
                        </a:defRPr>
                      </a:lvl2pPr>
                      <a:lvl3pPr marL="685800" algn="l" defTabSz="685800" rtl="0" eaLnBrk="1" latinLnBrk="0" hangingPunct="1">
                        <a:defRPr sz="1350" kern="1200">
                          <a:solidFill>
                            <a:schemeClr val="dk1"/>
                          </a:solidFill>
                          <a:latin typeface="Calibri"/>
                          <a:ea typeface=""/>
                          <a:cs typeface=""/>
                        </a:defRPr>
                      </a:lvl3pPr>
                      <a:lvl4pPr marL="1028700" algn="l" defTabSz="685800" rtl="0" eaLnBrk="1" latinLnBrk="0" hangingPunct="1">
                        <a:defRPr sz="1350" kern="1200">
                          <a:solidFill>
                            <a:schemeClr val="dk1"/>
                          </a:solidFill>
                          <a:latin typeface="Calibri"/>
                          <a:ea typeface=""/>
                          <a:cs typeface=""/>
                        </a:defRPr>
                      </a:lvl4pPr>
                      <a:lvl5pPr marL="1371600" algn="l" defTabSz="685800" rtl="0" eaLnBrk="1" latinLnBrk="0" hangingPunct="1">
                        <a:defRPr sz="1350" kern="1200">
                          <a:solidFill>
                            <a:schemeClr val="dk1"/>
                          </a:solidFill>
                          <a:latin typeface="Calibri"/>
                          <a:ea typeface=""/>
                          <a:cs typeface=""/>
                        </a:defRPr>
                      </a:lvl5pPr>
                      <a:lvl6pPr marL="1714500" algn="l" defTabSz="685800" rtl="0" eaLnBrk="1" latinLnBrk="0" hangingPunct="1">
                        <a:defRPr sz="1350" kern="1200">
                          <a:solidFill>
                            <a:schemeClr val="dk1"/>
                          </a:solidFill>
                          <a:latin typeface="Calibri"/>
                          <a:ea typeface=""/>
                          <a:cs typeface=""/>
                        </a:defRPr>
                      </a:lvl6pPr>
                      <a:lvl7pPr marL="2057400" algn="l" defTabSz="685800" rtl="0" eaLnBrk="1" latinLnBrk="0" hangingPunct="1">
                        <a:defRPr sz="1350" kern="1200">
                          <a:solidFill>
                            <a:schemeClr val="dk1"/>
                          </a:solidFill>
                          <a:latin typeface="Calibri"/>
                          <a:ea typeface=""/>
                          <a:cs typeface=""/>
                        </a:defRPr>
                      </a:lvl7pPr>
                      <a:lvl8pPr marL="2400300" algn="l" defTabSz="685800" rtl="0" eaLnBrk="1" latinLnBrk="0" hangingPunct="1">
                        <a:defRPr sz="1350" kern="1200">
                          <a:solidFill>
                            <a:schemeClr val="dk1"/>
                          </a:solidFill>
                          <a:latin typeface="Calibri"/>
                          <a:ea typeface=""/>
                          <a:cs typeface=""/>
                        </a:defRPr>
                      </a:lvl8pPr>
                      <a:lvl9pPr marL="2743200" algn="l" defTabSz="685800" rtl="0" eaLnBrk="1" latinLnBrk="0" hangingPunct="1">
                        <a:defRPr sz="1350" kern="1200">
                          <a:solidFill>
                            <a:schemeClr val="dk1"/>
                          </a:solidFill>
                          <a:latin typeface="Calibri"/>
                          <a:ea typeface=""/>
                          <a:cs typeface=""/>
                        </a:defRPr>
                      </a:lvl9pPr>
                    </a:lstStyle>
                    <a:p>
                      <a:pPr algn="ctr">
                        <a:lnSpc>
                          <a:spcPts val="3500"/>
                        </a:lnSpc>
                        <a:spcAft>
                          <a:spcPts val="1200"/>
                        </a:spcAft>
                      </a:pPr>
                      <a:r>
                        <a:rPr lang="en-US" altLang="zh-CN" sz="1600" b="1" dirty="0" smtClean="0"/>
                        <a:t>B</a:t>
                      </a:r>
                      <a:r>
                        <a:rPr lang="en-US" altLang="zh-CN" sz="1600" b="1" baseline="-25000" dirty="0" smtClean="0"/>
                        <a:t>r</a:t>
                      </a:r>
                      <a:r>
                        <a:rPr lang="en-US" altLang="zh-CN" sz="1600" b="1" dirty="0" smtClean="0"/>
                        <a:t> at Chamber Inner</a:t>
                      </a:r>
                      <a:r>
                        <a:rPr lang="en-US" altLang="zh-CN" sz="1600" b="1" baseline="0" dirty="0" smtClean="0"/>
                        <a:t> Wall (T)</a:t>
                      </a:r>
                      <a:endParaRPr lang="zh-CN" altLang="en-US" sz="1600" b="1" dirty="0">
                        <a:latin typeface="Times New Roman" pitchFamily="18" charset="0"/>
                        <a:cs typeface="Times New Roman" pitchFamily="18" charset="0"/>
                      </a:endParaRPr>
                    </a:p>
                  </a:txBody>
                  <a:tcPr marL="0" marR="0" marT="0" marB="0">
                    <a:lnR w="12700" cap="flat" cmpd="sng" algn="ctr">
                      <a:solidFill>
                        <a:srgbClr val="4F81BD"/>
                      </a:solidFill>
                      <a:prstDash val="solid"/>
                      <a:round/>
                      <a:headEnd type="none" w="med" len="med"/>
                      <a:tailEnd type="none" w="med" len="med"/>
                    </a:lnR>
                  </a:tcPr>
                </a:tc>
                <a:tc>
                  <a:txBody>
                    <a:bodyPr/>
                    <a:lstStyle>
                      <a:lvl1pPr marL="0" algn="l" defTabSz="685800" rtl="0" eaLnBrk="1" latinLnBrk="0" hangingPunct="1">
                        <a:defRPr sz="1350" kern="1200">
                          <a:solidFill>
                            <a:schemeClr val="dk1"/>
                          </a:solidFill>
                          <a:latin typeface="Calibri"/>
                          <a:ea typeface=""/>
                          <a:cs typeface=""/>
                        </a:defRPr>
                      </a:lvl1pPr>
                      <a:lvl2pPr marL="342900" algn="l" defTabSz="685800" rtl="0" eaLnBrk="1" latinLnBrk="0" hangingPunct="1">
                        <a:defRPr sz="1350" kern="1200">
                          <a:solidFill>
                            <a:schemeClr val="dk1"/>
                          </a:solidFill>
                          <a:latin typeface="Calibri"/>
                          <a:ea typeface=""/>
                          <a:cs typeface=""/>
                        </a:defRPr>
                      </a:lvl2pPr>
                      <a:lvl3pPr marL="685800" algn="l" defTabSz="685800" rtl="0" eaLnBrk="1" latinLnBrk="0" hangingPunct="1">
                        <a:defRPr sz="1350" kern="1200">
                          <a:solidFill>
                            <a:schemeClr val="dk1"/>
                          </a:solidFill>
                          <a:latin typeface="Calibri"/>
                          <a:ea typeface=""/>
                          <a:cs typeface=""/>
                        </a:defRPr>
                      </a:lvl3pPr>
                      <a:lvl4pPr marL="1028700" algn="l" defTabSz="685800" rtl="0" eaLnBrk="1" latinLnBrk="0" hangingPunct="1">
                        <a:defRPr sz="1350" kern="1200">
                          <a:solidFill>
                            <a:schemeClr val="dk1"/>
                          </a:solidFill>
                          <a:latin typeface="Calibri"/>
                          <a:ea typeface=""/>
                          <a:cs typeface=""/>
                        </a:defRPr>
                      </a:lvl4pPr>
                      <a:lvl5pPr marL="1371600" algn="l" defTabSz="685800" rtl="0" eaLnBrk="1" latinLnBrk="0" hangingPunct="1">
                        <a:defRPr sz="1350" kern="1200">
                          <a:solidFill>
                            <a:schemeClr val="dk1"/>
                          </a:solidFill>
                          <a:latin typeface="Calibri"/>
                          <a:ea typeface=""/>
                          <a:cs typeface=""/>
                        </a:defRPr>
                      </a:lvl5pPr>
                      <a:lvl6pPr marL="1714500" algn="l" defTabSz="685800" rtl="0" eaLnBrk="1" latinLnBrk="0" hangingPunct="1">
                        <a:defRPr sz="1350" kern="1200">
                          <a:solidFill>
                            <a:schemeClr val="dk1"/>
                          </a:solidFill>
                          <a:latin typeface="Calibri"/>
                          <a:ea typeface=""/>
                          <a:cs typeface=""/>
                        </a:defRPr>
                      </a:lvl6pPr>
                      <a:lvl7pPr marL="2057400" algn="l" defTabSz="685800" rtl="0" eaLnBrk="1" latinLnBrk="0" hangingPunct="1">
                        <a:defRPr sz="1350" kern="1200">
                          <a:solidFill>
                            <a:schemeClr val="dk1"/>
                          </a:solidFill>
                          <a:latin typeface="Calibri"/>
                          <a:ea typeface=""/>
                          <a:cs typeface=""/>
                        </a:defRPr>
                      </a:lvl7pPr>
                      <a:lvl8pPr marL="2400300" algn="l" defTabSz="685800" rtl="0" eaLnBrk="1" latinLnBrk="0" hangingPunct="1">
                        <a:defRPr sz="1350" kern="1200">
                          <a:solidFill>
                            <a:schemeClr val="dk1"/>
                          </a:solidFill>
                          <a:latin typeface="Calibri"/>
                          <a:ea typeface=""/>
                          <a:cs typeface=""/>
                        </a:defRPr>
                      </a:lvl8pPr>
                      <a:lvl9pPr marL="2743200" algn="l" defTabSz="685800" rtl="0" eaLnBrk="1" latinLnBrk="0" hangingPunct="1">
                        <a:defRPr sz="1350" kern="1200">
                          <a:solidFill>
                            <a:schemeClr val="dk1"/>
                          </a:solidFill>
                          <a:latin typeface="Calibri"/>
                          <a:ea typeface=""/>
                          <a:cs typeface=""/>
                        </a:defRPr>
                      </a:lvl9pPr>
                    </a:lstStyle>
                    <a:p>
                      <a:pPr algn="ctr">
                        <a:lnSpc>
                          <a:spcPts val="3500"/>
                        </a:lnSpc>
                        <a:spcAft>
                          <a:spcPts val="1200"/>
                        </a:spcAft>
                      </a:pPr>
                      <a:r>
                        <a:rPr lang="en-US" altLang="zh-CN" sz="1600" b="1" kern="1200" baseline="0" dirty="0" smtClean="0">
                          <a:solidFill>
                            <a:schemeClr val="tx1"/>
                          </a:solidFill>
                          <a:latin typeface="Calibri"/>
                          <a:ea typeface=""/>
                          <a:cs typeface=""/>
                        </a:rPr>
                        <a:t>2.0</a:t>
                      </a:r>
                      <a:endParaRPr lang="zh-CN" altLang="en-US" sz="1600" b="1" dirty="0">
                        <a:solidFill>
                          <a:schemeClr val="tx1"/>
                        </a:solidFill>
                        <a:latin typeface="Times New Roman" pitchFamily="18" charset="0"/>
                        <a:cs typeface="Times New Roman" pitchFamily="18" charset="0"/>
                      </a:endParaRPr>
                    </a:p>
                  </a:txBody>
                  <a:tcPr marL="0" marR="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noFill/>
                  </a:tcPr>
                </a:tc>
                <a:extLst>
                  <a:ext uri="{0D108BD9-81ED-4DB2-BD59-A6C34878D82A}">
                    <a16:rowId xmlns:a16="http://schemas.microsoft.com/office/drawing/2014/main" val="10004"/>
                  </a:ext>
                </a:extLst>
              </a:tr>
              <a:tr h="468052">
                <a:tc>
                  <a:txBody>
                    <a:bodyPr/>
                    <a:lstStyle>
                      <a:lvl1pPr marL="0" algn="l" defTabSz="685800" rtl="0" eaLnBrk="1" latinLnBrk="0" hangingPunct="1">
                        <a:defRPr sz="1350" kern="1200">
                          <a:solidFill>
                            <a:schemeClr val="dk1"/>
                          </a:solidFill>
                          <a:latin typeface="Calibri"/>
                          <a:ea typeface=""/>
                          <a:cs typeface=""/>
                        </a:defRPr>
                      </a:lvl1pPr>
                      <a:lvl2pPr marL="342900" algn="l" defTabSz="685800" rtl="0" eaLnBrk="1" latinLnBrk="0" hangingPunct="1">
                        <a:defRPr sz="1350" kern="1200">
                          <a:solidFill>
                            <a:schemeClr val="dk1"/>
                          </a:solidFill>
                          <a:latin typeface="Calibri"/>
                          <a:ea typeface=""/>
                          <a:cs typeface=""/>
                        </a:defRPr>
                      </a:lvl2pPr>
                      <a:lvl3pPr marL="685800" algn="l" defTabSz="685800" rtl="0" eaLnBrk="1" latinLnBrk="0" hangingPunct="1">
                        <a:defRPr sz="1350" kern="1200">
                          <a:solidFill>
                            <a:schemeClr val="dk1"/>
                          </a:solidFill>
                          <a:latin typeface="Calibri"/>
                          <a:ea typeface=""/>
                          <a:cs typeface=""/>
                        </a:defRPr>
                      </a:lvl3pPr>
                      <a:lvl4pPr marL="1028700" algn="l" defTabSz="685800" rtl="0" eaLnBrk="1" latinLnBrk="0" hangingPunct="1">
                        <a:defRPr sz="1350" kern="1200">
                          <a:solidFill>
                            <a:schemeClr val="dk1"/>
                          </a:solidFill>
                          <a:latin typeface="Calibri"/>
                          <a:ea typeface=""/>
                          <a:cs typeface=""/>
                        </a:defRPr>
                      </a:lvl4pPr>
                      <a:lvl5pPr marL="1371600" algn="l" defTabSz="685800" rtl="0" eaLnBrk="1" latinLnBrk="0" hangingPunct="1">
                        <a:defRPr sz="1350" kern="1200">
                          <a:solidFill>
                            <a:schemeClr val="dk1"/>
                          </a:solidFill>
                          <a:latin typeface="Calibri"/>
                          <a:ea typeface=""/>
                          <a:cs typeface=""/>
                        </a:defRPr>
                      </a:lvl5pPr>
                      <a:lvl6pPr marL="1714500" algn="l" defTabSz="685800" rtl="0" eaLnBrk="1" latinLnBrk="0" hangingPunct="1">
                        <a:defRPr sz="1350" kern="1200">
                          <a:solidFill>
                            <a:schemeClr val="dk1"/>
                          </a:solidFill>
                          <a:latin typeface="Calibri"/>
                          <a:ea typeface=""/>
                          <a:cs typeface=""/>
                        </a:defRPr>
                      </a:lvl6pPr>
                      <a:lvl7pPr marL="2057400" algn="l" defTabSz="685800" rtl="0" eaLnBrk="1" latinLnBrk="0" hangingPunct="1">
                        <a:defRPr sz="1350" kern="1200">
                          <a:solidFill>
                            <a:schemeClr val="dk1"/>
                          </a:solidFill>
                          <a:latin typeface="Calibri"/>
                          <a:ea typeface=""/>
                          <a:cs typeface=""/>
                        </a:defRPr>
                      </a:lvl7pPr>
                      <a:lvl8pPr marL="2400300" algn="l" defTabSz="685800" rtl="0" eaLnBrk="1" latinLnBrk="0" hangingPunct="1">
                        <a:defRPr sz="1350" kern="1200">
                          <a:solidFill>
                            <a:schemeClr val="dk1"/>
                          </a:solidFill>
                          <a:latin typeface="Calibri"/>
                          <a:ea typeface=""/>
                          <a:cs typeface=""/>
                        </a:defRPr>
                      </a:lvl8pPr>
                      <a:lvl9pPr marL="2743200" algn="l" defTabSz="685800" rtl="0" eaLnBrk="1" latinLnBrk="0" hangingPunct="1">
                        <a:defRPr sz="1350" kern="1200">
                          <a:solidFill>
                            <a:schemeClr val="dk1"/>
                          </a:solidFill>
                          <a:latin typeface="Calibri"/>
                          <a:ea typeface=""/>
                          <a:cs typeface=""/>
                        </a:defRPr>
                      </a:lvl9pPr>
                    </a:lstStyle>
                    <a:p>
                      <a:pPr algn="ctr">
                        <a:lnSpc>
                          <a:spcPts val="3500"/>
                        </a:lnSpc>
                        <a:spcAft>
                          <a:spcPts val="1200"/>
                        </a:spcAft>
                      </a:pPr>
                      <a:r>
                        <a:rPr lang="en-US" altLang="zh-CN" sz="1600" b="1" dirty="0" smtClean="0"/>
                        <a:t>Magnet Cooling</a:t>
                      </a:r>
                      <a:endParaRPr lang="zh-CN" altLang="en-US" sz="1600" b="1" dirty="0">
                        <a:latin typeface="Times New Roman" pitchFamily="18" charset="0"/>
                        <a:cs typeface="Times New Roman" pitchFamily="18" charset="0"/>
                      </a:endParaRPr>
                    </a:p>
                  </a:txBody>
                  <a:tcPr marL="0" marR="0" marT="0" marB="0">
                    <a:lnR w="12700" cap="flat" cmpd="sng" algn="ctr">
                      <a:solidFill>
                        <a:srgbClr val="4F81BD"/>
                      </a:solidFill>
                      <a:prstDash val="solid"/>
                      <a:round/>
                      <a:headEnd type="none" w="med" len="med"/>
                      <a:tailEnd type="none" w="med" len="med"/>
                    </a:lnR>
                  </a:tcPr>
                </a:tc>
                <a:tc>
                  <a:txBody>
                    <a:bodyPr/>
                    <a:lstStyle>
                      <a:lvl1pPr marL="0" algn="l" defTabSz="685800" rtl="0" eaLnBrk="1" latinLnBrk="0" hangingPunct="1">
                        <a:defRPr sz="1350" kern="1200">
                          <a:solidFill>
                            <a:schemeClr val="dk1"/>
                          </a:solidFill>
                          <a:latin typeface="Calibri"/>
                          <a:ea typeface=""/>
                          <a:cs typeface=""/>
                        </a:defRPr>
                      </a:lvl1pPr>
                      <a:lvl2pPr marL="342900" algn="l" defTabSz="685800" rtl="0" eaLnBrk="1" latinLnBrk="0" hangingPunct="1">
                        <a:defRPr sz="1350" kern="1200">
                          <a:solidFill>
                            <a:schemeClr val="dk1"/>
                          </a:solidFill>
                          <a:latin typeface="Calibri"/>
                          <a:ea typeface=""/>
                          <a:cs typeface=""/>
                        </a:defRPr>
                      </a:lvl2pPr>
                      <a:lvl3pPr marL="685800" algn="l" defTabSz="685800" rtl="0" eaLnBrk="1" latinLnBrk="0" hangingPunct="1">
                        <a:defRPr sz="1350" kern="1200">
                          <a:solidFill>
                            <a:schemeClr val="dk1"/>
                          </a:solidFill>
                          <a:latin typeface="Calibri"/>
                          <a:ea typeface=""/>
                          <a:cs typeface=""/>
                        </a:defRPr>
                      </a:lvl3pPr>
                      <a:lvl4pPr marL="1028700" algn="l" defTabSz="685800" rtl="0" eaLnBrk="1" latinLnBrk="0" hangingPunct="1">
                        <a:defRPr sz="1350" kern="1200">
                          <a:solidFill>
                            <a:schemeClr val="dk1"/>
                          </a:solidFill>
                          <a:latin typeface="Calibri"/>
                          <a:ea typeface=""/>
                          <a:cs typeface=""/>
                        </a:defRPr>
                      </a:lvl4pPr>
                      <a:lvl5pPr marL="1371600" algn="l" defTabSz="685800" rtl="0" eaLnBrk="1" latinLnBrk="0" hangingPunct="1">
                        <a:defRPr sz="1350" kern="1200">
                          <a:solidFill>
                            <a:schemeClr val="dk1"/>
                          </a:solidFill>
                          <a:latin typeface="Calibri"/>
                          <a:ea typeface=""/>
                          <a:cs typeface=""/>
                        </a:defRPr>
                      </a:lvl5pPr>
                      <a:lvl6pPr marL="1714500" algn="l" defTabSz="685800" rtl="0" eaLnBrk="1" latinLnBrk="0" hangingPunct="1">
                        <a:defRPr sz="1350" kern="1200">
                          <a:solidFill>
                            <a:schemeClr val="dk1"/>
                          </a:solidFill>
                          <a:latin typeface="Calibri"/>
                          <a:ea typeface=""/>
                          <a:cs typeface=""/>
                        </a:defRPr>
                      </a:lvl6pPr>
                      <a:lvl7pPr marL="2057400" algn="l" defTabSz="685800" rtl="0" eaLnBrk="1" latinLnBrk="0" hangingPunct="1">
                        <a:defRPr sz="1350" kern="1200">
                          <a:solidFill>
                            <a:schemeClr val="dk1"/>
                          </a:solidFill>
                          <a:latin typeface="Calibri"/>
                          <a:ea typeface=""/>
                          <a:cs typeface=""/>
                        </a:defRPr>
                      </a:lvl7pPr>
                      <a:lvl8pPr marL="2400300" algn="l" defTabSz="685800" rtl="0" eaLnBrk="1" latinLnBrk="0" hangingPunct="1">
                        <a:defRPr sz="1350" kern="1200">
                          <a:solidFill>
                            <a:schemeClr val="dk1"/>
                          </a:solidFill>
                          <a:latin typeface="Calibri"/>
                          <a:ea typeface=""/>
                          <a:cs typeface=""/>
                        </a:defRPr>
                      </a:lvl8pPr>
                      <a:lvl9pPr marL="2743200" algn="l" defTabSz="685800" rtl="0" eaLnBrk="1" latinLnBrk="0" hangingPunct="1">
                        <a:defRPr sz="1350" kern="1200">
                          <a:solidFill>
                            <a:schemeClr val="dk1"/>
                          </a:solidFill>
                          <a:latin typeface="Calibri"/>
                          <a:ea typeface=""/>
                          <a:cs typeface=""/>
                        </a:defRPr>
                      </a:lvl9pPr>
                    </a:lstStyle>
                    <a:p>
                      <a:pPr algn="ctr">
                        <a:lnSpc>
                          <a:spcPts val="3500"/>
                        </a:lnSpc>
                        <a:spcAft>
                          <a:spcPts val="1200"/>
                        </a:spcAft>
                      </a:pPr>
                      <a:r>
                        <a:rPr lang="en-US" altLang="zh-CN" sz="1600" b="1" dirty="0" err="1" smtClean="0">
                          <a:solidFill>
                            <a:schemeClr val="tx1"/>
                          </a:solidFill>
                        </a:rPr>
                        <a:t>LHe</a:t>
                      </a:r>
                      <a:r>
                        <a:rPr lang="en-US" altLang="zh-CN" sz="1600" b="1" dirty="0" smtClean="0">
                          <a:solidFill>
                            <a:schemeClr val="tx1"/>
                          </a:solidFill>
                        </a:rPr>
                        <a:t> bathing</a:t>
                      </a:r>
                      <a:endParaRPr lang="zh-CN" altLang="en-US" sz="1600" b="1" dirty="0">
                        <a:solidFill>
                          <a:schemeClr val="tx1"/>
                        </a:solidFill>
                        <a:latin typeface="Times New Roman" pitchFamily="18" charset="0"/>
                        <a:cs typeface="Times New Roman" pitchFamily="18" charset="0"/>
                      </a:endParaRPr>
                    </a:p>
                  </a:txBody>
                  <a:tcPr marL="0" marR="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tcPr>
                </a:tc>
                <a:extLst>
                  <a:ext uri="{0D108BD9-81ED-4DB2-BD59-A6C34878D82A}">
                    <a16:rowId xmlns:a16="http://schemas.microsoft.com/office/drawing/2014/main" val="10005"/>
                  </a:ext>
                </a:extLst>
              </a:tr>
              <a:tr h="468052">
                <a:tc>
                  <a:txBody>
                    <a:bodyPr/>
                    <a:lstStyle>
                      <a:lvl1pPr marL="0" algn="l" defTabSz="685800" rtl="0" eaLnBrk="1" latinLnBrk="0" hangingPunct="1">
                        <a:defRPr sz="1350" kern="1200">
                          <a:solidFill>
                            <a:schemeClr val="dk1"/>
                          </a:solidFill>
                          <a:latin typeface="Calibri"/>
                          <a:ea typeface=""/>
                          <a:cs typeface=""/>
                        </a:defRPr>
                      </a:lvl1pPr>
                      <a:lvl2pPr marL="342900" algn="l" defTabSz="685800" rtl="0" eaLnBrk="1" latinLnBrk="0" hangingPunct="1">
                        <a:defRPr sz="1350" kern="1200">
                          <a:solidFill>
                            <a:schemeClr val="dk1"/>
                          </a:solidFill>
                          <a:latin typeface="Calibri"/>
                          <a:ea typeface=""/>
                          <a:cs typeface=""/>
                        </a:defRPr>
                      </a:lvl2pPr>
                      <a:lvl3pPr marL="685800" algn="l" defTabSz="685800" rtl="0" eaLnBrk="1" latinLnBrk="0" hangingPunct="1">
                        <a:defRPr sz="1350" kern="1200">
                          <a:solidFill>
                            <a:schemeClr val="dk1"/>
                          </a:solidFill>
                          <a:latin typeface="Calibri"/>
                          <a:ea typeface=""/>
                          <a:cs typeface=""/>
                        </a:defRPr>
                      </a:lvl3pPr>
                      <a:lvl4pPr marL="1028700" algn="l" defTabSz="685800" rtl="0" eaLnBrk="1" latinLnBrk="0" hangingPunct="1">
                        <a:defRPr sz="1350" kern="1200">
                          <a:solidFill>
                            <a:schemeClr val="dk1"/>
                          </a:solidFill>
                          <a:latin typeface="Calibri"/>
                          <a:ea typeface=""/>
                          <a:cs typeface=""/>
                        </a:defRPr>
                      </a:lvl4pPr>
                      <a:lvl5pPr marL="1371600" algn="l" defTabSz="685800" rtl="0" eaLnBrk="1" latinLnBrk="0" hangingPunct="1">
                        <a:defRPr sz="1350" kern="1200">
                          <a:solidFill>
                            <a:schemeClr val="dk1"/>
                          </a:solidFill>
                          <a:latin typeface="Calibri"/>
                          <a:ea typeface=""/>
                          <a:cs typeface=""/>
                        </a:defRPr>
                      </a:lvl5pPr>
                      <a:lvl6pPr marL="1714500" algn="l" defTabSz="685800" rtl="0" eaLnBrk="1" latinLnBrk="0" hangingPunct="1">
                        <a:defRPr sz="1350" kern="1200">
                          <a:solidFill>
                            <a:schemeClr val="dk1"/>
                          </a:solidFill>
                          <a:latin typeface="Calibri"/>
                          <a:ea typeface=""/>
                          <a:cs typeface=""/>
                        </a:defRPr>
                      </a:lvl6pPr>
                      <a:lvl7pPr marL="2057400" algn="l" defTabSz="685800" rtl="0" eaLnBrk="1" latinLnBrk="0" hangingPunct="1">
                        <a:defRPr sz="1350" kern="1200">
                          <a:solidFill>
                            <a:schemeClr val="dk1"/>
                          </a:solidFill>
                          <a:latin typeface="Calibri"/>
                          <a:ea typeface=""/>
                          <a:cs typeface=""/>
                        </a:defRPr>
                      </a:lvl7pPr>
                      <a:lvl8pPr marL="2400300" algn="l" defTabSz="685800" rtl="0" eaLnBrk="1" latinLnBrk="0" hangingPunct="1">
                        <a:defRPr sz="1350" kern="1200">
                          <a:solidFill>
                            <a:schemeClr val="dk1"/>
                          </a:solidFill>
                          <a:latin typeface="Calibri"/>
                          <a:ea typeface=""/>
                          <a:cs typeface=""/>
                        </a:defRPr>
                      </a:lvl8pPr>
                      <a:lvl9pPr marL="2743200" algn="l" defTabSz="685800" rtl="0" eaLnBrk="1" latinLnBrk="0" hangingPunct="1">
                        <a:defRPr sz="1350" kern="1200">
                          <a:solidFill>
                            <a:schemeClr val="dk1"/>
                          </a:solidFill>
                          <a:latin typeface="Calibri"/>
                          <a:ea typeface=""/>
                          <a:cs typeface=""/>
                        </a:defRPr>
                      </a:lvl9pPr>
                    </a:lstStyle>
                    <a:p>
                      <a:pPr algn="ctr">
                        <a:lnSpc>
                          <a:spcPts val="3500"/>
                        </a:lnSpc>
                        <a:spcAft>
                          <a:spcPts val="1200"/>
                        </a:spcAft>
                      </a:pPr>
                      <a:r>
                        <a:rPr lang="en-US" altLang="zh-CN" sz="1600" b="1" dirty="0" smtClean="0"/>
                        <a:t>Chamber ID (mm)</a:t>
                      </a:r>
                      <a:endParaRPr lang="zh-CN" altLang="en-US" sz="1600" b="1" dirty="0">
                        <a:latin typeface="Times New Roman" pitchFamily="18" charset="0"/>
                        <a:cs typeface="Times New Roman" pitchFamily="18" charset="0"/>
                      </a:endParaRPr>
                    </a:p>
                  </a:txBody>
                  <a:tcPr marL="0" marR="0" marT="0" marB="0">
                    <a:lnR w="12700" cap="flat" cmpd="sng" algn="ctr">
                      <a:solidFill>
                        <a:srgbClr val="4F81BD"/>
                      </a:solidFill>
                      <a:prstDash val="solid"/>
                      <a:round/>
                      <a:headEnd type="none" w="med" len="med"/>
                      <a:tailEnd type="none" w="med" len="med"/>
                    </a:lnR>
                  </a:tcPr>
                </a:tc>
                <a:tc>
                  <a:txBody>
                    <a:bodyPr/>
                    <a:lstStyle>
                      <a:lvl1pPr marL="0" algn="l" defTabSz="685800" rtl="0" eaLnBrk="1" latinLnBrk="0" hangingPunct="1">
                        <a:defRPr sz="1350" kern="1200">
                          <a:solidFill>
                            <a:schemeClr val="dk1"/>
                          </a:solidFill>
                          <a:latin typeface="Calibri"/>
                          <a:ea typeface=""/>
                          <a:cs typeface=""/>
                        </a:defRPr>
                      </a:lvl1pPr>
                      <a:lvl2pPr marL="342900" algn="l" defTabSz="685800" rtl="0" eaLnBrk="1" latinLnBrk="0" hangingPunct="1">
                        <a:defRPr sz="1350" kern="1200">
                          <a:solidFill>
                            <a:schemeClr val="dk1"/>
                          </a:solidFill>
                          <a:latin typeface="Calibri"/>
                          <a:ea typeface=""/>
                          <a:cs typeface=""/>
                        </a:defRPr>
                      </a:lvl2pPr>
                      <a:lvl3pPr marL="685800" algn="l" defTabSz="685800" rtl="0" eaLnBrk="1" latinLnBrk="0" hangingPunct="1">
                        <a:defRPr sz="1350" kern="1200">
                          <a:solidFill>
                            <a:schemeClr val="dk1"/>
                          </a:solidFill>
                          <a:latin typeface="Calibri"/>
                          <a:ea typeface=""/>
                          <a:cs typeface=""/>
                        </a:defRPr>
                      </a:lvl3pPr>
                      <a:lvl4pPr marL="1028700" algn="l" defTabSz="685800" rtl="0" eaLnBrk="1" latinLnBrk="0" hangingPunct="1">
                        <a:defRPr sz="1350" kern="1200">
                          <a:solidFill>
                            <a:schemeClr val="dk1"/>
                          </a:solidFill>
                          <a:latin typeface="Calibri"/>
                          <a:ea typeface=""/>
                          <a:cs typeface=""/>
                        </a:defRPr>
                      </a:lvl4pPr>
                      <a:lvl5pPr marL="1371600" algn="l" defTabSz="685800" rtl="0" eaLnBrk="1" latinLnBrk="0" hangingPunct="1">
                        <a:defRPr sz="1350" kern="1200">
                          <a:solidFill>
                            <a:schemeClr val="dk1"/>
                          </a:solidFill>
                          <a:latin typeface="Calibri"/>
                          <a:ea typeface=""/>
                          <a:cs typeface=""/>
                        </a:defRPr>
                      </a:lvl5pPr>
                      <a:lvl6pPr marL="1714500" algn="l" defTabSz="685800" rtl="0" eaLnBrk="1" latinLnBrk="0" hangingPunct="1">
                        <a:defRPr sz="1350" kern="1200">
                          <a:solidFill>
                            <a:schemeClr val="dk1"/>
                          </a:solidFill>
                          <a:latin typeface="Calibri"/>
                          <a:ea typeface=""/>
                          <a:cs typeface=""/>
                        </a:defRPr>
                      </a:lvl6pPr>
                      <a:lvl7pPr marL="2057400" algn="l" defTabSz="685800" rtl="0" eaLnBrk="1" latinLnBrk="0" hangingPunct="1">
                        <a:defRPr sz="1350" kern="1200">
                          <a:solidFill>
                            <a:schemeClr val="dk1"/>
                          </a:solidFill>
                          <a:latin typeface="Calibri"/>
                          <a:ea typeface=""/>
                          <a:cs typeface=""/>
                        </a:defRPr>
                      </a:lvl7pPr>
                      <a:lvl8pPr marL="2400300" algn="l" defTabSz="685800" rtl="0" eaLnBrk="1" latinLnBrk="0" hangingPunct="1">
                        <a:defRPr sz="1350" kern="1200">
                          <a:solidFill>
                            <a:schemeClr val="dk1"/>
                          </a:solidFill>
                          <a:latin typeface="Calibri"/>
                          <a:ea typeface=""/>
                          <a:cs typeface=""/>
                        </a:defRPr>
                      </a:lvl8pPr>
                      <a:lvl9pPr marL="2743200" algn="l" defTabSz="685800" rtl="0" eaLnBrk="1" latinLnBrk="0" hangingPunct="1">
                        <a:defRPr sz="1350" kern="1200">
                          <a:solidFill>
                            <a:schemeClr val="dk1"/>
                          </a:solidFill>
                          <a:latin typeface="Calibri"/>
                          <a:ea typeface=""/>
                          <a:cs typeface=""/>
                        </a:defRPr>
                      </a:lvl9pPr>
                    </a:lstStyle>
                    <a:p>
                      <a:pPr algn="ctr">
                        <a:lnSpc>
                          <a:spcPts val="3500"/>
                        </a:lnSpc>
                        <a:spcAft>
                          <a:spcPts val="1200"/>
                        </a:spcAft>
                      </a:pPr>
                      <a:r>
                        <a:rPr lang="en-US" altLang="zh-CN" sz="1600" b="1" kern="1200" baseline="0" dirty="0" smtClean="0">
                          <a:solidFill>
                            <a:schemeClr val="tx1"/>
                          </a:solidFill>
                          <a:latin typeface="Calibri"/>
                          <a:ea typeface=""/>
                          <a:cs typeface=""/>
                        </a:rPr>
                        <a:t>125.0</a:t>
                      </a:r>
                      <a:endParaRPr lang="zh-CN" altLang="en-US" sz="1600" b="1" kern="1200" dirty="0">
                        <a:solidFill>
                          <a:schemeClr val="tx1"/>
                        </a:solidFill>
                        <a:latin typeface="Calibri"/>
                        <a:ea typeface=""/>
                        <a:cs typeface=""/>
                      </a:endParaRPr>
                    </a:p>
                  </a:txBody>
                  <a:tcPr marL="0" marR="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tcPr>
                </a:tc>
                <a:extLst>
                  <a:ext uri="{0D108BD9-81ED-4DB2-BD59-A6C34878D82A}">
                    <a16:rowId xmlns:a16="http://schemas.microsoft.com/office/drawing/2014/main" val="10006"/>
                  </a:ext>
                </a:extLst>
              </a:tr>
              <a:tr h="468052">
                <a:tc>
                  <a:txBody>
                    <a:bodyPr/>
                    <a:lstStyle>
                      <a:lvl1pPr marL="0" algn="l" defTabSz="685800" rtl="0" eaLnBrk="1" latinLnBrk="0" hangingPunct="1">
                        <a:defRPr sz="1350" kern="1200">
                          <a:solidFill>
                            <a:schemeClr val="dk1"/>
                          </a:solidFill>
                          <a:latin typeface="Calibri"/>
                          <a:ea typeface=""/>
                          <a:cs typeface=""/>
                        </a:defRPr>
                      </a:lvl1pPr>
                      <a:lvl2pPr marL="342900" algn="l" defTabSz="685800" rtl="0" eaLnBrk="1" latinLnBrk="0" hangingPunct="1">
                        <a:defRPr sz="1350" kern="1200">
                          <a:solidFill>
                            <a:schemeClr val="dk1"/>
                          </a:solidFill>
                          <a:latin typeface="Calibri"/>
                          <a:ea typeface=""/>
                          <a:cs typeface=""/>
                        </a:defRPr>
                      </a:lvl2pPr>
                      <a:lvl3pPr marL="685800" algn="l" defTabSz="685800" rtl="0" eaLnBrk="1" latinLnBrk="0" hangingPunct="1">
                        <a:defRPr sz="1350" kern="1200">
                          <a:solidFill>
                            <a:schemeClr val="dk1"/>
                          </a:solidFill>
                          <a:latin typeface="Calibri"/>
                          <a:ea typeface=""/>
                          <a:cs typeface=""/>
                        </a:defRPr>
                      </a:lvl3pPr>
                      <a:lvl4pPr marL="1028700" algn="l" defTabSz="685800" rtl="0" eaLnBrk="1" latinLnBrk="0" hangingPunct="1">
                        <a:defRPr sz="1350" kern="1200">
                          <a:solidFill>
                            <a:schemeClr val="dk1"/>
                          </a:solidFill>
                          <a:latin typeface="Calibri"/>
                          <a:ea typeface=""/>
                          <a:cs typeface=""/>
                        </a:defRPr>
                      </a:lvl4pPr>
                      <a:lvl5pPr marL="1371600" algn="l" defTabSz="685800" rtl="0" eaLnBrk="1" latinLnBrk="0" hangingPunct="1">
                        <a:defRPr sz="1350" kern="1200">
                          <a:solidFill>
                            <a:schemeClr val="dk1"/>
                          </a:solidFill>
                          <a:latin typeface="Calibri"/>
                          <a:ea typeface=""/>
                          <a:cs typeface=""/>
                        </a:defRPr>
                      </a:lvl5pPr>
                      <a:lvl6pPr marL="1714500" algn="l" defTabSz="685800" rtl="0" eaLnBrk="1" latinLnBrk="0" hangingPunct="1">
                        <a:defRPr sz="1350" kern="1200">
                          <a:solidFill>
                            <a:schemeClr val="dk1"/>
                          </a:solidFill>
                          <a:latin typeface="Calibri"/>
                          <a:ea typeface=""/>
                          <a:cs typeface=""/>
                        </a:defRPr>
                      </a:lvl6pPr>
                      <a:lvl7pPr marL="2057400" algn="l" defTabSz="685800" rtl="0" eaLnBrk="1" latinLnBrk="0" hangingPunct="1">
                        <a:defRPr sz="1350" kern="1200">
                          <a:solidFill>
                            <a:schemeClr val="dk1"/>
                          </a:solidFill>
                          <a:latin typeface="Calibri"/>
                          <a:ea typeface=""/>
                          <a:cs typeface=""/>
                        </a:defRPr>
                      </a:lvl7pPr>
                      <a:lvl8pPr marL="2400300" algn="l" defTabSz="685800" rtl="0" eaLnBrk="1" latinLnBrk="0" hangingPunct="1">
                        <a:defRPr sz="1350" kern="1200">
                          <a:solidFill>
                            <a:schemeClr val="dk1"/>
                          </a:solidFill>
                          <a:latin typeface="Calibri"/>
                          <a:ea typeface=""/>
                          <a:cs typeface=""/>
                        </a:defRPr>
                      </a:lvl8pPr>
                      <a:lvl9pPr marL="2743200" algn="l" defTabSz="685800" rtl="0" eaLnBrk="1" latinLnBrk="0" hangingPunct="1">
                        <a:defRPr sz="1350" kern="1200">
                          <a:solidFill>
                            <a:schemeClr val="dk1"/>
                          </a:solidFill>
                          <a:latin typeface="Calibri"/>
                          <a:ea typeface=""/>
                          <a:cs typeface=""/>
                        </a:defRPr>
                      </a:lvl9pPr>
                    </a:lstStyle>
                    <a:p>
                      <a:pPr algn="ctr">
                        <a:lnSpc>
                          <a:spcPts val="3500"/>
                        </a:lnSpc>
                        <a:spcAft>
                          <a:spcPts val="1200"/>
                        </a:spcAft>
                      </a:pPr>
                      <a:r>
                        <a:rPr lang="en-US" altLang="zh-CN" sz="1600" b="1" dirty="0" smtClean="0"/>
                        <a:t>Dynamic cooling power (W)</a:t>
                      </a:r>
                      <a:endParaRPr lang="zh-CN" altLang="en-US" sz="1600" b="1" dirty="0">
                        <a:latin typeface="Times New Roman" pitchFamily="18" charset="0"/>
                        <a:cs typeface="Times New Roman" pitchFamily="18" charset="0"/>
                      </a:endParaRPr>
                    </a:p>
                  </a:txBody>
                  <a:tcPr marL="0" marR="0" marT="0" marB="0">
                    <a:lnR w="12700" cap="flat" cmpd="sng" algn="ctr">
                      <a:solidFill>
                        <a:srgbClr val="4F81BD"/>
                      </a:solidFill>
                      <a:prstDash val="solid"/>
                      <a:round/>
                      <a:headEnd type="none" w="med" len="med"/>
                      <a:tailEnd type="none" w="med" len="med"/>
                    </a:lnR>
                  </a:tcPr>
                </a:tc>
                <a:tc>
                  <a:txBody>
                    <a:bodyPr/>
                    <a:lstStyle>
                      <a:lvl1pPr marL="0" algn="l" defTabSz="685800" rtl="0" eaLnBrk="1" latinLnBrk="0" hangingPunct="1">
                        <a:defRPr sz="1350" kern="1200">
                          <a:solidFill>
                            <a:schemeClr val="dk1"/>
                          </a:solidFill>
                          <a:latin typeface="Calibri"/>
                          <a:ea typeface=""/>
                          <a:cs typeface=""/>
                        </a:defRPr>
                      </a:lvl1pPr>
                      <a:lvl2pPr marL="342900" algn="l" defTabSz="685800" rtl="0" eaLnBrk="1" latinLnBrk="0" hangingPunct="1">
                        <a:defRPr sz="1350" kern="1200">
                          <a:solidFill>
                            <a:schemeClr val="dk1"/>
                          </a:solidFill>
                          <a:latin typeface="Calibri"/>
                          <a:ea typeface=""/>
                          <a:cs typeface=""/>
                        </a:defRPr>
                      </a:lvl2pPr>
                      <a:lvl3pPr marL="685800" algn="l" defTabSz="685800" rtl="0" eaLnBrk="1" latinLnBrk="0" hangingPunct="1">
                        <a:defRPr sz="1350" kern="1200">
                          <a:solidFill>
                            <a:schemeClr val="dk1"/>
                          </a:solidFill>
                          <a:latin typeface="Calibri"/>
                          <a:ea typeface=""/>
                          <a:cs typeface=""/>
                        </a:defRPr>
                      </a:lvl3pPr>
                      <a:lvl4pPr marL="1028700" algn="l" defTabSz="685800" rtl="0" eaLnBrk="1" latinLnBrk="0" hangingPunct="1">
                        <a:defRPr sz="1350" kern="1200">
                          <a:solidFill>
                            <a:schemeClr val="dk1"/>
                          </a:solidFill>
                          <a:latin typeface="Calibri"/>
                          <a:ea typeface=""/>
                          <a:cs typeface=""/>
                        </a:defRPr>
                      </a:lvl4pPr>
                      <a:lvl5pPr marL="1371600" algn="l" defTabSz="685800" rtl="0" eaLnBrk="1" latinLnBrk="0" hangingPunct="1">
                        <a:defRPr sz="1350" kern="1200">
                          <a:solidFill>
                            <a:schemeClr val="dk1"/>
                          </a:solidFill>
                          <a:latin typeface="Calibri"/>
                          <a:ea typeface=""/>
                          <a:cs typeface=""/>
                        </a:defRPr>
                      </a:lvl5pPr>
                      <a:lvl6pPr marL="1714500" algn="l" defTabSz="685800" rtl="0" eaLnBrk="1" latinLnBrk="0" hangingPunct="1">
                        <a:defRPr sz="1350" kern="1200">
                          <a:solidFill>
                            <a:schemeClr val="dk1"/>
                          </a:solidFill>
                          <a:latin typeface="Calibri"/>
                          <a:ea typeface=""/>
                          <a:cs typeface=""/>
                        </a:defRPr>
                      </a:lvl6pPr>
                      <a:lvl7pPr marL="2057400" algn="l" defTabSz="685800" rtl="0" eaLnBrk="1" latinLnBrk="0" hangingPunct="1">
                        <a:defRPr sz="1350" kern="1200">
                          <a:solidFill>
                            <a:schemeClr val="dk1"/>
                          </a:solidFill>
                          <a:latin typeface="Calibri"/>
                          <a:ea typeface=""/>
                          <a:cs typeface=""/>
                        </a:defRPr>
                      </a:lvl7pPr>
                      <a:lvl8pPr marL="2400300" algn="l" defTabSz="685800" rtl="0" eaLnBrk="1" latinLnBrk="0" hangingPunct="1">
                        <a:defRPr sz="1350" kern="1200">
                          <a:solidFill>
                            <a:schemeClr val="dk1"/>
                          </a:solidFill>
                          <a:latin typeface="Calibri"/>
                          <a:ea typeface=""/>
                          <a:cs typeface=""/>
                        </a:defRPr>
                      </a:lvl8pPr>
                      <a:lvl9pPr marL="2743200" algn="l" defTabSz="685800" rtl="0" eaLnBrk="1" latinLnBrk="0" hangingPunct="1">
                        <a:defRPr sz="1350" kern="1200">
                          <a:solidFill>
                            <a:schemeClr val="dk1"/>
                          </a:solidFill>
                          <a:latin typeface="Calibri"/>
                          <a:ea typeface=""/>
                          <a:cs typeface=""/>
                        </a:defRPr>
                      </a:lvl9pPr>
                    </a:lstStyle>
                    <a:p>
                      <a:pPr algn="ctr">
                        <a:lnSpc>
                          <a:spcPts val="3500"/>
                        </a:lnSpc>
                        <a:spcAft>
                          <a:spcPts val="1200"/>
                        </a:spcAft>
                      </a:pPr>
                      <a:r>
                        <a:rPr lang="en-US" altLang="zh-CN" sz="1600" b="1" dirty="0" smtClean="0">
                          <a:solidFill>
                            <a:schemeClr val="tx1"/>
                          </a:solidFill>
                        </a:rPr>
                        <a:t>~6</a:t>
                      </a:r>
                      <a:endParaRPr lang="zh-CN" altLang="en-US" sz="1600" b="1" dirty="0">
                        <a:solidFill>
                          <a:schemeClr val="tx1"/>
                        </a:solidFill>
                        <a:latin typeface="Times New Roman" pitchFamily="18" charset="0"/>
                        <a:cs typeface="Times New Roman" pitchFamily="18" charset="0"/>
                      </a:endParaRPr>
                    </a:p>
                  </a:txBody>
                  <a:tcPr marL="0" marR="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noFill/>
                  </a:tcPr>
                </a:tc>
                <a:extLst>
                  <a:ext uri="{0D108BD9-81ED-4DB2-BD59-A6C34878D82A}">
                    <a16:rowId xmlns:a16="http://schemas.microsoft.com/office/drawing/2014/main" val="10007"/>
                  </a:ext>
                </a:extLst>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l="10001" t="15330" r="4993" b="6657"/>
          <a:stretch>
            <a:fillRect/>
          </a:stretch>
        </p:blipFill>
        <p:spPr bwMode="auto">
          <a:xfrm>
            <a:off x="683568" y="4140820"/>
            <a:ext cx="3571875" cy="2456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642910" y="0"/>
            <a:ext cx="8143932" cy="601362"/>
          </a:xfrm>
        </p:spPr>
        <p:txBody>
          <a:bodyPr/>
          <a:lstStyle/>
          <a:p>
            <a:pPr lvl="0"/>
            <a:r>
              <a:rPr lang="en-US" altLang="zh-CN" sz="3200" dirty="0" err="1" smtClean="0">
                <a:latin typeface="Calibri" panose="020F0502020204030204" pitchFamily="34" charset="0"/>
              </a:rPr>
              <a:t>Bremsstrahlung</a:t>
            </a:r>
            <a:r>
              <a:rPr lang="en-US" altLang="zh-CN" sz="3200" dirty="0" smtClean="0">
                <a:latin typeface="Calibri" panose="020F0502020204030204" pitchFamily="34" charset="0"/>
              </a:rPr>
              <a:t> detection system</a:t>
            </a:r>
            <a:endParaRPr lang="zh-CN" altLang="en-US" sz="3200" dirty="0" smtClean="0">
              <a:latin typeface="Calibri" panose="020F0502020204030204" pitchFamily="34" charset="0"/>
            </a:endParaRPr>
          </a:p>
        </p:txBody>
      </p:sp>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5</a:t>
            </a:fld>
            <a:r>
              <a:rPr lang="en-US" altLang="zh-CN" b="1" dirty="0" smtClean="0">
                <a:solidFill>
                  <a:schemeClr val="tx1"/>
                </a:solidFill>
              </a:rPr>
              <a:t>-</a:t>
            </a:r>
            <a:endParaRPr lang="zh-CN" altLang="en-US" b="1" dirty="0" smtClean="0">
              <a:solidFill>
                <a:schemeClr val="tx1"/>
              </a:solidFill>
            </a:endParaRPr>
          </a:p>
        </p:txBody>
      </p:sp>
      <p:pic>
        <p:nvPicPr>
          <p:cNvPr id="4" name="图片 3" descr="2018-07-03_163014.jpg"/>
          <p:cNvPicPr>
            <a:picLocks noChangeAspect="1"/>
          </p:cNvPicPr>
          <p:nvPr/>
        </p:nvPicPr>
        <p:blipFill>
          <a:blip r:embed="rId4" cstate="print">
            <a:extLst>
              <a:ext uri="{28A0092B-C50C-407E-A947-70E740481C1C}">
                <a14:useLocalDpi xmlns:a14="http://schemas.microsoft.com/office/drawing/2010/main" val="0"/>
              </a:ext>
            </a:extLst>
          </a:blip>
          <a:srcRect l="2019" t="11346" r="810" b="7338"/>
          <a:stretch>
            <a:fillRect/>
          </a:stretch>
        </p:blipFill>
        <p:spPr bwMode="auto">
          <a:xfrm>
            <a:off x="34925" y="938436"/>
            <a:ext cx="8785225" cy="314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直接连接符 4"/>
          <p:cNvCxnSpPr/>
          <p:nvPr/>
        </p:nvCxnSpPr>
        <p:spPr>
          <a:xfrm flipV="1">
            <a:off x="1891101" y="836712"/>
            <a:ext cx="16603" cy="175853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1907704" y="980728"/>
            <a:ext cx="5040784" cy="571"/>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676900" y="3214686"/>
            <a:ext cx="2207656" cy="461665"/>
          </a:xfrm>
          <a:prstGeom prst="rect">
            <a:avLst/>
          </a:prstGeom>
          <a:noFill/>
        </p:spPr>
        <p:txBody>
          <a:bodyPr wrap="none">
            <a:spAutoFit/>
          </a:bodyPr>
          <a:lstStyle/>
          <a:p>
            <a:pPr algn="ctr" fontAlgn="auto">
              <a:spcBef>
                <a:spcPts val="0"/>
              </a:spcBef>
              <a:spcAft>
                <a:spcPts val="0"/>
              </a:spcAft>
              <a:defRPr/>
            </a:pPr>
            <a:r>
              <a:rPr lang="en-US" altLang="zh-CN" sz="1200" b="1" dirty="0">
                <a:solidFill>
                  <a:schemeClr val="accent6"/>
                </a:solidFill>
                <a:ea typeface="+mn-ea"/>
              </a:rPr>
              <a:t>Part 1 </a:t>
            </a:r>
          </a:p>
          <a:p>
            <a:pPr fontAlgn="auto">
              <a:spcBef>
                <a:spcPts val="0"/>
              </a:spcBef>
              <a:spcAft>
                <a:spcPts val="0"/>
              </a:spcAft>
              <a:defRPr/>
            </a:pPr>
            <a:r>
              <a:rPr lang="en-US" altLang="zh-CN" sz="1200" b="1" dirty="0">
                <a:solidFill>
                  <a:schemeClr val="accent6"/>
                </a:solidFill>
                <a:ea typeface="+mn-ea"/>
              </a:rPr>
              <a:t>L:150mm</a:t>
            </a:r>
            <a:r>
              <a:rPr lang="zh-CN" altLang="en-US" sz="1200" b="1" dirty="0">
                <a:solidFill>
                  <a:schemeClr val="accent6"/>
                </a:solidFill>
                <a:ea typeface="+mn-ea"/>
              </a:rPr>
              <a:t> </a:t>
            </a:r>
            <a:r>
              <a:rPr lang="en-US" altLang="zh-CN" sz="1200" b="1" dirty="0">
                <a:solidFill>
                  <a:schemeClr val="accent6"/>
                </a:solidFill>
                <a:ea typeface="+mn-ea"/>
              </a:rPr>
              <a:t>ID:2.5mm</a:t>
            </a:r>
            <a:r>
              <a:rPr lang="zh-CN" altLang="en-US" sz="1200" b="1" dirty="0">
                <a:solidFill>
                  <a:schemeClr val="accent6"/>
                </a:solidFill>
                <a:ea typeface="+mn-ea"/>
              </a:rPr>
              <a:t> </a:t>
            </a:r>
            <a:r>
              <a:rPr lang="en-US" altLang="zh-CN" sz="1200" b="1" dirty="0">
                <a:solidFill>
                  <a:schemeClr val="accent6"/>
                </a:solidFill>
                <a:ea typeface="+mn-ea"/>
              </a:rPr>
              <a:t>OD:200mm</a:t>
            </a:r>
            <a:endParaRPr lang="zh-CN" altLang="en-US" sz="1200" b="1" dirty="0">
              <a:solidFill>
                <a:schemeClr val="accent6"/>
              </a:solidFill>
              <a:ea typeface="+mn-ea"/>
            </a:endParaRPr>
          </a:p>
        </p:txBody>
      </p:sp>
      <p:cxnSp>
        <p:nvCxnSpPr>
          <p:cNvPr id="8" name="直接箭头连接符 7"/>
          <p:cNvCxnSpPr/>
          <p:nvPr/>
        </p:nvCxnSpPr>
        <p:spPr>
          <a:xfrm rot="5400000">
            <a:off x="6630315" y="2823487"/>
            <a:ext cx="547463" cy="377811"/>
          </a:xfrm>
          <a:prstGeom prst="straightConnector1">
            <a:avLst/>
          </a:prstGeom>
          <a:ln>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948488" y="2162399"/>
            <a:ext cx="1439862" cy="7207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TextBox 16"/>
          <p:cNvSpPr txBox="1">
            <a:spLocks noChangeArrowheads="1"/>
          </p:cNvSpPr>
          <p:nvPr/>
        </p:nvSpPr>
        <p:spPr bwMode="auto">
          <a:xfrm>
            <a:off x="7178700" y="1875061"/>
            <a:ext cx="10366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b="1" dirty="0" err="1">
                <a:solidFill>
                  <a:srgbClr val="FF0000"/>
                </a:solidFill>
                <a:latin typeface="Calibri" panose="020F0502020204030204" pitchFamily="34" charset="0"/>
              </a:rPr>
              <a:t>Pb</a:t>
            </a:r>
            <a:r>
              <a:rPr lang="en-US" altLang="zh-CN" sz="1200" b="1" dirty="0">
                <a:solidFill>
                  <a:srgbClr val="FF0000"/>
                </a:solidFill>
                <a:latin typeface="Calibri" panose="020F0502020204030204" pitchFamily="34" charset="0"/>
              </a:rPr>
              <a:t> collimator</a:t>
            </a:r>
            <a:endParaRPr lang="zh-CN" altLang="en-US" sz="1200" b="1" dirty="0">
              <a:solidFill>
                <a:srgbClr val="FF0000"/>
              </a:solidFill>
              <a:latin typeface="Calibri" panose="020F0502020204030204" pitchFamily="34" charset="0"/>
            </a:endParaRPr>
          </a:p>
        </p:txBody>
      </p:sp>
      <p:cxnSp>
        <p:nvCxnSpPr>
          <p:cNvPr id="11" name="直接箭头连接符 10"/>
          <p:cNvCxnSpPr/>
          <p:nvPr/>
        </p:nvCxnSpPr>
        <p:spPr>
          <a:xfrm rot="5400000" flipH="1" flipV="1">
            <a:off x="7105541" y="1633631"/>
            <a:ext cx="1171816" cy="190522"/>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a:endCxn id="13" idx="0"/>
          </p:cNvCxnSpPr>
          <p:nvPr/>
        </p:nvCxnSpPr>
        <p:spPr>
          <a:xfrm rot="5400000">
            <a:off x="7777434" y="3124670"/>
            <a:ext cx="847954" cy="27854"/>
          </a:xfrm>
          <a:prstGeom prst="straightConnector1">
            <a:avLst/>
          </a:prstGeom>
          <a:ln>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13" name="TextBox 24"/>
          <p:cNvSpPr txBox="1">
            <a:spLocks noChangeArrowheads="1"/>
          </p:cNvSpPr>
          <p:nvPr/>
        </p:nvSpPr>
        <p:spPr bwMode="auto">
          <a:xfrm>
            <a:off x="7143768" y="3562574"/>
            <a:ext cx="20874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dirty="0">
                <a:solidFill>
                  <a:srgbClr val="7030A0"/>
                </a:solidFill>
                <a:latin typeface="Calibri" panose="020F0502020204030204" pitchFamily="34" charset="0"/>
              </a:rPr>
              <a:t>Part 3</a:t>
            </a:r>
          </a:p>
          <a:p>
            <a:pPr eaLnBrk="1" hangingPunct="1"/>
            <a:r>
              <a:rPr lang="en-US" altLang="zh-CN" sz="1200" b="1" dirty="0">
                <a:solidFill>
                  <a:srgbClr val="7030A0"/>
                </a:solidFill>
                <a:latin typeface="Calibri" panose="020F0502020204030204" pitchFamily="34" charset="0"/>
              </a:rPr>
              <a:t>L:210mm</a:t>
            </a:r>
            <a:r>
              <a:rPr lang="zh-CN" altLang="en-US" sz="1200" b="1" dirty="0">
                <a:solidFill>
                  <a:srgbClr val="7030A0"/>
                </a:solidFill>
                <a:latin typeface="Calibri" panose="020F0502020204030204" pitchFamily="34" charset="0"/>
              </a:rPr>
              <a:t> </a:t>
            </a:r>
            <a:r>
              <a:rPr lang="en-US" altLang="zh-CN" sz="1200" b="1" dirty="0">
                <a:solidFill>
                  <a:srgbClr val="7030A0"/>
                </a:solidFill>
                <a:latin typeface="Calibri" panose="020F0502020204030204" pitchFamily="34" charset="0"/>
              </a:rPr>
              <a:t>ID:1mm</a:t>
            </a:r>
            <a:r>
              <a:rPr lang="zh-CN" altLang="en-US" sz="1200" b="1" dirty="0">
                <a:solidFill>
                  <a:srgbClr val="7030A0"/>
                </a:solidFill>
                <a:latin typeface="Calibri" panose="020F0502020204030204" pitchFamily="34" charset="0"/>
              </a:rPr>
              <a:t> </a:t>
            </a:r>
            <a:r>
              <a:rPr lang="en-US" altLang="zh-CN" sz="1200" b="1" dirty="0">
                <a:solidFill>
                  <a:srgbClr val="7030A0"/>
                </a:solidFill>
                <a:latin typeface="Calibri" panose="020F0502020204030204" pitchFamily="34" charset="0"/>
              </a:rPr>
              <a:t>OD:200mm</a:t>
            </a:r>
            <a:endParaRPr lang="zh-CN" altLang="en-US" sz="1200" b="1" dirty="0">
              <a:solidFill>
                <a:srgbClr val="7030A0"/>
              </a:solidFill>
              <a:latin typeface="Calibri" panose="020F0502020204030204" pitchFamily="34" charset="0"/>
            </a:endParaRPr>
          </a:p>
        </p:txBody>
      </p:sp>
      <p:cxnSp>
        <p:nvCxnSpPr>
          <p:cNvPr id="15" name="直接箭头连接符 14"/>
          <p:cNvCxnSpPr/>
          <p:nvPr/>
        </p:nvCxnSpPr>
        <p:spPr>
          <a:xfrm flipV="1">
            <a:off x="8540750" y="2162399"/>
            <a:ext cx="207963" cy="296862"/>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16" name="Rectangle 61"/>
          <p:cNvSpPr/>
          <p:nvPr/>
        </p:nvSpPr>
        <p:spPr>
          <a:xfrm>
            <a:off x="338237" y="3674864"/>
            <a:ext cx="1641475" cy="33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b="1" dirty="0" smtClean="0">
                <a:solidFill>
                  <a:srgbClr val="92D050"/>
                </a:solidFill>
              </a:rPr>
              <a:t>10mm </a:t>
            </a:r>
            <a:r>
              <a:rPr lang="en-US" sz="1200" b="1" dirty="0">
                <a:solidFill>
                  <a:srgbClr val="92D050"/>
                </a:solidFill>
              </a:rPr>
              <a:t>diameter </a:t>
            </a:r>
          </a:p>
          <a:p>
            <a:pPr algn="ctr" fontAlgn="auto">
              <a:spcBef>
                <a:spcPts val="0"/>
              </a:spcBef>
              <a:spcAft>
                <a:spcPts val="0"/>
              </a:spcAft>
              <a:defRPr/>
            </a:pPr>
            <a:r>
              <a:rPr lang="en-US" sz="1200" b="1" dirty="0">
                <a:solidFill>
                  <a:srgbClr val="92D050"/>
                </a:solidFill>
              </a:rPr>
              <a:t>extraction aperture</a:t>
            </a:r>
          </a:p>
        </p:txBody>
      </p:sp>
      <p:sp>
        <p:nvSpPr>
          <p:cNvPr id="17" name="Rectangle 62"/>
          <p:cNvSpPr/>
          <p:nvPr/>
        </p:nvSpPr>
        <p:spPr>
          <a:xfrm>
            <a:off x="2195736" y="3645024"/>
            <a:ext cx="1641475" cy="33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b="1" dirty="0" smtClean="0">
                <a:solidFill>
                  <a:srgbClr val="FFC000"/>
                </a:solidFill>
              </a:rPr>
              <a:t>16mm </a:t>
            </a:r>
            <a:r>
              <a:rPr lang="en-US" sz="1200" b="1" dirty="0">
                <a:solidFill>
                  <a:srgbClr val="FFC000"/>
                </a:solidFill>
              </a:rPr>
              <a:t>diameter </a:t>
            </a:r>
          </a:p>
          <a:p>
            <a:pPr algn="ctr" fontAlgn="auto">
              <a:spcBef>
                <a:spcPts val="0"/>
              </a:spcBef>
              <a:spcAft>
                <a:spcPts val="0"/>
              </a:spcAft>
              <a:defRPr/>
            </a:pPr>
            <a:r>
              <a:rPr lang="en-US" sz="1200" b="1" dirty="0">
                <a:solidFill>
                  <a:srgbClr val="FFC000"/>
                </a:solidFill>
              </a:rPr>
              <a:t>puller aperture</a:t>
            </a:r>
          </a:p>
        </p:txBody>
      </p:sp>
      <p:cxnSp>
        <p:nvCxnSpPr>
          <p:cNvPr id="18" name="直接箭头连接符 17"/>
          <p:cNvCxnSpPr/>
          <p:nvPr/>
        </p:nvCxnSpPr>
        <p:spPr>
          <a:xfrm flipH="1" flipV="1">
            <a:off x="2051051" y="2522762"/>
            <a:ext cx="720749" cy="1122262"/>
          </a:xfrm>
          <a:prstGeom prst="straightConnector1">
            <a:avLst/>
          </a:prstGeom>
          <a:ln>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flipV="1">
            <a:off x="1259632" y="2522761"/>
            <a:ext cx="648543" cy="1194271"/>
          </a:xfrm>
          <a:prstGeom prst="straightConnector1">
            <a:avLst/>
          </a:prstGeom>
          <a:ln>
            <a:solidFill>
              <a:srgbClr val="92D050"/>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63"/>
          <p:cNvSpPr/>
          <p:nvPr/>
        </p:nvSpPr>
        <p:spPr>
          <a:xfrm>
            <a:off x="6022975" y="1413099"/>
            <a:ext cx="1501775" cy="33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b="1" dirty="0">
                <a:solidFill>
                  <a:schemeClr val="accent2">
                    <a:lumMod val="50000"/>
                  </a:schemeClr>
                </a:solidFill>
              </a:rPr>
              <a:t>X-ray blocking</a:t>
            </a:r>
          </a:p>
        </p:txBody>
      </p:sp>
      <p:sp>
        <p:nvSpPr>
          <p:cNvPr id="21" name="矩形 20"/>
          <p:cNvSpPr/>
          <p:nvPr/>
        </p:nvSpPr>
        <p:spPr>
          <a:xfrm>
            <a:off x="6516688" y="1730599"/>
            <a:ext cx="431800" cy="1008062"/>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flipV="1">
            <a:off x="6948488" y="836836"/>
            <a:ext cx="0" cy="175895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TextBox 47"/>
          <p:cNvSpPr txBox="1">
            <a:spLocks noChangeArrowheads="1"/>
          </p:cNvSpPr>
          <p:nvPr/>
        </p:nvSpPr>
        <p:spPr bwMode="auto">
          <a:xfrm>
            <a:off x="4110038" y="714356"/>
            <a:ext cx="8627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b="1" dirty="0">
                <a:solidFill>
                  <a:schemeClr val="accent1"/>
                </a:solidFill>
                <a:latin typeface="Calibri" panose="020F0502020204030204" pitchFamily="34" charset="0"/>
              </a:rPr>
              <a:t>2558.7mm</a:t>
            </a:r>
            <a:endParaRPr lang="zh-CN" altLang="en-US" sz="2800" b="1" dirty="0">
              <a:solidFill>
                <a:schemeClr val="accent1"/>
              </a:solidFill>
              <a:latin typeface="Calibri" panose="020F0502020204030204" pitchFamily="34" charset="0"/>
            </a:endParaRPr>
          </a:p>
        </p:txBody>
      </p:sp>
      <p:cxnSp>
        <p:nvCxnSpPr>
          <p:cNvPr id="30" name="直接箭头连接符 29"/>
          <p:cNvCxnSpPr/>
          <p:nvPr/>
        </p:nvCxnSpPr>
        <p:spPr>
          <a:xfrm>
            <a:off x="179512" y="2492896"/>
            <a:ext cx="8208912" cy="0"/>
          </a:xfrm>
          <a:prstGeom prst="straightConnector1">
            <a:avLst/>
          </a:prstGeom>
          <a:ln w="127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28" name="TextBox 48"/>
          <p:cNvSpPr txBox="1">
            <a:spLocks noChangeArrowheads="1"/>
          </p:cNvSpPr>
          <p:nvPr/>
        </p:nvSpPr>
        <p:spPr bwMode="auto">
          <a:xfrm>
            <a:off x="1666424" y="590116"/>
            <a:ext cx="498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dirty="0" smtClean="0">
                <a:solidFill>
                  <a:schemeClr val="accent1"/>
                </a:solidFill>
                <a:latin typeface="Calibri" panose="020F0502020204030204" pitchFamily="34" charset="0"/>
              </a:rPr>
              <a:t>EXT</a:t>
            </a:r>
            <a:endParaRPr lang="zh-CN" altLang="en-US" sz="1600" b="1" dirty="0">
              <a:solidFill>
                <a:schemeClr val="accent1"/>
              </a:solidFill>
              <a:latin typeface="Calibri" panose="020F0502020204030204" pitchFamily="34" charset="0"/>
            </a:endParaRPr>
          </a:p>
        </p:txBody>
      </p:sp>
      <p:sp>
        <p:nvSpPr>
          <p:cNvPr id="31" name="TextBox 6"/>
          <p:cNvSpPr txBox="1">
            <a:spLocks noChangeArrowheads="1"/>
          </p:cNvSpPr>
          <p:nvPr/>
        </p:nvSpPr>
        <p:spPr bwMode="auto">
          <a:xfrm>
            <a:off x="1236688" y="4149080"/>
            <a:ext cx="1535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dirty="0">
                <a:solidFill>
                  <a:srgbClr val="0000FF"/>
                </a:solidFill>
                <a:latin typeface="Calibri" panose="020F0502020204030204" pitchFamily="34" charset="0"/>
              </a:rPr>
              <a:t>X-ray Blocking</a:t>
            </a:r>
            <a:endParaRPr lang="zh-CN" altLang="en-US" b="1" dirty="0">
              <a:solidFill>
                <a:srgbClr val="0000FF"/>
              </a:solidFill>
              <a:latin typeface="Calibri" panose="020F0502020204030204" pitchFamily="34" charset="0"/>
            </a:endParaRPr>
          </a:p>
        </p:txBody>
      </p:sp>
      <p:cxnSp>
        <p:nvCxnSpPr>
          <p:cNvPr id="34" name="直接箭头连接符 33"/>
          <p:cNvCxnSpPr/>
          <p:nvPr/>
        </p:nvCxnSpPr>
        <p:spPr>
          <a:xfrm flipV="1">
            <a:off x="1187624" y="4437112"/>
            <a:ext cx="432048" cy="504056"/>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39" name="TextBox 22"/>
          <p:cNvSpPr txBox="1">
            <a:spLocks noChangeArrowheads="1"/>
          </p:cNvSpPr>
          <p:nvPr/>
        </p:nvSpPr>
        <p:spPr bwMode="auto">
          <a:xfrm>
            <a:off x="1763688" y="5364956"/>
            <a:ext cx="20018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dirty="0">
                <a:solidFill>
                  <a:srgbClr val="0000FF"/>
                </a:solidFill>
                <a:latin typeface="Calibri" panose="020F0502020204030204" pitchFamily="34" charset="0"/>
              </a:rPr>
              <a:t>Collimating System</a:t>
            </a:r>
            <a:endParaRPr lang="zh-CN" altLang="en-US" b="1" dirty="0">
              <a:solidFill>
                <a:srgbClr val="0000FF"/>
              </a:solidFill>
              <a:latin typeface="Calibri" panose="020F0502020204030204" pitchFamily="34" charset="0"/>
            </a:endParaRPr>
          </a:p>
        </p:txBody>
      </p:sp>
      <p:cxnSp>
        <p:nvCxnSpPr>
          <p:cNvPr id="41" name="直接连接符 40"/>
          <p:cNvCxnSpPr/>
          <p:nvPr/>
        </p:nvCxnSpPr>
        <p:spPr>
          <a:xfrm>
            <a:off x="0" y="4071942"/>
            <a:ext cx="9144000" cy="0"/>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4388294" y="4581128"/>
            <a:ext cx="4288162" cy="1508105"/>
          </a:xfrm>
          <a:prstGeom prst="rect">
            <a:avLst/>
          </a:prstGeom>
          <a:noFill/>
        </p:spPr>
        <p:txBody>
          <a:bodyPr vert="horz" wrap="none" rtlCol="0">
            <a:spAutoFit/>
          </a:bodyPr>
          <a:lstStyle/>
          <a:p>
            <a:pPr>
              <a:buFont typeface="Wingdings" pitchFamily="2" charset="2"/>
              <a:buChar char="p"/>
            </a:pPr>
            <a:r>
              <a:rPr lang="en-US" altLang="zh-CN" sz="2000" b="1" dirty="0" smtClean="0"/>
              <a:t> Designed using </a:t>
            </a:r>
            <a:r>
              <a:rPr lang="en-US" altLang="zh-CN" sz="2000" b="1" dirty="0" smtClean="0">
                <a:solidFill>
                  <a:srgbClr val="FF0000"/>
                </a:solidFill>
              </a:rPr>
              <a:t>MCNP</a:t>
            </a:r>
            <a:r>
              <a:rPr lang="en-US" altLang="zh-CN" sz="2000" b="1" dirty="0" smtClean="0"/>
              <a:t> code to avoid</a:t>
            </a:r>
            <a:endParaRPr lang="en-US" altLang="zh-CN" b="1" dirty="0" smtClean="0"/>
          </a:p>
          <a:p>
            <a:pPr marL="857250" lvl="1" indent="-400050">
              <a:lnSpc>
                <a:spcPct val="200000"/>
              </a:lnSpc>
              <a:buFont typeface="+mj-lt"/>
              <a:buAutoNum type="romanUcPeriod"/>
            </a:pPr>
            <a:r>
              <a:rPr lang="en-US" altLang="zh-CN" b="1" dirty="0" smtClean="0"/>
              <a:t>Thick target bremsstrahlung</a:t>
            </a:r>
          </a:p>
          <a:p>
            <a:pPr marL="857250" lvl="1" indent="-400050">
              <a:lnSpc>
                <a:spcPct val="200000"/>
              </a:lnSpc>
              <a:buFont typeface="+mj-lt"/>
              <a:buAutoNum type="romanUcPeriod"/>
            </a:pPr>
            <a:r>
              <a:rPr lang="en-US" altLang="zh-CN" b="1" dirty="0" smtClean="0"/>
              <a:t>Secondary radiation</a:t>
            </a:r>
            <a:endParaRPr lang="zh-CN" altLang="en-US" b="1" dirty="0"/>
          </a:p>
        </p:txBody>
      </p:sp>
      <p:pic>
        <p:nvPicPr>
          <p:cNvPr id="3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86710" y="1214422"/>
            <a:ext cx="1285884" cy="68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Box 20"/>
          <p:cNvSpPr txBox="1">
            <a:spLocks noChangeArrowheads="1"/>
          </p:cNvSpPr>
          <p:nvPr/>
        </p:nvSpPr>
        <p:spPr bwMode="auto">
          <a:xfrm>
            <a:off x="7000892" y="714356"/>
            <a:ext cx="21659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dirty="0">
                <a:solidFill>
                  <a:srgbClr val="00B050"/>
                </a:solidFill>
                <a:latin typeface="Calibri" panose="020F0502020204030204" pitchFamily="34" charset="0"/>
              </a:rPr>
              <a:t>Part 2</a:t>
            </a:r>
          </a:p>
          <a:p>
            <a:pPr eaLnBrk="1" hangingPunct="1"/>
            <a:r>
              <a:rPr lang="en-US" altLang="zh-CN" sz="1200" b="1" dirty="0">
                <a:solidFill>
                  <a:srgbClr val="00B050"/>
                </a:solidFill>
                <a:latin typeface="Calibri" panose="020F0502020204030204" pitchFamily="34" charset="0"/>
              </a:rPr>
              <a:t>L:300mm</a:t>
            </a:r>
            <a:r>
              <a:rPr lang="zh-CN" altLang="en-US" sz="1200" b="1" dirty="0">
                <a:solidFill>
                  <a:srgbClr val="00B050"/>
                </a:solidFill>
                <a:latin typeface="Calibri" panose="020F0502020204030204" pitchFamily="34" charset="0"/>
              </a:rPr>
              <a:t> </a:t>
            </a:r>
            <a:r>
              <a:rPr lang="en-US" altLang="zh-CN" sz="1200" b="1" dirty="0">
                <a:solidFill>
                  <a:srgbClr val="00B050"/>
                </a:solidFill>
                <a:latin typeface="Calibri" panose="020F0502020204030204" pitchFamily="34" charset="0"/>
              </a:rPr>
              <a:t>ID:20mm</a:t>
            </a:r>
            <a:r>
              <a:rPr lang="zh-CN" altLang="en-US" sz="1200" b="1" dirty="0">
                <a:solidFill>
                  <a:srgbClr val="00B050"/>
                </a:solidFill>
                <a:latin typeface="Calibri" panose="020F0502020204030204" pitchFamily="34" charset="0"/>
              </a:rPr>
              <a:t> </a:t>
            </a:r>
            <a:r>
              <a:rPr lang="en-US" altLang="zh-CN" sz="1200" b="1" dirty="0">
                <a:solidFill>
                  <a:srgbClr val="00B050"/>
                </a:solidFill>
                <a:latin typeface="Calibri" panose="020F0502020204030204" pitchFamily="34" charset="0"/>
              </a:rPr>
              <a:t>OD:220mm</a:t>
            </a:r>
            <a:endParaRPr lang="zh-CN" altLang="en-US" sz="1200" b="1" dirty="0">
              <a:solidFill>
                <a:srgbClr val="00B050"/>
              </a:solidFill>
              <a:latin typeface="Calibri" panose="020F0502020204030204" pitchFamily="34" charset="0"/>
            </a:endParaRPr>
          </a:p>
        </p:txBody>
      </p:sp>
      <p:sp>
        <p:nvSpPr>
          <p:cNvPr id="38" name="TextBox 37"/>
          <p:cNvSpPr txBox="1"/>
          <p:nvPr/>
        </p:nvSpPr>
        <p:spPr bwMode="auto">
          <a:xfrm>
            <a:off x="1000100" y="1621025"/>
            <a:ext cx="8857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eaLnBrk="1" hangingPunct="1"/>
            <a:r>
              <a:rPr lang="en-US" altLang="zh-CN" sz="1400" b="1" dirty="0" smtClean="0">
                <a:solidFill>
                  <a:srgbClr val="FF0000"/>
                </a:solidFill>
                <a:latin typeface="Calibri" panose="020F0502020204030204" pitchFamily="34" charset="0"/>
              </a:rPr>
              <a:t>SECRAL-II</a:t>
            </a:r>
            <a:endParaRPr lang="zh-CN" altLang="en-US" sz="1400" b="1" dirty="0">
              <a:solidFill>
                <a:srgbClr val="FF0000"/>
              </a:solidFill>
              <a:latin typeface="Calibri" panose="020F0502020204030204" pitchFamily="34" charset="0"/>
            </a:endParaRPr>
          </a:p>
        </p:txBody>
      </p:sp>
      <p:sp>
        <p:nvSpPr>
          <p:cNvPr id="42" name="TextBox 41"/>
          <p:cNvSpPr txBox="1"/>
          <p:nvPr/>
        </p:nvSpPr>
        <p:spPr bwMode="auto">
          <a:xfrm>
            <a:off x="4643438" y="2571744"/>
            <a:ext cx="8025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eaLnBrk="1" hangingPunct="1"/>
            <a:r>
              <a:rPr lang="en-US" altLang="zh-CN" sz="1200" b="1" dirty="0" smtClean="0">
                <a:latin typeface="Calibri" panose="020F0502020204030204" pitchFamily="34" charset="0"/>
              </a:rPr>
              <a:t>Analyzing</a:t>
            </a:r>
          </a:p>
          <a:p>
            <a:pPr eaLnBrk="1" hangingPunct="1"/>
            <a:r>
              <a:rPr lang="en-US" altLang="zh-CN" sz="1200" b="1" dirty="0" smtClean="0">
                <a:latin typeface="Calibri" panose="020F0502020204030204" pitchFamily="34" charset="0"/>
              </a:rPr>
              <a:t>  magnet</a:t>
            </a:r>
            <a:endParaRPr lang="zh-CN" altLang="en-US" sz="1200" b="1" dirty="0">
              <a:latin typeface="Calibri" panose="020F0502020204030204" pitchFamily="34" charset="0"/>
            </a:endParaRPr>
          </a:p>
        </p:txBody>
      </p:sp>
      <p:sp>
        <p:nvSpPr>
          <p:cNvPr id="14" name="Rectangle 69"/>
          <p:cNvSpPr/>
          <p:nvPr/>
        </p:nvSpPr>
        <p:spPr>
          <a:xfrm>
            <a:off x="8143900" y="1849429"/>
            <a:ext cx="1071538" cy="293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b="1" dirty="0">
                <a:solidFill>
                  <a:srgbClr val="00B0F0"/>
                </a:solidFill>
              </a:rPr>
              <a:t>XR-100-CdTe </a:t>
            </a:r>
            <a:r>
              <a:rPr lang="en-US" altLang="zh-CN" sz="1200" b="1" dirty="0">
                <a:solidFill>
                  <a:srgbClr val="00B0F0"/>
                </a:solidFill>
              </a:rPr>
              <a:t>detector </a:t>
            </a:r>
            <a:endParaRPr lang="en-US" sz="1200" b="1" dirty="0">
              <a:solidFill>
                <a:srgbClr val="00B0F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3568" y="0"/>
            <a:ext cx="8460432" cy="601362"/>
          </a:xfrm>
        </p:spPr>
        <p:txBody>
          <a:bodyPr/>
          <a:lstStyle/>
          <a:p>
            <a:pPr lvl="0"/>
            <a:r>
              <a:rPr lang="en-US" altLang="zh-CN" sz="3200" dirty="0" smtClean="0">
                <a:latin typeface="Calibri" panose="020F0502020204030204" pitchFamily="34" charset="0"/>
              </a:rPr>
              <a:t>Spectral temperature </a:t>
            </a:r>
            <a:r>
              <a:rPr lang="en-US" altLang="zh-CN" sz="3200" i="1" dirty="0" smtClean="0">
                <a:latin typeface="Calibri" panose="020F0502020204030204" pitchFamily="34" charset="0"/>
              </a:rPr>
              <a:t>T</a:t>
            </a:r>
            <a:r>
              <a:rPr lang="en-US" altLang="zh-CN" sz="3200" i="1" baseline="-25000" dirty="0" smtClean="0">
                <a:latin typeface="Calibri" panose="020F0502020204030204" pitchFamily="34" charset="0"/>
              </a:rPr>
              <a:t>s</a:t>
            </a:r>
            <a:r>
              <a:rPr lang="en-US" altLang="zh-CN" sz="3200" dirty="0" smtClean="0">
                <a:latin typeface="Calibri" panose="020F0502020204030204" pitchFamily="34" charset="0"/>
              </a:rPr>
              <a:t> determination</a:t>
            </a:r>
            <a:endParaRPr lang="zh-CN" altLang="en-US" sz="3200" dirty="0" smtClean="0">
              <a:latin typeface="Calibri" panose="020F0502020204030204" pitchFamily="34" charset="0"/>
            </a:endParaRPr>
          </a:p>
        </p:txBody>
      </p:sp>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6</a:t>
            </a:fld>
            <a:r>
              <a:rPr lang="en-US" altLang="zh-CN" b="1" dirty="0" smtClean="0">
                <a:solidFill>
                  <a:schemeClr val="tx1"/>
                </a:solidFill>
              </a:rPr>
              <a:t>-</a:t>
            </a:r>
            <a:endParaRPr lang="zh-CN" altLang="en-US" b="1" dirty="0" smtClean="0">
              <a:solidFill>
                <a:schemeClr val="tx1"/>
              </a:solidFill>
            </a:endParaRPr>
          </a:p>
        </p:txBody>
      </p:sp>
      <p:sp>
        <p:nvSpPr>
          <p:cNvPr id="4" name="TextBox 13"/>
          <p:cNvSpPr txBox="1">
            <a:spLocks noChangeArrowheads="1"/>
          </p:cNvSpPr>
          <p:nvPr/>
        </p:nvSpPr>
        <p:spPr bwMode="auto">
          <a:xfrm>
            <a:off x="179388" y="620688"/>
            <a:ext cx="25827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00050" indent="-400050" eaLnBrk="1" hangingPunct="1"/>
            <a:r>
              <a:rPr lang="en-US" altLang="zh-CN" b="1" dirty="0" smtClean="0">
                <a:solidFill>
                  <a:srgbClr val="0000CC"/>
                </a:solidFill>
                <a:cs typeface="Arial" pitchFamily="34" charset="0"/>
              </a:rPr>
              <a:t>I.   Calibration applied</a:t>
            </a:r>
            <a:endParaRPr lang="en-US" altLang="zh-CN" b="1" dirty="0">
              <a:solidFill>
                <a:srgbClr val="0000CC"/>
              </a:solidFill>
              <a:cs typeface="Arial" pitchFamily="34" charset="0"/>
            </a:endParaRPr>
          </a:p>
          <a:p>
            <a:pPr eaLnBrk="1" hangingPunct="1"/>
            <a:endParaRPr lang="zh-CN" altLang="en-US" dirty="0">
              <a:latin typeface="Calibri" panose="020F0502020204030204" pitchFamily="34" charset="0"/>
            </a:endParaRPr>
          </a:p>
        </p:txBody>
      </p:sp>
      <p:sp>
        <p:nvSpPr>
          <p:cNvPr id="5" name="TextBox 16"/>
          <p:cNvSpPr txBox="1">
            <a:spLocks noChangeArrowheads="1"/>
          </p:cNvSpPr>
          <p:nvPr/>
        </p:nvSpPr>
        <p:spPr bwMode="auto">
          <a:xfrm>
            <a:off x="179388" y="981075"/>
            <a:ext cx="49423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dirty="0" smtClean="0">
                <a:solidFill>
                  <a:srgbClr val="0000CC"/>
                </a:solidFill>
                <a:cs typeface="Arial" pitchFamily="34" charset="0"/>
              </a:rPr>
              <a:t>II.  Spectra </a:t>
            </a:r>
            <a:r>
              <a:rPr lang="en-US" altLang="zh-CN" b="1" dirty="0">
                <a:solidFill>
                  <a:srgbClr val="0000CC"/>
                </a:solidFill>
                <a:cs typeface="Arial" pitchFamily="34" charset="0"/>
              </a:rPr>
              <a:t>corrected for detector efficiency</a:t>
            </a:r>
          </a:p>
          <a:p>
            <a:pPr eaLnBrk="1" hangingPunct="1"/>
            <a:endParaRPr lang="zh-CN" altLang="en-US" dirty="0">
              <a:latin typeface="Calibri" panose="020F0502020204030204" pitchFamily="34" charset="0"/>
            </a:endParaRPr>
          </a:p>
        </p:txBody>
      </p:sp>
      <p:graphicFrame>
        <p:nvGraphicFramePr>
          <p:cNvPr id="6" name="Object 4"/>
          <p:cNvGraphicFramePr>
            <a:graphicFrameLocks noChangeAspect="1"/>
          </p:cNvGraphicFramePr>
          <p:nvPr/>
        </p:nvGraphicFramePr>
        <p:xfrm>
          <a:off x="3910013" y="1038225"/>
          <a:ext cx="4475162" cy="3144838"/>
        </p:xfrm>
        <a:graphic>
          <a:graphicData uri="http://schemas.openxmlformats.org/presentationml/2006/ole">
            <mc:AlternateContent xmlns:mc="http://schemas.openxmlformats.org/markup-compatibility/2006">
              <mc:Choice xmlns:v="urn:schemas-microsoft-com:vml" Requires="v">
                <p:oleObj spid="_x0000_s10294" name="Graph" r:id="rId4" imgW="4131720" imgH="2901600" progId="Origin50.Graph">
                  <p:embed/>
                </p:oleObj>
              </mc:Choice>
              <mc:Fallback>
                <p:oleObj name="Graph" r:id="rId4" imgW="4131720" imgH="2901600" progId="Origin50.Graph">
                  <p:embed/>
                  <p:pic>
                    <p:nvPicPr>
                      <p:cNvPr id="0" name="Picture 5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10013" y="1038225"/>
                        <a:ext cx="4475162" cy="314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TextBox 19"/>
          <p:cNvSpPr txBox="1">
            <a:spLocks noChangeArrowheads="1"/>
          </p:cNvSpPr>
          <p:nvPr/>
        </p:nvSpPr>
        <p:spPr bwMode="auto">
          <a:xfrm>
            <a:off x="251520" y="3861048"/>
            <a:ext cx="23519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dirty="0" smtClean="0">
                <a:solidFill>
                  <a:srgbClr val="0000CC"/>
                </a:solidFill>
                <a:cs typeface="Arial" pitchFamily="34" charset="0"/>
              </a:rPr>
              <a:t>III. Linear </a:t>
            </a:r>
            <a:r>
              <a:rPr lang="en-US" altLang="zh-CN" b="1" dirty="0">
                <a:solidFill>
                  <a:srgbClr val="0000CC"/>
                </a:solidFill>
                <a:cs typeface="Arial" pitchFamily="34" charset="0"/>
              </a:rPr>
              <a:t>fit </a:t>
            </a:r>
            <a:r>
              <a:rPr lang="en-US" altLang="zh-CN" b="1" dirty="0" smtClean="0">
                <a:solidFill>
                  <a:srgbClr val="0000CC"/>
                </a:solidFill>
                <a:cs typeface="Arial" pitchFamily="34" charset="0"/>
              </a:rPr>
              <a:t>applied</a:t>
            </a:r>
            <a:endParaRPr lang="en-US" altLang="zh-CN" b="1" dirty="0">
              <a:solidFill>
                <a:srgbClr val="0000CC"/>
              </a:solidFill>
              <a:cs typeface="Arial" pitchFamily="34" charset="0"/>
            </a:endParaRPr>
          </a:p>
          <a:p>
            <a:pPr eaLnBrk="1" hangingPunct="1"/>
            <a:endParaRPr lang="zh-CN" altLang="en-US" dirty="0">
              <a:latin typeface="Calibri" panose="020F0502020204030204" pitchFamily="34" charset="0"/>
            </a:endParaRPr>
          </a:p>
        </p:txBody>
      </p:sp>
      <p:graphicFrame>
        <p:nvGraphicFramePr>
          <p:cNvPr id="8" name="Object 3"/>
          <p:cNvGraphicFramePr>
            <a:graphicFrameLocks noChangeAspect="1"/>
          </p:cNvGraphicFramePr>
          <p:nvPr/>
        </p:nvGraphicFramePr>
        <p:xfrm>
          <a:off x="23813" y="1038225"/>
          <a:ext cx="4462462" cy="3144838"/>
        </p:xfrm>
        <a:graphic>
          <a:graphicData uri="http://schemas.openxmlformats.org/presentationml/2006/ole">
            <mc:AlternateContent xmlns:mc="http://schemas.openxmlformats.org/markup-compatibility/2006">
              <mc:Choice xmlns:v="urn:schemas-microsoft-com:vml" Requires="v">
                <p:oleObj spid="_x0000_s10295" name="Graph" r:id="rId6" imgW="4131720" imgH="2901600" progId="Origin50.Graph">
                  <p:embed/>
                </p:oleObj>
              </mc:Choice>
              <mc:Fallback>
                <p:oleObj name="Graph" r:id="rId6" imgW="4131720" imgH="2901600" progId="Origin50.Graph">
                  <p:embed/>
                  <p:pic>
                    <p:nvPicPr>
                      <p:cNvPr id="0" name="Picture 5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813" y="1038225"/>
                        <a:ext cx="4462462" cy="314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4"/>
          <p:cNvGraphicFramePr>
            <a:graphicFrameLocks noChangeAspect="1"/>
          </p:cNvGraphicFramePr>
          <p:nvPr/>
        </p:nvGraphicFramePr>
        <p:xfrm>
          <a:off x="23813" y="3857625"/>
          <a:ext cx="4475162" cy="3144838"/>
        </p:xfrm>
        <a:graphic>
          <a:graphicData uri="http://schemas.openxmlformats.org/presentationml/2006/ole">
            <mc:AlternateContent xmlns:mc="http://schemas.openxmlformats.org/markup-compatibility/2006">
              <mc:Choice xmlns:v="urn:schemas-microsoft-com:vml" Requires="v">
                <p:oleObj spid="_x0000_s10296" name="Graph" r:id="rId8" imgW="4131720" imgH="2901600" progId="Origin50.Graph">
                  <p:embed/>
                </p:oleObj>
              </mc:Choice>
              <mc:Fallback>
                <p:oleObj name="Graph" r:id="rId8" imgW="4131720" imgH="2901600" progId="Origin50.Graph">
                  <p:embed/>
                  <p:pic>
                    <p:nvPicPr>
                      <p:cNvPr id="0" name="Picture 5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813" y="3857625"/>
                        <a:ext cx="4475162" cy="314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TextBox 9"/>
          <p:cNvSpPr txBox="1"/>
          <p:nvPr/>
        </p:nvSpPr>
        <p:spPr>
          <a:xfrm>
            <a:off x="971600" y="6021288"/>
            <a:ext cx="2036007" cy="307777"/>
          </a:xfrm>
          <a:prstGeom prst="rect">
            <a:avLst/>
          </a:prstGeom>
          <a:noFill/>
        </p:spPr>
        <p:txBody>
          <a:bodyPr wrap="none" rtlCol="0">
            <a:spAutoFit/>
          </a:bodyPr>
          <a:lstStyle/>
          <a:p>
            <a:r>
              <a:rPr lang="en-US" altLang="zh-CN" sz="1400" b="1" dirty="0" smtClean="0">
                <a:cs typeface="Arial" pitchFamily="34" charset="0"/>
              </a:rPr>
              <a:t>Fitting range: 80-200 </a:t>
            </a:r>
            <a:r>
              <a:rPr lang="en-US" altLang="zh-CN" sz="1400" b="1" dirty="0" err="1" smtClean="0">
                <a:cs typeface="Arial" pitchFamily="34" charset="0"/>
              </a:rPr>
              <a:t>keV</a:t>
            </a:r>
            <a:endParaRPr lang="en-US" altLang="zh-CN" sz="1400" b="1" dirty="0" smtClean="0">
              <a:cs typeface="Arial" pitchFamily="34" charset="0"/>
            </a:endParaRPr>
          </a:p>
        </p:txBody>
      </p:sp>
      <p:sp>
        <p:nvSpPr>
          <p:cNvPr id="11" name="TextBox 10"/>
          <p:cNvSpPr txBox="1"/>
          <p:nvPr/>
        </p:nvSpPr>
        <p:spPr>
          <a:xfrm>
            <a:off x="5436096" y="5877272"/>
            <a:ext cx="1512167" cy="400110"/>
          </a:xfrm>
          <a:prstGeom prst="rect">
            <a:avLst/>
          </a:prstGeom>
          <a:solidFill>
            <a:srgbClr val="FFFF00"/>
          </a:solidFill>
        </p:spPr>
        <p:txBody>
          <a:bodyPr wrap="square" rtlCol="0">
            <a:spAutoFit/>
          </a:bodyPr>
          <a:lstStyle/>
          <a:p>
            <a:r>
              <a:rPr lang="en-US" altLang="zh-CN" sz="2000" b="1" i="1" dirty="0" smtClean="0">
                <a:cs typeface="Arial" pitchFamily="34" charset="0"/>
              </a:rPr>
              <a:t>T</a:t>
            </a:r>
            <a:r>
              <a:rPr lang="en-US" altLang="zh-CN" sz="2000" b="1" i="1" baseline="-25000" dirty="0" smtClean="0">
                <a:cs typeface="Arial" pitchFamily="34" charset="0"/>
              </a:rPr>
              <a:t>s</a:t>
            </a:r>
            <a:r>
              <a:rPr lang="en-US" altLang="zh-CN" sz="2000" b="1" dirty="0" smtClean="0">
                <a:cs typeface="Arial" pitchFamily="34" charset="0"/>
              </a:rPr>
              <a:t>=-1/slope</a:t>
            </a:r>
            <a:endParaRPr lang="zh-CN" altLang="en-US" sz="2000" dirty="0" smtClean="0">
              <a:cs typeface="Arial" pitchFamily="34" charset="0"/>
            </a:endParaRPr>
          </a:p>
        </p:txBody>
      </p:sp>
      <p:graphicFrame>
        <p:nvGraphicFramePr>
          <p:cNvPr id="12" name="对象 11"/>
          <p:cNvGraphicFramePr>
            <a:graphicFrameLocks noChangeAspect="1"/>
          </p:cNvGraphicFramePr>
          <p:nvPr/>
        </p:nvGraphicFramePr>
        <p:xfrm>
          <a:off x="4230980" y="4365104"/>
          <a:ext cx="4136938" cy="383839"/>
        </p:xfrm>
        <a:graphic>
          <a:graphicData uri="http://schemas.openxmlformats.org/presentationml/2006/ole">
            <mc:AlternateContent xmlns:mc="http://schemas.openxmlformats.org/markup-compatibility/2006">
              <mc:Choice xmlns:v="urn:schemas-microsoft-com:vml" Requires="v">
                <p:oleObj spid="_x0000_s10297" name="Equation" r:id="rId10" imgW="2463800" imgH="228600" progId="Equation.DSMT4">
                  <p:embed/>
                </p:oleObj>
              </mc:Choice>
              <mc:Fallback>
                <p:oleObj name="Equation" r:id="rId10" imgW="2463800" imgH="228600" progId="Equation.DSMT4">
                  <p:embed/>
                  <p:pic>
                    <p:nvPicPr>
                      <p:cNvPr id="0" name="Picture 5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30980" y="4365104"/>
                        <a:ext cx="4136938" cy="383839"/>
                      </a:xfrm>
                      <a:prstGeom prst="rect">
                        <a:avLst/>
                      </a:prstGeom>
                      <a:solidFill>
                        <a:schemeClr val="bg1"/>
                      </a:solidFill>
                    </p:spPr>
                  </p:pic>
                </p:oleObj>
              </mc:Fallback>
            </mc:AlternateContent>
          </a:graphicData>
        </a:graphic>
      </p:graphicFrame>
      <p:sp>
        <p:nvSpPr>
          <p:cNvPr id="13" name="右箭头 12"/>
          <p:cNvSpPr/>
          <p:nvPr/>
        </p:nvSpPr>
        <p:spPr>
          <a:xfrm rot="5400000">
            <a:off x="5778134" y="5139190"/>
            <a:ext cx="756084"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dirty="0"/>
          </a:p>
        </p:txBody>
      </p:sp>
      <p:sp>
        <p:nvSpPr>
          <p:cNvPr id="14" name="TextBox 13"/>
          <p:cNvSpPr txBox="1"/>
          <p:nvPr/>
        </p:nvSpPr>
        <p:spPr>
          <a:xfrm>
            <a:off x="6254302" y="5106670"/>
            <a:ext cx="1505540" cy="338554"/>
          </a:xfrm>
          <a:prstGeom prst="rect">
            <a:avLst/>
          </a:prstGeom>
          <a:noFill/>
        </p:spPr>
        <p:txBody>
          <a:bodyPr wrap="none" rtlCol="0">
            <a:spAutoFit/>
          </a:bodyPr>
          <a:lstStyle/>
          <a:p>
            <a:r>
              <a:rPr lang="en-US" altLang="zh-CN" sz="1600" b="1" dirty="0" smtClean="0"/>
              <a:t>In semi-log plot</a:t>
            </a:r>
            <a:endParaRPr lang="zh-CN" altLang="en-US" sz="1600" b="1"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sz="3200" dirty="0" smtClean="0">
                <a:latin typeface="+mn-lt"/>
              </a:rPr>
              <a:t>Microwave signal measurement system</a:t>
            </a:r>
            <a:endParaRPr lang="zh-CN" altLang="en-US" sz="3200" dirty="0">
              <a:latin typeface="+mn-lt"/>
            </a:endParaRPr>
          </a:p>
        </p:txBody>
      </p:sp>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7</a:t>
            </a:fld>
            <a:r>
              <a:rPr lang="en-US" altLang="zh-CN" b="1" dirty="0" smtClean="0">
                <a:solidFill>
                  <a:schemeClr val="tx1"/>
                </a:solidFill>
              </a:rPr>
              <a:t>-</a:t>
            </a:r>
            <a:endParaRPr lang="zh-CN" altLang="en-US" b="1" dirty="0" smtClean="0">
              <a:solidFill>
                <a:schemeClr val="tx1"/>
              </a:solidFill>
            </a:endParaRPr>
          </a:p>
        </p:txBody>
      </p:sp>
      <p:pic>
        <p:nvPicPr>
          <p:cNvPr id="4" name="图片 3" descr="fig4.jpg"/>
          <p:cNvPicPr/>
          <p:nvPr/>
        </p:nvPicPr>
        <p:blipFill>
          <a:blip r:embed="rId3"/>
          <a:srcRect r="6110" b="1929"/>
          <a:stretch>
            <a:fillRect/>
          </a:stretch>
        </p:blipFill>
        <p:spPr>
          <a:xfrm>
            <a:off x="500034" y="857232"/>
            <a:ext cx="8143932" cy="4643470"/>
          </a:xfrm>
          <a:prstGeom prst="rect">
            <a:avLst/>
          </a:prstGeom>
        </p:spPr>
      </p:pic>
      <p:pic>
        <p:nvPicPr>
          <p:cNvPr id="5" name="图片 4" descr="IMG_4162.JPG"/>
          <p:cNvPicPr preferRelativeResize="0">
            <a:picLocks/>
          </p:cNvPicPr>
          <p:nvPr/>
        </p:nvPicPr>
        <p:blipFill>
          <a:blip r:embed="rId4" cstate="print"/>
          <a:srcRect t="9921" r="2986" b="20626"/>
          <a:stretch>
            <a:fillRect/>
          </a:stretch>
        </p:blipFill>
        <p:spPr>
          <a:xfrm>
            <a:off x="571472" y="1357298"/>
            <a:ext cx="1285884" cy="1151438"/>
          </a:xfrm>
          <a:prstGeom prst="rect">
            <a:avLst/>
          </a:prstGeom>
        </p:spPr>
      </p:pic>
      <p:pic>
        <p:nvPicPr>
          <p:cNvPr id="6" name="图片 5" descr="IMG_4152.JPG"/>
          <p:cNvPicPr>
            <a:picLocks/>
          </p:cNvPicPr>
          <p:nvPr/>
        </p:nvPicPr>
        <p:blipFill>
          <a:blip r:embed="rId5" cstate="print"/>
          <a:srcRect l="24805" t="13230" r="28066" b="10702"/>
          <a:stretch>
            <a:fillRect/>
          </a:stretch>
        </p:blipFill>
        <p:spPr>
          <a:xfrm>
            <a:off x="1714480" y="3357562"/>
            <a:ext cx="1440000" cy="1080000"/>
          </a:xfrm>
          <a:prstGeom prst="rect">
            <a:avLst/>
          </a:prstGeom>
        </p:spPr>
      </p:pic>
      <p:pic>
        <p:nvPicPr>
          <p:cNvPr id="7" name="图片 6" descr="IMG_4153.JPG"/>
          <p:cNvPicPr>
            <a:picLocks/>
          </p:cNvPicPr>
          <p:nvPr/>
        </p:nvPicPr>
        <p:blipFill>
          <a:blip r:embed="rId6" cstate="print"/>
          <a:srcRect r="25587" b="23933"/>
          <a:stretch>
            <a:fillRect/>
          </a:stretch>
        </p:blipFill>
        <p:spPr>
          <a:xfrm>
            <a:off x="500034" y="5500702"/>
            <a:ext cx="1440000" cy="1080000"/>
          </a:xfrm>
          <a:prstGeom prst="rect">
            <a:avLst/>
          </a:prstGeom>
        </p:spPr>
      </p:pic>
      <p:pic>
        <p:nvPicPr>
          <p:cNvPr id="8" name="图片 7" descr="IMG_4157.JPG"/>
          <p:cNvPicPr>
            <a:picLocks/>
          </p:cNvPicPr>
          <p:nvPr/>
        </p:nvPicPr>
        <p:blipFill>
          <a:blip r:embed="rId7" cstate="print"/>
          <a:srcRect r="-1423" b="7396"/>
          <a:stretch>
            <a:fillRect/>
          </a:stretch>
        </p:blipFill>
        <p:spPr>
          <a:xfrm>
            <a:off x="2631934" y="5500702"/>
            <a:ext cx="1440000" cy="1080000"/>
          </a:xfrm>
          <a:prstGeom prst="rect">
            <a:avLst/>
          </a:prstGeom>
        </p:spPr>
      </p:pic>
      <p:pic>
        <p:nvPicPr>
          <p:cNvPr id="9" name="图片 8" descr="IMG_4156.JPG"/>
          <p:cNvPicPr>
            <a:picLocks/>
          </p:cNvPicPr>
          <p:nvPr/>
        </p:nvPicPr>
        <p:blipFill>
          <a:blip r:embed="rId8" cstate="print"/>
          <a:srcRect t="33072" r="24729" b="17318"/>
          <a:stretch>
            <a:fillRect/>
          </a:stretch>
        </p:blipFill>
        <p:spPr>
          <a:xfrm>
            <a:off x="4560760" y="5492272"/>
            <a:ext cx="1440000" cy="1080000"/>
          </a:xfrm>
          <a:prstGeom prst="rect">
            <a:avLst/>
          </a:prstGeom>
        </p:spPr>
      </p:pic>
      <p:sp>
        <p:nvSpPr>
          <p:cNvPr id="10" name="椭圆 9"/>
          <p:cNvSpPr/>
          <p:nvPr/>
        </p:nvSpPr>
        <p:spPr>
          <a:xfrm>
            <a:off x="642910" y="1500174"/>
            <a:ext cx="285752" cy="5000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bwMode="auto">
          <a:xfrm>
            <a:off x="4143372" y="4344423"/>
            <a:ext cx="22618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gn="ctr"/>
            <a:r>
              <a:rPr lang="en-US" sz="1600" b="1" dirty="0" smtClean="0">
                <a:solidFill>
                  <a:srgbClr val="00B050"/>
                </a:solidFill>
              </a:rPr>
              <a:t>0.01-26.5 GHz</a:t>
            </a:r>
            <a:endParaRPr lang="zh-CN" altLang="en-US" sz="1600" b="1" dirty="0" smtClean="0">
              <a:solidFill>
                <a:srgbClr val="00B050"/>
              </a:solidFill>
            </a:endParaRPr>
          </a:p>
          <a:p>
            <a:r>
              <a:rPr lang="en-US" sz="1600" b="1" dirty="0" err="1" smtClean="0">
                <a:solidFill>
                  <a:srgbClr val="00B050"/>
                </a:solidFill>
              </a:rPr>
              <a:t>Schottky</a:t>
            </a:r>
            <a:r>
              <a:rPr lang="en-US" sz="1600" b="1" dirty="0" smtClean="0">
                <a:solidFill>
                  <a:srgbClr val="00B050"/>
                </a:solidFill>
              </a:rPr>
              <a:t> Diode Detector</a:t>
            </a:r>
            <a:endParaRPr lang="zh-CN" altLang="en-US" sz="1600" b="1" dirty="0">
              <a:solidFill>
                <a:srgbClr val="00B050"/>
              </a:solidFill>
            </a:endParaRPr>
          </a:p>
        </p:txBody>
      </p:sp>
      <p:sp>
        <p:nvSpPr>
          <p:cNvPr id="12" name="TextBox 11"/>
          <p:cNvSpPr txBox="1"/>
          <p:nvPr/>
        </p:nvSpPr>
        <p:spPr bwMode="auto">
          <a:xfrm>
            <a:off x="1643042" y="1906777"/>
            <a:ext cx="1399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eaLnBrk="1" hangingPunct="1"/>
            <a:r>
              <a:rPr lang="en-US" altLang="zh-CN" sz="1400" b="1" dirty="0" smtClean="0">
                <a:solidFill>
                  <a:srgbClr val="7030A0"/>
                </a:solidFill>
                <a:latin typeface="Calibri" panose="020F0502020204030204" pitchFamily="34" charset="0"/>
              </a:rPr>
              <a:t>18GHz injection </a:t>
            </a:r>
            <a:endParaRPr lang="zh-CN" altLang="en-US" b="1" dirty="0">
              <a:solidFill>
                <a:srgbClr val="7030A0"/>
              </a:solidFill>
              <a:latin typeface="Calibri" panose="020F0502020204030204" pitchFamily="34" charset="0"/>
            </a:endParaRPr>
          </a:p>
        </p:txBody>
      </p:sp>
      <p:sp>
        <p:nvSpPr>
          <p:cNvPr id="13" name="TextBox 12"/>
          <p:cNvSpPr txBox="1"/>
          <p:nvPr/>
        </p:nvSpPr>
        <p:spPr bwMode="auto">
          <a:xfrm>
            <a:off x="1404500" y="2214554"/>
            <a:ext cx="14125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r>
              <a:rPr lang="en-US" altLang="zh-CN" sz="1400" b="1" dirty="0" smtClean="0">
                <a:solidFill>
                  <a:srgbClr val="7030A0"/>
                </a:solidFill>
                <a:latin typeface="Calibri" panose="020F0502020204030204" pitchFamily="34" charset="0"/>
              </a:rPr>
              <a:t>24GHz injection</a:t>
            </a:r>
            <a:r>
              <a:rPr lang="en-US" altLang="zh-CN" b="1" dirty="0" smtClean="0">
                <a:solidFill>
                  <a:srgbClr val="7030A0"/>
                </a:solidFill>
                <a:latin typeface="Calibri" panose="020F0502020204030204" pitchFamily="34" charset="0"/>
              </a:rPr>
              <a:t> </a:t>
            </a:r>
            <a:endParaRPr lang="zh-CN" altLang="en-US" b="1" dirty="0">
              <a:solidFill>
                <a:srgbClr val="7030A0"/>
              </a:solidFill>
              <a:latin typeface="Calibri" panose="020F0502020204030204" pitchFamily="34" charset="0"/>
            </a:endParaRPr>
          </a:p>
        </p:txBody>
      </p:sp>
      <p:cxnSp>
        <p:nvCxnSpPr>
          <p:cNvPr id="15" name="直接箭头连接符 14"/>
          <p:cNvCxnSpPr/>
          <p:nvPr/>
        </p:nvCxnSpPr>
        <p:spPr>
          <a:xfrm rot="16200000" flipV="1">
            <a:off x="520060" y="2264171"/>
            <a:ext cx="644737" cy="11328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7816" y="0"/>
            <a:ext cx="8460464" cy="601362"/>
          </a:xfrm>
        </p:spPr>
        <p:txBody>
          <a:bodyPr/>
          <a:lstStyle/>
          <a:p>
            <a:pPr lvl="0"/>
            <a:r>
              <a:rPr lang="fi-FI" sz="3200" dirty="0" smtClean="0">
                <a:latin typeface="+mn-lt"/>
              </a:rPr>
              <a:t>Electron cyclotron instabilities</a:t>
            </a:r>
            <a:endParaRPr lang="zh-CN" altLang="en-US" sz="3200" dirty="0">
              <a:latin typeface="+mn-lt"/>
            </a:endParaRPr>
          </a:p>
        </p:txBody>
      </p:sp>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8</a:t>
            </a:fld>
            <a:r>
              <a:rPr lang="en-US" altLang="zh-CN" b="1" dirty="0" smtClean="0">
                <a:solidFill>
                  <a:schemeClr val="tx1"/>
                </a:solidFill>
              </a:rPr>
              <a:t>-</a:t>
            </a:r>
            <a:endParaRPr lang="zh-CN" altLang="en-US" b="1" dirty="0" smtClean="0">
              <a:solidFill>
                <a:schemeClr val="tx1"/>
              </a:solidFill>
            </a:endParaRPr>
          </a:p>
        </p:txBody>
      </p:sp>
      <p:graphicFrame>
        <p:nvGraphicFramePr>
          <p:cNvPr id="4" name="Object 2"/>
          <p:cNvGraphicFramePr>
            <a:graphicFrameLocks noChangeAspect="1"/>
          </p:cNvGraphicFramePr>
          <p:nvPr/>
        </p:nvGraphicFramePr>
        <p:xfrm>
          <a:off x="2500298" y="3786190"/>
          <a:ext cx="4098925" cy="2878137"/>
        </p:xfrm>
        <a:graphic>
          <a:graphicData uri="http://schemas.openxmlformats.org/presentationml/2006/ole">
            <mc:AlternateContent xmlns:mc="http://schemas.openxmlformats.org/markup-compatibility/2006">
              <mc:Choice xmlns:v="urn:schemas-microsoft-com:vml" Requires="v">
                <p:oleObj spid="_x0000_s70662" name="Graph" r:id="rId4" imgW="4131720" imgH="2901600" progId="Origin50.Graph">
                  <p:embed/>
                </p:oleObj>
              </mc:Choice>
              <mc:Fallback>
                <p:oleObj name="Graph" r:id="rId4" imgW="4131720" imgH="2901600" progId="Origin50.Graph">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0298" y="3786190"/>
                        <a:ext cx="4098925" cy="287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对象 5"/>
          <p:cNvGraphicFramePr>
            <a:graphicFrameLocks noChangeAspect="1"/>
          </p:cNvGraphicFramePr>
          <p:nvPr/>
        </p:nvGraphicFramePr>
        <p:xfrm>
          <a:off x="3714744" y="2138359"/>
          <a:ext cx="1831975" cy="719137"/>
        </p:xfrm>
        <a:graphic>
          <a:graphicData uri="http://schemas.openxmlformats.org/presentationml/2006/ole">
            <mc:AlternateContent xmlns:mc="http://schemas.openxmlformats.org/markup-compatibility/2006">
              <mc:Choice xmlns:v="urn:schemas-microsoft-com:vml" Requires="v">
                <p:oleObj spid="_x0000_s70663" name="公式" r:id="rId6" imgW="1066680" imgH="419040" progId="Equation.3">
                  <p:embed/>
                </p:oleObj>
              </mc:Choice>
              <mc:Fallback>
                <p:oleObj name="公式" r:id="rId6" imgW="1066680" imgH="419040" progId="Equation.3">
                  <p:embed/>
                  <p:pic>
                    <p:nvPicPr>
                      <p:cNvPr id="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14744" y="2138359"/>
                        <a:ext cx="1831975" cy="7191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对象 6"/>
          <p:cNvGraphicFramePr>
            <a:graphicFrameLocks noChangeAspect="1"/>
          </p:cNvGraphicFramePr>
          <p:nvPr/>
        </p:nvGraphicFramePr>
        <p:xfrm>
          <a:off x="3929058" y="2834947"/>
          <a:ext cx="1622432" cy="879805"/>
        </p:xfrm>
        <a:graphic>
          <a:graphicData uri="http://schemas.openxmlformats.org/presentationml/2006/ole">
            <mc:AlternateContent xmlns:mc="http://schemas.openxmlformats.org/markup-compatibility/2006">
              <mc:Choice xmlns:v="urn:schemas-microsoft-com:vml" Requires="v">
                <p:oleObj spid="_x0000_s70664" name="公式" r:id="rId8" imgW="660240" imgH="457200" progId="Equation.3">
                  <p:embed/>
                </p:oleObj>
              </mc:Choice>
              <mc:Fallback>
                <p:oleObj name="公式" r:id="rId8" imgW="660240" imgH="457200" progId="Equation.3">
                  <p:embed/>
                  <p:pic>
                    <p:nvPicPr>
                      <p:cNvPr id="0"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9058" y="2834947"/>
                        <a:ext cx="1622432" cy="87980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2"/>
          <p:cNvSpPr txBox="1">
            <a:spLocks noChangeArrowheads="1"/>
          </p:cNvSpPr>
          <p:nvPr/>
        </p:nvSpPr>
        <p:spPr>
          <a:xfrm>
            <a:off x="571472" y="-16"/>
            <a:ext cx="8316416" cy="1143000"/>
          </a:xfrm>
          <a:prstGeom prst="rect">
            <a:avLst/>
          </a:prstGeom>
        </p:spPr>
        <p:txBody>
          <a:bodyPr anchor="ctr">
            <a:norm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i-FI" sz="2400" b="1" i="0" u="none" strike="noStrike" kern="1200" cap="none" spc="0" normalizeH="0" baseline="0" noProof="0" dirty="0">
              <a:ln>
                <a:noFill/>
              </a:ln>
              <a:solidFill>
                <a:srgbClr val="FFFF00"/>
              </a:solidFill>
              <a:effectLst/>
              <a:uLnTx/>
              <a:uFillTx/>
              <a:latin typeface="黑体" panose="02010609060101010101" pitchFamily="49" charset="-122"/>
              <a:ea typeface="黑体" panose="02010609060101010101" pitchFamily="49" charset="-122"/>
              <a:cs typeface="+mj-cs"/>
            </a:endParaRPr>
          </a:p>
        </p:txBody>
      </p:sp>
      <p:sp>
        <p:nvSpPr>
          <p:cNvPr id="9"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a:p>
        </p:txBody>
      </p:sp>
      <p:sp>
        <p:nvSpPr>
          <p:cNvPr id="10" name="Rectangle 3"/>
          <p:cNvSpPr>
            <a:spLocks noChangeArrowheads="1"/>
          </p:cNvSpPr>
          <p:nvPr/>
        </p:nvSpPr>
        <p:spPr bwMode="auto">
          <a:xfrm>
            <a:off x="0" y="26447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i-FI" altLang="fi-FI"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TextBox 10"/>
          <p:cNvSpPr txBox="1"/>
          <p:nvPr/>
        </p:nvSpPr>
        <p:spPr>
          <a:xfrm>
            <a:off x="1142976" y="2925545"/>
            <a:ext cx="2664296" cy="646331"/>
          </a:xfrm>
          <a:prstGeom prst="rect">
            <a:avLst/>
          </a:prstGeom>
          <a:noFill/>
          <a:ln w="38100">
            <a:solidFill>
              <a:srgbClr val="FF0000"/>
            </a:solidFill>
          </a:ln>
        </p:spPr>
        <p:txBody>
          <a:bodyPr wrap="square" rtlCol="0">
            <a:spAutoFit/>
          </a:bodyPr>
          <a:lstStyle/>
          <a:p>
            <a:r>
              <a:rPr lang="en-US" dirty="0" smtClean="0">
                <a:sym typeface="Symbol"/>
              </a:rPr>
              <a:t>Γ</a:t>
            </a:r>
            <a:r>
              <a:rPr lang="fi-FI" dirty="0" smtClean="0">
                <a:sym typeface="Symbol"/>
              </a:rPr>
              <a:t> is proportional to the anisotropy of the EVDF</a:t>
            </a:r>
            <a:endParaRPr lang="fi-FI" dirty="0"/>
          </a:p>
        </p:txBody>
      </p:sp>
      <p:sp>
        <p:nvSpPr>
          <p:cNvPr id="13" name="TextBox 12"/>
          <p:cNvSpPr txBox="1"/>
          <p:nvPr/>
        </p:nvSpPr>
        <p:spPr>
          <a:xfrm>
            <a:off x="1571604" y="3643314"/>
            <a:ext cx="5473101" cy="646331"/>
          </a:xfrm>
          <a:prstGeom prst="rect">
            <a:avLst/>
          </a:prstGeom>
          <a:noFill/>
        </p:spPr>
        <p:txBody>
          <a:bodyPr wrap="none" rtlCol="0">
            <a:spAutoFit/>
          </a:bodyPr>
          <a:lstStyle/>
          <a:p>
            <a:r>
              <a:rPr lang="en-US" b="1" dirty="0" smtClean="0">
                <a:sym typeface="Symbol"/>
              </a:rPr>
              <a:t>Exponential growth of instability amplitude when Γ &gt; </a:t>
            </a:r>
            <a:r>
              <a:rPr lang="el-GR" b="1" dirty="0" smtClean="0">
                <a:sym typeface="Symbol"/>
              </a:rPr>
              <a:t>Δ</a:t>
            </a:r>
            <a:endParaRPr lang="en-US" b="1" dirty="0" smtClean="0">
              <a:sym typeface="Symbol"/>
            </a:endParaRPr>
          </a:p>
          <a:p>
            <a:endParaRPr lang="en-US" b="1" dirty="0" smtClean="0">
              <a:sym typeface="Symbol"/>
            </a:endParaRPr>
          </a:p>
        </p:txBody>
      </p:sp>
      <p:sp>
        <p:nvSpPr>
          <p:cNvPr id="14" name="TextBox 13"/>
          <p:cNvSpPr txBox="1"/>
          <p:nvPr/>
        </p:nvSpPr>
        <p:spPr>
          <a:xfrm>
            <a:off x="285752" y="6429396"/>
            <a:ext cx="8929718" cy="369332"/>
          </a:xfrm>
          <a:prstGeom prst="rect">
            <a:avLst/>
          </a:prstGeom>
          <a:noFill/>
        </p:spPr>
        <p:txBody>
          <a:bodyPr wrap="square" rtlCol="0">
            <a:spAutoFit/>
          </a:bodyPr>
          <a:lstStyle/>
          <a:p>
            <a:r>
              <a:rPr lang="en-US" altLang="zh-CN" b="1" dirty="0" smtClean="0"/>
              <a:t>Example of microwave signal associated with electron cyclotron instability on </a:t>
            </a:r>
            <a:r>
              <a:rPr lang="en-US" altLang="zh-CN" b="1" dirty="0" smtClean="0">
                <a:solidFill>
                  <a:srgbClr val="FF0000"/>
                </a:solidFill>
              </a:rPr>
              <a:t>SECRAL-II</a:t>
            </a:r>
            <a:endParaRPr lang="zh-CN" altLang="en-US" b="1" dirty="0">
              <a:solidFill>
                <a:srgbClr val="FF0000"/>
              </a:solidFill>
            </a:endParaRPr>
          </a:p>
        </p:txBody>
      </p:sp>
      <p:sp>
        <p:nvSpPr>
          <p:cNvPr id="15" name="矩形 14"/>
          <p:cNvSpPr/>
          <p:nvPr/>
        </p:nvSpPr>
        <p:spPr>
          <a:xfrm>
            <a:off x="4286248" y="6286520"/>
            <a:ext cx="571504" cy="214314"/>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2" y="714356"/>
            <a:ext cx="9215502" cy="2031325"/>
          </a:xfrm>
          <a:prstGeom prst="rect">
            <a:avLst/>
          </a:prstGeom>
        </p:spPr>
        <p:txBody>
          <a:bodyPr wrap="square">
            <a:spAutoFit/>
          </a:bodyPr>
          <a:lstStyle/>
          <a:p>
            <a:pPr>
              <a:lnSpc>
                <a:spcPct val="150000"/>
              </a:lnSpc>
              <a:buFont typeface="Wingdings" pitchFamily="2" charset="2"/>
              <a:buChar char="Ø"/>
            </a:pPr>
            <a:r>
              <a:rPr lang="en-US" altLang="zh-CN" sz="2000" dirty="0" smtClean="0"/>
              <a:t>Driven by </a:t>
            </a:r>
            <a:r>
              <a:rPr lang="en-US" altLang="zh-CN" sz="2000" b="1" dirty="0" smtClean="0">
                <a:solidFill>
                  <a:srgbClr val="7030A0"/>
                </a:solidFill>
              </a:rPr>
              <a:t>hot electrons </a:t>
            </a:r>
            <a:r>
              <a:rPr lang="en-US" altLang="zh-CN" sz="2000" dirty="0" smtClean="0"/>
              <a:t>interacting resonantly with electromagnetic plasma waves</a:t>
            </a:r>
          </a:p>
          <a:p>
            <a:pPr>
              <a:lnSpc>
                <a:spcPct val="150000"/>
              </a:lnSpc>
              <a:buFont typeface="Wingdings" pitchFamily="2" charset="2"/>
              <a:buChar char="Ø"/>
            </a:pPr>
            <a:r>
              <a:rPr lang="en-US" altLang="zh-CN" sz="2000" dirty="0" smtClean="0"/>
              <a:t>A characteristic feature (independent on the mode) is </a:t>
            </a:r>
            <a:r>
              <a:rPr lang="en-US" altLang="zh-CN" sz="2000" b="1" dirty="0" smtClean="0">
                <a:solidFill>
                  <a:srgbClr val="7030A0"/>
                </a:solidFill>
              </a:rPr>
              <a:t>emission of microwaves</a:t>
            </a:r>
          </a:p>
          <a:p>
            <a:pPr>
              <a:lnSpc>
                <a:spcPct val="150000"/>
              </a:lnSpc>
              <a:buFont typeface="Wingdings" pitchFamily="2" charset="2"/>
              <a:buChar char="Ø"/>
            </a:pPr>
            <a:r>
              <a:rPr lang="en-US" sz="2000" dirty="0" smtClean="0"/>
              <a:t>Energy of microwave emission, </a:t>
            </a:r>
            <a:r>
              <a:rPr lang="en-US" sz="2000" i="1" dirty="0" smtClean="0"/>
              <a:t>E</a:t>
            </a:r>
            <a:r>
              <a:rPr lang="en-US" sz="2000" i="1" baseline="-25000" dirty="0" smtClean="0"/>
              <a:t>µ</a:t>
            </a:r>
            <a:r>
              <a:rPr lang="en-US" sz="2000" dirty="0" smtClean="0"/>
              <a:t>, is described by growth and damping rates, </a:t>
            </a:r>
            <a:r>
              <a:rPr lang="en-US" sz="2000" dirty="0" smtClean="0">
                <a:sym typeface="Symbol"/>
              </a:rPr>
              <a:t>Γ</a:t>
            </a:r>
            <a:r>
              <a:rPr lang="en-US" sz="2000" dirty="0" smtClean="0"/>
              <a:t> and </a:t>
            </a:r>
            <a:r>
              <a:rPr lang="el-GR" sz="2000" dirty="0" smtClean="0">
                <a:sym typeface="Symbol"/>
              </a:rPr>
              <a:t>Δ</a:t>
            </a:r>
            <a:endParaRPr lang="en-US" sz="2000" dirty="0" smtClean="0">
              <a:sym typeface="Symbol"/>
            </a:endParaRPr>
          </a:p>
          <a:p>
            <a:endParaRPr lang="en-US" altLang="zh-CN" dirty="0" smtClean="0"/>
          </a:p>
          <a:p>
            <a:endParaRPr lang="zh-CN" altLang="en-US" dirty="0" smtClean="0"/>
          </a:p>
        </p:txBody>
      </p:sp>
      <p:cxnSp>
        <p:nvCxnSpPr>
          <p:cNvPr id="20" name="直接连接符 19"/>
          <p:cNvCxnSpPr/>
          <p:nvPr/>
        </p:nvCxnSpPr>
        <p:spPr>
          <a:xfrm>
            <a:off x="0" y="4005064"/>
            <a:ext cx="9144000" cy="0"/>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smtClean="0">
                <a:latin typeface="Calibri" panose="020F0502020204030204" pitchFamily="34" charset="0"/>
              </a:rPr>
              <a:t>Source parameters</a:t>
            </a:r>
            <a:endParaRPr lang="zh-CN" altLang="en-US" sz="3200" dirty="0" smtClean="0">
              <a:latin typeface="Calibri" panose="020F0502020204030204" pitchFamily="34" charset="0"/>
            </a:endParaRPr>
          </a:p>
        </p:txBody>
      </p:sp>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9</a:t>
            </a:fld>
            <a:r>
              <a:rPr lang="en-US" altLang="zh-CN" b="1" dirty="0" smtClean="0">
                <a:solidFill>
                  <a:schemeClr val="tx1"/>
                </a:solidFill>
              </a:rPr>
              <a:t>-</a:t>
            </a:r>
            <a:endParaRPr lang="zh-CN" altLang="en-US" b="1" dirty="0" smtClean="0">
              <a:solidFill>
                <a:schemeClr val="tx1"/>
              </a:solidFill>
            </a:endParaRPr>
          </a:p>
        </p:txBody>
      </p:sp>
      <p:graphicFrame>
        <p:nvGraphicFramePr>
          <p:cNvPr id="4" name="表格 3"/>
          <p:cNvGraphicFramePr>
            <a:graphicFrameLocks noGrp="1"/>
          </p:cNvGraphicFramePr>
          <p:nvPr/>
        </p:nvGraphicFramePr>
        <p:xfrm>
          <a:off x="1500166" y="1725622"/>
          <a:ext cx="6408738" cy="3132138"/>
        </p:xfrm>
        <a:graphic>
          <a:graphicData uri="http://schemas.openxmlformats.org/drawingml/2006/table">
            <a:tbl>
              <a:tblPr firstRow="1" bandRow="1">
                <a:tableStyleId>{5C22544A-7EE6-4342-B048-85BDC9FD1C3A}</a:tableStyleId>
              </a:tblPr>
              <a:tblGrid>
                <a:gridCol w="3204369">
                  <a:extLst>
                    <a:ext uri="{9D8B030D-6E8A-4147-A177-3AD203B41FA5}">
                      <a16:colId xmlns:a16="http://schemas.microsoft.com/office/drawing/2014/main" val="20000"/>
                    </a:ext>
                  </a:extLst>
                </a:gridCol>
                <a:gridCol w="3204369">
                  <a:extLst>
                    <a:ext uri="{9D8B030D-6E8A-4147-A177-3AD203B41FA5}">
                      <a16:colId xmlns:a16="http://schemas.microsoft.com/office/drawing/2014/main" val="20001"/>
                    </a:ext>
                  </a:extLst>
                </a:gridCol>
              </a:tblGrid>
              <a:tr h="522023">
                <a:tc>
                  <a:txBody>
                    <a:bodyPr/>
                    <a:lstStyle/>
                    <a:p>
                      <a:pPr algn="ctr"/>
                      <a:r>
                        <a:rPr lang="en-US" altLang="zh-CN" sz="1800" b="1" dirty="0" smtClean="0">
                          <a:solidFill>
                            <a:schemeClr val="tx1"/>
                          </a:solidFill>
                        </a:rPr>
                        <a:t>Beam</a:t>
                      </a:r>
                      <a:endParaRPr lang="zh-CN" altLang="en-US" sz="1800" b="1" dirty="0">
                        <a:solidFill>
                          <a:schemeClr val="tx1"/>
                        </a:solidFill>
                      </a:endParaRPr>
                    </a:p>
                  </a:txBody>
                  <a:tcPr marT="45717" marB="45717" anchor="ctr" anchorCtr="1">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a:r>
                        <a:rPr lang="en-US" altLang="zh-CN" sz="1800" b="1" dirty="0" err="1" smtClean="0">
                          <a:solidFill>
                            <a:schemeClr val="tx1"/>
                          </a:solidFill>
                        </a:rPr>
                        <a:t>Xe</a:t>
                      </a:r>
                      <a:endParaRPr lang="zh-CN" altLang="en-US" sz="1800" b="1" dirty="0">
                        <a:solidFill>
                          <a:schemeClr val="tx1"/>
                        </a:solidFill>
                      </a:endParaRPr>
                    </a:p>
                  </a:txBody>
                  <a:tcPr marT="45717" marB="45717" anchor="ctr" anchorCtr="1">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0"/>
                  </a:ext>
                </a:extLst>
              </a:tr>
              <a:tr h="52202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b="1" dirty="0" smtClean="0"/>
                        <a:t>Frequency (GHz)</a:t>
                      </a:r>
                    </a:p>
                  </a:txBody>
                  <a:tcPr marT="45717" marB="45717" anchor="ctr" anchorCtr="1">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a:r>
                        <a:rPr lang="en-US" altLang="zh-CN" sz="1800" b="1" dirty="0" smtClean="0">
                          <a:solidFill>
                            <a:schemeClr val="tx1"/>
                          </a:solidFill>
                        </a:rPr>
                        <a:t>18</a:t>
                      </a:r>
                      <a:r>
                        <a:rPr lang="zh-CN" altLang="en-US" sz="1800" b="1" dirty="0" smtClean="0">
                          <a:solidFill>
                            <a:schemeClr val="tx1"/>
                          </a:solidFill>
                        </a:rPr>
                        <a:t>、</a:t>
                      </a:r>
                      <a:r>
                        <a:rPr lang="en-US" altLang="zh-CN" sz="1800" b="1" dirty="0" smtClean="0">
                          <a:solidFill>
                            <a:schemeClr val="tx1"/>
                          </a:solidFill>
                        </a:rPr>
                        <a:t>24</a:t>
                      </a:r>
                      <a:endParaRPr lang="zh-CN" altLang="en-US" sz="1800" b="1" dirty="0">
                        <a:solidFill>
                          <a:schemeClr val="tx1"/>
                        </a:solidFill>
                      </a:endParaRPr>
                    </a:p>
                  </a:txBody>
                  <a:tcPr marT="45717" marB="45717" anchor="ctr" anchorCtr="1">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1"/>
                  </a:ext>
                </a:extLst>
              </a:tr>
              <a:tr h="522023">
                <a:tc>
                  <a:txBody>
                    <a:bodyPr/>
                    <a:lstStyle/>
                    <a:p>
                      <a:r>
                        <a:rPr lang="en-US" altLang="zh-CN" sz="1800" b="1" kern="1200" dirty="0" smtClean="0">
                          <a:solidFill>
                            <a:schemeClr val="dk1"/>
                          </a:solidFill>
                          <a:latin typeface="+mn-lt"/>
                          <a:ea typeface="+mn-ea"/>
                          <a:cs typeface="+mn-cs"/>
                        </a:rPr>
                        <a:t>Power (w) </a:t>
                      </a:r>
                      <a:endParaRPr lang="en-US" altLang="zh-CN" sz="1800" b="1" kern="1200" dirty="0">
                        <a:solidFill>
                          <a:schemeClr val="dk1"/>
                        </a:solidFill>
                        <a:latin typeface="+mn-lt"/>
                        <a:ea typeface="+mn-ea"/>
                        <a:cs typeface="+mn-cs"/>
                      </a:endParaRPr>
                    </a:p>
                  </a:txBody>
                  <a:tcPr marT="45717" marB="45717" anchor="ctr" anchorCtr="1">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a:r>
                        <a:rPr lang="en-US" altLang="zh-CN" sz="1800" b="1" dirty="0" smtClean="0"/>
                        <a:t>1500</a:t>
                      </a:r>
                      <a:endParaRPr lang="zh-CN" altLang="en-US" sz="1800" b="1" dirty="0"/>
                    </a:p>
                  </a:txBody>
                  <a:tcPr marT="45717" marB="45717" anchor="ctr" anchorCtr="1">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2"/>
                  </a:ext>
                </a:extLst>
              </a:tr>
              <a:tr h="522023">
                <a:tc>
                  <a:txBody>
                    <a:bodyPr/>
                    <a:lstStyle/>
                    <a:p>
                      <a:r>
                        <a:rPr lang="en-US" altLang="zh-CN" sz="1800" b="1" dirty="0" smtClean="0"/>
                        <a:t>Extraction Voltage (kV)</a:t>
                      </a:r>
                      <a:endParaRPr lang="en-US" altLang="zh-CN" sz="1800" b="1" dirty="0"/>
                    </a:p>
                  </a:txBody>
                  <a:tcPr marT="45717" marB="45717" anchor="ctr" anchorCtr="1">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a:r>
                        <a:rPr lang="en-US" altLang="zh-CN" sz="1800" b="1" dirty="0" smtClean="0"/>
                        <a:t>20</a:t>
                      </a:r>
                      <a:endParaRPr lang="zh-CN" altLang="en-US" sz="1800" b="1" dirty="0"/>
                    </a:p>
                  </a:txBody>
                  <a:tcPr marT="45717" marB="45717" anchor="ctr" anchorCtr="1">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3"/>
                  </a:ext>
                </a:extLst>
              </a:tr>
              <a:tr h="5220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800" b="1" dirty="0" smtClean="0"/>
                        <a:t>Biased Disk Voltage (-V)</a:t>
                      </a:r>
                    </a:p>
                  </a:txBody>
                  <a:tcPr marT="45717" marB="45717" anchor="ctr" anchorCtr="1">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a:r>
                        <a:rPr lang="en-US" altLang="zh-CN" sz="1800" b="1" dirty="0" smtClean="0"/>
                        <a:t>40-50</a:t>
                      </a:r>
                      <a:endParaRPr lang="zh-CN" altLang="en-US" sz="1800" b="1" dirty="0"/>
                    </a:p>
                  </a:txBody>
                  <a:tcPr marT="45717" marB="45717" anchor="ctr" anchorCtr="1">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4"/>
                  </a:ext>
                </a:extLst>
              </a:tr>
              <a:tr h="522023">
                <a:tc>
                  <a:txBody>
                    <a:bodyPr/>
                    <a:lstStyle/>
                    <a:p>
                      <a:r>
                        <a:rPr lang="en-US" altLang="zh-CN" sz="1800" b="1" kern="1200" dirty="0" smtClean="0">
                          <a:solidFill>
                            <a:schemeClr val="dk1"/>
                          </a:solidFill>
                          <a:latin typeface="+mn-lt"/>
                          <a:ea typeface="+mn-ea"/>
                          <a:cs typeface="+mn-cs"/>
                        </a:rPr>
                        <a:t>Injection Pressure (mbar)</a:t>
                      </a:r>
                      <a:endParaRPr lang="en-US" altLang="zh-CN" sz="1800" b="1" kern="1200" dirty="0">
                        <a:solidFill>
                          <a:schemeClr val="dk1"/>
                        </a:solidFill>
                        <a:latin typeface="+mn-lt"/>
                        <a:ea typeface="+mn-ea"/>
                        <a:cs typeface="+mn-cs"/>
                      </a:endParaRPr>
                    </a:p>
                  </a:txBody>
                  <a:tcPr marT="45717" marB="45717" anchor="ctr" anchorCtr="1">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r>
                        <a:rPr lang="en-US" altLang="zh-CN" sz="1800" b="1" kern="1200" dirty="0" smtClean="0">
                          <a:solidFill>
                            <a:schemeClr val="dk1"/>
                          </a:solidFill>
                          <a:latin typeface="+mn-lt"/>
                          <a:ea typeface="+mn-ea"/>
                          <a:cs typeface="+mn-cs"/>
                        </a:rPr>
                        <a:t>1~2x10</a:t>
                      </a:r>
                      <a:r>
                        <a:rPr lang="en-US" altLang="zh-CN" sz="1800" b="1" kern="1200" baseline="30000" dirty="0" smtClean="0">
                          <a:solidFill>
                            <a:schemeClr val="dk1"/>
                          </a:solidFill>
                          <a:latin typeface="+mn-lt"/>
                          <a:ea typeface="+mn-ea"/>
                          <a:cs typeface="+mn-cs"/>
                        </a:rPr>
                        <a:t>-7</a:t>
                      </a:r>
                      <a:endParaRPr lang="en-US" altLang="zh-CN" sz="1800" b="1" kern="1200" baseline="30000" dirty="0">
                        <a:solidFill>
                          <a:schemeClr val="dk1"/>
                        </a:solidFill>
                        <a:latin typeface="+mn-lt"/>
                        <a:ea typeface="+mn-ea"/>
                        <a:cs typeface="+mn-cs"/>
                      </a:endParaRPr>
                    </a:p>
                  </a:txBody>
                  <a:tcPr marT="45717" marB="45717" anchor="ctr" anchorCtr="1">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a:off x="0" y="3786190"/>
            <a:ext cx="9144000" cy="0"/>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graphicFrame>
        <p:nvGraphicFramePr>
          <p:cNvPr id="71689" name="Object 9"/>
          <p:cNvGraphicFramePr>
            <a:graphicFrameLocks noChangeAspect="1"/>
          </p:cNvGraphicFramePr>
          <p:nvPr/>
        </p:nvGraphicFramePr>
        <p:xfrm>
          <a:off x="4357686" y="3832251"/>
          <a:ext cx="4635500" cy="3240087"/>
        </p:xfrm>
        <a:graphic>
          <a:graphicData uri="http://schemas.openxmlformats.org/presentationml/2006/ole">
            <mc:AlternateContent xmlns:mc="http://schemas.openxmlformats.org/markup-compatibility/2006">
              <mc:Choice xmlns:v="urn:schemas-microsoft-com:vml" Requires="v">
                <p:oleObj spid="_x0000_s71690" name="Graph" r:id="rId4" imgW="4153680" imgH="2901600" progId="Origin50.Graph">
                  <p:embed/>
                </p:oleObj>
              </mc:Choice>
              <mc:Fallback>
                <p:oleObj name="Graph" r:id="rId4" imgW="4153680" imgH="2901600" progId="Origin50.Graph">
                  <p:embed/>
                  <p:pic>
                    <p:nvPicPr>
                      <p:cNvPr id="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7686" y="3832251"/>
                        <a:ext cx="4635500" cy="324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688" name="Object 8"/>
          <p:cNvGraphicFramePr>
            <a:graphicFrameLocks noChangeAspect="1"/>
          </p:cNvGraphicFramePr>
          <p:nvPr/>
        </p:nvGraphicFramePr>
        <p:xfrm>
          <a:off x="4357686" y="617541"/>
          <a:ext cx="4635500" cy="3240087"/>
        </p:xfrm>
        <a:graphic>
          <a:graphicData uri="http://schemas.openxmlformats.org/presentationml/2006/ole">
            <mc:AlternateContent xmlns:mc="http://schemas.openxmlformats.org/markup-compatibility/2006">
              <mc:Choice xmlns:v="urn:schemas-microsoft-com:vml" Requires="v">
                <p:oleObj spid="_x0000_s71691" name="Graph" r:id="rId6" imgW="4153680" imgH="2901600" progId="Origin50.Graph">
                  <p:embed/>
                </p:oleObj>
              </mc:Choice>
              <mc:Fallback>
                <p:oleObj name="Graph" r:id="rId6" imgW="4153680" imgH="2901600" progId="Origin50.Graph">
                  <p:embed/>
                  <p:pic>
                    <p:nvPicPr>
                      <p:cNvPr id="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7686" y="617541"/>
                        <a:ext cx="4635500" cy="324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687" name="Object 7"/>
          <p:cNvGraphicFramePr>
            <a:graphicFrameLocks noChangeAspect="1"/>
          </p:cNvGraphicFramePr>
          <p:nvPr/>
        </p:nvGraphicFramePr>
        <p:xfrm>
          <a:off x="428596" y="3786190"/>
          <a:ext cx="4613275" cy="3240087"/>
        </p:xfrm>
        <a:graphic>
          <a:graphicData uri="http://schemas.openxmlformats.org/presentationml/2006/ole">
            <mc:AlternateContent xmlns:mc="http://schemas.openxmlformats.org/markup-compatibility/2006">
              <mc:Choice xmlns:v="urn:schemas-microsoft-com:vml" Requires="v">
                <p:oleObj spid="_x0000_s71692" name="Graph" r:id="rId8" imgW="4131720" imgH="2901600" progId="Origin50.Graph">
                  <p:embed/>
                </p:oleObj>
              </mc:Choice>
              <mc:Fallback>
                <p:oleObj name="Graph" r:id="rId8" imgW="4131720" imgH="2901600" progId="Origin50.Graph">
                  <p:embed/>
                  <p:pic>
                    <p:nvPicPr>
                      <p:cNvPr id="0"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8596" y="3786190"/>
                        <a:ext cx="4613275" cy="324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686" name="Object 6"/>
          <p:cNvGraphicFramePr>
            <a:graphicFrameLocks noChangeAspect="1"/>
          </p:cNvGraphicFramePr>
          <p:nvPr/>
        </p:nvGraphicFramePr>
        <p:xfrm>
          <a:off x="387353" y="617541"/>
          <a:ext cx="4613275" cy="3240087"/>
        </p:xfrm>
        <a:graphic>
          <a:graphicData uri="http://schemas.openxmlformats.org/presentationml/2006/ole">
            <mc:AlternateContent xmlns:mc="http://schemas.openxmlformats.org/markup-compatibility/2006">
              <mc:Choice xmlns:v="urn:schemas-microsoft-com:vml" Requires="v">
                <p:oleObj spid="_x0000_s71693" name="Graph" r:id="rId10" imgW="4131720" imgH="2901600" progId="Origin50.Graph">
                  <p:embed/>
                </p:oleObj>
              </mc:Choice>
              <mc:Fallback>
                <p:oleObj name="Graph" r:id="rId10" imgW="4131720" imgH="2901600" progId="Origin50.Graph">
                  <p:embed/>
                  <p:pic>
                    <p:nvPicPr>
                      <p:cNvPr id="0"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7353" y="617541"/>
                        <a:ext cx="4613275" cy="324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标题 1"/>
          <p:cNvSpPr>
            <a:spLocks noGrp="1"/>
          </p:cNvSpPr>
          <p:nvPr>
            <p:ph type="title"/>
          </p:nvPr>
        </p:nvSpPr>
        <p:spPr>
          <a:xfrm>
            <a:off x="683568" y="41556"/>
            <a:ext cx="7886700" cy="601362"/>
          </a:xfrm>
        </p:spPr>
        <p:txBody>
          <a:bodyPr/>
          <a:lstStyle/>
          <a:p>
            <a:pPr eaLnBrk="1" fontAlgn="auto" hangingPunct="1">
              <a:lnSpc>
                <a:spcPts val="2200"/>
              </a:lnSpc>
              <a:spcBef>
                <a:spcPts val="0"/>
              </a:spcBef>
              <a:spcAft>
                <a:spcPts val="0"/>
              </a:spcAft>
            </a:pPr>
            <a:r>
              <a:rPr lang="en-US" altLang="zh-CN" sz="2800" dirty="0" smtClean="0">
                <a:latin typeface="+mn-lt"/>
              </a:rPr>
              <a:t>Experimental results- part 1</a:t>
            </a:r>
            <a:br>
              <a:rPr lang="en-US" altLang="zh-CN" sz="2800" dirty="0" smtClean="0">
                <a:latin typeface="+mn-lt"/>
              </a:rPr>
            </a:br>
            <a:r>
              <a:rPr lang="en-US" altLang="zh-CN" sz="2400" dirty="0" smtClean="0">
                <a:latin typeface="+mn-lt"/>
                <a:ea typeface="宋体"/>
                <a:cs typeface="+mn-cs"/>
              </a:rPr>
              <a:t>Constant </a:t>
            </a:r>
            <a:r>
              <a:rPr lang="en-US" altLang="zh-CN" sz="2400" i="1" dirty="0" err="1" smtClean="0">
                <a:latin typeface="+mn-lt"/>
                <a:ea typeface="宋体"/>
                <a:cs typeface="+mn-cs"/>
              </a:rPr>
              <a:t>B</a:t>
            </a:r>
            <a:r>
              <a:rPr lang="en-US" altLang="zh-CN" sz="2400" i="1" baseline="-25000" dirty="0" err="1" smtClean="0">
                <a:latin typeface="+mn-lt"/>
                <a:ea typeface="宋体"/>
                <a:cs typeface="+mn-cs"/>
              </a:rPr>
              <a:t>inj</a:t>
            </a:r>
            <a:r>
              <a:rPr lang="en-US" altLang="zh-CN" sz="2400" dirty="0" smtClean="0">
                <a:latin typeface="+mn-lt"/>
                <a:ea typeface="宋体"/>
                <a:cs typeface="+mn-cs"/>
              </a:rPr>
              <a:t> , </a:t>
            </a:r>
            <a:r>
              <a:rPr lang="en-US" altLang="zh-CN" sz="2400" i="1" dirty="0" err="1" smtClean="0">
                <a:latin typeface="+mn-lt"/>
                <a:ea typeface="宋体"/>
                <a:cs typeface="+mn-cs"/>
              </a:rPr>
              <a:t>B</a:t>
            </a:r>
            <a:r>
              <a:rPr lang="en-US" altLang="zh-CN" sz="2400" i="1" baseline="-25000" dirty="0" err="1" smtClean="0">
                <a:latin typeface="+mn-lt"/>
                <a:ea typeface="宋体"/>
                <a:cs typeface="+mn-cs"/>
              </a:rPr>
              <a:t>ex</a:t>
            </a:r>
            <a:r>
              <a:rPr lang="en-US" altLang="zh-CN" sz="2400" baseline="-25000" dirty="0" err="1" smtClean="0">
                <a:latin typeface="+mn-lt"/>
                <a:ea typeface="宋体"/>
                <a:cs typeface="+mn-cs"/>
              </a:rPr>
              <a:t>t</a:t>
            </a:r>
            <a:r>
              <a:rPr lang="en-US" altLang="zh-CN" sz="2400" dirty="0" smtClean="0">
                <a:latin typeface="+mn-lt"/>
                <a:ea typeface="宋体"/>
                <a:cs typeface="+mn-cs"/>
              </a:rPr>
              <a:t> and </a:t>
            </a:r>
            <a:r>
              <a:rPr lang="en-US" altLang="zh-CN" sz="2400" i="1" dirty="0" smtClean="0">
                <a:latin typeface="+mn-lt"/>
                <a:ea typeface="宋体"/>
                <a:cs typeface="+mn-cs"/>
              </a:rPr>
              <a:t>B</a:t>
            </a:r>
            <a:r>
              <a:rPr lang="en-US" altLang="zh-CN" sz="2400" i="1" baseline="-25000" dirty="0" smtClean="0">
                <a:latin typeface="+mn-lt"/>
                <a:ea typeface="宋体"/>
                <a:cs typeface="+mn-cs"/>
              </a:rPr>
              <a:t>r</a:t>
            </a:r>
            <a:r>
              <a:rPr lang="en-US" altLang="zh-CN" sz="2400" dirty="0" smtClean="0">
                <a:latin typeface="+mn-lt"/>
                <a:ea typeface="宋体"/>
                <a:cs typeface="+mn-cs"/>
              </a:rPr>
              <a:t> while varying </a:t>
            </a:r>
            <a:r>
              <a:rPr lang="en-US" altLang="zh-CN" sz="2400" i="1" dirty="0" err="1" smtClean="0">
                <a:solidFill>
                  <a:srgbClr val="FF0000"/>
                </a:solidFill>
                <a:latin typeface="+mn-lt"/>
                <a:ea typeface="宋体"/>
                <a:cs typeface="+mn-cs"/>
              </a:rPr>
              <a:t>B</a:t>
            </a:r>
            <a:r>
              <a:rPr lang="en-US" altLang="zh-CN" sz="2400" i="1" baseline="-25000" dirty="0" err="1" smtClean="0">
                <a:solidFill>
                  <a:srgbClr val="FF0000"/>
                </a:solidFill>
                <a:latin typeface="+mn-lt"/>
                <a:ea typeface="宋体"/>
                <a:cs typeface="+mn-cs"/>
              </a:rPr>
              <a:t>min</a:t>
            </a:r>
            <a:r>
              <a:rPr lang="en-US" altLang="zh-CN" sz="2400" dirty="0" smtClean="0">
                <a:latin typeface="+mn-lt"/>
                <a:ea typeface="宋体"/>
                <a:cs typeface="+mn-cs"/>
              </a:rPr>
              <a:t> </a:t>
            </a:r>
            <a:endParaRPr lang="zh-CN" altLang="en-US" sz="3200" dirty="0" smtClean="0">
              <a:latin typeface="+mn-lt"/>
            </a:endParaRPr>
          </a:p>
        </p:txBody>
      </p:sp>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10</a:t>
            </a:fld>
            <a:r>
              <a:rPr lang="en-US" altLang="zh-CN" b="1" dirty="0" smtClean="0">
                <a:solidFill>
                  <a:schemeClr val="tx1"/>
                </a:solidFill>
              </a:rPr>
              <a:t>-</a:t>
            </a:r>
            <a:endParaRPr lang="zh-CN" altLang="en-US" b="1" dirty="0" smtClean="0">
              <a:solidFill>
                <a:schemeClr val="tx1"/>
              </a:solidFill>
            </a:endParaRPr>
          </a:p>
        </p:txBody>
      </p:sp>
      <p:sp>
        <p:nvSpPr>
          <p:cNvPr id="6" name="椭圆 5"/>
          <p:cNvSpPr/>
          <p:nvPr/>
        </p:nvSpPr>
        <p:spPr>
          <a:xfrm>
            <a:off x="7643834" y="1142984"/>
            <a:ext cx="500066" cy="357190"/>
          </a:xfrm>
          <a:prstGeom prst="ellipse">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429388" y="2406843"/>
            <a:ext cx="2679140" cy="338554"/>
          </a:xfrm>
          <a:prstGeom prst="rect">
            <a:avLst/>
          </a:prstGeom>
          <a:ln w="19050">
            <a:solidFill>
              <a:srgbClr val="00B050"/>
            </a:solidFill>
          </a:ln>
        </p:spPr>
        <p:txBody>
          <a:bodyPr wrap="square">
            <a:spAutoFit/>
          </a:bodyPr>
          <a:lstStyle/>
          <a:p>
            <a:r>
              <a:rPr lang="fi-FI" sz="1600" b="1" dirty="0" smtClean="0">
                <a:solidFill>
                  <a:srgbClr val="00B050"/>
                </a:solidFill>
              </a:rPr>
              <a:t>Electron cyclotron instability</a:t>
            </a:r>
            <a:endParaRPr lang="zh-CN" altLang="en-US" sz="1600" dirty="0">
              <a:solidFill>
                <a:srgbClr val="00B050"/>
              </a:solidFill>
            </a:endParaRPr>
          </a:p>
        </p:txBody>
      </p:sp>
      <p:sp>
        <p:nvSpPr>
          <p:cNvPr id="10" name="椭圆 9"/>
          <p:cNvSpPr/>
          <p:nvPr/>
        </p:nvSpPr>
        <p:spPr>
          <a:xfrm>
            <a:off x="7786710" y="4572008"/>
            <a:ext cx="285752" cy="357190"/>
          </a:xfrm>
          <a:prstGeom prst="ellipse">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箭头连接符 14"/>
          <p:cNvCxnSpPr>
            <a:stCxn id="10" idx="0"/>
          </p:cNvCxnSpPr>
          <p:nvPr/>
        </p:nvCxnSpPr>
        <p:spPr>
          <a:xfrm rot="5400000" flipH="1" flipV="1">
            <a:off x="7000892" y="3643314"/>
            <a:ext cx="1857388" cy="1588"/>
          </a:xfrm>
          <a:prstGeom prst="straightConnector1">
            <a:avLst/>
          </a:prstGeom>
          <a:ln w="19050">
            <a:solidFill>
              <a:srgbClr val="00B05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rot="5400000">
            <a:off x="7466033" y="1963727"/>
            <a:ext cx="927900" cy="794"/>
          </a:xfrm>
          <a:prstGeom prst="straightConnector1">
            <a:avLst/>
          </a:prstGeom>
          <a:ln w="19050">
            <a:solidFill>
              <a:srgbClr val="00B05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2" y="3571876"/>
            <a:ext cx="4929222" cy="338554"/>
          </a:xfrm>
          <a:prstGeom prst="rect">
            <a:avLst/>
          </a:prstGeom>
          <a:solidFill>
            <a:srgbClr val="FFFF00"/>
          </a:solidFill>
        </p:spPr>
        <p:txBody>
          <a:bodyPr wrap="square" rtlCol="0">
            <a:spAutoFit/>
          </a:bodyPr>
          <a:lstStyle/>
          <a:p>
            <a:pPr algn="just"/>
            <a:r>
              <a:rPr lang="en-US" altLang="zh-CN" sz="1600" b="1" dirty="0" smtClean="0"/>
              <a:t>Note: </a:t>
            </a:r>
            <a:r>
              <a:rPr lang="en-US" altLang="zh-CN" sz="1600" b="1" dirty="0" smtClean="0">
                <a:solidFill>
                  <a:srgbClr val="FF0000"/>
                </a:solidFill>
              </a:rPr>
              <a:t>on-axis</a:t>
            </a:r>
            <a:r>
              <a:rPr lang="en-US" altLang="zh-CN" sz="1600" b="1" dirty="0" smtClean="0"/>
              <a:t> </a:t>
            </a:r>
            <a:r>
              <a:rPr lang="en-US" sz="1600" b="1" i="1" dirty="0" smtClean="0">
                <a:solidFill>
                  <a:srgbClr val="FF0000"/>
                </a:solidFill>
              </a:rPr>
              <a:t>∇</a:t>
            </a:r>
            <a:r>
              <a:rPr lang="en-US" altLang="zh-CN" sz="1600" b="1" i="1" dirty="0" err="1" smtClean="0">
                <a:solidFill>
                  <a:srgbClr val="FF0000"/>
                </a:solidFill>
              </a:rPr>
              <a:t>B</a:t>
            </a:r>
            <a:r>
              <a:rPr lang="en-US" altLang="zh-CN" sz="1600" b="1" i="1" baseline="-25000" dirty="0" err="1" smtClean="0">
                <a:solidFill>
                  <a:srgbClr val="FF0000"/>
                </a:solidFill>
              </a:rPr>
              <a:t>ecr</a:t>
            </a:r>
            <a:r>
              <a:rPr lang="en-US" altLang="zh-CN" sz="1600" b="1" dirty="0" smtClean="0">
                <a:solidFill>
                  <a:srgbClr val="FF0000"/>
                </a:solidFill>
              </a:rPr>
              <a:t> </a:t>
            </a:r>
            <a:r>
              <a:rPr lang="en-US" altLang="zh-CN" sz="1600" b="1" dirty="0" smtClean="0"/>
              <a:t>is also changed when </a:t>
            </a:r>
            <a:r>
              <a:rPr lang="en-US" altLang="zh-CN" sz="1600" b="1" i="1" dirty="0" err="1" smtClean="0"/>
              <a:t>B</a:t>
            </a:r>
            <a:r>
              <a:rPr lang="en-US" altLang="zh-CN" sz="1600" b="1" i="1" baseline="-25000" dirty="0" err="1" smtClean="0"/>
              <a:t>min</a:t>
            </a:r>
            <a:r>
              <a:rPr lang="en-US" altLang="zh-CN" sz="1600" b="1" baseline="-25000" dirty="0" smtClean="0"/>
              <a:t> </a:t>
            </a:r>
            <a:r>
              <a:rPr lang="en-US" altLang="zh-CN" sz="1600" b="1" dirty="0" smtClean="0"/>
              <a:t>is  changed</a:t>
            </a:r>
            <a:endParaRPr lang="en-US" sz="1600" b="1" dirty="0" smtClean="0"/>
          </a:p>
        </p:txBody>
      </p:sp>
      <p:sp>
        <p:nvSpPr>
          <p:cNvPr id="24" name="椭圆 23"/>
          <p:cNvSpPr/>
          <p:nvPr/>
        </p:nvSpPr>
        <p:spPr>
          <a:xfrm rot="19743822">
            <a:off x="2444519" y="2490224"/>
            <a:ext cx="360040" cy="4384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25" name="椭圆 24"/>
          <p:cNvSpPr/>
          <p:nvPr/>
        </p:nvSpPr>
        <p:spPr>
          <a:xfrm rot="19743822">
            <a:off x="2481788" y="5643810"/>
            <a:ext cx="360040" cy="4384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18" name="TextBox 17"/>
          <p:cNvSpPr txBox="1"/>
          <p:nvPr/>
        </p:nvSpPr>
        <p:spPr bwMode="auto">
          <a:xfrm>
            <a:off x="2335352" y="928670"/>
            <a:ext cx="1593706" cy="99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eaLnBrk="1" hangingPunct="1">
              <a:lnSpc>
                <a:spcPts val="1400"/>
              </a:lnSpc>
            </a:pP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inj</a:t>
            </a:r>
            <a:r>
              <a:rPr lang="en-US" altLang="zh-CN" sz="1400" b="1" dirty="0" smtClean="0">
                <a:latin typeface="Calibri" panose="020F0502020204030204" pitchFamily="34" charset="0"/>
              </a:rPr>
              <a:t>:  1.75 T</a:t>
            </a:r>
          </a:p>
          <a:p>
            <a:pPr eaLnBrk="1" hangingPunct="1">
              <a:lnSpc>
                <a:spcPts val="1400"/>
              </a:lnSpc>
            </a:pP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ext</a:t>
            </a:r>
            <a:r>
              <a:rPr lang="en-US" altLang="zh-CN" sz="1400" b="1" dirty="0" smtClean="0">
                <a:latin typeface="Calibri" panose="020F0502020204030204" pitchFamily="34" charset="0"/>
              </a:rPr>
              <a:t>: 1.32 T</a:t>
            </a:r>
          </a:p>
          <a:p>
            <a:pPr eaLnBrk="1" hangingPunct="1">
              <a:lnSpc>
                <a:spcPts val="1400"/>
              </a:lnSpc>
            </a:pPr>
            <a:r>
              <a:rPr lang="en-US" altLang="zh-CN" sz="1400" b="1" i="1" dirty="0" smtClean="0">
                <a:latin typeface="Calibri" panose="020F0502020204030204" pitchFamily="34" charset="0"/>
              </a:rPr>
              <a:t>B</a:t>
            </a:r>
            <a:r>
              <a:rPr lang="en-US" altLang="zh-CN" sz="1400" b="1" i="1" baseline="-25000" dirty="0" smtClean="0">
                <a:latin typeface="Calibri" panose="020F0502020204030204" pitchFamily="34" charset="0"/>
              </a:rPr>
              <a:t>r</a:t>
            </a:r>
            <a:r>
              <a:rPr lang="en-US" altLang="zh-CN" sz="1400" b="1" dirty="0" smtClean="0">
                <a:latin typeface="Calibri" panose="020F0502020204030204" pitchFamily="34" charset="0"/>
              </a:rPr>
              <a:t>:    1.20 T</a:t>
            </a:r>
          </a:p>
          <a:p>
            <a:pPr eaLnBrk="1" hangingPunct="1">
              <a:lnSpc>
                <a:spcPts val="1400"/>
              </a:lnSpc>
            </a:pPr>
            <a:r>
              <a:rPr lang="en-US" altLang="zh-CN" sz="1400" b="1" i="1" dirty="0" err="1" smtClean="0">
                <a:solidFill>
                  <a:srgbClr val="FF0000"/>
                </a:solidFill>
                <a:latin typeface="Calibri" panose="020F0502020204030204" pitchFamily="34" charset="0"/>
              </a:rPr>
              <a:t>B</a:t>
            </a:r>
            <a:r>
              <a:rPr lang="en-US" altLang="zh-CN" sz="1400" b="1" i="1" baseline="-25000" dirty="0" err="1" smtClean="0">
                <a:solidFill>
                  <a:srgbClr val="FF0000"/>
                </a:solidFill>
                <a:latin typeface="Calibri" panose="020F0502020204030204" pitchFamily="34" charset="0"/>
              </a:rPr>
              <a:t>min</a:t>
            </a:r>
            <a:r>
              <a:rPr lang="en-US" altLang="zh-CN" sz="1400" b="1" dirty="0" smtClean="0">
                <a:solidFill>
                  <a:srgbClr val="FF0000"/>
                </a:solidFill>
                <a:latin typeface="Calibri" panose="020F0502020204030204" pitchFamily="34" charset="0"/>
              </a:rPr>
              <a:t>: 0.32-0.52 T</a:t>
            </a:r>
          </a:p>
          <a:p>
            <a:pPr eaLnBrk="1" hangingPunct="1">
              <a:lnSpc>
                <a:spcPts val="1400"/>
              </a:lnSpc>
            </a:pP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min</a:t>
            </a:r>
            <a:r>
              <a:rPr lang="en-US" altLang="zh-CN" sz="1400" b="1" i="1" dirty="0" smtClean="0">
                <a:latin typeface="Calibri" panose="020F0502020204030204" pitchFamily="34" charset="0"/>
              </a:rPr>
              <a:t>/</a:t>
            </a: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ec</a:t>
            </a:r>
            <a:r>
              <a:rPr lang="en-US" altLang="zh-CN" sz="1400" b="1" baseline="-25000" dirty="0" err="1" smtClean="0">
                <a:latin typeface="Calibri" panose="020F0502020204030204" pitchFamily="34" charset="0"/>
              </a:rPr>
              <a:t>r</a:t>
            </a:r>
            <a:r>
              <a:rPr lang="en-US" altLang="zh-CN" sz="1400" b="1" dirty="0" smtClean="0">
                <a:latin typeface="Calibri" panose="020F0502020204030204" pitchFamily="34" charset="0"/>
              </a:rPr>
              <a:t>: 0.50-0.81</a:t>
            </a:r>
            <a:endParaRPr lang="zh-CN" altLang="en-US" sz="1400" b="1" dirty="0">
              <a:latin typeface="Calibri" panose="020F0502020204030204" pitchFamily="34" charset="0"/>
            </a:endParaRPr>
          </a:p>
        </p:txBody>
      </p:sp>
      <p:sp>
        <p:nvSpPr>
          <p:cNvPr id="21" name="TextBox 20"/>
          <p:cNvSpPr txBox="1"/>
          <p:nvPr/>
        </p:nvSpPr>
        <p:spPr bwMode="auto">
          <a:xfrm>
            <a:off x="2428860" y="4146180"/>
            <a:ext cx="1593706" cy="99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eaLnBrk="1" hangingPunct="1">
              <a:lnSpc>
                <a:spcPts val="1400"/>
              </a:lnSpc>
            </a:pP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inj</a:t>
            </a:r>
            <a:r>
              <a:rPr lang="en-US" altLang="zh-CN" sz="1400" b="1" dirty="0" smtClean="0">
                <a:latin typeface="Calibri" panose="020F0502020204030204" pitchFamily="34" charset="0"/>
              </a:rPr>
              <a:t>:  2.60 T</a:t>
            </a:r>
          </a:p>
          <a:p>
            <a:pPr eaLnBrk="1" hangingPunct="1">
              <a:lnSpc>
                <a:spcPts val="1400"/>
              </a:lnSpc>
            </a:pP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ext</a:t>
            </a:r>
            <a:r>
              <a:rPr lang="en-US" altLang="zh-CN" sz="1400" b="1" dirty="0" smtClean="0">
                <a:latin typeface="Calibri" panose="020F0502020204030204" pitchFamily="34" charset="0"/>
              </a:rPr>
              <a:t>: 1.81 T</a:t>
            </a:r>
          </a:p>
          <a:p>
            <a:pPr eaLnBrk="1" hangingPunct="1">
              <a:lnSpc>
                <a:spcPts val="1400"/>
              </a:lnSpc>
            </a:pPr>
            <a:r>
              <a:rPr lang="en-US" altLang="zh-CN" sz="1400" b="1" i="1" dirty="0" smtClean="0">
                <a:latin typeface="Calibri" panose="020F0502020204030204" pitchFamily="34" charset="0"/>
              </a:rPr>
              <a:t>B</a:t>
            </a:r>
            <a:r>
              <a:rPr lang="en-US" altLang="zh-CN" sz="1400" b="1" i="1" baseline="-25000" dirty="0" smtClean="0">
                <a:latin typeface="Calibri" panose="020F0502020204030204" pitchFamily="34" charset="0"/>
              </a:rPr>
              <a:t>r</a:t>
            </a:r>
            <a:r>
              <a:rPr lang="en-US" altLang="zh-CN" sz="1400" b="1" dirty="0" smtClean="0">
                <a:latin typeface="Calibri" panose="020F0502020204030204" pitchFamily="34" charset="0"/>
              </a:rPr>
              <a:t>:    1.66 T</a:t>
            </a:r>
          </a:p>
          <a:p>
            <a:pPr eaLnBrk="1" hangingPunct="1">
              <a:lnSpc>
                <a:spcPts val="1400"/>
              </a:lnSpc>
            </a:pPr>
            <a:r>
              <a:rPr lang="en-US" altLang="zh-CN" sz="1400" b="1" i="1" dirty="0" err="1" smtClean="0">
                <a:solidFill>
                  <a:srgbClr val="0000FF"/>
                </a:solidFill>
                <a:latin typeface="Calibri" panose="020F0502020204030204" pitchFamily="34" charset="0"/>
              </a:rPr>
              <a:t>B</a:t>
            </a:r>
            <a:r>
              <a:rPr lang="en-US" altLang="zh-CN" sz="1400" b="1" i="1" baseline="-25000" dirty="0" err="1" smtClean="0">
                <a:solidFill>
                  <a:srgbClr val="0000FF"/>
                </a:solidFill>
                <a:latin typeface="Calibri" panose="020F0502020204030204" pitchFamily="34" charset="0"/>
              </a:rPr>
              <a:t>min</a:t>
            </a:r>
            <a:r>
              <a:rPr lang="en-US" altLang="zh-CN" sz="1400" b="1" dirty="0" smtClean="0">
                <a:solidFill>
                  <a:srgbClr val="0000FF"/>
                </a:solidFill>
                <a:latin typeface="Calibri" panose="020F0502020204030204" pitchFamily="34" charset="0"/>
              </a:rPr>
              <a:t>: 0.45-0.66 T</a:t>
            </a:r>
          </a:p>
          <a:p>
            <a:pPr eaLnBrk="1" hangingPunct="1">
              <a:lnSpc>
                <a:spcPts val="1400"/>
              </a:lnSpc>
            </a:pP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min</a:t>
            </a:r>
            <a:r>
              <a:rPr lang="en-US" altLang="zh-CN" sz="1400" b="1" i="1" dirty="0" smtClean="0">
                <a:latin typeface="Calibri" panose="020F0502020204030204" pitchFamily="34" charset="0"/>
              </a:rPr>
              <a:t>/</a:t>
            </a: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ec</a:t>
            </a:r>
            <a:r>
              <a:rPr lang="en-US" altLang="zh-CN" sz="1400" b="1" baseline="-25000" dirty="0" err="1" smtClean="0">
                <a:latin typeface="Calibri" panose="020F0502020204030204" pitchFamily="34" charset="0"/>
              </a:rPr>
              <a:t>r</a:t>
            </a:r>
            <a:r>
              <a:rPr lang="en-US" altLang="zh-CN" sz="1400" b="1" dirty="0" smtClean="0">
                <a:latin typeface="Calibri" panose="020F0502020204030204" pitchFamily="34" charset="0"/>
              </a:rPr>
              <a:t>: 0.53-0.78</a:t>
            </a:r>
            <a:endParaRPr lang="zh-CN" altLang="en-US" sz="1400" b="1" dirty="0">
              <a:latin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down)">
                                      <p:cBhvr>
                                        <p:cTn id="10" dur="500"/>
                                        <p:tgtEl>
                                          <p:spTgt spid="2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down)">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837" name="Object 13"/>
          <p:cNvGraphicFramePr>
            <a:graphicFrameLocks/>
          </p:cNvGraphicFramePr>
          <p:nvPr/>
        </p:nvGraphicFramePr>
        <p:xfrm>
          <a:off x="5715008" y="3835424"/>
          <a:ext cx="3843338" cy="3022600"/>
        </p:xfrm>
        <a:graphic>
          <a:graphicData uri="http://schemas.openxmlformats.org/presentationml/2006/ole">
            <mc:AlternateContent xmlns:mc="http://schemas.openxmlformats.org/markup-compatibility/2006">
              <mc:Choice xmlns:v="urn:schemas-microsoft-com:vml" Requires="v">
                <p:oleObj spid="_x0000_s77838" name="Graph" r:id="rId4" imgW="4153680" imgH="2901600" progId="Origin50.Graph">
                  <p:embed/>
                </p:oleObj>
              </mc:Choice>
              <mc:Fallback>
                <p:oleObj name="Graph" r:id="rId4" imgW="4153680" imgH="2901600" progId="Origin50.Graph">
                  <p:embed/>
                  <p:pic>
                    <p:nvPicPr>
                      <p:cNvPr id="0" name="Picture 1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8" y="3835424"/>
                        <a:ext cx="3843338" cy="302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7836" name="Object 12"/>
          <p:cNvGraphicFramePr>
            <a:graphicFrameLocks/>
          </p:cNvGraphicFramePr>
          <p:nvPr/>
        </p:nvGraphicFramePr>
        <p:xfrm>
          <a:off x="2714612" y="3835424"/>
          <a:ext cx="3843338" cy="3022600"/>
        </p:xfrm>
        <a:graphic>
          <a:graphicData uri="http://schemas.openxmlformats.org/presentationml/2006/ole">
            <mc:AlternateContent xmlns:mc="http://schemas.openxmlformats.org/markup-compatibility/2006">
              <mc:Choice xmlns:v="urn:schemas-microsoft-com:vml" Requires="v">
                <p:oleObj spid="_x0000_s77839" name="Graph" r:id="rId6" imgW="4131720" imgH="2901600" progId="Origin50.Graph">
                  <p:embed/>
                </p:oleObj>
              </mc:Choice>
              <mc:Fallback>
                <p:oleObj name="Graph" r:id="rId6" imgW="4131720" imgH="2901600" progId="Origin50.Graph">
                  <p:embed/>
                  <p:pic>
                    <p:nvPicPr>
                      <p:cNvPr id="0" name="Picture 1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14612" y="3835424"/>
                        <a:ext cx="3843338" cy="302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 name="右箭头 24"/>
          <p:cNvSpPr/>
          <p:nvPr/>
        </p:nvSpPr>
        <p:spPr>
          <a:xfrm>
            <a:off x="2714612" y="1158418"/>
            <a:ext cx="1000132" cy="48463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chemeClr val="tx1"/>
                </a:solidFill>
              </a:rPr>
              <a:t>Enlarged</a:t>
            </a:r>
            <a:endParaRPr lang="zh-CN" altLang="en-US" sz="1400" b="1" dirty="0">
              <a:solidFill>
                <a:schemeClr val="tx1"/>
              </a:solidFill>
            </a:endParaRPr>
          </a:p>
        </p:txBody>
      </p:sp>
      <p:sp>
        <p:nvSpPr>
          <p:cNvPr id="31" name="右箭头 30"/>
          <p:cNvSpPr/>
          <p:nvPr/>
        </p:nvSpPr>
        <p:spPr>
          <a:xfrm>
            <a:off x="2643174" y="4158814"/>
            <a:ext cx="1000132" cy="48463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chemeClr val="tx1"/>
                </a:solidFill>
              </a:rPr>
              <a:t>Enlarged</a:t>
            </a:r>
            <a:endParaRPr lang="zh-CN" altLang="en-US" sz="1400" b="1" dirty="0">
              <a:solidFill>
                <a:schemeClr val="tx1"/>
              </a:solidFill>
            </a:endParaRPr>
          </a:p>
        </p:txBody>
      </p:sp>
      <p:graphicFrame>
        <p:nvGraphicFramePr>
          <p:cNvPr id="77832" name="Object 8"/>
          <p:cNvGraphicFramePr>
            <a:graphicFrameLocks/>
          </p:cNvGraphicFramePr>
          <p:nvPr/>
        </p:nvGraphicFramePr>
        <p:xfrm>
          <a:off x="2714612" y="857232"/>
          <a:ext cx="3843338" cy="3022600"/>
        </p:xfrm>
        <a:graphic>
          <a:graphicData uri="http://schemas.openxmlformats.org/presentationml/2006/ole">
            <mc:AlternateContent xmlns:mc="http://schemas.openxmlformats.org/markup-compatibility/2006">
              <mc:Choice xmlns:v="urn:schemas-microsoft-com:vml" Requires="v">
                <p:oleObj spid="_x0000_s77840" name="Graph" r:id="rId8" imgW="4131720" imgH="2901600" progId="Origin50.Graph">
                  <p:embed/>
                </p:oleObj>
              </mc:Choice>
              <mc:Fallback>
                <p:oleObj name="Graph" r:id="rId8" imgW="4131720" imgH="2901600" progId="Origin50.Graph">
                  <p:embed/>
                  <p:pic>
                    <p:nvPicPr>
                      <p:cNvPr id="0" name="Picture 8"/>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4612" y="857232"/>
                        <a:ext cx="3843338" cy="302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7833" name="Object 9"/>
          <p:cNvGraphicFramePr>
            <a:graphicFrameLocks/>
          </p:cNvGraphicFramePr>
          <p:nvPr/>
        </p:nvGraphicFramePr>
        <p:xfrm>
          <a:off x="-342900" y="857232"/>
          <a:ext cx="3843338" cy="3022600"/>
        </p:xfrm>
        <a:graphic>
          <a:graphicData uri="http://schemas.openxmlformats.org/presentationml/2006/ole">
            <mc:AlternateContent xmlns:mc="http://schemas.openxmlformats.org/markup-compatibility/2006">
              <mc:Choice xmlns:v="urn:schemas-microsoft-com:vml" Requires="v">
                <p:oleObj spid="_x0000_s77841" name="Graph" r:id="rId10" imgW="4131720" imgH="2901600" progId="Origin50.Graph">
                  <p:embed/>
                </p:oleObj>
              </mc:Choice>
              <mc:Fallback>
                <p:oleObj name="Graph" r:id="rId10" imgW="4131720" imgH="2901600" progId="Origin50.Graph">
                  <p:embed/>
                  <p:pic>
                    <p:nvPicPr>
                      <p:cNvPr id="0" name="Picture 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2900" y="857232"/>
                        <a:ext cx="3843338" cy="302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灯片编号占位符 2"/>
          <p:cNvSpPr>
            <a:spLocks noGrp="1"/>
          </p:cNvSpPr>
          <p:nvPr>
            <p:ph type="sldNum" sz="quarter" idx="10"/>
          </p:nvPr>
        </p:nvSpPr>
        <p:spPr>
          <a:xfrm>
            <a:off x="6978650" y="6492899"/>
            <a:ext cx="2057400" cy="365125"/>
          </a:xfrm>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11</a:t>
            </a:fld>
            <a:r>
              <a:rPr lang="en-US" altLang="zh-CN" b="1" dirty="0" smtClean="0">
                <a:solidFill>
                  <a:schemeClr val="tx1"/>
                </a:solidFill>
              </a:rPr>
              <a:t>-</a:t>
            </a:r>
            <a:endParaRPr lang="zh-CN" altLang="en-US" b="1" dirty="0" smtClean="0">
              <a:solidFill>
                <a:schemeClr val="tx1"/>
              </a:solidFill>
            </a:endParaRPr>
          </a:p>
        </p:txBody>
      </p:sp>
      <p:sp>
        <p:nvSpPr>
          <p:cNvPr id="19" name="标题 1"/>
          <p:cNvSpPr>
            <a:spLocks noGrp="1"/>
          </p:cNvSpPr>
          <p:nvPr>
            <p:ph type="title"/>
          </p:nvPr>
        </p:nvSpPr>
        <p:spPr>
          <a:xfrm>
            <a:off x="683568" y="41556"/>
            <a:ext cx="7886700" cy="601362"/>
          </a:xfrm>
        </p:spPr>
        <p:txBody>
          <a:bodyPr/>
          <a:lstStyle/>
          <a:p>
            <a:pPr eaLnBrk="1" fontAlgn="auto" hangingPunct="1">
              <a:lnSpc>
                <a:spcPts val="2200"/>
              </a:lnSpc>
              <a:spcBef>
                <a:spcPts val="0"/>
              </a:spcBef>
              <a:spcAft>
                <a:spcPts val="0"/>
              </a:spcAft>
            </a:pPr>
            <a:r>
              <a:rPr lang="en-US" altLang="zh-CN" sz="2800" dirty="0" smtClean="0">
                <a:latin typeface="+mn-lt"/>
              </a:rPr>
              <a:t>Experimental results- part 2</a:t>
            </a:r>
            <a:br>
              <a:rPr lang="en-US" altLang="zh-CN" sz="2800" dirty="0" smtClean="0">
                <a:latin typeface="+mn-lt"/>
              </a:rPr>
            </a:br>
            <a:r>
              <a:rPr lang="en-US" altLang="zh-CN" sz="2400" dirty="0" smtClean="0">
                <a:latin typeface="+mn-lt"/>
                <a:ea typeface="宋体"/>
                <a:cs typeface="+mn-cs"/>
              </a:rPr>
              <a:t>Constant on-axis </a:t>
            </a:r>
            <a:r>
              <a:rPr lang="en-US" altLang="zh-CN" sz="2400" i="1" dirty="0" smtClean="0">
                <a:latin typeface="+mn-lt"/>
                <a:ea typeface="宋体"/>
                <a:cs typeface="+mn-cs"/>
              </a:rPr>
              <a:t>∇</a:t>
            </a:r>
            <a:r>
              <a:rPr lang="en-US" altLang="zh-CN" sz="2400" i="1" dirty="0" err="1" smtClean="0">
                <a:latin typeface="+mn-lt"/>
                <a:ea typeface="宋体"/>
                <a:cs typeface="+mn-cs"/>
              </a:rPr>
              <a:t>B</a:t>
            </a:r>
            <a:r>
              <a:rPr lang="en-US" altLang="zh-CN" sz="2400" i="1" baseline="-25000" dirty="0" err="1" smtClean="0">
                <a:latin typeface="+mn-lt"/>
                <a:ea typeface="宋体"/>
                <a:cs typeface="+mn-cs"/>
              </a:rPr>
              <a:t>ecr</a:t>
            </a:r>
            <a:r>
              <a:rPr lang="en-US" altLang="zh-CN" sz="2400" i="1" dirty="0" smtClean="0">
                <a:latin typeface="+mn-lt"/>
                <a:ea typeface="宋体"/>
                <a:cs typeface="+mn-cs"/>
              </a:rPr>
              <a:t> </a:t>
            </a:r>
            <a:r>
              <a:rPr lang="en-US" altLang="zh-CN" sz="2400" dirty="0" smtClean="0">
                <a:latin typeface="+mn-lt"/>
                <a:ea typeface="宋体"/>
                <a:cs typeface="+mn-cs"/>
              </a:rPr>
              <a:t>and </a:t>
            </a:r>
            <a:r>
              <a:rPr lang="en-US" altLang="zh-CN" sz="2400" i="1" dirty="0" smtClean="0">
                <a:latin typeface="+mn-lt"/>
                <a:ea typeface="宋体"/>
                <a:cs typeface="+mn-cs"/>
              </a:rPr>
              <a:t>B</a:t>
            </a:r>
            <a:r>
              <a:rPr lang="en-US" altLang="zh-CN" sz="2400" i="1" baseline="-25000" dirty="0" smtClean="0">
                <a:latin typeface="+mn-lt"/>
                <a:ea typeface="宋体"/>
                <a:cs typeface="+mn-cs"/>
              </a:rPr>
              <a:t>r</a:t>
            </a:r>
            <a:r>
              <a:rPr lang="en-US" altLang="zh-CN" sz="2400" dirty="0" smtClean="0">
                <a:latin typeface="+mn-lt"/>
                <a:ea typeface="宋体"/>
                <a:cs typeface="+mn-cs"/>
              </a:rPr>
              <a:t> while varying </a:t>
            </a:r>
            <a:r>
              <a:rPr lang="en-US" altLang="zh-CN" sz="2400" i="1" dirty="0" err="1" smtClean="0">
                <a:solidFill>
                  <a:srgbClr val="FF0000"/>
                </a:solidFill>
                <a:latin typeface="+mn-lt"/>
                <a:ea typeface="宋体"/>
                <a:cs typeface="+mn-cs"/>
              </a:rPr>
              <a:t>B</a:t>
            </a:r>
            <a:r>
              <a:rPr lang="en-US" altLang="zh-CN" sz="2400" i="1" baseline="-25000" dirty="0" err="1" smtClean="0">
                <a:solidFill>
                  <a:srgbClr val="FF0000"/>
                </a:solidFill>
                <a:latin typeface="+mn-lt"/>
                <a:ea typeface="宋体"/>
                <a:cs typeface="+mn-cs"/>
              </a:rPr>
              <a:t>min</a:t>
            </a:r>
            <a:endParaRPr lang="zh-CN" altLang="en-US" sz="3200" i="1" baseline="-25000" dirty="0" smtClean="0">
              <a:solidFill>
                <a:srgbClr val="FF0000"/>
              </a:solidFill>
              <a:latin typeface="+mn-lt"/>
            </a:endParaRPr>
          </a:p>
        </p:txBody>
      </p:sp>
      <p:graphicFrame>
        <p:nvGraphicFramePr>
          <p:cNvPr id="77834" name="Object 10"/>
          <p:cNvGraphicFramePr>
            <a:graphicFrameLocks/>
          </p:cNvGraphicFramePr>
          <p:nvPr/>
        </p:nvGraphicFramePr>
        <p:xfrm>
          <a:off x="5715008" y="879452"/>
          <a:ext cx="3843338" cy="3022600"/>
        </p:xfrm>
        <a:graphic>
          <a:graphicData uri="http://schemas.openxmlformats.org/presentationml/2006/ole">
            <mc:AlternateContent xmlns:mc="http://schemas.openxmlformats.org/markup-compatibility/2006">
              <mc:Choice xmlns:v="urn:schemas-microsoft-com:vml" Requires="v">
                <p:oleObj spid="_x0000_s77842" name="Graph" r:id="rId12" imgW="4153680" imgH="2901600" progId="Origin50.Graph">
                  <p:embed/>
                </p:oleObj>
              </mc:Choice>
              <mc:Fallback>
                <p:oleObj name="Graph" r:id="rId12" imgW="4153680" imgH="2901600" progId="Origin50.Graph">
                  <p:embed/>
                  <p:pic>
                    <p:nvPicPr>
                      <p:cNvPr id="0" name="Picture 10"/>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15008" y="879452"/>
                        <a:ext cx="3843338" cy="302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 name="TextBox 22"/>
          <p:cNvSpPr txBox="1"/>
          <p:nvPr/>
        </p:nvSpPr>
        <p:spPr bwMode="auto">
          <a:xfrm>
            <a:off x="1285852" y="1165188"/>
            <a:ext cx="1593706" cy="990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eaLnBrk="1" hangingPunct="1">
              <a:lnSpc>
                <a:spcPts val="1400"/>
              </a:lnSpc>
            </a:pP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inj</a:t>
            </a:r>
            <a:r>
              <a:rPr lang="en-US" altLang="zh-CN" sz="1400" b="1" dirty="0" smtClean="0">
                <a:latin typeface="Calibri" panose="020F0502020204030204" pitchFamily="34" charset="0"/>
              </a:rPr>
              <a:t>:  1.13-2.65 T</a:t>
            </a:r>
          </a:p>
          <a:p>
            <a:pPr eaLnBrk="1" hangingPunct="1">
              <a:lnSpc>
                <a:spcPts val="1400"/>
              </a:lnSpc>
            </a:pP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ext</a:t>
            </a:r>
            <a:r>
              <a:rPr lang="en-US" altLang="zh-CN" sz="1400" b="1" dirty="0" smtClean="0">
                <a:latin typeface="Calibri" panose="020F0502020204030204" pitchFamily="34" charset="0"/>
              </a:rPr>
              <a:t>: 1.03-1.68 T</a:t>
            </a:r>
          </a:p>
          <a:p>
            <a:pPr eaLnBrk="1" hangingPunct="1">
              <a:lnSpc>
                <a:spcPts val="1400"/>
              </a:lnSpc>
            </a:pPr>
            <a:r>
              <a:rPr lang="en-US" altLang="zh-CN" sz="1400" b="1" i="1" dirty="0" smtClean="0">
                <a:latin typeface="Calibri" panose="020F0502020204030204" pitchFamily="34" charset="0"/>
              </a:rPr>
              <a:t>B</a:t>
            </a:r>
            <a:r>
              <a:rPr lang="en-US" altLang="zh-CN" sz="1400" b="1" i="1" baseline="-25000" dirty="0" smtClean="0">
                <a:latin typeface="Calibri" panose="020F0502020204030204" pitchFamily="34" charset="0"/>
              </a:rPr>
              <a:t>r</a:t>
            </a:r>
            <a:r>
              <a:rPr lang="en-US" altLang="zh-CN" sz="1400" b="1" dirty="0" smtClean="0">
                <a:latin typeface="Calibri" panose="020F0502020204030204" pitchFamily="34" charset="0"/>
              </a:rPr>
              <a:t>:    1.02 T</a:t>
            </a:r>
          </a:p>
          <a:p>
            <a:pPr eaLnBrk="1" hangingPunct="1">
              <a:lnSpc>
                <a:spcPts val="1400"/>
              </a:lnSpc>
            </a:pPr>
            <a:r>
              <a:rPr lang="en-US" altLang="zh-CN" sz="1400" b="1" i="1" dirty="0" err="1" smtClean="0">
                <a:solidFill>
                  <a:srgbClr val="FF0000"/>
                </a:solidFill>
                <a:latin typeface="Calibri" panose="020F0502020204030204" pitchFamily="34" charset="0"/>
              </a:rPr>
              <a:t>B</a:t>
            </a:r>
            <a:r>
              <a:rPr lang="en-US" altLang="zh-CN" sz="1400" b="1" i="1" baseline="-25000" dirty="0" err="1" smtClean="0">
                <a:solidFill>
                  <a:srgbClr val="FF0000"/>
                </a:solidFill>
                <a:latin typeface="Calibri" panose="020F0502020204030204" pitchFamily="34" charset="0"/>
              </a:rPr>
              <a:t>min</a:t>
            </a:r>
            <a:r>
              <a:rPr lang="en-US" altLang="zh-CN" sz="1400" b="1" dirty="0" smtClean="0">
                <a:solidFill>
                  <a:srgbClr val="FF0000"/>
                </a:solidFill>
                <a:latin typeface="Calibri" panose="020F0502020204030204" pitchFamily="34" charset="0"/>
              </a:rPr>
              <a:t>: 0.31-0.47 T</a:t>
            </a:r>
          </a:p>
          <a:p>
            <a:pPr eaLnBrk="1" hangingPunct="1">
              <a:lnSpc>
                <a:spcPts val="1400"/>
              </a:lnSpc>
            </a:pP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min</a:t>
            </a:r>
            <a:r>
              <a:rPr lang="en-US" altLang="zh-CN" sz="1400" b="1" i="1" dirty="0" smtClean="0">
                <a:latin typeface="Calibri" panose="020F0502020204030204" pitchFamily="34" charset="0"/>
              </a:rPr>
              <a:t>/</a:t>
            </a: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ec</a:t>
            </a:r>
            <a:r>
              <a:rPr lang="en-US" altLang="zh-CN" sz="1400" b="1" baseline="-25000" dirty="0" err="1" smtClean="0">
                <a:latin typeface="Calibri" panose="020F0502020204030204" pitchFamily="34" charset="0"/>
              </a:rPr>
              <a:t>r</a:t>
            </a:r>
            <a:r>
              <a:rPr lang="en-US" altLang="zh-CN" sz="1400" b="1" dirty="0" smtClean="0">
                <a:latin typeface="Calibri" panose="020F0502020204030204" pitchFamily="34" charset="0"/>
              </a:rPr>
              <a:t>: 0.48-0.73</a:t>
            </a:r>
            <a:endParaRPr lang="zh-CN" altLang="en-US" sz="1400" b="1" dirty="0">
              <a:latin typeface="Calibri" panose="020F0502020204030204" pitchFamily="34" charset="0"/>
            </a:endParaRPr>
          </a:p>
        </p:txBody>
      </p:sp>
      <p:sp>
        <p:nvSpPr>
          <p:cNvPr id="26" name="TextBox 25"/>
          <p:cNvSpPr txBox="1"/>
          <p:nvPr/>
        </p:nvSpPr>
        <p:spPr>
          <a:xfrm>
            <a:off x="3906764" y="1643050"/>
            <a:ext cx="1879682" cy="307777"/>
          </a:xfrm>
          <a:prstGeom prst="rect">
            <a:avLst/>
          </a:prstGeom>
          <a:solidFill>
            <a:srgbClr val="FFFF00"/>
          </a:solidFill>
        </p:spPr>
        <p:txBody>
          <a:bodyPr wrap="none" rtlCol="0">
            <a:spAutoFit/>
          </a:bodyPr>
          <a:lstStyle/>
          <a:p>
            <a:r>
              <a:rPr lang="en-US" altLang="zh-CN" sz="1400" b="1" dirty="0" smtClean="0"/>
              <a:t>on-axis </a:t>
            </a:r>
            <a:r>
              <a:rPr lang="en-US" altLang="zh-CN" sz="1400" b="1" i="1" dirty="0" smtClean="0"/>
              <a:t>∇</a:t>
            </a:r>
            <a:r>
              <a:rPr lang="en-US" altLang="zh-CN" sz="1400" b="1" i="1" dirty="0" err="1" smtClean="0"/>
              <a:t>B</a:t>
            </a:r>
            <a:r>
              <a:rPr lang="en-US" altLang="zh-CN" sz="1400" b="1" i="1" baseline="-25000" dirty="0" err="1" smtClean="0"/>
              <a:t>ecr</a:t>
            </a:r>
            <a:r>
              <a:rPr lang="en-US" altLang="zh-CN" sz="1400" b="1" i="1" dirty="0" smtClean="0"/>
              <a:t> </a:t>
            </a:r>
            <a:r>
              <a:rPr lang="en-US" altLang="zh-CN" sz="1400" b="1" dirty="0" smtClean="0"/>
              <a:t>~6.3 T/m</a:t>
            </a:r>
            <a:endParaRPr lang="zh-CN" altLang="en-US" sz="1400" b="1" dirty="0"/>
          </a:p>
        </p:txBody>
      </p:sp>
      <p:graphicFrame>
        <p:nvGraphicFramePr>
          <p:cNvPr id="77835" name="Object 11"/>
          <p:cNvGraphicFramePr>
            <a:graphicFrameLocks/>
          </p:cNvGraphicFramePr>
          <p:nvPr/>
        </p:nvGraphicFramePr>
        <p:xfrm>
          <a:off x="-357222" y="3835424"/>
          <a:ext cx="3843338" cy="3022600"/>
        </p:xfrm>
        <a:graphic>
          <a:graphicData uri="http://schemas.openxmlformats.org/presentationml/2006/ole">
            <mc:AlternateContent xmlns:mc="http://schemas.openxmlformats.org/markup-compatibility/2006">
              <mc:Choice xmlns:v="urn:schemas-microsoft-com:vml" Requires="v">
                <p:oleObj spid="_x0000_s77843" name="Graph" r:id="rId14" imgW="4131720" imgH="2901600" progId="Origin50.Graph">
                  <p:embed/>
                </p:oleObj>
              </mc:Choice>
              <mc:Fallback>
                <p:oleObj name="Graph" r:id="rId14" imgW="4131720" imgH="2901600" progId="Origin50.Graph">
                  <p:embed/>
                  <p:pic>
                    <p:nvPicPr>
                      <p:cNvPr id="0" name="Picture 11"/>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7222" y="3835424"/>
                        <a:ext cx="3843338" cy="302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8" name="TextBox 27"/>
          <p:cNvSpPr txBox="1"/>
          <p:nvPr/>
        </p:nvSpPr>
        <p:spPr bwMode="auto">
          <a:xfrm>
            <a:off x="1285852" y="4224935"/>
            <a:ext cx="1593706" cy="990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eaLnBrk="1" hangingPunct="1">
              <a:lnSpc>
                <a:spcPts val="1400"/>
              </a:lnSpc>
            </a:pP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inj</a:t>
            </a:r>
            <a:r>
              <a:rPr lang="en-US" altLang="zh-CN" sz="1400" b="1" dirty="0" smtClean="0">
                <a:latin typeface="Calibri" panose="020F0502020204030204" pitchFamily="34" charset="0"/>
              </a:rPr>
              <a:t>:  1.76-3.43 T</a:t>
            </a:r>
          </a:p>
          <a:p>
            <a:pPr eaLnBrk="1" hangingPunct="1">
              <a:lnSpc>
                <a:spcPts val="1400"/>
              </a:lnSpc>
            </a:pP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ext</a:t>
            </a:r>
            <a:r>
              <a:rPr lang="en-US" altLang="zh-CN" sz="1400" b="1" dirty="0" smtClean="0">
                <a:latin typeface="Calibri" panose="020F0502020204030204" pitchFamily="34" charset="0"/>
              </a:rPr>
              <a:t>: 1.45-2.05 T</a:t>
            </a:r>
          </a:p>
          <a:p>
            <a:pPr eaLnBrk="1" hangingPunct="1">
              <a:lnSpc>
                <a:spcPts val="1400"/>
              </a:lnSpc>
            </a:pPr>
            <a:r>
              <a:rPr lang="en-US" altLang="zh-CN" sz="1400" b="1" i="1" dirty="0" smtClean="0">
                <a:latin typeface="Calibri" panose="020F0502020204030204" pitchFamily="34" charset="0"/>
              </a:rPr>
              <a:t>B</a:t>
            </a:r>
            <a:r>
              <a:rPr lang="en-US" altLang="zh-CN" sz="1400" b="1" i="1" baseline="-25000" dirty="0" smtClean="0">
                <a:latin typeface="Calibri" panose="020F0502020204030204" pitchFamily="34" charset="0"/>
              </a:rPr>
              <a:t>r</a:t>
            </a:r>
            <a:r>
              <a:rPr lang="en-US" altLang="zh-CN" sz="1400" b="1" dirty="0" smtClean="0">
                <a:latin typeface="Calibri" panose="020F0502020204030204" pitchFamily="34" charset="0"/>
              </a:rPr>
              <a:t>:    1.44 T</a:t>
            </a:r>
          </a:p>
          <a:p>
            <a:pPr eaLnBrk="1" hangingPunct="1">
              <a:lnSpc>
                <a:spcPts val="1400"/>
              </a:lnSpc>
            </a:pPr>
            <a:r>
              <a:rPr lang="en-US" altLang="zh-CN" sz="1400" b="1" i="1" dirty="0" err="1" smtClean="0">
                <a:solidFill>
                  <a:srgbClr val="0000FF"/>
                </a:solidFill>
                <a:latin typeface="Calibri" panose="020F0502020204030204" pitchFamily="34" charset="0"/>
              </a:rPr>
              <a:t>B</a:t>
            </a:r>
            <a:r>
              <a:rPr lang="en-US" altLang="zh-CN" sz="1400" b="1" i="1" baseline="-25000" dirty="0" err="1" smtClean="0">
                <a:solidFill>
                  <a:srgbClr val="0000FF"/>
                </a:solidFill>
                <a:latin typeface="Calibri" panose="020F0502020204030204" pitchFamily="34" charset="0"/>
              </a:rPr>
              <a:t>min</a:t>
            </a:r>
            <a:r>
              <a:rPr lang="en-US" altLang="zh-CN" sz="1400" b="1" dirty="0" smtClean="0">
                <a:solidFill>
                  <a:srgbClr val="0000FF"/>
                </a:solidFill>
                <a:latin typeface="Calibri" panose="020F0502020204030204" pitchFamily="34" charset="0"/>
              </a:rPr>
              <a:t>: 0.39-0.57 T</a:t>
            </a:r>
          </a:p>
          <a:p>
            <a:pPr eaLnBrk="1" hangingPunct="1">
              <a:lnSpc>
                <a:spcPts val="1400"/>
              </a:lnSpc>
            </a:pP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min</a:t>
            </a:r>
            <a:r>
              <a:rPr lang="en-US" altLang="zh-CN" sz="1400" b="1" i="1" dirty="0" smtClean="0">
                <a:latin typeface="Calibri" panose="020F0502020204030204" pitchFamily="34" charset="0"/>
              </a:rPr>
              <a:t>/</a:t>
            </a: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ec</a:t>
            </a:r>
            <a:r>
              <a:rPr lang="en-US" altLang="zh-CN" sz="1400" b="1" baseline="-25000" dirty="0" err="1" smtClean="0">
                <a:latin typeface="Calibri" panose="020F0502020204030204" pitchFamily="34" charset="0"/>
              </a:rPr>
              <a:t>r</a:t>
            </a:r>
            <a:r>
              <a:rPr lang="en-US" altLang="zh-CN" sz="1400" b="1" dirty="0" smtClean="0">
                <a:latin typeface="Calibri" panose="020F0502020204030204" pitchFamily="34" charset="0"/>
              </a:rPr>
              <a:t>: 0.46-0.67</a:t>
            </a:r>
            <a:endParaRPr lang="zh-CN" altLang="en-US" sz="1400" b="1" dirty="0">
              <a:latin typeface="Calibri" panose="020F0502020204030204" pitchFamily="34" charset="0"/>
            </a:endParaRPr>
          </a:p>
        </p:txBody>
      </p:sp>
      <p:sp>
        <p:nvSpPr>
          <p:cNvPr id="30" name="TextBox 29"/>
          <p:cNvSpPr txBox="1"/>
          <p:nvPr/>
        </p:nvSpPr>
        <p:spPr>
          <a:xfrm>
            <a:off x="3857620" y="4692859"/>
            <a:ext cx="1813958" cy="307777"/>
          </a:xfrm>
          <a:prstGeom prst="rect">
            <a:avLst/>
          </a:prstGeom>
          <a:solidFill>
            <a:srgbClr val="FFFF00"/>
          </a:solidFill>
        </p:spPr>
        <p:txBody>
          <a:bodyPr wrap="none" rtlCol="0">
            <a:spAutoFit/>
          </a:bodyPr>
          <a:lstStyle/>
          <a:p>
            <a:r>
              <a:rPr lang="en-US" altLang="zh-CN" sz="1400" b="1" dirty="0" smtClean="0"/>
              <a:t>on-axis </a:t>
            </a:r>
            <a:r>
              <a:rPr lang="en-US" altLang="zh-CN" sz="1400" b="1" i="1" dirty="0" smtClean="0"/>
              <a:t>∇</a:t>
            </a:r>
            <a:r>
              <a:rPr lang="en-US" altLang="zh-CN" sz="1400" b="1" i="1" dirty="0" err="1" smtClean="0"/>
              <a:t>B</a:t>
            </a:r>
            <a:r>
              <a:rPr lang="en-US" altLang="zh-CN" sz="1400" b="1" i="1" baseline="-25000" dirty="0" err="1" smtClean="0"/>
              <a:t>ecr</a:t>
            </a:r>
            <a:r>
              <a:rPr lang="en-US" altLang="zh-CN" sz="1400" b="1" i="1" dirty="0" smtClean="0"/>
              <a:t> </a:t>
            </a:r>
            <a:r>
              <a:rPr lang="en-US" altLang="zh-CN" sz="1400" b="1" dirty="0" smtClean="0"/>
              <a:t>~9.2 T/m</a:t>
            </a:r>
            <a:endParaRPr lang="zh-CN" altLang="en-US" sz="1400" b="1" dirty="0"/>
          </a:p>
        </p:txBody>
      </p:sp>
      <p:cxnSp>
        <p:nvCxnSpPr>
          <p:cNvPr id="33" name="直接连接符 32"/>
          <p:cNvCxnSpPr/>
          <p:nvPr/>
        </p:nvCxnSpPr>
        <p:spPr>
          <a:xfrm>
            <a:off x="0" y="3786190"/>
            <a:ext cx="9144000" cy="0"/>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809" name="Object 9"/>
          <p:cNvGraphicFramePr>
            <a:graphicFrameLocks noChangeAspect="1"/>
          </p:cNvGraphicFramePr>
          <p:nvPr/>
        </p:nvGraphicFramePr>
        <p:xfrm>
          <a:off x="4214810" y="3429000"/>
          <a:ext cx="5124450" cy="3598863"/>
        </p:xfrm>
        <a:graphic>
          <a:graphicData uri="http://schemas.openxmlformats.org/presentationml/2006/ole">
            <mc:AlternateContent xmlns:mc="http://schemas.openxmlformats.org/markup-compatibility/2006">
              <mc:Choice xmlns:v="urn:schemas-microsoft-com:vml" Requires="v">
                <p:oleObj spid="_x0000_s76810" name="Graph" r:id="rId4" imgW="4131720" imgH="2901600" progId="Origin50.Graph">
                  <p:embed/>
                </p:oleObj>
              </mc:Choice>
              <mc:Fallback>
                <p:oleObj name="Graph" r:id="rId4" imgW="4131720" imgH="2901600" progId="Origin50.Graph">
                  <p:embed/>
                  <p:pic>
                    <p:nvPicPr>
                      <p:cNvPr id="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4810" y="3429000"/>
                        <a:ext cx="5124450" cy="3598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6808" name="Object 8"/>
          <p:cNvGraphicFramePr>
            <a:graphicFrameLocks noChangeAspect="1"/>
          </p:cNvGraphicFramePr>
          <p:nvPr/>
        </p:nvGraphicFramePr>
        <p:xfrm>
          <a:off x="4214810" y="285728"/>
          <a:ext cx="5149850" cy="3598863"/>
        </p:xfrm>
        <a:graphic>
          <a:graphicData uri="http://schemas.openxmlformats.org/presentationml/2006/ole">
            <mc:AlternateContent xmlns:mc="http://schemas.openxmlformats.org/markup-compatibility/2006">
              <mc:Choice xmlns:v="urn:schemas-microsoft-com:vml" Requires="v">
                <p:oleObj spid="_x0000_s76811" name="Graph" r:id="rId6" imgW="4153680" imgH="2901600" progId="Origin50.Graph">
                  <p:embed/>
                </p:oleObj>
              </mc:Choice>
              <mc:Fallback>
                <p:oleObj name="Graph" r:id="rId6" imgW="4153680" imgH="2901600" progId="Origin50.Graph">
                  <p:embed/>
                  <p:pic>
                    <p:nvPicPr>
                      <p:cNvPr id="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14810" y="285728"/>
                        <a:ext cx="5149850" cy="3598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灯片编号占位符 2"/>
          <p:cNvSpPr>
            <a:spLocks noGrp="1"/>
          </p:cNvSpPr>
          <p:nvPr>
            <p:ph type="sldNum" sz="quarter" idx="10"/>
          </p:nvPr>
        </p:nvSpPr>
        <p:spPr>
          <a:xfrm>
            <a:off x="6978650" y="6492899"/>
            <a:ext cx="2057400" cy="365125"/>
          </a:xfrm>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12</a:t>
            </a:fld>
            <a:r>
              <a:rPr lang="en-US" altLang="zh-CN" b="1" dirty="0" smtClean="0">
                <a:solidFill>
                  <a:schemeClr val="tx1"/>
                </a:solidFill>
              </a:rPr>
              <a:t>-</a:t>
            </a:r>
            <a:endParaRPr lang="zh-CN" altLang="en-US" b="1" dirty="0" smtClean="0">
              <a:solidFill>
                <a:schemeClr val="tx1"/>
              </a:solidFill>
            </a:endParaRPr>
          </a:p>
        </p:txBody>
      </p:sp>
      <p:graphicFrame>
        <p:nvGraphicFramePr>
          <p:cNvPr id="76805" name="Object 5"/>
          <p:cNvGraphicFramePr>
            <a:graphicFrameLocks noChangeAspect="1"/>
          </p:cNvGraphicFramePr>
          <p:nvPr/>
        </p:nvGraphicFramePr>
        <p:xfrm>
          <a:off x="-142908" y="285728"/>
          <a:ext cx="5124450" cy="3598863"/>
        </p:xfrm>
        <a:graphic>
          <a:graphicData uri="http://schemas.openxmlformats.org/presentationml/2006/ole">
            <mc:AlternateContent xmlns:mc="http://schemas.openxmlformats.org/markup-compatibility/2006">
              <mc:Choice xmlns:v="urn:schemas-microsoft-com:vml" Requires="v">
                <p:oleObj spid="_x0000_s76812" name="Graph" r:id="rId8" imgW="4131720" imgH="2901600" progId="Origin50.Graph">
                  <p:embed/>
                </p:oleObj>
              </mc:Choice>
              <mc:Fallback>
                <p:oleObj name="Graph" r:id="rId8" imgW="4131720" imgH="2901600" progId="Origin50.Graph">
                  <p:embed/>
                  <p:pic>
                    <p:nvPicPr>
                      <p:cNvPr id="0"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2908" y="285728"/>
                        <a:ext cx="5124450" cy="3598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 name="TextBox 15"/>
          <p:cNvSpPr txBox="1"/>
          <p:nvPr/>
        </p:nvSpPr>
        <p:spPr bwMode="auto">
          <a:xfrm>
            <a:off x="2071670" y="904010"/>
            <a:ext cx="1364476" cy="91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eaLnBrk="1" hangingPunct="1">
              <a:lnSpc>
                <a:spcPts val="1600"/>
              </a:lnSpc>
            </a:pP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inj</a:t>
            </a:r>
            <a:r>
              <a:rPr lang="en-US" altLang="zh-CN" sz="1400" b="1" dirty="0" smtClean="0">
                <a:latin typeface="Calibri" panose="020F0502020204030204" pitchFamily="34" charset="0"/>
              </a:rPr>
              <a:t>:  1.06-2.41 T</a:t>
            </a:r>
          </a:p>
          <a:p>
            <a:pPr eaLnBrk="1" hangingPunct="1">
              <a:lnSpc>
                <a:spcPts val="1600"/>
              </a:lnSpc>
            </a:pP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ext</a:t>
            </a:r>
            <a:r>
              <a:rPr lang="en-US" altLang="zh-CN" sz="1400" b="1" dirty="0" smtClean="0">
                <a:latin typeface="Calibri" panose="020F0502020204030204" pitchFamily="34" charset="0"/>
              </a:rPr>
              <a:t>: 1.10-1.50 T</a:t>
            </a:r>
          </a:p>
          <a:p>
            <a:pPr eaLnBrk="1" hangingPunct="1">
              <a:lnSpc>
                <a:spcPts val="1600"/>
              </a:lnSpc>
            </a:pPr>
            <a:r>
              <a:rPr lang="en-US" altLang="zh-CN" sz="1400" b="1" i="1" dirty="0" smtClean="0">
                <a:latin typeface="Calibri" panose="020F0502020204030204" pitchFamily="34" charset="0"/>
              </a:rPr>
              <a:t>B</a:t>
            </a:r>
            <a:r>
              <a:rPr lang="en-US" altLang="zh-CN" sz="1400" b="1" i="1" baseline="-25000" dirty="0" smtClean="0">
                <a:latin typeface="Calibri" panose="020F0502020204030204" pitchFamily="34" charset="0"/>
              </a:rPr>
              <a:t>r</a:t>
            </a:r>
            <a:r>
              <a:rPr lang="en-US" altLang="zh-CN" sz="1400" b="1" dirty="0" smtClean="0">
                <a:latin typeface="Calibri" panose="020F0502020204030204" pitchFamily="34" charset="0"/>
              </a:rPr>
              <a:t>:    1.05 T</a:t>
            </a:r>
          </a:p>
          <a:p>
            <a:pPr eaLnBrk="1" hangingPunct="1">
              <a:lnSpc>
                <a:spcPts val="1600"/>
              </a:lnSpc>
            </a:pPr>
            <a:r>
              <a:rPr lang="en-US" altLang="zh-CN" sz="1400" b="1" i="1" dirty="0" err="1" smtClean="0">
                <a:solidFill>
                  <a:srgbClr val="FF0000"/>
                </a:solidFill>
                <a:latin typeface="Calibri" panose="020F0502020204030204" pitchFamily="34" charset="0"/>
              </a:rPr>
              <a:t>B</a:t>
            </a:r>
            <a:r>
              <a:rPr lang="en-US" altLang="zh-CN" sz="1400" b="1" i="1" baseline="-25000" dirty="0" err="1" smtClean="0">
                <a:solidFill>
                  <a:srgbClr val="FF0000"/>
                </a:solidFill>
                <a:latin typeface="Calibri" panose="020F0502020204030204" pitchFamily="34" charset="0"/>
              </a:rPr>
              <a:t>min</a:t>
            </a:r>
            <a:r>
              <a:rPr lang="en-US" altLang="zh-CN" sz="1400" b="1" dirty="0" smtClean="0">
                <a:solidFill>
                  <a:srgbClr val="FF0000"/>
                </a:solidFill>
                <a:latin typeface="Calibri" panose="020F0502020204030204" pitchFamily="34" charset="0"/>
              </a:rPr>
              <a:t>: 0.40 T</a:t>
            </a:r>
          </a:p>
        </p:txBody>
      </p:sp>
      <p:graphicFrame>
        <p:nvGraphicFramePr>
          <p:cNvPr id="76807" name="Object 7"/>
          <p:cNvGraphicFramePr>
            <a:graphicFrameLocks noChangeAspect="1"/>
          </p:cNvGraphicFramePr>
          <p:nvPr/>
        </p:nvGraphicFramePr>
        <p:xfrm>
          <a:off x="-142908" y="3473475"/>
          <a:ext cx="5124450" cy="3598863"/>
        </p:xfrm>
        <a:graphic>
          <a:graphicData uri="http://schemas.openxmlformats.org/presentationml/2006/ole">
            <mc:AlternateContent xmlns:mc="http://schemas.openxmlformats.org/markup-compatibility/2006">
              <mc:Choice xmlns:v="urn:schemas-microsoft-com:vml" Requires="v">
                <p:oleObj spid="_x0000_s76813" name="Graph" r:id="rId10" imgW="4131720" imgH="2901600" progId="Origin50.Graph">
                  <p:embed/>
                </p:oleObj>
              </mc:Choice>
              <mc:Fallback>
                <p:oleObj name="Graph" r:id="rId10" imgW="4131720" imgH="2901600" progId="Origin50.Graph">
                  <p:embed/>
                  <p:pic>
                    <p:nvPicPr>
                      <p:cNvPr id="0"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2908" y="3473475"/>
                        <a:ext cx="5124450" cy="3598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 name="TextBox 17"/>
          <p:cNvSpPr txBox="1"/>
          <p:nvPr/>
        </p:nvSpPr>
        <p:spPr bwMode="auto">
          <a:xfrm>
            <a:off x="2143108" y="4071942"/>
            <a:ext cx="1364476" cy="91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eaLnBrk="1" hangingPunct="1">
              <a:lnSpc>
                <a:spcPts val="1600"/>
              </a:lnSpc>
            </a:pP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inj</a:t>
            </a:r>
            <a:r>
              <a:rPr lang="en-US" altLang="zh-CN" sz="1400" b="1" dirty="0" smtClean="0">
                <a:latin typeface="Calibri" panose="020F0502020204030204" pitchFamily="34" charset="0"/>
              </a:rPr>
              <a:t>:  2.12-3.58 T</a:t>
            </a:r>
          </a:p>
          <a:p>
            <a:pPr eaLnBrk="1" hangingPunct="1">
              <a:lnSpc>
                <a:spcPts val="1600"/>
              </a:lnSpc>
            </a:pPr>
            <a:r>
              <a:rPr lang="en-US" altLang="zh-CN" sz="1400" b="1" i="1" dirty="0" err="1" smtClean="0">
                <a:latin typeface="Calibri" panose="020F0502020204030204" pitchFamily="34" charset="0"/>
              </a:rPr>
              <a:t>B</a:t>
            </a:r>
            <a:r>
              <a:rPr lang="en-US" altLang="zh-CN" sz="1400" b="1" i="1" baseline="-25000" dirty="0" err="1" smtClean="0">
                <a:latin typeface="Calibri" panose="020F0502020204030204" pitchFamily="34" charset="0"/>
              </a:rPr>
              <a:t>ext</a:t>
            </a:r>
            <a:r>
              <a:rPr lang="en-US" altLang="zh-CN" sz="1400" b="1" dirty="0" smtClean="0">
                <a:latin typeface="Calibri" panose="020F0502020204030204" pitchFamily="34" charset="0"/>
              </a:rPr>
              <a:t>: 1.61-2.14 T</a:t>
            </a:r>
          </a:p>
          <a:p>
            <a:pPr eaLnBrk="1" hangingPunct="1">
              <a:lnSpc>
                <a:spcPts val="1600"/>
              </a:lnSpc>
            </a:pPr>
            <a:r>
              <a:rPr lang="en-US" altLang="zh-CN" sz="1400" b="1" i="1" dirty="0" smtClean="0">
                <a:latin typeface="Calibri" panose="020F0502020204030204" pitchFamily="34" charset="0"/>
              </a:rPr>
              <a:t>B</a:t>
            </a:r>
            <a:r>
              <a:rPr lang="en-US" altLang="zh-CN" sz="1400" b="1" i="1" baseline="-25000" dirty="0" smtClean="0">
                <a:latin typeface="Calibri" panose="020F0502020204030204" pitchFamily="34" charset="0"/>
              </a:rPr>
              <a:t>r</a:t>
            </a:r>
            <a:r>
              <a:rPr lang="en-US" altLang="zh-CN" sz="1400" b="1" dirty="0" smtClean="0">
                <a:latin typeface="Calibri" panose="020F0502020204030204" pitchFamily="34" charset="0"/>
              </a:rPr>
              <a:t>:    1.53 T</a:t>
            </a:r>
          </a:p>
          <a:p>
            <a:pPr eaLnBrk="1" hangingPunct="1">
              <a:lnSpc>
                <a:spcPts val="1600"/>
              </a:lnSpc>
            </a:pPr>
            <a:r>
              <a:rPr lang="en-US" altLang="zh-CN" sz="1400" b="1" i="1" dirty="0" err="1" smtClean="0">
                <a:solidFill>
                  <a:srgbClr val="0000FF"/>
                </a:solidFill>
                <a:latin typeface="Calibri" panose="020F0502020204030204" pitchFamily="34" charset="0"/>
              </a:rPr>
              <a:t>B</a:t>
            </a:r>
            <a:r>
              <a:rPr lang="en-US" altLang="zh-CN" sz="1400" b="1" i="1" baseline="-25000" dirty="0" err="1" smtClean="0">
                <a:solidFill>
                  <a:srgbClr val="0000FF"/>
                </a:solidFill>
                <a:latin typeface="Calibri" panose="020F0502020204030204" pitchFamily="34" charset="0"/>
              </a:rPr>
              <a:t>min</a:t>
            </a:r>
            <a:r>
              <a:rPr lang="en-US" altLang="zh-CN" sz="1400" b="1" dirty="0" smtClean="0">
                <a:solidFill>
                  <a:srgbClr val="0000FF"/>
                </a:solidFill>
                <a:latin typeface="Calibri" panose="020F0502020204030204" pitchFamily="34" charset="0"/>
              </a:rPr>
              <a:t>: 0.59 T</a:t>
            </a:r>
          </a:p>
        </p:txBody>
      </p:sp>
      <p:cxnSp>
        <p:nvCxnSpPr>
          <p:cNvPr id="21" name="直接连接符 20"/>
          <p:cNvCxnSpPr/>
          <p:nvPr/>
        </p:nvCxnSpPr>
        <p:spPr>
          <a:xfrm>
            <a:off x="0" y="3714752"/>
            <a:ext cx="9144000" cy="0"/>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sp>
        <p:nvSpPr>
          <p:cNvPr id="13" name="标题 1"/>
          <p:cNvSpPr>
            <a:spLocks noGrp="1"/>
          </p:cNvSpPr>
          <p:nvPr>
            <p:ph type="title"/>
          </p:nvPr>
        </p:nvSpPr>
        <p:spPr>
          <a:xfrm>
            <a:off x="683568" y="41556"/>
            <a:ext cx="7886700" cy="601362"/>
          </a:xfrm>
        </p:spPr>
        <p:txBody>
          <a:bodyPr/>
          <a:lstStyle/>
          <a:p>
            <a:pPr eaLnBrk="1" fontAlgn="auto" hangingPunct="1">
              <a:lnSpc>
                <a:spcPts val="2200"/>
              </a:lnSpc>
              <a:spcBef>
                <a:spcPts val="0"/>
              </a:spcBef>
              <a:spcAft>
                <a:spcPts val="0"/>
              </a:spcAft>
            </a:pPr>
            <a:r>
              <a:rPr lang="en-US" altLang="zh-CN" sz="2800" dirty="0" smtClean="0">
                <a:latin typeface="+mn-lt"/>
              </a:rPr>
              <a:t>Experimental results- part 3</a:t>
            </a:r>
            <a:br>
              <a:rPr lang="en-US" altLang="zh-CN" sz="2800" dirty="0" smtClean="0">
                <a:latin typeface="+mn-lt"/>
              </a:rPr>
            </a:br>
            <a:r>
              <a:rPr lang="en-US" altLang="zh-CN" sz="2400" dirty="0" smtClean="0">
                <a:latin typeface="+mn-lt"/>
                <a:ea typeface="宋体"/>
                <a:cs typeface="+mn-cs"/>
              </a:rPr>
              <a:t>Constant </a:t>
            </a:r>
            <a:r>
              <a:rPr lang="en-US" altLang="zh-CN" sz="2400" i="1" dirty="0" err="1" smtClean="0">
                <a:latin typeface="+mn-lt"/>
                <a:ea typeface="宋体"/>
              </a:rPr>
              <a:t>B</a:t>
            </a:r>
            <a:r>
              <a:rPr lang="en-US" altLang="zh-CN" sz="2400" i="1" baseline="-25000" dirty="0" err="1" smtClean="0">
                <a:latin typeface="+mn-lt"/>
                <a:ea typeface="宋体"/>
              </a:rPr>
              <a:t>min</a:t>
            </a:r>
            <a:r>
              <a:rPr lang="en-US" altLang="zh-CN" sz="2400" i="1" baseline="-25000" dirty="0" smtClean="0">
                <a:ea typeface="宋体"/>
              </a:rPr>
              <a:t> </a:t>
            </a:r>
            <a:r>
              <a:rPr lang="en-US" altLang="zh-CN" sz="2400" dirty="0" smtClean="0">
                <a:latin typeface="+mn-lt"/>
                <a:ea typeface="宋体"/>
                <a:cs typeface="+mn-cs"/>
              </a:rPr>
              <a:t>and </a:t>
            </a:r>
            <a:r>
              <a:rPr lang="en-US" altLang="zh-CN" sz="2400" i="1" dirty="0" smtClean="0">
                <a:latin typeface="+mn-lt"/>
                <a:ea typeface="宋体"/>
                <a:cs typeface="+mn-cs"/>
              </a:rPr>
              <a:t>B</a:t>
            </a:r>
            <a:r>
              <a:rPr lang="en-US" altLang="zh-CN" sz="2400" i="1" baseline="-25000" dirty="0" smtClean="0">
                <a:latin typeface="+mn-lt"/>
                <a:ea typeface="宋体"/>
                <a:cs typeface="+mn-cs"/>
              </a:rPr>
              <a:t>r</a:t>
            </a:r>
            <a:r>
              <a:rPr lang="en-US" altLang="zh-CN" sz="2400" dirty="0" smtClean="0">
                <a:latin typeface="+mn-lt"/>
                <a:ea typeface="宋体"/>
                <a:cs typeface="+mn-cs"/>
              </a:rPr>
              <a:t> while varying </a:t>
            </a:r>
            <a:r>
              <a:rPr lang="en-US" altLang="zh-CN" sz="2400" dirty="0" smtClean="0">
                <a:solidFill>
                  <a:srgbClr val="FF0000"/>
                </a:solidFill>
                <a:latin typeface="+mn-lt"/>
                <a:ea typeface="宋体"/>
                <a:cs typeface="+mn-cs"/>
              </a:rPr>
              <a:t>on-axis </a:t>
            </a:r>
            <a:r>
              <a:rPr lang="en-US" altLang="zh-CN" sz="2400" i="1" dirty="0" smtClean="0">
                <a:solidFill>
                  <a:srgbClr val="FF0000"/>
                </a:solidFill>
                <a:latin typeface="+mn-lt"/>
                <a:ea typeface="宋体"/>
                <a:cs typeface="+mn-cs"/>
              </a:rPr>
              <a:t>∇</a:t>
            </a:r>
            <a:r>
              <a:rPr lang="en-US" altLang="zh-CN" sz="2400" i="1" dirty="0" err="1" smtClean="0">
                <a:solidFill>
                  <a:srgbClr val="FF0000"/>
                </a:solidFill>
                <a:latin typeface="+mn-lt"/>
                <a:ea typeface="宋体"/>
                <a:cs typeface="+mn-cs"/>
              </a:rPr>
              <a:t>B</a:t>
            </a:r>
            <a:r>
              <a:rPr lang="en-US" altLang="zh-CN" sz="2400" i="1" baseline="-25000" dirty="0" err="1" smtClean="0">
                <a:solidFill>
                  <a:srgbClr val="FF0000"/>
                </a:solidFill>
                <a:latin typeface="+mn-lt"/>
                <a:ea typeface="宋体"/>
                <a:cs typeface="+mn-cs"/>
              </a:rPr>
              <a:t>ecr</a:t>
            </a:r>
            <a:r>
              <a:rPr lang="en-US" altLang="zh-CN" sz="2400" i="1" dirty="0" smtClean="0">
                <a:solidFill>
                  <a:srgbClr val="FF0000"/>
                </a:solidFill>
                <a:latin typeface="+mn-lt"/>
                <a:ea typeface="宋体"/>
                <a:cs typeface="+mn-cs"/>
              </a:rPr>
              <a:t> </a:t>
            </a:r>
            <a:endParaRPr lang="zh-CN" altLang="en-US" sz="3200" i="1" baseline="-25000" dirty="0" smtClean="0">
              <a:solidFill>
                <a:srgbClr val="FF0000"/>
              </a:solidFill>
              <a:latin typeface="+mn-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3568" y="41556"/>
            <a:ext cx="7886700" cy="601362"/>
          </a:xfrm>
        </p:spPr>
        <p:txBody>
          <a:bodyPr/>
          <a:lstStyle/>
          <a:p>
            <a:pPr eaLnBrk="1" fontAlgn="auto" hangingPunct="1">
              <a:lnSpc>
                <a:spcPts val="2200"/>
              </a:lnSpc>
              <a:spcBef>
                <a:spcPts val="0"/>
              </a:spcBef>
              <a:spcAft>
                <a:spcPts val="0"/>
              </a:spcAft>
            </a:pPr>
            <a:r>
              <a:rPr lang="en-US" altLang="zh-CN" sz="2800" dirty="0" smtClean="0">
                <a:latin typeface="+mn-lt"/>
              </a:rPr>
              <a:t>Experimental results- part 4</a:t>
            </a:r>
            <a:br>
              <a:rPr lang="en-US" altLang="zh-CN" sz="2800" dirty="0" smtClean="0">
                <a:latin typeface="+mn-lt"/>
              </a:rPr>
            </a:br>
            <a:r>
              <a:rPr lang="en-US" altLang="zh-CN" sz="2400" dirty="0" smtClean="0">
                <a:latin typeface="+mn-lt"/>
                <a:ea typeface="宋体"/>
                <a:cs typeface="+mn-cs"/>
              </a:rPr>
              <a:t>Constant </a:t>
            </a:r>
            <a:r>
              <a:rPr lang="en-US" altLang="zh-CN" sz="2400" i="1" dirty="0" err="1" smtClean="0">
                <a:latin typeface="+mn-lt"/>
                <a:ea typeface="宋体"/>
                <a:cs typeface="+mn-cs"/>
              </a:rPr>
              <a:t>B</a:t>
            </a:r>
            <a:r>
              <a:rPr lang="en-US" altLang="zh-CN" sz="2400" i="1" baseline="-25000" dirty="0" err="1" smtClean="0">
                <a:latin typeface="+mn-lt"/>
                <a:ea typeface="宋体"/>
                <a:cs typeface="+mn-cs"/>
              </a:rPr>
              <a:t>inj</a:t>
            </a:r>
            <a:r>
              <a:rPr lang="en-US" altLang="zh-CN" sz="2400" dirty="0" smtClean="0">
                <a:latin typeface="+mn-lt"/>
                <a:ea typeface="宋体"/>
                <a:cs typeface="+mn-cs"/>
              </a:rPr>
              <a:t> , </a:t>
            </a:r>
            <a:r>
              <a:rPr lang="en-US" altLang="zh-CN" sz="2400" i="1" dirty="0" err="1" smtClean="0">
                <a:latin typeface="+mn-lt"/>
                <a:ea typeface="宋体"/>
                <a:cs typeface="+mn-cs"/>
              </a:rPr>
              <a:t>B</a:t>
            </a:r>
            <a:r>
              <a:rPr lang="en-US" altLang="zh-CN" sz="2400" i="1" baseline="-25000" dirty="0" err="1" smtClean="0">
                <a:latin typeface="+mn-lt"/>
                <a:ea typeface="宋体"/>
                <a:cs typeface="+mn-cs"/>
              </a:rPr>
              <a:t>ex</a:t>
            </a:r>
            <a:r>
              <a:rPr lang="en-US" altLang="zh-CN" sz="2400" baseline="-25000" dirty="0" err="1" smtClean="0">
                <a:latin typeface="+mn-lt"/>
                <a:ea typeface="宋体"/>
                <a:cs typeface="+mn-cs"/>
              </a:rPr>
              <a:t>t</a:t>
            </a:r>
            <a:r>
              <a:rPr lang="en-US" altLang="zh-CN" sz="2400" dirty="0" smtClean="0">
                <a:latin typeface="+mn-lt"/>
                <a:ea typeface="宋体"/>
                <a:cs typeface="+mn-cs"/>
              </a:rPr>
              <a:t> and </a:t>
            </a:r>
            <a:r>
              <a:rPr lang="en-US" altLang="zh-CN" sz="2400" i="1" dirty="0" err="1" smtClean="0">
                <a:latin typeface="+mn-lt"/>
                <a:ea typeface="宋体"/>
                <a:cs typeface="+mn-cs"/>
              </a:rPr>
              <a:t>B</a:t>
            </a:r>
            <a:r>
              <a:rPr lang="en-US" altLang="zh-CN" sz="2400" i="1" baseline="-25000" dirty="0" err="1" smtClean="0">
                <a:latin typeface="+mn-lt"/>
                <a:ea typeface="宋体"/>
                <a:cs typeface="+mn-cs"/>
              </a:rPr>
              <a:t>min</a:t>
            </a:r>
            <a:r>
              <a:rPr lang="en-US" altLang="zh-CN" sz="2400" dirty="0" smtClean="0">
                <a:latin typeface="+mn-lt"/>
                <a:ea typeface="宋体"/>
                <a:cs typeface="+mn-cs"/>
              </a:rPr>
              <a:t> while varying </a:t>
            </a:r>
            <a:r>
              <a:rPr lang="en-US" altLang="zh-CN" sz="2400" i="1" dirty="0" smtClean="0">
                <a:solidFill>
                  <a:srgbClr val="FF0000"/>
                </a:solidFill>
                <a:latin typeface="+mn-lt"/>
                <a:ea typeface="宋体"/>
                <a:cs typeface="+mn-cs"/>
              </a:rPr>
              <a:t>B</a:t>
            </a:r>
            <a:r>
              <a:rPr lang="en-US" altLang="zh-CN" sz="2400" i="1" baseline="-25000" dirty="0" smtClean="0">
                <a:solidFill>
                  <a:srgbClr val="FF0000"/>
                </a:solidFill>
                <a:latin typeface="+mn-lt"/>
                <a:ea typeface="宋体"/>
                <a:cs typeface="+mn-cs"/>
              </a:rPr>
              <a:t>r</a:t>
            </a:r>
            <a:endParaRPr lang="zh-CN" altLang="en-US" sz="3200" i="1" baseline="-25000" dirty="0" smtClean="0">
              <a:solidFill>
                <a:srgbClr val="FF0000"/>
              </a:solidFill>
              <a:latin typeface="+mn-lt"/>
            </a:endParaRPr>
          </a:p>
        </p:txBody>
      </p:sp>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13</a:t>
            </a:fld>
            <a:r>
              <a:rPr lang="en-US" altLang="zh-CN" b="1" dirty="0" smtClean="0">
                <a:solidFill>
                  <a:schemeClr val="tx1"/>
                </a:solidFill>
              </a:rPr>
              <a:t>-</a:t>
            </a:r>
            <a:endParaRPr lang="zh-CN" altLang="en-US" b="1" dirty="0" smtClean="0">
              <a:solidFill>
                <a:schemeClr val="tx1"/>
              </a:solidFill>
            </a:endParaRPr>
          </a:p>
        </p:txBody>
      </p:sp>
      <p:graphicFrame>
        <p:nvGraphicFramePr>
          <p:cNvPr id="98310" name="Object 6"/>
          <p:cNvGraphicFramePr>
            <a:graphicFrameLocks noChangeAspect="1"/>
          </p:cNvGraphicFramePr>
          <p:nvPr/>
        </p:nvGraphicFramePr>
        <p:xfrm>
          <a:off x="1043013" y="1106507"/>
          <a:ext cx="7172325" cy="5037137"/>
        </p:xfrm>
        <a:graphic>
          <a:graphicData uri="http://schemas.openxmlformats.org/presentationml/2006/ole">
            <mc:AlternateContent xmlns:mc="http://schemas.openxmlformats.org/markup-compatibility/2006">
              <mc:Choice xmlns:v="urn:schemas-microsoft-com:vml" Requires="v">
                <p:oleObj spid="_x0000_s98311" name="Graph" r:id="rId4" imgW="4131720" imgH="2901600" progId="Origin50.Graph">
                  <p:embed/>
                </p:oleObj>
              </mc:Choice>
              <mc:Fallback>
                <p:oleObj name="Graph" r:id="rId4" imgW="4131720" imgH="2901600" progId="Origin50.Graph">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3013" y="1106507"/>
                        <a:ext cx="7172325" cy="5037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 name="TextBox 19"/>
          <p:cNvSpPr txBox="1"/>
          <p:nvPr/>
        </p:nvSpPr>
        <p:spPr bwMode="auto">
          <a:xfrm>
            <a:off x="2428860" y="1781408"/>
            <a:ext cx="1133644"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eaLnBrk="1" hangingPunct="1">
              <a:lnSpc>
                <a:spcPts val="2000"/>
              </a:lnSpc>
            </a:pPr>
            <a:r>
              <a:rPr lang="en-US" altLang="zh-CN" sz="1600" b="1" i="1" dirty="0" err="1" smtClean="0">
                <a:latin typeface="Calibri" panose="020F0502020204030204" pitchFamily="34" charset="0"/>
              </a:rPr>
              <a:t>B</a:t>
            </a:r>
            <a:r>
              <a:rPr lang="en-US" altLang="zh-CN" sz="1600" b="1" i="1" baseline="-25000" dirty="0" err="1" smtClean="0">
                <a:latin typeface="Calibri" panose="020F0502020204030204" pitchFamily="34" charset="0"/>
              </a:rPr>
              <a:t>inj</a:t>
            </a:r>
            <a:r>
              <a:rPr lang="en-US" altLang="zh-CN" sz="1600" b="1" dirty="0" smtClean="0">
                <a:latin typeface="Calibri" panose="020F0502020204030204" pitchFamily="34" charset="0"/>
              </a:rPr>
              <a:t>:  3.00 T</a:t>
            </a:r>
          </a:p>
          <a:p>
            <a:pPr eaLnBrk="1" hangingPunct="1">
              <a:lnSpc>
                <a:spcPts val="2000"/>
              </a:lnSpc>
            </a:pPr>
            <a:r>
              <a:rPr lang="en-US" altLang="zh-CN" sz="1600" b="1" i="1" dirty="0" err="1" smtClean="0">
                <a:latin typeface="Calibri" panose="020F0502020204030204" pitchFamily="34" charset="0"/>
              </a:rPr>
              <a:t>B</a:t>
            </a:r>
            <a:r>
              <a:rPr lang="en-US" altLang="zh-CN" sz="1600" b="1" i="1" baseline="-25000" dirty="0" err="1" smtClean="0">
                <a:latin typeface="Calibri" panose="020F0502020204030204" pitchFamily="34" charset="0"/>
              </a:rPr>
              <a:t>ext</a:t>
            </a:r>
            <a:r>
              <a:rPr lang="en-US" altLang="zh-CN" sz="1600" b="1" dirty="0" smtClean="0">
                <a:latin typeface="Calibri" panose="020F0502020204030204" pitchFamily="34" charset="0"/>
              </a:rPr>
              <a:t>: 1.98 T</a:t>
            </a:r>
          </a:p>
          <a:p>
            <a:pPr eaLnBrk="1" hangingPunct="1">
              <a:lnSpc>
                <a:spcPts val="2000"/>
              </a:lnSpc>
            </a:pPr>
            <a:r>
              <a:rPr lang="en-US" altLang="zh-CN" sz="1600" b="1" i="1" dirty="0" err="1" smtClean="0">
                <a:latin typeface="Calibri" panose="020F0502020204030204" pitchFamily="34" charset="0"/>
              </a:rPr>
              <a:t>B</a:t>
            </a:r>
            <a:r>
              <a:rPr lang="en-US" altLang="zh-CN" sz="1600" b="1" i="1" baseline="-25000" dirty="0" err="1" smtClean="0">
                <a:latin typeface="Calibri" panose="020F0502020204030204" pitchFamily="34" charset="0"/>
              </a:rPr>
              <a:t>min</a:t>
            </a:r>
            <a:r>
              <a:rPr lang="en-US" altLang="zh-CN" sz="1600" b="1" dirty="0" smtClean="0">
                <a:latin typeface="Calibri" panose="020F0502020204030204" pitchFamily="34" charset="0"/>
              </a:rPr>
              <a:t>: 0.60 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bwMode="auto">
          <a:xfrm>
            <a:off x="5429256" y="5429264"/>
            <a:ext cx="39290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en-US" altLang="zh-CN" sz="1200" b="1" i="1" dirty="0" smtClean="0"/>
              <a:t>Izotov I </a:t>
            </a:r>
            <a:r>
              <a:rPr lang="fr-FR" altLang="zh-CN" sz="1200" b="1" i="1" dirty="0" smtClean="0"/>
              <a:t>et al </a:t>
            </a:r>
            <a:r>
              <a:rPr lang="pt-BR" altLang="zh-CN" sz="1200" b="1" i="1" dirty="0" smtClean="0"/>
              <a:t>2018 Plasma Sources Sci. </a:t>
            </a:r>
            <a:r>
              <a:rPr lang="en-US" altLang="zh-CN" sz="1200" b="1" i="1" dirty="0" smtClean="0"/>
              <a:t>Technol. 27 025012</a:t>
            </a:r>
            <a:endParaRPr lang="zh-CN" altLang="en-US" sz="1200" b="1" i="1" dirty="0"/>
          </a:p>
        </p:txBody>
      </p:sp>
      <p:pic>
        <p:nvPicPr>
          <p:cNvPr id="10" name="Picture 6"/>
          <p:cNvPicPr>
            <a:picLocks noChangeAspect="1" noChangeArrowheads="1"/>
          </p:cNvPicPr>
          <p:nvPr/>
        </p:nvPicPr>
        <p:blipFill>
          <a:blip r:embed="rId3" cstate="print"/>
          <a:srcRect l="49057" r="251" b="5967"/>
          <a:stretch>
            <a:fillRect/>
          </a:stretch>
        </p:blipFill>
        <p:spPr bwMode="auto">
          <a:xfrm>
            <a:off x="5500694" y="1739873"/>
            <a:ext cx="3428992" cy="3760829"/>
          </a:xfrm>
          <a:prstGeom prst="rect">
            <a:avLst/>
          </a:prstGeom>
          <a:noFill/>
          <a:ln w="9525">
            <a:noFill/>
            <a:miter lim="800000"/>
            <a:headEnd/>
            <a:tailEnd/>
          </a:ln>
          <a:effectLst/>
        </p:spPr>
      </p:pic>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14</a:t>
            </a:fld>
            <a:r>
              <a:rPr lang="en-US" altLang="zh-CN" b="1" dirty="0" smtClean="0">
                <a:solidFill>
                  <a:schemeClr val="tx1"/>
                </a:solidFill>
              </a:rPr>
              <a:t>-</a:t>
            </a:r>
            <a:endParaRPr lang="zh-CN" altLang="en-US" b="1" dirty="0" smtClean="0">
              <a:solidFill>
                <a:schemeClr val="tx1"/>
              </a:solidFill>
            </a:endParaRPr>
          </a:p>
        </p:txBody>
      </p:sp>
      <p:graphicFrame>
        <p:nvGraphicFramePr>
          <p:cNvPr id="4" name="Object 5"/>
          <p:cNvGraphicFramePr>
            <a:graphicFrameLocks noChangeAspect="1"/>
          </p:cNvGraphicFramePr>
          <p:nvPr/>
        </p:nvGraphicFramePr>
        <p:xfrm>
          <a:off x="-642974" y="1071546"/>
          <a:ext cx="7175500" cy="5038725"/>
        </p:xfrm>
        <a:graphic>
          <a:graphicData uri="http://schemas.openxmlformats.org/presentationml/2006/ole">
            <mc:AlternateContent xmlns:mc="http://schemas.openxmlformats.org/markup-compatibility/2006">
              <mc:Choice xmlns:v="urn:schemas-microsoft-com:vml" Requires="v">
                <p:oleObj spid="_x0000_s78854" name="Graph" r:id="rId4" imgW="4131720" imgH="2901600" progId="Origin50.Graph">
                  <p:embed/>
                </p:oleObj>
              </mc:Choice>
              <mc:Fallback>
                <p:oleObj name="Graph" r:id="rId4" imgW="4131720" imgH="2901600" progId="Origin50.Graph">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974" y="1071546"/>
                        <a:ext cx="7175500" cy="503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 name="TextBox 21"/>
          <p:cNvSpPr txBox="1"/>
          <p:nvPr/>
        </p:nvSpPr>
        <p:spPr bwMode="auto">
          <a:xfrm>
            <a:off x="1000100" y="1109947"/>
            <a:ext cx="40330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r>
              <a:rPr lang="en-US" altLang="zh-CN" sz="2400" b="1" dirty="0" smtClean="0">
                <a:solidFill>
                  <a:srgbClr val="7030A0"/>
                </a:solidFill>
              </a:rPr>
              <a:t>Summary of </a:t>
            </a:r>
            <a:r>
              <a:rPr lang="en-US" altLang="zh-CN" sz="2400" b="1" i="1" dirty="0" smtClean="0">
                <a:solidFill>
                  <a:srgbClr val="7030A0"/>
                </a:solidFill>
              </a:rPr>
              <a:t>T</a:t>
            </a:r>
            <a:r>
              <a:rPr lang="en-US" altLang="zh-CN" sz="2400" b="1" i="1" baseline="-25000" dirty="0" smtClean="0">
                <a:solidFill>
                  <a:srgbClr val="7030A0"/>
                </a:solidFill>
              </a:rPr>
              <a:t>s</a:t>
            </a:r>
            <a:r>
              <a:rPr lang="en-US" altLang="zh-CN" sz="2400" b="1" i="1" dirty="0" smtClean="0">
                <a:solidFill>
                  <a:srgbClr val="7030A0"/>
                </a:solidFill>
              </a:rPr>
              <a:t> </a:t>
            </a:r>
            <a:r>
              <a:rPr lang="en-US" altLang="zh-CN" sz="2400" b="1" dirty="0" smtClean="0">
                <a:solidFill>
                  <a:srgbClr val="7030A0"/>
                </a:solidFill>
              </a:rPr>
              <a:t>versus</a:t>
            </a:r>
            <a:r>
              <a:rPr lang="en-US" altLang="zh-CN" sz="2400" b="1" i="1" dirty="0" smtClean="0">
                <a:solidFill>
                  <a:srgbClr val="7030A0"/>
                </a:solidFill>
              </a:rPr>
              <a:t> </a:t>
            </a:r>
            <a:r>
              <a:rPr lang="en-US" altLang="zh-CN" sz="2400" b="1" i="1" dirty="0" err="1" smtClean="0">
                <a:solidFill>
                  <a:srgbClr val="7030A0"/>
                </a:solidFill>
              </a:rPr>
              <a:t>B</a:t>
            </a:r>
            <a:r>
              <a:rPr lang="en-US" altLang="zh-CN" sz="2400" b="1" i="1" baseline="-25000" dirty="0" err="1" smtClean="0">
                <a:solidFill>
                  <a:srgbClr val="7030A0"/>
                </a:solidFill>
              </a:rPr>
              <a:t>min</a:t>
            </a:r>
            <a:r>
              <a:rPr lang="en-US" altLang="zh-CN" sz="2400" b="1" i="1" dirty="0" smtClean="0">
                <a:solidFill>
                  <a:srgbClr val="7030A0"/>
                </a:solidFill>
              </a:rPr>
              <a:t>/</a:t>
            </a:r>
            <a:r>
              <a:rPr lang="en-US" altLang="zh-CN" sz="2400" b="1" i="1" dirty="0" err="1" smtClean="0">
                <a:solidFill>
                  <a:srgbClr val="7030A0"/>
                </a:solidFill>
              </a:rPr>
              <a:t>B</a:t>
            </a:r>
            <a:r>
              <a:rPr lang="en-US" altLang="zh-CN" sz="2400" b="1" i="1" baseline="-25000" dirty="0" err="1" smtClean="0">
                <a:solidFill>
                  <a:srgbClr val="7030A0"/>
                </a:solidFill>
              </a:rPr>
              <a:t>ecr</a:t>
            </a:r>
            <a:endParaRPr lang="zh-CN" altLang="en-US" sz="2400" b="1" baseline="-25000" dirty="0">
              <a:solidFill>
                <a:srgbClr val="7030A0"/>
              </a:solidFill>
              <a:latin typeface="Calibri" panose="020F0502020204030204" pitchFamily="34" charset="0"/>
            </a:endParaRPr>
          </a:p>
        </p:txBody>
      </p:sp>
      <p:sp>
        <p:nvSpPr>
          <p:cNvPr id="33" name="标题 1"/>
          <p:cNvSpPr>
            <a:spLocks noGrp="1"/>
          </p:cNvSpPr>
          <p:nvPr>
            <p:ph type="title"/>
          </p:nvPr>
        </p:nvSpPr>
        <p:spPr>
          <a:xfrm>
            <a:off x="683568" y="41556"/>
            <a:ext cx="8460432" cy="601362"/>
          </a:xfrm>
        </p:spPr>
        <p:txBody>
          <a:bodyPr/>
          <a:lstStyle/>
          <a:p>
            <a:pPr>
              <a:lnSpc>
                <a:spcPts val="2400"/>
              </a:lnSpc>
            </a:pPr>
            <a:r>
              <a:rPr lang="en-US" altLang="zh-CN" sz="2800" dirty="0" smtClean="0">
                <a:latin typeface="+mn-lt"/>
              </a:rPr>
              <a:t>Discussion </a:t>
            </a:r>
            <a:br>
              <a:rPr lang="en-US" altLang="zh-CN" sz="2800" dirty="0" smtClean="0">
                <a:latin typeface="+mn-lt"/>
              </a:rPr>
            </a:br>
            <a:r>
              <a:rPr lang="en-US" altLang="zh-CN" sz="2800" dirty="0" smtClean="0">
                <a:latin typeface="+mn-lt"/>
              </a:rPr>
              <a:t>-</a:t>
            </a:r>
            <a:r>
              <a:rPr lang="en-US" altLang="zh-CN" sz="2400" dirty="0" smtClean="0">
                <a:latin typeface="+mn-lt"/>
              </a:rPr>
              <a:t>Correlation between </a:t>
            </a:r>
            <a:r>
              <a:rPr lang="en-US" altLang="zh-CN" sz="2400" i="1" dirty="0" smtClean="0">
                <a:latin typeface="+mn-lt"/>
              </a:rPr>
              <a:t>T</a:t>
            </a:r>
            <a:r>
              <a:rPr lang="en-US" altLang="zh-CN" sz="2400" i="1" baseline="-25000" dirty="0" smtClean="0">
                <a:latin typeface="+mn-lt"/>
              </a:rPr>
              <a:t>s</a:t>
            </a:r>
            <a:r>
              <a:rPr lang="en-US" altLang="zh-CN" sz="2400" dirty="0" smtClean="0">
                <a:latin typeface="+mn-lt"/>
              </a:rPr>
              <a:t> and electron cyclotron instabilities   </a:t>
            </a:r>
            <a:endParaRPr lang="zh-CN" altLang="en-US" sz="2800" dirty="0" smtClean="0">
              <a:latin typeface="+mn-lt"/>
            </a:endParaRPr>
          </a:p>
        </p:txBody>
      </p:sp>
      <p:sp>
        <p:nvSpPr>
          <p:cNvPr id="6" name="矩形 5"/>
          <p:cNvSpPr/>
          <p:nvPr/>
        </p:nvSpPr>
        <p:spPr>
          <a:xfrm>
            <a:off x="3618000" y="2071678"/>
            <a:ext cx="1428760" cy="928694"/>
          </a:xfrm>
          <a:prstGeom prst="rect">
            <a:avLst/>
          </a:prstGeom>
          <a:noFill/>
          <a:ln w="254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857488" y="3500438"/>
            <a:ext cx="2643206" cy="338554"/>
          </a:xfrm>
          <a:prstGeom prst="rect">
            <a:avLst/>
          </a:prstGeom>
          <a:ln w="19050">
            <a:solidFill>
              <a:srgbClr val="00B050"/>
            </a:solidFill>
          </a:ln>
        </p:spPr>
        <p:txBody>
          <a:bodyPr wrap="square">
            <a:spAutoFit/>
          </a:bodyPr>
          <a:lstStyle/>
          <a:p>
            <a:r>
              <a:rPr lang="fi-FI" sz="1600" b="1" dirty="0" smtClean="0">
                <a:solidFill>
                  <a:srgbClr val="00B050"/>
                </a:solidFill>
              </a:rPr>
              <a:t>Electron cyclotron instability</a:t>
            </a:r>
            <a:endParaRPr lang="zh-CN" altLang="en-US" sz="1600" dirty="0">
              <a:solidFill>
                <a:srgbClr val="00B050"/>
              </a:solidFill>
            </a:endParaRPr>
          </a:p>
        </p:txBody>
      </p:sp>
      <p:cxnSp>
        <p:nvCxnSpPr>
          <p:cNvPr id="8" name="直接箭头连接符 7"/>
          <p:cNvCxnSpPr/>
          <p:nvPr/>
        </p:nvCxnSpPr>
        <p:spPr>
          <a:xfrm rot="5400000">
            <a:off x="4179488" y="3250008"/>
            <a:ext cx="500066" cy="794"/>
          </a:xfrm>
          <a:prstGeom prst="straightConnector1">
            <a:avLst/>
          </a:prstGeom>
          <a:ln w="19050">
            <a:solidFill>
              <a:srgbClr val="00B05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7643834" y="1785926"/>
            <a:ext cx="1285884" cy="1571636"/>
          </a:xfrm>
          <a:prstGeom prst="ellipse">
            <a:avLst/>
          </a:prstGeom>
          <a:no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20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15</a:t>
            </a:fld>
            <a:r>
              <a:rPr lang="en-US" altLang="zh-CN" b="1" dirty="0" smtClean="0">
                <a:solidFill>
                  <a:schemeClr val="tx1"/>
                </a:solidFill>
              </a:rPr>
              <a:t>-</a:t>
            </a:r>
            <a:endParaRPr lang="zh-CN" altLang="en-US" b="1" dirty="0" smtClean="0">
              <a:solidFill>
                <a:schemeClr val="tx1"/>
              </a:solidFill>
            </a:endParaRPr>
          </a:p>
        </p:txBody>
      </p:sp>
      <p:sp>
        <p:nvSpPr>
          <p:cNvPr id="7988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sp>
        <p:nvSpPr>
          <p:cNvPr id="46" name="TextBox 45"/>
          <p:cNvSpPr txBox="1"/>
          <p:nvPr/>
        </p:nvSpPr>
        <p:spPr bwMode="auto">
          <a:xfrm>
            <a:off x="-32" y="863726"/>
            <a:ext cx="570329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nSpc>
                <a:spcPts val="2400"/>
              </a:lnSpc>
              <a:buFont typeface="Wingdings" pitchFamily="2" charset="2"/>
              <a:buChar char="p"/>
            </a:pPr>
            <a:r>
              <a:rPr lang="en-US" altLang="zh-CN" sz="2000" b="1" dirty="0" smtClean="0"/>
              <a:t> Electron energy gain </a:t>
            </a:r>
            <a:r>
              <a:rPr lang="en-US" sz="2000" b="1" dirty="0" smtClean="0"/>
              <a:t>in single resonance crossing </a:t>
            </a:r>
          </a:p>
          <a:p>
            <a:pPr>
              <a:lnSpc>
                <a:spcPts val="2400"/>
              </a:lnSpc>
              <a:buFont typeface="Wingdings" pitchFamily="2" charset="2"/>
              <a:buChar char="p"/>
            </a:pPr>
            <a:r>
              <a:rPr lang="en-US" altLang="zh-CN" sz="2000" b="1" dirty="0" smtClean="0"/>
              <a:t> Effective resonance width</a:t>
            </a:r>
            <a:endParaRPr lang="zh-CN" altLang="en-US" sz="2000" b="1" dirty="0"/>
          </a:p>
        </p:txBody>
      </p:sp>
      <p:sp>
        <p:nvSpPr>
          <p:cNvPr id="48" name="矩形 47"/>
          <p:cNvSpPr/>
          <p:nvPr/>
        </p:nvSpPr>
        <p:spPr>
          <a:xfrm>
            <a:off x="5929322" y="928670"/>
            <a:ext cx="2927789" cy="608885"/>
          </a:xfrm>
          <a:prstGeom prst="rect">
            <a:avLst/>
          </a:prstGeom>
          <a:noFill/>
        </p:spPr>
        <p:txBody>
          <a:bodyPr wrap="none">
            <a:spAutoFit/>
          </a:bodyPr>
          <a:lstStyle/>
          <a:p>
            <a:pPr>
              <a:lnSpc>
                <a:spcPts val="2000"/>
              </a:lnSpc>
            </a:pPr>
            <a:r>
              <a:rPr lang="en-US" sz="2000" b="1" dirty="0" smtClean="0"/>
              <a:t>depend strongly on </a:t>
            </a:r>
            <a:r>
              <a:rPr lang="en-US" altLang="zh-CN" sz="2000" b="1" i="1" dirty="0" smtClean="0">
                <a:solidFill>
                  <a:srgbClr val="FF0000"/>
                </a:solidFill>
              </a:rPr>
              <a:t>∇</a:t>
            </a:r>
            <a:r>
              <a:rPr lang="en-US" altLang="zh-CN" sz="2000" b="1" i="1" dirty="0" err="1" smtClean="0">
                <a:solidFill>
                  <a:srgbClr val="FF0000"/>
                </a:solidFill>
              </a:rPr>
              <a:t>B</a:t>
            </a:r>
            <a:r>
              <a:rPr lang="en-US" altLang="zh-CN" sz="2000" b="1" i="1" baseline="-25000" dirty="0" err="1" smtClean="0">
                <a:solidFill>
                  <a:srgbClr val="FF0000"/>
                </a:solidFill>
              </a:rPr>
              <a:t>ecr</a:t>
            </a:r>
            <a:r>
              <a:rPr lang="en-US" altLang="zh-CN" sz="2000" b="1" i="1" dirty="0" smtClean="0">
                <a:solidFill>
                  <a:srgbClr val="FF0000"/>
                </a:solidFill>
              </a:rPr>
              <a:t>  </a:t>
            </a:r>
          </a:p>
          <a:p>
            <a:pPr algn="dist">
              <a:lnSpc>
                <a:spcPts val="2000"/>
              </a:lnSpc>
            </a:pPr>
            <a:r>
              <a:rPr lang="en-US" altLang="zh-CN" sz="2000" b="1" dirty="0" smtClean="0"/>
              <a:t>rather than </a:t>
            </a:r>
            <a:r>
              <a:rPr lang="en-US" altLang="zh-CN" sz="2000" b="1" i="1" dirty="0" err="1" smtClean="0">
                <a:solidFill>
                  <a:srgbClr val="FF0000"/>
                </a:solidFill>
              </a:rPr>
              <a:t>B</a:t>
            </a:r>
            <a:r>
              <a:rPr lang="en-US" altLang="zh-CN" sz="2000" b="1" i="1" baseline="-25000" dirty="0" err="1" smtClean="0">
                <a:solidFill>
                  <a:srgbClr val="FF0000"/>
                </a:solidFill>
              </a:rPr>
              <a:t>min</a:t>
            </a:r>
            <a:endParaRPr lang="zh-CN" altLang="en-US" sz="2000" b="1" i="1" baseline="-25000" dirty="0" smtClean="0">
              <a:solidFill>
                <a:srgbClr val="FF0000"/>
              </a:solidFill>
            </a:endParaRPr>
          </a:p>
        </p:txBody>
      </p:sp>
      <p:sp>
        <p:nvSpPr>
          <p:cNvPr id="50" name="右大括号 49"/>
          <p:cNvSpPr/>
          <p:nvPr/>
        </p:nvSpPr>
        <p:spPr>
          <a:xfrm>
            <a:off x="5715008" y="928670"/>
            <a:ext cx="142876" cy="571504"/>
          </a:xfrm>
          <a:prstGeom prst="rightBrace">
            <a:avLst/>
          </a:prstGeom>
          <a:noFill/>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aphicFrame>
        <p:nvGraphicFramePr>
          <p:cNvPr id="52" name="对象 51"/>
          <p:cNvGraphicFramePr>
            <a:graphicFrameLocks noChangeAspect="1"/>
          </p:cNvGraphicFramePr>
          <p:nvPr/>
        </p:nvGraphicFramePr>
        <p:xfrm>
          <a:off x="4357686" y="1928802"/>
          <a:ext cx="3876696" cy="530226"/>
        </p:xfrm>
        <a:graphic>
          <a:graphicData uri="http://schemas.openxmlformats.org/presentationml/2006/ole">
            <mc:AlternateContent xmlns:mc="http://schemas.openxmlformats.org/markup-compatibility/2006">
              <mc:Choice xmlns:v="urn:schemas-microsoft-com:vml" Requires="v">
                <p:oleObj spid="_x0000_s79887" name="公式" r:id="rId4" imgW="2044440" imgH="279360" progId="Equation.3">
                  <p:embed/>
                </p:oleObj>
              </mc:Choice>
              <mc:Fallback>
                <p:oleObj name="公式" r:id="rId4" imgW="2044440" imgH="279360" progId="Equation.3">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7686" y="1928802"/>
                        <a:ext cx="3876696" cy="530226"/>
                      </a:xfrm>
                      <a:prstGeom prst="rect">
                        <a:avLst/>
                      </a:prstGeom>
                      <a:noFill/>
                      <a:ln w="31750">
                        <a:solidFill>
                          <a:srgbClr val="00FF00"/>
                        </a:solidFill>
                        <a:miter lim="800000"/>
                        <a:headEnd/>
                        <a:tailEnd/>
                      </a:ln>
                      <a:extLst>
                        <a:ext uri="{909E8E84-426E-40DD-AFC4-6F175D3DCCD1}">
                          <a14:hiddenFill xmlns:a14="http://schemas.microsoft.com/office/drawing/2010/main">
                            <a:solidFill>
                              <a:srgbClr val="0000FF"/>
                            </a:solidFill>
                          </a14:hiddenFill>
                        </a:ext>
                      </a:extLst>
                    </p:spPr>
                  </p:pic>
                </p:oleObj>
              </mc:Fallback>
            </mc:AlternateContent>
          </a:graphicData>
        </a:graphic>
      </p:graphicFrame>
      <p:sp>
        <p:nvSpPr>
          <p:cNvPr id="55" name="TextBox 54"/>
          <p:cNvSpPr txBox="1"/>
          <p:nvPr/>
        </p:nvSpPr>
        <p:spPr bwMode="auto">
          <a:xfrm>
            <a:off x="354804" y="1957320"/>
            <a:ext cx="3931444" cy="40011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en-US" sz="2000" b="1" dirty="0" smtClean="0"/>
              <a:t>Average gradient over ECR surface</a:t>
            </a:r>
            <a:r>
              <a:rPr lang="zh-CN" altLang="en-US" sz="2000" b="1" dirty="0" smtClean="0"/>
              <a:t>：</a:t>
            </a:r>
            <a:endParaRPr lang="zh-CN" altLang="en-US" sz="2000" b="1" dirty="0">
              <a:latin typeface="Calibri" panose="020F0502020204030204" pitchFamily="34" charset="0"/>
            </a:endParaRPr>
          </a:p>
        </p:txBody>
      </p:sp>
      <p:graphicFrame>
        <p:nvGraphicFramePr>
          <p:cNvPr id="79885" name="Object 13"/>
          <p:cNvGraphicFramePr>
            <a:graphicFrameLocks noChangeAspect="1"/>
          </p:cNvGraphicFramePr>
          <p:nvPr/>
        </p:nvGraphicFramePr>
        <p:xfrm>
          <a:off x="-525459" y="2500306"/>
          <a:ext cx="5668963" cy="3960812"/>
        </p:xfrm>
        <a:graphic>
          <a:graphicData uri="http://schemas.openxmlformats.org/presentationml/2006/ole">
            <mc:AlternateContent xmlns:mc="http://schemas.openxmlformats.org/markup-compatibility/2006">
              <mc:Choice xmlns:v="urn:schemas-microsoft-com:vml" Requires="v">
                <p:oleObj spid="_x0000_s79888" name="Graph" r:id="rId6" imgW="4153680" imgH="2901600" progId="Origin50.Graph">
                  <p:embed/>
                </p:oleObj>
              </mc:Choice>
              <mc:Fallback>
                <p:oleObj name="Graph" r:id="rId6" imgW="4153680" imgH="2901600" progId="Origin50.Graph">
                  <p:embed/>
                  <p:pic>
                    <p:nvPicPr>
                      <p:cNvPr id="0"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459" y="2500306"/>
                        <a:ext cx="5668963" cy="3960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9886" name="Object 14"/>
          <p:cNvGraphicFramePr>
            <a:graphicFrameLocks noChangeAspect="1"/>
          </p:cNvGraphicFramePr>
          <p:nvPr/>
        </p:nvGraphicFramePr>
        <p:xfrm>
          <a:off x="3837022" y="2500306"/>
          <a:ext cx="5664200" cy="3957637"/>
        </p:xfrm>
        <a:graphic>
          <a:graphicData uri="http://schemas.openxmlformats.org/presentationml/2006/ole">
            <mc:AlternateContent xmlns:mc="http://schemas.openxmlformats.org/markup-compatibility/2006">
              <mc:Choice xmlns:v="urn:schemas-microsoft-com:vml" Requires="v">
                <p:oleObj spid="_x0000_s79889" name="Graph" r:id="rId8" imgW="4153680" imgH="2901600" progId="Origin50.Graph">
                  <p:embed/>
                </p:oleObj>
              </mc:Choice>
              <mc:Fallback>
                <p:oleObj name="Graph" r:id="rId8" imgW="4153680" imgH="2901600" progId="Origin50.Graph">
                  <p:embed/>
                  <p:pic>
                    <p:nvPicPr>
                      <p:cNvPr id="0" name="Picture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37022" y="2500306"/>
                        <a:ext cx="5664200" cy="3957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8" name="标题 1"/>
          <p:cNvSpPr>
            <a:spLocks noGrp="1"/>
          </p:cNvSpPr>
          <p:nvPr>
            <p:ph type="title"/>
          </p:nvPr>
        </p:nvSpPr>
        <p:spPr>
          <a:xfrm>
            <a:off x="683568" y="41556"/>
            <a:ext cx="8460432" cy="601362"/>
          </a:xfrm>
        </p:spPr>
        <p:txBody>
          <a:bodyPr/>
          <a:lstStyle/>
          <a:p>
            <a:pPr>
              <a:lnSpc>
                <a:spcPts val="2400"/>
              </a:lnSpc>
            </a:pPr>
            <a:r>
              <a:rPr lang="en-US" altLang="zh-CN" sz="2800" dirty="0" smtClean="0">
                <a:latin typeface="+mn-lt"/>
              </a:rPr>
              <a:t>Discussion </a:t>
            </a:r>
            <a:br>
              <a:rPr lang="en-US" altLang="zh-CN" sz="2800" dirty="0" smtClean="0">
                <a:latin typeface="+mn-lt"/>
              </a:rPr>
            </a:br>
            <a:r>
              <a:rPr lang="en-US" altLang="zh-CN" sz="2800" dirty="0" smtClean="0">
                <a:latin typeface="+mn-lt"/>
              </a:rPr>
              <a:t>-</a:t>
            </a:r>
            <a:r>
              <a:rPr lang="en-US" altLang="zh-CN" sz="2400" dirty="0" smtClean="0">
                <a:latin typeface="+mn-lt"/>
              </a:rPr>
              <a:t>How to understand apparent linear </a:t>
            </a:r>
            <a:r>
              <a:rPr lang="en-US" altLang="zh-CN" sz="2400" i="1" dirty="0" err="1" smtClean="0">
                <a:latin typeface="+mn-lt"/>
              </a:rPr>
              <a:t>B</a:t>
            </a:r>
            <a:r>
              <a:rPr lang="en-US" altLang="zh-CN" sz="2400" i="1" baseline="-25000" dirty="0" err="1" smtClean="0">
                <a:latin typeface="+mn-lt"/>
              </a:rPr>
              <a:t>min</a:t>
            </a:r>
            <a:r>
              <a:rPr lang="en-US" altLang="zh-CN" sz="2400" dirty="0" smtClean="0">
                <a:latin typeface="+mn-lt"/>
              </a:rPr>
              <a:t> dependence on </a:t>
            </a:r>
            <a:r>
              <a:rPr lang="en-US" altLang="zh-CN" sz="2400" i="1" dirty="0" smtClean="0">
                <a:latin typeface="+mn-lt"/>
              </a:rPr>
              <a:t>T</a:t>
            </a:r>
            <a:r>
              <a:rPr lang="en-US" altLang="zh-CN" sz="2400" i="1" baseline="-25000" dirty="0" smtClean="0">
                <a:latin typeface="+mn-lt"/>
              </a:rPr>
              <a:t>s</a:t>
            </a:r>
            <a:endParaRPr lang="zh-CN" altLang="en-US" sz="2800" dirty="0" smtClean="0">
              <a:latin typeface="+mn-lt"/>
            </a:endParaRPr>
          </a:p>
        </p:txBody>
      </p:sp>
      <p:sp>
        <p:nvSpPr>
          <p:cNvPr id="59" name="TextBox 58"/>
          <p:cNvSpPr txBox="1"/>
          <p:nvPr/>
        </p:nvSpPr>
        <p:spPr bwMode="auto">
          <a:xfrm>
            <a:off x="4845690" y="6138187"/>
            <a:ext cx="3869714" cy="50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nSpc>
                <a:spcPts val="1600"/>
              </a:lnSpc>
            </a:pPr>
            <a:r>
              <a:rPr lang="en-US" altLang="zh-CN" sz="1600" b="1" dirty="0" smtClean="0">
                <a:solidFill>
                  <a:srgbClr val="7030A0"/>
                </a:solidFill>
              </a:rPr>
              <a:t>                        </a:t>
            </a:r>
          </a:p>
          <a:p>
            <a:pPr>
              <a:lnSpc>
                <a:spcPts val="1600"/>
              </a:lnSpc>
            </a:pPr>
            <a:r>
              <a:rPr lang="en-US" altLang="zh-CN" sz="1600" b="1" dirty="0" smtClean="0">
                <a:solidFill>
                  <a:srgbClr val="7030A0"/>
                </a:solidFill>
              </a:rPr>
              <a:t> Constant </a:t>
            </a:r>
            <a:r>
              <a:rPr lang="en-US" altLang="zh-CN" sz="1600" b="1" i="1" dirty="0" err="1" smtClean="0">
                <a:solidFill>
                  <a:srgbClr val="7030A0"/>
                </a:solidFill>
              </a:rPr>
              <a:t>B</a:t>
            </a:r>
            <a:r>
              <a:rPr lang="en-US" altLang="zh-CN" sz="1600" b="1" i="1" baseline="-25000" dirty="0" err="1" smtClean="0">
                <a:solidFill>
                  <a:srgbClr val="7030A0"/>
                </a:solidFill>
              </a:rPr>
              <a:t>inj</a:t>
            </a:r>
            <a:r>
              <a:rPr lang="en-US" altLang="zh-CN" sz="1600" b="1" dirty="0" smtClean="0">
                <a:solidFill>
                  <a:srgbClr val="7030A0"/>
                </a:solidFill>
              </a:rPr>
              <a:t> , </a:t>
            </a:r>
            <a:r>
              <a:rPr lang="en-US" altLang="zh-CN" sz="1600" b="1" i="1" dirty="0" err="1" smtClean="0">
                <a:solidFill>
                  <a:srgbClr val="7030A0"/>
                </a:solidFill>
              </a:rPr>
              <a:t>B</a:t>
            </a:r>
            <a:r>
              <a:rPr lang="en-US" altLang="zh-CN" sz="1600" b="1" i="1" baseline="-25000" dirty="0" err="1" smtClean="0">
                <a:solidFill>
                  <a:srgbClr val="7030A0"/>
                </a:solidFill>
              </a:rPr>
              <a:t>ex</a:t>
            </a:r>
            <a:r>
              <a:rPr lang="en-US" altLang="zh-CN" sz="1600" b="1" baseline="-25000" dirty="0" err="1" smtClean="0">
                <a:solidFill>
                  <a:srgbClr val="7030A0"/>
                </a:solidFill>
              </a:rPr>
              <a:t>t</a:t>
            </a:r>
            <a:r>
              <a:rPr lang="en-US" altLang="zh-CN" sz="1600" b="1" dirty="0" smtClean="0">
                <a:solidFill>
                  <a:srgbClr val="7030A0"/>
                </a:solidFill>
              </a:rPr>
              <a:t> and </a:t>
            </a:r>
            <a:r>
              <a:rPr lang="en-US" altLang="zh-CN" sz="1600" b="1" i="1" dirty="0" smtClean="0">
                <a:solidFill>
                  <a:srgbClr val="7030A0"/>
                </a:solidFill>
              </a:rPr>
              <a:t>B</a:t>
            </a:r>
            <a:r>
              <a:rPr lang="en-US" altLang="zh-CN" sz="1600" b="1" i="1" baseline="-25000" dirty="0" smtClean="0">
                <a:solidFill>
                  <a:srgbClr val="7030A0"/>
                </a:solidFill>
              </a:rPr>
              <a:t>r</a:t>
            </a:r>
            <a:r>
              <a:rPr lang="en-US" altLang="zh-CN" sz="1600" b="1" dirty="0" smtClean="0">
                <a:solidFill>
                  <a:srgbClr val="7030A0"/>
                </a:solidFill>
              </a:rPr>
              <a:t> while varying </a:t>
            </a:r>
            <a:r>
              <a:rPr lang="en-US" altLang="zh-CN" sz="1600" b="1" i="1" dirty="0" err="1" smtClean="0">
                <a:solidFill>
                  <a:srgbClr val="7030A0"/>
                </a:solidFill>
              </a:rPr>
              <a:t>B</a:t>
            </a:r>
            <a:r>
              <a:rPr lang="en-US" altLang="zh-CN" sz="1600" b="1" i="1" baseline="-25000" dirty="0" err="1" smtClean="0">
                <a:solidFill>
                  <a:srgbClr val="7030A0"/>
                </a:solidFill>
              </a:rPr>
              <a:t>min</a:t>
            </a:r>
            <a:endParaRPr lang="zh-CN" altLang="en-US" sz="1600" b="1" dirty="0">
              <a:solidFill>
                <a:srgbClr val="7030A0"/>
              </a:solidFill>
              <a:latin typeface="Calibri" panose="020F0502020204030204" pitchFamily="34" charset="0"/>
            </a:endParaRPr>
          </a:p>
        </p:txBody>
      </p:sp>
      <p:sp>
        <p:nvSpPr>
          <p:cNvPr id="60" name="TextBox 59"/>
          <p:cNvSpPr txBox="1"/>
          <p:nvPr/>
        </p:nvSpPr>
        <p:spPr bwMode="auto">
          <a:xfrm>
            <a:off x="357158" y="6141008"/>
            <a:ext cx="4239622"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nSpc>
                <a:spcPts val="1600"/>
              </a:lnSpc>
            </a:pPr>
            <a:r>
              <a:rPr lang="en-US" altLang="zh-CN" sz="1600" b="1" dirty="0" smtClean="0">
                <a:solidFill>
                  <a:srgbClr val="7030A0"/>
                </a:solidFill>
              </a:rPr>
              <a:t>                   </a:t>
            </a:r>
          </a:p>
          <a:p>
            <a:pPr>
              <a:lnSpc>
                <a:spcPts val="1600"/>
              </a:lnSpc>
            </a:pPr>
            <a:r>
              <a:rPr lang="en-US" altLang="zh-CN" sz="1600" b="1" dirty="0" smtClean="0">
                <a:solidFill>
                  <a:srgbClr val="7030A0"/>
                </a:solidFill>
              </a:rPr>
              <a:t> Constant on-axis </a:t>
            </a:r>
            <a:r>
              <a:rPr lang="en-US" altLang="zh-CN" sz="1600" b="1" i="1" dirty="0" smtClean="0">
                <a:solidFill>
                  <a:srgbClr val="7030A0"/>
                </a:solidFill>
              </a:rPr>
              <a:t>∇</a:t>
            </a:r>
            <a:r>
              <a:rPr lang="en-US" altLang="zh-CN" sz="1600" b="1" i="1" dirty="0" err="1" smtClean="0">
                <a:solidFill>
                  <a:srgbClr val="7030A0"/>
                </a:solidFill>
              </a:rPr>
              <a:t>B</a:t>
            </a:r>
            <a:r>
              <a:rPr lang="en-US" altLang="zh-CN" sz="1600" b="1" i="1" baseline="-25000" dirty="0" err="1" smtClean="0">
                <a:solidFill>
                  <a:srgbClr val="7030A0"/>
                </a:solidFill>
              </a:rPr>
              <a:t>ecr</a:t>
            </a:r>
            <a:r>
              <a:rPr lang="en-US" altLang="zh-CN" sz="1600" b="1" i="1" dirty="0" smtClean="0">
                <a:solidFill>
                  <a:srgbClr val="7030A0"/>
                </a:solidFill>
              </a:rPr>
              <a:t> </a:t>
            </a:r>
            <a:r>
              <a:rPr lang="en-US" altLang="zh-CN" sz="1600" b="1" dirty="0" smtClean="0">
                <a:solidFill>
                  <a:srgbClr val="7030A0"/>
                </a:solidFill>
              </a:rPr>
              <a:t>and </a:t>
            </a:r>
            <a:r>
              <a:rPr lang="en-US" altLang="zh-CN" sz="1600" b="1" i="1" dirty="0" smtClean="0">
                <a:solidFill>
                  <a:srgbClr val="7030A0"/>
                </a:solidFill>
              </a:rPr>
              <a:t>B</a:t>
            </a:r>
            <a:r>
              <a:rPr lang="en-US" altLang="zh-CN" sz="1600" b="1" i="1" baseline="-25000" dirty="0" smtClean="0">
                <a:solidFill>
                  <a:srgbClr val="7030A0"/>
                </a:solidFill>
              </a:rPr>
              <a:t>r</a:t>
            </a:r>
            <a:r>
              <a:rPr lang="en-US" altLang="zh-CN" sz="1600" b="1" dirty="0" smtClean="0">
                <a:solidFill>
                  <a:srgbClr val="7030A0"/>
                </a:solidFill>
              </a:rPr>
              <a:t> while varying </a:t>
            </a:r>
            <a:r>
              <a:rPr lang="en-US" altLang="zh-CN" sz="1600" b="1" i="1" dirty="0" err="1" smtClean="0">
                <a:solidFill>
                  <a:srgbClr val="7030A0"/>
                </a:solidFill>
              </a:rPr>
              <a:t>B</a:t>
            </a:r>
            <a:r>
              <a:rPr lang="en-US" altLang="zh-CN" sz="1600" b="1" i="1" baseline="-25000" dirty="0" err="1" smtClean="0">
                <a:solidFill>
                  <a:srgbClr val="7030A0"/>
                </a:solidFill>
              </a:rPr>
              <a:t>min</a:t>
            </a:r>
            <a:endParaRPr lang="zh-CN" altLang="en-US" sz="1600" b="1" i="1" baseline="-25000" dirty="0">
              <a:solidFill>
                <a:srgbClr val="7030A0"/>
              </a:solidFill>
            </a:endParaRPr>
          </a:p>
        </p:txBody>
      </p:sp>
      <p:sp>
        <p:nvSpPr>
          <p:cNvPr id="14" name="矩形 13"/>
          <p:cNvSpPr/>
          <p:nvPr/>
        </p:nvSpPr>
        <p:spPr>
          <a:xfrm>
            <a:off x="714348" y="5929330"/>
            <a:ext cx="3357586" cy="2143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rot="5400000">
            <a:off x="2964645" y="4179099"/>
            <a:ext cx="3143272" cy="2143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16</a:t>
            </a:fld>
            <a:r>
              <a:rPr lang="en-US" altLang="zh-CN" b="1" dirty="0" smtClean="0">
                <a:solidFill>
                  <a:schemeClr val="tx1"/>
                </a:solidFill>
              </a:rPr>
              <a:t>-</a:t>
            </a:r>
            <a:endParaRPr lang="zh-CN" altLang="en-US" b="1" dirty="0" smtClean="0">
              <a:solidFill>
                <a:schemeClr val="tx1"/>
              </a:solidFill>
            </a:endParaRPr>
          </a:p>
        </p:txBody>
      </p:sp>
      <p:sp>
        <p:nvSpPr>
          <p:cNvPr id="7988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02406" name="Object 6"/>
          <p:cNvGraphicFramePr>
            <a:graphicFrameLocks noChangeAspect="1"/>
          </p:cNvGraphicFramePr>
          <p:nvPr/>
        </p:nvGraphicFramePr>
        <p:xfrm>
          <a:off x="-428660" y="1471626"/>
          <a:ext cx="5635626" cy="3957638"/>
        </p:xfrm>
        <a:graphic>
          <a:graphicData uri="http://schemas.openxmlformats.org/presentationml/2006/ole">
            <mc:AlternateContent xmlns:mc="http://schemas.openxmlformats.org/markup-compatibility/2006">
              <mc:Choice xmlns:v="urn:schemas-microsoft-com:vml" Requires="v">
                <p:oleObj spid="_x0000_s102407" name="Graph" r:id="rId4" imgW="4131720" imgH="2901600" progId="Origin50.Graph">
                  <p:embed/>
                </p:oleObj>
              </mc:Choice>
              <mc:Fallback>
                <p:oleObj name="Graph" r:id="rId4" imgW="4131720" imgH="2901600" progId="Origin50.Graph">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660" y="1471626"/>
                        <a:ext cx="5635626" cy="3957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 name="表格 14"/>
          <p:cNvGraphicFramePr>
            <a:graphicFrameLocks noGrp="1"/>
          </p:cNvGraphicFramePr>
          <p:nvPr/>
        </p:nvGraphicFramePr>
        <p:xfrm>
          <a:off x="4643438" y="2052730"/>
          <a:ext cx="4286280" cy="2662154"/>
        </p:xfrm>
        <a:graphic>
          <a:graphicData uri="http://schemas.openxmlformats.org/drawingml/2006/table">
            <a:tbl>
              <a:tblPr>
                <a:tableStyleId>{BC89EF96-8CEA-46FF-86C4-4CE0E7609802}</a:tableStyleId>
              </a:tblPr>
              <a:tblGrid>
                <a:gridCol w="714380">
                  <a:extLst>
                    <a:ext uri="{9D8B030D-6E8A-4147-A177-3AD203B41FA5}">
                      <a16:colId xmlns:a16="http://schemas.microsoft.com/office/drawing/2014/main" val="20000"/>
                    </a:ext>
                  </a:extLst>
                </a:gridCol>
                <a:gridCol w="785818">
                  <a:extLst>
                    <a:ext uri="{9D8B030D-6E8A-4147-A177-3AD203B41FA5}">
                      <a16:colId xmlns:a16="http://schemas.microsoft.com/office/drawing/2014/main" val="20001"/>
                    </a:ext>
                  </a:extLst>
                </a:gridCol>
                <a:gridCol w="785818">
                  <a:extLst>
                    <a:ext uri="{9D8B030D-6E8A-4147-A177-3AD203B41FA5}">
                      <a16:colId xmlns:a16="http://schemas.microsoft.com/office/drawing/2014/main" val="20002"/>
                    </a:ext>
                  </a:extLst>
                </a:gridCol>
                <a:gridCol w="714380">
                  <a:extLst>
                    <a:ext uri="{9D8B030D-6E8A-4147-A177-3AD203B41FA5}">
                      <a16:colId xmlns:a16="http://schemas.microsoft.com/office/drawing/2014/main" val="20003"/>
                    </a:ext>
                  </a:extLst>
                </a:gridCol>
                <a:gridCol w="1285884">
                  <a:extLst>
                    <a:ext uri="{9D8B030D-6E8A-4147-A177-3AD203B41FA5}">
                      <a16:colId xmlns:a16="http://schemas.microsoft.com/office/drawing/2014/main" val="20004"/>
                    </a:ext>
                  </a:extLst>
                </a:gridCol>
              </a:tblGrid>
              <a:tr h="467594">
                <a:tc>
                  <a:txBody>
                    <a:bodyPr/>
                    <a:lstStyle/>
                    <a:p>
                      <a:pPr algn="ctr">
                        <a:spcAft>
                          <a:spcPts val="0"/>
                        </a:spcAft>
                      </a:pPr>
                      <a:r>
                        <a:rPr lang="en-US" sz="1600" b="1" i="1" kern="0" dirty="0" smtClean="0"/>
                        <a:t>B</a:t>
                      </a:r>
                      <a:r>
                        <a:rPr lang="en-US" sz="1600" b="1" i="1" kern="0" baseline="-25000" dirty="0" smtClean="0"/>
                        <a:t>r</a:t>
                      </a:r>
                      <a:r>
                        <a:rPr lang="en-US" sz="1600" b="1" kern="100" baseline="0" dirty="0" smtClean="0"/>
                        <a:t> </a:t>
                      </a:r>
                      <a:r>
                        <a:rPr lang="en-US" sz="1600" b="1" kern="0" dirty="0" smtClean="0"/>
                        <a:t>(T</a:t>
                      </a:r>
                      <a:r>
                        <a:rPr lang="en-US" sz="1600" b="1" kern="0" dirty="0"/>
                        <a:t>)</a:t>
                      </a:r>
                      <a:endParaRPr lang="zh-CN" sz="1600" b="1" kern="100" dirty="0">
                        <a:latin typeface="Calibri"/>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ctr">
                        <a:spcAft>
                          <a:spcPts val="0"/>
                        </a:spcAft>
                      </a:pPr>
                      <a:r>
                        <a:rPr lang="en-US" sz="1600" b="1" i="1" kern="100" dirty="0" err="1"/>
                        <a:t>B</a:t>
                      </a:r>
                      <a:r>
                        <a:rPr lang="en-US" sz="1600" b="1" i="1" kern="100" baseline="-25000" dirty="0" err="1"/>
                        <a:t>min</a:t>
                      </a:r>
                      <a:r>
                        <a:rPr lang="en-US" sz="1600" b="1" kern="100" dirty="0"/>
                        <a:t> </a:t>
                      </a:r>
                      <a:r>
                        <a:rPr lang="en-US" sz="1600" b="1" kern="100" dirty="0" smtClean="0"/>
                        <a:t>(</a:t>
                      </a:r>
                      <a:r>
                        <a:rPr lang="en-US" sz="1600" b="1" kern="100" dirty="0"/>
                        <a:t>T)</a:t>
                      </a:r>
                      <a:endParaRPr lang="zh-CN" sz="1600" b="1" kern="100" dirty="0">
                        <a:latin typeface="Calibri"/>
                        <a:cs typeface="宋体"/>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ctr">
                        <a:spcAft>
                          <a:spcPts val="0"/>
                        </a:spcAft>
                      </a:pPr>
                      <a:r>
                        <a:rPr lang="en-US" sz="1600" b="1" i="1" kern="100" dirty="0" err="1" smtClean="0"/>
                        <a:t>B</a:t>
                      </a:r>
                      <a:r>
                        <a:rPr lang="en-US" sz="1600" b="1" i="1" kern="100" baseline="-25000" dirty="0" err="1" smtClean="0"/>
                        <a:t>inj</a:t>
                      </a:r>
                      <a:r>
                        <a:rPr lang="en-US" sz="1600" b="1" kern="100" baseline="0" dirty="0" smtClean="0"/>
                        <a:t> </a:t>
                      </a:r>
                      <a:r>
                        <a:rPr lang="en-US" sz="1600" b="1" kern="100" dirty="0" smtClean="0"/>
                        <a:t>(T</a:t>
                      </a:r>
                      <a:r>
                        <a:rPr lang="en-US" sz="1600" b="1" kern="100" dirty="0"/>
                        <a:t>)</a:t>
                      </a:r>
                      <a:endParaRPr lang="zh-CN" sz="1600" b="1" kern="100" dirty="0">
                        <a:latin typeface="Calibri"/>
                        <a:cs typeface="宋体"/>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fontAlgn="ctr">
                        <a:spcAft>
                          <a:spcPts val="0"/>
                        </a:spcAft>
                      </a:pPr>
                      <a:r>
                        <a:rPr lang="en-US" sz="1600" b="1" i="1" kern="100" dirty="0" err="1" smtClean="0"/>
                        <a:t>B</a:t>
                      </a:r>
                      <a:r>
                        <a:rPr lang="en-US" sz="1600" b="1" i="1" kern="100" baseline="-25000" dirty="0" err="1" smtClean="0"/>
                        <a:t>ext</a:t>
                      </a:r>
                      <a:r>
                        <a:rPr lang="en-US" sz="1600" b="1" kern="100" baseline="0" dirty="0" smtClean="0"/>
                        <a:t> </a:t>
                      </a:r>
                      <a:r>
                        <a:rPr lang="en-US" sz="1600" b="1" kern="100" dirty="0" smtClean="0"/>
                        <a:t>(T</a:t>
                      </a:r>
                      <a:r>
                        <a:rPr lang="en-US" sz="1600" b="1" kern="100" dirty="0"/>
                        <a:t>)</a:t>
                      </a:r>
                      <a:endParaRPr lang="zh-CN" sz="1600" b="1" kern="100" dirty="0">
                        <a:latin typeface="Calibri"/>
                        <a:cs typeface="宋体"/>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en-US" altLang="zh-CN" sz="1600" b="1" kern="100" dirty="0" smtClean="0"/>
                        <a:t>&lt;</a:t>
                      </a:r>
                      <a:r>
                        <a:rPr lang="en-US" altLang="zh-CN" sz="1600" b="1" i="1" kern="100" dirty="0" smtClean="0"/>
                        <a:t>∇</a:t>
                      </a:r>
                      <a:r>
                        <a:rPr lang="en-US" altLang="zh-CN" sz="1600" b="1" i="1" kern="100" dirty="0" err="1" smtClean="0"/>
                        <a:t>B</a:t>
                      </a:r>
                      <a:r>
                        <a:rPr lang="en-US" altLang="zh-CN" sz="1600" b="1" i="1" kern="100" baseline="-25000" dirty="0" err="1" smtClean="0"/>
                        <a:t>ecr</a:t>
                      </a:r>
                      <a:r>
                        <a:rPr lang="en-US" altLang="zh-CN" sz="1600" b="1" i="1" kern="100" dirty="0" smtClean="0"/>
                        <a:t> </a:t>
                      </a:r>
                      <a:r>
                        <a:rPr lang="en-US" altLang="zh-CN" sz="1600" b="1" kern="100" dirty="0" smtClean="0"/>
                        <a:t>&gt; (T/m)</a:t>
                      </a:r>
                      <a:endParaRPr lang="en-US" altLang="zh-CN" sz="1600" b="1" kern="100" dirty="0" smtClean="0">
                        <a:latin typeface="+mn-lt"/>
                        <a:ea typeface="+mn-ea"/>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33797">
                <a:tc rowSpan="9">
                  <a:txBody>
                    <a:bodyPr/>
                    <a:lstStyle/>
                    <a:p>
                      <a:pPr algn="ctr">
                        <a:spcAft>
                          <a:spcPts val="0"/>
                        </a:spcAft>
                      </a:pPr>
                      <a:r>
                        <a:rPr lang="en-US" sz="1600" b="1" kern="0" dirty="0"/>
                        <a:t>1.05</a:t>
                      </a:r>
                      <a:endParaRPr lang="zh-CN" sz="1600" b="1" kern="100" dirty="0">
                        <a:latin typeface="Calibri"/>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9">
                  <a:txBody>
                    <a:bodyPr/>
                    <a:lstStyle/>
                    <a:p>
                      <a:pPr algn="ctr">
                        <a:spcAft>
                          <a:spcPts val="0"/>
                        </a:spcAft>
                      </a:pPr>
                      <a:r>
                        <a:rPr lang="en-US" sz="1600" b="1" kern="0" dirty="0"/>
                        <a:t>0.40</a:t>
                      </a:r>
                      <a:endParaRPr lang="zh-CN" sz="1600" b="1" kern="100" dirty="0">
                        <a:latin typeface="Calibri"/>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spcAft>
                          <a:spcPts val="0"/>
                        </a:spcAft>
                      </a:pPr>
                      <a:r>
                        <a:rPr lang="en-US" sz="1600" b="1" kern="0" dirty="0"/>
                        <a:t>1.06</a:t>
                      </a:r>
                      <a:endParaRPr lang="zh-CN" sz="1600" b="1" kern="100" dirty="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en-US" sz="1600" b="1" kern="0" dirty="0"/>
                        <a:t>1.10</a:t>
                      </a:r>
                      <a:endParaRPr lang="zh-CN" sz="1600" b="1" kern="100" dirty="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en-US" sz="1600" b="1" kern="0" dirty="0"/>
                        <a:t>6.92</a:t>
                      </a:r>
                      <a:endParaRPr lang="zh-CN" sz="1600" b="1" kern="100" dirty="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33797">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600" b="1" kern="0" dirty="0"/>
                        <a:t>1.14</a:t>
                      </a:r>
                      <a:endParaRPr lang="zh-CN" sz="1600" b="1" kern="100" dirty="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en-US" sz="1600" b="1" kern="0"/>
                        <a:t>1.11</a:t>
                      </a:r>
                      <a:endParaRPr lang="zh-CN" sz="1600" b="1" kern="10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en-US" sz="1600" b="1" kern="0"/>
                        <a:t>6.95</a:t>
                      </a:r>
                      <a:endParaRPr lang="zh-CN" sz="1600" b="1" kern="10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33797">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600" b="1" kern="0" dirty="0"/>
                        <a:t>1.16</a:t>
                      </a:r>
                      <a:endParaRPr lang="zh-CN" sz="1600" b="1" kern="100" dirty="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en-US" sz="1600" b="1" kern="0" dirty="0"/>
                        <a:t>1.12</a:t>
                      </a:r>
                      <a:endParaRPr lang="zh-CN" sz="1600" b="1" kern="100" dirty="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en-US" sz="1600" b="1" kern="0"/>
                        <a:t>6.98</a:t>
                      </a:r>
                      <a:endParaRPr lang="zh-CN" sz="1600" b="1" kern="10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33797">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600" b="1" kern="0" dirty="0"/>
                        <a:t>1.26</a:t>
                      </a:r>
                      <a:endParaRPr lang="zh-CN" sz="1600" b="1" kern="100" dirty="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en-US" sz="1600" b="1" kern="0" dirty="0"/>
                        <a:t>1.13</a:t>
                      </a:r>
                      <a:endParaRPr lang="zh-CN" sz="1600" b="1" kern="100" dirty="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en-US" sz="1600" b="1" kern="0" dirty="0"/>
                        <a:t>7.05</a:t>
                      </a:r>
                      <a:endParaRPr lang="zh-CN" sz="1600" b="1" kern="100" dirty="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33797">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600" b="1" kern="0"/>
                        <a:t>1.49</a:t>
                      </a:r>
                      <a:endParaRPr lang="zh-CN" sz="1600" b="1" kern="10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en-US" sz="1600" b="1" kern="0" dirty="0"/>
                        <a:t>1.21</a:t>
                      </a:r>
                      <a:endParaRPr lang="zh-CN" sz="1600" b="1" kern="100" dirty="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en-US" sz="1600" b="1" kern="0" dirty="0"/>
                        <a:t>7.13</a:t>
                      </a:r>
                      <a:endParaRPr lang="zh-CN" sz="1600" b="1" kern="100" dirty="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33797">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600" b="1" kern="0"/>
                        <a:t>1.74</a:t>
                      </a:r>
                      <a:endParaRPr lang="zh-CN" sz="1600" b="1" kern="10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en-US" sz="1600" b="1" kern="0"/>
                        <a:t>1.29</a:t>
                      </a:r>
                      <a:endParaRPr lang="zh-CN" sz="1600" b="1" kern="10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en-US" sz="1600" b="1" kern="0" dirty="0"/>
                        <a:t>7.31</a:t>
                      </a:r>
                      <a:endParaRPr lang="zh-CN" sz="1600" b="1" kern="100" dirty="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33797">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600" b="1" kern="0"/>
                        <a:t>1.98</a:t>
                      </a:r>
                      <a:endParaRPr lang="zh-CN" sz="1600" b="1" kern="10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en-US" sz="1600" b="1" kern="0"/>
                        <a:t>1.37</a:t>
                      </a:r>
                      <a:endParaRPr lang="zh-CN" sz="1600" b="1" kern="10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en-US" sz="1600" b="1" kern="0" dirty="0"/>
                        <a:t>7.43</a:t>
                      </a:r>
                      <a:endParaRPr lang="zh-CN" sz="1600" b="1" kern="100" dirty="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33797">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600" b="1" kern="0" dirty="0"/>
                        <a:t>2.23</a:t>
                      </a:r>
                      <a:endParaRPr lang="zh-CN" sz="1600" b="1" kern="100" dirty="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en-US" sz="1600" b="1" kern="0"/>
                        <a:t>1.45</a:t>
                      </a:r>
                      <a:endParaRPr lang="zh-CN" sz="1600" b="1" kern="10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en-US" sz="1600" b="1" kern="0" dirty="0"/>
                        <a:t>7.57</a:t>
                      </a:r>
                      <a:endParaRPr lang="zh-CN" sz="1600" b="1" kern="100" dirty="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33797">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600" b="1" kern="0" dirty="0"/>
                        <a:t>2.41</a:t>
                      </a:r>
                      <a:endParaRPr lang="zh-CN" sz="1600" b="1" kern="100" dirty="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en-US" sz="1600" b="1" kern="0" dirty="0"/>
                        <a:t>1.50</a:t>
                      </a:r>
                      <a:endParaRPr lang="zh-CN" sz="1600" b="1" kern="100" dirty="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pPr algn="ctr">
                        <a:spcAft>
                          <a:spcPts val="0"/>
                        </a:spcAft>
                      </a:pPr>
                      <a:r>
                        <a:rPr lang="en-US" sz="1600" b="1" kern="0" dirty="0"/>
                        <a:t>7.70</a:t>
                      </a:r>
                      <a:endParaRPr lang="zh-CN" sz="1600" b="1" kern="100" dirty="0">
                        <a:latin typeface="Calibri"/>
                        <a:ea typeface="宋体"/>
                        <a:cs typeface="Times New Roman"/>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17" name="右大括号 16"/>
          <p:cNvSpPr/>
          <p:nvPr/>
        </p:nvSpPr>
        <p:spPr>
          <a:xfrm rot="5400000">
            <a:off x="6750859" y="4179099"/>
            <a:ext cx="285752" cy="1357322"/>
          </a:xfrm>
          <a:prstGeom prst="rightBrace">
            <a:avLst/>
          </a:prstGeom>
          <a:ln w="38100">
            <a:solidFill>
              <a:srgbClr val="00CC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TextBox 17"/>
          <p:cNvSpPr txBox="1"/>
          <p:nvPr/>
        </p:nvSpPr>
        <p:spPr bwMode="auto">
          <a:xfrm>
            <a:off x="5245663" y="5000636"/>
            <a:ext cx="33983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r>
              <a:rPr lang="en-US" altLang="zh-CN" b="1" dirty="0" smtClean="0">
                <a:solidFill>
                  <a:srgbClr val="00B050"/>
                </a:solidFill>
              </a:rPr>
              <a:t>Mirror ratio (</a:t>
            </a:r>
            <a:r>
              <a:rPr lang="en-US" altLang="zh-CN" b="1" i="1" dirty="0" err="1" smtClean="0">
                <a:solidFill>
                  <a:srgbClr val="00B050"/>
                </a:solidFill>
              </a:rPr>
              <a:t>B</a:t>
            </a:r>
            <a:r>
              <a:rPr lang="en-US" altLang="zh-CN" b="1" i="1" baseline="-25000" dirty="0" err="1" smtClean="0">
                <a:solidFill>
                  <a:srgbClr val="00B050"/>
                </a:solidFill>
              </a:rPr>
              <a:t>max</a:t>
            </a:r>
            <a:r>
              <a:rPr lang="en-US" altLang="zh-CN" b="1" i="1" dirty="0" smtClean="0">
                <a:solidFill>
                  <a:srgbClr val="00B050"/>
                </a:solidFill>
              </a:rPr>
              <a:t>/</a:t>
            </a:r>
            <a:r>
              <a:rPr lang="en-US" altLang="zh-CN" b="1" i="1" dirty="0" err="1" smtClean="0">
                <a:solidFill>
                  <a:srgbClr val="00B050"/>
                </a:solidFill>
              </a:rPr>
              <a:t>B</a:t>
            </a:r>
            <a:r>
              <a:rPr lang="en-US" altLang="zh-CN" b="1" i="1" baseline="-25000" dirty="0" err="1" smtClean="0">
                <a:solidFill>
                  <a:srgbClr val="00B050"/>
                </a:solidFill>
              </a:rPr>
              <a:t>min</a:t>
            </a:r>
            <a:r>
              <a:rPr lang="en-US" altLang="zh-CN" b="1" dirty="0" smtClean="0">
                <a:solidFill>
                  <a:srgbClr val="00B050"/>
                </a:solidFill>
              </a:rPr>
              <a:t>): 2.65-6.03</a:t>
            </a:r>
            <a:endParaRPr lang="zh-CN" altLang="en-US" b="1" dirty="0">
              <a:solidFill>
                <a:srgbClr val="00B050"/>
              </a:solidFill>
              <a:latin typeface="Calibri" panose="020F0502020204030204" pitchFamily="34" charset="0"/>
            </a:endParaRPr>
          </a:p>
        </p:txBody>
      </p:sp>
      <p:sp>
        <p:nvSpPr>
          <p:cNvPr id="21" name="标题 1"/>
          <p:cNvSpPr>
            <a:spLocks noGrp="1"/>
          </p:cNvSpPr>
          <p:nvPr>
            <p:ph type="title"/>
          </p:nvPr>
        </p:nvSpPr>
        <p:spPr>
          <a:xfrm>
            <a:off x="683568" y="41556"/>
            <a:ext cx="8460432" cy="601362"/>
          </a:xfrm>
        </p:spPr>
        <p:txBody>
          <a:bodyPr/>
          <a:lstStyle/>
          <a:p>
            <a:pPr>
              <a:lnSpc>
                <a:spcPts val="2400"/>
              </a:lnSpc>
            </a:pPr>
            <a:r>
              <a:rPr lang="en-US" altLang="zh-CN" sz="2800" dirty="0" smtClean="0">
                <a:latin typeface="+mn-lt"/>
              </a:rPr>
              <a:t>Discussion </a:t>
            </a:r>
            <a:br>
              <a:rPr lang="en-US" altLang="zh-CN" sz="2800" dirty="0" smtClean="0">
                <a:latin typeface="+mn-lt"/>
              </a:rPr>
            </a:br>
            <a:r>
              <a:rPr lang="en-US" altLang="zh-CN" sz="2800" dirty="0" smtClean="0">
                <a:latin typeface="+mn-lt"/>
              </a:rPr>
              <a:t>-</a:t>
            </a:r>
            <a:r>
              <a:rPr lang="en-US" altLang="zh-CN" sz="2400" dirty="0" smtClean="0">
                <a:latin typeface="+mn-lt"/>
              </a:rPr>
              <a:t>Plasma confinement</a:t>
            </a:r>
            <a:endParaRPr lang="zh-CN" altLang="en-US" sz="2800" dirty="0" smtClean="0">
              <a:latin typeface="+mn-lt"/>
            </a:endParaRPr>
          </a:p>
        </p:txBody>
      </p:sp>
      <p:sp>
        <p:nvSpPr>
          <p:cNvPr id="22" name="TextBox 21"/>
          <p:cNvSpPr txBox="1"/>
          <p:nvPr/>
        </p:nvSpPr>
        <p:spPr bwMode="auto">
          <a:xfrm>
            <a:off x="2571736" y="1000108"/>
            <a:ext cx="466967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r>
              <a:rPr lang="en-US" altLang="zh-CN" sz="1600" b="1" dirty="0" smtClean="0">
                <a:solidFill>
                  <a:srgbClr val="7030A0"/>
                </a:solidFill>
              </a:rPr>
              <a:t>                 </a:t>
            </a:r>
            <a:endParaRPr lang="en-US" altLang="zh-CN" b="1" dirty="0" smtClean="0">
              <a:solidFill>
                <a:srgbClr val="7030A0"/>
              </a:solidFill>
            </a:endParaRPr>
          </a:p>
          <a:p>
            <a:r>
              <a:rPr lang="en-US" altLang="zh-CN" b="1" dirty="0" smtClean="0">
                <a:solidFill>
                  <a:srgbClr val="7030A0"/>
                </a:solidFill>
              </a:rPr>
              <a:t>Constant </a:t>
            </a:r>
            <a:r>
              <a:rPr lang="en-US" altLang="zh-CN" b="1" i="1" dirty="0" err="1" smtClean="0">
                <a:solidFill>
                  <a:srgbClr val="7030A0"/>
                </a:solidFill>
              </a:rPr>
              <a:t>B</a:t>
            </a:r>
            <a:r>
              <a:rPr lang="en-US" altLang="zh-CN" b="1" i="1" baseline="-25000" dirty="0" err="1" smtClean="0">
                <a:solidFill>
                  <a:srgbClr val="7030A0"/>
                </a:solidFill>
              </a:rPr>
              <a:t>min</a:t>
            </a:r>
            <a:r>
              <a:rPr lang="en-US" altLang="zh-CN" b="1" i="1" baseline="-25000" dirty="0" smtClean="0">
                <a:solidFill>
                  <a:srgbClr val="7030A0"/>
                </a:solidFill>
              </a:rPr>
              <a:t> </a:t>
            </a:r>
            <a:r>
              <a:rPr lang="en-US" altLang="zh-CN" b="1" dirty="0" smtClean="0">
                <a:solidFill>
                  <a:srgbClr val="7030A0"/>
                </a:solidFill>
              </a:rPr>
              <a:t>and </a:t>
            </a:r>
            <a:r>
              <a:rPr lang="en-US" altLang="zh-CN" b="1" i="1" dirty="0" smtClean="0">
                <a:solidFill>
                  <a:srgbClr val="7030A0"/>
                </a:solidFill>
              </a:rPr>
              <a:t>B</a:t>
            </a:r>
            <a:r>
              <a:rPr lang="en-US" altLang="zh-CN" b="1" i="1" baseline="-25000" dirty="0" smtClean="0">
                <a:solidFill>
                  <a:srgbClr val="7030A0"/>
                </a:solidFill>
              </a:rPr>
              <a:t>r</a:t>
            </a:r>
            <a:r>
              <a:rPr lang="en-US" altLang="zh-CN" b="1" dirty="0" smtClean="0">
                <a:solidFill>
                  <a:srgbClr val="7030A0"/>
                </a:solidFill>
              </a:rPr>
              <a:t> while varying on-axis </a:t>
            </a:r>
            <a:r>
              <a:rPr lang="en-US" altLang="zh-CN" b="1" i="1" dirty="0" smtClean="0">
                <a:solidFill>
                  <a:srgbClr val="7030A0"/>
                </a:solidFill>
              </a:rPr>
              <a:t>∇</a:t>
            </a:r>
            <a:r>
              <a:rPr lang="en-US" altLang="zh-CN" b="1" i="1" dirty="0" err="1" smtClean="0">
                <a:solidFill>
                  <a:srgbClr val="7030A0"/>
                </a:solidFill>
              </a:rPr>
              <a:t>B</a:t>
            </a:r>
            <a:r>
              <a:rPr lang="en-US" altLang="zh-CN" b="1" i="1" baseline="-25000" dirty="0" err="1" smtClean="0">
                <a:solidFill>
                  <a:srgbClr val="7030A0"/>
                </a:solidFill>
              </a:rPr>
              <a:t>ecr</a:t>
            </a:r>
            <a:endParaRPr lang="en-US" altLang="zh-CN" b="1" dirty="0" smtClean="0">
              <a:solidFill>
                <a:srgbClr val="7030A0"/>
              </a:solidFill>
            </a:endParaRPr>
          </a:p>
          <a:p>
            <a:endParaRPr lang="zh-CN" altLang="en-US" b="1" dirty="0">
              <a:solidFill>
                <a:srgbClr val="7030A0"/>
              </a:solidFill>
              <a:latin typeface="Calibri" panose="020F0502020204030204" pitchFamily="34" charset="0"/>
            </a:endParaRPr>
          </a:p>
        </p:txBody>
      </p:sp>
      <p:sp>
        <p:nvSpPr>
          <p:cNvPr id="12" name="矩形 11"/>
          <p:cNvSpPr/>
          <p:nvPr/>
        </p:nvSpPr>
        <p:spPr>
          <a:xfrm>
            <a:off x="857224" y="5000636"/>
            <a:ext cx="3357586" cy="2143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17</a:t>
            </a:fld>
            <a:r>
              <a:rPr lang="en-US" altLang="zh-CN" b="1" dirty="0" smtClean="0">
                <a:solidFill>
                  <a:schemeClr val="tx1"/>
                </a:solidFill>
              </a:rPr>
              <a:t>-</a:t>
            </a:r>
            <a:endParaRPr lang="zh-CN" altLang="en-US" b="1" dirty="0" smtClean="0">
              <a:solidFill>
                <a:schemeClr val="tx1"/>
              </a:solidFill>
            </a:endParaRPr>
          </a:p>
        </p:txBody>
      </p:sp>
      <p:sp>
        <p:nvSpPr>
          <p:cNvPr id="7988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9" name="表格 18"/>
          <p:cNvGraphicFramePr>
            <a:graphicFrameLocks noGrp="1"/>
          </p:cNvGraphicFramePr>
          <p:nvPr/>
        </p:nvGraphicFramePr>
        <p:xfrm>
          <a:off x="642910" y="2702478"/>
          <a:ext cx="7786743" cy="2500326"/>
        </p:xfrm>
        <a:graphic>
          <a:graphicData uri="http://schemas.openxmlformats.org/drawingml/2006/table">
            <a:tbl>
              <a:tblPr/>
              <a:tblGrid>
                <a:gridCol w="1034008">
                  <a:extLst>
                    <a:ext uri="{9D8B030D-6E8A-4147-A177-3AD203B41FA5}">
                      <a16:colId xmlns:a16="http://schemas.microsoft.com/office/drawing/2014/main" val="20000"/>
                    </a:ext>
                  </a:extLst>
                </a:gridCol>
                <a:gridCol w="923800">
                  <a:extLst>
                    <a:ext uri="{9D8B030D-6E8A-4147-A177-3AD203B41FA5}">
                      <a16:colId xmlns:a16="http://schemas.microsoft.com/office/drawing/2014/main" val="20001"/>
                    </a:ext>
                  </a:extLst>
                </a:gridCol>
                <a:gridCol w="923800">
                  <a:extLst>
                    <a:ext uri="{9D8B030D-6E8A-4147-A177-3AD203B41FA5}">
                      <a16:colId xmlns:a16="http://schemas.microsoft.com/office/drawing/2014/main" val="20002"/>
                    </a:ext>
                  </a:extLst>
                </a:gridCol>
                <a:gridCol w="1033198">
                  <a:extLst>
                    <a:ext uri="{9D8B030D-6E8A-4147-A177-3AD203B41FA5}">
                      <a16:colId xmlns:a16="http://schemas.microsoft.com/office/drawing/2014/main" val="20003"/>
                    </a:ext>
                  </a:extLst>
                </a:gridCol>
                <a:gridCol w="1118260">
                  <a:extLst>
                    <a:ext uri="{9D8B030D-6E8A-4147-A177-3AD203B41FA5}">
                      <a16:colId xmlns:a16="http://schemas.microsoft.com/office/drawing/2014/main" val="20004"/>
                    </a:ext>
                  </a:extLst>
                </a:gridCol>
                <a:gridCol w="1408415">
                  <a:extLst>
                    <a:ext uri="{9D8B030D-6E8A-4147-A177-3AD203B41FA5}">
                      <a16:colId xmlns:a16="http://schemas.microsoft.com/office/drawing/2014/main" val="20005"/>
                    </a:ext>
                  </a:extLst>
                </a:gridCol>
                <a:gridCol w="1345262">
                  <a:extLst>
                    <a:ext uri="{9D8B030D-6E8A-4147-A177-3AD203B41FA5}">
                      <a16:colId xmlns:a16="http://schemas.microsoft.com/office/drawing/2014/main" val="20006"/>
                    </a:ext>
                  </a:extLst>
                </a:gridCol>
              </a:tblGrid>
              <a:tr h="555628">
                <a:tc>
                  <a:txBody>
                    <a:bodyPr/>
                    <a:lstStyle/>
                    <a:p>
                      <a:pPr algn="ctr">
                        <a:spcAft>
                          <a:spcPts val="0"/>
                        </a:spcAft>
                      </a:pPr>
                      <a:r>
                        <a:rPr lang="en-US" sz="1600" b="1" kern="0" dirty="0" smtClean="0">
                          <a:latin typeface="+mn-lt"/>
                          <a:ea typeface="宋体"/>
                          <a:cs typeface="Calibri"/>
                        </a:rPr>
                        <a:t>f</a:t>
                      </a:r>
                      <a:r>
                        <a:rPr lang="en-US" sz="1600" b="1" kern="0" baseline="0" dirty="0" smtClean="0">
                          <a:latin typeface="+mn-lt"/>
                          <a:ea typeface="宋体"/>
                          <a:cs typeface="Calibri"/>
                        </a:rPr>
                        <a:t> </a:t>
                      </a:r>
                      <a:r>
                        <a:rPr lang="en-US" sz="1600" b="1" kern="0" dirty="0" smtClean="0">
                          <a:latin typeface="+mn-lt"/>
                          <a:ea typeface="宋体"/>
                          <a:cs typeface="Calibri"/>
                        </a:rPr>
                        <a:t>(GHz</a:t>
                      </a:r>
                      <a:r>
                        <a:rPr lang="en-US" sz="1600" b="1" kern="0" dirty="0">
                          <a:latin typeface="+mn-lt"/>
                          <a:ea typeface="宋体"/>
                          <a:cs typeface="Calibri"/>
                        </a:rPr>
                        <a:t>)</a:t>
                      </a:r>
                      <a:endParaRPr lang="zh-CN" sz="1600" b="1" kern="100" dirty="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spcAft>
                          <a:spcPts val="0"/>
                        </a:spcAft>
                      </a:pPr>
                      <a:r>
                        <a:rPr lang="en-US" sz="1600" b="1" i="1" kern="0" dirty="0" err="1" smtClean="0">
                          <a:latin typeface="+mn-lt"/>
                          <a:ea typeface="宋体"/>
                          <a:cs typeface="Calibri"/>
                        </a:rPr>
                        <a:t>B</a:t>
                      </a:r>
                      <a:r>
                        <a:rPr lang="en-US" sz="1600" b="1" i="1" kern="0" baseline="-25000" dirty="0" err="1" smtClean="0">
                          <a:latin typeface="+mn-lt"/>
                          <a:ea typeface="宋体"/>
                          <a:cs typeface="Calibri"/>
                        </a:rPr>
                        <a:t>inj</a:t>
                      </a:r>
                      <a:r>
                        <a:rPr lang="en-US" sz="1600" b="1" kern="100" baseline="0" dirty="0" smtClean="0">
                          <a:latin typeface="+mn-lt"/>
                          <a:ea typeface="宋体"/>
                          <a:cs typeface="Times New Roman"/>
                        </a:rPr>
                        <a:t> </a:t>
                      </a:r>
                      <a:r>
                        <a:rPr lang="en-US" sz="1600" b="1" kern="0" dirty="0" smtClean="0">
                          <a:latin typeface="+mn-lt"/>
                          <a:ea typeface="宋体"/>
                          <a:cs typeface="Calibri"/>
                        </a:rPr>
                        <a:t>(T</a:t>
                      </a:r>
                      <a:r>
                        <a:rPr lang="en-US" sz="1600" b="1" kern="0" dirty="0">
                          <a:latin typeface="+mn-lt"/>
                          <a:ea typeface="宋体"/>
                          <a:cs typeface="Calibri"/>
                        </a:rPr>
                        <a:t>)</a:t>
                      </a:r>
                      <a:endParaRPr lang="zh-CN" sz="1600" b="1" kern="100" dirty="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ctr">
                        <a:spcAft>
                          <a:spcPts val="0"/>
                        </a:spcAft>
                      </a:pPr>
                      <a:r>
                        <a:rPr lang="en-US" sz="1600" b="1" i="1" kern="100" dirty="0" err="1">
                          <a:latin typeface="+mn-lt"/>
                          <a:ea typeface="宋体"/>
                          <a:cs typeface="Calibri"/>
                        </a:rPr>
                        <a:t>B</a:t>
                      </a:r>
                      <a:r>
                        <a:rPr lang="en-US" sz="1600" b="1" i="1" kern="100" baseline="-25000" dirty="0" err="1">
                          <a:latin typeface="+mn-lt"/>
                          <a:ea typeface="宋体"/>
                          <a:cs typeface="Calibri"/>
                        </a:rPr>
                        <a:t>min</a:t>
                      </a:r>
                      <a:r>
                        <a:rPr lang="en-US" sz="1600" b="1" kern="100" dirty="0">
                          <a:latin typeface="+mn-lt"/>
                          <a:ea typeface="宋体"/>
                          <a:cs typeface="Calibri"/>
                        </a:rPr>
                        <a:t> </a:t>
                      </a:r>
                      <a:r>
                        <a:rPr lang="en-US" sz="1600" b="1" kern="100" baseline="0" dirty="0" smtClean="0">
                          <a:latin typeface="+mn-lt"/>
                          <a:ea typeface="宋体"/>
                          <a:cs typeface="Calibri"/>
                        </a:rPr>
                        <a:t> </a:t>
                      </a:r>
                      <a:r>
                        <a:rPr lang="en-US" sz="1600" b="1" kern="100" dirty="0" smtClean="0">
                          <a:latin typeface="+mn-lt"/>
                          <a:ea typeface="宋体"/>
                          <a:cs typeface="Calibri"/>
                        </a:rPr>
                        <a:t>(</a:t>
                      </a:r>
                      <a:r>
                        <a:rPr lang="en-US" sz="1600" b="1" kern="100" dirty="0">
                          <a:latin typeface="+mn-lt"/>
                          <a:ea typeface="宋体"/>
                          <a:cs typeface="Calibri"/>
                        </a:rPr>
                        <a:t>T)</a:t>
                      </a:r>
                      <a:endParaRPr lang="zh-CN" sz="1600" b="1" kern="100" dirty="0">
                        <a:latin typeface="+mn-lt"/>
                        <a:cs typeface="宋体"/>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ctr">
                        <a:spcAft>
                          <a:spcPts val="0"/>
                        </a:spcAft>
                      </a:pPr>
                      <a:r>
                        <a:rPr lang="en-US" sz="1600" b="1" i="1" kern="100" dirty="0" err="1" smtClean="0">
                          <a:latin typeface="+mn-lt"/>
                          <a:ea typeface="宋体"/>
                          <a:cs typeface="Calibri"/>
                        </a:rPr>
                        <a:t>B</a:t>
                      </a:r>
                      <a:r>
                        <a:rPr lang="en-US" sz="1600" b="1" i="1" kern="100" baseline="-25000" dirty="0" err="1" smtClean="0">
                          <a:latin typeface="+mn-lt"/>
                          <a:ea typeface="宋体"/>
                          <a:cs typeface="Calibri"/>
                        </a:rPr>
                        <a:t>ex</a:t>
                      </a:r>
                      <a:r>
                        <a:rPr lang="en-US" sz="1600" b="1" kern="100" baseline="-25000" dirty="0" err="1" smtClean="0">
                          <a:latin typeface="+mn-lt"/>
                          <a:ea typeface="宋体"/>
                          <a:cs typeface="Calibri"/>
                        </a:rPr>
                        <a:t>t</a:t>
                      </a:r>
                      <a:r>
                        <a:rPr lang="en-US" sz="1600" b="1" kern="100" baseline="0" dirty="0" smtClean="0">
                          <a:latin typeface="+mn-lt"/>
                          <a:ea typeface="宋体"/>
                          <a:cs typeface="Calibri"/>
                        </a:rPr>
                        <a:t> </a:t>
                      </a:r>
                      <a:r>
                        <a:rPr lang="en-US" sz="1600" b="1" kern="100" dirty="0" smtClean="0">
                          <a:latin typeface="+mn-lt"/>
                          <a:ea typeface="宋体"/>
                          <a:cs typeface="Calibri"/>
                        </a:rPr>
                        <a:t>(T</a:t>
                      </a:r>
                      <a:r>
                        <a:rPr lang="en-US" sz="1600" b="1" kern="100" dirty="0">
                          <a:latin typeface="+mn-lt"/>
                          <a:ea typeface="宋体"/>
                          <a:cs typeface="Calibri"/>
                        </a:rPr>
                        <a:t>)</a:t>
                      </a:r>
                      <a:endParaRPr lang="zh-CN" sz="1600" b="1" kern="100" dirty="0">
                        <a:latin typeface="+mn-lt"/>
                        <a:cs typeface="宋体"/>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ctr">
                        <a:spcAft>
                          <a:spcPts val="0"/>
                        </a:spcAft>
                      </a:pPr>
                      <a:r>
                        <a:rPr lang="en-US" sz="1600" b="1" i="1" kern="100" dirty="0" smtClean="0">
                          <a:latin typeface="+mn-lt"/>
                          <a:ea typeface="宋体"/>
                          <a:cs typeface="Calibri"/>
                        </a:rPr>
                        <a:t>B</a:t>
                      </a:r>
                      <a:r>
                        <a:rPr lang="en-US" sz="1600" b="1" i="1" kern="100" baseline="-25000" dirty="0" smtClean="0">
                          <a:latin typeface="+mn-lt"/>
                          <a:ea typeface="宋体"/>
                          <a:cs typeface="Calibri"/>
                        </a:rPr>
                        <a:t>r</a:t>
                      </a:r>
                      <a:r>
                        <a:rPr lang="en-US" sz="1600" b="1" kern="100" baseline="0" dirty="0" smtClean="0">
                          <a:latin typeface="+mn-lt"/>
                          <a:ea typeface="宋体"/>
                          <a:cs typeface="Calibri"/>
                        </a:rPr>
                        <a:t> </a:t>
                      </a:r>
                      <a:r>
                        <a:rPr lang="en-US" sz="1600" b="1" kern="100" dirty="0" smtClean="0">
                          <a:latin typeface="+mn-lt"/>
                          <a:ea typeface="宋体"/>
                          <a:cs typeface="Calibri"/>
                        </a:rPr>
                        <a:t>(T</a:t>
                      </a:r>
                      <a:r>
                        <a:rPr lang="en-US" sz="1600" b="1" kern="100" dirty="0">
                          <a:latin typeface="+mn-lt"/>
                          <a:ea typeface="宋体"/>
                          <a:cs typeface="Calibri"/>
                        </a:rPr>
                        <a:t>)</a:t>
                      </a:r>
                      <a:endParaRPr lang="zh-CN" sz="1600" b="1" kern="100" dirty="0">
                        <a:latin typeface="+mn-lt"/>
                        <a:cs typeface="宋体"/>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spcAft>
                          <a:spcPts val="0"/>
                        </a:spcAft>
                      </a:pPr>
                      <a:r>
                        <a:rPr lang="en-US" sz="1600" b="1" kern="0" dirty="0">
                          <a:latin typeface="+mn-lt"/>
                          <a:ea typeface="宋体"/>
                          <a:cs typeface="Calibri"/>
                        </a:rPr>
                        <a:t>&lt;</a:t>
                      </a:r>
                      <a:r>
                        <a:rPr lang="en-US" sz="1600" b="1" i="1" kern="0" dirty="0">
                          <a:latin typeface="+mn-lt"/>
                          <a:ea typeface="宋体"/>
                          <a:cs typeface="Cambria Math"/>
                        </a:rPr>
                        <a:t>∇</a:t>
                      </a:r>
                      <a:r>
                        <a:rPr lang="en-US" sz="1600" b="1" i="1" kern="0" dirty="0" err="1">
                          <a:latin typeface="+mn-lt"/>
                          <a:ea typeface="宋体"/>
                          <a:cs typeface="Calibri"/>
                        </a:rPr>
                        <a:t>B</a:t>
                      </a:r>
                      <a:r>
                        <a:rPr lang="en-US" sz="1600" b="1" i="1" kern="0" baseline="-25000" dirty="0" err="1">
                          <a:latin typeface="+mn-lt"/>
                          <a:ea typeface="宋体"/>
                          <a:cs typeface="Calibri"/>
                        </a:rPr>
                        <a:t>ecr</a:t>
                      </a:r>
                      <a:r>
                        <a:rPr lang="en-US" sz="1600" b="1" i="1" kern="0" dirty="0">
                          <a:latin typeface="+mn-lt"/>
                          <a:ea typeface="宋体"/>
                          <a:cs typeface="Calibri"/>
                        </a:rPr>
                        <a:t> </a:t>
                      </a:r>
                      <a:r>
                        <a:rPr lang="en-US" sz="1600" b="1" kern="0" dirty="0" smtClean="0">
                          <a:latin typeface="+mn-lt"/>
                          <a:ea typeface="宋体"/>
                          <a:cs typeface="Calibri"/>
                        </a:rPr>
                        <a:t>&gt;</a:t>
                      </a:r>
                      <a:r>
                        <a:rPr lang="en-US" sz="1600" b="1" kern="100" baseline="0" dirty="0" smtClean="0">
                          <a:latin typeface="+mn-lt"/>
                          <a:ea typeface="宋体"/>
                          <a:cs typeface="Times New Roman"/>
                        </a:rPr>
                        <a:t> </a:t>
                      </a:r>
                      <a:r>
                        <a:rPr lang="en-US" sz="1600" b="1" kern="0" dirty="0" smtClean="0">
                          <a:latin typeface="+mn-lt"/>
                          <a:ea typeface="宋体"/>
                          <a:cs typeface="Calibri"/>
                        </a:rPr>
                        <a:t>(</a:t>
                      </a:r>
                      <a:r>
                        <a:rPr lang="en-US" sz="1600" b="1" kern="0" dirty="0">
                          <a:latin typeface="+mn-lt"/>
                          <a:ea typeface="宋体"/>
                          <a:cs typeface="Calibri"/>
                        </a:rPr>
                        <a:t>T/m)</a:t>
                      </a:r>
                      <a:endParaRPr lang="zh-CN" sz="1600" b="1" kern="100" dirty="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ctr">
                        <a:spcAft>
                          <a:spcPts val="0"/>
                        </a:spcAft>
                      </a:pPr>
                      <a:r>
                        <a:rPr lang="en-US" sz="1600" b="1" i="1" kern="100" dirty="0">
                          <a:solidFill>
                            <a:srgbClr val="0000FF"/>
                          </a:solidFill>
                          <a:latin typeface="+mn-lt"/>
                          <a:ea typeface="宋体"/>
                          <a:cs typeface="Calibri"/>
                        </a:rPr>
                        <a:t>B</a:t>
                      </a:r>
                      <a:r>
                        <a:rPr lang="en-US" sz="1600" b="1" i="1" kern="100" baseline="-25000" dirty="0">
                          <a:solidFill>
                            <a:srgbClr val="0000FF"/>
                          </a:solidFill>
                          <a:latin typeface="+mn-lt"/>
                          <a:ea typeface="宋体"/>
                          <a:cs typeface="Calibri"/>
                        </a:rPr>
                        <a:t>last</a:t>
                      </a:r>
                      <a:r>
                        <a:rPr lang="en-US" sz="1600" b="1" kern="100" dirty="0">
                          <a:solidFill>
                            <a:srgbClr val="0000FF"/>
                          </a:solidFill>
                          <a:latin typeface="+mn-lt"/>
                          <a:ea typeface="宋体"/>
                          <a:cs typeface="Calibri"/>
                        </a:rPr>
                        <a:t> </a:t>
                      </a:r>
                      <a:r>
                        <a:rPr lang="en-US" sz="1600" b="1" kern="100" baseline="0" dirty="0" smtClean="0">
                          <a:solidFill>
                            <a:srgbClr val="0000FF"/>
                          </a:solidFill>
                          <a:latin typeface="+mn-lt"/>
                          <a:ea typeface="宋体"/>
                          <a:cs typeface="Calibri"/>
                        </a:rPr>
                        <a:t> </a:t>
                      </a:r>
                      <a:r>
                        <a:rPr lang="en-US" sz="1600" b="1" kern="100" dirty="0" smtClean="0">
                          <a:solidFill>
                            <a:srgbClr val="0000FF"/>
                          </a:solidFill>
                          <a:latin typeface="+mn-lt"/>
                          <a:ea typeface="宋体"/>
                          <a:cs typeface="Calibri"/>
                        </a:rPr>
                        <a:t>(</a:t>
                      </a:r>
                      <a:r>
                        <a:rPr lang="en-US" sz="1600" b="1" kern="100" dirty="0">
                          <a:solidFill>
                            <a:srgbClr val="0000FF"/>
                          </a:solidFill>
                          <a:latin typeface="+mn-lt"/>
                          <a:ea typeface="宋体"/>
                          <a:cs typeface="Calibri"/>
                        </a:rPr>
                        <a:t>T)</a:t>
                      </a:r>
                      <a:endParaRPr lang="zh-CN" sz="1600" b="1" kern="100" dirty="0">
                        <a:solidFill>
                          <a:srgbClr val="0000FF"/>
                        </a:solidFill>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77814">
                <a:tc rowSpan="7">
                  <a:txBody>
                    <a:bodyPr/>
                    <a:lstStyle/>
                    <a:p>
                      <a:pPr algn="ctr">
                        <a:spcAft>
                          <a:spcPts val="0"/>
                        </a:spcAft>
                      </a:pPr>
                      <a:r>
                        <a:rPr lang="en-US" sz="1600" b="1" kern="0" dirty="0">
                          <a:latin typeface="+mn-lt"/>
                          <a:ea typeface="宋体"/>
                          <a:cs typeface="Calibri"/>
                        </a:rPr>
                        <a:t>24</a:t>
                      </a:r>
                      <a:endParaRPr lang="zh-CN" sz="1600" b="1" kern="100" dirty="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7">
                  <a:txBody>
                    <a:bodyPr/>
                    <a:lstStyle/>
                    <a:p>
                      <a:pPr algn="ctr">
                        <a:spcAft>
                          <a:spcPts val="0"/>
                        </a:spcAft>
                      </a:pPr>
                      <a:r>
                        <a:rPr lang="en-US" sz="1600" b="1" kern="0" dirty="0">
                          <a:latin typeface="+mn-lt"/>
                          <a:ea typeface="宋体"/>
                          <a:cs typeface="Calibri"/>
                        </a:rPr>
                        <a:t>3.00</a:t>
                      </a:r>
                      <a:endParaRPr lang="zh-CN" sz="1600" b="1" kern="100" dirty="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7">
                  <a:txBody>
                    <a:bodyPr/>
                    <a:lstStyle/>
                    <a:p>
                      <a:pPr algn="ctr">
                        <a:spcAft>
                          <a:spcPts val="0"/>
                        </a:spcAft>
                      </a:pPr>
                      <a:r>
                        <a:rPr lang="en-US" sz="1600" b="1" kern="0" dirty="0">
                          <a:latin typeface="+mn-lt"/>
                          <a:ea typeface="宋体"/>
                          <a:cs typeface="Calibri"/>
                        </a:rPr>
                        <a:t>0.60</a:t>
                      </a:r>
                      <a:endParaRPr lang="zh-CN" sz="1600" b="1" kern="100" dirty="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7">
                  <a:txBody>
                    <a:bodyPr/>
                    <a:lstStyle/>
                    <a:p>
                      <a:pPr algn="ctr">
                        <a:spcAft>
                          <a:spcPts val="0"/>
                        </a:spcAft>
                      </a:pPr>
                      <a:r>
                        <a:rPr lang="en-US" sz="1600" b="1" kern="0" dirty="0">
                          <a:latin typeface="+mn-lt"/>
                          <a:ea typeface="宋体"/>
                          <a:cs typeface="Calibri"/>
                        </a:rPr>
                        <a:t>1.98</a:t>
                      </a:r>
                      <a:endParaRPr lang="zh-CN" sz="1600" b="1" kern="100" dirty="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spcAft>
                          <a:spcPts val="0"/>
                        </a:spcAft>
                      </a:pPr>
                      <a:r>
                        <a:rPr lang="en-US" sz="1600" b="1" kern="0">
                          <a:latin typeface="+mn-lt"/>
                          <a:ea typeface="宋体"/>
                          <a:cs typeface="Calibri"/>
                        </a:rPr>
                        <a:t>1.35</a:t>
                      </a:r>
                      <a:endParaRPr lang="zh-CN" sz="1600" b="1" kern="10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spcAft>
                          <a:spcPts val="0"/>
                        </a:spcAft>
                      </a:pPr>
                      <a:r>
                        <a:rPr lang="en-US" sz="1600" b="1" kern="0">
                          <a:latin typeface="+mn-lt"/>
                          <a:ea typeface="宋体"/>
                          <a:cs typeface="Calibri"/>
                        </a:rPr>
                        <a:t>9.09</a:t>
                      </a:r>
                      <a:endParaRPr lang="zh-CN" sz="1600" b="1" kern="10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spcAft>
                          <a:spcPts val="0"/>
                        </a:spcAft>
                      </a:pPr>
                      <a:r>
                        <a:rPr lang="en-US" sz="1600" b="1" kern="0" dirty="0">
                          <a:solidFill>
                            <a:srgbClr val="0000FF"/>
                          </a:solidFill>
                          <a:latin typeface="+mn-lt"/>
                          <a:ea typeface="宋体"/>
                          <a:cs typeface="Calibri"/>
                        </a:rPr>
                        <a:t>1.05</a:t>
                      </a:r>
                      <a:endParaRPr lang="zh-CN" sz="1600" b="1" kern="100" dirty="0">
                        <a:solidFill>
                          <a:srgbClr val="0000FF"/>
                        </a:solidFill>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77814">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600" b="1" kern="0" dirty="0">
                          <a:latin typeface="+mn-lt"/>
                          <a:ea typeface="宋体"/>
                          <a:cs typeface="Calibri"/>
                        </a:rPr>
                        <a:t>1.40</a:t>
                      </a:r>
                      <a:endParaRPr lang="zh-CN" sz="1600" b="1" kern="100" dirty="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spcAft>
                          <a:spcPts val="0"/>
                        </a:spcAft>
                      </a:pPr>
                      <a:r>
                        <a:rPr lang="en-US" sz="1600" b="1" kern="0">
                          <a:latin typeface="+mn-lt"/>
                          <a:ea typeface="宋体"/>
                          <a:cs typeface="Calibri"/>
                        </a:rPr>
                        <a:t>9.13</a:t>
                      </a:r>
                      <a:endParaRPr lang="zh-CN" sz="1600" b="1" kern="10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spcAft>
                          <a:spcPts val="0"/>
                        </a:spcAft>
                      </a:pPr>
                      <a:r>
                        <a:rPr lang="en-US" sz="1600" b="1" kern="0" dirty="0">
                          <a:solidFill>
                            <a:srgbClr val="0000FF"/>
                          </a:solidFill>
                          <a:latin typeface="+mn-lt"/>
                          <a:ea typeface="宋体"/>
                          <a:cs typeface="Calibri"/>
                        </a:rPr>
                        <a:t>1.09</a:t>
                      </a:r>
                      <a:endParaRPr lang="zh-CN" sz="1600" b="1" kern="100" dirty="0">
                        <a:solidFill>
                          <a:srgbClr val="0000FF"/>
                        </a:solidFill>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277814">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600" b="1" kern="0" dirty="0">
                          <a:latin typeface="+mn-lt"/>
                          <a:ea typeface="宋体"/>
                          <a:cs typeface="Calibri"/>
                        </a:rPr>
                        <a:t>1.44</a:t>
                      </a:r>
                      <a:endParaRPr lang="zh-CN" sz="1600" b="1" kern="100" dirty="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spcAft>
                          <a:spcPts val="0"/>
                        </a:spcAft>
                      </a:pPr>
                      <a:r>
                        <a:rPr lang="en-US" sz="1600" b="1" kern="0" dirty="0">
                          <a:latin typeface="+mn-lt"/>
                          <a:ea typeface="宋体"/>
                          <a:cs typeface="Calibri"/>
                        </a:rPr>
                        <a:t>9.18</a:t>
                      </a:r>
                      <a:endParaRPr lang="zh-CN" sz="1600" b="1" kern="100" dirty="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spcAft>
                          <a:spcPts val="0"/>
                        </a:spcAft>
                      </a:pPr>
                      <a:r>
                        <a:rPr lang="en-US" sz="1600" b="1" kern="0" dirty="0">
                          <a:solidFill>
                            <a:srgbClr val="0000FF"/>
                          </a:solidFill>
                          <a:latin typeface="+mn-lt"/>
                          <a:ea typeface="宋体"/>
                          <a:cs typeface="Calibri"/>
                        </a:rPr>
                        <a:t>1.13</a:t>
                      </a:r>
                      <a:endParaRPr lang="zh-CN" sz="1600" b="1" kern="100" dirty="0">
                        <a:solidFill>
                          <a:srgbClr val="0000FF"/>
                        </a:solidFill>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277814">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600" b="1" kern="0" dirty="0">
                          <a:latin typeface="+mn-lt"/>
                          <a:ea typeface="宋体"/>
                          <a:cs typeface="Calibri"/>
                        </a:rPr>
                        <a:t>1.53</a:t>
                      </a:r>
                      <a:endParaRPr lang="zh-CN" sz="1600" b="1" kern="100" dirty="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spcAft>
                          <a:spcPts val="0"/>
                        </a:spcAft>
                      </a:pPr>
                      <a:r>
                        <a:rPr lang="en-US" sz="1600" b="1" kern="0" dirty="0">
                          <a:latin typeface="+mn-lt"/>
                          <a:ea typeface="宋体"/>
                          <a:cs typeface="Calibri"/>
                        </a:rPr>
                        <a:t>9.29</a:t>
                      </a:r>
                      <a:endParaRPr lang="zh-CN" sz="1600" b="1" kern="100" dirty="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spcAft>
                          <a:spcPts val="0"/>
                        </a:spcAft>
                      </a:pPr>
                      <a:r>
                        <a:rPr lang="en-US" sz="1600" b="1" kern="0" dirty="0">
                          <a:solidFill>
                            <a:srgbClr val="0000FF"/>
                          </a:solidFill>
                          <a:latin typeface="+mn-lt"/>
                          <a:ea typeface="宋体"/>
                          <a:cs typeface="Calibri"/>
                        </a:rPr>
                        <a:t>1.21</a:t>
                      </a:r>
                      <a:endParaRPr lang="zh-CN" sz="1600" b="1" kern="100" dirty="0">
                        <a:solidFill>
                          <a:srgbClr val="0000FF"/>
                        </a:solidFill>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277814">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600" b="1" kern="0" dirty="0">
                          <a:latin typeface="+mn-lt"/>
                          <a:ea typeface="宋体"/>
                          <a:cs typeface="Calibri"/>
                        </a:rPr>
                        <a:t>1.62</a:t>
                      </a:r>
                      <a:endParaRPr lang="zh-CN" sz="1600" b="1" kern="100" dirty="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spcAft>
                          <a:spcPts val="0"/>
                        </a:spcAft>
                      </a:pPr>
                      <a:r>
                        <a:rPr lang="en-US" sz="1600" b="1" kern="0" dirty="0">
                          <a:latin typeface="+mn-lt"/>
                          <a:ea typeface="宋体"/>
                          <a:cs typeface="Calibri"/>
                        </a:rPr>
                        <a:t>9.39</a:t>
                      </a:r>
                      <a:endParaRPr lang="zh-CN" sz="1600" b="1" kern="100" dirty="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spcAft>
                          <a:spcPts val="0"/>
                        </a:spcAft>
                      </a:pPr>
                      <a:r>
                        <a:rPr lang="en-US" sz="1600" b="1" kern="0" dirty="0">
                          <a:solidFill>
                            <a:srgbClr val="0000FF"/>
                          </a:solidFill>
                          <a:latin typeface="+mn-lt"/>
                          <a:ea typeface="宋体"/>
                          <a:cs typeface="Calibri"/>
                        </a:rPr>
                        <a:t>1.29</a:t>
                      </a:r>
                      <a:endParaRPr lang="zh-CN" sz="1600" b="1" kern="100" dirty="0">
                        <a:solidFill>
                          <a:srgbClr val="0000FF"/>
                        </a:solidFill>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277814">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600" b="1" kern="0" dirty="0">
                          <a:latin typeface="+mn-lt"/>
                          <a:ea typeface="宋体"/>
                          <a:cs typeface="Calibri"/>
                        </a:rPr>
                        <a:t>1.70</a:t>
                      </a:r>
                      <a:endParaRPr lang="zh-CN" sz="1600" b="1" kern="100" dirty="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spcAft>
                          <a:spcPts val="0"/>
                        </a:spcAft>
                      </a:pPr>
                      <a:r>
                        <a:rPr lang="en-US" sz="1600" b="1" kern="0" dirty="0">
                          <a:latin typeface="+mn-lt"/>
                          <a:ea typeface="宋体"/>
                          <a:cs typeface="Calibri"/>
                        </a:rPr>
                        <a:t>9.50</a:t>
                      </a:r>
                      <a:endParaRPr lang="zh-CN" sz="1600" b="1" kern="100" dirty="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spcAft>
                          <a:spcPts val="0"/>
                        </a:spcAft>
                      </a:pPr>
                      <a:r>
                        <a:rPr lang="en-US" sz="1600" b="1" kern="0" dirty="0">
                          <a:solidFill>
                            <a:srgbClr val="0000FF"/>
                          </a:solidFill>
                          <a:latin typeface="+mn-lt"/>
                          <a:ea typeface="宋体"/>
                          <a:cs typeface="Calibri"/>
                        </a:rPr>
                        <a:t>1.37</a:t>
                      </a:r>
                      <a:endParaRPr lang="zh-CN" sz="1600" b="1" kern="100" dirty="0">
                        <a:solidFill>
                          <a:srgbClr val="0000FF"/>
                        </a:solidFill>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277814">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600" b="1" kern="0">
                          <a:latin typeface="+mn-lt"/>
                          <a:ea typeface="宋体"/>
                          <a:cs typeface="Calibri"/>
                        </a:rPr>
                        <a:t>1.78</a:t>
                      </a:r>
                      <a:endParaRPr lang="zh-CN" sz="1600" b="1" kern="10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spcAft>
                          <a:spcPts val="0"/>
                        </a:spcAft>
                      </a:pPr>
                      <a:r>
                        <a:rPr lang="en-US" sz="1600" b="1" kern="0" dirty="0">
                          <a:latin typeface="+mn-lt"/>
                          <a:ea typeface="宋体"/>
                          <a:cs typeface="Calibri"/>
                        </a:rPr>
                        <a:t>9.61</a:t>
                      </a:r>
                      <a:endParaRPr lang="zh-CN" sz="1600" b="1" kern="100" dirty="0">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spcAft>
                          <a:spcPts val="0"/>
                        </a:spcAft>
                      </a:pPr>
                      <a:r>
                        <a:rPr lang="en-US" sz="1600" b="1" kern="0" dirty="0">
                          <a:solidFill>
                            <a:srgbClr val="0000FF"/>
                          </a:solidFill>
                          <a:latin typeface="+mn-lt"/>
                          <a:ea typeface="宋体"/>
                          <a:cs typeface="Calibri"/>
                        </a:rPr>
                        <a:t>1.45</a:t>
                      </a:r>
                      <a:endParaRPr lang="zh-CN" sz="1600" b="1" kern="100" dirty="0">
                        <a:solidFill>
                          <a:srgbClr val="0000FF"/>
                        </a:solidFill>
                        <a:latin typeface="+mn-lt"/>
                        <a:ea typeface="宋体"/>
                        <a:cs typeface="Times New Roman"/>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
        <p:nvSpPr>
          <p:cNvPr id="21" name="标题 1"/>
          <p:cNvSpPr>
            <a:spLocks noGrp="1"/>
          </p:cNvSpPr>
          <p:nvPr>
            <p:ph type="title"/>
          </p:nvPr>
        </p:nvSpPr>
        <p:spPr>
          <a:xfrm>
            <a:off x="683568" y="41556"/>
            <a:ext cx="8460432" cy="601362"/>
          </a:xfrm>
        </p:spPr>
        <p:txBody>
          <a:bodyPr/>
          <a:lstStyle/>
          <a:p>
            <a:pPr>
              <a:lnSpc>
                <a:spcPts val="2400"/>
              </a:lnSpc>
            </a:pPr>
            <a:r>
              <a:rPr lang="en-US" altLang="zh-CN" sz="2800" dirty="0" smtClean="0">
                <a:latin typeface="+mn-lt"/>
              </a:rPr>
              <a:t>Discussion </a:t>
            </a:r>
            <a:br>
              <a:rPr lang="en-US" altLang="zh-CN" sz="2800" dirty="0" smtClean="0">
                <a:latin typeface="+mn-lt"/>
              </a:rPr>
            </a:br>
            <a:r>
              <a:rPr lang="en-US" altLang="zh-CN" sz="2800" dirty="0" smtClean="0">
                <a:latin typeface="+mn-lt"/>
              </a:rPr>
              <a:t>-</a:t>
            </a:r>
            <a:r>
              <a:rPr lang="en-US" altLang="zh-CN" sz="2400" dirty="0" smtClean="0">
                <a:latin typeface="+mn-lt"/>
              </a:rPr>
              <a:t>Plasma confinement</a:t>
            </a:r>
            <a:endParaRPr lang="zh-CN" altLang="en-US" sz="2800" dirty="0" smtClean="0">
              <a:latin typeface="+mn-lt"/>
            </a:endParaRPr>
          </a:p>
        </p:txBody>
      </p:sp>
      <p:sp>
        <p:nvSpPr>
          <p:cNvPr id="23" name="TextBox 22"/>
          <p:cNvSpPr txBox="1"/>
          <p:nvPr/>
        </p:nvSpPr>
        <p:spPr bwMode="auto">
          <a:xfrm>
            <a:off x="2143108" y="928670"/>
            <a:ext cx="472610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r>
              <a:rPr lang="en-US" altLang="zh-CN" sz="2000" b="1" dirty="0" smtClean="0">
                <a:solidFill>
                  <a:srgbClr val="7030A0"/>
                </a:solidFill>
              </a:rPr>
              <a:t>                          </a:t>
            </a:r>
          </a:p>
          <a:p>
            <a:r>
              <a:rPr lang="en-US" altLang="zh-CN" sz="2000" b="1" dirty="0" smtClean="0">
                <a:solidFill>
                  <a:srgbClr val="7030A0"/>
                </a:solidFill>
              </a:rPr>
              <a:t>Constant </a:t>
            </a:r>
            <a:r>
              <a:rPr lang="en-US" altLang="zh-CN" sz="2000" b="1" i="1" dirty="0" err="1" smtClean="0">
                <a:solidFill>
                  <a:srgbClr val="7030A0"/>
                </a:solidFill>
              </a:rPr>
              <a:t>B</a:t>
            </a:r>
            <a:r>
              <a:rPr lang="en-US" altLang="zh-CN" sz="2000" b="1" i="1" baseline="-25000" dirty="0" err="1" smtClean="0">
                <a:solidFill>
                  <a:srgbClr val="7030A0"/>
                </a:solidFill>
              </a:rPr>
              <a:t>inj</a:t>
            </a:r>
            <a:r>
              <a:rPr lang="en-US" altLang="zh-CN" sz="2000" b="1" dirty="0" smtClean="0">
                <a:solidFill>
                  <a:srgbClr val="7030A0"/>
                </a:solidFill>
              </a:rPr>
              <a:t> , </a:t>
            </a:r>
            <a:r>
              <a:rPr lang="en-US" altLang="zh-CN" sz="2000" b="1" i="1" dirty="0" err="1" smtClean="0">
                <a:solidFill>
                  <a:srgbClr val="7030A0"/>
                </a:solidFill>
              </a:rPr>
              <a:t>B</a:t>
            </a:r>
            <a:r>
              <a:rPr lang="en-US" altLang="zh-CN" sz="2000" b="1" i="1" baseline="-25000" dirty="0" err="1" smtClean="0">
                <a:solidFill>
                  <a:srgbClr val="7030A0"/>
                </a:solidFill>
              </a:rPr>
              <a:t>ex</a:t>
            </a:r>
            <a:r>
              <a:rPr lang="en-US" altLang="zh-CN" sz="2000" b="1" baseline="-25000" dirty="0" err="1" smtClean="0">
                <a:solidFill>
                  <a:srgbClr val="7030A0"/>
                </a:solidFill>
              </a:rPr>
              <a:t>t</a:t>
            </a:r>
            <a:r>
              <a:rPr lang="en-US" altLang="zh-CN" sz="2000" b="1" dirty="0" smtClean="0">
                <a:solidFill>
                  <a:srgbClr val="7030A0"/>
                </a:solidFill>
              </a:rPr>
              <a:t> and </a:t>
            </a:r>
            <a:r>
              <a:rPr lang="en-US" altLang="zh-CN" sz="2000" b="1" i="1" dirty="0" err="1" smtClean="0">
                <a:solidFill>
                  <a:srgbClr val="7030A0"/>
                </a:solidFill>
              </a:rPr>
              <a:t>B</a:t>
            </a:r>
            <a:r>
              <a:rPr lang="en-US" altLang="zh-CN" sz="2000" b="1" i="1" baseline="-25000" dirty="0" err="1" smtClean="0">
                <a:solidFill>
                  <a:srgbClr val="7030A0"/>
                </a:solidFill>
              </a:rPr>
              <a:t>min</a:t>
            </a:r>
            <a:r>
              <a:rPr lang="en-US" altLang="zh-CN" sz="2000" b="1" dirty="0" smtClean="0">
                <a:solidFill>
                  <a:srgbClr val="7030A0"/>
                </a:solidFill>
              </a:rPr>
              <a:t> while varying </a:t>
            </a:r>
            <a:r>
              <a:rPr lang="en-US" altLang="zh-CN" sz="2000" b="1" i="1" dirty="0" smtClean="0">
                <a:solidFill>
                  <a:srgbClr val="7030A0"/>
                </a:solidFill>
              </a:rPr>
              <a:t>B</a:t>
            </a:r>
            <a:r>
              <a:rPr lang="en-US" altLang="zh-CN" sz="2000" b="1" i="1" baseline="-25000" dirty="0" smtClean="0">
                <a:solidFill>
                  <a:srgbClr val="7030A0"/>
                </a:solidFill>
              </a:rPr>
              <a:t>r</a:t>
            </a:r>
            <a:endParaRPr lang="zh-CN" altLang="en-US" sz="2000" b="1" dirty="0">
              <a:solidFill>
                <a:srgbClr val="7030A0"/>
              </a:solidFill>
              <a:latin typeface="Calibri" panose="020F0502020204030204" pitchFamily="34" charset="0"/>
            </a:endParaRPr>
          </a:p>
        </p:txBody>
      </p:sp>
      <p:sp>
        <p:nvSpPr>
          <p:cNvPr id="12" name="矩形 11"/>
          <p:cNvSpPr/>
          <p:nvPr/>
        </p:nvSpPr>
        <p:spPr>
          <a:xfrm>
            <a:off x="5715008" y="2786058"/>
            <a:ext cx="1285884" cy="235745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bwMode="auto">
          <a:xfrm>
            <a:off x="5143504" y="5715016"/>
            <a:ext cx="24790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r>
              <a:rPr lang="en-US" b="1" dirty="0" smtClean="0">
                <a:solidFill>
                  <a:srgbClr val="FF0000"/>
                </a:solidFill>
              </a:rPr>
              <a:t> Weak effect of </a:t>
            </a:r>
            <a:r>
              <a:rPr lang="en-US" b="1" kern="0" dirty="0" smtClean="0">
                <a:solidFill>
                  <a:srgbClr val="FF0000"/>
                </a:solidFill>
                <a:ea typeface="宋体"/>
                <a:cs typeface="Calibri"/>
              </a:rPr>
              <a:t>&lt;</a:t>
            </a:r>
            <a:r>
              <a:rPr lang="en-US" b="1" i="1" kern="0" dirty="0" smtClean="0">
                <a:solidFill>
                  <a:srgbClr val="FF0000"/>
                </a:solidFill>
                <a:ea typeface="宋体"/>
                <a:cs typeface="Cambria Math"/>
              </a:rPr>
              <a:t>∇</a:t>
            </a:r>
            <a:r>
              <a:rPr lang="en-US" b="1" i="1" kern="0" dirty="0" err="1" smtClean="0">
                <a:solidFill>
                  <a:srgbClr val="FF0000"/>
                </a:solidFill>
                <a:ea typeface="宋体"/>
                <a:cs typeface="Calibri"/>
              </a:rPr>
              <a:t>B</a:t>
            </a:r>
            <a:r>
              <a:rPr lang="en-US" b="1" i="1" kern="0" baseline="-25000" dirty="0" err="1" smtClean="0">
                <a:solidFill>
                  <a:srgbClr val="FF0000"/>
                </a:solidFill>
                <a:ea typeface="宋体"/>
                <a:cs typeface="Calibri"/>
              </a:rPr>
              <a:t>ecr</a:t>
            </a:r>
            <a:r>
              <a:rPr lang="en-US" b="1" i="1" kern="0" dirty="0" smtClean="0">
                <a:solidFill>
                  <a:srgbClr val="FF0000"/>
                </a:solidFill>
                <a:ea typeface="宋体"/>
                <a:cs typeface="Calibri"/>
              </a:rPr>
              <a:t> </a:t>
            </a:r>
            <a:r>
              <a:rPr lang="en-US" b="1" kern="0" dirty="0" smtClean="0">
                <a:solidFill>
                  <a:srgbClr val="FF0000"/>
                </a:solidFill>
                <a:ea typeface="宋体"/>
                <a:cs typeface="Calibri"/>
              </a:rPr>
              <a:t>&gt;</a:t>
            </a:r>
            <a:r>
              <a:rPr lang="en-US" b="1" kern="100" dirty="0" smtClean="0">
                <a:solidFill>
                  <a:srgbClr val="FF0000"/>
                </a:solidFill>
                <a:ea typeface="宋体"/>
                <a:cs typeface="Times New Roman"/>
              </a:rPr>
              <a:t> </a:t>
            </a:r>
            <a:endParaRPr lang="en-US" altLang="zh-CN" b="1" dirty="0" smtClean="0">
              <a:solidFill>
                <a:srgbClr val="FF0000"/>
              </a:solidFill>
            </a:endParaRPr>
          </a:p>
        </p:txBody>
      </p:sp>
      <p:sp>
        <p:nvSpPr>
          <p:cNvPr id="14" name="TextBox 13"/>
          <p:cNvSpPr txBox="1"/>
          <p:nvPr/>
        </p:nvSpPr>
        <p:spPr bwMode="auto">
          <a:xfrm>
            <a:off x="5072066" y="1916660"/>
            <a:ext cx="43577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en-US" altLang="zh-CN" b="1" i="1" dirty="0" smtClean="0">
                <a:solidFill>
                  <a:srgbClr val="0000FF"/>
                </a:solidFill>
              </a:rPr>
              <a:t>B</a:t>
            </a:r>
            <a:r>
              <a:rPr lang="en-US" altLang="zh-CN" b="1" i="1" baseline="-25000" dirty="0" smtClean="0">
                <a:solidFill>
                  <a:srgbClr val="0000FF"/>
                </a:solidFill>
              </a:rPr>
              <a:t>last</a:t>
            </a:r>
            <a:r>
              <a:rPr lang="en-US" altLang="zh-CN" b="1" dirty="0" smtClean="0">
                <a:solidFill>
                  <a:srgbClr val="0000FF"/>
                </a:solidFill>
              </a:rPr>
              <a:t> defines overall magnetic confinement</a:t>
            </a:r>
            <a:endParaRPr lang="zh-CN" altLang="en-US" b="1" dirty="0">
              <a:solidFill>
                <a:srgbClr val="0000FF"/>
              </a:solidFill>
              <a:latin typeface="Calibri" panose="020F0502020204030204" pitchFamily="34" charset="0"/>
            </a:endParaRPr>
          </a:p>
        </p:txBody>
      </p:sp>
      <p:cxnSp>
        <p:nvCxnSpPr>
          <p:cNvPr id="20" name="直接箭头连接符 19"/>
          <p:cNvCxnSpPr/>
          <p:nvPr/>
        </p:nvCxnSpPr>
        <p:spPr>
          <a:xfrm rot="5400000">
            <a:off x="6143636" y="5499908"/>
            <a:ext cx="428628"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rot="16200000" flipV="1">
            <a:off x="7573190" y="2428074"/>
            <a:ext cx="428628" cy="1588"/>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fr-FR" altLang="zh-CN" sz="3200" dirty="0" smtClean="0">
                <a:latin typeface="+mn-lt"/>
              </a:rPr>
              <a:t>Conclusion</a:t>
            </a:r>
            <a:endParaRPr lang="zh-CN" altLang="en-US" sz="3200" dirty="0">
              <a:latin typeface="+mn-lt"/>
            </a:endParaRPr>
          </a:p>
        </p:txBody>
      </p:sp>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18</a:t>
            </a:fld>
            <a:r>
              <a:rPr lang="en-US" altLang="zh-CN" b="1" dirty="0" smtClean="0">
                <a:solidFill>
                  <a:schemeClr val="tx1"/>
                </a:solidFill>
              </a:rPr>
              <a:t>-</a:t>
            </a:r>
            <a:endParaRPr lang="zh-CN" altLang="en-US" b="1" dirty="0" smtClean="0">
              <a:solidFill>
                <a:schemeClr val="tx1"/>
              </a:solidFill>
            </a:endParaRPr>
          </a:p>
        </p:txBody>
      </p:sp>
      <p:sp>
        <p:nvSpPr>
          <p:cNvPr id="4" name="TextBox 3"/>
          <p:cNvSpPr txBox="1"/>
          <p:nvPr/>
        </p:nvSpPr>
        <p:spPr bwMode="auto">
          <a:xfrm>
            <a:off x="-32" y="747671"/>
            <a:ext cx="9072594"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400050" indent="-400050" algn="just">
              <a:lnSpc>
                <a:spcPts val="2400"/>
              </a:lnSpc>
              <a:buFont typeface="+mj-lt"/>
              <a:buAutoNum type="romanUcPeriod"/>
            </a:pPr>
            <a:r>
              <a:rPr lang="en-US" b="1" dirty="0" err="1" smtClean="0"/>
              <a:t>Bremsstrahlung</a:t>
            </a:r>
            <a:r>
              <a:rPr lang="en-US" b="1" dirty="0" smtClean="0"/>
              <a:t> spectral temperature </a:t>
            </a:r>
            <a:r>
              <a:rPr lang="en-US" b="1" i="1" dirty="0" smtClean="0"/>
              <a:t>T</a:t>
            </a:r>
            <a:r>
              <a:rPr lang="en-US" b="1" i="1" baseline="-25000" dirty="0" smtClean="0"/>
              <a:t>s</a:t>
            </a:r>
            <a:r>
              <a:rPr lang="en-US" b="1" dirty="0" smtClean="0"/>
              <a:t> increases approximately linearly with the increase of </a:t>
            </a:r>
            <a:r>
              <a:rPr lang="en-US" b="1" i="1" dirty="0" err="1" smtClean="0"/>
              <a:t>B</a:t>
            </a:r>
            <a:r>
              <a:rPr lang="en-US" b="1" i="1" baseline="-25000" dirty="0" err="1" smtClean="0"/>
              <a:t>min</a:t>
            </a:r>
            <a:r>
              <a:rPr lang="en-US" b="1" i="1" dirty="0" smtClean="0"/>
              <a:t>/</a:t>
            </a:r>
            <a:r>
              <a:rPr lang="en-US" b="1" i="1" dirty="0" err="1" smtClean="0"/>
              <a:t>B</a:t>
            </a:r>
            <a:r>
              <a:rPr lang="en-US" b="1" i="1" baseline="-25000" dirty="0" err="1" smtClean="0"/>
              <a:t>ecr</a:t>
            </a:r>
            <a:r>
              <a:rPr lang="en-US" b="1" dirty="0" smtClean="0"/>
              <a:t> up to ~ 0.8 and then saturates with the appearance of electron cyclotron instabilities, which suggests that periodic bursts of energetic electrons escaping the magnetic confinement will limit the increase of the energy content carried by the hot electron population and eventually lead to a saturation of </a:t>
            </a:r>
            <a:r>
              <a:rPr lang="en-US" b="1" i="1" dirty="0" smtClean="0"/>
              <a:t>T</a:t>
            </a:r>
            <a:r>
              <a:rPr lang="en-US" b="1" i="1" baseline="-25000" dirty="0" smtClean="0"/>
              <a:t>s</a:t>
            </a:r>
            <a:r>
              <a:rPr lang="en-US" b="1" dirty="0" smtClean="0"/>
              <a:t>;</a:t>
            </a:r>
          </a:p>
          <a:p>
            <a:pPr marL="400050" indent="-400050" algn="just">
              <a:lnSpc>
                <a:spcPts val="2400"/>
              </a:lnSpc>
              <a:buFont typeface="+mj-lt"/>
              <a:buAutoNum type="romanUcPeriod"/>
            </a:pPr>
            <a:endParaRPr lang="en-US" b="1" dirty="0" smtClean="0"/>
          </a:p>
          <a:p>
            <a:pPr marL="400050" indent="-400050" algn="just">
              <a:lnSpc>
                <a:spcPts val="2400"/>
              </a:lnSpc>
              <a:buFont typeface="+mj-lt"/>
              <a:buAutoNum type="romanUcPeriod"/>
            </a:pPr>
            <a:r>
              <a:rPr lang="en-US" altLang="zh-CN" b="1" dirty="0" smtClean="0"/>
              <a:t>Increasing </a:t>
            </a:r>
            <a:r>
              <a:rPr lang="en-US" b="1" i="1" dirty="0" err="1" smtClean="0"/>
              <a:t>B</a:t>
            </a:r>
            <a:r>
              <a:rPr lang="en-US" b="1" i="1" baseline="-25000" dirty="0" err="1" smtClean="0"/>
              <a:t>min</a:t>
            </a:r>
            <a:r>
              <a:rPr lang="en-US" altLang="zh-CN" b="1" dirty="0" smtClean="0"/>
              <a:t> corresponds to decreasing </a:t>
            </a:r>
            <a:r>
              <a:rPr lang="en-US" b="1" kern="0" dirty="0" smtClean="0">
                <a:ea typeface="宋体"/>
                <a:cs typeface="Calibri"/>
              </a:rPr>
              <a:t>&lt;</a:t>
            </a:r>
            <a:r>
              <a:rPr lang="en-US" b="1" i="1" kern="0" dirty="0" smtClean="0">
                <a:ea typeface="宋体"/>
                <a:cs typeface="Cambria Math"/>
              </a:rPr>
              <a:t>∇</a:t>
            </a:r>
            <a:r>
              <a:rPr lang="en-US" b="1" i="1" kern="0" dirty="0" err="1" smtClean="0">
                <a:ea typeface="宋体"/>
                <a:cs typeface="Calibri"/>
              </a:rPr>
              <a:t>B</a:t>
            </a:r>
            <a:r>
              <a:rPr lang="en-US" b="1" i="1" kern="0" baseline="-25000" dirty="0" err="1" smtClean="0">
                <a:ea typeface="宋体"/>
                <a:cs typeface="Calibri"/>
              </a:rPr>
              <a:t>ecr</a:t>
            </a:r>
            <a:r>
              <a:rPr lang="en-US" b="1" i="1" kern="0" dirty="0" smtClean="0">
                <a:ea typeface="宋体"/>
                <a:cs typeface="Calibri"/>
              </a:rPr>
              <a:t> </a:t>
            </a:r>
            <a:r>
              <a:rPr lang="en-US" b="1" kern="0" dirty="0" smtClean="0">
                <a:ea typeface="宋体"/>
                <a:cs typeface="Calibri"/>
              </a:rPr>
              <a:t>&gt;</a:t>
            </a:r>
            <a:r>
              <a:rPr lang="en-US" b="1" kern="100" dirty="0" smtClean="0">
                <a:ea typeface="宋体"/>
                <a:cs typeface="Times New Roman"/>
              </a:rPr>
              <a:t> </a:t>
            </a:r>
            <a:r>
              <a:rPr lang="en-US" altLang="zh-CN" b="1" dirty="0" smtClean="0"/>
              <a:t>although the on-axis </a:t>
            </a:r>
            <a:r>
              <a:rPr lang="en-US" altLang="zh-CN" b="1" i="1" dirty="0" smtClean="0"/>
              <a:t>∇</a:t>
            </a:r>
            <a:r>
              <a:rPr lang="en-US" altLang="zh-CN" b="1" i="1" dirty="0" err="1" smtClean="0"/>
              <a:t>B</a:t>
            </a:r>
            <a:r>
              <a:rPr lang="en-US" altLang="zh-CN" b="1" i="1" baseline="-25000" dirty="0" err="1" smtClean="0"/>
              <a:t>ecr</a:t>
            </a:r>
            <a:r>
              <a:rPr lang="en-US" altLang="zh-CN" b="1" dirty="0" smtClean="0"/>
              <a:t> remains constant, which shows the inherent link between </a:t>
            </a:r>
            <a:r>
              <a:rPr lang="en-US" b="1" i="1" dirty="0" err="1" smtClean="0"/>
              <a:t>B</a:t>
            </a:r>
            <a:r>
              <a:rPr lang="en-US" b="1" i="1" baseline="-25000" dirty="0" err="1" smtClean="0"/>
              <a:t>min</a:t>
            </a:r>
            <a:r>
              <a:rPr lang="en-US" b="1" i="1" baseline="-25000" dirty="0" smtClean="0"/>
              <a:t> </a:t>
            </a:r>
            <a:r>
              <a:rPr lang="en-US" altLang="zh-CN" b="1" dirty="0" smtClean="0"/>
              <a:t>and </a:t>
            </a:r>
            <a:r>
              <a:rPr lang="en-US" b="1" kern="0" dirty="0" smtClean="0">
                <a:ea typeface="宋体"/>
                <a:cs typeface="Calibri"/>
              </a:rPr>
              <a:t>&lt;</a:t>
            </a:r>
            <a:r>
              <a:rPr lang="en-US" b="1" i="1" kern="0" dirty="0" smtClean="0">
                <a:ea typeface="宋体"/>
                <a:cs typeface="Cambria Math"/>
              </a:rPr>
              <a:t>∇</a:t>
            </a:r>
            <a:r>
              <a:rPr lang="en-US" b="1" i="1" kern="0" dirty="0" err="1" smtClean="0">
                <a:ea typeface="宋体"/>
                <a:cs typeface="Calibri"/>
              </a:rPr>
              <a:t>B</a:t>
            </a:r>
            <a:r>
              <a:rPr lang="en-US" b="1" i="1" kern="0" baseline="-25000" dirty="0" err="1" smtClean="0">
                <a:ea typeface="宋体"/>
                <a:cs typeface="Calibri"/>
              </a:rPr>
              <a:t>ecr</a:t>
            </a:r>
            <a:r>
              <a:rPr lang="en-US" b="1" i="1" kern="0" dirty="0" smtClean="0">
                <a:ea typeface="宋体"/>
                <a:cs typeface="Calibri"/>
              </a:rPr>
              <a:t> </a:t>
            </a:r>
            <a:r>
              <a:rPr lang="en-US" b="1" kern="0" dirty="0" smtClean="0">
                <a:ea typeface="宋体"/>
                <a:cs typeface="Calibri"/>
              </a:rPr>
              <a:t>&gt;</a:t>
            </a:r>
            <a:r>
              <a:rPr lang="en-US" b="1" kern="100" dirty="0" smtClean="0">
                <a:ea typeface="宋体"/>
                <a:cs typeface="Times New Roman"/>
              </a:rPr>
              <a:t> </a:t>
            </a:r>
            <a:r>
              <a:rPr lang="en-US" altLang="zh-CN" b="1" dirty="0" smtClean="0"/>
              <a:t>, and thus provides a viewpoint that is more coincident with theoretical studies to understand the apparent linear </a:t>
            </a:r>
            <a:r>
              <a:rPr lang="en-US" b="1" i="1" dirty="0" err="1" smtClean="0"/>
              <a:t>B</a:t>
            </a:r>
            <a:r>
              <a:rPr lang="en-US" b="1" i="1" baseline="-25000" dirty="0" err="1" smtClean="0"/>
              <a:t>min</a:t>
            </a:r>
            <a:r>
              <a:rPr lang="en-US" altLang="zh-CN" b="1" dirty="0" smtClean="0"/>
              <a:t> dependence and the appearance of electron cyclotron instabilities;</a:t>
            </a:r>
          </a:p>
          <a:p>
            <a:pPr marL="400050" indent="-400050" algn="just">
              <a:lnSpc>
                <a:spcPts val="2400"/>
              </a:lnSpc>
              <a:buFont typeface="+mj-lt"/>
              <a:buAutoNum type="romanUcPeriod"/>
            </a:pPr>
            <a:endParaRPr lang="en-US" altLang="zh-CN" b="1" dirty="0" smtClean="0"/>
          </a:p>
          <a:p>
            <a:pPr marL="400050" indent="-400050" algn="just">
              <a:lnSpc>
                <a:spcPts val="2400"/>
              </a:lnSpc>
              <a:buFont typeface="+mj-lt"/>
              <a:buAutoNum type="romanUcPeriod"/>
            </a:pPr>
            <a:r>
              <a:rPr lang="en-US" altLang="zh-CN" b="1" dirty="0" smtClean="0"/>
              <a:t> </a:t>
            </a:r>
            <a:r>
              <a:rPr lang="en-US" b="1" i="1" dirty="0" smtClean="0"/>
              <a:t>T</a:t>
            </a:r>
            <a:r>
              <a:rPr lang="en-US" b="1" i="1" baseline="-25000" dirty="0" smtClean="0"/>
              <a:t>s</a:t>
            </a:r>
            <a:r>
              <a:rPr lang="en-US" altLang="zh-CN" b="1" dirty="0" smtClean="0"/>
              <a:t> decreases with the increasing of gradient (on-axis </a:t>
            </a:r>
            <a:r>
              <a:rPr lang="en-US" altLang="zh-CN" b="1" i="1" dirty="0" smtClean="0"/>
              <a:t>∇</a:t>
            </a:r>
            <a:r>
              <a:rPr lang="en-US" altLang="zh-CN" b="1" i="1" dirty="0" err="1" smtClean="0"/>
              <a:t>B</a:t>
            </a:r>
            <a:r>
              <a:rPr lang="en-US" altLang="zh-CN" b="1" i="1" baseline="-25000" dirty="0" err="1" smtClean="0"/>
              <a:t>ecr</a:t>
            </a:r>
            <a:r>
              <a:rPr lang="en-US" altLang="zh-CN" b="1" i="1" dirty="0" smtClean="0"/>
              <a:t> </a:t>
            </a:r>
            <a:r>
              <a:rPr lang="en-US" altLang="zh-CN" b="1" dirty="0" smtClean="0"/>
              <a:t>and &lt;</a:t>
            </a:r>
            <a:r>
              <a:rPr lang="en-US" altLang="zh-CN" b="1" i="1" dirty="0" smtClean="0"/>
              <a:t>∇</a:t>
            </a:r>
            <a:r>
              <a:rPr lang="en-US" altLang="zh-CN" b="1" i="1" dirty="0" err="1" smtClean="0"/>
              <a:t>B</a:t>
            </a:r>
            <a:r>
              <a:rPr lang="en-US" altLang="zh-CN" b="1" i="1" baseline="-25000" dirty="0" err="1" smtClean="0"/>
              <a:t>ecr</a:t>
            </a:r>
            <a:r>
              <a:rPr lang="en-US" altLang="zh-CN" b="1" dirty="0" smtClean="0"/>
              <a:t>&gt;) at relatively low mirror ratio and is insensitive to the gradient at high mirror ratio when </a:t>
            </a:r>
            <a:r>
              <a:rPr lang="en-US" b="1" i="1" dirty="0" err="1" smtClean="0"/>
              <a:t>B</a:t>
            </a:r>
            <a:r>
              <a:rPr lang="en-US" b="1" i="1" baseline="-25000" dirty="0" err="1" smtClean="0"/>
              <a:t>min</a:t>
            </a:r>
            <a:r>
              <a:rPr lang="en-US" altLang="zh-CN" b="1" dirty="0" smtClean="0"/>
              <a:t> is constant, which indicates that </a:t>
            </a:r>
            <a:r>
              <a:rPr lang="en-US" b="1" i="1" dirty="0" smtClean="0"/>
              <a:t>T</a:t>
            </a:r>
            <a:r>
              <a:rPr lang="en-US" b="1" i="1" baseline="-25000" dirty="0" smtClean="0"/>
              <a:t>s</a:t>
            </a:r>
            <a:r>
              <a:rPr lang="en-US" altLang="zh-CN" b="1" dirty="0" smtClean="0"/>
              <a:t> depends on not only electron heating, but also depends on electron confinement. This view is supported by the dependence of </a:t>
            </a:r>
            <a:r>
              <a:rPr lang="en-US" b="1" i="1" dirty="0" smtClean="0"/>
              <a:t>T</a:t>
            </a:r>
            <a:r>
              <a:rPr lang="en-US" b="1" i="1" baseline="-25000" dirty="0" smtClean="0"/>
              <a:t>s</a:t>
            </a:r>
            <a:r>
              <a:rPr lang="en-US" altLang="zh-CN" b="1" dirty="0" smtClean="0"/>
              <a:t> on the radial confinement.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smtClean="0">
                <a:latin typeface="Calibri" panose="020F0502020204030204" pitchFamily="34" charset="0"/>
              </a:rPr>
              <a:t>Acknowledgement</a:t>
            </a:r>
            <a:endParaRPr lang="zh-CN" altLang="en-US" sz="3200" dirty="0" smtClean="0">
              <a:latin typeface="Calibri" panose="020F0502020204030204" pitchFamily="34" charset="0"/>
            </a:endParaRPr>
          </a:p>
        </p:txBody>
      </p:sp>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19</a:t>
            </a:fld>
            <a:r>
              <a:rPr lang="en-US" altLang="zh-CN" b="1" dirty="0" smtClean="0">
                <a:solidFill>
                  <a:schemeClr val="tx1"/>
                </a:solidFill>
              </a:rPr>
              <a:t>-</a:t>
            </a:r>
            <a:endParaRPr lang="zh-CN" altLang="en-US" b="1" dirty="0" smtClean="0">
              <a:solidFill>
                <a:schemeClr val="tx1"/>
              </a:solidFill>
            </a:endParaRPr>
          </a:p>
        </p:txBody>
      </p:sp>
      <p:sp>
        <p:nvSpPr>
          <p:cNvPr id="4" name="TextBox 3"/>
          <p:cNvSpPr txBox="1"/>
          <p:nvPr/>
        </p:nvSpPr>
        <p:spPr>
          <a:xfrm>
            <a:off x="251520" y="836712"/>
            <a:ext cx="3008324" cy="1631216"/>
          </a:xfrm>
          <a:prstGeom prst="rect">
            <a:avLst/>
          </a:prstGeom>
          <a:noFill/>
        </p:spPr>
        <p:txBody>
          <a:bodyPr wrap="none" rtlCol="0">
            <a:spAutoFit/>
          </a:bodyPr>
          <a:lstStyle/>
          <a:p>
            <a:pPr>
              <a:buFont typeface="Arial" pitchFamily="34" charset="0"/>
              <a:buChar char="•"/>
            </a:pPr>
            <a:r>
              <a:rPr lang="en-US" altLang="zh-CN" sz="3200" dirty="0" smtClean="0"/>
              <a:t> J. Benitez, LBNL</a:t>
            </a:r>
          </a:p>
          <a:p>
            <a:pPr>
              <a:buFont typeface="Arial" pitchFamily="34" charset="0"/>
              <a:buChar char="•"/>
            </a:pPr>
            <a:r>
              <a:rPr lang="en-US" altLang="zh-CN" sz="3200" dirty="0" smtClean="0"/>
              <a:t> D. Xie, LBNL</a:t>
            </a:r>
            <a:endParaRPr lang="zh-CN" altLang="zh-CN" sz="3200" dirty="0" smtClean="0"/>
          </a:p>
          <a:p>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campus.PNG"/>
          <p:cNvPicPr>
            <a:picLocks noChangeAspect="1"/>
          </p:cNvPicPr>
          <p:nvPr/>
        </p:nvPicPr>
        <p:blipFill>
          <a:blip r:embed="rId2"/>
          <a:stretch>
            <a:fillRect/>
          </a:stretch>
        </p:blipFill>
        <p:spPr>
          <a:xfrm>
            <a:off x="1" y="-13512"/>
            <a:ext cx="9144000" cy="6871512"/>
          </a:xfrm>
          <a:prstGeom prst="rect">
            <a:avLst/>
          </a:prstGeom>
        </p:spPr>
      </p:pic>
      <p:sp>
        <p:nvSpPr>
          <p:cNvPr id="4" name="标题 5"/>
          <p:cNvSpPr txBox="1">
            <a:spLocks/>
          </p:cNvSpPr>
          <p:nvPr/>
        </p:nvSpPr>
        <p:spPr>
          <a:xfrm>
            <a:off x="1285852" y="2214554"/>
            <a:ext cx="6429375" cy="2571750"/>
          </a:xfrm>
          <a:prstGeom prst="rect">
            <a:avLst/>
          </a:prstGeom>
        </p:spPr>
        <p:txBody>
          <a:bodyPr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6000" b="1" i="0" u="none" strike="noStrike" kern="1200" cap="none" spc="0" normalizeH="0" baseline="0" noProof="0" dirty="0" smtClean="0">
                <a:ln>
                  <a:noFill/>
                </a:ln>
                <a:solidFill>
                  <a:schemeClr val="bg1"/>
                </a:solidFill>
                <a:effectLst/>
                <a:uLnTx/>
                <a:uFillTx/>
                <a:cs typeface="+mj-cs"/>
              </a:rPr>
              <a:t>Thanks for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6000" b="1" i="0" u="none" strike="noStrike" kern="1200" cap="none" spc="0" normalizeH="0" baseline="0" noProof="0" dirty="0" smtClean="0">
                <a:ln>
                  <a:noFill/>
                </a:ln>
                <a:solidFill>
                  <a:schemeClr val="bg1"/>
                </a:solidFill>
                <a:effectLst/>
                <a:uLnTx/>
                <a:uFillTx/>
                <a:cs typeface="+mj-cs"/>
              </a:rPr>
              <a:t>     your attention</a:t>
            </a:r>
            <a:r>
              <a:rPr kumimoji="0" lang="zh-CN" altLang="en-US" sz="6000" b="1" i="0" u="none" strike="noStrike" kern="1200" cap="none" spc="0" normalizeH="0" baseline="0" noProof="0" dirty="0" smtClean="0">
                <a:ln>
                  <a:noFill/>
                </a:ln>
                <a:solidFill>
                  <a:schemeClr val="bg1"/>
                </a:solidFill>
                <a:effectLst/>
                <a:uLnTx/>
                <a:uFillTx/>
                <a:cs typeface="+mj-cs"/>
              </a:rPr>
              <a:t>！</a:t>
            </a:r>
            <a:endParaRPr kumimoji="0" lang="en-US" altLang="zh-CN" sz="6000" b="1" i="0" u="none" strike="noStrike" kern="1200" cap="none" spc="0" normalizeH="0" baseline="0" noProof="0" dirty="0">
              <a:ln>
                <a:noFill/>
              </a:ln>
              <a:solidFill>
                <a:schemeClr val="bg1"/>
              </a:solidFill>
              <a:effectLst/>
              <a:uLnTx/>
              <a:uFillTx/>
              <a:cs typeface="+mj-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smtClean="0">
                <a:latin typeface="Calibri" panose="020F0502020204030204" pitchFamily="34" charset="0"/>
              </a:rPr>
              <a:t>Appendix </a:t>
            </a:r>
            <a:endParaRPr lang="zh-CN" altLang="en-US" sz="3200" dirty="0" smtClean="0">
              <a:latin typeface="Calibri" panose="020F0502020204030204" pitchFamily="34" charset="0"/>
            </a:endParaRPr>
          </a:p>
        </p:txBody>
      </p:sp>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21</a:t>
            </a:fld>
            <a:r>
              <a:rPr lang="en-US" altLang="zh-CN" b="1" dirty="0" smtClean="0">
                <a:solidFill>
                  <a:schemeClr val="tx1"/>
                </a:solidFill>
              </a:rPr>
              <a:t>-</a:t>
            </a:r>
            <a:endParaRPr lang="zh-CN" altLang="en-US" b="1" dirty="0" smtClean="0">
              <a:solidFill>
                <a:schemeClr val="tx1"/>
              </a:solidFill>
            </a:endParaRPr>
          </a:p>
        </p:txBody>
      </p:sp>
      <p:pic>
        <p:nvPicPr>
          <p:cNvPr id="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07045">
            <a:off x="1128669" y="4395695"/>
            <a:ext cx="3052298" cy="162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表格 6"/>
          <p:cNvGraphicFramePr>
            <a:graphicFrameLocks noGrp="1"/>
          </p:cNvGraphicFramePr>
          <p:nvPr/>
        </p:nvGraphicFramePr>
        <p:xfrm>
          <a:off x="1187624" y="764704"/>
          <a:ext cx="6696743" cy="3053080"/>
        </p:xfrm>
        <a:graphic>
          <a:graphicData uri="http://schemas.openxmlformats.org/drawingml/2006/table">
            <a:tbl>
              <a:tblPr firstRow="1" bandRow="1">
                <a:tableStyleId>{5C22544A-7EE6-4342-B048-85BDC9FD1C3A}</a:tableStyleId>
              </a:tblPr>
              <a:tblGrid>
                <a:gridCol w="3456384">
                  <a:extLst>
                    <a:ext uri="{9D8B030D-6E8A-4147-A177-3AD203B41FA5}">
                      <a16:colId xmlns:a16="http://schemas.microsoft.com/office/drawing/2014/main" val="20000"/>
                    </a:ext>
                  </a:extLst>
                </a:gridCol>
                <a:gridCol w="3240359">
                  <a:extLst>
                    <a:ext uri="{9D8B030D-6E8A-4147-A177-3AD203B41FA5}">
                      <a16:colId xmlns:a16="http://schemas.microsoft.com/office/drawing/2014/main" val="20001"/>
                    </a:ext>
                  </a:extLst>
                </a:gridCol>
              </a:tblGrid>
              <a:tr h="37084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t>XR-100-CdTe Detector</a:t>
                      </a:r>
                      <a:endParaRPr lang="zh-CN" altLang="en-US" sz="2400" b="1" dirty="0" smtClean="0"/>
                    </a:p>
                  </a:txBody>
                  <a:tcPr/>
                </a:tc>
                <a:tc hMerge="1">
                  <a:txBody>
                    <a:bodyPr/>
                    <a:lstStyle/>
                    <a:p>
                      <a:endParaRPr lang="zh-CN" altLang="en-US" dirty="0"/>
                    </a:p>
                  </a:txBody>
                  <a:tcPr/>
                </a:tc>
                <a:extLst>
                  <a:ext uri="{0D108BD9-81ED-4DB2-BD59-A6C34878D82A}">
                    <a16:rowId xmlns:a16="http://schemas.microsoft.com/office/drawing/2014/main" val="10000"/>
                  </a:ext>
                </a:extLst>
              </a:tr>
              <a:tr h="370840">
                <a:tc>
                  <a:txBody>
                    <a:bodyPr/>
                    <a:lstStyle/>
                    <a:p>
                      <a:pPr algn="ctr"/>
                      <a:r>
                        <a:rPr lang="en-US" altLang="zh-CN" sz="1800" b="0" i="0" kern="1200" dirty="0" smtClean="0">
                          <a:solidFill>
                            <a:schemeClr val="dk1"/>
                          </a:solidFill>
                          <a:latin typeface="+mn-lt"/>
                          <a:ea typeface="+mn-ea"/>
                          <a:cs typeface="+mn-cs"/>
                        </a:rPr>
                        <a:t>Detector type</a:t>
                      </a:r>
                      <a:endParaRPr lang="zh-CN" altLang="en-US" dirty="0"/>
                    </a:p>
                  </a:txBody>
                  <a:tcPr/>
                </a:tc>
                <a:tc>
                  <a:txBody>
                    <a:bodyPr/>
                    <a:lstStyle/>
                    <a:p>
                      <a:pPr algn="ctr"/>
                      <a:r>
                        <a:rPr lang="en-US" altLang="zh-CN" sz="1800" b="0" i="0" kern="1200" dirty="0" smtClean="0">
                          <a:solidFill>
                            <a:schemeClr val="dk1"/>
                          </a:solidFill>
                          <a:latin typeface="+mn-lt"/>
                          <a:ea typeface="+mn-ea"/>
                          <a:cs typeface="+mn-cs"/>
                        </a:rPr>
                        <a:t>Cadmium Telluride (</a:t>
                      </a:r>
                      <a:r>
                        <a:rPr lang="en-US" altLang="zh-CN" sz="1800" b="0" i="0" kern="1200" dirty="0" err="1" smtClean="0">
                          <a:solidFill>
                            <a:schemeClr val="dk1"/>
                          </a:solidFill>
                          <a:latin typeface="+mn-lt"/>
                          <a:ea typeface="+mn-ea"/>
                          <a:cs typeface="+mn-cs"/>
                        </a:rPr>
                        <a:t>CdTe</a:t>
                      </a:r>
                      <a:r>
                        <a:rPr lang="en-US" altLang="zh-CN" sz="1800" b="0" i="0" kern="1200" dirty="0" smtClean="0">
                          <a:solidFill>
                            <a:schemeClr val="dk1"/>
                          </a:solidFill>
                          <a:latin typeface="+mn-lt"/>
                          <a:ea typeface="+mn-ea"/>
                          <a:cs typeface="+mn-cs"/>
                        </a:rPr>
                        <a:t>) Diode</a:t>
                      </a:r>
                      <a:endParaRPr lang="zh-CN" altLang="en-US" dirty="0"/>
                    </a:p>
                  </a:txBody>
                  <a:tcPr/>
                </a:tc>
                <a:extLst>
                  <a:ext uri="{0D108BD9-81ED-4DB2-BD59-A6C34878D82A}">
                    <a16:rowId xmlns:a16="http://schemas.microsoft.com/office/drawing/2014/main" val="10001"/>
                  </a:ext>
                </a:extLst>
              </a:tr>
              <a:tr h="370840">
                <a:tc>
                  <a:txBody>
                    <a:bodyPr/>
                    <a:lstStyle/>
                    <a:p>
                      <a:pPr algn="ctr"/>
                      <a:r>
                        <a:rPr lang="en-US" altLang="zh-CN" sz="1800" b="0" i="0" kern="1200" dirty="0" smtClean="0">
                          <a:solidFill>
                            <a:schemeClr val="dk1"/>
                          </a:solidFill>
                          <a:latin typeface="+mn-lt"/>
                          <a:ea typeface="+mn-ea"/>
                          <a:cs typeface="+mn-cs"/>
                        </a:rPr>
                        <a:t>Detector areas</a:t>
                      </a:r>
                      <a:endParaRPr lang="zh-CN" altLang="en-US" dirty="0"/>
                    </a:p>
                  </a:txBody>
                  <a:tcPr/>
                </a:tc>
                <a:tc>
                  <a:txBody>
                    <a:bodyPr/>
                    <a:lstStyle/>
                    <a:p>
                      <a:pPr algn="ctr"/>
                      <a:r>
                        <a:rPr lang="en-US" altLang="zh-CN" sz="1800" b="0" i="0" kern="1200" baseline="0" dirty="0" smtClean="0">
                          <a:solidFill>
                            <a:schemeClr val="dk1"/>
                          </a:solidFill>
                          <a:latin typeface="+mn-lt"/>
                          <a:ea typeface="+mn-ea"/>
                          <a:cs typeface="+mn-cs"/>
                        </a:rPr>
                        <a:t>5 </a:t>
                      </a:r>
                      <a:r>
                        <a:rPr lang="en-US" altLang="zh-CN" sz="1800" b="0" i="0" kern="1200" dirty="0" smtClean="0">
                          <a:solidFill>
                            <a:schemeClr val="dk1"/>
                          </a:solidFill>
                          <a:latin typeface="+mn-lt"/>
                          <a:ea typeface="+mn-ea"/>
                          <a:cs typeface="+mn-cs"/>
                        </a:rPr>
                        <a:t>x 5 mm (25 mm</a:t>
                      </a:r>
                      <a:r>
                        <a:rPr lang="en-US" altLang="zh-CN" sz="1800" b="0" i="0" kern="1200" baseline="30000" dirty="0" smtClean="0">
                          <a:solidFill>
                            <a:schemeClr val="dk1"/>
                          </a:solidFill>
                          <a:latin typeface="+mn-lt"/>
                          <a:ea typeface="+mn-ea"/>
                          <a:cs typeface="+mn-cs"/>
                        </a:rPr>
                        <a:t>2</a:t>
                      </a:r>
                      <a:r>
                        <a:rPr lang="en-US" altLang="zh-CN" sz="1800" b="0" i="0" kern="1200" dirty="0" smtClean="0">
                          <a:solidFill>
                            <a:schemeClr val="dk1"/>
                          </a:solidFill>
                          <a:latin typeface="+mn-lt"/>
                          <a:ea typeface="+mn-ea"/>
                          <a:cs typeface="+mn-cs"/>
                        </a:rPr>
                        <a:t>)</a:t>
                      </a:r>
                      <a:endParaRPr lang="zh-CN" altLang="en-US" dirty="0"/>
                    </a:p>
                  </a:txBody>
                  <a:tcPr/>
                </a:tc>
                <a:extLst>
                  <a:ext uri="{0D108BD9-81ED-4DB2-BD59-A6C34878D82A}">
                    <a16:rowId xmlns:a16="http://schemas.microsoft.com/office/drawing/2014/main" val="10002"/>
                  </a:ext>
                </a:extLst>
              </a:tr>
              <a:tr h="370840">
                <a:tc>
                  <a:txBody>
                    <a:bodyPr/>
                    <a:lstStyle/>
                    <a:p>
                      <a:pPr algn="ctr"/>
                      <a:r>
                        <a:rPr lang="en-US" altLang="zh-CN" sz="1800" b="0" i="0" kern="1200" dirty="0" smtClean="0">
                          <a:solidFill>
                            <a:schemeClr val="dk1"/>
                          </a:solidFill>
                          <a:latin typeface="+mn-lt"/>
                          <a:ea typeface="+mn-ea"/>
                          <a:cs typeface="+mn-cs"/>
                        </a:rPr>
                        <a:t>Detector thickness</a:t>
                      </a:r>
                      <a:endParaRPr lang="zh-CN" altLang="en-US" dirty="0"/>
                    </a:p>
                  </a:txBody>
                  <a:tcPr/>
                </a:tc>
                <a:tc>
                  <a:txBody>
                    <a:bodyPr/>
                    <a:lstStyle/>
                    <a:p>
                      <a:pPr algn="ctr"/>
                      <a:r>
                        <a:rPr lang="en-US" altLang="zh-CN" sz="1800" b="0" i="0" kern="1200" dirty="0" smtClean="0">
                          <a:solidFill>
                            <a:schemeClr val="dk1"/>
                          </a:solidFill>
                          <a:latin typeface="+mn-lt"/>
                          <a:ea typeface="+mn-ea"/>
                          <a:cs typeface="+mn-cs"/>
                        </a:rPr>
                        <a:t>1 mm</a:t>
                      </a:r>
                      <a:endParaRPr lang="zh-CN" altLang="en-US" dirty="0"/>
                    </a:p>
                  </a:txBody>
                  <a:tcPr/>
                </a:tc>
                <a:extLst>
                  <a:ext uri="{0D108BD9-81ED-4DB2-BD59-A6C34878D82A}">
                    <a16:rowId xmlns:a16="http://schemas.microsoft.com/office/drawing/2014/main" val="10003"/>
                  </a:ext>
                </a:extLst>
              </a:tr>
              <a:tr h="370840">
                <a:tc>
                  <a:txBody>
                    <a:bodyPr/>
                    <a:lstStyle/>
                    <a:p>
                      <a:pPr algn="ctr"/>
                      <a:r>
                        <a:rPr lang="en-US" altLang="zh-CN" sz="1800" b="0" i="0" kern="1200" dirty="0" smtClean="0">
                          <a:solidFill>
                            <a:schemeClr val="dk1"/>
                          </a:solidFill>
                          <a:latin typeface="+mn-lt"/>
                          <a:ea typeface="+mn-ea"/>
                          <a:cs typeface="+mn-cs"/>
                        </a:rPr>
                        <a:t>Energy resolution @ 122 </a:t>
                      </a:r>
                      <a:r>
                        <a:rPr lang="en-US" altLang="zh-CN" sz="1800" b="0" i="0" kern="1200" dirty="0" err="1" smtClean="0">
                          <a:solidFill>
                            <a:schemeClr val="dk1"/>
                          </a:solidFill>
                          <a:latin typeface="+mn-lt"/>
                          <a:ea typeface="+mn-ea"/>
                          <a:cs typeface="+mn-cs"/>
                        </a:rPr>
                        <a:t>keV</a:t>
                      </a:r>
                      <a:r>
                        <a:rPr lang="en-US" altLang="zh-CN" sz="1800" b="0" i="0" kern="1200" dirty="0" smtClean="0">
                          <a:solidFill>
                            <a:schemeClr val="dk1"/>
                          </a:solidFill>
                          <a:latin typeface="+mn-lt"/>
                          <a:ea typeface="+mn-ea"/>
                          <a:cs typeface="+mn-cs"/>
                        </a:rPr>
                        <a:t>,  </a:t>
                      </a:r>
                      <a:r>
                        <a:rPr lang="en-US" altLang="zh-CN" sz="1800" b="0" i="0" kern="1200" baseline="30000" dirty="0" smtClean="0">
                          <a:solidFill>
                            <a:schemeClr val="dk1"/>
                          </a:solidFill>
                          <a:latin typeface="+mn-lt"/>
                          <a:ea typeface="+mn-ea"/>
                          <a:cs typeface="+mn-cs"/>
                        </a:rPr>
                        <a:t>57</a:t>
                      </a:r>
                      <a:r>
                        <a:rPr lang="en-US" altLang="zh-CN" sz="1800" b="0" i="0" kern="1200" dirty="0" smtClean="0">
                          <a:solidFill>
                            <a:schemeClr val="dk1"/>
                          </a:solidFill>
                          <a:latin typeface="+mn-lt"/>
                          <a:ea typeface="+mn-ea"/>
                          <a:cs typeface="+mn-cs"/>
                        </a:rPr>
                        <a:t>Co</a:t>
                      </a:r>
                      <a:endParaRPr lang="zh-CN" altLang="en-US" dirty="0"/>
                    </a:p>
                  </a:txBody>
                  <a:tcPr/>
                </a:tc>
                <a:tc>
                  <a:txBody>
                    <a:bodyPr/>
                    <a:lstStyle/>
                    <a:p>
                      <a:pPr algn="ctr"/>
                      <a:r>
                        <a:rPr lang="en-US" altLang="zh-CN" sz="1800" b="0" i="0" kern="1200" dirty="0" smtClean="0">
                          <a:solidFill>
                            <a:schemeClr val="dk1"/>
                          </a:solidFill>
                          <a:latin typeface="+mn-lt"/>
                          <a:ea typeface="+mn-ea"/>
                          <a:cs typeface="+mn-cs"/>
                        </a:rPr>
                        <a:t>&lt;1.5 </a:t>
                      </a:r>
                      <a:r>
                        <a:rPr lang="en-US" altLang="zh-CN" sz="1800" b="0" i="0" kern="1200" dirty="0" err="1" smtClean="0">
                          <a:solidFill>
                            <a:schemeClr val="dk1"/>
                          </a:solidFill>
                          <a:latin typeface="+mn-lt"/>
                          <a:ea typeface="+mn-ea"/>
                          <a:cs typeface="+mn-cs"/>
                        </a:rPr>
                        <a:t>keV</a:t>
                      </a:r>
                      <a:r>
                        <a:rPr lang="en-US" altLang="zh-CN" sz="1800" b="0" i="0" kern="1200" dirty="0" smtClean="0">
                          <a:solidFill>
                            <a:schemeClr val="dk1"/>
                          </a:solidFill>
                          <a:latin typeface="+mn-lt"/>
                          <a:ea typeface="+mn-ea"/>
                          <a:cs typeface="+mn-cs"/>
                        </a:rPr>
                        <a:t> FWHM, typical</a:t>
                      </a:r>
                      <a:endParaRPr lang="zh-CN" altLang="en-US" dirty="0"/>
                    </a:p>
                  </a:txBody>
                  <a:tcPr/>
                </a:tc>
                <a:extLst>
                  <a:ext uri="{0D108BD9-81ED-4DB2-BD59-A6C34878D82A}">
                    <a16:rowId xmlns:a16="http://schemas.microsoft.com/office/drawing/2014/main" val="10004"/>
                  </a:ext>
                </a:extLst>
              </a:tr>
              <a:tr h="370840">
                <a:tc>
                  <a:txBody>
                    <a:bodyPr/>
                    <a:lstStyle/>
                    <a:p>
                      <a:pPr algn="ctr"/>
                      <a:r>
                        <a:rPr lang="en-US" altLang="zh-CN" sz="1800" b="0" i="0" kern="1200" dirty="0" smtClean="0">
                          <a:solidFill>
                            <a:schemeClr val="dk1"/>
                          </a:solidFill>
                          <a:latin typeface="+mn-lt"/>
                          <a:ea typeface="+mn-ea"/>
                          <a:cs typeface="+mn-cs"/>
                        </a:rPr>
                        <a:t>Detector window</a:t>
                      </a:r>
                      <a:endParaRPr lang="zh-CN" altLang="en-US" dirty="0"/>
                    </a:p>
                  </a:txBody>
                  <a:tcPr/>
                </a:tc>
                <a:tc>
                  <a:txBody>
                    <a:bodyPr/>
                    <a:lstStyle/>
                    <a:p>
                      <a:pPr algn="ctr"/>
                      <a:r>
                        <a:rPr lang="en-US" altLang="zh-CN" sz="1800" b="0" i="0" kern="1200" dirty="0" smtClean="0">
                          <a:solidFill>
                            <a:schemeClr val="dk1"/>
                          </a:solidFill>
                          <a:latin typeface="+mn-lt"/>
                          <a:ea typeface="+mn-ea"/>
                          <a:cs typeface="+mn-cs"/>
                        </a:rPr>
                        <a:t>Be: 4 mil thick (100 µm)</a:t>
                      </a:r>
                      <a:endParaRPr lang="zh-CN" altLang="en-US" dirty="0"/>
                    </a:p>
                  </a:txBody>
                  <a:tcPr/>
                </a:tc>
                <a:extLst>
                  <a:ext uri="{0D108BD9-81ED-4DB2-BD59-A6C34878D82A}">
                    <a16:rowId xmlns:a16="http://schemas.microsoft.com/office/drawing/2014/main" val="10005"/>
                  </a:ext>
                </a:extLst>
              </a:tr>
              <a:tr h="370840">
                <a:tc>
                  <a:txBody>
                    <a:bodyPr/>
                    <a:lstStyle/>
                    <a:p>
                      <a:pPr algn="ctr"/>
                      <a:r>
                        <a:rPr lang="en-US" altLang="zh-CN" dirty="0" smtClean="0"/>
                        <a:t>Energy range</a:t>
                      </a:r>
                      <a:endParaRPr lang="zh-CN" altLang="en-US" dirty="0"/>
                    </a:p>
                  </a:txBody>
                  <a:tcPr/>
                </a:tc>
                <a:tc>
                  <a:txBody>
                    <a:bodyPr/>
                    <a:lstStyle/>
                    <a:p>
                      <a:pPr algn="ctr"/>
                      <a:r>
                        <a:rPr lang="en-US" altLang="zh-CN" dirty="0" smtClean="0"/>
                        <a:t>10 – 300 </a:t>
                      </a:r>
                      <a:r>
                        <a:rPr lang="en-US" altLang="zh-CN" dirty="0" err="1" smtClean="0"/>
                        <a:t>keV</a:t>
                      </a:r>
                      <a:endParaRPr lang="zh-CN" altLang="en-US" dirty="0"/>
                    </a:p>
                  </a:txBody>
                  <a:tcPr/>
                </a:tc>
                <a:extLst>
                  <a:ext uri="{0D108BD9-81ED-4DB2-BD59-A6C34878D82A}">
                    <a16:rowId xmlns:a16="http://schemas.microsoft.com/office/drawing/2014/main" val="10006"/>
                  </a:ext>
                </a:extLst>
              </a:tr>
              <a:tr h="370840">
                <a:tc>
                  <a:txBody>
                    <a:bodyPr/>
                    <a:lstStyle/>
                    <a:p>
                      <a:pPr algn="ctr" fontAlgn="base"/>
                      <a:r>
                        <a:rPr lang="en-US" altLang="zh-CN" dirty="0" smtClean="0"/>
                        <a:t>Detector</a:t>
                      </a:r>
                      <a:r>
                        <a:rPr lang="en-US" altLang="zh-CN" baseline="0" dirty="0" smtClean="0"/>
                        <a:t> </a:t>
                      </a:r>
                      <a:r>
                        <a:rPr lang="en-US" altLang="zh-CN" sz="1800" kern="1200" baseline="0" dirty="0" smtClean="0">
                          <a:solidFill>
                            <a:schemeClr val="dk1"/>
                          </a:solidFill>
                          <a:latin typeface="+mn-lt"/>
                          <a:ea typeface="+mn-ea"/>
                          <a:cs typeface="+mn-cs"/>
                        </a:rPr>
                        <a:t>e</a:t>
                      </a:r>
                      <a:r>
                        <a:rPr lang="en-US" altLang="zh-CN" sz="1800" kern="1200" dirty="0" smtClean="0">
                          <a:solidFill>
                            <a:schemeClr val="dk1"/>
                          </a:solidFill>
                          <a:latin typeface="+mn-lt"/>
                          <a:ea typeface="+mn-ea"/>
                          <a:cs typeface="+mn-cs"/>
                        </a:rPr>
                        <a:t>fficiency</a:t>
                      </a:r>
                    </a:p>
                  </a:txBody>
                  <a:tcPr/>
                </a:tc>
                <a:tc>
                  <a:txBody>
                    <a:bodyPr/>
                    <a:lstStyle/>
                    <a:p>
                      <a:pPr algn="ctr"/>
                      <a:r>
                        <a:rPr lang="en-US" altLang="zh-CN" dirty="0" smtClean="0"/>
                        <a:t>See below</a:t>
                      </a:r>
                      <a:endParaRPr lang="zh-CN" altLang="en-US" dirty="0"/>
                    </a:p>
                  </a:txBody>
                  <a:tcPr/>
                </a:tc>
                <a:extLst>
                  <a:ext uri="{0D108BD9-81ED-4DB2-BD59-A6C34878D82A}">
                    <a16:rowId xmlns:a16="http://schemas.microsoft.com/office/drawing/2014/main" val="10007"/>
                  </a:ext>
                </a:extLst>
              </a:tr>
            </a:tbl>
          </a:graphicData>
        </a:graphic>
      </p:graphicFrame>
      <p:graphicFrame>
        <p:nvGraphicFramePr>
          <p:cNvPr id="21505" name="Object 1"/>
          <p:cNvGraphicFramePr>
            <a:graphicFrameLocks noChangeAspect="1"/>
          </p:cNvGraphicFramePr>
          <p:nvPr/>
        </p:nvGraphicFramePr>
        <p:xfrm>
          <a:off x="3995936" y="3645024"/>
          <a:ext cx="4492210" cy="3156688"/>
        </p:xfrm>
        <a:graphic>
          <a:graphicData uri="http://schemas.openxmlformats.org/presentationml/2006/ole">
            <mc:AlternateContent xmlns:mc="http://schemas.openxmlformats.org/markup-compatibility/2006">
              <mc:Choice xmlns:v="urn:schemas-microsoft-com:vml" Requires="v">
                <p:oleObj spid="_x0000_s86019" name="Graph" r:id="rId4" imgW="4127500" imgH="2895600" progId="Origin50.Graph">
                  <p:embed/>
                </p:oleObj>
              </mc:Choice>
              <mc:Fallback>
                <p:oleObj name="Graph" r:id="rId4" imgW="4127500" imgH="2895600" progId="Origin50.Graph">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5936" y="3645024"/>
                        <a:ext cx="4492210" cy="3156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矩形 7"/>
          <p:cNvSpPr/>
          <p:nvPr/>
        </p:nvSpPr>
        <p:spPr>
          <a:xfrm>
            <a:off x="4644008" y="3068960"/>
            <a:ext cx="3240360" cy="72008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smtClean="0">
                <a:latin typeface="Calibri" panose="020F0502020204030204" pitchFamily="34" charset="0"/>
              </a:rPr>
              <a:t>Appendix</a:t>
            </a:r>
            <a:endParaRPr lang="zh-CN" altLang="en-US" dirty="0"/>
          </a:p>
        </p:txBody>
      </p:sp>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22</a:t>
            </a:fld>
            <a:r>
              <a:rPr lang="en-US" altLang="zh-CN" b="1" dirty="0" smtClean="0">
                <a:solidFill>
                  <a:schemeClr val="tx1"/>
                </a:solidFill>
              </a:rPr>
              <a:t>-</a:t>
            </a:r>
            <a:endParaRPr lang="zh-CN" altLang="en-US" b="1" dirty="0" smtClean="0">
              <a:solidFill>
                <a:schemeClr val="tx1"/>
              </a:solidFill>
            </a:endParaRPr>
          </a:p>
        </p:txBody>
      </p:sp>
      <p:pic>
        <p:nvPicPr>
          <p:cNvPr id="89090" name="Picture 2" descr="C:\Users\jiboli\Desktop\360截图20190829101107125.jpg"/>
          <p:cNvPicPr>
            <a:picLocks noChangeAspect="1" noChangeArrowheads="1"/>
          </p:cNvPicPr>
          <p:nvPr/>
        </p:nvPicPr>
        <p:blipFill>
          <a:blip r:embed="rId2"/>
          <a:srcRect r="2578" b="960"/>
          <a:stretch>
            <a:fillRect/>
          </a:stretch>
        </p:blipFill>
        <p:spPr bwMode="auto">
          <a:xfrm>
            <a:off x="10474" y="1000108"/>
            <a:ext cx="9133558" cy="4929222"/>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smtClean="0">
                <a:latin typeface="Calibri" panose="020F0502020204030204" pitchFamily="34" charset="0"/>
              </a:rPr>
              <a:t>Appendix </a:t>
            </a:r>
            <a:endParaRPr lang="zh-CN" altLang="en-US" sz="3200" dirty="0"/>
          </a:p>
        </p:txBody>
      </p:sp>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23</a:t>
            </a:fld>
            <a:r>
              <a:rPr lang="en-US" altLang="zh-CN" b="1" dirty="0" smtClean="0">
                <a:solidFill>
                  <a:schemeClr val="tx1"/>
                </a:solidFill>
              </a:rPr>
              <a:t>-</a:t>
            </a:r>
            <a:endParaRPr lang="zh-CN" altLang="en-US" b="1" dirty="0" smtClean="0">
              <a:solidFill>
                <a:schemeClr val="tx1"/>
              </a:solidFill>
            </a:endParaRPr>
          </a:p>
        </p:txBody>
      </p:sp>
      <p:sp>
        <p:nvSpPr>
          <p:cNvPr id="6" name="TextBox 9"/>
          <p:cNvSpPr txBox="1">
            <a:spLocks noChangeArrowheads="1"/>
          </p:cNvSpPr>
          <p:nvPr/>
        </p:nvSpPr>
        <p:spPr bwMode="auto">
          <a:xfrm>
            <a:off x="785786" y="5429264"/>
            <a:ext cx="7715304" cy="64633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Wingdings" pitchFamily="2" charset="2"/>
              <a:buChar char="p"/>
            </a:pPr>
            <a:r>
              <a:rPr lang="en-US" altLang="zh-CN" b="1" dirty="0">
                <a:latin typeface="Calibri" panose="020F0502020204030204" pitchFamily="34" charset="0"/>
              </a:rPr>
              <a:t>Difference (with or without </a:t>
            </a:r>
            <a:r>
              <a:rPr lang="en-US" altLang="zh-CN" b="1" dirty="0" smtClean="0">
                <a:latin typeface="Calibri" panose="020F0502020204030204" pitchFamily="34" charset="0"/>
              </a:rPr>
              <a:t>background subtraction) </a:t>
            </a:r>
            <a:r>
              <a:rPr lang="en-US" altLang="zh-CN" b="1" dirty="0">
                <a:latin typeface="Calibri" panose="020F0502020204030204" pitchFamily="34" charset="0"/>
              </a:rPr>
              <a:t>of </a:t>
            </a:r>
            <a:r>
              <a:rPr lang="en-US" altLang="zh-CN" b="1" i="1" dirty="0">
                <a:latin typeface="Calibri" panose="020F0502020204030204" pitchFamily="34" charset="0"/>
              </a:rPr>
              <a:t>T</a:t>
            </a:r>
            <a:r>
              <a:rPr lang="en-US" altLang="zh-CN" b="1" i="1" baseline="-25000" dirty="0">
                <a:latin typeface="Calibri" panose="020F0502020204030204" pitchFamily="34" charset="0"/>
              </a:rPr>
              <a:t>S</a:t>
            </a:r>
            <a:r>
              <a:rPr lang="en-US" altLang="zh-CN" b="1" i="1" dirty="0">
                <a:latin typeface="Calibri" panose="020F0502020204030204" pitchFamily="34" charset="0"/>
              </a:rPr>
              <a:t> </a:t>
            </a:r>
            <a:r>
              <a:rPr lang="en-US" altLang="zh-CN" b="1" dirty="0">
                <a:latin typeface="Calibri" panose="020F0502020204030204" pitchFamily="34" charset="0"/>
              </a:rPr>
              <a:t>is </a:t>
            </a:r>
            <a:r>
              <a:rPr lang="en-US" altLang="zh-CN" b="1" dirty="0">
                <a:solidFill>
                  <a:srgbClr val="FF0000"/>
                </a:solidFill>
                <a:latin typeface="Calibri" panose="020F0502020204030204" pitchFamily="34" charset="0"/>
              </a:rPr>
              <a:t>less than </a:t>
            </a:r>
            <a:r>
              <a:rPr lang="en-US" altLang="zh-CN" b="1" dirty="0" smtClean="0">
                <a:solidFill>
                  <a:srgbClr val="FF0000"/>
                </a:solidFill>
                <a:latin typeface="Calibri" panose="020F0502020204030204" pitchFamily="34" charset="0"/>
              </a:rPr>
              <a:t>0.16%</a:t>
            </a:r>
          </a:p>
          <a:p>
            <a:pPr algn="just" eaLnBrk="1" hangingPunct="1">
              <a:buFont typeface="Wingdings" pitchFamily="2" charset="2"/>
              <a:buChar char="p"/>
            </a:pPr>
            <a:r>
              <a:rPr lang="en-US" altLang="zh-CN" b="1" dirty="0" smtClean="0">
                <a:latin typeface="Calibri" panose="020F0502020204030204" pitchFamily="34" charset="0"/>
              </a:rPr>
              <a:t>All data presented in this talk are spectra without background subtraction </a:t>
            </a:r>
            <a:endParaRPr lang="zh-CN" altLang="en-US" b="1" dirty="0" smtClean="0">
              <a:latin typeface="Calibri" panose="020F0502020204030204" pitchFamily="34" charset="0"/>
            </a:endParaRPr>
          </a:p>
        </p:txBody>
      </p:sp>
      <p:sp>
        <p:nvSpPr>
          <p:cNvPr id="7" name="TextBox 6"/>
          <p:cNvSpPr txBox="1"/>
          <p:nvPr/>
        </p:nvSpPr>
        <p:spPr bwMode="auto">
          <a:xfrm>
            <a:off x="2786050" y="1000108"/>
            <a:ext cx="35544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r>
              <a:rPr lang="en-US" altLang="zh-CN" sz="2000" b="1" dirty="0" smtClean="0">
                <a:latin typeface="Calibri" panose="020F0502020204030204" pitchFamily="34" charset="0"/>
              </a:rPr>
              <a:t>Efficiency of Collimating System</a:t>
            </a:r>
            <a:endParaRPr lang="zh-CN" altLang="en-US" sz="2000" b="1" dirty="0">
              <a:latin typeface="Calibri" panose="020F0502020204030204" pitchFamily="34" charset="0"/>
            </a:endParaRPr>
          </a:p>
        </p:txBody>
      </p:sp>
      <p:graphicFrame>
        <p:nvGraphicFramePr>
          <p:cNvPr id="87043" name="Object 3"/>
          <p:cNvGraphicFramePr>
            <a:graphicFrameLocks noChangeAspect="1"/>
          </p:cNvGraphicFramePr>
          <p:nvPr/>
        </p:nvGraphicFramePr>
        <p:xfrm>
          <a:off x="1428728" y="1071546"/>
          <a:ext cx="6149975" cy="4319588"/>
        </p:xfrm>
        <a:graphic>
          <a:graphicData uri="http://schemas.openxmlformats.org/presentationml/2006/ole">
            <mc:AlternateContent xmlns:mc="http://schemas.openxmlformats.org/markup-compatibility/2006">
              <mc:Choice xmlns:v="urn:schemas-microsoft-com:vml" Requires="v">
                <p:oleObj spid="_x0000_s87044" name="Graph" r:id="rId3" imgW="4131720" imgH="2901600" progId="Origin50.Graph">
                  <p:embed/>
                </p:oleObj>
              </mc:Choice>
              <mc:Fallback>
                <p:oleObj name="Graph" r:id="rId3" imgW="4131720" imgH="2901600" progId="Origin50.Graph">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728" y="1071546"/>
                        <a:ext cx="6149975" cy="431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smtClean="0">
                <a:latin typeface="Calibri" panose="020F0502020204030204" pitchFamily="34" charset="0"/>
              </a:rPr>
              <a:t>Appendix </a:t>
            </a:r>
            <a:endParaRPr lang="zh-CN" altLang="en-US" sz="3200" dirty="0" smtClean="0">
              <a:latin typeface="Calibri" panose="020F0502020204030204" pitchFamily="34" charset="0"/>
            </a:endParaRPr>
          </a:p>
        </p:txBody>
      </p:sp>
      <p:sp>
        <p:nvSpPr>
          <p:cNvPr id="3" name="灯片编号占位符 2"/>
          <p:cNvSpPr>
            <a:spLocks noGrp="1"/>
          </p:cNvSpPr>
          <p:nvPr>
            <p:ph type="sldNum" sz="quarter" idx="10"/>
          </p:nvPr>
        </p:nvSpPr>
        <p:spPr/>
        <p:txBody>
          <a:bodyPr/>
          <a:lstStyle/>
          <a:p>
            <a:pPr fontAlgn="base">
              <a:spcBef>
                <a:spcPct val="0"/>
              </a:spcBef>
              <a:spcAft>
                <a:spcPct val="0"/>
              </a:spcAft>
            </a:pPr>
            <a:r>
              <a:rPr lang="en-US" altLang="zh-CN" b="1" dirty="0" smtClean="0">
                <a:solidFill>
                  <a:schemeClr val="tx1"/>
                </a:solidFill>
              </a:rPr>
              <a:t>-</a:t>
            </a:r>
            <a:fld id="{ECC97CB0-E63A-4FD6-B08B-D085955BFCEE}" type="slidenum">
              <a:rPr lang="zh-CN" altLang="en-US" b="1" smtClean="0">
                <a:solidFill>
                  <a:schemeClr val="tx1"/>
                </a:solidFill>
              </a:rPr>
              <a:pPr fontAlgn="base">
                <a:spcBef>
                  <a:spcPct val="0"/>
                </a:spcBef>
                <a:spcAft>
                  <a:spcPct val="0"/>
                </a:spcAft>
              </a:pPr>
              <a:t>24</a:t>
            </a:fld>
            <a:r>
              <a:rPr lang="en-US" altLang="zh-CN" b="1" dirty="0" smtClean="0">
                <a:solidFill>
                  <a:schemeClr val="tx1"/>
                </a:solidFill>
              </a:rPr>
              <a:t>-</a:t>
            </a:r>
            <a:endParaRPr lang="zh-CN" altLang="en-US" b="1" dirty="0" smtClean="0">
              <a:solidFill>
                <a:schemeClr val="tx1"/>
              </a:solidFill>
            </a:endParaRPr>
          </a:p>
        </p:txBody>
      </p:sp>
      <p:sp>
        <p:nvSpPr>
          <p:cNvPr id="4" name="TextBox 3"/>
          <p:cNvSpPr txBox="1"/>
          <p:nvPr/>
        </p:nvSpPr>
        <p:spPr bwMode="auto">
          <a:xfrm>
            <a:off x="0" y="642918"/>
            <a:ext cx="9144000" cy="792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lnSpc>
                <a:spcPct val="150000"/>
              </a:lnSpc>
            </a:pPr>
            <a:r>
              <a:rPr lang="en-US" altLang="zh-CN" sz="1600" b="1" dirty="0" smtClean="0"/>
              <a:t>The solenoid field model is constructed by fitting a sixth order polynomial </a:t>
            </a:r>
            <a:r>
              <a:rPr lang="en-US" altLang="zh-CN" sz="1600" b="1" dirty="0" err="1" smtClean="0"/>
              <a:t>Bz</a:t>
            </a:r>
            <a:r>
              <a:rPr lang="en-US" altLang="zh-CN" sz="1600" b="1" dirty="0" smtClean="0"/>
              <a:t>(z) to on axis magnetic field</a:t>
            </a:r>
          </a:p>
          <a:p>
            <a:pPr>
              <a:lnSpc>
                <a:spcPct val="150000"/>
              </a:lnSpc>
            </a:pPr>
            <a:r>
              <a:rPr lang="en-US" altLang="zh-CN" sz="1600" b="1" dirty="0" smtClean="0"/>
              <a:t>  The off-axis solenoid field is evaluated with a standard expansion</a:t>
            </a:r>
            <a:endParaRPr lang="zh-CN" altLang="en-US" sz="1600" b="1" dirty="0"/>
          </a:p>
        </p:txBody>
      </p:sp>
      <p:pic>
        <p:nvPicPr>
          <p:cNvPr id="96258" name="Picture 2"/>
          <p:cNvPicPr>
            <a:picLocks noChangeAspect="1" noChangeArrowheads="1"/>
          </p:cNvPicPr>
          <p:nvPr/>
        </p:nvPicPr>
        <p:blipFill>
          <a:blip r:embed="rId2"/>
          <a:srcRect/>
          <a:stretch>
            <a:fillRect/>
          </a:stretch>
        </p:blipFill>
        <p:spPr bwMode="auto">
          <a:xfrm>
            <a:off x="2143108" y="1398970"/>
            <a:ext cx="4286280" cy="3244476"/>
          </a:xfrm>
          <a:prstGeom prst="rect">
            <a:avLst/>
          </a:prstGeom>
          <a:noFill/>
          <a:ln w="9525">
            <a:noFill/>
            <a:miter lim="800000"/>
            <a:headEnd/>
            <a:tailEnd/>
          </a:ln>
          <a:effectLst/>
        </p:spPr>
      </p:pic>
      <p:pic>
        <p:nvPicPr>
          <p:cNvPr id="96259" name="Picture 3"/>
          <p:cNvPicPr>
            <a:picLocks noChangeAspect="1" noChangeArrowheads="1"/>
          </p:cNvPicPr>
          <p:nvPr/>
        </p:nvPicPr>
        <p:blipFill>
          <a:blip r:embed="rId3"/>
          <a:srcRect/>
          <a:stretch>
            <a:fillRect/>
          </a:stretch>
        </p:blipFill>
        <p:spPr bwMode="auto">
          <a:xfrm>
            <a:off x="2357422" y="5143512"/>
            <a:ext cx="3929090" cy="1125751"/>
          </a:xfrm>
          <a:prstGeom prst="rect">
            <a:avLst/>
          </a:prstGeom>
          <a:noFill/>
          <a:ln w="9525">
            <a:noFill/>
            <a:miter lim="800000"/>
            <a:headEnd/>
            <a:tailEnd/>
          </a:ln>
          <a:effectLst/>
        </p:spPr>
      </p:pic>
      <p:sp>
        <p:nvSpPr>
          <p:cNvPr id="7" name="TextBox 6"/>
          <p:cNvSpPr txBox="1"/>
          <p:nvPr/>
        </p:nvSpPr>
        <p:spPr bwMode="auto">
          <a:xfrm>
            <a:off x="0" y="4714884"/>
            <a:ext cx="89297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en-US" altLang="zh-CN" sz="1600" b="1" dirty="0" smtClean="0"/>
              <a:t>  The </a:t>
            </a:r>
            <a:r>
              <a:rPr lang="en-US" altLang="zh-CN" sz="1600" b="1" dirty="0" err="1" smtClean="0"/>
              <a:t>sextupole</a:t>
            </a:r>
            <a:r>
              <a:rPr lang="en-US" altLang="zh-CN" sz="1600" b="1" dirty="0" smtClean="0"/>
              <a:t> field model is constructed by fitting a linear combination of cylindrical </a:t>
            </a:r>
            <a:r>
              <a:rPr lang="en-US" altLang="zh-CN" sz="1600" b="1" dirty="0" err="1" smtClean="0"/>
              <a:t>multipoles</a:t>
            </a:r>
            <a:endParaRPr lang="zh-CN" altLang="en-US" sz="16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wrap="none">
        <a:spAutoFit/>
      </a:bodyPr>
      <a:lstStyle>
        <a:defPPr eaLnBrk="1" hangingPunct="1">
          <a:defRPr b="1" dirty="0">
            <a:latin typeface="Calibri" panose="020F0502020204030204" pitchFamily="34" charset="0"/>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33648</TotalTime>
  <Words>1459</Words>
  <Application>Microsoft Office PowerPoint</Application>
  <PresentationFormat>On-screen Show (4:3)</PresentationFormat>
  <Paragraphs>311</Paragraphs>
  <Slides>24</Slides>
  <Notes>16</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3</vt:i4>
      </vt:variant>
      <vt:variant>
        <vt:lpstr>Slide Titles</vt:lpstr>
      </vt:variant>
      <vt:variant>
        <vt:i4>24</vt:i4>
      </vt:variant>
    </vt:vector>
  </HeadingPairs>
  <TitlesOfParts>
    <vt:vector size="39" baseType="lpstr">
      <vt:lpstr>宋体</vt:lpstr>
      <vt:lpstr>Arial</vt:lpstr>
      <vt:lpstr>Arial Unicode MS</vt:lpstr>
      <vt:lpstr>Batang</vt:lpstr>
      <vt:lpstr>Calibri</vt:lpstr>
      <vt:lpstr>Cambria Math</vt:lpstr>
      <vt:lpstr>Garamond</vt:lpstr>
      <vt:lpstr>黑体</vt:lpstr>
      <vt:lpstr>Symbol</vt:lpstr>
      <vt:lpstr>Times New Roman</vt:lpstr>
      <vt:lpstr>Wingdings</vt:lpstr>
      <vt:lpstr>1_Office 主题</vt:lpstr>
      <vt:lpstr>Graph</vt:lpstr>
      <vt:lpstr>Equation</vt:lpstr>
      <vt:lpstr>公式</vt:lpstr>
      <vt:lpstr>Influences of Magnetic Field Parameters on ECRIS Plasma Characteristics  </vt:lpstr>
      <vt:lpstr>Outline</vt:lpstr>
      <vt:lpstr>Quick overview</vt:lpstr>
      <vt:lpstr>SECRAL-II ion source</vt:lpstr>
      <vt:lpstr>Bremsstrahlung detection system</vt:lpstr>
      <vt:lpstr>Spectral temperature Ts determination</vt:lpstr>
      <vt:lpstr>Microwave signal measurement system</vt:lpstr>
      <vt:lpstr>Electron cyclotron instabilities</vt:lpstr>
      <vt:lpstr>Source parameters</vt:lpstr>
      <vt:lpstr>Experimental results- part 1 Constant Binj , Bext and Br while varying Bmin </vt:lpstr>
      <vt:lpstr>Experimental results- part 2 Constant on-axis ∇Becr and Br while varying Bmin</vt:lpstr>
      <vt:lpstr>Experimental results- part 3 Constant Bmin and Br while varying on-axis ∇Becr </vt:lpstr>
      <vt:lpstr>Experimental results- part 4 Constant Binj , Bext and Bmin while varying Br</vt:lpstr>
      <vt:lpstr>Discussion  -Correlation between Ts and electron cyclotron instabilities   </vt:lpstr>
      <vt:lpstr>Discussion  -How to understand apparent linear Bmin dependence on Ts</vt:lpstr>
      <vt:lpstr>Discussion  -Plasma confinement</vt:lpstr>
      <vt:lpstr>Discussion  -Plasma confinement</vt:lpstr>
      <vt:lpstr>Conclusion</vt:lpstr>
      <vt:lpstr>Acknowledgement</vt:lpstr>
      <vt:lpstr>PowerPoint Presentation</vt:lpstr>
      <vt:lpstr>Appendix </vt:lpstr>
      <vt:lpstr>Appendix</vt:lpstr>
      <vt:lpstr>Appendix </vt:lpstr>
      <vt:lpstr>Appendix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Bremsstrahlung Measurements with SECRAL- II Ion Source</dc:title>
  <dc:creator>jiboli</dc:creator>
  <cp:lastModifiedBy>Allen, Alexa</cp:lastModifiedBy>
  <cp:revision>1295</cp:revision>
  <dcterms:created xsi:type="dcterms:W3CDTF">2018-08-14T07:11:43Z</dcterms:created>
  <dcterms:modified xsi:type="dcterms:W3CDTF">2020-09-28T16:16:13Z</dcterms:modified>
</cp:coreProperties>
</file>