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02" r:id="rId2"/>
    <p:sldId id="257" r:id="rId3"/>
    <p:sldId id="301" r:id="rId4"/>
    <p:sldId id="288" r:id="rId5"/>
    <p:sldId id="326" r:id="rId6"/>
    <p:sldId id="282" r:id="rId7"/>
    <p:sldId id="327" r:id="rId8"/>
    <p:sldId id="294" r:id="rId9"/>
    <p:sldId id="309" r:id="rId10"/>
    <p:sldId id="310" r:id="rId11"/>
    <p:sldId id="311" r:id="rId12"/>
    <p:sldId id="312" r:id="rId13"/>
    <p:sldId id="304" r:id="rId14"/>
    <p:sldId id="303" r:id="rId15"/>
    <p:sldId id="316" r:id="rId16"/>
    <p:sldId id="318" r:id="rId17"/>
    <p:sldId id="320" r:id="rId18"/>
    <p:sldId id="321" r:id="rId19"/>
    <p:sldId id="323" r:id="rId20"/>
    <p:sldId id="319" r:id="rId21"/>
    <p:sldId id="324" r:id="rId22"/>
    <p:sldId id="272" r:id="rId23"/>
    <p:sldId id="325" r:id="rId24"/>
    <p:sldId id="299" r:id="rId2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86795" autoAdjust="0"/>
  </p:normalViewPr>
  <p:slideViewPr>
    <p:cSldViewPr>
      <p:cViewPr varScale="1">
        <p:scale>
          <a:sx n="100" d="100"/>
          <a:sy n="100" d="100"/>
        </p:scale>
        <p:origin x="1938" y="78"/>
      </p:cViewPr>
      <p:guideLst>
        <p:guide orient="horz" pos="2160"/>
        <p:guide pos="2880"/>
      </p:guideLst>
    </p:cSldViewPr>
  </p:slideViewPr>
  <p:notesTextViewPr>
    <p:cViewPr>
      <p:scale>
        <a:sx n="100" d="100"/>
        <a:sy n="100" d="100"/>
      </p:scale>
      <p:origin x="0" y="0"/>
    </p:cViewPr>
  </p:notesTextViewPr>
  <p:notesViewPr>
    <p:cSldViewPr>
      <p:cViewPr varScale="1">
        <p:scale>
          <a:sx n="88" d="100"/>
          <a:sy n="88" d="100"/>
        </p:scale>
        <p:origin x="296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B4D50E-E489-47C6-935D-1939C7E51D80}" type="datetimeFigureOut">
              <a:rPr lang="zh-CN" altLang="en-US" smtClean="0"/>
              <a:t>2020/9/29</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D54DF9-434B-4FB9-9FAD-A259BF6748BA}" type="slidenum">
              <a:rPr lang="zh-CN" altLang="en-US" smtClean="0"/>
              <a:t>‹#›</a:t>
            </a:fld>
            <a:endParaRPr lang="zh-CN" altLang="en-US"/>
          </a:p>
        </p:txBody>
      </p:sp>
    </p:spTree>
    <p:extLst>
      <p:ext uri="{BB962C8B-B14F-4D97-AF65-F5344CB8AC3E}">
        <p14:creationId xmlns:p14="http://schemas.microsoft.com/office/powerpoint/2010/main" val="2292200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bwMode="auto">
          <a:noFill/>
          <a:ln>
            <a:solidFill>
              <a:srgbClr val="000000"/>
            </a:solidFill>
            <a:miter lim="800000"/>
            <a:headEnd/>
            <a:tailEnd/>
          </a:ln>
        </p:spPr>
      </p:sp>
      <p:sp>
        <p:nvSpPr>
          <p:cNvPr id="22531" name="备注占位符 2"/>
          <p:cNvSpPr>
            <a:spLocks noGrp="1"/>
          </p:cNvSpPr>
          <p:nvPr>
            <p:ph type="body" idx="1"/>
          </p:nvPr>
        </p:nvSpPr>
        <p:spPr bwMode="auto">
          <a:noFill/>
        </p:spPr>
        <p:txBody>
          <a:bodyPr wrap="square" numCol="1" anchor="t" anchorCtr="0" compatLnSpc="1">
            <a:prstTxWarp prst="textNoShape">
              <a:avLst/>
            </a:prstTxWarp>
          </a:bodyPr>
          <a:lstStyle/>
          <a:p>
            <a:r>
              <a:rPr lang="en-US" altLang="zh-CN" dirty="0" smtClean="0"/>
              <a:t>Thanks for</a:t>
            </a:r>
            <a:r>
              <a:rPr lang="en-US" altLang="zh-CN" baseline="0" dirty="0" smtClean="0"/>
              <a:t> you introduction, chairman. Hello </a:t>
            </a:r>
            <a:r>
              <a:rPr lang="en-US" altLang="zh-CN" baseline="0" smtClean="0"/>
              <a:t>everyone.</a:t>
            </a:r>
          </a:p>
          <a:p>
            <a:r>
              <a:rPr lang="en-US" altLang="zh-CN" baseline="0" smtClean="0"/>
              <a:t>My </a:t>
            </a:r>
            <a:r>
              <a:rPr lang="en-US" altLang="zh-CN" baseline="0" dirty="0" smtClean="0"/>
              <a:t>presentation is “production of metallic ion beams with inductive heating ovens at IMP.</a:t>
            </a:r>
            <a:endParaRPr lang="en-US" altLang="zh-CN" dirty="0" smtClean="0"/>
          </a:p>
        </p:txBody>
      </p:sp>
      <p:sp>
        <p:nvSpPr>
          <p:cNvPr id="4" name="灯片编号占位符 3"/>
          <p:cNvSpPr>
            <a:spLocks noGrp="1"/>
          </p:cNvSpPr>
          <p:nvPr>
            <p:ph type="sldNum" sz="quarter" idx="5"/>
          </p:nvPr>
        </p:nvSpPr>
        <p:spPr/>
        <p:txBody>
          <a:bodyPr/>
          <a:lstStyle/>
          <a:p>
            <a:pPr>
              <a:defRPr/>
            </a:pPr>
            <a:fld id="{AAB52F64-5AD9-4E46-8498-3306A426048E}" type="slidenum">
              <a:rPr lang="zh-CN" altLang="en-US" smtClean="0"/>
              <a:pPr>
                <a:defRPr/>
              </a:pPr>
              <a:t>1</a:t>
            </a:fld>
            <a:endParaRPr lang="zh-CN" altLang="en-US"/>
          </a:p>
        </p:txBody>
      </p:sp>
    </p:spTree>
    <p:extLst>
      <p:ext uri="{BB962C8B-B14F-4D97-AF65-F5344CB8AC3E}">
        <p14:creationId xmlns:p14="http://schemas.microsoft.com/office/powerpoint/2010/main" val="4035443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At the beginning,</a:t>
            </a:r>
            <a:r>
              <a:rPr lang="en-US" altLang="zh-CN" baseline="0" dirty="0" smtClean="0"/>
              <a:t> I’d like to introduce the background. And then… then…, and finally.. </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2</a:t>
            </a:fld>
            <a:endParaRPr lang="zh-CN" altLang="en-US"/>
          </a:p>
        </p:txBody>
      </p:sp>
    </p:spTree>
    <p:extLst>
      <p:ext uri="{BB962C8B-B14F-4D97-AF65-F5344CB8AC3E}">
        <p14:creationId xmlns:p14="http://schemas.microsoft.com/office/powerpoint/2010/main" val="42050261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This slide</a:t>
            </a:r>
            <a:r>
              <a:rPr lang="en-US" altLang="zh-CN" baseline="0" dirty="0" smtClean="0"/>
              <a:t> shows the… and we can see that most of the advanced accelerators need intense metallic ion beams, like FAIR at GSI need U28+, FRIB at MSU needs U33+ and U34+, RIBF at RIKEN need U35+, </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3</a:t>
            </a:fld>
            <a:endParaRPr lang="zh-CN" altLang="en-US"/>
          </a:p>
        </p:txBody>
      </p:sp>
    </p:spTree>
    <p:extLst>
      <p:ext uri="{BB962C8B-B14F-4D97-AF65-F5344CB8AC3E}">
        <p14:creationId xmlns:p14="http://schemas.microsoft.com/office/powerpoint/2010/main" val="1771879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In order</a:t>
            </a:r>
            <a:r>
              <a:rPr lang="en-US" altLang="zh-CN" baseline="0" dirty="0" smtClean="0"/>
              <a:t> to meet these requirements, our colleagues in ECR community have developed different methods to produce…</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4</a:t>
            </a:fld>
            <a:endParaRPr lang="zh-CN" altLang="en-US"/>
          </a:p>
        </p:txBody>
      </p:sp>
    </p:spTree>
    <p:extLst>
      <p:ext uri="{BB962C8B-B14F-4D97-AF65-F5344CB8AC3E}">
        <p14:creationId xmlns:p14="http://schemas.microsoft.com/office/powerpoint/2010/main" val="39709808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For sputtering method, it has the advantages of … Any way. At present,</a:t>
            </a:r>
            <a:r>
              <a:rPr lang="en-US" altLang="zh-CN" baseline="0" dirty="0" smtClean="0"/>
              <a:t> metal oven is …</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5</a:t>
            </a:fld>
            <a:endParaRPr lang="zh-CN" altLang="en-US"/>
          </a:p>
        </p:txBody>
      </p:sp>
    </p:spTree>
    <p:extLst>
      <p:ext uri="{BB962C8B-B14F-4D97-AF65-F5344CB8AC3E}">
        <p14:creationId xmlns:p14="http://schemas.microsoft.com/office/powerpoint/2010/main" val="4122012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From</a:t>
            </a:r>
            <a:r>
              <a:rPr lang="en-US" altLang="zh-CN" baseline="0" dirty="0" smtClean="0"/>
              <a:t> this slide we can see that… for refractory metals, the typical…</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6</a:t>
            </a:fld>
            <a:endParaRPr lang="zh-CN" altLang="en-US"/>
          </a:p>
        </p:txBody>
      </p:sp>
    </p:spTree>
    <p:extLst>
      <p:ext uri="{BB962C8B-B14F-4D97-AF65-F5344CB8AC3E}">
        <p14:creationId xmlns:p14="http://schemas.microsoft.com/office/powerpoint/2010/main" val="481418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As all</a:t>
            </a:r>
            <a:r>
              <a:rPr lang="en-US" altLang="zh-CN" baseline="0" dirty="0" smtClean="0"/>
              <a:t> we know that, resistive heating high temperature ovens have been developed in </a:t>
            </a:r>
            <a:r>
              <a:rPr lang="en-US" altLang="zh-CN" baseline="0" dirty="0" err="1" smtClean="0"/>
              <a:t>ecr</a:t>
            </a:r>
            <a:r>
              <a:rPr lang="en-US" altLang="zh-CN" baseline="0" dirty="0" smtClean="0"/>
              <a:t> community for more than ten years, and some good results have also been produced, as shown in this table. But, the challenge of resistive heating oven is also obvious, like,… and this could be more difficult in the next generation ECR ion source. Because the maximum field at the injection side might be around 6 T. </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7</a:t>
            </a:fld>
            <a:endParaRPr lang="zh-CN" altLang="en-US"/>
          </a:p>
        </p:txBody>
      </p:sp>
    </p:spTree>
    <p:extLst>
      <p:ext uri="{BB962C8B-B14F-4D97-AF65-F5344CB8AC3E}">
        <p14:creationId xmlns:p14="http://schemas.microsoft.com/office/powerpoint/2010/main" val="1863868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This slide</a:t>
            </a:r>
            <a:r>
              <a:rPr lang="en-US" altLang="zh-CN" baseline="0" dirty="0" smtClean="0"/>
              <a:t> shows…</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8</a:t>
            </a:fld>
            <a:endParaRPr lang="zh-CN" altLang="en-US"/>
          </a:p>
        </p:txBody>
      </p:sp>
    </p:spTree>
    <p:extLst>
      <p:ext uri="{BB962C8B-B14F-4D97-AF65-F5344CB8AC3E}">
        <p14:creationId xmlns:p14="http://schemas.microsoft.com/office/powerpoint/2010/main" val="12598082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So how to solve this issue? This slide</a:t>
            </a:r>
            <a:r>
              <a:rPr lang="en-US" altLang="zh-CN" baseline="0" dirty="0" smtClean="0"/>
              <a:t> shows…from the figure above, we can see that the most important feature of this oven is that we add a gap between the crucible and ceramic. This gap is very important. With this gap, the crucible can avoid to touch the ceramic in high temperature region. As a result, to decrease the risk of reaction and degradation.</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9</a:t>
            </a:fld>
            <a:endParaRPr lang="zh-CN" altLang="en-US"/>
          </a:p>
        </p:txBody>
      </p:sp>
    </p:spTree>
    <p:extLst>
      <p:ext uri="{BB962C8B-B14F-4D97-AF65-F5344CB8AC3E}">
        <p14:creationId xmlns:p14="http://schemas.microsoft.com/office/powerpoint/2010/main" val="41023330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This slide shows the inductive</a:t>
            </a:r>
            <a:r>
              <a:rPr lang="en-US" altLang="zh-CN" baseline="0" dirty="0" smtClean="0"/>
              <a:t> oven at IMP before and after assembling. We use a RF power generator to provide the heating energy. The maximum power is ~2 kW and frequency about 200 kHz. </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10</a:t>
            </a:fld>
            <a:endParaRPr lang="zh-CN" altLang="en-US"/>
          </a:p>
        </p:txBody>
      </p:sp>
    </p:spTree>
    <p:extLst>
      <p:ext uri="{BB962C8B-B14F-4D97-AF65-F5344CB8AC3E}">
        <p14:creationId xmlns:p14="http://schemas.microsoft.com/office/powerpoint/2010/main" val="16340467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From</a:t>
            </a:r>
            <a:r>
              <a:rPr lang="en-US" altLang="zh-CN" baseline="0" dirty="0" smtClean="0"/>
              <a:t> the off-line test results we can see that, the performance of this oven is almost the same after 4 thermal-cycle tests. And after about 5 days continuous test, both the </a:t>
            </a:r>
            <a:r>
              <a:rPr lang="en-US" altLang="zh-CN" baseline="0" dirty="0" err="1" smtClean="0"/>
              <a:t>susceptor</a:t>
            </a:r>
            <a:r>
              <a:rPr lang="en-US" altLang="zh-CN" baseline="0" dirty="0" smtClean="0"/>
              <a:t> and zirconia survived. That means this oven can operate at high temperature for a long time without damage.</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11</a:t>
            </a:fld>
            <a:endParaRPr lang="zh-CN" altLang="en-US"/>
          </a:p>
        </p:txBody>
      </p:sp>
    </p:spTree>
    <p:extLst>
      <p:ext uri="{BB962C8B-B14F-4D97-AF65-F5344CB8AC3E}">
        <p14:creationId xmlns:p14="http://schemas.microsoft.com/office/powerpoint/2010/main" val="2588123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After off-line test, we install</a:t>
            </a:r>
            <a:r>
              <a:rPr lang="en-US" altLang="zh-CN" baseline="0" dirty="0" smtClean="0"/>
              <a:t> the oven on SECRAL-II superconducting ECR ion source, to test the production of intense uranium beams.</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12</a:t>
            </a:fld>
            <a:endParaRPr lang="zh-CN" altLang="en-US"/>
          </a:p>
        </p:txBody>
      </p:sp>
    </p:spTree>
    <p:extLst>
      <p:ext uri="{BB962C8B-B14F-4D97-AF65-F5344CB8AC3E}">
        <p14:creationId xmlns:p14="http://schemas.microsoft.com/office/powerpoint/2010/main" val="1922809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In about</a:t>
            </a:r>
            <a:r>
              <a:rPr lang="en-US" altLang="zh-CN" baseline="0" dirty="0" smtClean="0"/>
              <a:t> one week’s tuning…</a:t>
            </a:r>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13</a:t>
            </a:fld>
            <a:endParaRPr lang="zh-CN" altLang="en-US"/>
          </a:p>
        </p:txBody>
      </p:sp>
    </p:spTree>
    <p:extLst>
      <p:ext uri="{BB962C8B-B14F-4D97-AF65-F5344CB8AC3E}">
        <p14:creationId xmlns:p14="http://schemas.microsoft.com/office/powerpoint/2010/main" val="6001718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17</a:t>
            </a:fld>
            <a:endParaRPr lang="zh-CN" altLang="en-US"/>
          </a:p>
        </p:txBody>
      </p:sp>
    </p:spTree>
    <p:extLst>
      <p:ext uri="{BB962C8B-B14F-4D97-AF65-F5344CB8AC3E}">
        <p14:creationId xmlns:p14="http://schemas.microsoft.com/office/powerpoint/2010/main" val="37783280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D54DF9-434B-4FB9-9FAD-A259BF6748BA}" type="slidenum">
              <a:rPr lang="zh-CN" altLang="en-US" smtClean="0"/>
              <a:t>18</a:t>
            </a:fld>
            <a:endParaRPr lang="zh-CN" altLang="en-US"/>
          </a:p>
        </p:txBody>
      </p:sp>
    </p:spTree>
    <p:extLst>
      <p:ext uri="{BB962C8B-B14F-4D97-AF65-F5344CB8AC3E}">
        <p14:creationId xmlns:p14="http://schemas.microsoft.com/office/powerpoint/2010/main" val="21044280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E4D54DF9-434B-4FB9-9FAD-A259BF6748BA}" type="slidenum">
              <a:rPr lang="zh-CN" altLang="en-US" smtClean="0"/>
              <a:t>22</a:t>
            </a:fld>
            <a:endParaRPr lang="zh-CN" altLang="en-US"/>
          </a:p>
        </p:txBody>
      </p:sp>
    </p:spTree>
    <p:extLst>
      <p:ext uri="{BB962C8B-B14F-4D97-AF65-F5344CB8AC3E}">
        <p14:creationId xmlns:p14="http://schemas.microsoft.com/office/powerpoint/2010/main" val="2904443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E4D54DF9-434B-4FB9-9FAD-A259BF6748BA}" type="slidenum">
              <a:rPr lang="zh-CN" altLang="en-US" smtClean="0"/>
              <a:t>23</a:t>
            </a:fld>
            <a:endParaRPr lang="zh-CN" altLang="en-US"/>
          </a:p>
        </p:txBody>
      </p:sp>
    </p:spTree>
    <p:extLst>
      <p:ext uri="{BB962C8B-B14F-4D97-AF65-F5344CB8AC3E}">
        <p14:creationId xmlns:p14="http://schemas.microsoft.com/office/powerpoint/2010/main" val="1486515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062556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theme" Target="../theme/theme1.xml"/><Relationship Id="rId9"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9" name="TextBox 12"/>
          <p:cNvSpPr txBox="1"/>
          <p:nvPr userDrawn="1"/>
        </p:nvSpPr>
        <p:spPr>
          <a:xfrm>
            <a:off x="4139953" y="6559401"/>
            <a:ext cx="4824536" cy="276999"/>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200" i="1" dirty="0" smtClean="0">
                <a:latin typeface="Times New Roman" panose="02020603050405020304" pitchFamily="18" charset="0"/>
                <a:cs typeface="Times New Roman" panose="02020603050405020304" pitchFamily="18" charset="0"/>
              </a:rPr>
              <a:t>W. Lu-</a:t>
            </a:r>
            <a:r>
              <a:rPr lang="en-US" altLang="zh-CN" sz="1200" i="1" dirty="0" smtClean="0">
                <a:solidFill>
                  <a:schemeClr val="tx1"/>
                </a:solidFill>
                <a:latin typeface="Times New Roman" panose="02020603050405020304" pitchFamily="18" charset="0"/>
                <a:cs typeface="Times New Roman" panose="02020603050405020304" pitchFamily="18" charset="0"/>
              </a:rPr>
              <a:t>ECRIS</a:t>
            </a:r>
            <a:r>
              <a:rPr lang="en-US" altLang="zh-CN" sz="1200" i="1" baseline="0" dirty="0" smtClean="0">
                <a:solidFill>
                  <a:schemeClr val="tx1"/>
                </a:solidFill>
                <a:latin typeface="Times New Roman" panose="02020603050405020304" pitchFamily="18" charset="0"/>
                <a:cs typeface="Times New Roman" panose="02020603050405020304" pitchFamily="18" charset="0"/>
              </a:rPr>
              <a:t> 2020</a:t>
            </a:r>
            <a:r>
              <a:rPr lang="en-US" altLang="zh-CN" sz="1200" i="1" dirty="0" smtClean="0">
                <a:latin typeface="Times New Roman" panose="02020603050405020304" pitchFamily="18" charset="0"/>
                <a:cs typeface="Times New Roman" panose="02020603050405020304" pitchFamily="18" charset="0"/>
              </a:rPr>
              <a:t>, Virtual conference, MSU, 28-30,</a:t>
            </a:r>
            <a:r>
              <a:rPr lang="en-US" altLang="zh-CN" sz="1200" i="1" baseline="0" dirty="0" smtClean="0">
                <a:latin typeface="Times New Roman" panose="02020603050405020304" pitchFamily="18" charset="0"/>
                <a:cs typeface="Times New Roman" panose="02020603050405020304" pitchFamily="18" charset="0"/>
              </a:rPr>
              <a:t> September 2020,</a:t>
            </a:r>
            <a:endParaRPr lang="zh-CN" altLang="en-US" sz="1200" i="1" dirty="0">
              <a:latin typeface="Times New Roman" panose="02020603050405020304" pitchFamily="18" charset="0"/>
              <a:cs typeface="Times New Roman" panose="02020603050405020304" pitchFamily="18" charset="0"/>
            </a:endParaRPr>
          </a:p>
        </p:txBody>
      </p:sp>
      <p:sp>
        <p:nvSpPr>
          <p:cNvPr id="10" name="矩形 9"/>
          <p:cNvSpPr/>
          <p:nvPr userDrawn="1"/>
        </p:nvSpPr>
        <p:spPr>
          <a:xfrm>
            <a:off x="8532440" y="6549836"/>
            <a:ext cx="364202" cy="276999"/>
          </a:xfrm>
          <a:prstGeom prst="rect">
            <a:avLst/>
          </a:prstGeom>
        </p:spPr>
        <p:txBody>
          <a:bodyPr wrap="none">
            <a:spAutoFit/>
          </a:bodyPr>
          <a:lstStyle/>
          <a:p>
            <a:fld id="{A2016A13-C9CA-40C2-938E-79E0FAD36B6B}" type="slidenum">
              <a:rPr lang="zh-CN" altLang="en-US" sz="1200" smtClean="0">
                <a:latin typeface="Times New Roman" panose="02020603050405020304" pitchFamily="18" charset="0"/>
                <a:cs typeface="Times New Roman" panose="02020603050405020304" pitchFamily="18" charset="0"/>
              </a:rPr>
              <a:pPr/>
              <a:t>‹#›</a:t>
            </a:fld>
            <a:endParaRPr lang="zh-CN" altLang="en-US" sz="1200" dirty="0">
              <a:latin typeface="Times New Roman" panose="02020603050405020304" pitchFamily="18" charset="0"/>
              <a:cs typeface="Times New Roman" panose="02020603050405020304" pitchFamily="18" charset="0"/>
            </a:endParaRPr>
          </a:p>
        </p:txBody>
      </p:sp>
      <p:pic>
        <p:nvPicPr>
          <p:cNvPr id="11" name="图片 8"/>
          <p:cNvPicPr preferRelativeResize="0">
            <a:picLocks/>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0" y="-3175"/>
            <a:ext cx="9144000" cy="673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椭圆 11"/>
          <p:cNvSpPr/>
          <p:nvPr userDrawn="1"/>
        </p:nvSpPr>
        <p:spPr>
          <a:xfrm>
            <a:off x="236508" y="2218"/>
            <a:ext cx="558278" cy="66504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15" name="矩形 14"/>
          <p:cNvSpPr/>
          <p:nvPr userDrawn="1"/>
        </p:nvSpPr>
        <p:spPr>
          <a:xfrm>
            <a:off x="1" y="0"/>
            <a:ext cx="521549" cy="692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pic>
        <p:nvPicPr>
          <p:cNvPr id="16" name="Picture 11"/>
          <p:cNvPicPr>
            <a:picLocks noChangeAspect="1" noChangeArrowheads="1"/>
          </p:cNvPicPr>
          <p:nvPr userDrawn="1"/>
        </p:nvPicPr>
        <p:blipFill>
          <a:blip r:embed="rId6" cstate="print">
            <a:clrChange>
              <a:clrFrom>
                <a:srgbClr val="FFFFFF"/>
              </a:clrFrom>
              <a:clrTo>
                <a:srgbClr val="FFFFFF">
                  <a:alpha val="0"/>
                </a:srgbClr>
              </a:clrTo>
            </a:clrChange>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7192" y="-25400"/>
            <a:ext cx="521550" cy="663575"/>
          </a:xfrm>
          <a:prstGeom prst="rect">
            <a:avLst/>
          </a:prstGeom>
          <a:noFill/>
          <a:ln>
            <a:noFill/>
          </a:ln>
          <a:effectLst>
            <a:outerShdw algn="ctr" rotWithShape="0">
              <a:schemeClr val="bg2">
                <a:alpha val="50000"/>
              </a:schemeClr>
            </a:outer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7" name="椭圆 16"/>
          <p:cNvSpPr/>
          <p:nvPr userDrawn="1"/>
        </p:nvSpPr>
        <p:spPr>
          <a:xfrm>
            <a:off x="8307443" y="-2878"/>
            <a:ext cx="558278" cy="66504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18" name="矩形 17"/>
          <p:cNvSpPr/>
          <p:nvPr userDrawn="1"/>
        </p:nvSpPr>
        <p:spPr>
          <a:xfrm>
            <a:off x="8622451" y="-4238"/>
            <a:ext cx="521549" cy="692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pic>
        <p:nvPicPr>
          <p:cNvPr id="19" name="Picture 2" descr="24th International Workshop on ECR Ion Sources (ECRIS'20)"/>
          <p:cNvPicPr>
            <a:picLocks noChangeAspect="1" noChangeArrowheads="1"/>
          </p:cNvPicPr>
          <p:nvPr userDrawn="1"/>
        </p:nvPicPr>
        <p:blipFill>
          <a:blip r:embed="rId8" cstate="print">
            <a:extLst>
              <a:ext uri="{28A0092B-C50C-407E-A947-70E740481C1C}">
                <a14:useLocalDpi xmlns:a14="http://schemas.microsoft.com/office/drawing/2010/main" val="0"/>
              </a:ext>
            </a:extLst>
          </a:blip>
          <a:srcRect/>
          <a:stretch>
            <a:fillRect/>
          </a:stretch>
        </p:blipFill>
        <p:spPr bwMode="auto">
          <a:xfrm>
            <a:off x="8388424" y="51355"/>
            <a:ext cx="586820" cy="586820"/>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直接连接符 19"/>
          <p:cNvCxnSpPr/>
          <p:nvPr userDrawn="1"/>
        </p:nvCxnSpPr>
        <p:spPr>
          <a:xfrm>
            <a:off x="0" y="6525344"/>
            <a:ext cx="9144000" cy="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21" name="图片 20"/>
          <p:cNvPicPr>
            <a:picLocks noChangeAspect="1"/>
          </p:cNvPicPr>
          <p:nvPr userDrawn="1"/>
        </p:nvPicPr>
        <p:blipFill rotWithShape="1">
          <a:blip r:embed="rId9"/>
          <a:srcRect l="10686" t="21588" b="45941"/>
          <a:stretch/>
        </p:blipFill>
        <p:spPr>
          <a:xfrm>
            <a:off x="87192" y="6502788"/>
            <a:ext cx="2088094" cy="319698"/>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0.jpeg"/><Relationship Id="rId11" Type="http://schemas.openxmlformats.org/officeDocument/2006/relationships/image" Target="../media/image25.pn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18.jpeg"/><Relationship Id="rId9"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标题 1"/>
          <p:cNvSpPr>
            <a:spLocks noGrp="1"/>
          </p:cNvSpPr>
          <p:nvPr>
            <p:ph type="title" idx="4294967295"/>
          </p:nvPr>
        </p:nvSpPr>
        <p:spPr>
          <a:xfrm>
            <a:off x="247972" y="692696"/>
            <a:ext cx="8572500" cy="5089525"/>
          </a:xfrm>
          <a:prstGeom prst="rect">
            <a:avLst/>
          </a:prstGeom>
        </p:spPr>
        <p:txBody>
          <a:bodyPr>
            <a:normAutofit/>
          </a:bodyPr>
          <a:lstStyle/>
          <a:p>
            <a:pPr>
              <a:lnSpc>
                <a:spcPct val="80000"/>
              </a:lnSpc>
              <a:defRPr/>
            </a:pPr>
            <a:r>
              <a:rPr lang="en-US" altLang="zh-CN" sz="3600" b="1" dirty="0" smtClean="0"/>
              <a:t>Production of metallic ion beams with inductive heating oven at IMP</a:t>
            </a:r>
            <a:r>
              <a:rPr lang="en-US" altLang="zh-CN" sz="3600" dirty="0" smtClean="0">
                <a:solidFill>
                  <a:srgbClr val="0000CC"/>
                </a:solidFill>
                <a:ea typeface="宋体" pitchFamily="2" charset="-122"/>
              </a:rPr>
              <a:t/>
            </a:r>
            <a:br>
              <a:rPr lang="en-US" altLang="zh-CN" sz="3600" dirty="0" smtClean="0">
                <a:solidFill>
                  <a:srgbClr val="0000CC"/>
                </a:solidFill>
                <a:ea typeface="宋体" pitchFamily="2" charset="-122"/>
              </a:rPr>
            </a:br>
            <a:r>
              <a:rPr lang="en-US" altLang="zh-CN" sz="3600" dirty="0" smtClean="0">
                <a:solidFill>
                  <a:srgbClr val="0000CC"/>
                </a:solidFill>
                <a:ea typeface="宋体" pitchFamily="2" charset="-122"/>
              </a:rPr>
              <a:t/>
            </a:r>
            <a:br>
              <a:rPr lang="en-US" altLang="zh-CN" sz="3600" dirty="0" smtClean="0">
                <a:solidFill>
                  <a:srgbClr val="0000CC"/>
                </a:solidFill>
                <a:ea typeface="宋体" pitchFamily="2" charset="-122"/>
              </a:rPr>
            </a:br>
            <a:r>
              <a:rPr lang="en-US" altLang="zh-CN" sz="3600" dirty="0" smtClean="0">
                <a:solidFill>
                  <a:srgbClr val="003300"/>
                </a:solidFill>
                <a:ea typeface="宋体" pitchFamily="2" charset="-122"/>
              </a:rPr>
              <a:t/>
            </a:r>
            <a:br>
              <a:rPr lang="en-US" altLang="zh-CN" sz="3600" dirty="0" smtClean="0">
                <a:solidFill>
                  <a:srgbClr val="003300"/>
                </a:solidFill>
                <a:ea typeface="宋体" pitchFamily="2" charset="-122"/>
              </a:rPr>
            </a:br>
            <a:r>
              <a:rPr lang="en-US" altLang="zh-CN" sz="2800" b="1" u="sng" dirty="0" smtClean="0">
                <a:solidFill>
                  <a:srgbClr val="0000FF"/>
                </a:solidFill>
                <a:effectLst>
                  <a:outerShdw blurRad="38100" dist="38100" dir="2700000" algn="tl">
                    <a:srgbClr val="000000">
                      <a:alpha val="43137"/>
                    </a:srgbClr>
                  </a:outerShdw>
                </a:effectLst>
                <a:ea typeface="宋体" pitchFamily="2" charset="-122"/>
              </a:rPr>
              <a:t>W. Lu</a:t>
            </a:r>
            <a:r>
              <a:rPr lang="en-US" altLang="zh-CN" sz="2800" b="1" dirty="0" smtClean="0">
                <a:solidFill>
                  <a:srgbClr val="0000FF"/>
                </a:solidFill>
                <a:effectLst>
                  <a:outerShdw blurRad="38100" dist="38100" dir="2700000" algn="tl">
                    <a:srgbClr val="000000">
                      <a:alpha val="43137"/>
                    </a:srgbClr>
                  </a:outerShdw>
                </a:effectLst>
                <a:ea typeface="宋体" pitchFamily="2" charset="-122"/>
              </a:rPr>
              <a:t>, L. T. Sun, C. Qian, W. Huang, L. X. Li, </a:t>
            </a:r>
            <a:r>
              <a:rPr lang="en-US" altLang="zh-CN" sz="2800" b="1" dirty="0" smtClean="0">
                <a:solidFill>
                  <a:srgbClr val="0000FF"/>
                </a:solidFill>
                <a:effectLst>
                  <a:outerShdw blurRad="38100" dist="38100" dir="2700000" algn="tl">
                    <a:srgbClr val="000000">
                      <a:alpha val="43137"/>
                    </a:srgbClr>
                  </a:outerShdw>
                </a:effectLst>
              </a:rPr>
              <a:t>J</a:t>
            </a:r>
            <a:r>
              <a:rPr lang="en-US" altLang="zh-CN" sz="2800" b="1" dirty="0">
                <a:solidFill>
                  <a:srgbClr val="0000FF"/>
                </a:solidFill>
                <a:effectLst>
                  <a:outerShdw blurRad="38100" dist="38100" dir="2700000" algn="tl">
                    <a:srgbClr val="000000">
                      <a:alpha val="43137"/>
                    </a:srgbClr>
                  </a:outerShdw>
                </a:effectLst>
              </a:rPr>
              <a:t>. W. </a:t>
            </a:r>
            <a:r>
              <a:rPr lang="en-US" altLang="zh-CN" sz="2800" b="1" dirty="0" err="1">
                <a:solidFill>
                  <a:srgbClr val="0000FF"/>
                </a:solidFill>
                <a:effectLst>
                  <a:outerShdw blurRad="38100" dist="38100" dir="2700000" algn="tl">
                    <a:srgbClr val="000000">
                      <a:alpha val="43137"/>
                    </a:srgbClr>
                  </a:outerShdw>
                </a:effectLst>
              </a:rPr>
              <a:t>Guo</a:t>
            </a:r>
            <a:r>
              <a:rPr lang="en-US" altLang="zh-CN" sz="2800" b="1" dirty="0" smtClean="0">
                <a:solidFill>
                  <a:srgbClr val="0000FF"/>
                </a:solidFill>
                <a:effectLst>
                  <a:outerShdw blurRad="38100" dist="38100" dir="2700000" algn="tl">
                    <a:srgbClr val="000000">
                      <a:alpha val="43137"/>
                    </a:srgbClr>
                  </a:outerShdw>
                </a:effectLst>
              </a:rPr>
              <a:t>, </a:t>
            </a:r>
            <a:br>
              <a:rPr lang="en-US" altLang="zh-CN" sz="2800" b="1" dirty="0" smtClean="0">
                <a:solidFill>
                  <a:srgbClr val="0000FF"/>
                </a:solidFill>
                <a:effectLst>
                  <a:outerShdw blurRad="38100" dist="38100" dir="2700000" algn="tl">
                    <a:srgbClr val="000000">
                      <a:alpha val="43137"/>
                    </a:srgbClr>
                  </a:outerShdw>
                </a:effectLst>
              </a:rPr>
            </a:br>
            <a:r>
              <a:rPr lang="en-US" altLang="zh-CN" sz="2800" b="1" dirty="0" smtClean="0">
                <a:solidFill>
                  <a:srgbClr val="0000FF"/>
                </a:solidFill>
                <a:effectLst>
                  <a:outerShdw blurRad="38100" dist="38100" dir="2700000" algn="tl">
                    <a:srgbClr val="000000">
                      <a:alpha val="43137"/>
                    </a:srgbClr>
                  </a:outerShdw>
                </a:effectLst>
                <a:ea typeface="宋体" pitchFamily="2" charset="-122"/>
              </a:rPr>
              <a:t>X. Z. Zhang and H. W. Zhao</a:t>
            </a:r>
            <a:br>
              <a:rPr lang="en-US" altLang="zh-CN" sz="2800" b="1" dirty="0" smtClean="0">
                <a:solidFill>
                  <a:srgbClr val="0000FF"/>
                </a:solidFill>
                <a:effectLst>
                  <a:outerShdw blurRad="38100" dist="38100" dir="2700000" algn="tl">
                    <a:srgbClr val="000000">
                      <a:alpha val="43137"/>
                    </a:srgbClr>
                  </a:outerShdw>
                </a:effectLst>
                <a:ea typeface="宋体" pitchFamily="2" charset="-122"/>
              </a:rPr>
            </a:br>
            <a:r>
              <a:rPr lang="en-US" altLang="zh-CN" sz="2200" dirty="0" smtClean="0">
                <a:solidFill>
                  <a:srgbClr val="003300"/>
                </a:solidFill>
                <a:ea typeface="宋体" pitchFamily="2" charset="-122"/>
              </a:rPr>
              <a:t/>
            </a:r>
            <a:br>
              <a:rPr lang="en-US" altLang="zh-CN" sz="2200" dirty="0" smtClean="0">
                <a:solidFill>
                  <a:srgbClr val="003300"/>
                </a:solidFill>
                <a:ea typeface="宋体" pitchFamily="2" charset="-122"/>
              </a:rPr>
            </a:br>
            <a:r>
              <a:rPr lang="en-US" altLang="zh-CN" sz="2400" b="1" dirty="0" smtClean="0">
                <a:solidFill>
                  <a:srgbClr val="000000"/>
                </a:solidFill>
                <a:effectLst>
                  <a:outerShdw blurRad="38100" dist="38100" dir="2700000" algn="tl">
                    <a:srgbClr val="C0C0C0"/>
                  </a:outerShdw>
                </a:effectLst>
              </a:rPr>
              <a:t> Institute of Modern Physics (IMP), CAS</a:t>
            </a:r>
            <a:br>
              <a:rPr lang="en-US" altLang="zh-CN" sz="2400" b="1" dirty="0" smtClean="0">
                <a:solidFill>
                  <a:srgbClr val="000000"/>
                </a:solidFill>
                <a:effectLst>
                  <a:outerShdw blurRad="38100" dist="38100" dir="2700000" algn="tl">
                    <a:srgbClr val="C0C0C0"/>
                  </a:outerShdw>
                </a:effectLst>
              </a:rPr>
            </a:br>
            <a:r>
              <a:rPr lang="en-US" altLang="zh-CN" sz="2400" b="1" dirty="0" smtClean="0">
                <a:solidFill>
                  <a:srgbClr val="000000"/>
                </a:solidFill>
                <a:effectLst>
                  <a:outerShdw blurRad="38100" dist="38100" dir="2700000" algn="tl">
                    <a:srgbClr val="C0C0C0"/>
                  </a:outerShdw>
                </a:effectLst>
              </a:rPr>
              <a:t>Lanzhou, 730000, China</a:t>
            </a:r>
            <a:br>
              <a:rPr lang="en-US" altLang="zh-CN" sz="2400" b="1" dirty="0" smtClean="0">
                <a:solidFill>
                  <a:srgbClr val="000000"/>
                </a:solidFill>
                <a:effectLst>
                  <a:outerShdw blurRad="38100" dist="38100" dir="2700000" algn="tl">
                    <a:srgbClr val="C0C0C0"/>
                  </a:outerShdw>
                </a:effectLst>
              </a:rPr>
            </a:br>
            <a:r>
              <a:rPr lang="en-US" altLang="zh-CN" sz="2200" dirty="0" smtClean="0">
                <a:ea typeface="宋体" pitchFamily="2" charset="-122"/>
              </a:rPr>
              <a:t/>
            </a:r>
            <a:br>
              <a:rPr lang="en-US" altLang="zh-CN" sz="2200" dirty="0" smtClean="0">
                <a:ea typeface="宋体" pitchFamily="2" charset="-122"/>
              </a:rPr>
            </a:br>
            <a:r>
              <a:rPr lang="en-US" altLang="zh-CN" sz="2200" dirty="0" smtClean="0">
                <a:ea typeface="宋体" pitchFamily="2" charset="-122"/>
              </a:rPr>
              <a:t/>
            </a:r>
            <a:br>
              <a:rPr lang="en-US" altLang="zh-CN" sz="2200" dirty="0" smtClean="0">
                <a:ea typeface="宋体" pitchFamily="2" charset="-122"/>
              </a:rPr>
            </a:br>
            <a:r>
              <a:rPr lang="en-US" altLang="zh-CN" sz="2200" dirty="0" smtClean="0">
                <a:ea typeface="宋体" pitchFamily="2" charset="-122"/>
              </a:rPr>
              <a:t/>
            </a:r>
            <a:br>
              <a:rPr lang="en-US" altLang="zh-CN" sz="2200" dirty="0" smtClean="0">
                <a:ea typeface="宋体" pitchFamily="2" charset="-122"/>
              </a:rPr>
            </a:br>
            <a:r>
              <a:rPr lang="en-US" altLang="zh-CN" sz="2200" i="1" dirty="0" smtClean="0">
                <a:ea typeface="宋体" pitchFamily="2" charset="-122"/>
              </a:rPr>
              <a:t/>
            </a:r>
            <a:br>
              <a:rPr lang="en-US" altLang="zh-CN" sz="2200" i="1" dirty="0" smtClean="0">
                <a:ea typeface="宋体" pitchFamily="2" charset="-122"/>
              </a:rPr>
            </a:br>
            <a:r>
              <a:rPr lang="en-US" sz="2400" i="1" dirty="0" smtClean="0"/>
              <a:t>E-mail: luwang@impcas.ac.cn</a:t>
            </a:r>
            <a:endParaRPr lang="zh-CN" altLang="en-US" sz="2200" dirty="0" smtClean="0">
              <a:solidFill>
                <a:schemeClr val="tx1"/>
              </a:solidFill>
              <a:ea typeface="宋体" pitchFamily="2" charset="-122"/>
            </a:endParaRPr>
          </a:p>
        </p:txBody>
      </p:sp>
      <p:cxnSp>
        <p:nvCxnSpPr>
          <p:cNvPr id="4" name="直接连接符 3"/>
          <p:cNvCxnSpPr/>
          <p:nvPr/>
        </p:nvCxnSpPr>
        <p:spPr>
          <a:xfrm>
            <a:off x="477888" y="6165304"/>
            <a:ext cx="8208912" cy="0"/>
          </a:xfrm>
          <a:prstGeom prst="line">
            <a:avLst/>
          </a:prstGeom>
          <a:ln w="19050">
            <a:solidFill>
              <a:srgbClr val="00009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0135021"/>
      </p:ext>
    </p:extLst>
  </p:cSld>
  <p:clrMapOvr>
    <a:masterClrMapping/>
  </p:clrMapOvr>
  <mc:AlternateContent xmlns:mc="http://schemas.openxmlformats.org/markup-compatibility/2006" xmlns:p14="http://schemas.microsoft.com/office/powerpoint/2010/main">
    <mc:Choice Requires="p14">
      <p:transition spd="slow" p14:dur="2000" advTm="18479"/>
    </mc:Choice>
    <mc:Fallback xmlns="">
      <p:transition spd="slow" advTm="1847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60046" y="-27384"/>
            <a:ext cx="5832648" cy="435736"/>
          </a:xfrm>
        </p:spPr>
        <p:txBody>
          <a:bodyPr>
            <a:noAutofit/>
          </a:bodyPr>
          <a:lstStyle/>
          <a:p>
            <a:r>
              <a:rPr lang="en-US" altLang="zh-CN" sz="2800" dirty="0" smtClean="0">
                <a:solidFill>
                  <a:schemeClr val="bg1"/>
                </a:solidFill>
              </a:rPr>
              <a:t>OUTLINE</a:t>
            </a:r>
            <a:endParaRPr lang="zh-CN" altLang="en-US" sz="2800" dirty="0">
              <a:solidFill>
                <a:schemeClr val="bg1"/>
              </a:solidFill>
            </a:endParaRPr>
          </a:p>
        </p:txBody>
      </p:sp>
      <p:sp>
        <p:nvSpPr>
          <p:cNvPr id="3" name="内容占位符 2"/>
          <p:cNvSpPr>
            <a:spLocks noGrp="1"/>
          </p:cNvSpPr>
          <p:nvPr>
            <p:ph idx="1"/>
          </p:nvPr>
        </p:nvSpPr>
        <p:spPr>
          <a:xfrm>
            <a:off x="611560" y="1052736"/>
            <a:ext cx="8229600" cy="4680520"/>
          </a:xfrm>
        </p:spPr>
        <p:txBody>
          <a:bodyPr>
            <a:normAutofit fontScale="92500" lnSpcReduction="10000"/>
          </a:bodyPr>
          <a:lstStyle/>
          <a:p>
            <a:pPr>
              <a:lnSpc>
                <a:spcPct val="135000"/>
              </a:lnSpc>
              <a:buFont typeface="Wingdings" panose="05000000000000000000" pitchFamily="2" charset="2"/>
              <a:buChar char="u"/>
            </a:pPr>
            <a:r>
              <a:rPr lang="en-US" altLang="zh-CN" dirty="0" smtClean="0"/>
              <a:t>Background</a:t>
            </a:r>
          </a:p>
          <a:p>
            <a:pPr>
              <a:lnSpc>
                <a:spcPct val="135000"/>
              </a:lnSpc>
              <a:buFont typeface="Wingdings" panose="05000000000000000000" pitchFamily="2" charset="2"/>
              <a:buChar char="u"/>
            </a:pPr>
            <a:r>
              <a:rPr lang="en-US" altLang="zh-CN" dirty="0" smtClean="0"/>
              <a:t>Standard-Inductive Oven-2019</a:t>
            </a:r>
          </a:p>
          <a:p>
            <a:pPr marL="0" indent="0">
              <a:lnSpc>
                <a:spcPct val="135000"/>
              </a:lnSpc>
              <a:buNone/>
            </a:pPr>
            <a:r>
              <a:rPr lang="en-US" altLang="zh-CN" dirty="0"/>
              <a:t> </a:t>
            </a:r>
            <a:r>
              <a:rPr lang="en-US" altLang="zh-CN" dirty="0" smtClean="0"/>
              <a:t>   </a:t>
            </a:r>
            <a:r>
              <a:rPr lang="en-US" altLang="zh-CN" sz="2600" dirty="0" smtClean="0"/>
              <a:t>Uranium ion beams production with UO2 </a:t>
            </a:r>
          </a:p>
          <a:p>
            <a:pPr marL="0" indent="0">
              <a:lnSpc>
                <a:spcPct val="135000"/>
              </a:lnSpc>
              <a:buNone/>
            </a:pPr>
            <a:r>
              <a:rPr lang="en-US" altLang="zh-CN" sz="2600" dirty="0"/>
              <a:t> </a:t>
            </a:r>
            <a:r>
              <a:rPr lang="en-US" altLang="zh-CN" sz="2600" dirty="0" smtClean="0"/>
              <a:t>    Aluminum &amp; Iron beams routine operation</a:t>
            </a:r>
            <a:endParaRPr lang="en-US" altLang="zh-CN" sz="3000" dirty="0" smtClean="0"/>
          </a:p>
          <a:p>
            <a:pPr>
              <a:lnSpc>
                <a:spcPct val="135000"/>
              </a:lnSpc>
              <a:buFont typeface="Wingdings" panose="05000000000000000000" pitchFamily="2" charset="2"/>
              <a:buChar char="u"/>
            </a:pPr>
            <a:r>
              <a:rPr lang="en-US" altLang="zh-CN" dirty="0" smtClean="0"/>
              <a:t>Mini-Inductive Oven-2020</a:t>
            </a:r>
          </a:p>
          <a:p>
            <a:pPr marL="0" indent="0">
              <a:lnSpc>
                <a:spcPct val="135000"/>
              </a:lnSpc>
              <a:buNone/>
            </a:pPr>
            <a:r>
              <a:rPr lang="en-US" altLang="zh-CN" dirty="0"/>
              <a:t> </a:t>
            </a:r>
            <a:r>
              <a:rPr lang="en-US" altLang="zh-CN" dirty="0" smtClean="0"/>
              <a:t>   </a:t>
            </a:r>
            <a:r>
              <a:rPr lang="en-US" altLang="zh-CN" sz="2600" dirty="0" smtClean="0"/>
              <a:t>Calcium ion beams production with </a:t>
            </a:r>
            <a:r>
              <a:rPr lang="en-US" altLang="zh-CN" sz="2600" dirty="0" err="1" smtClean="0"/>
              <a:t>CaO</a:t>
            </a:r>
            <a:endParaRPr lang="en-US" altLang="zh-CN" dirty="0"/>
          </a:p>
          <a:p>
            <a:pPr>
              <a:lnSpc>
                <a:spcPct val="135000"/>
              </a:lnSpc>
              <a:buFont typeface="Wingdings" panose="05000000000000000000" pitchFamily="2" charset="2"/>
              <a:buChar char="u"/>
            </a:pPr>
            <a:r>
              <a:rPr lang="en-US" altLang="zh-CN" dirty="0" smtClean="0"/>
              <a:t>Summary</a:t>
            </a:r>
          </a:p>
          <a:p>
            <a:pPr>
              <a:buFont typeface="Wingdings" panose="05000000000000000000" pitchFamily="2" charset="2"/>
              <a:buChar char="u"/>
            </a:pP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2000" advTm="17980"/>
    </mc:Choice>
    <mc:Fallback xmlns="">
      <p:transition spd="slow" advTm="1798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1"/>
          <p:cNvSpPr txBox="1">
            <a:spLocks/>
          </p:cNvSpPr>
          <p:nvPr/>
        </p:nvSpPr>
        <p:spPr>
          <a:xfrm>
            <a:off x="1321343" y="620688"/>
            <a:ext cx="6840759" cy="7920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Typical ion beams requirement for heavy ion accelerators in the world</a:t>
            </a:r>
            <a:endParaRPr lang="zh-CN" altLang="en-US" sz="2400" b="1" dirty="0"/>
          </a:p>
        </p:txBody>
      </p:sp>
      <p:sp>
        <p:nvSpPr>
          <p:cNvPr id="9" name="标题 1"/>
          <p:cNvSpPr>
            <a:spLocks noGrp="1"/>
          </p:cNvSpPr>
          <p:nvPr>
            <p:ph type="title"/>
          </p:nvPr>
        </p:nvSpPr>
        <p:spPr>
          <a:xfrm>
            <a:off x="1660046" y="-27384"/>
            <a:ext cx="5832648" cy="435736"/>
          </a:xfrm>
        </p:spPr>
        <p:txBody>
          <a:bodyPr>
            <a:noAutofit/>
          </a:bodyPr>
          <a:lstStyle/>
          <a:p>
            <a:r>
              <a:rPr lang="en-US" altLang="zh-CN" sz="2800" dirty="0" smtClean="0">
                <a:solidFill>
                  <a:schemeClr val="bg1"/>
                </a:solidFill>
              </a:rPr>
              <a:t>Background</a:t>
            </a:r>
            <a:endParaRPr lang="zh-CN" altLang="en-US" sz="2800" dirty="0">
              <a:solidFill>
                <a:schemeClr val="bg1"/>
              </a:solidFill>
            </a:endParaRPr>
          </a:p>
        </p:txBody>
      </p:sp>
      <p:pic>
        <p:nvPicPr>
          <p:cNvPr id="3" name="图片 2"/>
          <p:cNvPicPr>
            <a:picLocks noChangeAspect="1"/>
          </p:cNvPicPr>
          <p:nvPr/>
        </p:nvPicPr>
        <p:blipFill>
          <a:blip r:embed="rId3"/>
          <a:stretch>
            <a:fillRect/>
          </a:stretch>
        </p:blipFill>
        <p:spPr>
          <a:xfrm>
            <a:off x="179512" y="1484784"/>
            <a:ext cx="8838338" cy="4320480"/>
          </a:xfrm>
          <a:prstGeom prst="rect">
            <a:avLst/>
          </a:prstGeom>
        </p:spPr>
      </p:pic>
    </p:spTree>
    <p:extLst>
      <p:ext uri="{BB962C8B-B14F-4D97-AF65-F5344CB8AC3E}">
        <p14:creationId xmlns:p14="http://schemas.microsoft.com/office/powerpoint/2010/main" val="2842782214"/>
      </p:ext>
    </p:extLst>
  </p:cSld>
  <p:clrMapOvr>
    <a:masterClrMapping/>
  </p:clrMapOvr>
  <mc:AlternateContent xmlns:mc="http://schemas.openxmlformats.org/markup-compatibility/2006" xmlns:p14="http://schemas.microsoft.com/office/powerpoint/2010/main">
    <mc:Choice Requires="p14">
      <p:transition spd="slow" p14:dur="2000" advTm="45871"/>
    </mc:Choice>
    <mc:Fallback xmlns="">
      <p:transition spd="slow" advTm="4587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txBox="1">
            <a:spLocks/>
          </p:cNvSpPr>
          <p:nvPr/>
        </p:nvSpPr>
        <p:spPr>
          <a:xfrm>
            <a:off x="536627" y="836712"/>
            <a:ext cx="8352545" cy="5760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Methods to produce metal vapor in ECRIS</a:t>
            </a:r>
            <a:endParaRPr lang="zh-CN" altLang="en-US" sz="2400" b="1" dirty="0"/>
          </a:p>
        </p:txBody>
      </p:sp>
      <p:sp>
        <p:nvSpPr>
          <p:cNvPr id="3" name="矩形 2"/>
          <p:cNvSpPr/>
          <p:nvPr/>
        </p:nvSpPr>
        <p:spPr>
          <a:xfrm>
            <a:off x="903962" y="1693748"/>
            <a:ext cx="7344816" cy="3751476"/>
          </a:xfrm>
          <a:prstGeom prst="rect">
            <a:avLst/>
          </a:prstGeom>
        </p:spPr>
        <p:txBody>
          <a:bodyPr wrap="square">
            <a:spAutoFit/>
          </a:bodyPr>
          <a:lstStyle/>
          <a:p>
            <a:pPr>
              <a:lnSpc>
                <a:spcPct val="125000"/>
              </a:lnSpc>
            </a:pPr>
            <a:r>
              <a:rPr lang="en-US" altLang="zh-CN" sz="2400" dirty="0" smtClean="0">
                <a:sym typeface="Wingdings" panose="05000000000000000000" pitchFamily="2" charset="2"/>
              </a:rPr>
              <a:t>  </a:t>
            </a:r>
            <a:r>
              <a:rPr lang="en-US" altLang="zh-CN" sz="2400" dirty="0" smtClean="0"/>
              <a:t>Plasma Heating </a:t>
            </a:r>
            <a:endParaRPr lang="en-US" altLang="zh-CN" sz="2400" dirty="0"/>
          </a:p>
          <a:p>
            <a:pPr marL="457200" indent="-457200">
              <a:lnSpc>
                <a:spcPct val="125000"/>
              </a:lnSpc>
              <a:buFont typeface="Wingdings" panose="05000000000000000000" pitchFamily="2" charset="2"/>
              <a:buChar char="à"/>
            </a:pPr>
            <a:r>
              <a:rPr lang="en-US" altLang="zh-CN" sz="2400" dirty="0" smtClean="0"/>
              <a:t>MIVOC</a:t>
            </a:r>
            <a:endParaRPr lang="en-US" altLang="zh-CN" sz="2400" dirty="0" smtClean="0">
              <a:solidFill>
                <a:srgbClr val="0000FF"/>
              </a:solidFill>
            </a:endParaRPr>
          </a:p>
          <a:p>
            <a:pPr marL="457200" indent="-457200">
              <a:lnSpc>
                <a:spcPct val="125000"/>
              </a:lnSpc>
              <a:buFont typeface="Wingdings" panose="05000000000000000000" pitchFamily="2" charset="2"/>
              <a:buChar char="à"/>
            </a:pPr>
            <a:r>
              <a:rPr lang="en-US" altLang="zh-CN" sz="2400" dirty="0" smtClean="0"/>
              <a:t>Sputtering </a:t>
            </a:r>
          </a:p>
          <a:p>
            <a:pPr>
              <a:lnSpc>
                <a:spcPct val="125000"/>
              </a:lnSpc>
            </a:pPr>
            <a:r>
              <a:rPr lang="en-US" altLang="zh-CN" sz="2400" dirty="0" smtClean="0">
                <a:solidFill>
                  <a:srgbClr val="0000FF"/>
                </a:solidFill>
              </a:rPr>
              <a:t>       RIKEN, MSU, IMP</a:t>
            </a:r>
          </a:p>
          <a:p>
            <a:pPr marL="457200" indent="-457200">
              <a:lnSpc>
                <a:spcPct val="125000"/>
              </a:lnSpc>
              <a:buFont typeface="Wingdings" panose="05000000000000000000" pitchFamily="2" charset="2"/>
              <a:buChar char="à"/>
            </a:pPr>
            <a:r>
              <a:rPr lang="en-US" altLang="zh-CN" sz="2400" dirty="0" smtClean="0">
                <a:sym typeface="Wingdings" panose="05000000000000000000" pitchFamily="2" charset="2"/>
              </a:rPr>
              <a:t>Metal oven (Resistance oven, Inductive oven, </a:t>
            </a:r>
            <a:r>
              <a:rPr lang="en-US" altLang="zh-CN" sz="2400" dirty="0" err="1" smtClean="0">
                <a:sym typeface="Wingdings" panose="05000000000000000000" pitchFamily="2" charset="2"/>
              </a:rPr>
              <a:t>etc</a:t>
            </a:r>
            <a:r>
              <a:rPr lang="en-US" altLang="zh-CN" sz="2400" dirty="0" smtClean="0">
                <a:sym typeface="Wingdings" panose="05000000000000000000" pitchFamily="2" charset="2"/>
              </a:rPr>
              <a:t>)</a:t>
            </a:r>
          </a:p>
          <a:p>
            <a:pPr>
              <a:lnSpc>
                <a:spcPct val="125000"/>
              </a:lnSpc>
            </a:pPr>
            <a:r>
              <a:rPr lang="en-US" altLang="zh-CN" sz="2400" dirty="0" smtClean="0">
                <a:solidFill>
                  <a:srgbClr val="0000FF"/>
                </a:solidFill>
              </a:rPr>
              <a:t>       LBNL, MSU, RIKEN, GSI, IMP, JYFL…</a:t>
            </a:r>
          </a:p>
          <a:p>
            <a:pPr>
              <a:lnSpc>
                <a:spcPct val="125000"/>
              </a:lnSpc>
            </a:pPr>
            <a:r>
              <a:rPr lang="en-US" altLang="zh-CN" sz="2400" dirty="0" smtClean="0">
                <a:sym typeface="Wingdings" panose="05000000000000000000" pitchFamily="2" charset="2"/>
              </a:rPr>
              <a:t>  </a:t>
            </a:r>
            <a:r>
              <a:rPr lang="en-US" altLang="zh-CN" sz="2400" dirty="0" smtClean="0"/>
              <a:t>Laser </a:t>
            </a:r>
            <a:r>
              <a:rPr lang="en-US" altLang="zh-CN" sz="2400" dirty="0"/>
              <a:t>Ablation</a:t>
            </a:r>
          </a:p>
          <a:p>
            <a:pPr>
              <a:lnSpc>
                <a:spcPct val="125000"/>
              </a:lnSpc>
            </a:pPr>
            <a:r>
              <a:rPr lang="en-US" altLang="zh-CN" sz="2400" dirty="0" smtClean="0"/>
              <a:t>…</a:t>
            </a:r>
            <a:endParaRPr lang="en-US" altLang="zh-CN" sz="2400" dirty="0"/>
          </a:p>
        </p:txBody>
      </p:sp>
      <p:sp>
        <p:nvSpPr>
          <p:cNvPr id="8" name="标题 1"/>
          <p:cNvSpPr>
            <a:spLocks noGrp="1"/>
          </p:cNvSpPr>
          <p:nvPr>
            <p:ph type="title"/>
          </p:nvPr>
        </p:nvSpPr>
        <p:spPr>
          <a:xfrm>
            <a:off x="1660046" y="-27384"/>
            <a:ext cx="5832648" cy="435736"/>
          </a:xfrm>
        </p:spPr>
        <p:txBody>
          <a:bodyPr>
            <a:noAutofit/>
          </a:bodyPr>
          <a:lstStyle/>
          <a:p>
            <a:r>
              <a:rPr lang="en-US" altLang="zh-CN" sz="2800" dirty="0" smtClean="0">
                <a:solidFill>
                  <a:schemeClr val="bg1"/>
                </a:solidFill>
              </a:rPr>
              <a:t>Background</a:t>
            </a:r>
            <a:endParaRPr lang="zh-CN" altLang="en-US" sz="2800" dirty="0">
              <a:solidFill>
                <a:schemeClr val="bg1"/>
              </a:solidFill>
            </a:endParaRPr>
          </a:p>
        </p:txBody>
      </p:sp>
    </p:spTree>
    <p:extLst>
      <p:ext uri="{BB962C8B-B14F-4D97-AF65-F5344CB8AC3E}">
        <p14:creationId xmlns:p14="http://schemas.microsoft.com/office/powerpoint/2010/main" val="4269022094"/>
      </p:ext>
    </p:extLst>
  </p:cSld>
  <p:clrMapOvr>
    <a:masterClrMapping/>
  </p:clrMapOvr>
  <mc:AlternateContent xmlns:mc="http://schemas.openxmlformats.org/markup-compatibility/2006" xmlns:p14="http://schemas.microsoft.com/office/powerpoint/2010/main">
    <mc:Choice Requires="p14">
      <p:transition spd="slow" p14:dur="2000" advTm="25596"/>
    </mc:Choice>
    <mc:Fallback xmlns="">
      <p:transition spd="slow" advTm="2559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1"/>
          <p:cNvSpPr>
            <a:spLocks noGrp="1"/>
          </p:cNvSpPr>
          <p:nvPr>
            <p:ph type="title"/>
          </p:nvPr>
        </p:nvSpPr>
        <p:spPr>
          <a:xfrm>
            <a:off x="1660046" y="-27384"/>
            <a:ext cx="5832648" cy="435736"/>
          </a:xfrm>
        </p:spPr>
        <p:txBody>
          <a:bodyPr>
            <a:noAutofit/>
          </a:bodyPr>
          <a:lstStyle/>
          <a:p>
            <a:r>
              <a:rPr lang="en-US" altLang="zh-CN" sz="2800" dirty="0" smtClean="0">
                <a:solidFill>
                  <a:schemeClr val="bg1"/>
                </a:solidFill>
              </a:rPr>
              <a:t>Background-Sputtering</a:t>
            </a:r>
            <a:endParaRPr lang="zh-CN" altLang="en-US" sz="2800" dirty="0">
              <a:solidFill>
                <a:schemeClr val="bg1"/>
              </a:solidFill>
            </a:endParaRPr>
          </a:p>
        </p:txBody>
      </p:sp>
      <p:graphicFrame>
        <p:nvGraphicFramePr>
          <p:cNvPr id="7" name="表格 6"/>
          <p:cNvGraphicFramePr>
            <a:graphicFrameLocks noGrp="1"/>
          </p:cNvGraphicFramePr>
          <p:nvPr>
            <p:extLst>
              <p:ext uri="{D42A27DB-BD31-4B8C-83A1-F6EECF244321}">
                <p14:modId xmlns:p14="http://schemas.microsoft.com/office/powerpoint/2010/main" val="2590394053"/>
              </p:ext>
            </p:extLst>
          </p:nvPr>
        </p:nvGraphicFramePr>
        <p:xfrm>
          <a:off x="611560" y="802551"/>
          <a:ext cx="8133790" cy="2827011"/>
        </p:xfrm>
        <a:graphic>
          <a:graphicData uri="http://schemas.openxmlformats.org/drawingml/2006/table">
            <a:tbl>
              <a:tblPr firstRow="1" bandRow="1">
                <a:tableStyleId>{5C22544A-7EE6-4342-B048-85BDC9FD1C3A}</a:tableStyleId>
              </a:tblPr>
              <a:tblGrid>
                <a:gridCol w="1626758">
                  <a:extLst>
                    <a:ext uri="{9D8B030D-6E8A-4147-A177-3AD203B41FA5}">
                      <a16:colId xmlns:a16="http://schemas.microsoft.com/office/drawing/2014/main" val="20000"/>
                    </a:ext>
                  </a:extLst>
                </a:gridCol>
                <a:gridCol w="1626758">
                  <a:extLst>
                    <a:ext uri="{9D8B030D-6E8A-4147-A177-3AD203B41FA5}">
                      <a16:colId xmlns:a16="http://schemas.microsoft.com/office/drawing/2014/main" val="20001"/>
                    </a:ext>
                  </a:extLst>
                </a:gridCol>
                <a:gridCol w="1626758">
                  <a:extLst>
                    <a:ext uri="{9D8B030D-6E8A-4147-A177-3AD203B41FA5}">
                      <a16:colId xmlns:a16="http://schemas.microsoft.com/office/drawing/2014/main" val="20002"/>
                    </a:ext>
                  </a:extLst>
                </a:gridCol>
                <a:gridCol w="1626758">
                  <a:extLst>
                    <a:ext uri="{9D8B030D-6E8A-4147-A177-3AD203B41FA5}">
                      <a16:colId xmlns:a16="http://schemas.microsoft.com/office/drawing/2014/main" val="20003"/>
                    </a:ext>
                  </a:extLst>
                </a:gridCol>
                <a:gridCol w="1626758">
                  <a:extLst>
                    <a:ext uri="{9D8B030D-6E8A-4147-A177-3AD203B41FA5}">
                      <a16:colId xmlns:a16="http://schemas.microsoft.com/office/drawing/2014/main" val="20004"/>
                    </a:ext>
                  </a:extLst>
                </a:gridCol>
              </a:tblGrid>
              <a:tr h="754241">
                <a:tc>
                  <a:txBody>
                    <a:bodyPr/>
                    <a:lstStyle/>
                    <a:p>
                      <a:r>
                        <a:rPr lang="en-US" altLang="zh-CN" dirty="0" smtClean="0"/>
                        <a:t>Ion Species</a:t>
                      </a:r>
                      <a:endParaRPr lang="zh-CN" altLang="en-US" dirty="0"/>
                    </a:p>
                  </a:txBody>
                  <a:tcPr/>
                </a:tc>
                <a:tc>
                  <a:txBody>
                    <a:bodyPr/>
                    <a:lstStyle/>
                    <a:p>
                      <a:r>
                        <a:rPr lang="en-US" altLang="zh-CN" dirty="0" smtClean="0"/>
                        <a:t>Source</a:t>
                      </a:r>
                      <a:endParaRPr lang="zh-CN" altLang="en-US" dirty="0"/>
                    </a:p>
                  </a:txBody>
                  <a:tcPr/>
                </a:tc>
                <a:tc>
                  <a:txBody>
                    <a:bodyPr/>
                    <a:lstStyle/>
                    <a:p>
                      <a:r>
                        <a:rPr lang="en-US" altLang="zh-CN" dirty="0" err="1" smtClean="0"/>
                        <a:t>Rf</a:t>
                      </a:r>
                      <a:r>
                        <a:rPr lang="en-US" altLang="zh-CN" dirty="0" smtClean="0"/>
                        <a:t> Power</a:t>
                      </a:r>
                    </a:p>
                    <a:p>
                      <a:r>
                        <a:rPr lang="en-US" altLang="zh-CN" dirty="0" smtClean="0"/>
                        <a:t>(kW)</a:t>
                      </a:r>
                      <a:endParaRPr lang="zh-CN" altLang="en-US" dirty="0"/>
                    </a:p>
                  </a:txBody>
                  <a:tcPr/>
                </a:tc>
                <a:tc>
                  <a:txBody>
                    <a:bodyPr/>
                    <a:lstStyle/>
                    <a:p>
                      <a:r>
                        <a:rPr lang="en-US" altLang="zh-CN" dirty="0" smtClean="0"/>
                        <a:t>Sputtering</a:t>
                      </a:r>
                      <a:r>
                        <a:rPr lang="en-US" altLang="zh-CN" baseline="0" dirty="0" smtClean="0"/>
                        <a:t> Voltage (kV)</a:t>
                      </a:r>
                      <a:endParaRPr lang="zh-CN" altLang="en-US" dirty="0"/>
                    </a:p>
                  </a:txBody>
                  <a:tcPr/>
                </a:tc>
                <a:tc>
                  <a:txBody>
                    <a:bodyPr/>
                    <a:lstStyle/>
                    <a:p>
                      <a:r>
                        <a:rPr lang="en-US" altLang="zh-CN" dirty="0" smtClean="0"/>
                        <a:t>Ion Beam</a:t>
                      </a:r>
                      <a:r>
                        <a:rPr lang="en-US" altLang="zh-CN" baseline="0" dirty="0" smtClean="0"/>
                        <a:t> intensity (</a:t>
                      </a:r>
                      <a:r>
                        <a:rPr lang="en-US" altLang="zh-CN" baseline="0" dirty="0" err="1" smtClean="0"/>
                        <a:t>euA</a:t>
                      </a:r>
                      <a:r>
                        <a:rPr lang="en-US" altLang="zh-CN" baseline="0" dirty="0" smtClean="0"/>
                        <a:t>)</a:t>
                      </a:r>
                      <a:endParaRPr lang="zh-CN" altLang="en-US" dirty="0"/>
                    </a:p>
                  </a:txBody>
                  <a:tcPr/>
                </a:tc>
                <a:extLst>
                  <a:ext uri="{0D108BD9-81ED-4DB2-BD59-A6C34878D82A}">
                    <a16:rowId xmlns:a16="http://schemas.microsoft.com/office/drawing/2014/main" val="10000"/>
                  </a:ext>
                </a:extLst>
              </a:tr>
              <a:tr h="414554">
                <a:tc>
                  <a:txBody>
                    <a:bodyPr/>
                    <a:lstStyle/>
                    <a:p>
                      <a:r>
                        <a:rPr lang="en-US" altLang="zh-CN" baseline="30000" dirty="0" smtClean="0"/>
                        <a:t>238</a:t>
                      </a:r>
                      <a:r>
                        <a:rPr lang="en-US" altLang="zh-CN" dirty="0" smtClean="0"/>
                        <a:t>U</a:t>
                      </a:r>
                      <a:r>
                        <a:rPr lang="en-US" altLang="zh-CN" baseline="30000" dirty="0" smtClean="0"/>
                        <a:t>33+</a:t>
                      </a:r>
                      <a:endParaRPr lang="zh-CN" altLang="en-US" baseline="30000" dirty="0"/>
                    </a:p>
                  </a:txBody>
                  <a:tcPr/>
                </a:tc>
                <a:tc>
                  <a:txBody>
                    <a:bodyPr/>
                    <a:lstStyle/>
                    <a:p>
                      <a:r>
                        <a:rPr lang="en-US" altLang="zh-CN" dirty="0" smtClean="0"/>
                        <a:t>RIKEN-28</a:t>
                      </a:r>
                      <a:endParaRPr lang="zh-CN" altLang="en-US" dirty="0"/>
                    </a:p>
                  </a:txBody>
                  <a:tcPr/>
                </a:tc>
                <a:tc>
                  <a:txBody>
                    <a:bodyPr/>
                    <a:lstStyle/>
                    <a:p>
                      <a:r>
                        <a:rPr lang="en-US" altLang="zh-CN" dirty="0" smtClean="0"/>
                        <a:t>4.0</a:t>
                      </a:r>
                      <a:endParaRPr lang="zh-CN" altLang="en-US" dirty="0"/>
                    </a:p>
                  </a:txBody>
                  <a:tcPr/>
                </a:tc>
                <a:tc>
                  <a:txBody>
                    <a:bodyPr/>
                    <a:lstStyle/>
                    <a:p>
                      <a:r>
                        <a:rPr lang="en-US" altLang="zh-CN" dirty="0" smtClean="0"/>
                        <a:t>-5.5</a:t>
                      </a:r>
                      <a:endParaRPr lang="zh-CN" altLang="en-US" dirty="0"/>
                    </a:p>
                  </a:txBody>
                  <a:tcPr/>
                </a:tc>
                <a:tc>
                  <a:txBody>
                    <a:bodyPr/>
                    <a:lstStyle/>
                    <a:p>
                      <a:r>
                        <a:rPr lang="en-US" altLang="zh-CN" dirty="0" smtClean="0"/>
                        <a:t>225 </a:t>
                      </a:r>
                      <a:r>
                        <a:rPr lang="en-US" altLang="zh-CN" baseline="30000" dirty="0" smtClean="0"/>
                        <a:t>[1]</a:t>
                      </a:r>
                      <a:endParaRPr lang="zh-CN" altLang="en-US" baseline="30000" dirty="0"/>
                    </a:p>
                  </a:txBody>
                  <a:tcPr/>
                </a:tc>
                <a:extLst>
                  <a:ext uri="{0D108BD9-81ED-4DB2-BD59-A6C34878D82A}">
                    <a16:rowId xmlns:a16="http://schemas.microsoft.com/office/drawing/2014/main" val="10001"/>
                  </a:ext>
                </a:extLst>
              </a:tr>
              <a:tr h="414554">
                <a:tc>
                  <a:txBody>
                    <a:bodyPr/>
                    <a:lstStyle/>
                    <a:p>
                      <a:r>
                        <a:rPr lang="en-US" altLang="zh-CN" baseline="30000" dirty="0" smtClean="0"/>
                        <a:t>238</a:t>
                      </a:r>
                      <a:r>
                        <a:rPr lang="en-US" altLang="zh-CN" dirty="0" smtClean="0"/>
                        <a:t>U</a:t>
                      </a:r>
                      <a:r>
                        <a:rPr lang="en-US" altLang="zh-CN" baseline="30000" dirty="0" smtClean="0"/>
                        <a:t>35+</a:t>
                      </a:r>
                      <a:endParaRPr lang="zh-CN" altLang="en-US" baseline="30000" dirty="0"/>
                    </a:p>
                  </a:txBody>
                  <a:tcPr/>
                </a:tc>
                <a:tc>
                  <a:txBody>
                    <a:bodyPr/>
                    <a:lstStyle/>
                    <a:p>
                      <a:r>
                        <a:rPr lang="en-US" altLang="zh-CN" dirty="0" smtClean="0"/>
                        <a:t>RIKEN-28</a:t>
                      </a:r>
                      <a:endParaRPr lang="zh-CN" altLang="en-US" dirty="0"/>
                    </a:p>
                  </a:txBody>
                  <a:tcPr/>
                </a:tc>
                <a:tc>
                  <a:txBody>
                    <a:bodyPr/>
                    <a:lstStyle/>
                    <a:p>
                      <a:r>
                        <a:rPr lang="en-US" altLang="zh-CN" dirty="0" smtClean="0"/>
                        <a:t>4.0</a:t>
                      </a:r>
                      <a:endParaRPr lang="zh-CN" altLang="en-US" dirty="0"/>
                    </a:p>
                  </a:txBody>
                  <a:tcPr/>
                </a:tc>
                <a:tc>
                  <a:txBody>
                    <a:bodyPr/>
                    <a:lstStyle/>
                    <a:p>
                      <a:r>
                        <a:rPr lang="en-US" altLang="zh-CN" dirty="0" smtClean="0"/>
                        <a:t>-5.5</a:t>
                      </a:r>
                      <a:endParaRPr lang="zh-CN" altLang="en-US" dirty="0"/>
                    </a:p>
                  </a:txBody>
                  <a:tcPr/>
                </a:tc>
                <a:tc>
                  <a:txBody>
                    <a:bodyPr/>
                    <a:lstStyle/>
                    <a:p>
                      <a:r>
                        <a:rPr lang="en-US" altLang="zh-CN" dirty="0" smtClean="0"/>
                        <a:t>180 </a:t>
                      </a:r>
                      <a:r>
                        <a:rPr lang="en-US" altLang="zh-CN" baseline="30000" dirty="0" smtClean="0"/>
                        <a:t>[1]</a:t>
                      </a:r>
                      <a:endParaRPr lang="zh-CN" altLang="en-US" baseline="30000" dirty="0"/>
                    </a:p>
                  </a:txBody>
                  <a:tcPr/>
                </a:tc>
                <a:extLst>
                  <a:ext uri="{0D108BD9-81ED-4DB2-BD59-A6C34878D82A}">
                    <a16:rowId xmlns:a16="http://schemas.microsoft.com/office/drawing/2014/main" val="10002"/>
                  </a:ext>
                </a:extLst>
              </a:tr>
              <a:tr h="414554">
                <a:tc>
                  <a:txBody>
                    <a:bodyPr/>
                    <a:lstStyle/>
                    <a:p>
                      <a:r>
                        <a:rPr lang="en-US" altLang="zh-CN" baseline="30000" dirty="0" smtClean="0"/>
                        <a:t>238</a:t>
                      </a:r>
                      <a:r>
                        <a:rPr lang="en-US" altLang="zh-CN" dirty="0" smtClean="0"/>
                        <a:t>U</a:t>
                      </a:r>
                      <a:r>
                        <a:rPr lang="en-US" altLang="zh-CN" baseline="30000" dirty="0" smtClean="0"/>
                        <a:t>33+</a:t>
                      </a:r>
                      <a:endParaRPr lang="zh-CN" altLang="en-US" baseline="30000" dirty="0"/>
                    </a:p>
                  </a:txBody>
                  <a:tcPr/>
                </a:tc>
                <a:tc>
                  <a:txBody>
                    <a:bodyPr/>
                    <a:lstStyle/>
                    <a:p>
                      <a:r>
                        <a:rPr lang="en-US" altLang="zh-CN" dirty="0" smtClean="0"/>
                        <a:t>SECRAL</a:t>
                      </a:r>
                      <a:endParaRPr lang="zh-CN" altLang="en-US" dirty="0"/>
                    </a:p>
                  </a:txBody>
                  <a:tcPr/>
                </a:tc>
                <a:tc>
                  <a:txBody>
                    <a:bodyPr/>
                    <a:lstStyle/>
                    <a:p>
                      <a:r>
                        <a:rPr lang="en-US" altLang="zh-CN" dirty="0" smtClean="0"/>
                        <a:t>3.8</a:t>
                      </a:r>
                      <a:endParaRPr lang="zh-CN" altLang="en-US" dirty="0"/>
                    </a:p>
                  </a:txBody>
                  <a:tcPr/>
                </a:tc>
                <a:tc>
                  <a:txBody>
                    <a:bodyPr/>
                    <a:lstStyle/>
                    <a:p>
                      <a:r>
                        <a:rPr lang="en-US" altLang="zh-CN" dirty="0" smtClean="0"/>
                        <a:t>-3.1</a:t>
                      </a:r>
                      <a:endParaRPr lang="zh-CN" altLang="en-US" dirty="0"/>
                    </a:p>
                  </a:txBody>
                  <a:tcPr/>
                </a:tc>
                <a:tc>
                  <a:txBody>
                    <a:bodyPr/>
                    <a:lstStyle/>
                    <a:p>
                      <a:r>
                        <a:rPr lang="en-US" altLang="zh-CN" dirty="0" smtClean="0"/>
                        <a:t>202 </a:t>
                      </a:r>
                      <a:r>
                        <a:rPr lang="en-US" altLang="zh-CN" baseline="30000" dirty="0" smtClean="0"/>
                        <a:t>[2]</a:t>
                      </a:r>
                      <a:endParaRPr lang="zh-CN" altLang="en-US" baseline="30000" dirty="0"/>
                    </a:p>
                  </a:txBody>
                  <a:tcPr/>
                </a:tc>
                <a:extLst>
                  <a:ext uri="{0D108BD9-81ED-4DB2-BD59-A6C34878D82A}">
                    <a16:rowId xmlns:a16="http://schemas.microsoft.com/office/drawing/2014/main" val="10003"/>
                  </a:ext>
                </a:extLst>
              </a:tr>
              <a:tr h="414554">
                <a:tc>
                  <a:txBody>
                    <a:bodyPr/>
                    <a:lstStyle/>
                    <a:p>
                      <a:r>
                        <a:rPr lang="en-US" altLang="zh-CN" baseline="30000" dirty="0" smtClean="0"/>
                        <a:t>238</a:t>
                      </a:r>
                      <a:r>
                        <a:rPr lang="en-US" altLang="zh-CN" dirty="0" smtClean="0"/>
                        <a:t>U</a:t>
                      </a:r>
                      <a:r>
                        <a:rPr lang="en-US" altLang="zh-CN" baseline="30000" dirty="0" smtClean="0"/>
                        <a:t>33+</a:t>
                      </a:r>
                      <a:endParaRPr lang="zh-CN" altLang="en-US" baseline="30000" dirty="0"/>
                    </a:p>
                  </a:txBody>
                  <a:tcPr/>
                </a:tc>
                <a:tc>
                  <a:txBody>
                    <a:bodyPr/>
                    <a:lstStyle/>
                    <a:p>
                      <a:r>
                        <a:rPr lang="en-US" altLang="zh-CN" dirty="0" err="1" smtClean="0"/>
                        <a:t>SuSI</a:t>
                      </a:r>
                      <a:endParaRPr lang="zh-CN" altLang="en-US" dirty="0"/>
                    </a:p>
                  </a:txBody>
                  <a:tcPr/>
                </a:tc>
                <a:tc>
                  <a:txBody>
                    <a:bodyPr/>
                    <a:lstStyle/>
                    <a:p>
                      <a:r>
                        <a:rPr lang="en-US" altLang="zh-CN" dirty="0" smtClean="0"/>
                        <a:t>2.9</a:t>
                      </a:r>
                      <a:endParaRPr lang="zh-CN" altLang="en-US" dirty="0"/>
                    </a:p>
                  </a:txBody>
                  <a:tcPr/>
                </a:tc>
                <a:tc>
                  <a:txBody>
                    <a:bodyPr/>
                    <a:lstStyle/>
                    <a:p>
                      <a:r>
                        <a:rPr lang="en-US" altLang="zh-CN" dirty="0" smtClean="0"/>
                        <a:t>-3.9</a:t>
                      </a:r>
                      <a:endParaRPr lang="zh-CN" altLang="en-US" dirty="0"/>
                    </a:p>
                  </a:txBody>
                  <a:tcPr/>
                </a:tc>
                <a:tc>
                  <a:txBody>
                    <a:bodyPr/>
                    <a:lstStyle/>
                    <a:p>
                      <a:r>
                        <a:rPr lang="en-US" altLang="zh-CN" dirty="0" smtClean="0"/>
                        <a:t>85 </a:t>
                      </a:r>
                      <a:r>
                        <a:rPr lang="en-US" altLang="zh-CN" baseline="30000" dirty="0" smtClean="0"/>
                        <a:t>[3]</a:t>
                      </a:r>
                      <a:endParaRPr lang="zh-CN" altLang="en-US" baseline="30000" dirty="0"/>
                    </a:p>
                  </a:txBody>
                  <a:tcPr/>
                </a:tc>
                <a:extLst>
                  <a:ext uri="{0D108BD9-81ED-4DB2-BD59-A6C34878D82A}">
                    <a16:rowId xmlns:a16="http://schemas.microsoft.com/office/drawing/2014/main" val="10004"/>
                  </a:ext>
                </a:extLst>
              </a:tr>
              <a:tr h="414554">
                <a:tc>
                  <a:txBody>
                    <a:bodyPr/>
                    <a:lstStyle/>
                    <a:p>
                      <a:r>
                        <a:rPr lang="en-US" altLang="zh-CN" baseline="0" dirty="0" smtClean="0"/>
                        <a:t>...</a:t>
                      </a:r>
                      <a:endParaRPr lang="zh-CN" altLang="en-US" baseline="0" dirty="0"/>
                    </a:p>
                  </a:txBody>
                  <a:tcPr/>
                </a:tc>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c>
                  <a:txBody>
                    <a:bodyPr/>
                    <a:lstStyle/>
                    <a:p>
                      <a:endParaRPr lang="zh-CN" altLang="en-US" baseline="30000" dirty="0"/>
                    </a:p>
                  </a:txBody>
                  <a:tcPr/>
                </a:tc>
                <a:extLst>
                  <a:ext uri="{0D108BD9-81ED-4DB2-BD59-A6C34878D82A}">
                    <a16:rowId xmlns:a16="http://schemas.microsoft.com/office/drawing/2014/main" val="10005"/>
                  </a:ext>
                </a:extLst>
              </a:tr>
            </a:tbl>
          </a:graphicData>
        </a:graphic>
      </p:graphicFrame>
      <p:graphicFrame>
        <p:nvGraphicFramePr>
          <p:cNvPr id="9" name="表格 8"/>
          <p:cNvGraphicFramePr>
            <a:graphicFrameLocks noGrp="1"/>
          </p:cNvGraphicFramePr>
          <p:nvPr>
            <p:extLst>
              <p:ext uri="{D42A27DB-BD31-4B8C-83A1-F6EECF244321}">
                <p14:modId xmlns:p14="http://schemas.microsoft.com/office/powerpoint/2010/main" val="2494733030"/>
              </p:ext>
            </p:extLst>
          </p:nvPr>
        </p:nvGraphicFramePr>
        <p:xfrm>
          <a:off x="611560" y="3717032"/>
          <a:ext cx="8133788" cy="1152128"/>
        </p:xfrm>
        <a:graphic>
          <a:graphicData uri="http://schemas.openxmlformats.org/drawingml/2006/table">
            <a:tbl>
              <a:tblPr firstRow="1" bandRow="1">
                <a:tableStyleId>{5C22544A-7EE6-4342-B048-85BDC9FD1C3A}</a:tableStyleId>
              </a:tblPr>
              <a:tblGrid>
                <a:gridCol w="1143463">
                  <a:extLst>
                    <a:ext uri="{9D8B030D-6E8A-4147-A177-3AD203B41FA5}">
                      <a16:colId xmlns:a16="http://schemas.microsoft.com/office/drawing/2014/main" val="20000"/>
                    </a:ext>
                  </a:extLst>
                </a:gridCol>
                <a:gridCol w="6990325">
                  <a:extLst>
                    <a:ext uri="{9D8B030D-6E8A-4147-A177-3AD203B41FA5}">
                      <a16:colId xmlns:a16="http://schemas.microsoft.com/office/drawing/2014/main" val="20001"/>
                    </a:ext>
                  </a:extLst>
                </a:gridCol>
              </a:tblGrid>
              <a:tr h="418956">
                <a:tc>
                  <a:txBody>
                    <a:bodyPr/>
                    <a:lstStyle/>
                    <a:p>
                      <a:r>
                        <a:rPr lang="en-US" altLang="zh-CN" sz="2000" b="0" dirty="0" smtClean="0">
                          <a:solidFill>
                            <a:schemeClr val="tx1"/>
                          </a:solidFill>
                          <a:latin typeface="Times New Roman" panose="02020603050405020304" pitchFamily="18" charset="0"/>
                          <a:cs typeface="Times New Roman" panose="02020603050405020304" pitchFamily="18" charset="0"/>
                        </a:rPr>
                        <a:t>Pros</a:t>
                      </a:r>
                      <a:endParaRPr lang="zh-CN" altLang="en-US" sz="20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altLang="zh-CN" sz="2000" b="0" dirty="0" smtClean="0">
                          <a:solidFill>
                            <a:schemeClr val="tx1"/>
                          </a:solidFill>
                          <a:latin typeface="Times New Roman" panose="02020603050405020304" pitchFamily="18" charset="0"/>
                          <a:cs typeface="Times New Roman" panose="02020603050405020304" pitchFamily="18" charset="0"/>
                        </a:rPr>
                        <a:t>Simple Structure; Suitable for long-time operation;</a:t>
                      </a:r>
                      <a:endParaRPr lang="zh-CN" altLang="en-US" sz="20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733172">
                <a:tc>
                  <a:txBody>
                    <a:bodyPr/>
                    <a:lstStyle/>
                    <a:p>
                      <a:r>
                        <a:rPr lang="en-US" altLang="zh-CN" sz="2000" b="0" dirty="0" smtClean="0">
                          <a:solidFill>
                            <a:schemeClr val="tx1"/>
                          </a:solidFill>
                          <a:latin typeface="Times New Roman" panose="02020603050405020304" pitchFamily="18" charset="0"/>
                          <a:cs typeface="Times New Roman" panose="02020603050405020304" pitchFamily="18" charset="0"/>
                        </a:rPr>
                        <a:t>Cons</a:t>
                      </a:r>
                      <a:endParaRPr lang="zh-CN" altLang="en-US" sz="20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2000" b="0" dirty="0" smtClean="0">
                          <a:solidFill>
                            <a:schemeClr val="tx1"/>
                          </a:solidFill>
                          <a:latin typeface="Times New Roman" panose="02020603050405020304" pitchFamily="18" charset="0"/>
                          <a:cs typeface="Times New Roman" panose="02020603050405020304" pitchFamily="18" charset="0"/>
                        </a:rPr>
                        <a:t>Need</a:t>
                      </a:r>
                      <a:r>
                        <a:rPr lang="en-US" altLang="zh-CN" sz="2000" b="0" baseline="0" dirty="0" smtClean="0">
                          <a:solidFill>
                            <a:schemeClr val="tx1"/>
                          </a:solidFill>
                          <a:latin typeface="Times New Roman" panose="02020603050405020304" pitchFamily="18" charset="0"/>
                          <a:cs typeface="Times New Roman" panose="02020603050405020304" pitchFamily="18" charset="0"/>
                        </a:rPr>
                        <a:t> a lot of </a:t>
                      </a:r>
                      <a:r>
                        <a:rPr lang="en-US" altLang="zh-CN" sz="2000" b="0" dirty="0" smtClean="0">
                          <a:solidFill>
                            <a:schemeClr val="tx1"/>
                          </a:solidFill>
                          <a:latin typeface="Times New Roman" panose="02020603050405020304" pitchFamily="18" charset="0"/>
                          <a:cs typeface="Times New Roman" panose="02020603050405020304" pitchFamily="18" charset="0"/>
                        </a:rPr>
                        <a:t>supporting gas; </a:t>
                      </a:r>
                      <a:r>
                        <a:rPr lang="en-US" altLang="zh-CN" sz="2000" b="0" dirty="0" smtClean="0">
                          <a:solidFill>
                            <a:srgbClr val="FF0000"/>
                          </a:solidFill>
                          <a:latin typeface="Times New Roman" panose="02020603050405020304" pitchFamily="18" charset="0"/>
                          <a:cs typeface="Times New Roman" panose="02020603050405020304" pitchFamily="18" charset="0"/>
                        </a:rPr>
                        <a:t>Difficult to get very high charge state;</a:t>
                      </a:r>
                      <a:endParaRPr lang="zh-CN" altLang="en-US" sz="2000" b="0" dirty="0" smtClean="0">
                        <a:solidFill>
                          <a:srgbClr val="FF0000"/>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10" name="文本框 9"/>
          <p:cNvSpPr txBox="1"/>
          <p:nvPr/>
        </p:nvSpPr>
        <p:spPr>
          <a:xfrm>
            <a:off x="611560" y="4987090"/>
            <a:ext cx="7989772" cy="707886"/>
          </a:xfrm>
          <a:prstGeom prst="rect">
            <a:avLst/>
          </a:prstGeom>
          <a:noFill/>
        </p:spPr>
        <p:txBody>
          <a:bodyPr wrap="square" rtlCol="0">
            <a:spAutoFit/>
          </a:bodyPr>
          <a:lstStyle/>
          <a:p>
            <a:pPr algn="just"/>
            <a:r>
              <a:rPr lang="en-US" altLang="zh-CN" sz="2000" dirty="0" smtClean="0">
                <a:solidFill>
                  <a:srgbClr val="0000FF"/>
                </a:solidFill>
                <a:latin typeface="Times New Roman" panose="02020603050405020304" pitchFamily="18" charset="0"/>
                <a:cs typeface="Times New Roman" panose="02020603050405020304" pitchFamily="18" charset="0"/>
              </a:rPr>
              <a:t>At present, metal oven is still the best way to produce intense highly </a:t>
            </a:r>
            <a:r>
              <a:rPr lang="en-US" altLang="zh-CN" sz="2000" smtClean="0">
                <a:solidFill>
                  <a:srgbClr val="0000FF"/>
                </a:solidFill>
                <a:latin typeface="Times New Roman" panose="02020603050405020304" pitchFamily="18" charset="0"/>
                <a:cs typeface="Times New Roman" panose="02020603050405020304" pitchFamily="18" charset="0"/>
              </a:rPr>
              <a:t>charged metallic ion </a:t>
            </a:r>
            <a:r>
              <a:rPr lang="en-US" altLang="zh-CN" sz="2000" dirty="0" smtClean="0">
                <a:solidFill>
                  <a:srgbClr val="0000FF"/>
                </a:solidFill>
                <a:latin typeface="Times New Roman" panose="02020603050405020304" pitchFamily="18" charset="0"/>
                <a:cs typeface="Times New Roman" panose="02020603050405020304" pitchFamily="18" charset="0"/>
              </a:rPr>
              <a:t>beams.</a:t>
            </a:r>
            <a:endParaRPr lang="zh-CN" altLang="en-US" sz="2000" dirty="0">
              <a:solidFill>
                <a:srgbClr val="0000FF"/>
              </a:solidFill>
              <a:latin typeface="Times New Roman" panose="02020603050405020304" pitchFamily="18" charset="0"/>
              <a:cs typeface="Times New Roman" panose="02020603050405020304" pitchFamily="18" charset="0"/>
            </a:endParaRPr>
          </a:p>
        </p:txBody>
      </p:sp>
      <p:sp>
        <p:nvSpPr>
          <p:cNvPr id="11" name="文本框 10"/>
          <p:cNvSpPr txBox="1"/>
          <p:nvPr/>
        </p:nvSpPr>
        <p:spPr>
          <a:xfrm>
            <a:off x="542668" y="5661248"/>
            <a:ext cx="8349812" cy="600164"/>
          </a:xfrm>
          <a:prstGeom prst="rect">
            <a:avLst/>
          </a:prstGeom>
          <a:noFill/>
        </p:spPr>
        <p:txBody>
          <a:bodyPr wrap="square" rtlCol="0">
            <a:spAutoFit/>
          </a:bodyPr>
          <a:lstStyle/>
          <a:p>
            <a:r>
              <a:rPr lang="en-US" altLang="zh-CN" sz="1100" dirty="0" smtClean="0">
                <a:latin typeface="Times New Roman" panose="02020603050405020304" pitchFamily="18" charset="0"/>
                <a:cs typeface="Times New Roman" panose="02020603050405020304" pitchFamily="18" charset="0"/>
              </a:rPr>
              <a:t>[1]. Y. </a:t>
            </a:r>
            <a:r>
              <a:rPr lang="en-US" altLang="zh-CN" sz="1100" dirty="0" err="1" smtClean="0">
                <a:latin typeface="Times New Roman" panose="02020603050405020304" pitchFamily="18" charset="0"/>
                <a:cs typeface="Times New Roman" panose="02020603050405020304" pitchFamily="18" charset="0"/>
              </a:rPr>
              <a:t>Higurashi</a:t>
            </a:r>
            <a:r>
              <a:rPr lang="en-US" altLang="zh-CN" sz="1100" dirty="0" smtClean="0">
                <a:latin typeface="Times New Roman" panose="02020603050405020304" pitchFamily="18" charset="0"/>
                <a:cs typeface="Times New Roman" panose="02020603050405020304" pitchFamily="18" charset="0"/>
              </a:rPr>
              <a:t>, et al. Recent development of RIKEN 28 GHz SC-ECRIS, ICIS2013, Chiba, Japan, 2013.</a:t>
            </a:r>
          </a:p>
          <a:p>
            <a:r>
              <a:rPr lang="en-US" altLang="zh-CN" sz="1100" dirty="0" smtClean="0">
                <a:latin typeface="Times New Roman" panose="02020603050405020304" pitchFamily="18" charset="0"/>
                <a:cs typeface="Times New Roman" panose="02020603050405020304" pitchFamily="18" charset="0"/>
              </a:rPr>
              <a:t>[2]. W. Lu, et al. SECRAL commissioning report, 2013;</a:t>
            </a:r>
          </a:p>
          <a:p>
            <a:r>
              <a:rPr lang="en-US" altLang="zh-CN" sz="1100" dirty="0" smtClean="0">
                <a:latin typeface="Times New Roman" panose="02020603050405020304" pitchFamily="18" charset="0"/>
                <a:cs typeface="Times New Roman" panose="02020603050405020304" pitchFamily="18" charset="0"/>
              </a:rPr>
              <a:t>[3]. L. T. Sun, et al. Intense ion beam production with </a:t>
            </a:r>
            <a:r>
              <a:rPr lang="en-US" altLang="zh-CN" sz="1100" dirty="0" err="1" smtClean="0">
                <a:latin typeface="Times New Roman" panose="02020603050405020304" pitchFamily="18" charset="0"/>
                <a:cs typeface="Times New Roman" panose="02020603050405020304" pitchFamily="18" charset="0"/>
              </a:rPr>
              <a:t>SuSI</a:t>
            </a:r>
            <a:r>
              <a:rPr lang="en-US" altLang="zh-CN" sz="1100" dirty="0" smtClean="0">
                <a:latin typeface="Times New Roman" panose="02020603050405020304" pitchFamily="18" charset="0"/>
                <a:cs typeface="Times New Roman" panose="02020603050405020304" pitchFamily="18" charset="0"/>
              </a:rPr>
              <a:t>., ECRIS2010, LPSC-Grenoble, France, 2010.</a:t>
            </a:r>
            <a:endParaRPr lang="zh-CN" altLang="en-US" sz="1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5718803"/>
      </p:ext>
    </p:extLst>
  </p:cSld>
  <p:clrMapOvr>
    <a:masterClrMapping/>
  </p:clrMapOvr>
  <mc:AlternateContent xmlns:mc="http://schemas.openxmlformats.org/markup-compatibility/2006" xmlns:p14="http://schemas.microsoft.com/office/powerpoint/2010/main">
    <mc:Choice Requires="p14">
      <p:transition spd="slow" p14:dur="2000" advTm="41878"/>
    </mc:Choice>
    <mc:Fallback xmlns="">
      <p:transition spd="slow" advTm="4187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txBox="1">
            <a:spLocks/>
          </p:cNvSpPr>
          <p:nvPr/>
        </p:nvSpPr>
        <p:spPr>
          <a:xfrm>
            <a:off x="899592" y="692697"/>
            <a:ext cx="7272807" cy="5760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Vapor pressure vs crucible temperature</a:t>
            </a:r>
            <a:endParaRPr lang="zh-CN" altLang="en-US" sz="2400" b="1" dirty="0"/>
          </a:p>
        </p:txBody>
      </p:sp>
      <p:sp>
        <p:nvSpPr>
          <p:cNvPr id="11" name="标题 1"/>
          <p:cNvSpPr>
            <a:spLocks noGrp="1"/>
          </p:cNvSpPr>
          <p:nvPr>
            <p:ph type="title"/>
          </p:nvPr>
        </p:nvSpPr>
        <p:spPr>
          <a:xfrm>
            <a:off x="1660046" y="-27384"/>
            <a:ext cx="5832648" cy="435736"/>
          </a:xfrm>
        </p:spPr>
        <p:txBody>
          <a:bodyPr>
            <a:noAutofit/>
          </a:bodyPr>
          <a:lstStyle/>
          <a:p>
            <a:r>
              <a:rPr lang="en-US" altLang="zh-CN" sz="2800" dirty="0" smtClean="0">
                <a:solidFill>
                  <a:schemeClr val="bg1"/>
                </a:solidFill>
              </a:rPr>
              <a:t>Background-Metal Oven</a:t>
            </a:r>
            <a:endParaRPr lang="zh-CN" altLang="en-US" sz="2800" dirty="0">
              <a:solidFill>
                <a:schemeClr val="bg1"/>
              </a:solidFill>
            </a:endParaRPr>
          </a:p>
        </p:txBody>
      </p:sp>
      <p:sp>
        <p:nvSpPr>
          <p:cNvPr id="15" name="文本框 14"/>
          <p:cNvSpPr txBox="1"/>
          <p:nvPr/>
        </p:nvSpPr>
        <p:spPr>
          <a:xfrm>
            <a:off x="755577" y="5768557"/>
            <a:ext cx="7560839" cy="646331"/>
          </a:xfrm>
          <a:prstGeom prst="rect">
            <a:avLst/>
          </a:prstGeom>
          <a:noFill/>
        </p:spPr>
        <p:txBody>
          <a:bodyPr wrap="square" rtlCol="0">
            <a:spAutoFit/>
          </a:bodyPr>
          <a:lstStyle/>
          <a:p>
            <a:r>
              <a:rPr lang="en-US" altLang="zh-CN" dirty="0" smtClean="0">
                <a:solidFill>
                  <a:srgbClr val="0000FF"/>
                </a:solidFill>
                <a:latin typeface="Times New Roman" panose="02020603050405020304" pitchFamily="18" charset="0"/>
                <a:cs typeface="Times New Roman" panose="02020603050405020304" pitchFamily="18" charset="0"/>
              </a:rPr>
              <a:t>For refractory metals, the typical temperature to produce enough vapor (0.01-0.1 </a:t>
            </a:r>
            <a:r>
              <a:rPr lang="en-US" altLang="zh-CN" dirty="0" err="1" smtClean="0">
                <a:solidFill>
                  <a:srgbClr val="0000FF"/>
                </a:solidFill>
                <a:latin typeface="Times New Roman" panose="02020603050405020304" pitchFamily="18" charset="0"/>
                <a:cs typeface="Times New Roman" panose="02020603050405020304" pitchFamily="18" charset="0"/>
              </a:rPr>
              <a:t>torr</a:t>
            </a:r>
            <a:r>
              <a:rPr lang="en-US" altLang="zh-CN" dirty="0" smtClean="0">
                <a:solidFill>
                  <a:srgbClr val="0000FF"/>
                </a:solidFill>
                <a:latin typeface="Times New Roman" panose="02020603050405020304" pitchFamily="18" charset="0"/>
                <a:cs typeface="Times New Roman" panose="02020603050405020304" pitchFamily="18" charset="0"/>
              </a:rPr>
              <a:t>) in ECR ions source is 1600~2000 degree C. </a:t>
            </a:r>
            <a:endParaRPr lang="zh-CN" altLang="en-US" dirty="0">
              <a:solidFill>
                <a:srgbClr val="0000FF"/>
              </a:solidFill>
              <a:latin typeface="Times New Roman" panose="02020603050405020304" pitchFamily="18" charset="0"/>
              <a:cs typeface="Times New Roman" panose="02020603050405020304" pitchFamily="18" charset="0"/>
            </a:endParaRPr>
          </a:p>
        </p:txBody>
      </p:sp>
      <p:grpSp>
        <p:nvGrpSpPr>
          <p:cNvPr id="7" name="组合 6"/>
          <p:cNvGrpSpPr/>
          <p:nvPr/>
        </p:nvGrpSpPr>
        <p:grpSpPr>
          <a:xfrm>
            <a:off x="755576" y="1052736"/>
            <a:ext cx="7344816" cy="4643813"/>
            <a:chOff x="467544" y="980728"/>
            <a:chExt cx="7992505" cy="5328592"/>
          </a:xfrm>
        </p:grpSpPr>
        <p:pic>
          <p:nvPicPr>
            <p:cNvPr id="8" name="Picture 4" descr="C:\paz\conferences\Denton2002\Graph1.JPG"/>
            <p:cNvPicPr>
              <a:picLocks noChangeArrowheads="1"/>
            </p:cNvPicPr>
            <p:nvPr/>
          </p:nvPicPr>
          <p:blipFill>
            <a:blip r:embed="rId3" cstate="print"/>
            <a:srcRect l="4788" t="7730" r="10611" b="5031"/>
            <a:stretch>
              <a:fillRect/>
            </a:stretch>
          </p:blipFill>
          <p:spPr bwMode="auto">
            <a:xfrm>
              <a:off x="467544" y="980728"/>
              <a:ext cx="7992505" cy="5328592"/>
            </a:xfrm>
            <a:prstGeom prst="rect">
              <a:avLst/>
            </a:prstGeom>
            <a:noFill/>
            <a:ln w="9525">
              <a:noFill/>
              <a:miter lim="800000"/>
              <a:headEnd/>
              <a:tailEnd/>
            </a:ln>
          </p:spPr>
        </p:pic>
        <p:cxnSp>
          <p:nvCxnSpPr>
            <p:cNvPr id="9" name="直接连接符 8"/>
            <p:cNvCxnSpPr/>
            <p:nvPr/>
          </p:nvCxnSpPr>
          <p:spPr>
            <a:xfrm flipV="1">
              <a:off x="5724128" y="1124744"/>
              <a:ext cx="0" cy="4536504"/>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6516216" y="1124744"/>
              <a:ext cx="0" cy="4536504"/>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660046" y="3429000"/>
              <a:ext cx="6512354" cy="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1691680" y="3068960"/>
              <a:ext cx="6512354" cy="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5724128" y="3068960"/>
              <a:ext cx="792088" cy="360040"/>
            </a:xfrm>
            <a:prstGeom prst="rect">
              <a:avLst/>
            </a:prstGeom>
            <a:solidFill>
              <a:schemeClr val="accent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FF0000"/>
                  </a:solidFill>
                </a:rPr>
                <a:t>HTO</a:t>
              </a:r>
              <a:endParaRPr lang="zh-CN" altLang="en-US" dirty="0">
                <a:solidFill>
                  <a:srgbClr val="FF0000"/>
                </a:solidFill>
              </a:endParaRPr>
            </a:p>
          </p:txBody>
        </p:sp>
      </p:grpSp>
    </p:spTree>
    <p:extLst>
      <p:ext uri="{BB962C8B-B14F-4D97-AF65-F5344CB8AC3E}">
        <p14:creationId xmlns:p14="http://schemas.microsoft.com/office/powerpoint/2010/main" val="1883462552"/>
      </p:ext>
    </p:extLst>
  </p:cSld>
  <p:clrMapOvr>
    <a:masterClrMapping/>
  </p:clrMapOvr>
  <mc:AlternateContent xmlns:mc="http://schemas.openxmlformats.org/markup-compatibility/2006" xmlns:p14="http://schemas.microsoft.com/office/powerpoint/2010/main">
    <mc:Choice Requires="p14">
      <p:transition spd="slow" p14:dur="2000" advTm="32571"/>
    </mc:Choice>
    <mc:Fallback xmlns="">
      <p:transition spd="slow" advTm="3257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txBox="1">
            <a:spLocks/>
          </p:cNvSpPr>
          <p:nvPr/>
        </p:nvSpPr>
        <p:spPr>
          <a:xfrm>
            <a:off x="1259250" y="548681"/>
            <a:ext cx="7272807" cy="5760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b="1" dirty="0" smtClean="0"/>
              <a:t>Vapor pressure vs crucible temperature</a:t>
            </a:r>
            <a:endParaRPr lang="zh-CN" altLang="en-US" sz="2800" b="1" dirty="0"/>
          </a:p>
        </p:txBody>
      </p:sp>
      <p:sp>
        <p:nvSpPr>
          <p:cNvPr id="11" name="标题 1"/>
          <p:cNvSpPr>
            <a:spLocks noGrp="1"/>
          </p:cNvSpPr>
          <p:nvPr>
            <p:ph type="title"/>
          </p:nvPr>
        </p:nvSpPr>
        <p:spPr>
          <a:xfrm>
            <a:off x="1660046" y="-27384"/>
            <a:ext cx="5832648" cy="435736"/>
          </a:xfrm>
        </p:spPr>
        <p:txBody>
          <a:bodyPr>
            <a:noAutofit/>
          </a:bodyPr>
          <a:lstStyle/>
          <a:p>
            <a:r>
              <a:rPr lang="en-US" altLang="zh-CN" sz="2800" dirty="0" smtClean="0">
                <a:solidFill>
                  <a:schemeClr val="bg1"/>
                </a:solidFill>
              </a:rPr>
              <a:t>Background-Resistive Heating Oven</a:t>
            </a:r>
            <a:endParaRPr lang="zh-CN" altLang="en-US" sz="2800" dirty="0">
              <a:solidFill>
                <a:schemeClr val="bg1"/>
              </a:solidFill>
            </a:endParaRPr>
          </a:p>
        </p:txBody>
      </p:sp>
      <p:graphicFrame>
        <p:nvGraphicFramePr>
          <p:cNvPr id="16" name="表格 15"/>
          <p:cNvGraphicFramePr>
            <a:graphicFrameLocks noGrp="1"/>
          </p:cNvGraphicFramePr>
          <p:nvPr>
            <p:extLst>
              <p:ext uri="{D42A27DB-BD31-4B8C-83A1-F6EECF244321}">
                <p14:modId xmlns:p14="http://schemas.microsoft.com/office/powerpoint/2010/main" val="794994275"/>
              </p:ext>
            </p:extLst>
          </p:nvPr>
        </p:nvGraphicFramePr>
        <p:xfrm>
          <a:off x="509475" y="692696"/>
          <a:ext cx="8133790" cy="3149203"/>
        </p:xfrm>
        <a:graphic>
          <a:graphicData uri="http://schemas.openxmlformats.org/drawingml/2006/table">
            <a:tbl>
              <a:tblPr firstRow="1" bandRow="1">
                <a:tableStyleId>{5C22544A-7EE6-4342-B048-85BDC9FD1C3A}</a:tableStyleId>
              </a:tblPr>
              <a:tblGrid>
                <a:gridCol w="1626758">
                  <a:extLst>
                    <a:ext uri="{9D8B030D-6E8A-4147-A177-3AD203B41FA5}">
                      <a16:colId xmlns:a16="http://schemas.microsoft.com/office/drawing/2014/main" val="20000"/>
                    </a:ext>
                  </a:extLst>
                </a:gridCol>
                <a:gridCol w="1626758">
                  <a:extLst>
                    <a:ext uri="{9D8B030D-6E8A-4147-A177-3AD203B41FA5}">
                      <a16:colId xmlns:a16="http://schemas.microsoft.com/office/drawing/2014/main" val="20001"/>
                    </a:ext>
                  </a:extLst>
                </a:gridCol>
                <a:gridCol w="1626758">
                  <a:extLst>
                    <a:ext uri="{9D8B030D-6E8A-4147-A177-3AD203B41FA5}">
                      <a16:colId xmlns:a16="http://schemas.microsoft.com/office/drawing/2014/main" val="20002"/>
                    </a:ext>
                  </a:extLst>
                </a:gridCol>
                <a:gridCol w="1626758">
                  <a:extLst>
                    <a:ext uri="{9D8B030D-6E8A-4147-A177-3AD203B41FA5}">
                      <a16:colId xmlns:a16="http://schemas.microsoft.com/office/drawing/2014/main" val="20003"/>
                    </a:ext>
                  </a:extLst>
                </a:gridCol>
                <a:gridCol w="1626758">
                  <a:extLst>
                    <a:ext uri="{9D8B030D-6E8A-4147-A177-3AD203B41FA5}">
                      <a16:colId xmlns:a16="http://schemas.microsoft.com/office/drawing/2014/main" val="20004"/>
                    </a:ext>
                  </a:extLst>
                </a:gridCol>
              </a:tblGrid>
              <a:tr h="661879">
                <a:tc>
                  <a:txBody>
                    <a:bodyPr/>
                    <a:lstStyle/>
                    <a:p>
                      <a:r>
                        <a:rPr lang="en-US" altLang="zh-CN" dirty="0" smtClean="0"/>
                        <a:t>Ion Species</a:t>
                      </a:r>
                      <a:endParaRPr lang="zh-CN" altLang="en-US" dirty="0"/>
                    </a:p>
                  </a:txBody>
                  <a:tcPr/>
                </a:tc>
                <a:tc>
                  <a:txBody>
                    <a:bodyPr/>
                    <a:lstStyle/>
                    <a:p>
                      <a:r>
                        <a:rPr lang="en-US" altLang="zh-CN" dirty="0" smtClean="0"/>
                        <a:t>Source</a:t>
                      </a:r>
                      <a:endParaRPr lang="zh-CN" altLang="en-US" dirty="0"/>
                    </a:p>
                  </a:txBody>
                  <a:tcPr/>
                </a:tc>
                <a:tc>
                  <a:txBody>
                    <a:bodyPr/>
                    <a:lstStyle/>
                    <a:p>
                      <a:r>
                        <a:rPr lang="en-US" altLang="zh-CN" dirty="0" err="1" smtClean="0"/>
                        <a:t>Rf</a:t>
                      </a:r>
                      <a:r>
                        <a:rPr lang="en-US" altLang="zh-CN" dirty="0" smtClean="0"/>
                        <a:t> Power</a:t>
                      </a:r>
                    </a:p>
                    <a:p>
                      <a:r>
                        <a:rPr lang="en-US" altLang="zh-CN" dirty="0" smtClean="0"/>
                        <a:t>(kW)</a:t>
                      </a:r>
                      <a:endParaRPr lang="zh-CN" altLang="en-US" dirty="0"/>
                    </a:p>
                  </a:txBody>
                  <a:tcPr/>
                </a:tc>
                <a:tc>
                  <a:txBody>
                    <a:bodyPr/>
                    <a:lstStyle/>
                    <a:p>
                      <a:r>
                        <a:rPr lang="en-US" altLang="zh-CN" dirty="0" smtClean="0"/>
                        <a:t>Operation</a:t>
                      </a:r>
                      <a:r>
                        <a:rPr lang="en-US" altLang="zh-CN" baseline="0" dirty="0" smtClean="0"/>
                        <a:t> Time</a:t>
                      </a:r>
                      <a:endParaRPr lang="zh-CN" altLang="en-US" dirty="0"/>
                    </a:p>
                  </a:txBody>
                  <a:tcPr/>
                </a:tc>
                <a:tc>
                  <a:txBody>
                    <a:bodyPr/>
                    <a:lstStyle/>
                    <a:p>
                      <a:r>
                        <a:rPr lang="en-US" altLang="zh-CN" dirty="0" smtClean="0"/>
                        <a:t>Ion Beam</a:t>
                      </a:r>
                      <a:r>
                        <a:rPr lang="en-US" altLang="zh-CN" baseline="0" dirty="0" smtClean="0"/>
                        <a:t> Intensity (</a:t>
                      </a:r>
                      <a:r>
                        <a:rPr lang="en-US" altLang="zh-CN" baseline="0" dirty="0" err="1" smtClean="0"/>
                        <a:t>euA</a:t>
                      </a:r>
                      <a:r>
                        <a:rPr lang="en-US" altLang="zh-CN" baseline="0" dirty="0" smtClean="0"/>
                        <a:t>)</a:t>
                      </a:r>
                      <a:endParaRPr lang="zh-CN" altLang="en-US" dirty="0"/>
                    </a:p>
                  </a:txBody>
                  <a:tcPr/>
                </a:tc>
                <a:extLst>
                  <a:ext uri="{0D108BD9-81ED-4DB2-BD59-A6C34878D82A}">
                    <a16:rowId xmlns:a16="http://schemas.microsoft.com/office/drawing/2014/main" val="10000"/>
                  </a:ext>
                </a:extLst>
              </a:tr>
              <a:tr h="414554">
                <a:tc>
                  <a:txBody>
                    <a:bodyPr/>
                    <a:lstStyle/>
                    <a:p>
                      <a:r>
                        <a:rPr lang="en-US" altLang="zh-CN" baseline="30000" dirty="0" smtClean="0">
                          <a:latin typeface="Times New Roman" panose="02020603050405020304" pitchFamily="18" charset="0"/>
                          <a:cs typeface="Times New Roman" panose="02020603050405020304" pitchFamily="18" charset="0"/>
                        </a:rPr>
                        <a:t>238</a:t>
                      </a:r>
                      <a:r>
                        <a:rPr lang="en-US" altLang="zh-CN" dirty="0" smtClean="0">
                          <a:latin typeface="Times New Roman" panose="02020603050405020304" pitchFamily="18" charset="0"/>
                          <a:cs typeface="Times New Roman" panose="02020603050405020304" pitchFamily="18" charset="0"/>
                        </a:rPr>
                        <a:t>U</a:t>
                      </a:r>
                      <a:r>
                        <a:rPr lang="en-US" altLang="zh-CN" baseline="30000" dirty="0" smtClean="0">
                          <a:latin typeface="Times New Roman" panose="02020603050405020304" pitchFamily="18" charset="0"/>
                          <a:cs typeface="Times New Roman" panose="02020603050405020304" pitchFamily="18" charset="0"/>
                        </a:rPr>
                        <a:t>33+</a:t>
                      </a:r>
                      <a:endParaRPr lang="zh-CN" altLang="en-US" baseline="30000"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VENUS</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6.5+1.8</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~10 hours</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440 </a:t>
                      </a:r>
                      <a:r>
                        <a:rPr lang="en-US" altLang="zh-CN" baseline="30000" dirty="0" smtClean="0">
                          <a:latin typeface="Times New Roman" panose="02020603050405020304" pitchFamily="18" charset="0"/>
                          <a:cs typeface="Times New Roman" panose="02020603050405020304" pitchFamily="18" charset="0"/>
                        </a:rPr>
                        <a:t>[4]</a:t>
                      </a:r>
                      <a:endParaRPr lang="zh-CN" altLang="en-US" baseline="30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414554">
                <a:tc>
                  <a:txBody>
                    <a:bodyPr/>
                    <a:lstStyle/>
                    <a:p>
                      <a:r>
                        <a:rPr lang="en-US" altLang="zh-CN" baseline="30000" dirty="0" smtClean="0">
                          <a:latin typeface="Times New Roman" panose="02020603050405020304" pitchFamily="18" charset="0"/>
                          <a:cs typeface="Times New Roman" panose="02020603050405020304" pitchFamily="18" charset="0"/>
                        </a:rPr>
                        <a:t>238</a:t>
                      </a:r>
                      <a:r>
                        <a:rPr lang="en-US" altLang="zh-CN" baseline="0" dirty="0" smtClean="0">
                          <a:latin typeface="Times New Roman" panose="02020603050405020304" pitchFamily="18" charset="0"/>
                          <a:cs typeface="Times New Roman" panose="02020603050405020304" pitchFamily="18" charset="0"/>
                        </a:rPr>
                        <a:t>U</a:t>
                      </a:r>
                      <a:r>
                        <a:rPr lang="en-US" altLang="zh-CN" baseline="30000" dirty="0" smtClean="0">
                          <a:latin typeface="Times New Roman" panose="02020603050405020304" pitchFamily="18" charset="0"/>
                          <a:cs typeface="Times New Roman" panose="02020603050405020304" pitchFamily="18" charset="0"/>
                        </a:rPr>
                        <a:t>35+</a:t>
                      </a:r>
                      <a:endParaRPr lang="zh-CN" altLang="en-US" baseline="30000"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VENUS</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6.5+1.8</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~10 hours</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baseline="0" dirty="0" smtClean="0">
                          <a:latin typeface="Times New Roman" panose="02020603050405020304" pitchFamily="18" charset="0"/>
                          <a:cs typeface="Times New Roman" panose="02020603050405020304" pitchFamily="18" charset="0"/>
                        </a:rPr>
                        <a:t>300 </a:t>
                      </a:r>
                      <a:r>
                        <a:rPr lang="en-US" altLang="zh-CN" baseline="30000" dirty="0" smtClean="0">
                          <a:latin typeface="Times New Roman" panose="02020603050405020304" pitchFamily="18" charset="0"/>
                          <a:cs typeface="Times New Roman" panose="02020603050405020304" pitchFamily="18" charset="0"/>
                        </a:rPr>
                        <a:t>[4]</a:t>
                      </a:r>
                      <a:endParaRPr lang="zh-CN" altLang="en-US" baseline="30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414554">
                <a:tc>
                  <a:txBody>
                    <a:bodyPr/>
                    <a:lstStyle/>
                    <a:p>
                      <a:r>
                        <a:rPr lang="en-US" altLang="zh-CN" baseline="30000" dirty="0" smtClean="0">
                          <a:latin typeface="Times New Roman" panose="02020603050405020304" pitchFamily="18" charset="0"/>
                          <a:cs typeface="Times New Roman" panose="02020603050405020304" pitchFamily="18" charset="0"/>
                        </a:rPr>
                        <a:t>238</a:t>
                      </a:r>
                      <a:r>
                        <a:rPr lang="en-US" altLang="zh-CN" dirty="0" smtClean="0">
                          <a:latin typeface="Times New Roman" panose="02020603050405020304" pitchFamily="18" charset="0"/>
                          <a:cs typeface="Times New Roman" panose="02020603050405020304" pitchFamily="18" charset="0"/>
                        </a:rPr>
                        <a:t>U</a:t>
                      </a:r>
                      <a:r>
                        <a:rPr lang="en-US" altLang="zh-CN" baseline="30000" dirty="0" smtClean="0">
                          <a:latin typeface="Times New Roman" panose="02020603050405020304" pitchFamily="18" charset="0"/>
                          <a:cs typeface="Times New Roman" panose="02020603050405020304" pitchFamily="18" charset="0"/>
                        </a:rPr>
                        <a:t>33+</a:t>
                      </a:r>
                      <a:endParaRPr lang="zh-CN" altLang="en-US" baseline="30000"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RIKEN-28</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2.2-2.6</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~225 </a:t>
                      </a:r>
                      <a:r>
                        <a:rPr lang="en-US" altLang="zh-CN" baseline="30000" dirty="0" smtClean="0">
                          <a:latin typeface="Times New Roman" panose="02020603050405020304" pitchFamily="18" charset="0"/>
                          <a:cs typeface="Times New Roman" panose="02020603050405020304" pitchFamily="18" charset="0"/>
                        </a:rPr>
                        <a:t>[5]</a:t>
                      </a:r>
                      <a:endParaRPr lang="zh-CN" altLang="en-US" baseline="30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414554">
                <a:tc>
                  <a:txBody>
                    <a:bodyPr/>
                    <a:lstStyle/>
                    <a:p>
                      <a:r>
                        <a:rPr lang="en-US" altLang="zh-CN" baseline="30000" dirty="0" smtClean="0">
                          <a:latin typeface="Times New Roman" panose="02020603050405020304" pitchFamily="18" charset="0"/>
                          <a:cs typeface="Times New Roman" panose="02020603050405020304" pitchFamily="18" charset="0"/>
                        </a:rPr>
                        <a:t>238</a:t>
                      </a:r>
                      <a:r>
                        <a:rPr lang="en-US" altLang="zh-CN" baseline="0" dirty="0" smtClean="0">
                          <a:latin typeface="Times New Roman" panose="02020603050405020304" pitchFamily="18" charset="0"/>
                          <a:cs typeface="Times New Roman" panose="02020603050405020304" pitchFamily="18" charset="0"/>
                        </a:rPr>
                        <a:t>U</a:t>
                      </a:r>
                      <a:r>
                        <a:rPr lang="en-US" altLang="zh-CN" baseline="30000" dirty="0" smtClean="0">
                          <a:latin typeface="Times New Roman" panose="02020603050405020304" pitchFamily="18" charset="0"/>
                          <a:cs typeface="Times New Roman" panose="02020603050405020304" pitchFamily="18" charset="0"/>
                        </a:rPr>
                        <a:t>35+</a:t>
                      </a:r>
                      <a:endParaRPr lang="zh-CN" altLang="en-US" baseline="30000"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RIKEN-28</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2.2-2.6</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baseline="0" dirty="0" smtClean="0">
                          <a:latin typeface="Times New Roman" panose="02020603050405020304" pitchFamily="18" charset="0"/>
                          <a:cs typeface="Times New Roman" panose="02020603050405020304" pitchFamily="18" charset="0"/>
                        </a:rPr>
                        <a:t>~200 </a:t>
                      </a:r>
                      <a:r>
                        <a:rPr lang="en-US" altLang="zh-CN" baseline="30000" dirty="0" smtClean="0">
                          <a:latin typeface="Times New Roman" panose="02020603050405020304" pitchFamily="18" charset="0"/>
                          <a:cs typeface="Times New Roman" panose="02020603050405020304" pitchFamily="18" charset="0"/>
                        </a:rPr>
                        <a:t>[5]</a:t>
                      </a:r>
                      <a:endParaRPr lang="zh-CN" altLang="en-US" baseline="30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414554">
                <a:tc>
                  <a:txBody>
                    <a:bodyPr/>
                    <a:lstStyle/>
                    <a:p>
                      <a:r>
                        <a:rPr lang="en-US" altLang="zh-CN" baseline="30000" dirty="0" smtClean="0">
                          <a:latin typeface="Times New Roman" panose="02020603050405020304" pitchFamily="18" charset="0"/>
                          <a:cs typeface="Times New Roman" panose="02020603050405020304" pitchFamily="18" charset="0"/>
                        </a:rPr>
                        <a:t>238</a:t>
                      </a:r>
                      <a:r>
                        <a:rPr lang="en-US" altLang="zh-CN" baseline="0" dirty="0" smtClean="0">
                          <a:latin typeface="Times New Roman" panose="02020603050405020304" pitchFamily="18" charset="0"/>
                          <a:cs typeface="Times New Roman" panose="02020603050405020304" pitchFamily="18" charset="0"/>
                        </a:rPr>
                        <a:t>U</a:t>
                      </a:r>
                      <a:r>
                        <a:rPr lang="en-US" altLang="zh-CN" baseline="30000" dirty="0" smtClean="0">
                          <a:latin typeface="Times New Roman" panose="02020603050405020304" pitchFamily="18" charset="0"/>
                          <a:cs typeface="Times New Roman" panose="02020603050405020304" pitchFamily="18" charset="0"/>
                        </a:rPr>
                        <a:t>35+</a:t>
                      </a:r>
                      <a:endParaRPr lang="zh-CN" altLang="en-US" baseline="30000"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RIKEN-28</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dirty="0" smtClean="0">
                          <a:latin typeface="Times New Roman" panose="02020603050405020304" pitchFamily="18" charset="0"/>
                          <a:cs typeface="Times New Roman" panose="02020603050405020304" pitchFamily="18" charset="0"/>
                        </a:rPr>
                        <a:t>~1 month</a:t>
                      </a:r>
                      <a:endParaRPr lang="zh-CN" altLang="en-US" dirty="0">
                        <a:latin typeface="Times New Roman" panose="02020603050405020304" pitchFamily="18" charset="0"/>
                        <a:cs typeface="Times New Roman" panose="02020603050405020304" pitchFamily="18" charset="0"/>
                      </a:endParaRPr>
                    </a:p>
                  </a:txBody>
                  <a:tcPr/>
                </a:tc>
                <a:tc>
                  <a:txBody>
                    <a:bodyPr/>
                    <a:lstStyle/>
                    <a:p>
                      <a:r>
                        <a:rPr lang="en-US" altLang="zh-CN" baseline="0" dirty="0" smtClean="0">
                          <a:latin typeface="Times New Roman" panose="02020603050405020304" pitchFamily="18" charset="0"/>
                          <a:cs typeface="Times New Roman" panose="02020603050405020304" pitchFamily="18" charset="0"/>
                        </a:rPr>
                        <a:t>100-120 </a:t>
                      </a:r>
                      <a:r>
                        <a:rPr lang="en-US" altLang="zh-CN" baseline="30000" dirty="0" smtClean="0">
                          <a:latin typeface="Times New Roman" panose="02020603050405020304" pitchFamily="18" charset="0"/>
                          <a:cs typeface="Times New Roman" panose="02020603050405020304" pitchFamily="18" charset="0"/>
                        </a:rPr>
                        <a:t>[6]</a:t>
                      </a:r>
                      <a:endParaRPr lang="zh-CN" altLang="en-US" baseline="30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5"/>
                  </a:ext>
                </a:extLst>
              </a:tr>
              <a:tr h="414554">
                <a:tc>
                  <a:txBody>
                    <a:bodyPr/>
                    <a:lstStyle/>
                    <a:p>
                      <a:r>
                        <a:rPr lang="en-US" altLang="zh-CN" baseline="0" dirty="0" smtClean="0">
                          <a:latin typeface="Times New Roman" panose="02020603050405020304" pitchFamily="18" charset="0"/>
                          <a:cs typeface="Times New Roman" panose="02020603050405020304" pitchFamily="18" charset="0"/>
                        </a:rPr>
                        <a:t>…</a:t>
                      </a:r>
                      <a:endParaRPr lang="zh-CN" altLang="en-US" baseline="0" dirty="0">
                        <a:latin typeface="Times New Roman" panose="02020603050405020304" pitchFamily="18" charset="0"/>
                        <a:cs typeface="Times New Roman" panose="02020603050405020304" pitchFamily="18" charset="0"/>
                      </a:endParaRPr>
                    </a:p>
                  </a:txBody>
                  <a:tcPr/>
                </a:tc>
                <a:tc>
                  <a:txBody>
                    <a:bodyPr/>
                    <a:lstStyle/>
                    <a:p>
                      <a:endParaRPr lang="zh-CN" altLang="en-US" dirty="0">
                        <a:latin typeface="Times New Roman" panose="02020603050405020304" pitchFamily="18" charset="0"/>
                        <a:cs typeface="Times New Roman" panose="02020603050405020304" pitchFamily="18" charset="0"/>
                      </a:endParaRPr>
                    </a:p>
                  </a:txBody>
                  <a:tcPr/>
                </a:tc>
                <a:tc>
                  <a:txBody>
                    <a:bodyPr/>
                    <a:lstStyle/>
                    <a:p>
                      <a:endParaRPr lang="zh-CN" altLang="en-US" dirty="0">
                        <a:latin typeface="Times New Roman" panose="02020603050405020304" pitchFamily="18" charset="0"/>
                        <a:cs typeface="Times New Roman" panose="02020603050405020304" pitchFamily="18" charset="0"/>
                      </a:endParaRPr>
                    </a:p>
                  </a:txBody>
                  <a:tcPr/>
                </a:tc>
                <a:tc>
                  <a:txBody>
                    <a:bodyPr/>
                    <a:lstStyle/>
                    <a:p>
                      <a:endParaRPr lang="zh-CN" altLang="en-US" dirty="0">
                        <a:latin typeface="Times New Roman" panose="02020603050405020304" pitchFamily="18" charset="0"/>
                        <a:cs typeface="Times New Roman" panose="02020603050405020304" pitchFamily="18" charset="0"/>
                      </a:endParaRPr>
                    </a:p>
                  </a:txBody>
                  <a:tcPr/>
                </a:tc>
                <a:tc>
                  <a:txBody>
                    <a:bodyPr/>
                    <a:lstStyle/>
                    <a:p>
                      <a:endParaRPr lang="zh-CN" altLang="en-US" baseline="30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6"/>
                  </a:ext>
                </a:extLst>
              </a:tr>
            </a:tbl>
          </a:graphicData>
        </a:graphic>
      </p:graphicFrame>
      <p:graphicFrame>
        <p:nvGraphicFramePr>
          <p:cNvPr id="17" name="表格 16"/>
          <p:cNvGraphicFramePr>
            <a:graphicFrameLocks noGrp="1"/>
          </p:cNvGraphicFramePr>
          <p:nvPr>
            <p:extLst>
              <p:ext uri="{D42A27DB-BD31-4B8C-83A1-F6EECF244321}">
                <p14:modId xmlns:p14="http://schemas.microsoft.com/office/powerpoint/2010/main" val="3916717465"/>
              </p:ext>
            </p:extLst>
          </p:nvPr>
        </p:nvGraphicFramePr>
        <p:xfrm>
          <a:off x="509475" y="3933056"/>
          <a:ext cx="8133789" cy="1256074"/>
        </p:xfrm>
        <a:graphic>
          <a:graphicData uri="http://schemas.openxmlformats.org/drawingml/2006/table">
            <a:tbl>
              <a:tblPr firstRow="1" bandRow="1">
                <a:tableStyleId>{5C22544A-7EE6-4342-B048-85BDC9FD1C3A}</a:tableStyleId>
              </a:tblPr>
              <a:tblGrid>
                <a:gridCol w="1398229">
                  <a:extLst>
                    <a:ext uri="{9D8B030D-6E8A-4147-A177-3AD203B41FA5}">
                      <a16:colId xmlns:a16="http://schemas.microsoft.com/office/drawing/2014/main" val="20000"/>
                    </a:ext>
                  </a:extLst>
                </a:gridCol>
                <a:gridCol w="6735560">
                  <a:extLst>
                    <a:ext uri="{9D8B030D-6E8A-4147-A177-3AD203B41FA5}">
                      <a16:colId xmlns:a16="http://schemas.microsoft.com/office/drawing/2014/main" val="20001"/>
                    </a:ext>
                  </a:extLst>
                </a:gridCol>
              </a:tblGrid>
              <a:tr h="456754">
                <a:tc>
                  <a:txBody>
                    <a:bodyPr/>
                    <a:lstStyle/>
                    <a:p>
                      <a:r>
                        <a:rPr lang="en-US" altLang="zh-CN" sz="2000" b="0" dirty="0" smtClean="0">
                          <a:solidFill>
                            <a:schemeClr val="tx1"/>
                          </a:solidFill>
                          <a:latin typeface="Times New Roman" panose="02020603050405020304" pitchFamily="18" charset="0"/>
                          <a:cs typeface="Times New Roman" panose="02020603050405020304" pitchFamily="18" charset="0"/>
                        </a:rPr>
                        <a:t>Pros</a:t>
                      </a:r>
                      <a:endParaRPr lang="zh-CN" altLang="en-US" sz="20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altLang="zh-CN" sz="2000" b="0" dirty="0" smtClean="0">
                          <a:solidFill>
                            <a:schemeClr val="tx1"/>
                          </a:solidFill>
                          <a:latin typeface="Times New Roman" panose="02020603050405020304" pitchFamily="18" charset="0"/>
                          <a:cs typeface="Times New Roman" panose="02020603050405020304" pitchFamily="18" charset="0"/>
                        </a:rPr>
                        <a:t>Temperature up to 2000 </a:t>
                      </a:r>
                      <a:r>
                        <a:rPr lang="zh-CN" altLang="en-US" sz="2000" b="0" dirty="0" smtClean="0">
                          <a:solidFill>
                            <a:schemeClr val="tx1"/>
                          </a:solidFill>
                          <a:latin typeface="Times New Roman" panose="02020603050405020304" pitchFamily="18" charset="0"/>
                          <a:cs typeface="Times New Roman" panose="02020603050405020304" pitchFamily="18" charset="0"/>
                        </a:rPr>
                        <a:t>℃；</a:t>
                      </a:r>
                      <a:r>
                        <a:rPr lang="zh-CN" altLang="en-US" sz="2000" b="0" baseline="0" dirty="0" smtClean="0">
                          <a:solidFill>
                            <a:schemeClr val="tx1"/>
                          </a:solidFill>
                          <a:latin typeface="Times New Roman" panose="02020603050405020304" pitchFamily="18" charset="0"/>
                          <a:cs typeface="Times New Roman" panose="02020603050405020304" pitchFamily="18" charset="0"/>
                        </a:rPr>
                        <a:t> </a:t>
                      </a:r>
                      <a:r>
                        <a:rPr lang="en-US" altLang="zh-CN" sz="2000" b="0" baseline="0" dirty="0" smtClean="0">
                          <a:solidFill>
                            <a:schemeClr val="tx1"/>
                          </a:solidFill>
                          <a:latin typeface="Times New Roman" panose="02020603050405020304" pitchFamily="18" charset="0"/>
                          <a:cs typeface="Times New Roman" panose="02020603050405020304" pitchFamily="18" charset="0"/>
                        </a:rPr>
                        <a:t>Large capacity;</a:t>
                      </a:r>
                      <a:endParaRPr lang="zh-CN" altLang="en-US" sz="20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799320">
                <a:tc>
                  <a:txBody>
                    <a:bodyPr/>
                    <a:lstStyle/>
                    <a:p>
                      <a:r>
                        <a:rPr lang="en-US" altLang="zh-CN" sz="2000" b="0" dirty="0" smtClean="0">
                          <a:solidFill>
                            <a:schemeClr val="tx1"/>
                          </a:solidFill>
                          <a:latin typeface="Times New Roman" panose="02020603050405020304" pitchFamily="18" charset="0"/>
                          <a:cs typeface="Times New Roman" panose="02020603050405020304" pitchFamily="18" charset="0"/>
                        </a:rPr>
                        <a:t>Challenge</a:t>
                      </a:r>
                      <a:r>
                        <a:rPr lang="en-US" altLang="zh-CN" sz="2000" b="0" baseline="0" dirty="0" smtClean="0">
                          <a:solidFill>
                            <a:schemeClr val="tx1"/>
                          </a:solidFill>
                          <a:latin typeface="Times New Roman" panose="02020603050405020304" pitchFamily="18" charset="0"/>
                          <a:cs typeface="Times New Roman" panose="02020603050405020304" pitchFamily="18" charset="0"/>
                        </a:rPr>
                        <a:t>s</a:t>
                      </a:r>
                      <a:endParaRPr lang="zh-CN" altLang="en-US" sz="20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2000" b="0" dirty="0" smtClean="0">
                          <a:solidFill>
                            <a:srgbClr val="FF0000"/>
                          </a:solidFill>
                          <a:latin typeface="Times New Roman" panose="02020603050405020304" pitchFamily="18" charset="0"/>
                          <a:cs typeface="Times New Roman" panose="02020603050405020304" pitchFamily="18" charset="0"/>
                        </a:rPr>
                        <a:t>Strong</a:t>
                      </a:r>
                      <a:r>
                        <a:rPr lang="en-US" altLang="zh-CN" sz="2000" b="0" baseline="0" dirty="0" smtClean="0">
                          <a:solidFill>
                            <a:srgbClr val="FF0000"/>
                          </a:solidFill>
                          <a:latin typeface="Times New Roman" panose="02020603050405020304" pitchFamily="18" charset="0"/>
                          <a:cs typeface="Times New Roman" panose="02020603050405020304" pitchFamily="18" charset="0"/>
                        </a:rPr>
                        <a:t> Lorenz force; Crucible deformation; Especially used in the next generation ECR ion source (B</a:t>
                      </a:r>
                      <a:r>
                        <a:rPr lang="en-US" altLang="zh-CN" sz="2000" b="0" baseline="-25000" dirty="0" smtClean="0">
                          <a:solidFill>
                            <a:srgbClr val="FF0000"/>
                          </a:solidFill>
                          <a:latin typeface="Times New Roman" panose="02020603050405020304" pitchFamily="18" charset="0"/>
                          <a:cs typeface="Times New Roman" panose="02020603050405020304" pitchFamily="18" charset="0"/>
                        </a:rPr>
                        <a:t>inj</a:t>
                      </a:r>
                      <a:r>
                        <a:rPr lang="en-US" altLang="zh-CN" sz="2000" b="0" baseline="0" dirty="0" smtClean="0">
                          <a:solidFill>
                            <a:srgbClr val="FF0000"/>
                          </a:solidFill>
                          <a:latin typeface="Times New Roman" panose="02020603050405020304" pitchFamily="18" charset="0"/>
                          <a:cs typeface="Times New Roman" panose="02020603050405020304" pitchFamily="18" charset="0"/>
                        </a:rPr>
                        <a:t>~6 T)</a:t>
                      </a:r>
                      <a:endParaRPr lang="zh-CN" altLang="en-US" sz="2000" b="1" dirty="0" smtClean="0">
                        <a:solidFill>
                          <a:srgbClr val="FF0000"/>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18" name="文本框 17"/>
          <p:cNvSpPr txBox="1"/>
          <p:nvPr/>
        </p:nvSpPr>
        <p:spPr>
          <a:xfrm>
            <a:off x="2344120" y="5229200"/>
            <a:ext cx="4820167" cy="400110"/>
          </a:xfrm>
          <a:prstGeom prst="rect">
            <a:avLst/>
          </a:prstGeom>
          <a:noFill/>
        </p:spPr>
        <p:txBody>
          <a:bodyPr wrap="square" rtlCol="0">
            <a:spAutoFit/>
          </a:bodyPr>
          <a:lstStyle/>
          <a:p>
            <a:pPr algn="just"/>
            <a:r>
              <a:rPr lang="en-US" altLang="zh-CN" sz="2000" dirty="0" smtClean="0">
                <a:solidFill>
                  <a:srgbClr val="0000FF"/>
                </a:solidFill>
                <a:latin typeface="Times New Roman" panose="02020603050405020304" pitchFamily="18" charset="0"/>
                <a:cs typeface="Times New Roman" panose="02020603050405020304" pitchFamily="18" charset="0"/>
              </a:rPr>
              <a:t>Inductive heating might be another choice</a:t>
            </a:r>
            <a:endParaRPr lang="zh-CN" altLang="en-US" sz="2000" dirty="0">
              <a:solidFill>
                <a:srgbClr val="0000FF"/>
              </a:solidFill>
              <a:latin typeface="Times New Roman" panose="02020603050405020304" pitchFamily="18" charset="0"/>
              <a:cs typeface="Times New Roman" panose="02020603050405020304" pitchFamily="18" charset="0"/>
            </a:endParaRPr>
          </a:p>
        </p:txBody>
      </p:sp>
      <p:sp>
        <p:nvSpPr>
          <p:cNvPr id="19" name="文本框 18"/>
          <p:cNvSpPr txBox="1"/>
          <p:nvPr/>
        </p:nvSpPr>
        <p:spPr>
          <a:xfrm>
            <a:off x="251520" y="5661248"/>
            <a:ext cx="8856984" cy="600164"/>
          </a:xfrm>
          <a:prstGeom prst="rect">
            <a:avLst/>
          </a:prstGeom>
          <a:noFill/>
        </p:spPr>
        <p:txBody>
          <a:bodyPr wrap="square" rtlCol="0">
            <a:spAutoFit/>
          </a:bodyPr>
          <a:lstStyle/>
          <a:p>
            <a:r>
              <a:rPr lang="en-US" altLang="zh-CN" sz="1100" dirty="0" smtClean="0">
                <a:latin typeface="Times New Roman" panose="02020603050405020304" pitchFamily="18" charset="0"/>
                <a:cs typeface="Times New Roman" panose="02020603050405020304" pitchFamily="18" charset="0"/>
              </a:rPr>
              <a:t>[4]. J. Y. Benitez, et al. Current developments of the VENUS ion source in research and operations, ECRIS2012, </a:t>
            </a:r>
            <a:r>
              <a:rPr lang="en-US" altLang="zh-CN" sz="1100" dirty="0">
                <a:latin typeface="Times New Roman" panose="02020603050405020304" pitchFamily="18" charset="0"/>
                <a:cs typeface="Times New Roman" panose="02020603050405020304" pitchFamily="18" charset="0"/>
              </a:rPr>
              <a:t>Sydney, Australia, </a:t>
            </a:r>
            <a:r>
              <a:rPr lang="en-US" altLang="zh-CN" sz="1100" dirty="0" smtClean="0">
                <a:latin typeface="Times New Roman" panose="02020603050405020304" pitchFamily="18" charset="0"/>
                <a:cs typeface="Times New Roman" panose="02020603050405020304" pitchFamily="18" charset="0"/>
              </a:rPr>
              <a:t>2012.</a:t>
            </a:r>
          </a:p>
          <a:p>
            <a:r>
              <a:rPr lang="en-US" altLang="zh-CN" sz="1100" dirty="0" smtClean="0">
                <a:latin typeface="Times New Roman" panose="02020603050405020304" pitchFamily="18" charset="0"/>
                <a:cs typeface="Times New Roman" panose="02020603050405020304" pitchFamily="18" charset="0"/>
              </a:rPr>
              <a:t>[5]. T. Nakagawa, et al. Production of intense metal ion beam with RIKEN 28 GHz SC-ECRIS, in this conference.</a:t>
            </a:r>
          </a:p>
          <a:p>
            <a:r>
              <a:rPr lang="en-US" altLang="zh-CN" sz="1100" dirty="0" smtClean="0">
                <a:latin typeface="Times New Roman" panose="02020603050405020304" pitchFamily="18" charset="0"/>
                <a:cs typeface="Times New Roman" panose="02020603050405020304" pitchFamily="18" charset="0"/>
              </a:rPr>
              <a:t>[6]. J. Ohnishi, et al. Practice use of high-temperature oven for 28 GHz superconducting ECR ion source at RIKEN., ECRIS2018, Catania, Italy, 2018.</a:t>
            </a:r>
            <a:endParaRPr lang="zh-CN" altLang="en-US" sz="1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9809418"/>
      </p:ext>
    </p:extLst>
  </p:cSld>
  <p:clrMapOvr>
    <a:masterClrMapping/>
  </p:clrMapOvr>
  <mc:AlternateContent xmlns:mc="http://schemas.openxmlformats.org/markup-compatibility/2006" xmlns:p14="http://schemas.microsoft.com/office/powerpoint/2010/main">
    <mc:Choice Requires="p14">
      <p:transition spd="slow" p14:dur="2000" advTm="107633"/>
    </mc:Choice>
    <mc:Fallback xmlns="">
      <p:transition spd="slow" advTm="10763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标题 1"/>
          <p:cNvSpPr txBox="1">
            <a:spLocks/>
          </p:cNvSpPr>
          <p:nvPr/>
        </p:nvSpPr>
        <p:spPr>
          <a:xfrm>
            <a:off x="1187924" y="620688"/>
            <a:ext cx="7128192" cy="53653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Principle of inductive heating and its features</a:t>
            </a:r>
            <a:endParaRPr lang="zh-CN" altLang="en-US" sz="2400" b="1" dirty="0"/>
          </a:p>
        </p:txBody>
      </p:sp>
      <p:pic>
        <p:nvPicPr>
          <p:cNvPr id="17" name="Picture 3" descr="C:\Users\ustc\Documents\Tencent Files\1251771321\Image\H@X]4V4QCB4KFIE[937KM(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350" y="1179774"/>
            <a:ext cx="3407412" cy="2493228"/>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14" name="文本框 13"/>
              <p:cNvSpPr txBox="1"/>
              <p:nvPr/>
            </p:nvSpPr>
            <p:spPr>
              <a:xfrm>
                <a:off x="5147764" y="1215472"/>
                <a:ext cx="1540871" cy="8183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zh-CN" altLang="en-US" i="1" smtClean="0">
                          <a:latin typeface="Cambria Math" panose="02040503050406030204" pitchFamily="18" charset="0"/>
                        </a:rPr>
                        <m:t>𝛿</m:t>
                      </m:r>
                      <m:r>
                        <a:rPr lang="en-US" altLang="zh-CN" b="0" i="1" smtClean="0">
                          <a:latin typeface="Cambria Math" panose="02040503050406030204" pitchFamily="18" charset="0"/>
                        </a:rPr>
                        <m:t>=5033</m:t>
                      </m:r>
                      <m:rad>
                        <m:radPr>
                          <m:degHide m:val="on"/>
                          <m:ctrlPr>
                            <a:rPr lang="en-US" altLang="zh-CN" b="0" i="1" smtClean="0">
                              <a:latin typeface="Cambria Math" panose="02040503050406030204" pitchFamily="18" charset="0"/>
                            </a:rPr>
                          </m:ctrlPr>
                        </m:radPr>
                        <m:deg/>
                        <m:e>
                          <m:f>
                            <m:fPr>
                              <m:ctrlPr>
                                <a:rPr lang="en-US" altLang="zh-CN" b="0" i="1" smtClean="0">
                                  <a:latin typeface="Cambria Math" panose="02040503050406030204" pitchFamily="18" charset="0"/>
                                </a:rPr>
                              </m:ctrlPr>
                            </m:fPr>
                            <m:num>
                              <m:r>
                                <a:rPr lang="zh-CN" altLang="en-US" b="0" i="1" smtClean="0">
                                  <a:latin typeface="Cambria Math" panose="02040503050406030204" pitchFamily="18" charset="0"/>
                                </a:rPr>
                                <m:t>𝜌</m:t>
                              </m:r>
                            </m:num>
                            <m:den>
                              <m:sSub>
                                <m:sSubPr>
                                  <m:ctrlPr>
                                    <a:rPr lang="en-US" altLang="zh-CN" b="0" i="1" smtClean="0">
                                      <a:latin typeface="Cambria Math" panose="02040503050406030204" pitchFamily="18" charset="0"/>
                                    </a:rPr>
                                  </m:ctrlPr>
                                </m:sSubPr>
                                <m:e>
                                  <m:r>
                                    <a:rPr lang="zh-CN" altLang="en-US" b="0" i="1" smtClean="0">
                                      <a:latin typeface="Cambria Math" panose="02040503050406030204" pitchFamily="18" charset="0"/>
                                    </a:rPr>
                                    <m:t>𝜇</m:t>
                                  </m:r>
                                </m:e>
                                <m:sub>
                                  <m:r>
                                    <a:rPr lang="en-US" altLang="zh-CN" b="0" i="1" smtClean="0">
                                      <a:latin typeface="Cambria Math" panose="02040503050406030204" pitchFamily="18" charset="0"/>
                                    </a:rPr>
                                    <m:t>𝑟</m:t>
                                  </m:r>
                                </m:sub>
                              </m:sSub>
                              <m:r>
                                <a:rPr lang="en-US" altLang="zh-CN" b="0" i="1" smtClean="0">
                                  <a:latin typeface="Cambria Math" panose="02040503050406030204" pitchFamily="18" charset="0"/>
                                </a:rPr>
                                <m:t>𝑓</m:t>
                              </m:r>
                            </m:den>
                          </m:f>
                        </m:e>
                      </m:rad>
                    </m:oMath>
                  </m:oMathPara>
                </a14:m>
                <a:endParaRPr lang="zh-CN" altLang="en-US" dirty="0"/>
              </a:p>
            </p:txBody>
          </p:sp>
        </mc:Choice>
        <mc:Fallback xmlns="">
          <p:sp>
            <p:nvSpPr>
              <p:cNvPr id="14" name="文本框 13"/>
              <p:cNvSpPr txBox="1">
                <a:spLocks noRot="1" noChangeAspect="1" noMove="1" noResize="1" noEditPoints="1" noAdjustHandles="1" noChangeArrowheads="1" noChangeShapeType="1" noTextEdit="1"/>
              </p:cNvSpPr>
              <p:nvPr/>
            </p:nvSpPr>
            <p:spPr>
              <a:xfrm>
                <a:off x="5147764" y="1215472"/>
                <a:ext cx="1540871" cy="818366"/>
              </a:xfrm>
              <a:prstGeom prst="rect">
                <a:avLst/>
              </a:prstGeom>
              <a:blipFill rotWithShape="0">
                <a:blip r:embed="rId4"/>
                <a:stretch>
                  <a:fillRect/>
                </a:stretch>
              </a:blipFill>
            </p:spPr>
            <p:txBody>
              <a:bodyPr/>
              <a:lstStyle/>
              <a:p>
                <a:r>
                  <a:rPr lang="zh-CN" altLang="en-US">
                    <a:noFill/>
                  </a:rPr>
                  <a:t> </a:t>
                </a:r>
              </a:p>
            </p:txBody>
          </p:sp>
        </mc:Fallback>
      </mc:AlternateContent>
      <p:sp>
        <p:nvSpPr>
          <p:cNvPr id="20" name="内容占位符 2"/>
          <p:cNvSpPr>
            <a:spLocks noGrp="1"/>
          </p:cNvSpPr>
          <p:nvPr>
            <p:ph idx="1"/>
          </p:nvPr>
        </p:nvSpPr>
        <p:spPr>
          <a:xfrm>
            <a:off x="309414" y="4051708"/>
            <a:ext cx="4752528" cy="1445137"/>
          </a:xfrm>
        </p:spPr>
        <p:txBody>
          <a:bodyPr>
            <a:normAutofit/>
          </a:bodyPr>
          <a:lstStyle/>
          <a:p>
            <a:pPr algn="just"/>
            <a:r>
              <a:rPr lang="en-US" altLang="zh-CN" sz="1800" b="1" dirty="0">
                <a:solidFill>
                  <a:srgbClr val="0000FF"/>
                </a:solidFill>
                <a:latin typeface="Times New Roman" panose="02020603050405020304" pitchFamily="18" charset="0"/>
                <a:cs typeface="Times New Roman" panose="02020603050405020304" pitchFamily="18" charset="0"/>
              </a:rPr>
              <a:t>Lorenz force free </a:t>
            </a:r>
            <a:r>
              <a:rPr lang="en-US" altLang="zh-CN" sz="1800" dirty="0">
                <a:latin typeface="Times New Roman" panose="02020603050405020304" pitchFamily="18" charset="0"/>
                <a:cs typeface="Times New Roman" panose="02020603050405020304" pitchFamily="18" charset="0"/>
              </a:rPr>
              <a:t>when work in high magnetic field environment (B&gt;3-6 T</a:t>
            </a:r>
            <a:r>
              <a:rPr lang="en-US" altLang="zh-CN" sz="1800" dirty="0" smtClean="0">
                <a:latin typeface="Times New Roman" panose="02020603050405020304" pitchFamily="18" charset="0"/>
                <a:cs typeface="Times New Roman" panose="02020603050405020304" pitchFamily="18" charset="0"/>
              </a:rPr>
              <a:t>);</a:t>
            </a:r>
            <a:endParaRPr lang="en-US" altLang="zh-CN" sz="1800" dirty="0">
              <a:latin typeface="Times New Roman" panose="02020603050405020304" pitchFamily="18" charset="0"/>
              <a:cs typeface="Times New Roman" panose="02020603050405020304" pitchFamily="18" charset="0"/>
            </a:endParaRPr>
          </a:p>
          <a:p>
            <a:pPr algn="just"/>
            <a:r>
              <a:rPr lang="en-US" altLang="zh-CN" sz="1800" dirty="0" smtClean="0">
                <a:latin typeface="Times New Roman" panose="02020603050405020304" pitchFamily="18" charset="0"/>
                <a:cs typeface="Times New Roman" panose="02020603050405020304" pitchFamily="18" charset="0"/>
              </a:rPr>
              <a:t>Fast temperature respond to the heating power;</a:t>
            </a:r>
          </a:p>
        </p:txBody>
      </p:sp>
      <p:sp>
        <p:nvSpPr>
          <p:cNvPr id="21" name="内容占位符 2"/>
          <p:cNvSpPr txBox="1">
            <a:spLocks/>
          </p:cNvSpPr>
          <p:nvPr/>
        </p:nvSpPr>
        <p:spPr>
          <a:xfrm>
            <a:off x="5363788" y="4034729"/>
            <a:ext cx="3629000" cy="144513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altLang="zh-CN" sz="1800" b="1" dirty="0">
                <a:solidFill>
                  <a:srgbClr val="FF0000"/>
                </a:solidFill>
                <a:latin typeface="Times New Roman" panose="02020603050405020304" pitchFamily="18" charset="0"/>
                <a:cs typeface="Times New Roman" panose="02020603050405020304" pitchFamily="18" charset="0"/>
              </a:rPr>
              <a:t>Material compatibility </a:t>
            </a:r>
            <a:r>
              <a:rPr lang="en-US" altLang="zh-CN" sz="1800" dirty="0">
                <a:latin typeface="Times New Roman" panose="02020603050405020304" pitchFamily="18" charset="0"/>
                <a:cs typeface="Times New Roman" panose="02020603050405020304" pitchFamily="18" charset="0"/>
              </a:rPr>
              <a:t>under high temperature;</a:t>
            </a:r>
          </a:p>
          <a:p>
            <a:pPr algn="just"/>
            <a:r>
              <a:rPr lang="en-US" altLang="zh-CN" sz="1800" dirty="0" smtClean="0">
                <a:latin typeface="Times New Roman" panose="02020603050405020304" pitchFamily="18" charset="0"/>
                <a:cs typeface="Times New Roman" panose="02020603050405020304" pitchFamily="18" charset="0"/>
              </a:rPr>
              <a:t>Thermal radiation and thermal conduction shielding;</a:t>
            </a:r>
          </a:p>
        </p:txBody>
      </p:sp>
      <mc:AlternateContent xmlns:mc="http://schemas.openxmlformats.org/markup-compatibility/2006" xmlns:a14="http://schemas.microsoft.com/office/drawing/2010/main">
        <mc:Choice Requires="a14">
          <p:sp>
            <p:nvSpPr>
              <p:cNvPr id="18" name="文本框 17"/>
              <p:cNvSpPr txBox="1"/>
              <p:nvPr/>
            </p:nvSpPr>
            <p:spPr>
              <a:xfrm>
                <a:off x="4839715" y="2152971"/>
                <a:ext cx="3476401" cy="1200329"/>
              </a:xfrm>
              <a:prstGeom prst="rect">
                <a:avLst/>
              </a:prstGeom>
              <a:noFill/>
            </p:spPr>
            <p:txBody>
              <a:bodyPr wrap="none" rtlCol="0">
                <a:spAutoFit/>
              </a:bodyPr>
              <a:lstStyle/>
              <a:p>
                <a14:m>
                  <m:oMath xmlns:m="http://schemas.openxmlformats.org/officeDocument/2006/math">
                    <m:r>
                      <a:rPr lang="zh-CN" altLang="en-US" i="1" smtClean="0">
                        <a:latin typeface="Cambria Math" panose="02040503050406030204" pitchFamily="18" charset="0"/>
                      </a:rPr>
                      <m:t>𝛿</m:t>
                    </m:r>
                  </m:oMath>
                </a14:m>
                <a:r>
                  <a:rPr lang="en-US" altLang="zh-CN" dirty="0" smtClean="0">
                    <a:latin typeface="Times New Roman" panose="02020603050405020304" pitchFamily="18" charset="0"/>
                    <a:cs typeface="Times New Roman" panose="02020603050405020304" pitchFamily="18" charset="0"/>
                  </a:rPr>
                  <a:t>: skin depth, cm</a:t>
                </a:r>
              </a:p>
              <a:p>
                <a:r>
                  <a:rPr lang="el-GR" altLang="zh-CN" dirty="0" smtClean="0">
                    <a:latin typeface="Times New Roman" panose="02020603050405020304" pitchFamily="18" charset="0"/>
                    <a:cs typeface="Times New Roman" panose="02020603050405020304" pitchFamily="18" charset="0"/>
                  </a:rPr>
                  <a:t>ρ</a:t>
                </a:r>
                <a:r>
                  <a:rPr lang="en-US" altLang="zh-CN" dirty="0" smtClean="0">
                    <a:latin typeface="Times New Roman" panose="02020603050405020304" pitchFamily="18" charset="0"/>
                    <a:cs typeface="Times New Roman" panose="02020603050405020304" pitchFamily="18" charset="0"/>
                  </a:rPr>
                  <a:t>: resistivity of heated metal, </a:t>
                </a:r>
                <a14:m>
                  <m:oMath xmlns:m="http://schemas.openxmlformats.org/officeDocument/2006/math">
                    <m:r>
                      <m:rPr>
                        <m:sty m:val="p"/>
                      </m:rPr>
                      <a:rPr lang="el-GR" altLang="zh-CN" i="1" smtClean="0">
                        <a:latin typeface="Cambria Math" panose="02040503050406030204" pitchFamily="18" charset="0"/>
                        <a:ea typeface="Cambria Math" panose="02040503050406030204" pitchFamily="18" charset="0"/>
                        <a:cs typeface="Times New Roman" panose="02020603050405020304" pitchFamily="18" charset="0"/>
                      </a:rPr>
                      <m:t>Ω</m:t>
                    </m:r>
                    <m:r>
                      <a:rPr lang="en-US" altLang="zh-CN" b="0" i="1" smtClean="0">
                        <a:latin typeface="Cambria Math" panose="02040503050406030204" pitchFamily="18" charset="0"/>
                        <a:ea typeface="Cambria Math" panose="02040503050406030204" pitchFamily="18" charset="0"/>
                        <a:cs typeface="Times New Roman" panose="02020603050405020304" pitchFamily="18" charset="0"/>
                      </a:rPr>
                      <m:t>. </m:t>
                    </m:r>
                    <m:r>
                      <a:rPr lang="en-US" altLang="zh-CN" b="0" i="1" smtClean="0">
                        <a:latin typeface="Cambria Math" panose="02040503050406030204" pitchFamily="18" charset="0"/>
                        <a:ea typeface="Cambria Math" panose="02040503050406030204" pitchFamily="18" charset="0"/>
                        <a:cs typeface="Times New Roman" panose="02020603050405020304" pitchFamily="18" charset="0"/>
                      </a:rPr>
                      <m:t>𝑐𝑚</m:t>
                    </m:r>
                  </m:oMath>
                </a14:m>
                <a:endParaRPr lang="en-US" altLang="zh-CN" dirty="0" smtClean="0">
                  <a:latin typeface="Times New Roman" panose="02020603050405020304" pitchFamily="18" charset="0"/>
                  <a:cs typeface="Times New Roman" panose="02020603050405020304" pitchFamily="18" charset="0"/>
                </a:endParaRPr>
              </a:p>
              <a:p>
                <a:r>
                  <a:rPr lang="el-GR" altLang="zh-CN" dirty="0" smtClean="0">
                    <a:latin typeface="Times New Roman" panose="02020603050405020304" pitchFamily="18" charset="0"/>
                    <a:cs typeface="Times New Roman" panose="02020603050405020304" pitchFamily="18" charset="0"/>
                  </a:rPr>
                  <a:t>μ</a:t>
                </a:r>
                <a:r>
                  <a:rPr lang="en-US" altLang="zh-CN" baseline="-25000" dirty="0" smtClean="0">
                    <a:latin typeface="Times New Roman" panose="02020603050405020304" pitchFamily="18" charset="0"/>
                    <a:cs typeface="Times New Roman" panose="02020603050405020304" pitchFamily="18" charset="0"/>
                  </a:rPr>
                  <a:t>r</a:t>
                </a:r>
                <a:r>
                  <a:rPr lang="en-US" altLang="zh-CN" dirty="0" smtClean="0">
                    <a:latin typeface="Times New Roman" panose="02020603050405020304" pitchFamily="18" charset="0"/>
                    <a:cs typeface="Times New Roman" panose="02020603050405020304" pitchFamily="18" charset="0"/>
                  </a:rPr>
                  <a:t>: Relative permeability</a:t>
                </a:r>
              </a:p>
              <a:p>
                <a14:m>
                  <m:oMath xmlns:m="http://schemas.openxmlformats.org/officeDocument/2006/math">
                    <m:r>
                      <a:rPr lang="en-US" altLang="zh-CN" b="0" i="1" smtClean="0">
                        <a:latin typeface="Cambria Math" panose="02040503050406030204" pitchFamily="18" charset="0"/>
                        <a:cs typeface="Times New Roman" panose="02020603050405020304" pitchFamily="18" charset="0"/>
                      </a:rPr>
                      <m:t>𝑓</m:t>
                    </m:r>
                  </m:oMath>
                </a14:m>
                <a:r>
                  <a:rPr lang="en-US" altLang="zh-CN" dirty="0" smtClean="0">
                    <a:latin typeface="Times New Roman" panose="02020603050405020304" pitchFamily="18" charset="0"/>
                    <a:cs typeface="Times New Roman" panose="02020603050405020304" pitchFamily="18" charset="0"/>
                  </a:rPr>
                  <a:t>: AC current frequency, Hz</a:t>
                </a:r>
                <a:endParaRPr lang="zh-CN" altLang="en-US" dirty="0">
                  <a:latin typeface="Times New Roman" panose="02020603050405020304" pitchFamily="18" charset="0"/>
                  <a:cs typeface="Times New Roman" panose="02020603050405020304" pitchFamily="18" charset="0"/>
                </a:endParaRPr>
              </a:p>
            </p:txBody>
          </p:sp>
        </mc:Choice>
        <mc:Fallback xmlns="">
          <p:sp>
            <p:nvSpPr>
              <p:cNvPr id="18" name="文本框 17"/>
              <p:cNvSpPr txBox="1">
                <a:spLocks noRot="1" noChangeAspect="1" noMove="1" noResize="1" noEditPoints="1" noAdjustHandles="1" noChangeArrowheads="1" noChangeShapeType="1" noTextEdit="1"/>
              </p:cNvSpPr>
              <p:nvPr/>
            </p:nvSpPr>
            <p:spPr>
              <a:xfrm>
                <a:off x="4839715" y="2152971"/>
                <a:ext cx="3476401" cy="1200329"/>
              </a:xfrm>
              <a:prstGeom prst="rect">
                <a:avLst/>
              </a:prstGeom>
              <a:blipFill rotWithShape="0">
                <a:blip r:embed="rId5"/>
                <a:stretch>
                  <a:fillRect l="-1579" t="-2538" b="-7107"/>
                </a:stretch>
              </a:blipFill>
            </p:spPr>
            <p:txBody>
              <a:bodyPr/>
              <a:lstStyle/>
              <a:p>
                <a:r>
                  <a:rPr lang="zh-CN" altLang="en-US">
                    <a:noFill/>
                  </a:rPr>
                  <a:t> </a:t>
                </a:r>
              </a:p>
            </p:txBody>
          </p:sp>
        </mc:Fallback>
      </mc:AlternateContent>
      <p:sp>
        <p:nvSpPr>
          <p:cNvPr id="10" name="标题 1"/>
          <p:cNvSpPr>
            <a:spLocks noGrp="1"/>
          </p:cNvSpPr>
          <p:nvPr>
            <p:ph type="title"/>
          </p:nvPr>
        </p:nvSpPr>
        <p:spPr>
          <a:xfrm>
            <a:off x="1660046" y="-27384"/>
            <a:ext cx="5832648" cy="435736"/>
          </a:xfrm>
        </p:spPr>
        <p:txBody>
          <a:bodyPr>
            <a:noAutofit/>
          </a:bodyPr>
          <a:lstStyle/>
          <a:p>
            <a:r>
              <a:rPr lang="en-US" altLang="zh-CN" sz="2800" dirty="0" smtClean="0">
                <a:solidFill>
                  <a:schemeClr val="bg1"/>
                </a:solidFill>
              </a:rPr>
              <a:t>Background-Inductive Oven</a:t>
            </a:r>
            <a:endParaRPr lang="zh-CN" altLang="en-US" sz="2800" dirty="0">
              <a:solidFill>
                <a:schemeClr val="bg1"/>
              </a:solidFill>
            </a:endParaRPr>
          </a:p>
        </p:txBody>
      </p:sp>
      <p:sp>
        <p:nvSpPr>
          <p:cNvPr id="4" name="矩形 3"/>
          <p:cNvSpPr/>
          <p:nvPr/>
        </p:nvSpPr>
        <p:spPr>
          <a:xfrm>
            <a:off x="5579812" y="3615902"/>
            <a:ext cx="1274708" cy="369332"/>
          </a:xfrm>
          <a:prstGeom prst="rect">
            <a:avLst/>
          </a:prstGeom>
        </p:spPr>
        <p:txBody>
          <a:bodyPr wrap="none">
            <a:spAutoFit/>
          </a:bodyPr>
          <a:lstStyle/>
          <a:p>
            <a:r>
              <a:rPr lang="en-US" altLang="zh-CN" dirty="0" smtClean="0">
                <a:latin typeface="Times New Roman" panose="02020603050405020304" pitchFamily="18" charset="0"/>
                <a:cs typeface="Times New Roman" panose="02020603050405020304" pitchFamily="18" charset="0"/>
              </a:rPr>
              <a:t>Challenges:</a:t>
            </a:r>
            <a:endParaRPr lang="zh-CN" altLang="en-US" dirty="0"/>
          </a:p>
        </p:txBody>
      </p:sp>
      <p:sp>
        <p:nvSpPr>
          <p:cNvPr id="5" name="矩形 4"/>
          <p:cNvSpPr/>
          <p:nvPr/>
        </p:nvSpPr>
        <p:spPr>
          <a:xfrm>
            <a:off x="731350" y="3615902"/>
            <a:ext cx="659155" cy="369332"/>
          </a:xfrm>
          <a:prstGeom prst="rect">
            <a:avLst/>
          </a:prstGeom>
        </p:spPr>
        <p:txBody>
          <a:bodyPr wrap="none">
            <a:spAutoFit/>
          </a:bodyPr>
          <a:lstStyle/>
          <a:p>
            <a:r>
              <a:rPr lang="en-US" altLang="zh-CN" dirty="0" smtClean="0">
                <a:latin typeface="Times New Roman" panose="02020603050405020304" pitchFamily="18" charset="0"/>
                <a:cs typeface="Times New Roman" panose="02020603050405020304" pitchFamily="18" charset="0"/>
              </a:rPr>
              <a:t>Pros:</a:t>
            </a:r>
            <a:endParaRPr lang="zh-CN" altLang="en-US" dirty="0"/>
          </a:p>
        </p:txBody>
      </p:sp>
      <p:sp>
        <p:nvSpPr>
          <p:cNvPr id="13" name="文本框 12"/>
          <p:cNvSpPr txBox="1"/>
          <p:nvPr/>
        </p:nvSpPr>
        <p:spPr>
          <a:xfrm>
            <a:off x="611560" y="5584472"/>
            <a:ext cx="8280920" cy="646331"/>
          </a:xfrm>
          <a:prstGeom prst="rect">
            <a:avLst/>
          </a:prstGeom>
          <a:noFill/>
        </p:spPr>
        <p:txBody>
          <a:bodyPr wrap="square" rtlCol="0">
            <a:spAutoFit/>
          </a:bodyPr>
          <a:lstStyle/>
          <a:p>
            <a:r>
              <a:rPr lang="en-US" altLang="zh-CN" dirty="0" smtClean="0">
                <a:solidFill>
                  <a:srgbClr val="0000FF"/>
                </a:solidFill>
                <a:latin typeface="Times New Roman" panose="02020603050405020304" pitchFamily="18" charset="0"/>
                <a:cs typeface="Times New Roman" panose="02020603050405020304" pitchFamily="18" charset="0"/>
              </a:rPr>
              <a:t>With inductive heating oven, MSU got ~200 </a:t>
            </a:r>
            <a:r>
              <a:rPr lang="en-US" altLang="zh-CN" dirty="0" err="1" smtClean="0">
                <a:solidFill>
                  <a:srgbClr val="0000FF"/>
                </a:solidFill>
                <a:latin typeface="Times New Roman" panose="02020603050405020304" pitchFamily="18" charset="0"/>
                <a:cs typeface="Times New Roman" panose="02020603050405020304" pitchFamily="18" charset="0"/>
              </a:rPr>
              <a:t>euA</a:t>
            </a:r>
            <a:r>
              <a:rPr lang="en-US" altLang="zh-CN" dirty="0" smtClean="0">
                <a:solidFill>
                  <a:srgbClr val="0000FF"/>
                </a:solidFill>
                <a:latin typeface="Times New Roman" panose="02020603050405020304" pitchFamily="18" charset="0"/>
                <a:cs typeface="Times New Roman" panose="02020603050405020304" pitchFamily="18" charset="0"/>
              </a:rPr>
              <a:t> of U</a:t>
            </a:r>
            <a:r>
              <a:rPr lang="en-US" altLang="zh-CN" baseline="30000" dirty="0" smtClean="0">
                <a:solidFill>
                  <a:srgbClr val="0000FF"/>
                </a:solidFill>
                <a:latin typeface="Times New Roman" panose="02020603050405020304" pitchFamily="18" charset="0"/>
                <a:cs typeface="Times New Roman" panose="02020603050405020304" pitchFamily="18" charset="0"/>
              </a:rPr>
              <a:t>33+</a:t>
            </a:r>
            <a:r>
              <a:rPr lang="en-US" altLang="zh-CN" dirty="0">
                <a:solidFill>
                  <a:srgbClr val="0000FF"/>
                </a:solidFill>
                <a:latin typeface="Times New Roman" panose="02020603050405020304" pitchFamily="18" charset="0"/>
                <a:cs typeface="Times New Roman" panose="02020603050405020304" pitchFamily="18" charset="0"/>
              </a:rPr>
              <a:t> in 2012</a:t>
            </a:r>
            <a:r>
              <a:rPr lang="en-US" altLang="zh-CN" dirty="0" smtClean="0">
                <a:solidFill>
                  <a:srgbClr val="0000FF"/>
                </a:solidFill>
                <a:latin typeface="Times New Roman" panose="02020603050405020304" pitchFamily="18" charset="0"/>
                <a:cs typeface="Times New Roman" panose="02020603050405020304" pitchFamily="18" charset="0"/>
              </a:rPr>
              <a:t>. But the performance of oven degrades quickly!</a:t>
            </a:r>
            <a:endParaRPr lang="zh-CN" altLang="en-US"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2222445"/>
      </p:ext>
    </p:extLst>
  </p:cSld>
  <p:clrMapOvr>
    <a:masterClrMapping/>
  </p:clrMapOvr>
  <mc:AlternateContent xmlns:mc="http://schemas.openxmlformats.org/markup-compatibility/2006" xmlns:p14="http://schemas.microsoft.com/office/powerpoint/2010/main">
    <mc:Choice Requires="p14">
      <p:transition spd="slow" p14:dur="2000" advTm="55508"/>
    </mc:Choice>
    <mc:Fallback xmlns="">
      <p:transition spd="slow" advTm="5550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1"/>
          <p:cNvSpPr txBox="1">
            <a:spLocks/>
          </p:cNvSpPr>
          <p:nvPr/>
        </p:nvSpPr>
        <p:spPr>
          <a:xfrm>
            <a:off x="1115616" y="660214"/>
            <a:ext cx="6840759" cy="53653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The layout of inductive oven at IMP (2019)</a:t>
            </a:r>
            <a:endParaRPr lang="zh-CN" altLang="en-US" sz="2400" b="1" dirty="0"/>
          </a:p>
        </p:txBody>
      </p:sp>
      <p:pic>
        <p:nvPicPr>
          <p:cNvPr id="3" name="图片 2"/>
          <p:cNvPicPr>
            <a:picLocks noChangeAspect="1"/>
          </p:cNvPicPr>
          <p:nvPr/>
        </p:nvPicPr>
        <p:blipFill>
          <a:blip r:embed="rId3"/>
          <a:stretch>
            <a:fillRect/>
          </a:stretch>
        </p:blipFill>
        <p:spPr>
          <a:xfrm>
            <a:off x="629815" y="1085218"/>
            <a:ext cx="8172400" cy="2781993"/>
          </a:xfrm>
          <a:prstGeom prst="rect">
            <a:avLst/>
          </a:prstGeom>
        </p:spPr>
      </p:pic>
      <p:sp>
        <p:nvSpPr>
          <p:cNvPr id="8" name="标题 1"/>
          <p:cNvSpPr>
            <a:spLocks noGrp="1"/>
          </p:cNvSpPr>
          <p:nvPr>
            <p:ph type="title"/>
          </p:nvPr>
        </p:nvSpPr>
        <p:spPr>
          <a:xfrm>
            <a:off x="1660046" y="-27384"/>
            <a:ext cx="5832648" cy="435736"/>
          </a:xfrm>
        </p:spPr>
        <p:txBody>
          <a:bodyPr>
            <a:noAutofit/>
          </a:bodyPr>
          <a:lstStyle/>
          <a:p>
            <a:r>
              <a:rPr lang="en-US" altLang="zh-CN" sz="2800" dirty="0" smtClean="0">
                <a:solidFill>
                  <a:schemeClr val="bg1"/>
                </a:solidFill>
              </a:rPr>
              <a:t>Standard Inductive Oven-2019</a:t>
            </a:r>
            <a:endParaRPr lang="zh-CN" altLang="en-US" sz="2800" dirty="0">
              <a:solidFill>
                <a:schemeClr val="bg1"/>
              </a:solidFill>
            </a:endParaRPr>
          </a:p>
        </p:txBody>
      </p:sp>
      <p:grpSp>
        <p:nvGrpSpPr>
          <p:cNvPr id="4" name="组合 3"/>
          <p:cNvGrpSpPr/>
          <p:nvPr/>
        </p:nvGrpSpPr>
        <p:grpSpPr>
          <a:xfrm>
            <a:off x="1187624" y="4012146"/>
            <a:ext cx="7058271" cy="1791260"/>
            <a:chOff x="1187624" y="4012146"/>
            <a:chExt cx="7058271" cy="1791260"/>
          </a:xfrm>
        </p:grpSpPr>
        <p:sp>
          <p:nvSpPr>
            <p:cNvPr id="16" name="TextBox 25"/>
            <p:cNvSpPr txBox="1"/>
            <p:nvPr/>
          </p:nvSpPr>
          <p:spPr>
            <a:xfrm>
              <a:off x="1187624" y="4012146"/>
              <a:ext cx="7056783" cy="1791260"/>
            </a:xfrm>
            <a:prstGeom prst="rect">
              <a:avLst/>
            </a:prstGeom>
            <a:noFill/>
            <a:ln w="19050">
              <a:solidFill>
                <a:srgbClr val="FF0000"/>
              </a:solidFill>
            </a:ln>
          </p:spPr>
          <p:txBody>
            <a:bodyPr wrap="square" rtlCol="0">
              <a:spAutoFit/>
            </a:bodyPr>
            <a:lstStyle/>
            <a:p>
              <a:pPr marL="285750" indent="-285750">
                <a:lnSpc>
                  <a:spcPct val="120000"/>
                </a:lnSpc>
                <a:buFont typeface="Arial" pitchFamily="34" charset="0"/>
                <a:buChar char="•"/>
              </a:pPr>
              <a:r>
                <a:rPr lang="en-US" altLang="zh-CN" dirty="0" smtClean="0">
                  <a:latin typeface="Times New Roman" panose="02020603050405020304" pitchFamily="18" charset="0"/>
                  <a:cs typeface="Times New Roman" panose="02020603050405020304" pitchFamily="18" charset="0"/>
                </a:rPr>
                <a:t>Design temperature: 1800 -2100 </a:t>
              </a:r>
              <a:r>
                <a:rPr lang="en-US" altLang="zh-CN" b="1" baseline="30000" dirty="0" smtClean="0">
                  <a:latin typeface="Times New Roman" pitchFamily="18" charset="0"/>
                  <a:ea typeface="宋体" charset="-122"/>
                  <a:cs typeface="Times New Roman" pitchFamily="18" charset="0"/>
                </a:rPr>
                <a:t>0</a:t>
              </a:r>
              <a:r>
                <a:rPr lang="en-US" altLang="zh-CN" b="1" dirty="0" smtClean="0">
                  <a:latin typeface="Times New Roman" pitchFamily="18" charset="0"/>
                  <a:ea typeface="宋体" charset="-122"/>
                  <a:cs typeface="Times New Roman" pitchFamily="18" charset="0"/>
                </a:rPr>
                <a:t>C ;</a:t>
              </a:r>
            </a:p>
            <a:p>
              <a:pPr marL="285750" indent="-285750">
                <a:lnSpc>
                  <a:spcPct val="120000"/>
                </a:lnSpc>
                <a:buFont typeface="Arial" pitchFamily="34" charset="0"/>
                <a:buChar char="•"/>
              </a:pPr>
              <a:r>
                <a:rPr lang="en-US" altLang="zh-CN" dirty="0" smtClean="0">
                  <a:latin typeface="Times New Roman" panose="02020603050405020304" pitchFamily="18" charset="0"/>
                  <a:cs typeface="Times New Roman" panose="02020603050405020304" pitchFamily="18" charset="0"/>
                  <a:sym typeface="Wingdings" pitchFamily="2" charset="2"/>
                </a:rPr>
                <a:t>Design working </a:t>
              </a:r>
              <a:r>
                <a:rPr lang="en-US" altLang="zh-CN" dirty="0">
                  <a:latin typeface="Times New Roman" panose="02020603050405020304" pitchFamily="18" charset="0"/>
                  <a:cs typeface="Times New Roman" panose="02020603050405020304" pitchFamily="18" charset="0"/>
                  <a:sym typeface="Wingdings" pitchFamily="2" charset="2"/>
                </a:rPr>
                <a:t>life: </a:t>
              </a:r>
              <a:r>
                <a:rPr lang="en-US" altLang="zh-CN" dirty="0" smtClean="0">
                  <a:latin typeface="Times New Roman" panose="02020603050405020304" pitchFamily="18" charset="0"/>
                  <a:cs typeface="Times New Roman" panose="02020603050405020304" pitchFamily="18" charset="0"/>
                  <a:sym typeface="Wingdings" pitchFamily="2" charset="2"/>
                </a:rPr>
                <a:t>&gt;200 hours;</a:t>
              </a:r>
              <a:endParaRPr lang="en-US" altLang="zh-CN" dirty="0">
                <a:latin typeface="Times New Roman" panose="02020603050405020304" pitchFamily="18" charset="0"/>
                <a:cs typeface="Times New Roman" panose="02020603050405020304" pitchFamily="18" charset="0"/>
                <a:sym typeface="Wingdings" pitchFamily="2" charset="2"/>
              </a:endParaRPr>
            </a:p>
            <a:p>
              <a:pPr marL="285750" indent="-285750">
                <a:lnSpc>
                  <a:spcPct val="120000"/>
                </a:lnSpc>
                <a:buFont typeface="Arial" pitchFamily="34" charset="0"/>
                <a:buChar char="•"/>
              </a:pPr>
              <a:r>
                <a:rPr lang="en-US" altLang="zh-CN" dirty="0" smtClean="0">
                  <a:latin typeface="Times New Roman" pitchFamily="18" charset="0"/>
                  <a:cs typeface="Times New Roman" pitchFamily="18" charset="0"/>
                </a:rPr>
                <a:t>Control mode: Close loop (open loop at the first step);</a:t>
              </a:r>
            </a:p>
            <a:p>
              <a:pPr marL="285750" indent="-285750">
                <a:lnSpc>
                  <a:spcPct val="120000"/>
                </a:lnSpc>
                <a:buFont typeface="Arial" pitchFamily="34" charset="0"/>
                <a:buChar char="•"/>
              </a:pPr>
              <a:r>
                <a:rPr lang="en-US" altLang="zh-CN" dirty="0">
                  <a:latin typeface="Times New Roman" pitchFamily="18" charset="0"/>
                  <a:cs typeface="Times New Roman" pitchFamily="18" charset="0"/>
                </a:rPr>
                <a:t>C</a:t>
              </a:r>
              <a:r>
                <a:rPr lang="en-US" altLang="zh-CN" dirty="0" smtClean="0">
                  <a:latin typeface="Times New Roman" pitchFamily="18" charset="0"/>
                  <a:cs typeface="Times New Roman" pitchFamily="18" charset="0"/>
                </a:rPr>
                <a:t>apacity: Ø 8 mm×50 mm crucible;</a:t>
              </a:r>
              <a:endParaRPr lang="en-US" altLang="zh-CN" dirty="0" smtClean="0">
                <a:latin typeface="Times New Roman" panose="02020603050405020304" pitchFamily="18" charset="0"/>
                <a:cs typeface="Times New Roman" panose="02020603050405020304" pitchFamily="18" charset="0"/>
                <a:sym typeface="Wingdings" pitchFamily="2" charset="2"/>
              </a:endParaRPr>
            </a:p>
            <a:p>
              <a:pPr marL="285750" indent="-285750">
                <a:lnSpc>
                  <a:spcPct val="120000"/>
                </a:lnSpc>
                <a:buFont typeface="Arial" pitchFamily="34" charset="0"/>
                <a:buChar char="•"/>
              </a:pPr>
              <a:r>
                <a:rPr lang="en-US" altLang="zh-CN" dirty="0" smtClean="0">
                  <a:latin typeface="Times New Roman" panose="02020603050405020304" pitchFamily="18" charset="0"/>
                  <a:cs typeface="Times New Roman" panose="02020603050405020304" pitchFamily="18" charset="0"/>
                  <a:sym typeface="Wingdings" pitchFamily="2" charset="2"/>
                </a:rPr>
                <a:t>Main features: </a:t>
              </a:r>
              <a:r>
                <a:rPr lang="en-US" altLang="zh-CN" sz="2000" b="1" dirty="0" smtClean="0">
                  <a:solidFill>
                    <a:srgbClr val="0000FF"/>
                  </a:solidFill>
                  <a:latin typeface="Times New Roman" panose="02020603050405020304" pitchFamily="18" charset="0"/>
                  <a:cs typeface="Times New Roman" panose="02020603050405020304" pitchFamily="18" charset="0"/>
                  <a:sym typeface="Wingdings" pitchFamily="2" charset="2"/>
                </a:rPr>
                <a:t>Add gap between crucible and ZrO</a:t>
              </a:r>
              <a:r>
                <a:rPr lang="en-US" altLang="zh-CN" sz="2000" b="1" baseline="-25000" dirty="0" smtClean="0">
                  <a:solidFill>
                    <a:srgbClr val="0000FF"/>
                  </a:solidFill>
                  <a:latin typeface="Times New Roman" panose="02020603050405020304" pitchFamily="18" charset="0"/>
                  <a:cs typeface="Times New Roman" panose="02020603050405020304" pitchFamily="18" charset="0"/>
                  <a:sym typeface="Wingdings" pitchFamily="2" charset="2"/>
                </a:rPr>
                <a:t>2</a:t>
              </a:r>
              <a:r>
                <a:rPr lang="en-US" altLang="zh-CN" sz="2000" b="1" dirty="0" smtClean="0">
                  <a:solidFill>
                    <a:srgbClr val="0000FF"/>
                  </a:solidFill>
                  <a:latin typeface="Times New Roman" panose="02020603050405020304" pitchFamily="18" charset="0"/>
                  <a:cs typeface="Times New Roman" panose="02020603050405020304" pitchFamily="18" charset="0"/>
                  <a:sym typeface="Wingdings" pitchFamily="2" charset="2"/>
                </a:rPr>
                <a:t>;</a:t>
              </a:r>
              <a:endParaRPr lang="en-US" altLang="zh-CN" sz="2000" b="1" dirty="0">
                <a:solidFill>
                  <a:srgbClr val="0000FF"/>
                </a:solidFill>
                <a:latin typeface="Times New Roman" panose="02020603050405020304" pitchFamily="18" charset="0"/>
                <a:cs typeface="Times New Roman" panose="02020603050405020304" pitchFamily="18" charset="0"/>
                <a:sym typeface="Wingdings" pitchFamily="2" charset="2"/>
              </a:endParaRPr>
            </a:p>
          </p:txBody>
        </p:sp>
        <p:sp>
          <p:nvSpPr>
            <p:cNvPr id="2" name="文本框 1"/>
            <p:cNvSpPr txBox="1"/>
            <p:nvPr/>
          </p:nvSpPr>
          <p:spPr>
            <a:xfrm>
              <a:off x="6134996" y="4084154"/>
              <a:ext cx="2110899" cy="461665"/>
            </a:xfrm>
            <a:prstGeom prst="rect">
              <a:avLst/>
            </a:prstGeom>
            <a:noFill/>
          </p:spPr>
          <p:txBody>
            <a:bodyPr wrap="none" rtlCol="0">
              <a:spAutoFit/>
            </a:bodyPr>
            <a:lstStyle/>
            <a:p>
              <a:r>
                <a:rPr lang="en-US" altLang="zh-CN" sz="2400" b="1" dirty="0" smtClean="0">
                  <a:solidFill>
                    <a:srgbClr val="FF0000"/>
                  </a:solidFill>
                </a:rPr>
                <a:t>Idea from MSU</a:t>
              </a:r>
              <a:endParaRPr lang="zh-CN" altLang="en-US" sz="2400" b="1" dirty="0">
                <a:solidFill>
                  <a:srgbClr val="FF0000"/>
                </a:solidFill>
              </a:endParaRPr>
            </a:p>
          </p:txBody>
        </p:sp>
      </p:grpSp>
    </p:spTree>
    <p:extLst>
      <p:ext uri="{BB962C8B-B14F-4D97-AF65-F5344CB8AC3E}">
        <p14:creationId xmlns:p14="http://schemas.microsoft.com/office/powerpoint/2010/main" val="3450629835"/>
      </p:ext>
    </p:extLst>
  </p:cSld>
  <p:clrMapOvr>
    <a:masterClrMapping/>
  </p:clrMapOvr>
  <mc:AlternateContent xmlns:mc="http://schemas.openxmlformats.org/markup-compatibility/2006" xmlns:p14="http://schemas.microsoft.com/office/powerpoint/2010/main">
    <mc:Choice Requires="p14">
      <p:transition spd="slow" p14:dur="2000" advTm="53567"/>
    </mc:Choice>
    <mc:Fallback xmlns="">
      <p:transition spd="slow" advTm="5356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txBox="1">
            <a:spLocks/>
          </p:cNvSpPr>
          <p:nvPr/>
        </p:nvSpPr>
        <p:spPr>
          <a:xfrm>
            <a:off x="1403648" y="587536"/>
            <a:ext cx="6264696" cy="53720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Inductive oven assembling</a:t>
            </a:r>
            <a:endParaRPr lang="zh-CN" altLang="en-US" sz="2400" b="1" dirty="0"/>
          </a:p>
        </p:txBody>
      </p:sp>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576" y="1475492"/>
            <a:ext cx="1810976" cy="1358232"/>
          </a:xfrm>
          <a:prstGeom prst="rect">
            <a:avLst/>
          </a:prstGeom>
        </p:spPr>
      </p:pic>
      <p:sp>
        <p:nvSpPr>
          <p:cNvPr id="11" name="文本框 10"/>
          <p:cNvSpPr txBox="1"/>
          <p:nvPr/>
        </p:nvSpPr>
        <p:spPr>
          <a:xfrm>
            <a:off x="611560" y="2890843"/>
            <a:ext cx="2374304" cy="369332"/>
          </a:xfrm>
          <a:prstGeom prst="rect">
            <a:avLst/>
          </a:prstGeom>
          <a:noFill/>
        </p:spPr>
        <p:txBody>
          <a:bodyPr wrap="none" rtlCol="0">
            <a:spAutoFit/>
          </a:bodyPr>
          <a:lstStyle/>
          <a:p>
            <a:r>
              <a:rPr lang="en-US" altLang="zh-CN" dirty="0" smtClean="0">
                <a:latin typeface="Times New Roman" panose="02020603050405020304" pitchFamily="18" charset="0"/>
                <a:cs typeface="Times New Roman" panose="02020603050405020304" pitchFamily="18" charset="0"/>
              </a:rPr>
              <a:t>1 mm of </a:t>
            </a:r>
            <a:r>
              <a:rPr lang="en-US" altLang="zh-CN" dirty="0" err="1" smtClean="0">
                <a:latin typeface="Times New Roman" panose="02020603050405020304" pitchFamily="18" charset="0"/>
                <a:cs typeface="Times New Roman" panose="02020603050405020304" pitchFamily="18" charset="0"/>
              </a:rPr>
              <a:t>Susceptor</a:t>
            </a:r>
            <a:r>
              <a:rPr lang="en-US" altLang="zh-CN" dirty="0" smtClean="0">
                <a:latin typeface="Times New Roman" panose="02020603050405020304" pitchFamily="18" charset="0"/>
                <a:cs typeface="Times New Roman" panose="02020603050405020304" pitchFamily="18" charset="0"/>
              </a:rPr>
              <a:t> (Ta)</a:t>
            </a:r>
            <a:endParaRPr lang="zh-CN" altLang="en-US" dirty="0">
              <a:latin typeface="Times New Roman" panose="02020603050405020304" pitchFamily="18" charset="0"/>
              <a:cs typeface="Times New Roman" panose="02020603050405020304" pitchFamily="18" charset="0"/>
            </a:endParaRPr>
          </a:p>
        </p:txBody>
      </p:sp>
      <p:sp>
        <p:nvSpPr>
          <p:cNvPr id="12" name="文本框 11"/>
          <p:cNvSpPr txBox="1"/>
          <p:nvPr/>
        </p:nvSpPr>
        <p:spPr>
          <a:xfrm>
            <a:off x="2986409" y="2890843"/>
            <a:ext cx="1524776" cy="369332"/>
          </a:xfrm>
          <a:prstGeom prst="rect">
            <a:avLst/>
          </a:prstGeom>
          <a:noFill/>
        </p:spPr>
        <p:txBody>
          <a:bodyPr wrap="none" rtlCol="0">
            <a:spAutoFit/>
          </a:bodyPr>
          <a:lstStyle/>
          <a:p>
            <a:r>
              <a:rPr lang="en-US" altLang="zh-CN" dirty="0" smtClean="0">
                <a:latin typeface="Times New Roman" panose="02020603050405020304" pitchFamily="18" charset="0"/>
                <a:cs typeface="Times New Roman" panose="02020603050405020304" pitchFamily="18" charset="0"/>
              </a:rPr>
              <a:t>2 mm of </a:t>
            </a:r>
            <a:r>
              <a:rPr lang="en-US" altLang="zh-CN" dirty="0" err="1" smtClean="0">
                <a:latin typeface="Times New Roman" panose="02020603050405020304" pitchFamily="18" charset="0"/>
                <a:cs typeface="Times New Roman" panose="02020603050405020304" pitchFamily="18" charset="0"/>
              </a:rPr>
              <a:t>ZrO2</a:t>
            </a:r>
            <a:endParaRPr lang="zh-CN" altLang="en-US" dirty="0">
              <a:latin typeface="Times New Roman" panose="02020603050405020304" pitchFamily="18" charset="0"/>
              <a:cs typeface="Times New Roman" panose="02020603050405020304" pitchFamily="18" charset="0"/>
            </a:endParaRPr>
          </a:p>
        </p:txBody>
      </p:sp>
      <p:sp>
        <p:nvSpPr>
          <p:cNvPr id="13" name="文本框 12"/>
          <p:cNvSpPr txBox="1"/>
          <p:nvPr/>
        </p:nvSpPr>
        <p:spPr>
          <a:xfrm>
            <a:off x="4644008" y="2890843"/>
            <a:ext cx="1653017" cy="369332"/>
          </a:xfrm>
          <a:prstGeom prst="rect">
            <a:avLst/>
          </a:prstGeom>
          <a:noFill/>
        </p:spPr>
        <p:txBody>
          <a:bodyPr wrap="none" rtlCol="0">
            <a:spAutoFit/>
          </a:bodyPr>
          <a:lstStyle/>
          <a:p>
            <a:r>
              <a:rPr lang="en-US" altLang="zh-CN" dirty="0" smtClean="0">
                <a:latin typeface="Times New Roman" panose="02020603050405020304" pitchFamily="18" charset="0"/>
                <a:cs typeface="Times New Roman" panose="02020603050405020304" pitchFamily="18" charset="0"/>
              </a:rPr>
              <a:t>Al</a:t>
            </a:r>
            <a:r>
              <a:rPr lang="en-US" altLang="zh-CN" baseline="-25000" dirty="0" smtClean="0">
                <a:latin typeface="Times New Roman" panose="02020603050405020304" pitchFamily="18" charset="0"/>
                <a:cs typeface="Times New Roman" panose="02020603050405020304" pitchFamily="18" charset="0"/>
              </a:rPr>
              <a:t>2</a:t>
            </a:r>
            <a:r>
              <a:rPr lang="en-US" altLang="zh-CN" dirty="0" smtClean="0">
                <a:latin typeface="Times New Roman" panose="02020603050405020304" pitchFamily="18" charset="0"/>
                <a:cs typeface="Times New Roman" panose="02020603050405020304" pitchFamily="18" charset="0"/>
              </a:rPr>
              <a:t>O</a:t>
            </a:r>
            <a:r>
              <a:rPr lang="en-US" altLang="zh-CN" baseline="-25000" dirty="0" smtClean="0">
                <a:latin typeface="Times New Roman" panose="02020603050405020304" pitchFamily="18" charset="0"/>
                <a:cs typeface="Times New Roman" panose="02020603050405020304" pitchFamily="18" charset="0"/>
              </a:rPr>
              <a:t>3 </a:t>
            </a:r>
            <a:r>
              <a:rPr lang="en-US" altLang="zh-CN" dirty="0" smtClean="0">
                <a:latin typeface="Times New Roman" panose="02020603050405020304" pitchFamily="18" charset="0"/>
                <a:cs typeface="Times New Roman" panose="02020603050405020304" pitchFamily="18" charset="0"/>
              </a:rPr>
              <a:t>End plate</a:t>
            </a:r>
            <a:endParaRPr lang="zh-CN" altLang="en-US" dirty="0">
              <a:latin typeface="Times New Roman" panose="02020603050405020304" pitchFamily="18" charset="0"/>
              <a:cs typeface="Times New Roman" panose="02020603050405020304" pitchFamily="18" charset="0"/>
            </a:endParaRPr>
          </a:p>
        </p:txBody>
      </p:sp>
      <p:sp>
        <p:nvSpPr>
          <p:cNvPr id="14" name="文本框 13"/>
          <p:cNvSpPr txBox="1"/>
          <p:nvPr/>
        </p:nvSpPr>
        <p:spPr>
          <a:xfrm>
            <a:off x="6574599" y="2878635"/>
            <a:ext cx="2101857" cy="369332"/>
          </a:xfrm>
          <a:prstGeom prst="rect">
            <a:avLst/>
          </a:prstGeom>
          <a:noFill/>
        </p:spPr>
        <p:txBody>
          <a:bodyPr wrap="none" rtlCol="0">
            <a:spAutoFit/>
          </a:bodyPr>
          <a:lstStyle/>
          <a:p>
            <a:r>
              <a:rPr lang="en-US" altLang="zh-CN" dirty="0" smtClean="0">
                <a:latin typeface="Times New Roman" panose="02020603050405020304" pitchFamily="18" charset="0"/>
                <a:cs typeface="Times New Roman" panose="02020603050405020304" pitchFamily="18" charset="0"/>
              </a:rPr>
              <a:t>Inductive oven-2019</a:t>
            </a:r>
            <a:endParaRPr lang="zh-CN" altLang="en-US" dirty="0">
              <a:latin typeface="Times New Roman" panose="02020603050405020304" pitchFamily="18" charset="0"/>
              <a:cs typeface="Times New Roman" panose="02020603050405020304" pitchFamily="18" charset="0"/>
            </a:endParaRPr>
          </a:p>
        </p:txBody>
      </p:sp>
      <p:sp>
        <p:nvSpPr>
          <p:cNvPr id="3" name="文本框 2"/>
          <p:cNvSpPr txBox="1"/>
          <p:nvPr/>
        </p:nvSpPr>
        <p:spPr>
          <a:xfrm>
            <a:off x="797028" y="5867980"/>
            <a:ext cx="3169714" cy="369332"/>
          </a:xfrm>
          <a:prstGeom prst="rect">
            <a:avLst/>
          </a:prstGeom>
          <a:noFill/>
        </p:spPr>
        <p:txBody>
          <a:bodyPr wrap="none" rtlCol="0">
            <a:spAutoFit/>
          </a:bodyPr>
          <a:lstStyle/>
          <a:p>
            <a:r>
              <a:rPr lang="en-US" altLang="zh-CN" dirty="0" smtClean="0">
                <a:latin typeface="Times New Roman" panose="02020603050405020304" pitchFamily="18" charset="0"/>
                <a:cs typeface="Times New Roman" panose="02020603050405020304" pitchFamily="18" charset="0"/>
              </a:rPr>
              <a:t>Inductive oven after assembling</a:t>
            </a:r>
            <a:endParaRPr lang="zh-CN" altLang="en-US" dirty="0">
              <a:latin typeface="Times New Roman" panose="02020603050405020304" pitchFamily="18" charset="0"/>
              <a:cs typeface="Times New Roman" panose="02020603050405020304" pitchFamily="18" charset="0"/>
            </a:endParaRPr>
          </a:p>
        </p:txBody>
      </p:sp>
      <p:sp>
        <p:nvSpPr>
          <p:cNvPr id="18" name="文本框 17"/>
          <p:cNvSpPr txBox="1"/>
          <p:nvPr/>
        </p:nvSpPr>
        <p:spPr>
          <a:xfrm>
            <a:off x="4699231" y="5858688"/>
            <a:ext cx="3824765" cy="369332"/>
          </a:xfrm>
          <a:prstGeom prst="rect">
            <a:avLst/>
          </a:prstGeom>
          <a:noFill/>
        </p:spPr>
        <p:txBody>
          <a:bodyPr wrap="none" rtlCol="0">
            <a:spAutoFit/>
          </a:bodyPr>
          <a:lstStyle/>
          <a:p>
            <a:r>
              <a:rPr lang="en-US" altLang="zh-CN" dirty="0" err="1" smtClean="0">
                <a:latin typeface="Times New Roman" panose="02020603050405020304" pitchFamily="18" charset="0"/>
                <a:cs typeface="Times New Roman" panose="02020603050405020304" pitchFamily="18" charset="0"/>
              </a:rPr>
              <a:t>RF</a:t>
            </a:r>
            <a:r>
              <a:rPr lang="en-US" altLang="zh-CN" dirty="0" smtClean="0">
                <a:latin typeface="Times New Roman" panose="02020603050405020304" pitchFamily="18" charset="0"/>
                <a:cs typeface="Times New Roman" panose="02020603050405020304" pitchFamily="18" charset="0"/>
              </a:rPr>
              <a:t> power generator (0-2 kW, 200 kHz)</a:t>
            </a:r>
            <a:endParaRPr lang="zh-CN" altLang="en-US" dirty="0">
              <a:latin typeface="Times New Roman" panose="02020603050405020304" pitchFamily="18" charset="0"/>
              <a:cs typeface="Times New Roman" panose="02020603050405020304" pitchFamily="18" charset="0"/>
            </a:endParaRPr>
          </a:p>
        </p:txBody>
      </p:sp>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90328" y="3372784"/>
            <a:ext cx="3253703" cy="2440277"/>
          </a:xfrm>
          <a:prstGeom prst="rect">
            <a:avLst/>
          </a:prstGeom>
        </p:spPr>
      </p:pic>
      <p:grpSp>
        <p:nvGrpSpPr>
          <p:cNvPr id="50" name="组合 49"/>
          <p:cNvGrpSpPr/>
          <p:nvPr/>
        </p:nvGrpSpPr>
        <p:grpSpPr>
          <a:xfrm>
            <a:off x="2708284" y="980729"/>
            <a:ext cx="2166801" cy="1853810"/>
            <a:chOff x="4852165" y="980728"/>
            <a:chExt cx="2166801" cy="1853810"/>
          </a:xfrm>
        </p:grpSpPr>
        <p:pic>
          <p:nvPicPr>
            <p:cNvPr id="21" name="图片 20"/>
            <p:cNvPicPr>
              <a:picLocks noChangeAspect="1"/>
            </p:cNvPicPr>
            <p:nvPr/>
          </p:nvPicPr>
          <p:blipFill rotWithShape="1">
            <a:blip r:embed="rId5" cstate="print">
              <a:extLst>
                <a:ext uri="{28A0092B-C50C-407E-A947-70E740481C1C}">
                  <a14:useLocalDpi xmlns:a14="http://schemas.microsoft.com/office/drawing/2010/main" val="0"/>
                </a:ext>
              </a:extLst>
            </a:blip>
            <a:srcRect l="46063" t="23752" r="26375" b="39499"/>
            <a:stretch/>
          </p:blipFill>
          <p:spPr>
            <a:xfrm>
              <a:off x="4852165" y="1475492"/>
              <a:ext cx="1359046" cy="1359046"/>
            </a:xfrm>
            <a:prstGeom prst="rect">
              <a:avLst/>
            </a:prstGeom>
          </p:spPr>
        </p:pic>
        <p:cxnSp>
          <p:nvCxnSpPr>
            <p:cNvPr id="23" name="直接连接符 22"/>
            <p:cNvCxnSpPr/>
            <p:nvPr/>
          </p:nvCxnSpPr>
          <p:spPr>
            <a:xfrm flipV="1">
              <a:off x="5796136" y="1340768"/>
              <a:ext cx="288032" cy="61105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084168" y="1340768"/>
              <a:ext cx="8640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5963741" y="980728"/>
              <a:ext cx="1055225" cy="338554"/>
            </a:xfrm>
            <a:prstGeom prst="rect">
              <a:avLst/>
            </a:prstGeom>
            <a:noFill/>
          </p:spPr>
          <p:txBody>
            <a:bodyPr wrap="none" rtlCol="0">
              <a:spAutoFit/>
            </a:bodyPr>
            <a:lstStyle/>
            <a:p>
              <a:r>
                <a:rPr lang="en-US" altLang="zh-CN" sz="1600" dirty="0" smtClean="0">
                  <a:latin typeface="Times New Roman" panose="02020603050405020304" pitchFamily="18" charset="0"/>
                  <a:cs typeface="Times New Roman" panose="02020603050405020304" pitchFamily="18" charset="0"/>
                </a:rPr>
                <a:t>Ta support</a:t>
              </a:r>
              <a:endParaRPr lang="zh-CN" altLang="en-US" sz="1600" dirty="0">
                <a:latin typeface="Times New Roman" panose="02020603050405020304" pitchFamily="18" charset="0"/>
                <a:cs typeface="Times New Roman" panose="02020603050405020304" pitchFamily="18" charset="0"/>
              </a:endParaRPr>
            </a:p>
          </p:txBody>
        </p:sp>
      </p:grpSp>
      <p:grpSp>
        <p:nvGrpSpPr>
          <p:cNvPr id="49" name="组合 48"/>
          <p:cNvGrpSpPr/>
          <p:nvPr/>
        </p:nvGrpSpPr>
        <p:grpSpPr>
          <a:xfrm>
            <a:off x="6547512" y="1017837"/>
            <a:ext cx="2022610" cy="1815171"/>
            <a:chOff x="6637030" y="1018553"/>
            <a:chExt cx="2022610" cy="1815171"/>
          </a:xfrm>
        </p:grpSpPr>
        <p:pic>
          <p:nvPicPr>
            <p:cNvPr id="17" name="图片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37030" y="1475492"/>
              <a:ext cx="1810976" cy="1358232"/>
            </a:xfrm>
            <a:prstGeom prst="rect">
              <a:avLst/>
            </a:prstGeom>
          </p:spPr>
        </p:pic>
        <p:cxnSp>
          <p:nvCxnSpPr>
            <p:cNvPr id="34" name="直接连接符 33"/>
            <p:cNvCxnSpPr/>
            <p:nvPr/>
          </p:nvCxnSpPr>
          <p:spPr>
            <a:xfrm flipH="1" flipV="1">
              <a:off x="7488087" y="1350675"/>
              <a:ext cx="200480" cy="8039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7492694" y="1345816"/>
              <a:ext cx="1001945" cy="485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7407374" y="1018553"/>
              <a:ext cx="1252266" cy="338554"/>
            </a:xfrm>
            <a:prstGeom prst="rect">
              <a:avLst/>
            </a:prstGeom>
            <a:noFill/>
          </p:spPr>
          <p:txBody>
            <a:bodyPr wrap="none" rtlCol="0">
              <a:spAutoFit/>
            </a:bodyPr>
            <a:lstStyle/>
            <a:p>
              <a:r>
                <a:rPr lang="en-US" altLang="zh-CN" sz="1600" dirty="0" smtClean="0">
                  <a:latin typeface="Times New Roman" panose="02020603050405020304" pitchFamily="18" charset="0"/>
                  <a:cs typeface="Times New Roman" panose="02020603050405020304" pitchFamily="18" charset="0"/>
                </a:rPr>
                <a:t>For pumping</a:t>
              </a:r>
              <a:endParaRPr lang="zh-CN" altLang="en-US" sz="1600" dirty="0">
                <a:latin typeface="Times New Roman" panose="02020603050405020304" pitchFamily="18" charset="0"/>
                <a:cs typeface="Times New Roman" panose="02020603050405020304" pitchFamily="18" charset="0"/>
              </a:endParaRPr>
            </a:p>
          </p:txBody>
        </p:sp>
      </p:grpSp>
      <p:pic>
        <p:nvPicPr>
          <p:cNvPr id="51" name="图片 5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11184" y="1475492"/>
            <a:ext cx="1810975" cy="1358232"/>
          </a:xfrm>
          <a:prstGeom prst="rect">
            <a:avLst/>
          </a:prstGeom>
        </p:spPr>
      </p:pic>
      <p:grpSp>
        <p:nvGrpSpPr>
          <p:cNvPr id="65" name="组合 64"/>
          <p:cNvGrpSpPr/>
          <p:nvPr/>
        </p:nvGrpSpPr>
        <p:grpSpPr>
          <a:xfrm>
            <a:off x="780963" y="3391231"/>
            <a:ext cx="3854642" cy="2423544"/>
            <a:chOff x="780963" y="3391231"/>
            <a:chExt cx="3854642" cy="2423544"/>
          </a:xfrm>
        </p:grpSpPr>
        <p:grpSp>
          <p:nvGrpSpPr>
            <p:cNvPr id="64" name="组合 63"/>
            <p:cNvGrpSpPr/>
            <p:nvPr/>
          </p:nvGrpSpPr>
          <p:grpSpPr>
            <a:xfrm>
              <a:off x="780963" y="3391231"/>
              <a:ext cx="3854642" cy="2423544"/>
              <a:chOff x="780963" y="3391231"/>
              <a:chExt cx="3854642" cy="2423544"/>
            </a:xfrm>
          </p:grpSpPr>
          <p:pic>
            <p:nvPicPr>
              <p:cNvPr id="20" name="图片 19"/>
              <p:cNvPicPr>
                <a:picLocks noChangeAspect="1"/>
              </p:cNvPicPr>
              <p:nvPr/>
            </p:nvPicPr>
            <p:blipFill rotWithShape="1">
              <a:blip r:embed="rId8" cstate="print">
                <a:extLst>
                  <a:ext uri="{28A0092B-C50C-407E-A947-70E740481C1C}">
                    <a14:useLocalDpi xmlns:a14="http://schemas.microsoft.com/office/drawing/2010/main" val="0"/>
                  </a:ext>
                </a:extLst>
              </a:blip>
              <a:srcRect b="16169"/>
              <a:stretch/>
            </p:blipFill>
            <p:spPr>
              <a:xfrm flipH="1">
                <a:off x="780963" y="3391231"/>
                <a:ext cx="3854642" cy="2423544"/>
              </a:xfrm>
              <a:prstGeom prst="rect">
                <a:avLst/>
              </a:prstGeom>
            </p:spPr>
          </p:pic>
          <p:cxnSp>
            <p:nvCxnSpPr>
              <p:cNvPr id="52" name="直接连接符 51"/>
              <p:cNvCxnSpPr/>
              <p:nvPr/>
            </p:nvCxnSpPr>
            <p:spPr>
              <a:xfrm>
                <a:off x="2278520" y="4760136"/>
                <a:ext cx="429764" cy="9011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文本框 56"/>
              <p:cNvSpPr txBox="1"/>
              <p:nvPr/>
            </p:nvSpPr>
            <p:spPr>
              <a:xfrm>
                <a:off x="2699792" y="5301208"/>
                <a:ext cx="1616148" cy="338554"/>
              </a:xfrm>
              <a:prstGeom prst="rect">
                <a:avLst/>
              </a:prstGeom>
              <a:noFill/>
            </p:spPr>
            <p:txBody>
              <a:bodyPr wrap="none" rtlCol="0">
                <a:spAutoFit/>
              </a:bodyPr>
              <a:lstStyle/>
              <a:p>
                <a:r>
                  <a:rPr lang="en-US" altLang="zh-CN" sz="1600" dirty="0" smtClean="0">
                    <a:latin typeface="Times New Roman" panose="02020603050405020304" pitchFamily="18" charset="0"/>
                    <a:cs typeface="Times New Roman" panose="02020603050405020304" pitchFamily="18" charset="0"/>
                  </a:rPr>
                  <a:t>End cape and rod</a:t>
                </a:r>
                <a:endParaRPr lang="zh-CN" altLang="en-US" sz="1600" dirty="0">
                  <a:latin typeface="Times New Roman" panose="02020603050405020304" pitchFamily="18" charset="0"/>
                  <a:cs typeface="Times New Roman" panose="02020603050405020304" pitchFamily="18" charset="0"/>
                </a:endParaRPr>
              </a:p>
            </p:txBody>
          </p:sp>
          <p:cxnSp>
            <p:nvCxnSpPr>
              <p:cNvPr id="60" name="直接连接符 59"/>
              <p:cNvCxnSpPr/>
              <p:nvPr/>
            </p:nvCxnSpPr>
            <p:spPr>
              <a:xfrm>
                <a:off x="1660046" y="4760135"/>
                <a:ext cx="1048238" cy="9011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56" name="直接连接符 55"/>
            <p:cNvCxnSpPr/>
            <p:nvPr/>
          </p:nvCxnSpPr>
          <p:spPr>
            <a:xfrm>
              <a:off x="2708284" y="5661248"/>
              <a:ext cx="15756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 name="标题 1"/>
          <p:cNvSpPr>
            <a:spLocks noGrp="1"/>
          </p:cNvSpPr>
          <p:nvPr>
            <p:ph type="title"/>
          </p:nvPr>
        </p:nvSpPr>
        <p:spPr>
          <a:xfrm>
            <a:off x="1660046" y="-27384"/>
            <a:ext cx="5832648" cy="435736"/>
          </a:xfrm>
        </p:spPr>
        <p:txBody>
          <a:bodyPr>
            <a:noAutofit/>
          </a:bodyPr>
          <a:lstStyle/>
          <a:p>
            <a:r>
              <a:rPr lang="en-US" altLang="zh-CN" sz="2800" dirty="0">
                <a:solidFill>
                  <a:schemeClr val="bg1"/>
                </a:solidFill>
              </a:rPr>
              <a:t>Standard Inductive Oven-2019</a:t>
            </a:r>
            <a:endParaRPr lang="zh-CN" altLang="en-US" sz="2800" dirty="0">
              <a:solidFill>
                <a:schemeClr val="bg1"/>
              </a:solidFill>
            </a:endParaRPr>
          </a:p>
        </p:txBody>
      </p:sp>
    </p:spTree>
    <p:extLst>
      <p:ext uri="{BB962C8B-B14F-4D97-AF65-F5344CB8AC3E}">
        <p14:creationId xmlns:p14="http://schemas.microsoft.com/office/powerpoint/2010/main" val="1749044484"/>
      </p:ext>
    </p:extLst>
  </p:cSld>
  <p:clrMapOvr>
    <a:masterClrMapping/>
  </p:clrMapOvr>
  <mc:AlternateContent xmlns:mc="http://schemas.openxmlformats.org/markup-compatibility/2006" xmlns:p14="http://schemas.microsoft.com/office/powerpoint/2010/main">
    <mc:Choice Requires="p14">
      <p:transition spd="slow" p14:dur="2000" advTm="27576"/>
    </mc:Choice>
    <mc:Fallback xmlns="">
      <p:transition spd="slow" advTm="2757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txBox="1">
            <a:spLocks/>
          </p:cNvSpPr>
          <p:nvPr/>
        </p:nvSpPr>
        <p:spPr>
          <a:xfrm>
            <a:off x="966914" y="620688"/>
            <a:ext cx="6840759" cy="38913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Off-line test</a:t>
            </a:r>
            <a:endParaRPr lang="zh-CN" altLang="en-US" sz="2400" b="1" dirty="0"/>
          </a:p>
        </p:txBody>
      </p:sp>
      <p:sp>
        <p:nvSpPr>
          <p:cNvPr id="30" name="文本框 29"/>
          <p:cNvSpPr txBox="1"/>
          <p:nvPr/>
        </p:nvSpPr>
        <p:spPr>
          <a:xfrm>
            <a:off x="4049728" y="5661248"/>
            <a:ext cx="5032340" cy="830997"/>
          </a:xfrm>
          <a:prstGeom prst="rect">
            <a:avLst/>
          </a:prstGeom>
          <a:noFill/>
        </p:spPr>
        <p:txBody>
          <a:bodyPr wrap="none" rtlCol="0">
            <a:spAutoFit/>
          </a:bodyPr>
          <a:lstStyle/>
          <a:p>
            <a:pPr marL="285750" indent="-285750">
              <a:lnSpc>
                <a:spcPct val="120000"/>
              </a:lnSpc>
              <a:buFont typeface="Arial" panose="020B0604020202020204" pitchFamily="34" charset="0"/>
              <a:buChar char="•"/>
            </a:pPr>
            <a:r>
              <a:rPr lang="en-US" altLang="zh-CN" sz="2000" b="1" dirty="0">
                <a:solidFill>
                  <a:srgbClr val="0000FF"/>
                </a:solidFill>
                <a:latin typeface="Times New Roman" panose="02020603050405020304" pitchFamily="18" charset="0"/>
                <a:cs typeface="Times New Roman" panose="02020603050405020304" pitchFamily="18" charset="0"/>
              </a:rPr>
              <a:t>ZrO2 and Ta crucible survived;</a:t>
            </a:r>
          </a:p>
          <a:p>
            <a:pPr marL="285750" indent="-285750">
              <a:lnSpc>
                <a:spcPct val="120000"/>
              </a:lnSpc>
              <a:buFont typeface="Arial" panose="020B0604020202020204" pitchFamily="34" charset="0"/>
              <a:buChar char="•"/>
            </a:pPr>
            <a:r>
              <a:rPr lang="en-US" altLang="zh-CN" sz="2000" b="1" dirty="0" smtClean="0">
                <a:solidFill>
                  <a:srgbClr val="0000FF"/>
                </a:solidFill>
                <a:latin typeface="Times New Roman" panose="02020603050405020304" pitchFamily="18" charset="0"/>
                <a:cs typeface="Times New Roman" panose="02020603050405020304" pitchFamily="18" charset="0"/>
              </a:rPr>
              <a:t>Similar performance in thermal-cycle test</a:t>
            </a:r>
          </a:p>
        </p:txBody>
      </p:sp>
      <p:sp>
        <p:nvSpPr>
          <p:cNvPr id="2" name="文本框 1"/>
          <p:cNvSpPr txBox="1"/>
          <p:nvPr/>
        </p:nvSpPr>
        <p:spPr>
          <a:xfrm>
            <a:off x="5697410" y="5341345"/>
            <a:ext cx="458780" cy="307777"/>
          </a:xfrm>
          <a:prstGeom prst="rect">
            <a:avLst/>
          </a:prstGeom>
          <a:noFill/>
        </p:spPr>
        <p:txBody>
          <a:bodyPr wrap="none" rtlCol="0">
            <a:spAutoFit/>
          </a:bodyPr>
          <a:lstStyle/>
          <a:p>
            <a:r>
              <a:rPr lang="en-US" altLang="zh-CN" sz="1400" dirty="0" smtClean="0"/>
              <a:t>Coil</a:t>
            </a:r>
            <a:endParaRPr lang="zh-CN" altLang="en-US" sz="1400" dirty="0"/>
          </a:p>
        </p:txBody>
      </p:sp>
      <p:sp>
        <p:nvSpPr>
          <p:cNvPr id="16" name="文本框 15"/>
          <p:cNvSpPr txBox="1"/>
          <p:nvPr/>
        </p:nvSpPr>
        <p:spPr>
          <a:xfrm>
            <a:off x="6711279" y="5341346"/>
            <a:ext cx="510076" cy="307777"/>
          </a:xfrm>
          <a:prstGeom prst="rect">
            <a:avLst/>
          </a:prstGeom>
          <a:noFill/>
        </p:spPr>
        <p:txBody>
          <a:bodyPr wrap="none" rtlCol="0">
            <a:spAutoFit/>
          </a:bodyPr>
          <a:lstStyle/>
          <a:p>
            <a:r>
              <a:rPr lang="en-US" altLang="zh-CN" sz="1400" dirty="0" err="1" smtClean="0"/>
              <a:t>ZrO</a:t>
            </a:r>
            <a:r>
              <a:rPr lang="en-US" altLang="zh-CN" sz="1400" baseline="-25000" dirty="0" err="1" smtClean="0"/>
              <a:t>2</a:t>
            </a:r>
            <a:endParaRPr lang="zh-CN" altLang="en-US" sz="1400" baseline="-25000" dirty="0"/>
          </a:p>
        </p:txBody>
      </p:sp>
      <p:sp>
        <p:nvSpPr>
          <p:cNvPr id="18" name="文本框 17"/>
          <p:cNvSpPr txBox="1"/>
          <p:nvPr/>
        </p:nvSpPr>
        <p:spPr>
          <a:xfrm>
            <a:off x="7740352" y="5373216"/>
            <a:ext cx="960904" cy="307777"/>
          </a:xfrm>
          <a:prstGeom prst="rect">
            <a:avLst/>
          </a:prstGeom>
          <a:noFill/>
        </p:spPr>
        <p:txBody>
          <a:bodyPr wrap="none" rtlCol="0">
            <a:spAutoFit/>
          </a:bodyPr>
          <a:lstStyle/>
          <a:p>
            <a:r>
              <a:rPr lang="en-US" altLang="zh-CN" sz="1400" dirty="0" smtClean="0"/>
              <a:t>Ta crucible</a:t>
            </a:r>
            <a:endParaRPr lang="zh-CN" altLang="en-US" sz="1400" baseline="-25000" dirty="0"/>
          </a:p>
        </p:txBody>
      </p:sp>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l="28138" t="26128" r="22875" b="24884"/>
          <a:stretch/>
        </p:blipFill>
        <p:spPr>
          <a:xfrm>
            <a:off x="4391305" y="3785020"/>
            <a:ext cx="869456" cy="652092"/>
          </a:xfrm>
          <a:prstGeom prst="rect">
            <a:avLst/>
          </a:prstGeom>
        </p:spPr>
      </p:pic>
      <p:pic>
        <p:nvPicPr>
          <p:cNvPr id="8" name="图片 7"/>
          <p:cNvPicPr>
            <a:picLocks noChangeAspect="1"/>
          </p:cNvPicPr>
          <p:nvPr/>
        </p:nvPicPr>
        <p:blipFill rotWithShape="1">
          <a:blip r:embed="rId4" cstate="print">
            <a:extLst>
              <a:ext uri="{28A0092B-C50C-407E-A947-70E740481C1C}">
                <a14:useLocalDpi xmlns:a14="http://schemas.microsoft.com/office/drawing/2010/main" val="0"/>
              </a:ext>
            </a:extLst>
          </a:blip>
          <a:srcRect l="16232" r="14442"/>
          <a:stretch/>
        </p:blipFill>
        <p:spPr>
          <a:xfrm>
            <a:off x="4387294" y="4484737"/>
            <a:ext cx="863056" cy="933710"/>
          </a:xfrm>
          <a:prstGeom prst="rect">
            <a:avLst/>
          </a:prstGeom>
        </p:spPr>
      </p:pic>
      <p:pic>
        <p:nvPicPr>
          <p:cNvPr id="19" name="图片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075976" y="3989182"/>
            <a:ext cx="1644657" cy="1233492"/>
          </a:xfrm>
          <a:prstGeom prst="rect">
            <a:avLst/>
          </a:prstGeom>
        </p:spPr>
      </p:pic>
      <p:pic>
        <p:nvPicPr>
          <p:cNvPr id="24" name="图片 23"/>
          <p:cNvPicPr>
            <a:picLocks noChangeAspect="1"/>
          </p:cNvPicPr>
          <p:nvPr/>
        </p:nvPicPr>
        <p:blipFill rotWithShape="1">
          <a:blip r:embed="rId6" cstate="print">
            <a:extLst>
              <a:ext uri="{28A0092B-C50C-407E-A947-70E740481C1C}">
                <a14:useLocalDpi xmlns:a14="http://schemas.microsoft.com/office/drawing/2010/main" val="0"/>
              </a:ext>
            </a:extLst>
          </a:blip>
          <a:srcRect l="22807" r="27402"/>
          <a:stretch/>
        </p:blipFill>
        <p:spPr>
          <a:xfrm>
            <a:off x="6556096" y="3783599"/>
            <a:ext cx="1103593" cy="1652076"/>
          </a:xfrm>
          <a:prstGeom prst="rect">
            <a:avLst/>
          </a:prstGeom>
        </p:spPr>
      </p:pic>
      <p:pic>
        <p:nvPicPr>
          <p:cNvPr id="27" name="图片 26"/>
          <p:cNvPicPr>
            <a:picLocks noChangeAspect="1"/>
          </p:cNvPicPr>
          <p:nvPr/>
        </p:nvPicPr>
        <p:blipFill rotWithShape="1">
          <a:blip r:embed="rId7" cstate="print">
            <a:extLst>
              <a:ext uri="{28A0092B-C50C-407E-A947-70E740481C1C}">
                <a14:useLocalDpi xmlns:a14="http://schemas.microsoft.com/office/drawing/2010/main" val="0"/>
              </a:ext>
            </a:extLst>
          </a:blip>
          <a:srcRect l="24689" r="32107"/>
          <a:stretch/>
        </p:blipFill>
        <p:spPr>
          <a:xfrm>
            <a:off x="7740537" y="3789186"/>
            <a:ext cx="948481" cy="1646490"/>
          </a:xfrm>
          <a:prstGeom prst="rect">
            <a:avLst/>
          </a:prstGeom>
        </p:spPr>
      </p:pic>
      <p:pic>
        <p:nvPicPr>
          <p:cNvPr id="31" name="图片 30"/>
          <p:cNvPicPr>
            <a:picLocks noChangeAspect="1"/>
          </p:cNvPicPr>
          <p:nvPr/>
        </p:nvPicPr>
        <p:blipFill>
          <a:blip r:embed="rId8"/>
          <a:stretch>
            <a:fillRect/>
          </a:stretch>
        </p:blipFill>
        <p:spPr>
          <a:xfrm>
            <a:off x="4428311" y="1030618"/>
            <a:ext cx="4002791" cy="2499735"/>
          </a:xfrm>
          <a:prstGeom prst="rect">
            <a:avLst/>
          </a:prstGeom>
        </p:spPr>
      </p:pic>
      <p:grpSp>
        <p:nvGrpSpPr>
          <p:cNvPr id="38" name="组合 37"/>
          <p:cNvGrpSpPr/>
          <p:nvPr/>
        </p:nvGrpSpPr>
        <p:grpSpPr>
          <a:xfrm>
            <a:off x="570809" y="3695328"/>
            <a:ext cx="3405003" cy="2553752"/>
            <a:chOff x="570809" y="3695328"/>
            <a:chExt cx="3405003" cy="2553752"/>
          </a:xfrm>
        </p:grpSpPr>
        <p:grpSp>
          <p:nvGrpSpPr>
            <p:cNvPr id="15" name="组合 14"/>
            <p:cNvGrpSpPr/>
            <p:nvPr/>
          </p:nvGrpSpPr>
          <p:grpSpPr>
            <a:xfrm>
              <a:off x="570809" y="3695328"/>
              <a:ext cx="3405003" cy="2553752"/>
              <a:chOff x="570809" y="3695328"/>
              <a:chExt cx="3405003" cy="2553752"/>
            </a:xfrm>
          </p:grpSpPr>
          <p:pic>
            <p:nvPicPr>
              <p:cNvPr id="4" name="图片 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0809" y="3695328"/>
                <a:ext cx="3405003" cy="2553752"/>
              </a:xfrm>
              <a:prstGeom prst="rect">
                <a:avLst/>
              </a:prstGeom>
            </p:spPr>
          </p:pic>
          <p:pic>
            <p:nvPicPr>
              <p:cNvPr id="9" name="图片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70579" y="3712507"/>
                <a:ext cx="877829" cy="658372"/>
              </a:xfrm>
              <a:prstGeom prst="rect">
                <a:avLst/>
              </a:prstGeom>
            </p:spPr>
          </p:pic>
          <p:cxnSp>
            <p:nvCxnSpPr>
              <p:cNvPr id="11" name="直接箭头连接符 10"/>
              <p:cNvCxnSpPr/>
              <p:nvPr/>
            </p:nvCxnSpPr>
            <p:spPr>
              <a:xfrm flipV="1">
                <a:off x="2962170" y="4221089"/>
                <a:ext cx="241678" cy="43204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cxnSp>
          <p:nvCxnSpPr>
            <p:cNvPr id="34" name="直接连接符 33"/>
            <p:cNvCxnSpPr/>
            <p:nvPr/>
          </p:nvCxnSpPr>
          <p:spPr>
            <a:xfrm flipV="1">
              <a:off x="983360" y="4186766"/>
              <a:ext cx="167605" cy="51952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150965" y="4182442"/>
              <a:ext cx="8640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058670" y="3870342"/>
              <a:ext cx="1048685" cy="307777"/>
            </a:xfrm>
            <a:prstGeom prst="rect">
              <a:avLst/>
            </a:prstGeom>
            <a:noFill/>
          </p:spPr>
          <p:txBody>
            <a:bodyPr wrap="none" rtlCol="0">
              <a:spAutoFit/>
            </a:bodyPr>
            <a:lstStyle/>
            <a:p>
              <a:r>
                <a:rPr lang="en-US" altLang="zh-CN" sz="1400" dirty="0" smtClean="0">
                  <a:latin typeface="Times New Roman" panose="02020603050405020304" pitchFamily="18" charset="0"/>
                  <a:cs typeface="Times New Roman" panose="02020603050405020304" pitchFamily="18" charset="0"/>
                </a:rPr>
                <a:t>Heat station</a:t>
              </a:r>
              <a:endParaRPr lang="zh-CN" altLang="en-US" sz="1400" dirty="0">
                <a:latin typeface="Times New Roman" panose="02020603050405020304" pitchFamily="18" charset="0"/>
                <a:cs typeface="Times New Roman" panose="02020603050405020304" pitchFamily="18" charset="0"/>
              </a:endParaRPr>
            </a:p>
          </p:txBody>
        </p:sp>
      </p:grpSp>
      <p:sp>
        <p:nvSpPr>
          <p:cNvPr id="39" name="文本框 38"/>
          <p:cNvSpPr txBox="1"/>
          <p:nvPr/>
        </p:nvSpPr>
        <p:spPr>
          <a:xfrm>
            <a:off x="6060682" y="2496895"/>
            <a:ext cx="2359941" cy="338554"/>
          </a:xfrm>
          <a:prstGeom prst="rect">
            <a:avLst/>
          </a:prstGeom>
          <a:noFill/>
        </p:spPr>
        <p:txBody>
          <a:bodyPr wrap="none" rtlCol="0">
            <a:spAutoFit/>
          </a:bodyPr>
          <a:lstStyle/>
          <a:p>
            <a:r>
              <a:rPr lang="en-US" altLang="zh-CN" sz="1600" dirty="0" smtClean="0">
                <a:solidFill>
                  <a:srgbClr val="0000FF"/>
                </a:solidFill>
                <a:latin typeface="Times New Roman" panose="02020603050405020304" pitchFamily="18" charset="0"/>
                <a:cs typeface="Times New Roman" panose="02020603050405020304" pitchFamily="18" charset="0"/>
              </a:rPr>
              <a:t>5 days continuous running</a:t>
            </a:r>
            <a:endParaRPr lang="zh-CN" altLang="en-US" sz="1600" dirty="0">
              <a:solidFill>
                <a:srgbClr val="0000FF"/>
              </a:solidFill>
              <a:latin typeface="Times New Roman" panose="02020603050405020304" pitchFamily="18" charset="0"/>
              <a:cs typeface="Times New Roman" panose="02020603050405020304" pitchFamily="18" charset="0"/>
            </a:endParaRPr>
          </a:p>
        </p:txBody>
      </p:sp>
      <p:pic>
        <p:nvPicPr>
          <p:cNvPr id="3" name="图片 2"/>
          <p:cNvPicPr>
            <a:picLocks noChangeAspect="1"/>
          </p:cNvPicPr>
          <p:nvPr/>
        </p:nvPicPr>
        <p:blipFill>
          <a:blip r:embed="rId11"/>
          <a:stretch>
            <a:fillRect/>
          </a:stretch>
        </p:blipFill>
        <p:spPr>
          <a:xfrm>
            <a:off x="570809" y="1035792"/>
            <a:ext cx="3706657" cy="2500663"/>
          </a:xfrm>
          <a:prstGeom prst="rect">
            <a:avLst/>
          </a:prstGeom>
        </p:spPr>
      </p:pic>
      <p:sp>
        <p:nvSpPr>
          <p:cNvPr id="25" name="标题 1"/>
          <p:cNvSpPr>
            <a:spLocks noGrp="1"/>
          </p:cNvSpPr>
          <p:nvPr>
            <p:ph type="title"/>
          </p:nvPr>
        </p:nvSpPr>
        <p:spPr>
          <a:xfrm>
            <a:off x="1660046" y="-27384"/>
            <a:ext cx="5832648" cy="435736"/>
          </a:xfrm>
        </p:spPr>
        <p:txBody>
          <a:bodyPr>
            <a:noAutofit/>
          </a:bodyPr>
          <a:lstStyle/>
          <a:p>
            <a:r>
              <a:rPr lang="en-US" altLang="zh-CN" sz="2800" dirty="0">
                <a:solidFill>
                  <a:schemeClr val="bg1"/>
                </a:solidFill>
              </a:rPr>
              <a:t>Standard Inductive Oven-2019</a:t>
            </a:r>
            <a:endParaRPr lang="zh-CN" altLang="en-US" sz="2800" dirty="0">
              <a:solidFill>
                <a:schemeClr val="bg1"/>
              </a:solidFill>
            </a:endParaRPr>
          </a:p>
        </p:txBody>
      </p:sp>
    </p:spTree>
    <p:extLst>
      <p:ext uri="{BB962C8B-B14F-4D97-AF65-F5344CB8AC3E}">
        <p14:creationId xmlns:p14="http://schemas.microsoft.com/office/powerpoint/2010/main" val="3329696991"/>
      </p:ext>
    </p:extLst>
  </p:cSld>
  <p:clrMapOvr>
    <a:masterClrMapping/>
  </p:clrMapOvr>
  <mc:AlternateContent xmlns:mc="http://schemas.openxmlformats.org/markup-compatibility/2006" xmlns:p14="http://schemas.microsoft.com/office/powerpoint/2010/main">
    <mc:Choice Requires="p14">
      <p:transition spd="slow" p14:dur="2000" advTm="38681"/>
    </mc:Choice>
    <mc:Fallback xmlns="">
      <p:transition spd="slow" advTm="3868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txBox="1">
            <a:spLocks/>
          </p:cNvSpPr>
          <p:nvPr/>
        </p:nvSpPr>
        <p:spPr>
          <a:xfrm>
            <a:off x="1115616" y="692696"/>
            <a:ext cx="7056784" cy="44516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The On-line Test on SECRAL-II platform</a:t>
            </a:r>
            <a:endParaRPr lang="zh-CN" altLang="en-US" sz="2400" b="1" dirty="0"/>
          </a:p>
        </p:txBody>
      </p:sp>
      <p:grpSp>
        <p:nvGrpSpPr>
          <p:cNvPr id="5" name="组合 4"/>
          <p:cNvGrpSpPr/>
          <p:nvPr/>
        </p:nvGrpSpPr>
        <p:grpSpPr>
          <a:xfrm>
            <a:off x="6207427" y="1412776"/>
            <a:ext cx="2597510" cy="3979437"/>
            <a:chOff x="6207427" y="1412776"/>
            <a:chExt cx="2597510" cy="3979437"/>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7427" y="1412776"/>
              <a:ext cx="2597509" cy="1948132"/>
            </a:xfrm>
            <a:prstGeom prst="rect">
              <a:avLst/>
            </a:prstGeom>
          </p:spPr>
        </p:pic>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07428" y="3444081"/>
              <a:ext cx="2597509" cy="1948132"/>
            </a:xfrm>
            <a:prstGeom prst="rect">
              <a:avLst/>
            </a:prstGeom>
          </p:spPr>
        </p:pic>
      </p:grpSp>
      <p:grpSp>
        <p:nvGrpSpPr>
          <p:cNvPr id="36" name="组合 35"/>
          <p:cNvGrpSpPr/>
          <p:nvPr/>
        </p:nvGrpSpPr>
        <p:grpSpPr>
          <a:xfrm>
            <a:off x="683568" y="1446422"/>
            <a:ext cx="5327091" cy="3995318"/>
            <a:chOff x="683568" y="1377898"/>
            <a:chExt cx="5327091" cy="3995318"/>
          </a:xfrm>
        </p:grpSpPr>
        <p:pic>
          <p:nvPicPr>
            <p:cNvPr id="3" name="图片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3568" y="1377898"/>
              <a:ext cx="5327091" cy="3995318"/>
            </a:xfrm>
            <a:prstGeom prst="rect">
              <a:avLst/>
            </a:prstGeom>
          </p:spPr>
        </p:pic>
        <p:cxnSp>
          <p:nvCxnSpPr>
            <p:cNvPr id="17" name="直接连接符 16"/>
            <p:cNvCxnSpPr/>
            <p:nvPr/>
          </p:nvCxnSpPr>
          <p:spPr>
            <a:xfrm>
              <a:off x="4427985" y="3326030"/>
              <a:ext cx="432047" cy="58052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979712" y="2204864"/>
              <a:ext cx="936104" cy="288032"/>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4344371" y="3906550"/>
              <a:ext cx="1173719" cy="338554"/>
            </a:xfrm>
            <a:prstGeom prst="rect">
              <a:avLst/>
            </a:prstGeom>
            <a:solidFill>
              <a:schemeClr val="bg1"/>
            </a:solidFill>
          </p:spPr>
          <p:txBody>
            <a:bodyPr wrap="non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Heat station</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sp>
          <p:nvSpPr>
            <p:cNvPr id="25" name="文本框 24"/>
            <p:cNvSpPr txBox="1"/>
            <p:nvPr/>
          </p:nvSpPr>
          <p:spPr>
            <a:xfrm>
              <a:off x="805993" y="1985987"/>
              <a:ext cx="1175322" cy="338554"/>
            </a:xfrm>
            <a:prstGeom prst="rect">
              <a:avLst/>
            </a:prstGeom>
            <a:solidFill>
              <a:schemeClr val="bg1"/>
            </a:solidFill>
          </p:spPr>
          <p:txBody>
            <a:bodyPr wrap="non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SECRAL-II</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sp>
          <p:nvSpPr>
            <p:cNvPr id="28" name="文本框 27"/>
            <p:cNvSpPr txBox="1"/>
            <p:nvPr/>
          </p:nvSpPr>
          <p:spPr>
            <a:xfrm>
              <a:off x="1480787" y="3941462"/>
              <a:ext cx="1308371" cy="338554"/>
            </a:xfrm>
            <a:prstGeom prst="rect">
              <a:avLst/>
            </a:prstGeom>
            <a:solidFill>
              <a:schemeClr val="bg1"/>
            </a:solidFill>
          </p:spPr>
          <p:txBody>
            <a:bodyPr wrap="non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Power supply</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cxnSp>
          <p:nvCxnSpPr>
            <p:cNvPr id="29" name="直接连接符 28"/>
            <p:cNvCxnSpPr>
              <a:endCxn id="28" idx="0"/>
            </p:cNvCxnSpPr>
            <p:nvPr/>
          </p:nvCxnSpPr>
          <p:spPr>
            <a:xfrm flipH="1">
              <a:off x="2134973" y="3629543"/>
              <a:ext cx="106469" cy="311919"/>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4" name="文本框 3"/>
          <p:cNvSpPr txBox="1"/>
          <p:nvPr/>
        </p:nvSpPr>
        <p:spPr>
          <a:xfrm>
            <a:off x="2241442" y="5568993"/>
            <a:ext cx="1971052" cy="369332"/>
          </a:xfrm>
          <a:prstGeom prst="rect">
            <a:avLst/>
          </a:prstGeom>
          <a:noFill/>
        </p:spPr>
        <p:txBody>
          <a:bodyPr wrap="none" rtlCol="0">
            <a:spAutoFit/>
          </a:bodyPr>
          <a:lstStyle/>
          <a:p>
            <a:r>
              <a:rPr lang="en-US" altLang="zh-CN" b="1" dirty="0" smtClean="0"/>
              <a:t>SECRAL-II platform</a:t>
            </a:r>
            <a:endParaRPr lang="zh-CN" altLang="en-US" b="1" dirty="0"/>
          </a:p>
        </p:txBody>
      </p:sp>
      <p:sp>
        <p:nvSpPr>
          <p:cNvPr id="15" name="文本框 14"/>
          <p:cNvSpPr txBox="1"/>
          <p:nvPr/>
        </p:nvSpPr>
        <p:spPr>
          <a:xfrm>
            <a:off x="6421621" y="5568993"/>
            <a:ext cx="2169120" cy="646331"/>
          </a:xfrm>
          <a:prstGeom prst="rect">
            <a:avLst/>
          </a:prstGeom>
          <a:noFill/>
        </p:spPr>
        <p:txBody>
          <a:bodyPr wrap="none" rtlCol="0">
            <a:spAutoFit/>
          </a:bodyPr>
          <a:lstStyle/>
          <a:p>
            <a:pPr algn="ctr"/>
            <a:r>
              <a:rPr lang="en-US" altLang="zh-CN" b="1" dirty="0" smtClean="0"/>
              <a:t>Injection component</a:t>
            </a:r>
          </a:p>
          <a:p>
            <a:pPr algn="ctr"/>
            <a:r>
              <a:rPr lang="en-US" altLang="zh-CN" b="1" dirty="0" smtClean="0"/>
              <a:t>(SECRAL-II)</a:t>
            </a:r>
            <a:endParaRPr lang="zh-CN" altLang="en-US" b="1" dirty="0"/>
          </a:p>
        </p:txBody>
      </p:sp>
      <p:sp>
        <p:nvSpPr>
          <p:cNvPr id="21" name="标题 1"/>
          <p:cNvSpPr>
            <a:spLocks noGrp="1"/>
          </p:cNvSpPr>
          <p:nvPr>
            <p:ph type="title"/>
          </p:nvPr>
        </p:nvSpPr>
        <p:spPr>
          <a:xfrm>
            <a:off x="1660046" y="-27384"/>
            <a:ext cx="5832648" cy="435736"/>
          </a:xfrm>
        </p:spPr>
        <p:txBody>
          <a:bodyPr>
            <a:noAutofit/>
          </a:bodyPr>
          <a:lstStyle/>
          <a:p>
            <a:r>
              <a:rPr lang="en-US" altLang="zh-CN" sz="2800" dirty="0">
                <a:solidFill>
                  <a:schemeClr val="bg1"/>
                </a:solidFill>
              </a:rPr>
              <a:t>Standard Inductive Oven-2019</a:t>
            </a:r>
            <a:endParaRPr lang="zh-CN" altLang="en-US" sz="2800" dirty="0">
              <a:solidFill>
                <a:schemeClr val="bg1"/>
              </a:solidFill>
            </a:endParaRPr>
          </a:p>
        </p:txBody>
      </p:sp>
    </p:spTree>
    <p:extLst>
      <p:ext uri="{BB962C8B-B14F-4D97-AF65-F5344CB8AC3E}">
        <p14:creationId xmlns:p14="http://schemas.microsoft.com/office/powerpoint/2010/main" val="2489964832"/>
      </p:ext>
    </p:extLst>
  </p:cSld>
  <p:clrMapOvr>
    <a:masterClrMapping/>
  </p:clrMapOvr>
  <mc:AlternateContent xmlns:mc="http://schemas.openxmlformats.org/markup-compatibility/2006" xmlns:p14="http://schemas.microsoft.com/office/powerpoint/2010/main">
    <mc:Choice Requires="p14">
      <p:transition spd="slow" p14:dur="2000" advTm="13243"/>
    </mc:Choice>
    <mc:Fallback xmlns="">
      <p:transition spd="slow" advTm="1324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651934" y="5229200"/>
            <a:ext cx="7848872" cy="1133452"/>
          </a:xfrm>
          <a:prstGeom prst="rect">
            <a:avLst/>
          </a:prstGeom>
          <a:noFill/>
        </p:spPr>
        <p:txBody>
          <a:bodyPr wrap="square" rtlCol="0">
            <a:spAutoFit/>
          </a:bodyPr>
          <a:lstStyle/>
          <a:p>
            <a:pPr>
              <a:lnSpc>
                <a:spcPct val="125000"/>
              </a:lnSpc>
            </a:pPr>
            <a:r>
              <a:rPr lang="en-US" altLang="zh-CN" dirty="0">
                <a:latin typeface="Times New Roman" panose="02020603050405020304" pitchFamily="18" charset="0"/>
                <a:cs typeface="Times New Roman" panose="02020603050405020304" pitchFamily="18" charset="0"/>
              </a:rPr>
              <a:t>T</a:t>
            </a:r>
            <a:r>
              <a:rPr lang="en-US" altLang="zh-CN" dirty="0" smtClean="0">
                <a:latin typeface="Times New Roman" panose="02020603050405020304" pitchFamily="18" charset="0"/>
                <a:cs typeface="Times New Roman" panose="02020603050405020304" pitchFamily="18" charset="0"/>
              </a:rPr>
              <a:t>otal maximum </a:t>
            </a:r>
            <a:r>
              <a:rPr lang="en-US" altLang="zh-CN" dirty="0" err="1" smtClean="0">
                <a:latin typeface="Times New Roman" panose="02020603050405020304" pitchFamily="18" charset="0"/>
                <a:cs typeface="Times New Roman" panose="02020603050405020304" pitchFamily="18" charset="0"/>
              </a:rPr>
              <a:t>rf</a:t>
            </a:r>
            <a:r>
              <a:rPr lang="en-US" altLang="zh-CN" dirty="0" smtClean="0">
                <a:latin typeface="Times New Roman" panose="02020603050405020304" pitchFamily="18" charset="0"/>
                <a:cs typeface="Times New Roman" panose="02020603050405020304" pitchFamily="18" charset="0"/>
              </a:rPr>
              <a:t> power ~6.0 kW, some preliminary but very promising intense uranium ions were produced, such as:</a:t>
            </a:r>
          </a:p>
          <a:p>
            <a:pPr algn="ctr">
              <a:lnSpc>
                <a:spcPct val="125000"/>
              </a:lnSpc>
            </a:pPr>
            <a:r>
              <a:rPr lang="en-US" altLang="zh-CN" sz="2000" b="1" dirty="0" smtClean="0">
                <a:solidFill>
                  <a:srgbClr val="0000FF"/>
                </a:solidFill>
                <a:latin typeface="Times New Roman" panose="02020603050405020304" pitchFamily="18" charset="0"/>
                <a:cs typeface="Times New Roman" panose="02020603050405020304" pitchFamily="18" charset="0"/>
              </a:rPr>
              <a:t>450 </a:t>
            </a:r>
            <a:r>
              <a:rPr lang="en-US" altLang="zh-CN" sz="2000" b="1" dirty="0" err="1" smtClean="0">
                <a:solidFill>
                  <a:srgbClr val="0000FF"/>
                </a:solidFill>
                <a:latin typeface="Times New Roman" panose="02020603050405020304" pitchFamily="18" charset="0"/>
                <a:cs typeface="Times New Roman" panose="02020603050405020304" pitchFamily="18" charset="0"/>
              </a:rPr>
              <a:t>euA</a:t>
            </a:r>
            <a:r>
              <a:rPr lang="en-US" altLang="zh-CN" sz="2000" b="1" dirty="0" smtClean="0">
                <a:solidFill>
                  <a:srgbClr val="0000FF"/>
                </a:solidFill>
                <a:latin typeface="Times New Roman" panose="02020603050405020304" pitchFamily="18" charset="0"/>
                <a:cs typeface="Times New Roman" panose="02020603050405020304" pitchFamily="18" charset="0"/>
              </a:rPr>
              <a:t> of U</a:t>
            </a:r>
            <a:r>
              <a:rPr lang="en-US" altLang="zh-CN" sz="2000" b="1" baseline="30000" dirty="0" smtClean="0">
                <a:solidFill>
                  <a:srgbClr val="0000FF"/>
                </a:solidFill>
                <a:latin typeface="Times New Roman" panose="02020603050405020304" pitchFamily="18" charset="0"/>
                <a:cs typeface="Times New Roman" panose="02020603050405020304" pitchFamily="18" charset="0"/>
              </a:rPr>
              <a:t>33+</a:t>
            </a:r>
            <a:r>
              <a:rPr lang="en-US" altLang="zh-CN" sz="2000" b="1" dirty="0" smtClean="0">
                <a:solidFill>
                  <a:srgbClr val="0000FF"/>
                </a:solidFill>
                <a:latin typeface="Times New Roman" panose="02020603050405020304" pitchFamily="18" charset="0"/>
                <a:cs typeface="Times New Roman" panose="02020603050405020304" pitchFamily="18" charset="0"/>
              </a:rPr>
              <a:t>, 380 </a:t>
            </a:r>
            <a:r>
              <a:rPr lang="en-US" altLang="zh-CN" sz="2000" b="1" dirty="0" err="1" smtClean="0">
                <a:solidFill>
                  <a:srgbClr val="0000FF"/>
                </a:solidFill>
                <a:latin typeface="Times New Roman" panose="02020603050405020304" pitchFamily="18" charset="0"/>
                <a:cs typeface="Times New Roman" panose="02020603050405020304" pitchFamily="18" charset="0"/>
              </a:rPr>
              <a:t>euA</a:t>
            </a:r>
            <a:r>
              <a:rPr lang="en-US" altLang="zh-CN" sz="2000" b="1" dirty="0" smtClean="0">
                <a:solidFill>
                  <a:srgbClr val="0000FF"/>
                </a:solidFill>
                <a:latin typeface="Times New Roman" panose="02020603050405020304" pitchFamily="18" charset="0"/>
                <a:cs typeface="Times New Roman" panose="02020603050405020304" pitchFamily="18" charset="0"/>
              </a:rPr>
              <a:t> of U</a:t>
            </a:r>
            <a:r>
              <a:rPr lang="en-US" altLang="zh-CN" sz="2000" b="1" baseline="30000" dirty="0" smtClean="0">
                <a:solidFill>
                  <a:srgbClr val="0000FF"/>
                </a:solidFill>
                <a:latin typeface="Times New Roman" panose="02020603050405020304" pitchFamily="18" charset="0"/>
                <a:cs typeface="Times New Roman" panose="02020603050405020304" pitchFamily="18" charset="0"/>
              </a:rPr>
              <a:t>34+</a:t>
            </a:r>
            <a:r>
              <a:rPr lang="en-US" altLang="zh-CN" sz="2000" b="1" dirty="0" smtClean="0">
                <a:solidFill>
                  <a:srgbClr val="0000FF"/>
                </a:solidFill>
                <a:latin typeface="Times New Roman" panose="02020603050405020304" pitchFamily="18" charset="0"/>
                <a:cs typeface="Times New Roman" panose="02020603050405020304" pitchFamily="18" charset="0"/>
              </a:rPr>
              <a:t>, 310 </a:t>
            </a:r>
            <a:r>
              <a:rPr lang="en-US" altLang="zh-CN" sz="2000" b="1" dirty="0" err="1" smtClean="0">
                <a:solidFill>
                  <a:srgbClr val="0000FF"/>
                </a:solidFill>
                <a:latin typeface="Times New Roman" panose="02020603050405020304" pitchFamily="18" charset="0"/>
                <a:cs typeface="Times New Roman" panose="02020603050405020304" pitchFamily="18" charset="0"/>
              </a:rPr>
              <a:t>euA</a:t>
            </a:r>
            <a:r>
              <a:rPr lang="en-US" altLang="zh-CN" sz="2000" b="1" dirty="0" smtClean="0">
                <a:solidFill>
                  <a:srgbClr val="0000FF"/>
                </a:solidFill>
                <a:latin typeface="Times New Roman" panose="02020603050405020304" pitchFamily="18" charset="0"/>
                <a:cs typeface="Times New Roman" panose="02020603050405020304" pitchFamily="18" charset="0"/>
              </a:rPr>
              <a:t> of U</a:t>
            </a:r>
            <a:r>
              <a:rPr lang="en-US" altLang="zh-CN" sz="2000" b="1" baseline="30000" dirty="0" smtClean="0">
                <a:solidFill>
                  <a:srgbClr val="0000FF"/>
                </a:solidFill>
                <a:latin typeface="Times New Roman" panose="02020603050405020304" pitchFamily="18" charset="0"/>
                <a:cs typeface="Times New Roman" panose="02020603050405020304" pitchFamily="18" charset="0"/>
              </a:rPr>
              <a:t>35+</a:t>
            </a:r>
            <a:r>
              <a:rPr lang="en-US" altLang="zh-CN" sz="2000" b="1" dirty="0" smtClean="0">
                <a:solidFill>
                  <a:srgbClr val="0000FF"/>
                </a:solidFill>
                <a:latin typeface="Times New Roman" panose="02020603050405020304" pitchFamily="18" charset="0"/>
                <a:cs typeface="Times New Roman" panose="02020603050405020304" pitchFamily="18" charset="0"/>
              </a:rPr>
              <a:t>, </a:t>
            </a:r>
            <a:r>
              <a:rPr lang="en-US" altLang="zh-CN" sz="2000" b="1" dirty="0" err="1" smtClean="0">
                <a:solidFill>
                  <a:srgbClr val="0000FF"/>
                </a:solidFill>
                <a:latin typeface="Times New Roman" panose="02020603050405020304" pitchFamily="18" charset="0"/>
                <a:cs typeface="Times New Roman" panose="02020603050405020304" pitchFamily="18" charset="0"/>
              </a:rPr>
              <a:t>etc</a:t>
            </a:r>
            <a:endParaRPr lang="zh-CN" altLang="en-US" sz="2000" b="1" dirty="0">
              <a:solidFill>
                <a:srgbClr val="0000FF"/>
              </a:solidFill>
              <a:latin typeface="Times New Roman" panose="02020603050405020304" pitchFamily="18" charset="0"/>
              <a:cs typeface="Times New Roman" panose="02020603050405020304" pitchFamily="18" charset="0"/>
            </a:endParaRPr>
          </a:p>
        </p:txBody>
      </p:sp>
      <p:sp>
        <p:nvSpPr>
          <p:cNvPr id="10" name="标题 1"/>
          <p:cNvSpPr>
            <a:spLocks noGrp="1"/>
          </p:cNvSpPr>
          <p:nvPr>
            <p:ph type="title"/>
          </p:nvPr>
        </p:nvSpPr>
        <p:spPr>
          <a:xfrm>
            <a:off x="1157272" y="715415"/>
            <a:ext cx="5832648" cy="435736"/>
          </a:xfrm>
        </p:spPr>
        <p:txBody>
          <a:bodyPr>
            <a:noAutofit/>
          </a:bodyPr>
          <a:lstStyle/>
          <a:p>
            <a:r>
              <a:rPr lang="en-US" altLang="zh-CN" sz="2400" b="1" dirty="0" smtClean="0"/>
              <a:t>Production of intense uranium beams</a:t>
            </a:r>
            <a:endParaRPr lang="zh-CN" altLang="en-US" sz="2400" b="1" dirty="0"/>
          </a:p>
        </p:txBody>
      </p:sp>
      <p:pic>
        <p:nvPicPr>
          <p:cNvPr id="4" name="图片 3"/>
          <p:cNvPicPr>
            <a:picLocks noChangeAspect="1"/>
          </p:cNvPicPr>
          <p:nvPr/>
        </p:nvPicPr>
        <p:blipFill>
          <a:blip r:embed="rId3"/>
          <a:stretch>
            <a:fillRect/>
          </a:stretch>
        </p:blipFill>
        <p:spPr>
          <a:xfrm>
            <a:off x="467544" y="1205659"/>
            <a:ext cx="6375897" cy="4024051"/>
          </a:xfrm>
          <a:prstGeom prst="rect">
            <a:avLst/>
          </a:prstGeom>
        </p:spPr>
      </p:pic>
      <p:pic>
        <p:nvPicPr>
          <p:cNvPr id="11" name="图片 10"/>
          <p:cNvPicPr>
            <a:picLocks noChangeAspect="1"/>
          </p:cNvPicPr>
          <p:nvPr/>
        </p:nvPicPr>
        <p:blipFill>
          <a:blip r:embed="rId4"/>
          <a:stretch>
            <a:fillRect/>
          </a:stretch>
        </p:blipFill>
        <p:spPr>
          <a:xfrm>
            <a:off x="6880049" y="1196752"/>
            <a:ext cx="1942864" cy="2263560"/>
          </a:xfrm>
          <a:prstGeom prst="rect">
            <a:avLst/>
          </a:prstGeom>
        </p:spPr>
      </p:pic>
      <p:pic>
        <p:nvPicPr>
          <p:cNvPr id="12" name="图片 11"/>
          <p:cNvPicPr>
            <a:picLocks noChangeAspect="1"/>
          </p:cNvPicPr>
          <p:nvPr/>
        </p:nvPicPr>
        <p:blipFill rotWithShape="1">
          <a:blip r:embed="rId5"/>
          <a:srcRect l="32019" t="27275" r="29531" b="16886"/>
          <a:stretch/>
        </p:blipFill>
        <p:spPr>
          <a:xfrm>
            <a:off x="6954499" y="3569328"/>
            <a:ext cx="1793965" cy="1584176"/>
          </a:xfrm>
          <a:prstGeom prst="rect">
            <a:avLst/>
          </a:prstGeom>
        </p:spPr>
      </p:pic>
      <p:sp>
        <p:nvSpPr>
          <p:cNvPr id="3" name="文本框 2"/>
          <p:cNvSpPr txBox="1"/>
          <p:nvPr/>
        </p:nvSpPr>
        <p:spPr>
          <a:xfrm>
            <a:off x="4292743" y="3038544"/>
            <a:ext cx="2550698" cy="584775"/>
          </a:xfrm>
          <a:prstGeom prst="rect">
            <a:avLst/>
          </a:prstGeom>
          <a:noFill/>
        </p:spPr>
        <p:txBody>
          <a:bodyPr wrap="none" rtlCol="0">
            <a:spAutoFit/>
          </a:bodyPr>
          <a:lstStyle/>
          <a:p>
            <a:r>
              <a:rPr lang="en-US" altLang="zh-CN" sz="1600" dirty="0" smtClean="0">
                <a:latin typeface="Times New Roman" panose="02020603050405020304" pitchFamily="18" charset="0"/>
                <a:cs typeface="Times New Roman" panose="02020603050405020304" pitchFamily="18" charset="0"/>
              </a:rPr>
              <a:t>Normalized RMS emittance:</a:t>
            </a:r>
          </a:p>
          <a:p>
            <a:r>
              <a:rPr lang="en-US" altLang="zh-CN" sz="1600" dirty="0" err="1" smtClean="0">
                <a:latin typeface="Times New Roman" panose="02020603050405020304" pitchFamily="18" charset="0"/>
                <a:cs typeface="Times New Roman" panose="02020603050405020304" pitchFamily="18" charset="0"/>
              </a:rPr>
              <a:t>Ɛx</a:t>
            </a:r>
            <a:r>
              <a:rPr lang="zh-CN" altLang="en-US" sz="1600" dirty="0" smtClean="0">
                <a:latin typeface="Times New Roman" panose="02020603050405020304" pitchFamily="18" charset="0"/>
                <a:cs typeface="Times New Roman" panose="02020603050405020304" pitchFamily="18" charset="0"/>
              </a:rPr>
              <a:t>≈</a:t>
            </a:r>
            <a:r>
              <a:rPr lang="en-US" altLang="zh-CN" sz="1600" dirty="0" smtClean="0">
                <a:latin typeface="Times New Roman" panose="02020603050405020304" pitchFamily="18" charset="0"/>
                <a:cs typeface="Times New Roman" panose="02020603050405020304" pitchFamily="18" charset="0"/>
              </a:rPr>
              <a:t>0.1 π. mm. </a:t>
            </a:r>
            <a:r>
              <a:rPr lang="en-US" altLang="zh-CN" sz="1600" dirty="0" err="1" smtClean="0">
                <a:latin typeface="Times New Roman" panose="02020603050405020304" pitchFamily="18" charset="0"/>
                <a:cs typeface="Times New Roman" panose="02020603050405020304" pitchFamily="18" charset="0"/>
              </a:rPr>
              <a:t>mrad</a:t>
            </a:r>
            <a:endParaRPr lang="zh-CN" altLang="en-US" sz="1600" dirty="0">
              <a:latin typeface="Times New Roman" panose="02020603050405020304" pitchFamily="18" charset="0"/>
              <a:cs typeface="Times New Roman" panose="02020603050405020304" pitchFamily="18" charset="0"/>
            </a:endParaRPr>
          </a:p>
        </p:txBody>
      </p:sp>
      <p:sp>
        <p:nvSpPr>
          <p:cNvPr id="8" name="标题 1"/>
          <p:cNvSpPr txBox="1">
            <a:spLocks/>
          </p:cNvSpPr>
          <p:nvPr/>
        </p:nvSpPr>
        <p:spPr>
          <a:xfrm>
            <a:off x="1660046" y="-27384"/>
            <a:ext cx="5832648"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smtClean="0">
                <a:solidFill>
                  <a:schemeClr val="bg1"/>
                </a:solidFill>
              </a:rPr>
              <a:t>Standard Inductive Oven-2019</a:t>
            </a:r>
            <a:endParaRPr lang="zh-CN" altLang="en-US" sz="2800" dirty="0">
              <a:solidFill>
                <a:schemeClr val="bg1"/>
              </a:solidFill>
            </a:endParaRPr>
          </a:p>
        </p:txBody>
      </p:sp>
    </p:spTree>
    <p:extLst>
      <p:ext uri="{BB962C8B-B14F-4D97-AF65-F5344CB8AC3E}">
        <p14:creationId xmlns:p14="http://schemas.microsoft.com/office/powerpoint/2010/main" val="1830070509"/>
      </p:ext>
    </p:extLst>
  </p:cSld>
  <p:clrMapOvr>
    <a:masterClrMapping/>
  </p:clrMapOvr>
  <mc:AlternateContent xmlns:mc="http://schemas.openxmlformats.org/markup-compatibility/2006" xmlns:p14="http://schemas.microsoft.com/office/powerpoint/2010/main">
    <mc:Choice Requires="p14">
      <p:transition spd="slow" p14:dur="2000" advTm="24217"/>
    </mc:Choice>
    <mc:Fallback xmlns="">
      <p:transition spd="slow" advTm="2421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1475656" y="692696"/>
            <a:ext cx="5832648" cy="435736"/>
          </a:xfrm>
        </p:spPr>
        <p:txBody>
          <a:bodyPr>
            <a:noAutofit/>
          </a:bodyPr>
          <a:lstStyle/>
          <a:p>
            <a:r>
              <a:rPr lang="en-US" altLang="zh-CN" sz="2400" b="1" baseline="30000" dirty="0" smtClean="0"/>
              <a:t>238</a:t>
            </a:r>
            <a:r>
              <a:rPr lang="en-US" altLang="zh-CN" sz="2400" b="1" dirty="0" smtClean="0"/>
              <a:t>U</a:t>
            </a:r>
            <a:r>
              <a:rPr lang="en-US" altLang="zh-CN" sz="2400" b="1" baseline="30000" dirty="0" smtClean="0"/>
              <a:t>35+</a:t>
            </a:r>
            <a:r>
              <a:rPr lang="en-US" altLang="zh-CN" sz="2400" b="1" dirty="0" smtClean="0"/>
              <a:t> stability test</a:t>
            </a:r>
            <a:endParaRPr lang="zh-CN" altLang="en-US" sz="2400" b="1" dirty="0"/>
          </a:p>
        </p:txBody>
      </p:sp>
      <p:pic>
        <p:nvPicPr>
          <p:cNvPr id="3" name="图片 2"/>
          <p:cNvPicPr>
            <a:picLocks noChangeAspect="1"/>
          </p:cNvPicPr>
          <p:nvPr/>
        </p:nvPicPr>
        <p:blipFill>
          <a:blip r:embed="rId2"/>
          <a:stretch>
            <a:fillRect/>
          </a:stretch>
        </p:blipFill>
        <p:spPr>
          <a:xfrm>
            <a:off x="713476" y="1188772"/>
            <a:ext cx="7746955" cy="5192556"/>
          </a:xfrm>
          <a:prstGeom prst="rect">
            <a:avLst/>
          </a:prstGeom>
        </p:spPr>
      </p:pic>
      <p:sp>
        <p:nvSpPr>
          <p:cNvPr id="4" name="标题 1"/>
          <p:cNvSpPr txBox="1">
            <a:spLocks/>
          </p:cNvSpPr>
          <p:nvPr/>
        </p:nvSpPr>
        <p:spPr>
          <a:xfrm>
            <a:off x="1660046" y="-27384"/>
            <a:ext cx="5832648"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smtClean="0">
                <a:solidFill>
                  <a:schemeClr val="bg1"/>
                </a:solidFill>
              </a:rPr>
              <a:t>Standard Inductive Oven-2019</a:t>
            </a:r>
            <a:endParaRPr lang="zh-CN" altLang="en-US" sz="2800" dirty="0">
              <a:solidFill>
                <a:schemeClr val="bg1"/>
              </a:solidFill>
            </a:endParaRPr>
          </a:p>
        </p:txBody>
      </p:sp>
    </p:spTree>
    <p:extLst>
      <p:ext uri="{BB962C8B-B14F-4D97-AF65-F5344CB8AC3E}">
        <p14:creationId xmlns:p14="http://schemas.microsoft.com/office/powerpoint/2010/main" val="894330882"/>
      </p:ext>
    </p:extLst>
  </p:cSld>
  <p:clrMapOvr>
    <a:masterClrMapping/>
  </p:clrMapOvr>
  <mc:AlternateContent xmlns:mc="http://schemas.openxmlformats.org/markup-compatibility/2006" xmlns:p14="http://schemas.microsoft.com/office/powerpoint/2010/main">
    <mc:Choice Requires="p14">
      <p:transition spd="slow" p14:dur="2000" advTm="17159"/>
    </mc:Choice>
    <mc:Fallback xmlns="">
      <p:transition spd="slow" advTm="171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1"/>
          <p:cNvSpPr>
            <a:spLocks noGrp="1"/>
          </p:cNvSpPr>
          <p:nvPr>
            <p:ph type="title"/>
          </p:nvPr>
        </p:nvSpPr>
        <p:spPr>
          <a:xfrm>
            <a:off x="611560" y="764704"/>
            <a:ext cx="7311624" cy="435736"/>
          </a:xfrm>
        </p:spPr>
        <p:txBody>
          <a:bodyPr>
            <a:noAutofit/>
          </a:bodyPr>
          <a:lstStyle/>
          <a:p>
            <a:r>
              <a:rPr lang="en-US" altLang="zh-CN" sz="2400" b="1" dirty="0" smtClean="0"/>
              <a:t>Uranium beam latest results</a:t>
            </a:r>
            <a:endParaRPr lang="zh-CN" altLang="en-US" sz="2400" b="1" dirty="0"/>
          </a:p>
        </p:txBody>
      </p:sp>
      <p:graphicFrame>
        <p:nvGraphicFramePr>
          <p:cNvPr id="2" name="表格 1"/>
          <p:cNvGraphicFramePr>
            <a:graphicFrameLocks noGrp="1"/>
          </p:cNvGraphicFramePr>
          <p:nvPr>
            <p:extLst>
              <p:ext uri="{D42A27DB-BD31-4B8C-83A1-F6EECF244321}">
                <p14:modId xmlns:p14="http://schemas.microsoft.com/office/powerpoint/2010/main" val="1570796671"/>
              </p:ext>
            </p:extLst>
          </p:nvPr>
        </p:nvGraphicFramePr>
        <p:xfrm>
          <a:off x="755576" y="1431000"/>
          <a:ext cx="7446900" cy="4131537"/>
        </p:xfrm>
        <a:graphic>
          <a:graphicData uri="http://schemas.openxmlformats.org/drawingml/2006/table">
            <a:tbl>
              <a:tblPr firstRow="1" bandRow="1">
                <a:tableStyleId>{5C22544A-7EE6-4342-B048-85BDC9FD1C3A}</a:tableStyleId>
              </a:tblPr>
              <a:tblGrid>
                <a:gridCol w="1861725">
                  <a:extLst>
                    <a:ext uri="{9D8B030D-6E8A-4147-A177-3AD203B41FA5}">
                      <a16:colId xmlns:a16="http://schemas.microsoft.com/office/drawing/2014/main" val="20000"/>
                    </a:ext>
                  </a:extLst>
                </a:gridCol>
                <a:gridCol w="1861725">
                  <a:extLst>
                    <a:ext uri="{9D8B030D-6E8A-4147-A177-3AD203B41FA5}">
                      <a16:colId xmlns:a16="http://schemas.microsoft.com/office/drawing/2014/main" val="20001"/>
                    </a:ext>
                  </a:extLst>
                </a:gridCol>
                <a:gridCol w="1861725">
                  <a:extLst>
                    <a:ext uri="{9D8B030D-6E8A-4147-A177-3AD203B41FA5}">
                      <a16:colId xmlns:a16="http://schemas.microsoft.com/office/drawing/2014/main" val="20002"/>
                    </a:ext>
                  </a:extLst>
                </a:gridCol>
                <a:gridCol w="1861725">
                  <a:extLst>
                    <a:ext uri="{9D8B030D-6E8A-4147-A177-3AD203B41FA5}">
                      <a16:colId xmlns:a16="http://schemas.microsoft.com/office/drawing/2014/main" val="20003"/>
                    </a:ext>
                  </a:extLst>
                </a:gridCol>
              </a:tblGrid>
              <a:tr h="742542">
                <a:tc>
                  <a:txBody>
                    <a:bodyPr/>
                    <a:lstStyle/>
                    <a:p>
                      <a:r>
                        <a:rPr lang="en-US" altLang="zh-CN" sz="1600" dirty="0" smtClean="0">
                          <a:solidFill>
                            <a:schemeClr val="tx1"/>
                          </a:solidFill>
                        </a:rPr>
                        <a:t>Ion Species</a:t>
                      </a:r>
                      <a:endParaRPr lang="zh-CN" altLang="en-US" sz="1600" dirty="0">
                        <a:solidFill>
                          <a:schemeClr val="tx1"/>
                        </a:solidFill>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600" dirty="0" smtClean="0">
                          <a:solidFill>
                            <a:schemeClr val="tx1"/>
                          </a:solidFill>
                        </a:rPr>
                        <a:t>Source</a:t>
                      </a:r>
                      <a:endParaRPr lang="zh-CN" altLang="en-US" sz="1600" dirty="0">
                        <a:solidFill>
                          <a:schemeClr val="tx1"/>
                        </a:solidFill>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600" dirty="0" err="1" smtClean="0">
                          <a:solidFill>
                            <a:schemeClr val="tx1"/>
                          </a:solidFill>
                        </a:rPr>
                        <a:t>Rf</a:t>
                      </a:r>
                      <a:r>
                        <a:rPr lang="en-US" altLang="zh-CN" sz="1600" dirty="0" smtClean="0">
                          <a:solidFill>
                            <a:schemeClr val="tx1"/>
                          </a:solidFill>
                        </a:rPr>
                        <a:t> Power</a:t>
                      </a:r>
                    </a:p>
                    <a:p>
                      <a:r>
                        <a:rPr lang="en-US" altLang="zh-CN" sz="1600" dirty="0" smtClean="0">
                          <a:solidFill>
                            <a:schemeClr val="tx1"/>
                          </a:solidFill>
                        </a:rPr>
                        <a:t>(kW)</a:t>
                      </a:r>
                      <a:endParaRPr lang="zh-CN" altLang="en-US" sz="1600" dirty="0">
                        <a:solidFill>
                          <a:schemeClr val="tx1"/>
                        </a:solidFill>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600" dirty="0" smtClean="0">
                          <a:solidFill>
                            <a:schemeClr val="tx1"/>
                          </a:solidFill>
                        </a:rPr>
                        <a:t>Ion Beam</a:t>
                      </a:r>
                      <a:r>
                        <a:rPr lang="en-US" altLang="zh-CN" sz="1600" baseline="0" dirty="0" smtClean="0">
                          <a:solidFill>
                            <a:schemeClr val="tx1"/>
                          </a:solidFill>
                        </a:rPr>
                        <a:t> Intensity (</a:t>
                      </a:r>
                      <a:r>
                        <a:rPr lang="en-US" altLang="zh-CN" sz="1600" baseline="0" dirty="0" err="1" smtClean="0">
                          <a:solidFill>
                            <a:schemeClr val="tx1"/>
                          </a:solidFill>
                        </a:rPr>
                        <a:t>euA</a:t>
                      </a:r>
                      <a:r>
                        <a:rPr lang="en-US" altLang="zh-CN" sz="1600" baseline="0" dirty="0" smtClean="0">
                          <a:solidFill>
                            <a:schemeClr val="tx1"/>
                          </a:solidFill>
                        </a:rPr>
                        <a:t>)</a:t>
                      </a:r>
                      <a:endParaRPr lang="zh-CN" altLang="en-US" sz="1600" dirty="0">
                        <a:solidFill>
                          <a:schemeClr val="tx1"/>
                        </a:solidFill>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6555">
                <a:tc>
                  <a:txBody>
                    <a:bodyPr/>
                    <a:lstStyle/>
                    <a:p>
                      <a:r>
                        <a:rPr lang="en-US" altLang="zh-CN" sz="1600" baseline="30000" dirty="0" smtClean="0">
                          <a:latin typeface="Times New Roman" panose="02020603050405020304" pitchFamily="18" charset="0"/>
                          <a:cs typeface="Times New Roman" panose="02020603050405020304" pitchFamily="18" charset="0"/>
                        </a:rPr>
                        <a:t>238</a:t>
                      </a:r>
                      <a:r>
                        <a:rPr lang="en-US" altLang="zh-CN" sz="160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33+</a:t>
                      </a:r>
                      <a:endParaRPr lang="zh-CN" altLang="en-US" sz="1600" baseline="30000"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noFill/>
                  </a:tcPr>
                </a:tc>
                <a:tc>
                  <a:txBody>
                    <a:bodyPr/>
                    <a:lstStyle/>
                    <a:p>
                      <a:r>
                        <a:rPr lang="en-US" altLang="zh-CN" sz="1600" dirty="0" err="1" smtClean="0">
                          <a:latin typeface="Times New Roman" panose="02020603050405020304" pitchFamily="18" charset="0"/>
                          <a:cs typeface="Times New Roman" panose="02020603050405020304" pitchFamily="18" charset="0"/>
                        </a:rPr>
                        <a:t>SuSI</a:t>
                      </a:r>
                      <a:endParaRPr lang="zh-CN" altLang="en-US" sz="1600"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noFill/>
                  </a:tcPr>
                </a:tc>
                <a:tc>
                  <a:txBody>
                    <a:bodyPr/>
                    <a:lstStyle/>
                    <a:p>
                      <a:r>
                        <a:rPr lang="en-US" altLang="zh-CN" sz="1600" dirty="0" smtClean="0">
                          <a:latin typeface="Times New Roman" panose="02020603050405020304" pitchFamily="18" charset="0"/>
                          <a:cs typeface="Times New Roman" panose="02020603050405020304" pitchFamily="18" charset="0"/>
                        </a:rPr>
                        <a:t>3.4</a:t>
                      </a:r>
                      <a:endParaRPr lang="zh-CN" altLang="en-US" sz="1600"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noFill/>
                  </a:tcPr>
                </a:tc>
                <a:tc>
                  <a:txBody>
                    <a:bodyPr/>
                    <a:lstStyle/>
                    <a:p>
                      <a:r>
                        <a:rPr lang="en-US" altLang="zh-CN" sz="1600" dirty="0" smtClean="0">
                          <a:latin typeface="Times New Roman" panose="02020603050405020304" pitchFamily="18" charset="0"/>
                          <a:cs typeface="Times New Roman" panose="02020603050405020304" pitchFamily="18" charset="0"/>
                        </a:rPr>
                        <a:t>180</a:t>
                      </a:r>
                      <a:endParaRPr lang="zh-CN" altLang="en-US" sz="1600" baseline="30000"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0001"/>
                  </a:ext>
                </a:extLst>
              </a:tr>
              <a:tr h="376555">
                <a:tc>
                  <a:txBody>
                    <a:bodyPr/>
                    <a:lstStyle/>
                    <a:p>
                      <a:r>
                        <a:rPr lang="en-US" altLang="zh-CN" sz="1600" baseline="30000" dirty="0" smtClean="0">
                          <a:latin typeface="Times New Roman" panose="02020603050405020304" pitchFamily="18" charset="0"/>
                          <a:cs typeface="Times New Roman" panose="02020603050405020304" pitchFamily="18" charset="0"/>
                        </a:rPr>
                        <a:t>238</a:t>
                      </a:r>
                      <a:r>
                        <a:rPr lang="en-US" altLang="zh-CN" sz="1600" baseline="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35+</a:t>
                      </a:r>
                      <a:endParaRPr lang="zh-CN" altLang="en-US" sz="1600" baseline="300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err="1" smtClean="0">
                          <a:latin typeface="Times New Roman" panose="02020603050405020304" pitchFamily="18" charset="0"/>
                          <a:cs typeface="Times New Roman" panose="02020603050405020304" pitchFamily="18" charset="0"/>
                        </a:rPr>
                        <a:t>SuSI</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3.4</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baseline="0" dirty="0" smtClean="0">
                          <a:latin typeface="Times New Roman" panose="02020603050405020304" pitchFamily="18" charset="0"/>
                          <a:cs typeface="Times New Roman" panose="02020603050405020304" pitchFamily="18" charset="0"/>
                        </a:rPr>
                        <a:t>135</a:t>
                      </a:r>
                      <a:endParaRPr lang="zh-CN" altLang="en-US" sz="1600" baseline="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2"/>
                  </a:ext>
                </a:extLst>
              </a:tr>
              <a:tr h="376555">
                <a:tc>
                  <a:txBody>
                    <a:bodyPr/>
                    <a:lstStyle/>
                    <a:p>
                      <a:r>
                        <a:rPr lang="en-US" altLang="zh-CN" sz="1600" baseline="30000" dirty="0" smtClean="0">
                          <a:latin typeface="Times New Roman" panose="02020603050405020304" pitchFamily="18" charset="0"/>
                          <a:cs typeface="Times New Roman" panose="02020603050405020304" pitchFamily="18" charset="0"/>
                        </a:rPr>
                        <a:t>238</a:t>
                      </a:r>
                      <a:r>
                        <a:rPr lang="en-US" altLang="zh-CN" sz="1600" baseline="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33+</a:t>
                      </a:r>
                      <a:endParaRPr lang="zh-CN" altLang="en-US" sz="1600" baseline="300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SECRAL-II</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6.0</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baseline="0" dirty="0" smtClean="0">
                          <a:latin typeface="Times New Roman" panose="02020603050405020304" pitchFamily="18" charset="0"/>
                          <a:cs typeface="Times New Roman" panose="02020603050405020304" pitchFamily="18" charset="0"/>
                        </a:rPr>
                        <a:t>450</a:t>
                      </a:r>
                      <a:endParaRPr lang="zh-CN" altLang="en-US" sz="1600" baseline="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3"/>
                  </a:ext>
                </a:extLst>
              </a:tr>
              <a:tr h="3765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600" baseline="30000" dirty="0" smtClean="0">
                          <a:latin typeface="Times New Roman" panose="02020603050405020304" pitchFamily="18" charset="0"/>
                          <a:cs typeface="Times New Roman" panose="02020603050405020304" pitchFamily="18" charset="0"/>
                        </a:rPr>
                        <a:t>238</a:t>
                      </a:r>
                      <a:r>
                        <a:rPr lang="en-US" altLang="zh-CN" sz="1600" baseline="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35+</a:t>
                      </a:r>
                      <a:endParaRPr lang="zh-CN" altLang="en-US" sz="1600" baseline="30000" dirty="0" smtClean="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SECRAL-II</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5.8</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baseline="0" dirty="0" smtClean="0">
                          <a:latin typeface="Times New Roman" panose="02020603050405020304" pitchFamily="18" charset="0"/>
                          <a:cs typeface="Times New Roman" panose="02020603050405020304" pitchFamily="18" charset="0"/>
                        </a:rPr>
                        <a:t>310</a:t>
                      </a:r>
                      <a:endParaRPr lang="zh-CN" altLang="en-US" sz="1600" baseline="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4"/>
                  </a:ext>
                </a:extLst>
              </a:tr>
              <a:tr h="3765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600" baseline="30000" dirty="0" smtClean="0">
                          <a:latin typeface="Times New Roman" panose="02020603050405020304" pitchFamily="18" charset="0"/>
                          <a:cs typeface="Times New Roman" panose="02020603050405020304" pitchFamily="18" charset="0"/>
                        </a:rPr>
                        <a:t>238</a:t>
                      </a:r>
                      <a:r>
                        <a:rPr lang="en-US" altLang="zh-CN" sz="1600" baseline="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42+</a:t>
                      </a:r>
                      <a:endParaRPr lang="zh-CN" altLang="en-US" sz="1600" baseline="30000" dirty="0" smtClean="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SECRAL-II</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5.8</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baseline="0" dirty="0" smtClean="0">
                          <a:latin typeface="Times New Roman" panose="02020603050405020304" pitchFamily="18" charset="0"/>
                          <a:cs typeface="Times New Roman" panose="02020603050405020304" pitchFamily="18" charset="0"/>
                        </a:rPr>
                        <a:t>60</a:t>
                      </a:r>
                      <a:endParaRPr lang="zh-CN" altLang="en-US" sz="1600" baseline="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5"/>
                  </a:ext>
                </a:extLst>
              </a:tr>
              <a:tr h="3765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600" baseline="30000" dirty="0" smtClean="0">
                          <a:latin typeface="Times New Roman" panose="02020603050405020304" pitchFamily="18" charset="0"/>
                          <a:cs typeface="Times New Roman" panose="02020603050405020304" pitchFamily="18" charset="0"/>
                        </a:rPr>
                        <a:t>238</a:t>
                      </a:r>
                      <a:r>
                        <a:rPr lang="en-US" altLang="zh-CN" sz="1600" baseline="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46+</a:t>
                      </a:r>
                      <a:endParaRPr lang="zh-CN" altLang="en-US" sz="1600" baseline="30000" dirty="0" smtClean="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SECRAL-II</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5.8</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baseline="0" dirty="0" smtClean="0">
                          <a:latin typeface="Times New Roman" panose="02020603050405020304" pitchFamily="18" charset="0"/>
                          <a:cs typeface="Times New Roman" panose="02020603050405020304" pitchFamily="18" charset="0"/>
                        </a:rPr>
                        <a:t>26</a:t>
                      </a:r>
                      <a:endParaRPr lang="zh-CN" altLang="en-US" sz="1600" baseline="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6"/>
                  </a:ext>
                </a:extLst>
              </a:tr>
              <a:tr h="3765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600" baseline="30000" dirty="0" smtClean="0">
                          <a:latin typeface="Times New Roman" panose="02020603050405020304" pitchFamily="18" charset="0"/>
                          <a:cs typeface="Times New Roman" panose="02020603050405020304" pitchFamily="18" charset="0"/>
                        </a:rPr>
                        <a:t>238</a:t>
                      </a:r>
                      <a:r>
                        <a:rPr lang="en-US" altLang="zh-CN" sz="1600" baseline="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50+</a:t>
                      </a:r>
                      <a:endParaRPr lang="zh-CN" altLang="en-US" sz="1600" baseline="30000" dirty="0" smtClean="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SECRAL-II</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5.8</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baseline="0" dirty="0" smtClean="0">
                          <a:latin typeface="Times New Roman" panose="02020603050405020304" pitchFamily="18" charset="0"/>
                          <a:cs typeface="Times New Roman" panose="02020603050405020304" pitchFamily="18" charset="0"/>
                        </a:rPr>
                        <a:t>9</a:t>
                      </a:r>
                      <a:endParaRPr lang="zh-CN" altLang="en-US" sz="1600" baseline="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7"/>
                  </a:ext>
                </a:extLst>
              </a:tr>
              <a:tr h="3765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600" baseline="30000" dirty="0" smtClean="0">
                          <a:latin typeface="Times New Roman" panose="02020603050405020304" pitchFamily="18" charset="0"/>
                          <a:cs typeface="Times New Roman" panose="02020603050405020304" pitchFamily="18" charset="0"/>
                        </a:rPr>
                        <a:t>238</a:t>
                      </a:r>
                      <a:r>
                        <a:rPr lang="en-US" altLang="zh-CN" sz="1600" baseline="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54+</a:t>
                      </a:r>
                      <a:endParaRPr lang="zh-CN" altLang="en-US" sz="1600" baseline="30000" dirty="0" smtClean="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SECRAL-II</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5.8</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baseline="0" dirty="0" smtClean="0">
                          <a:latin typeface="Times New Roman" panose="02020603050405020304" pitchFamily="18" charset="0"/>
                          <a:cs typeface="Times New Roman" panose="02020603050405020304" pitchFamily="18" charset="0"/>
                        </a:rPr>
                        <a:t>2.6</a:t>
                      </a:r>
                      <a:endParaRPr lang="zh-CN" altLang="en-US" sz="1600" baseline="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8"/>
                  </a:ext>
                </a:extLst>
              </a:tr>
              <a:tr h="3765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600" baseline="30000" dirty="0" smtClean="0">
                          <a:latin typeface="Times New Roman" panose="02020603050405020304" pitchFamily="18" charset="0"/>
                          <a:cs typeface="Times New Roman" panose="02020603050405020304" pitchFamily="18" charset="0"/>
                        </a:rPr>
                        <a:t>238</a:t>
                      </a:r>
                      <a:r>
                        <a:rPr lang="en-US" altLang="zh-CN" sz="1600" baseline="0" dirty="0" smtClean="0">
                          <a:latin typeface="Times New Roman" panose="02020603050405020304" pitchFamily="18" charset="0"/>
                          <a:cs typeface="Times New Roman" panose="02020603050405020304" pitchFamily="18" charset="0"/>
                        </a:rPr>
                        <a:t>U</a:t>
                      </a:r>
                      <a:r>
                        <a:rPr lang="en-US" altLang="zh-CN" sz="1600" baseline="30000" dirty="0" smtClean="0">
                          <a:latin typeface="Times New Roman" panose="02020603050405020304" pitchFamily="18" charset="0"/>
                          <a:cs typeface="Times New Roman" panose="02020603050405020304" pitchFamily="18" charset="0"/>
                        </a:rPr>
                        <a:t>56+</a:t>
                      </a:r>
                      <a:endParaRPr lang="zh-CN" altLang="en-US" sz="1600" baseline="30000" dirty="0" smtClean="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SECRAL-II</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dirty="0" smtClean="0">
                          <a:latin typeface="Times New Roman" panose="02020603050405020304" pitchFamily="18" charset="0"/>
                          <a:cs typeface="Times New Roman" panose="02020603050405020304" pitchFamily="18" charset="0"/>
                        </a:rPr>
                        <a:t>5.8</a:t>
                      </a:r>
                      <a:endParaRPr lang="zh-CN" altLang="en-US" sz="1600" dirty="0">
                        <a:latin typeface="Times New Roman" panose="02020603050405020304" pitchFamily="18" charset="0"/>
                        <a:cs typeface="Times New Roman" panose="02020603050405020304" pitchFamily="18" charset="0"/>
                      </a:endParaRPr>
                    </a:p>
                  </a:txBody>
                  <a:tcPr>
                    <a:noFill/>
                  </a:tcPr>
                </a:tc>
                <a:tc>
                  <a:txBody>
                    <a:bodyPr/>
                    <a:lstStyle/>
                    <a:p>
                      <a:r>
                        <a:rPr lang="en-US" altLang="zh-CN" sz="1600" baseline="0" dirty="0" smtClean="0">
                          <a:latin typeface="Times New Roman" panose="02020603050405020304" pitchFamily="18" charset="0"/>
                          <a:cs typeface="Times New Roman" panose="02020603050405020304" pitchFamily="18" charset="0"/>
                        </a:rPr>
                        <a:t>0.9</a:t>
                      </a:r>
                      <a:endParaRPr lang="zh-CN" altLang="en-US" sz="1600" baseline="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9"/>
                  </a:ext>
                </a:extLst>
              </a:tr>
            </a:tbl>
          </a:graphicData>
        </a:graphic>
      </p:graphicFrame>
      <p:sp>
        <p:nvSpPr>
          <p:cNvPr id="5" name="文本框 4"/>
          <p:cNvSpPr txBox="1"/>
          <p:nvPr/>
        </p:nvSpPr>
        <p:spPr>
          <a:xfrm>
            <a:off x="1894747" y="5909210"/>
            <a:ext cx="5367367" cy="400110"/>
          </a:xfrm>
          <a:prstGeom prst="rect">
            <a:avLst/>
          </a:prstGeom>
          <a:noFill/>
        </p:spPr>
        <p:txBody>
          <a:bodyPr wrap="none" rtlCol="0">
            <a:spAutoFit/>
          </a:bodyPr>
          <a:lstStyle/>
          <a:p>
            <a:r>
              <a:rPr lang="en-US" altLang="zh-CN" sz="2000" b="1" dirty="0" smtClean="0">
                <a:solidFill>
                  <a:srgbClr val="0000FF"/>
                </a:solidFill>
                <a:latin typeface="Times New Roman" panose="02020603050405020304" pitchFamily="18" charset="0"/>
                <a:cs typeface="Times New Roman" panose="02020603050405020304" pitchFamily="18" charset="0"/>
              </a:rPr>
              <a:t>Average consumption rate in a week: ~4.5 mg/h</a:t>
            </a:r>
            <a:endParaRPr lang="zh-CN" altLang="en-US" sz="2000" b="1" dirty="0">
              <a:solidFill>
                <a:srgbClr val="0000FF"/>
              </a:solidFill>
              <a:latin typeface="Times New Roman" panose="02020603050405020304" pitchFamily="18" charset="0"/>
              <a:cs typeface="Times New Roman" panose="02020603050405020304" pitchFamily="18" charset="0"/>
            </a:endParaRPr>
          </a:p>
        </p:txBody>
      </p:sp>
      <p:sp>
        <p:nvSpPr>
          <p:cNvPr id="6" name="标题 1"/>
          <p:cNvSpPr txBox="1">
            <a:spLocks/>
          </p:cNvSpPr>
          <p:nvPr/>
        </p:nvSpPr>
        <p:spPr>
          <a:xfrm>
            <a:off x="1660046" y="-27384"/>
            <a:ext cx="5832648"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smtClean="0">
                <a:solidFill>
                  <a:schemeClr val="bg1"/>
                </a:solidFill>
              </a:rPr>
              <a:t>Standard Inductive Oven-2019</a:t>
            </a:r>
            <a:endParaRPr lang="zh-CN" altLang="en-US" sz="2800" dirty="0">
              <a:solidFill>
                <a:schemeClr val="bg1"/>
              </a:solidFill>
            </a:endParaRPr>
          </a:p>
        </p:txBody>
      </p:sp>
    </p:spTree>
    <p:extLst>
      <p:ext uri="{BB962C8B-B14F-4D97-AF65-F5344CB8AC3E}">
        <p14:creationId xmlns:p14="http://schemas.microsoft.com/office/powerpoint/2010/main" val="273395846"/>
      </p:ext>
    </p:extLst>
  </p:cSld>
  <p:clrMapOvr>
    <a:masterClrMapping/>
  </p:clrMapOvr>
  <mc:AlternateContent xmlns:mc="http://schemas.openxmlformats.org/markup-compatibility/2006" xmlns:p14="http://schemas.microsoft.com/office/powerpoint/2010/main">
    <mc:Choice Requires="p14">
      <p:transition spd="slow" p14:dur="2000" advTm="19173"/>
    </mc:Choice>
    <mc:Fallback xmlns="">
      <p:transition spd="slow" advTm="1917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2"/>
          <a:srcRect l="695" t="440" r="432" b="1519"/>
          <a:stretch/>
        </p:blipFill>
        <p:spPr>
          <a:xfrm>
            <a:off x="251520" y="2492896"/>
            <a:ext cx="8712968" cy="3528392"/>
          </a:xfrm>
          <a:prstGeom prst="rect">
            <a:avLst/>
          </a:prstGeom>
        </p:spPr>
      </p:pic>
      <p:sp>
        <p:nvSpPr>
          <p:cNvPr id="10" name="标题 1"/>
          <p:cNvSpPr>
            <a:spLocks noGrp="1"/>
          </p:cNvSpPr>
          <p:nvPr>
            <p:ph type="title"/>
          </p:nvPr>
        </p:nvSpPr>
        <p:spPr>
          <a:xfrm>
            <a:off x="1391527" y="673039"/>
            <a:ext cx="6118704" cy="435736"/>
          </a:xfrm>
        </p:spPr>
        <p:txBody>
          <a:bodyPr>
            <a:noAutofit/>
          </a:bodyPr>
          <a:lstStyle/>
          <a:p>
            <a:r>
              <a:rPr lang="en-US" altLang="zh-CN" sz="2400" b="1" dirty="0" smtClean="0"/>
              <a:t>Al</a:t>
            </a:r>
            <a:r>
              <a:rPr lang="en-US" altLang="zh-CN" sz="2400" b="1" baseline="30000" dirty="0" smtClean="0"/>
              <a:t>8+</a:t>
            </a:r>
            <a:r>
              <a:rPr lang="en-US" altLang="zh-CN" sz="2400" b="1" dirty="0" smtClean="0"/>
              <a:t> &amp; Fe</a:t>
            </a:r>
            <a:r>
              <a:rPr lang="en-US" altLang="zh-CN" sz="2400" b="1" baseline="30000" dirty="0" smtClean="0"/>
              <a:t>17+</a:t>
            </a:r>
            <a:r>
              <a:rPr lang="en-US" altLang="zh-CN" sz="2400" b="1" dirty="0" smtClean="0"/>
              <a:t> Routine Operation for HIRFL-CSR</a:t>
            </a:r>
            <a:endParaRPr lang="zh-CN" altLang="en-US" sz="2400" b="1" dirty="0"/>
          </a:p>
        </p:txBody>
      </p:sp>
      <p:graphicFrame>
        <p:nvGraphicFramePr>
          <p:cNvPr id="2" name="表格 1"/>
          <p:cNvGraphicFramePr>
            <a:graphicFrameLocks noGrp="1"/>
          </p:cNvGraphicFramePr>
          <p:nvPr>
            <p:extLst>
              <p:ext uri="{D42A27DB-BD31-4B8C-83A1-F6EECF244321}">
                <p14:modId xmlns:p14="http://schemas.microsoft.com/office/powerpoint/2010/main" val="2037139142"/>
              </p:ext>
            </p:extLst>
          </p:nvPr>
        </p:nvGraphicFramePr>
        <p:xfrm>
          <a:off x="412132" y="1142724"/>
          <a:ext cx="8064896" cy="1422180"/>
        </p:xfrm>
        <a:graphic>
          <a:graphicData uri="http://schemas.openxmlformats.org/drawingml/2006/table">
            <a:tbl>
              <a:tblPr firstRow="1" bandRow="1">
                <a:tableStyleId>{2D5ABB26-0587-4C30-8999-92F81FD0307C}</a:tableStyleId>
              </a:tblPr>
              <a:tblGrid>
                <a:gridCol w="1717527">
                  <a:extLst>
                    <a:ext uri="{9D8B030D-6E8A-4147-A177-3AD203B41FA5}">
                      <a16:colId xmlns:a16="http://schemas.microsoft.com/office/drawing/2014/main" val="20000"/>
                    </a:ext>
                  </a:extLst>
                </a:gridCol>
                <a:gridCol w="1935802">
                  <a:extLst>
                    <a:ext uri="{9D8B030D-6E8A-4147-A177-3AD203B41FA5}">
                      <a16:colId xmlns:a16="http://schemas.microsoft.com/office/drawing/2014/main" val="20001"/>
                    </a:ext>
                  </a:extLst>
                </a:gridCol>
                <a:gridCol w="2136853">
                  <a:extLst>
                    <a:ext uri="{9D8B030D-6E8A-4147-A177-3AD203B41FA5}">
                      <a16:colId xmlns:a16="http://schemas.microsoft.com/office/drawing/2014/main" val="20002"/>
                    </a:ext>
                  </a:extLst>
                </a:gridCol>
                <a:gridCol w="2274714">
                  <a:extLst>
                    <a:ext uri="{9D8B030D-6E8A-4147-A177-3AD203B41FA5}">
                      <a16:colId xmlns:a16="http://schemas.microsoft.com/office/drawing/2014/main" val="20003"/>
                    </a:ext>
                  </a:extLst>
                </a:gridCol>
              </a:tblGrid>
              <a:tr h="444364">
                <a:tc>
                  <a:txBody>
                    <a:bodyPr/>
                    <a:lstStyle/>
                    <a:p>
                      <a:pPr algn="ctr"/>
                      <a:endParaRPr lang="zh-CN" altLang="en-US"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IHO temperature </a:t>
                      </a:r>
                    </a:p>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a:t>
                      </a:r>
                      <a:r>
                        <a:rPr lang="zh-CN" altLang="en-US" dirty="0" smtClean="0"/>
                        <a:t>℃</a:t>
                      </a:r>
                      <a:r>
                        <a:rPr lang="en-US" altLang="zh-CN" dirty="0" smtClean="0"/>
                        <a:t>)</a:t>
                      </a:r>
                      <a:endParaRPr lang="zh-CN" altLang="en-US" dirty="0" smtClean="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Beam current </a:t>
                      </a:r>
                    </a:p>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a:t>
                      </a:r>
                      <a:r>
                        <a:rPr lang="en-US" altLang="zh-CN" dirty="0" err="1" smtClean="0"/>
                        <a:t>euA</a:t>
                      </a:r>
                      <a:r>
                        <a:rPr lang="en-US" altLang="zh-CN" dirty="0" smtClean="0"/>
                        <a:t>)</a:t>
                      </a:r>
                      <a:endParaRPr lang="zh-CN" altLang="en-US" dirty="0" smtClean="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Continuous operation time</a:t>
                      </a:r>
                      <a:r>
                        <a:rPr lang="zh-CN" altLang="en-US" baseline="0" dirty="0" smtClean="0"/>
                        <a:t> </a:t>
                      </a:r>
                      <a:r>
                        <a:rPr lang="en-US" altLang="zh-CN" baseline="0" dirty="0" smtClean="0"/>
                        <a:t>(days)</a:t>
                      </a:r>
                      <a:endParaRPr lang="en-US" altLang="zh-CN" dirty="0" smtClean="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91050">
                <a:tc>
                  <a:txBody>
                    <a:bodyPr/>
                    <a:lstStyle/>
                    <a:p>
                      <a:pPr algn="ctr"/>
                      <a:r>
                        <a:rPr lang="en-US" altLang="zh-CN" baseline="30000" dirty="0" smtClean="0"/>
                        <a:t>27</a:t>
                      </a:r>
                      <a:r>
                        <a:rPr lang="en-US" altLang="zh-CN" dirty="0" smtClean="0"/>
                        <a:t>Al</a:t>
                      </a:r>
                      <a:r>
                        <a:rPr lang="en-US" altLang="zh-CN" baseline="30000" dirty="0" smtClean="0"/>
                        <a:t>8+</a:t>
                      </a:r>
                      <a:endParaRPr lang="en-US" altLang="zh-CN" baseline="30000" dirty="0" smtClean="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1300-1400</a:t>
                      </a:r>
                      <a:endParaRPr lang="en-US" altLang="zh-CN" dirty="0" smtClean="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20-30</a:t>
                      </a:r>
                      <a:endParaRPr lang="zh-CN" altLang="en-US" dirty="0" smtClean="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tcPr>
                </a:tc>
                <a:tc>
                  <a:txBody>
                    <a:bodyPr/>
                    <a:lstStyle/>
                    <a:p>
                      <a:pPr algn="ctr"/>
                      <a:r>
                        <a:rPr lang="en-US" altLang="zh-CN" dirty="0" smtClean="0">
                          <a:solidFill>
                            <a:srgbClr val="FF0000"/>
                          </a:solidFill>
                        </a:rPr>
                        <a:t>7</a:t>
                      </a:r>
                      <a:endParaRPr lang="en-US" altLang="zh-CN" dirty="0" smtClean="0">
                        <a:solidFill>
                          <a:srgbClr val="FF0000"/>
                        </a:solidFill>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391050">
                <a:tc>
                  <a:txBody>
                    <a:bodyPr/>
                    <a:lstStyle/>
                    <a:p>
                      <a:pPr algn="ctr"/>
                      <a:r>
                        <a:rPr lang="en-US" altLang="zh-CN" baseline="30000" dirty="0" smtClean="0"/>
                        <a:t>56</a:t>
                      </a:r>
                      <a:r>
                        <a:rPr lang="en-US" altLang="zh-CN" dirty="0" smtClean="0"/>
                        <a:t>Fe</a:t>
                      </a:r>
                      <a:r>
                        <a:rPr lang="en-US" altLang="zh-CN" baseline="30000" dirty="0" smtClean="0"/>
                        <a:t>17+</a:t>
                      </a:r>
                      <a:endParaRPr lang="zh-CN" altLang="en-US" baseline="30000" dirty="0">
                        <a:latin typeface="Times New Roman" panose="02020603050405020304" pitchFamily="18" charset="0"/>
                        <a:cs typeface="Times New Roman" panose="02020603050405020304" pitchFamily="18" charset="0"/>
                      </a:endParaRPr>
                    </a:p>
                  </a:txBody>
                  <a:tcPr/>
                </a:tc>
                <a:tc>
                  <a:txBody>
                    <a:bodyPr/>
                    <a:lstStyle/>
                    <a:p>
                      <a:pPr algn="ctr"/>
                      <a:r>
                        <a:rPr lang="en-US" altLang="zh-CN" dirty="0" smtClean="0"/>
                        <a:t>1400-1500</a:t>
                      </a:r>
                      <a:endParaRPr lang="zh-CN" altLang="en-US"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30-40</a:t>
                      </a:r>
                      <a:endParaRPr lang="zh-CN" altLang="en-US" dirty="0" smtClean="0">
                        <a:latin typeface="Times New Roman" panose="02020603050405020304" pitchFamily="18" charset="0"/>
                        <a:cs typeface="Times New Roman" panose="02020603050405020304" pitchFamily="18" charset="0"/>
                      </a:endParaRPr>
                    </a:p>
                  </a:txBody>
                  <a:tcPr/>
                </a:tc>
                <a:tc>
                  <a:txBody>
                    <a:bodyPr/>
                    <a:lstStyle/>
                    <a:p>
                      <a:pPr algn="ctr"/>
                      <a:r>
                        <a:rPr lang="en-US" altLang="zh-CN" dirty="0" smtClean="0">
                          <a:solidFill>
                            <a:srgbClr val="FF0000"/>
                          </a:solidFill>
                        </a:rPr>
                        <a:t>32</a:t>
                      </a:r>
                      <a:endParaRPr lang="zh-CN" altLang="en-US" dirty="0">
                        <a:solidFill>
                          <a:srgbClr val="FF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sp>
        <p:nvSpPr>
          <p:cNvPr id="5" name="文本框 4"/>
          <p:cNvSpPr txBox="1"/>
          <p:nvPr/>
        </p:nvSpPr>
        <p:spPr>
          <a:xfrm>
            <a:off x="757552" y="5981218"/>
            <a:ext cx="7558864" cy="400110"/>
          </a:xfrm>
          <a:prstGeom prst="rect">
            <a:avLst/>
          </a:prstGeom>
          <a:noFill/>
        </p:spPr>
        <p:txBody>
          <a:bodyPr wrap="none" rtlCol="0">
            <a:spAutoFit/>
          </a:bodyPr>
          <a:lstStyle/>
          <a:p>
            <a:r>
              <a:rPr lang="en-US" altLang="zh-CN" sz="2000" b="1" dirty="0" smtClean="0">
                <a:solidFill>
                  <a:srgbClr val="0000FF"/>
                </a:solidFill>
                <a:latin typeface="Times New Roman" panose="02020603050405020304" pitchFamily="18" charset="0"/>
                <a:cs typeface="Times New Roman" panose="02020603050405020304" pitchFamily="18" charset="0"/>
              </a:rPr>
              <a:t>Long-term reliability of standard inductive oven-2019 is reasonable!</a:t>
            </a:r>
            <a:endParaRPr lang="zh-CN" altLang="en-US" sz="2000" b="1" dirty="0">
              <a:solidFill>
                <a:srgbClr val="0000FF"/>
              </a:solidFill>
              <a:latin typeface="Times New Roman" panose="02020603050405020304" pitchFamily="18" charset="0"/>
              <a:cs typeface="Times New Roman" panose="02020603050405020304" pitchFamily="18" charset="0"/>
            </a:endParaRPr>
          </a:p>
        </p:txBody>
      </p:sp>
      <p:grpSp>
        <p:nvGrpSpPr>
          <p:cNvPr id="31" name="组合 30"/>
          <p:cNvGrpSpPr/>
          <p:nvPr/>
        </p:nvGrpSpPr>
        <p:grpSpPr>
          <a:xfrm>
            <a:off x="1451791" y="4365104"/>
            <a:ext cx="3540123" cy="792088"/>
            <a:chOff x="1519547" y="3933056"/>
            <a:chExt cx="3540123" cy="792088"/>
          </a:xfrm>
        </p:grpSpPr>
        <p:cxnSp>
          <p:nvCxnSpPr>
            <p:cNvPr id="21" name="直接箭头连接符 20"/>
            <p:cNvCxnSpPr>
              <a:stCxn id="22" idx="0"/>
            </p:cNvCxnSpPr>
            <p:nvPr/>
          </p:nvCxnSpPr>
          <p:spPr>
            <a:xfrm flipV="1">
              <a:off x="2073172" y="4067780"/>
              <a:ext cx="842644" cy="2880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575183" y="4355812"/>
              <a:ext cx="995978" cy="369332"/>
            </a:xfrm>
            <a:prstGeom prst="rect">
              <a:avLst/>
            </a:prstGeom>
            <a:noFill/>
          </p:spPr>
          <p:txBody>
            <a:bodyPr wrap="none" rtlCol="0">
              <a:spAutoFit/>
            </a:bodyPr>
            <a:lstStyle/>
            <a:p>
              <a:r>
                <a:rPr lang="en-US" altLang="zh-CN" dirty="0" smtClean="0"/>
                <a:t>optimize</a:t>
              </a:r>
              <a:endParaRPr lang="zh-CN" altLang="en-US" dirty="0"/>
            </a:p>
          </p:txBody>
        </p:sp>
        <p:cxnSp>
          <p:nvCxnSpPr>
            <p:cNvPr id="23" name="直接箭头连接符 22"/>
            <p:cNvCxnSpPr>
              <a:stCxn id="22" idx="0"/>
            </p:cNvCxnSpPr>
            <p:nvPr/>
          </p:nvCxnSpPr>
          <p:spPr>
            <a:xfrm flipH="1" flipV="1">
              <a:off x="1519547" y="3991580"/>
              <a:ext cx="553625" cy="3642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4063692" y="4355812"/>
              <a:ext cx="995978" cy="369332"/>
            </a:xfrm>
            <a:prstGeom prst="rect">
              <a:avLst/>
            </a:prstGeom>
            <a:noFill/>
          </p:spPr>
          <p:txBody>
            <a:bodyPr wrap="none" rtlCol="0">
              <a:spAutoFit/>
            </a:bodyPr>
            <a:lstStyle/>
            <a:p>
              <a:r>
                <a:rPr lang="en-US" altLang="zh-CN" dirty="0" smtClean="0"/>
                <a:t>optimize</a:t>
              </a:r>
              <a:endParaRPr lang="zh-CN" altLang="en-US" dirty="0"/>
            </a:p>
          </p:txBody>
        </p:sp>
        <p:cxnSp>
          <p:nvCxnSpPr>
            <p:cNvPr id="28" name="直接箭头连接符 27"/>
            <p:cNvCxnSpPr/>
            <p:nvPr/>
          </p:nvCxnSpPr>
          <p:spPr>
            <a:xfrm flipV="1">
              <a:off x="4596323" y="3933056"/>
              <a:ext cx="0" cy="3642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9" name="文本框 8"/>
          <p:cNvSpPr txBox="1"/>
          <p:nvPr/>
        </p:nvSpPr>
        <p:spPr>
          <a:xfrm>
            <a:off x="3177941" y="2852936"/>
            <a:ext cx="2941703" cy="338554"/>
          </a:xfrm>
          <a:prstGeom prst="rect">
            <a:avLst/>
          </a:prstGeom>
          <a:noFill/>
        </p:spPr>
        <p:txBody>
          <a:bodyPr wrap="none" rtlCol="0">
            <a:spAutoFit/>
          </a:bodyPr>
          <a:lstStyle/>
          <a:p>
            <a:r>
              <a:rPr lang="en-US" altLang="zh-CN" sz="1600" baseline="30000" dirty="0" smtClean="0">
                <a:latin typeface="Times New Roman" panose="02020603050405020304" pitchFamily="18" charset="0"/>
                <a:cs typeface="Times New Roman" panose="02020603050405020304" pitchFamily="18" charset="0"/>
              </a:rPr>
              <a:t>56</a:t>
            </a:r>
            <a:r>
              <a:rPr lang="en-US" altLang="zh-CN" sz="1600" dirty="0" smtClean="0">
                <a:latin typeface="Times New Roman" panose="02020603050405020304" pitchFamily="18" charset="0"/>
                <a:cs typeface="Times New Roman" panose="02020603050405020304" pitchFamily="18" charset="0"/>
              </a:rPr>
              <a:t>Fe</a:t>
            </a:r>
            <a:r>
              <a:rPr lang="en-US" altLang="zh-CN" sz="1600" baseline="30000" dirty="0" smtClean="0">
                <a:latin typeface="Times New Roman" panose="02020603050405020304" pitchFamily="18" charset="0"/>
                <a:cs typeface="Times New Roman" panose="02020603050405020304" pitchFamily="18" charset="0"/>
              </a:rPr>
              <a:t>17+</a:t>
            </a:r>
            <a:r>
              <a:rPr lang="en-US" altLang="zh-CN" sz="1600" dirty="0" smtClean="0">
                <a:latin typeface="Times New Roman" panose="02020603050405020304" pitchFamily="18" charset="0"/>
                <a:cs typeface="Times New Roman" panose="02020603050405020304" pitchFamily="18" charset="0"/>
              </a:rPr>
              <a:t>: </a:t>
            </a:r>
            <a:r>
              <a:rPr lang="en-US" altLang="zh-CN" sz="1600" dirty="0" smtClean="0">
                <a:solidFill>
                  <a:srgbClr val="FF0000"/>
                </a:solidFill>
                <a:latin typeface="Times New Roman" panose="02020603050405020304" pitchFamily="18" charset="0"/>
                <a:cs typeface="Times New Roman" panose="02020603050405020304" pitchFamily="18" charset="0"/>
              </a:rPr>
              <a:t>30~ 40 </a:t>
            </a:r>
            <a:r>
              <a:rPr lang="en-US" altLang="zh-CN" sz="1600" dirty="0" err="1" smtClean="0">
                <a:solidFill>
                  <a:srgbClr val="FF0000"/>
                </a:solidFill>
                <a:latin typeface="Times New Roman" panose="02020603050405020304" pitchFamily="18" charset="0"/>
                <a:cs typeface="Times New Roman" panose="02020603050405020304" pitchFamily="18" charset="0"/>
              </a:rPr>
              <a:t>euA</a:t>
            </a:r>
            <a:r>
              <a:rPr lang="en-US" altLang="zh-CN" sz="1600" dirty="0" smtClean="0">
                <a:solidFill>
                  <a:srgbClr val="FF0000"/>
                </a:solidFill>
                <a:latin typeface="Times New Roman" panose="02020603050405020304" pitchFamily="18" charset="0"/>
                <a:cs typeface="Times New Roman" panose="02020603050405020304" pitchFamily="18" charset="0"/>
              </a:rPr>
              <a:t> </a:t>
            </a:r>
            <a:r>
              <a:rPr lang="en-US" altLang="zh-CN" sz="1600" dirty="0" smtClean="0">
                <a:latin typeface="Times New Roman" panose="02020603050405020304" pitchFamily="18" charset="0"/>
                <a:cs typeface="Times New Roman" panose="02020603050405020304" pitchFamily="18" charset="0"/>
              </a:rPr>
              <a:t>in one month</a:t>
            </a:r>
            <a:endParaRPr lang="zh-CN" altLang="en-US" sz="1600" dirty="0">
              <a:latin typeface="Times New Roman" panose="02020603050405020304" pitchFamily="18" charset="0"/>
              <a:cs typeface="Times New Roman" panose="02020603050405020304" pitchFamily="18" charset="0"/>
            </a:endParaRPr>
          </a:p>
        </p:txBody>
      </p:sp>
      <p:sp>
        <p:nvSpPr>
          <p:cNvPr id="19" name="标题 1"/>
          <p:cNvSpPr txBox="1">
            <a:spLocks/>
          </p:cNvSpPr>
          <p:nvPr/>
        </p:nvSpPr>
        <p:spPr>
          <a:xfrm>
            <a:off x="1660046" y="-27384"/>
            <a:ext cx="5832648"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smtClean="0">
                <a:solidFill>
                  <a:schemeClr val="bg1"/>
                </a:solidFill>
              </a:rPr>
              <a:t>Standard Inductive Oven-2019</a:t>
            </a:r>
            <a:endParaRPr lang="zh-CN" altLang="en-US" sz="2800" dirty="0">
              <a:solidFill>
                <a:schemeClr val="bg1"/>
              </a:solidFill>
            </a:endParaRPr>
          </a:p>
        </p:txBody>
      </p:sp>
    </p:spTree>
    <p:extLst>
      <p:ext uri="{BB962C8B-B14F-4D97-AF65-F5344CB8AC3E}">
        <p14:creationId xmlns:p14="http://schemas.microsoft.com/office/powerpoint/2010/main" val="884054085"/>
      </p:ext>
    </p:extLst>
  </p:cSld>
  <p:clrMapOvr>
    <a:masterClrMapping/>
  </p:clrMapOvr>
  <mc:AlternateContent xmlns:mc="http://schemas.openxmlformats.org/markup-compatibility/2006" xmlns:p14="http://schemas.microsoft.com/office/powerpoint/2010/main">
    <mc:Choice Requires="p14">
      <p:transition spd="slow" p14:dur="2000" advTm="64450"/>
    </mc:Choice>
    <mc:Fallback xmlns="">
      <p:transition spd="slow" advTm="6445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25"/>
          <p:cNvSpPr txBox="1"/>
          <p:nvPr/>
        </p:nvSpPr>
        <p:spPr>
          <a:xfrm>
            <a:off x="1115616" y="4086012"/>
            <a:ext cx="7344816" cy="1791260"/>
          </a:xfrm>
          <a:prstGeom prst="rect">
            <a:avLst/>
          </a:prstGeom>
          <a:noFill/>
          <a:ln w="19050">
            <a:solidFill>
              <a:srgbClr val="FF0000"/>
            </a:solidFill>
          </a:ln>
        </p:spPr>
        <p:txBody>
          <a:bodyPr wrap="square" rtlCol="0">
            <a:spAutoFit/>
          </a:bodyPr>
          <a:lstStyle/>
          <a:p>
            <a:pPr marL="285750" indent="-285750">
              <a:lnSpc>
                <a:spcPct val="120000"/>
              </a:lnSpc>
              <a:buFont typeface="Arial" pitchFamily="34" charset="0"/>
              <a:buChar char="•"/>
            </a:pPr>
            <a:r>
              <a:rPr lang="en-US" altLang="zh-CN" dirty="0" smtClean="0">
                <a:latin typeface="Times New Roman" panose="02020603050405020304" pitchFamily="18" charset="0"/>
                <a:cs typeface="Times New Roman" panose="02020603050405020304" pitchFamily="18" charset="0"/>
              </a:rPr>
              <a:t>Design temperature: 1800 -2100 </a:t>
            </a:r>
            <a:r>
              <a:rPr lang="en-US" altLang="zh-CN" b="1" baseline="30000" dirty="0" smtClean="0">
                <a:latin typeface="Times New Roman" pitchFamily="18" charset="0"/>
                <a:ea typeface="宋体" charset="-122"/>
                <a:cs typeface="Times New Roman" pitchFamily="18" charset="0"/>
              </a:rPr>
              <a:t>0</a:t>
            </a:r>
            <a:r>
              <a:rPr lang="en-US" altLang="zh-CN" b="1" dirty="0" smtClean="0">
                <a:latin typeface="Times New Roman" pitchFamily="18" charset="0"/>
                <a:ea typeface="宋体" charset="-122"/>
                <a:cs typeface="Times New Roman" pitchFamily="18" charset="0"/>
              </a:rPr>
              <a:t>C ;</a:t>
            </a:r>
          </a:p>
          <a:p>
            <a:pPr marL="285750" indent="-285750">
              <a:lnSpc>
                <a:spcPct val="120000"/>
              </a:lnSpc>
              <a:buFont typeface="Arial" pitchFamily="34" charset="0"/>
              <a:buChar char="•"/>
            </a:pPr>
            <a:r>
              <a:rPr lang="en-US" altLang="zh-CN" dirty="0" smtClean="0">
                <a:latin typeface="Times New Roman" panose="02020603050405020304" pitchFamily="18" charset="0"/>
                <a:cs typeface="Times New Roman" panose="02020603050405020304" pitchFamily="18" charset="0"/>
                <a:sym typeface="Wingdings" pitchFamily="2" charset="2"/>
              </a:rPr>
              <a:t>Design working </a:t>
            </a:r>
            <a:r>
              <a:rPr lang="en-US" altLang="zh-CN" dirty="0">
                <a:latin typeface="Times New Roman" panose="02020603050405020304" pitchFamily="18" charset="0"/>
                <a:cs typeface="Times New Roman" panose="02020603050405020304" pitchFamily="18" charset="0"/>
                <a:sym typeface="Wingdings" pitchFamily="2" charset="2"/>
              </a:rPr>
              <a:t>life: </a:t>
            </a:r>
            <a:r>
              <a:rPr lang="en-US" altLang="zh-CN" dirty="0" smtClean="0">
                <a:latin typeface="Times New Roman" panose="02020603050405020304" pitchFamily="18" charset="0"/>
                <a:cs typeface="Times New Roman" panose="02020603050405020304" pitchFamily="18" charset="0"/>
                <a:sym typeface="Wingdings" pitchFamily="2" charset="2"/>
              </a:rPr>
              <a:t>&gt;200 hours;</a:t>
            </a:r>
            <a:endParaRPr lang="en-US" altLang="zh-CN" dirty="0">
              <a:latin typeface="Times New Roman" panose="02020603050405020304" pitchFamily="18" charset="0"/>
              <a:cs typeface="Times New Roman" panose="02020603050405020304" pitchFamily="18" charset="0"/>
              <a:sym typeface="Wingdings" pitchFamily="2" charset="2"/>
            </a:endParaRPr>
          </a:p>
          <a:p>
            <a:pPr marL="285750" indent="-285750">
              <a:lnSpc>
                <a:spcPct val="120000"/>
              </a:lnSpc>
              <a:buFont typeface="Arial" pitchFamily="34" charset="0"/>
              <a:buChar char="•"/>
            </a:pPr>
            <a:r>
              <a:rPr lang="en-US" altLang="zh-CN" dirty="0" smtClean="0">
                <a:latin typeface="Times New Roman" pitchFamily="18" charset="0"/>
                <a:cs typeface="Times New Roman" pitchFamily="18" charset="0"/>
              </a:rPr>
              <a:t>Control mode: Close loop (open loop at the first step);</a:t>
            </a:r>
          </a:p>
          <a:p>
            <a:pPr marL="285750" indent="-285750">
              <a:lnSpc>
                <a:spcPct val="120000"/>
              </a:lnSpc>
              <a:buFont typeface="Arial" pitchFamily="34" charset="0"/>
              <a:buChar char="•"/>
            </a:pPr>
            <a:r>
              <a:rPr lang="en-US" altLang="zh-CN" dirty="0">
                <a:latin typeface="Times New Roman" pitchFamily="18" charset="0"/>
                <a:cs typeface="Times New Roman" pitchFamily="18" charset="0"/>
              </a:rPr>
              <a:t>C</a:t>
            </a:r>
            <a:r>
              <a:rPr lang="en-US" altLang="zh-CN" dirty="0" smtClean="0">
                <a:latin typeface="Times New Roman" pitchFamily="18" charset="0"/>
                <a:cs typeface="Times New Roman" pitchFamily="18" charset="0"/>
              </a:rPr>
              <a:t>apacity: Ø 8 mm×40 mm crucible;</a:t>
            </a:r>
          </a:p>
          <a:p>
            <a:pPr marL="285750" indent="-285750">
              <a:lnSpc>
                <a:spcPct val="120000"/>
              </a:lnSpc>
              <a:buFont typeface="Arial" pitchFamily="34" charset="0"/>
              <a:buChar char="•"/>
            </a:pPr>
            <a:r>
              <a:rPr lang="en-US" altLang="zh-CN" dirty="0" smtClean="0">
                <a:latin typeface="Times New Roman" panose="02020603050405020304" pitchFamily="18" charset="0"/>
                <a:cs typeface="Times New Roman" panose="02020603050405020304" pitchFamily="18" charset="0"/>
                <a:sym typeface="Wingdings" pitchFamily="2" charset="2"/>
              </a:rPr>
              <a:t>Main features: </a:t>
            </a:r>
            <a:r>
              <a:rPr lang="en-US" altLang="zh-CN" sz="2000" b="1" dirty="0" smtClean="0">
                <a:solidFill>
                  <a:srgbClr val="0000FF"/>
                </a:solidFill>
                <a:latin typeface="Times New Roman" panose="02020603050405020304" pitchFamily="18" charset="0"/>
                <a:cs typeface="Times New Roman" panose="02020603050405020304" pitchFamily="18" charset="0"/>
                <a:sym typeface="Wingdings" pitchFamily="2" charset="2"/>
              </a:rPr>
              <a:t>Smaller &amp; Shorter, but similar crucible diameter;</a:t>
            </a:r>
            <a:endParaRPr lang="en-US" altLang="zh-CN" sz="2400" b="1" dirty="0">
              <a:solidFill>
                <a:srgbClr val="0000FF"/>
              </a:solidFill>
              <a:latin typeface="Times New Roman" panose="02020603050405020304" pitchFamily="18" charset="0"/>
              <a:cs typeface="Times New Roman" panose="02020603050405020304" pitchFamily="18" charset="0"/>
              <a:sym typeface="Wingdings" pitchFamily="2" charset="2"/>
            </a:endParaRPr>
          </a:p>
        </p:txBody>
      </p:sp>
      <p:sp>
        <p:nvSpPr>
          <p:cNvPr id="7" name="标题 1"/>
          <p:cNvSpPr txBox="1">
            <a:spLocks/>
          </p:cNvSpPr>
          <p:nvPr/>
        </p:nvSpPr>
        <p:spPr>
          <a:xfrm>
            <a:off x="1115616" y="660214"/>
            <a:ext cx="6840759" cy="53653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The layout of Mini-Inductive Oven (2020)</a:t>
            </a:r>
            <a:endParaRPr lang="zh-CN" altLang="en-US" sz="2400" b="1" dirty="0"/>
          </a:p>
        </p:txBody>
      </p:sp>
      <p:pic>
        <p:nvPicPr>
          <p:cNvPr id="5" name="图片 4"/>
          <p:cNvPicPr>
            <a:picLocks noChangeAspect="1"/>
          </p:cNvPicPr>
          <p:nvPr/>
        </p:nvPicPr>
        <p:blipFill>
          <a:blip r:embed="rId3"/>
          <a:stretch>
            <a:fillRect/>
          </a:stretch>
        </p:blipFill>
        <p:spPr>
          <a:xfrm>
            <a:off x="985228" y="1225546"/>
            <a:ext cx="7547212" cy="2569171"/>
          </a:xfrm>
          <a:prstGeom prst="rect">
            <a:avLst/>
          </a:prstGeom>
        </p:spPr>
      </p:pic>
      <p:sp>
        <p:nvSpPr>
          <p:cNvPr id="10" name="标题 1"/>
          <p:cNvSpPr>
            <a:spLocks noGrp="1"/>
          </p:cNvSpPr>
          <p:nvPr>
            <p:ph type="title"/>
          </p:nvPr>
        </p:nvSpPr>
        <p:spPr>
          <a:xfrm>
            <a:off x="788768" y="-1736"/>
            <a:ext cx="7311624" cy="435736"/>
          </a:xfrm>
        </p:spPr>
        <p:txBody>
          <a:bodyPr>
            <a:noAutofit/>
          </a:bodyPr>
          <a:lstStyle/>
          <a:p>
            <a:r>
              <a:rPr lang="en-US" altLang="zh-CN" sz="2800" dirty="0" smtClean="0">
                <a:solidFill>
                  <a:schemeClr val="bg1"/>
                </a:solidFill>
              </a:rPr>
              <a:t>Mini-Inductive Oven-2020</a:t>
            </a:r>
            <a:endParaRPr lang="zh-CN" altLang="en-US" sz="2800" dirty="0">
              <a:solidFill>
                <a:schemeClr val="bg1"/>
              </a:solidFill>
            </a:endParaRPr>
          </a:p>
        </p:txBody>
      </p:sp>
    </p:spTree>
    <p:extLst>
      <p:ext uri="{BB962C8B-B14F-4D97-AF65-F5344CB8AC3E}">
        <p14:creationId xmlns:p14="http://schemas.microsoft.com/office/powerpoint/2010/main" val="2623212974"/>
      </p:ext>
    </p:extLst>
  </p:cSld>
  <p:clrMapOvr>
    <a:masterClrMapping/>
  </p:clrMapOvr>
  <mc:AlternateContent xmlns:mc="http://schemas.openxmlformats.org/markup-compatibility/2006" xmlns:p14="http://schemas.microsoft.com/office/powerpoint/2010/main">
    <mc:Choice Requires="p14">
      <p:transition spd="slow" p14:dur="2000" advTm="37670"/>
    </mc:Choice>
    <mc:Fallback xmlns="">
      <p:transition spd="slow" advTm="3767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txBox="1">
            <a:spLocks/>
          </p:cNvSpPr>
          <p:nvPr/>
        </p:nvSpPr>
        <p:spPr>
          <a:xfrm>
            <a:off x="1115616" y="620688"/>
            <a:ext cx="7056784" cy="44516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The On-line Test on LECR5 platform</a:t>
            </a:r>
            <a:endParaRPr lang="zh-CN" altLang="en-US" sz="2400" b="1" dirty="0"/>
          </a:p>
        </p:txBody>
      </p:sp>
      <p:sp>
        <p:nvSpPr>
          <p:cNvPr id="4" name="文本框 3"/>
          <p:cNvSpPr txBox="1"/>
          <p:nvPr/>
        </p:nvSpPr>
        <p:spPr>
          <a:xfrm>
            <a:off x="1979712" y="5003884"/>
            <a:ext cx="1647246" cy="369332"/>
          </a:xfrm>
          <a:prstGeom prst="rect">
            <a:avLst/>
          </a:prstGeom>
          <a:noFill/>
        </p:spPr>
        <p:txBody>
          <a:bodyPr wrap="none" rtlCol="0">
            <a:spAutoFit/>
          </a:bodyPr>
          <a:lstStyle/>
          <a:p>
            <a:r>
              <a:rPr lang="en-US" altLang="zh-CN" b="1" dirty="0" smtClean="0"/>
              <a:t>LECR5 platform</a:t>
            </a:r>
            <a:endParaRPr lang="zh-CN" altLang="en-US" b="1" dirty="0"/>
          </a:p>
        </p:txBody>
      </p:sp>
      <p:sp>
        <p:nvSpPr>
          <p:cNvPr id="15" name="文本框 14"/>
          <p:cNvSpPr txBox="1"/>
          <p:nvPr/>
        </p:nvSpPr>
        <p:spPr>
          <a:xfrm>
            <a:off x="5868144" y="3356992"/>
            <a:ext cx="2941574" cy="369332"/>
          </a:xfrm>
          <a:prstGeom prst="rect">
            <a:avLst/>
          </a:prstGeom>
          <a:noFill/>
        </p:spPr>
        <p:txBody>
          <a:bodyPr wrap="none" rtlCol="0">
            <a:spAutoFit/>
          </a:bodyPr>
          <a:lstStyle/>
          <a:p>
            <a:r>
              <a:rPr lang="en-US" altLang="zh-CN" b="1" dirty="0" smtClean="0"/>
              <a:t>Injection component (LECR5)</a:t>
            </a:r>
            <a:endParaRPr lang="zh-CN" altLang="en-US" b="1" dirty="0"/>
          </a:p>
        </p:txBody>
      </p:sp>
      <p:sp>
        <p:nvSpPr>
          <p:cNvPr id="18" name="标题 1"/>
          <p:cNvSpPr>
            <a:spLocks noGrp="1"/>
          </p:cNvSpPr>
          <p:nvPr>
            <p:ph type="title"/>
          </p:nvPr>
        </p:nvSpPr>
        <p:spPr>
          <a:xfrm>
            <a:off x="788768" y="-1736"/>
            <a:ext cx="7311624" cy="435736"/>
          </a:xfrm>
        </p:spPr>
        <p:txBody>
          <a:bodyPr>
            <a:noAutofit/>
          </a:bodyPr>
          <a:lstStyle/>
          <a:p>
            <a:r>
              <a:rPr lang="en-US" altLang="zh-CN" sz="2800" dirty="0" smtClean="0">
                <a:solidFill>
                  <a:schemeClr val="bg1"/>
                </a:solidFill>
              </a:rPr>
              <a:t>Mini-Inductive Oven-2020</a:t>
            </a:r>
            <a:endParaRPr lang="zh-CN" altLang="en-US" sz="2800" dirty="0">
              <a:solidFill>
                <a:schemeClr val="bg1"/>
              </a:solidFill>
            </a:endParaRPr>
          </a:p>
        </p:txBody>
      </p:sp>
      <p:grpSp>
        <p:nvGrpSpPr>
          <p:cNvPr id="33" name="组合 32"/>
          <p:cNvGrpSpPr/>
          <p:nvPr/>
        </p:nvGrpSpPr>
        <p:grpSpPr>
          <a:xfrm>
            <a:off x="372348" y="1111483"/>
            <a:ext cx="5112568" cy="3829685"/>
            <a:chOff x="306672" y="1252538"/>
            <a:chExt cx="5112568" cy="3829685"/>
          </a:xfrm>
        </p:grpSpPr>
        <p:pic>
          <p:nvPicPr>
            <p:cNvPr id="8" name="图片 7"/>
            <p:cNvPicPr>
              <a:picLocks noChangeAspect="1"/>
            </p:cNvPicPr>
            <p:nvPr/>
          </p:nvPicPr>
          <p:blipFill>
            <a:blip r:embed="rId3"/>
            <a:stretch>
              <a:fillRect/>
            </a:stretch>
          </p:blipFill>
          <p:spPr>
            <a:xfrm>
              <a:off x="306672" y="1252538"/>
              <a:ext cx="5112568" cy="3829685"/>
            </a:xfrm>
            <a:prstGeom prst="rect">
              <a:avLst/>
            </a:prstGeom>
          </p:spPr>
        </p:pic>
        <p:cxnSp>
          <p:nvCxnSpPr>
            <p:cNvPr id="24" name="直接连接符 23"/>
            <p:cNvCxnSpPr/>
            <p:nvPr/>
          </p:nvCxnSpPr>
          <p:spPr>
            <a:xfrm flipH="1">
              <a:off x="1547664" y="2584686"/>
              <a:ext cx="226819" cy="518865"/>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882509" y="1647773"/>
              <a:ext cx="893516" cy="64142"/>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1187624" y="2246132"/>
              <a:ext cx="1173719" cy="338554"/>
            </a:xfrm>
            <a:prstGeom prst="rect">
              <a:avLst/>
            </a:prstGeom>
            <a:solidFill>
              <a:schemeClr val="bg1"/>
            </a:solidFill>
          </p:spPr>
          <p:txBody>
            <a:bodyPr wrap="non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Heat station</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sp>
          <p:nvSpPr>
            <p:cNvPr id="30" name="文本框 29"/>
            <p:cNvSpPr txBox="1"/>
            <p:nvPr/>
          </p:nvSpPr>
          <p:spPr>
            <a:xfrm>
              <a:off x="2078786" y="1478496"/>
              <a:ext cx="809837" cy="338554"/>
            </a:xfrm>
            <a:prstGeom prst="rect">
              <a:avLst/>
            </a:prstGeom>
            <a:solidFill>
              <a:schemeClr val="bg1"/>
            </a:solidFill>
          </p:spPr>
          <p:txBody>
            <a:bodyPr wrap="non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LECR5</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sp>
          <p:nvSpPr>
            <p:cNvPr id="31" name="文本框 30"/>
            <p:cNvSpPr txBox="1"/>
            <p:nvPr/>
          </p:nvSpPr>
          <p:spPr>
            <a:xfrm>
              <a:off x="2907096" y="4178929"/>
              <a:ext cx="1308371" cy="338554"/>
            </a:xfrm>
            <a:prstGeom prst="rect">
              <a:avLst/>
            </a:prstGeom>
            <a:solidFill>
              <a:schemeClr val="bg1"/>
            </a:solidFill>
          </p:spPr>
          <p:txBody>
            <a:bodyPr wrap="non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Power supply</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cxnSp>
          <p:nvCxnSpPr>
            <p:cNvPr id="32" name="直接连接符 31"/>
            <p:cNvCxnSpPr>
              <a:endCxn id="31" idx="1"/>
            </p:cNvCxnSpPr>
            <p:nvPr/>
          </p:nvCxnSpPr>
          <p:spPr>
            <a:xfrm>
              <a:off x="2341120" y="4348206"/>
              <a:ext cx="565976"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5" name="文本框 34"/>
          <p:cNvSpPr txBox="1"/>
          <p:nvPr/>
        </p:nvSpPr>
        <p:spPr>
          <a:xfrm>
            <a:off x="5824183" y="5003884"/>
            <a:ext cx="2671501" cy="369332"/>
          </a:xfrm>
          <a:prstGeom prst="rect">
            <a:avLst/>
          </a:prstGeom>
          <a:noFill/>
        </p:spPr>
        <p:txBody>
          <a:bodyPr wrap="none" rtlCol="0">
            <a:spAutoFit/>
          </a:bodyPr>
          <a:lstStyle/>
          <a:p>
            <a:r>
              <a:rPr lang="en-US" altLang="zh-CN" b="1" dirty="0" smtClean="0"/>
              <a:t>Mini-Inductive Oven-2020</a:t>
            </a:r>
            <a:endParaRPr lang="zh-CN" altLang="en-US" b="1" dirty="0"/>
          </a:p>
        </p:txBody>
      </p:sp>
      <p:grpSp>
        <p:nvGrpSpPr>
          <p:cNvPr id="57" name="组合 56"/>
          <p:cNvGrpSpPr/>
          <p:nvPr/>
        </p:nvGrpSpPr>
        <p:grpSpPr>
          <a:xfrm>
            <a:off x="5796134" y="1124744"/>
            <a:ext cx="3024337" cy="2169263"/>
            <a:chOff x="5796134" y="1268760"/>
            <a:chExt cx="3024337" cy="2169263"/>
          </a:xfrm>
        </p:grpSpPr>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24302" t="10860" r="39787" b="22386"/>
            <a:stretch/>
          </p:blipFill>
          <p:spPr>
            <a:xfrm rot="5400000">
              <a:off x="6223671" y="841223"/>
              <a:ext cx="2169263" cy="3024337"/>
            </a:xfrm>
            <a:prstGeom prst="rect">
              <a:avLst/>
            </a:prstGeom>
          </p:spPr>
        </p:pic>
        <p:cxnSp>
          <p:nvCxnSpPr>
            <p:cNvPr id="37" name="直接连接符 36"/>
            <p:cNvCxnSpPr/>
            <p:nvPr/>
          </p:nvCxnSpPr>
          <p:spPr>
            <a:xfrm>
              <a:off x="6524536" y="1632250"/>
              <a:ext cx="413219" cy="126866"/>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5834055" y="1293696"/>
              <a:ext cx="1336325" cy="338554"/>
            </a:xfrm>
            <a:prstGeom prst="rect">
              <a:avLst/>
            </a:prstGeom>
            <a:solidFill>
              <a:schemeClr val="bg1"/>
            </a:solidFill>
          </p:spPr>
          <p:txBody>
            <a:bodyPr wrap="squar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18+14.5 GHz</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cxnSp>
          <p:nvCxnSpPr>
            <p:cNvPr id="39" name="直接连接符 38"/>
            <p:cNvCxnSpPr>
              <a:stCxn id="38" idx="2"/>
            </p:cNvCxnSpPr>
            <p:nvPr/>
          </p:nvCxnSpPr>
          <p:spPr>
            <a:xfrm>
              <a:off x="6502218" y="1632250"/>
              <a:ext cx="22318" cy="760859"/>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7666631" y="1843402"/>
              <a:ext cx="1011538" cy="338554"/>
            </a:xfrm>
            <a:prstGeom prst="rect">
              <a:avLst/>
            </a:prstGeom>
            <a:solidFill>
              <a:schemeClr val="bg1"/>
            </a:solidFill>
          </p:spPr>
          <p:txBody>
            <a:bodyPr wrap="squar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Bias disk</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cxnSp>
          <p:nvCxnSpPr>
            <p:cNvPr id="50" name="直接连接符 49"/>
            <p:cNvCxnSpPr/>
            <p:nvPr/>
          </p:nvCxnSpPr>
          <p:spPr>
            <a:xfrm flipV="1">
              <a:off x="7304413" y="2012679"/>
              <a:ext cx="362218" cy="206165"/>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5652120" y="3769450"/>
            <a:ext cx="3246692" cy="1171718"/>
            <a:chOff x="5573780" y="4057482"/>
            <a:chExt cx="3246692" cy="1171718"/>
          </a:xfrm>
        </p:grpSpPr>
        <p:pic>
          <p:nvPicPr>
            <p:cNvPr id="23" name="图片 22"/>
            <p:cNvPicPr>
              <a:picLocks noChangeAspect="1"/>
            </p:cNvPicPr>
            <p:nvPr/>
          </p:nvPicPr>
          <p:blipFill rotWithShape="1">
            <a:blip r:embed="rId5" cstate="print">
              <a:extLst>
                <a:ext uri="{28A0092B-C50C-407E-A947-70E740481C1C}">
                  <a14:useLocalDpi xmlns:a14="http://schemas.microsoft.com/office/drawing/2010/main" val="0"/>
                </a:ext>
              </a:extLst>
            </a:blip>
            <a:srcRect l="54691" t="38222" r="1905" b="40893"/>
            <a:stretch/>
          </p:blipFill>
          <p:spPr>
            <a:xfrm>
              <a:off x="5573780" y="4057482"/>
              <a:ext cx="3246692" cy="1171718"/>
            </a:xfrm>
            <a:prstGeom prst="rect">
              <a:avLst/>
            </a:prstGeom>
          </p:spPr>
        </p:pic>
        <p:sp>
          <p:nvSpPr>
            <p:cNvPr id="53" name="文本框 52"/>
            <p:cNvSpPr txBox="1"/>
            <p:nvPr/>
          </p:nvSpPr>
          <p:spPr>
            <a:xfrm>
              <a:off x="6185784" y="4812086"/>
              <a:ext cx="1842600" cy="338554"/>
            </a:xfrm>
            <a:prstGeom prst="rect">
              <a:avLst/>
            </a:prstGeom>
            <a:solidFill>
              <a:schemeClr val="bg1"/>
            </a:solidFill>
          </p:spPr>
          <p:txBody>
            <a:bodyPr wrap="square" rtlCol="0">
              <a:spAutoFit/>
            </a:bodyPr>
            <a:lstStyle/>
            <a:p>
              <a:r>
                <a:rPr lang="en-US" altLang="zh-CN" sz="1600" dirty="0" smtClean="0">
                  <a:solidFill>
                    <a:srgbClr val="FF0000"/>
                  </a:solidFill>
                  <a:latin typeface="Times New Roman" panose="02020603050405020304" pitchFamily="18" charset="0"/>
                  <a:cs typeface="Times New Roman" panose="02020603050405020304" pitchFamily="18" charset="0"/>
                </a:rPr>
                <a:t>Supporting ceramic</a:t>
              </a:r>
              <a:endParaRPr lang="zh-CN" altLang="en-US" sz="1600" dirty="0">
                <a:solidFill>
                  <a:srgbClr val="FF0000"/>
                </a:solidFill>
                <a:latin typeface="Times New Roman" panose="02020603050405020304" pitchFamily="18" charset="0"/>
                <a:cs typeface="Times New Roman" panose="02020603050405020304" pitchFamily="18" charset="0"/>
              </a:endParaRPr>
            </a:p>
          </p:txBody>
        </p:sp>
        <p:cxnSp>
          <p:nvCxnSpPr>
            <p:cNvPr id="54" name="直接连接符 53"/>
            <p:cNvCxnSpPr/>
            <p:nvPr/>
          </p:nvCxnSpPr>
          <p:spPr>
            <a:xfrm>
              <a:off x="5953447" y="4750748"/>
              <a:ext cx="232338" cy="230616"/>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58" name="文本框 57"/>
          <p:cNvSpPr txBox="1"/>
          <p:nvPr/>
        </p:nvSpPr>
        <p:spPr>
          <a:xfrm>
            <a:off x="693124" y="5423293"/>
            <a:ext cx="7090082" cy="400110"/>
          </a:xfrm>
          <a:prstGeom prst="rect">
            <a:avLst/>
          </a:prstGeom>
          <a:noFill/>
        </p:spPr>
        <p:txBody>
          <a:bodyPr wrap="none" rtlCol="0">
            <a:spAutoFit/>
          </a:bodyPr>
          <a:lstStyle/>
          <a:p>
            <a:r>
              <a:rPr lang="en-US" altLang="zh-CN" sz="2000" dirty="0" smtClean="0">
                <a:solidFill>
                  <a:srgbClr val="0000FF"/>
                </a:solidFill>
              </a:rPr>
              <a:t>To produce calcium beams with </a:t>
            </a:r>
            <a:r>
              <a:rPr lang="en-US" altLang="zh-CN" sz="2000" dirty="0" err="1" smtClean="0">
                <a:solidFill>
                  <a:srgbClr val="0000FF"/>
                </a:solidFill>
              </a:rPr>
              <a:t>CaO</a:t>
            </a:r>
            <a:r>
              <a:rPr lang="en-US" altLang="zh-CN" sz="2000" dirty="0" smtClean="0">
                <a:solidFill>
                  <a:srgbClr val="0000FF"/>
                </a:solidFill>
              </a:rPr>
              <a:t> &amp; Mini-Inductive Oven-2020</a:t>
            </a:r>
          </a:p>
        </p:txBody>
      </p:sp>
      <p:sp>
        <p:nvSpPr>
          <p:cNvPr id="59" name="文本框 58"/>
          <p:cNvSpPr txBox="1"/>
          <p:nvPr/>
        </p:nvSpPr>
        <p:spPr>
          <a:xfrm>
            <a:off x="700342" y="5857527"/>
            <a:ext cx="7823232" cy="307777"/>
          </a:xfrm>
          <a:prstGeom prst="rect">
            <a:avLst/>
          </a:prstGeom>
          <a:noFill/>
        </p:spPr>
        <p:txBody>
          <a:bodyPr wrap="none" rtlCol="0">
            <a:spAutoFit/>
          </a:bodyPr>
          <a:lstStyle/>
          <a:p>
            <a:r>
              <a:rPr lang="en-US" altLang="zh-CN" sz="1400" dirty="0" smtClean="0"/>
              <a:t>Ion source group at RIKEN has produced ~50 </a:t>
            </a:r>
            <a:r>
              <a:rPr lang="en-US" altLang="zh-CN" sz="1400" dirty="0" err="1" smtClean="0"/>
              <a:t>euA</a:t>
            </a:r>
            <a:r>
              <a:rPr lang="en-US" altLang="zh-CN" sz="1400" dirty="0" smtClean="0"/>
              <a:t> of </a:t>
            </a:r>
            <a:r>
              <a:rPr lang="en-US" altLang="zh-CN" sz="1400" baseline="30000" dirty="0" smtClean="0"/>
              <a:t>40</a:t>
            </a:r>
            <a:r>
              <a:rPr lang="en-US" altLang="zh-CN" sz="1400" dirty="0" smtClean="0"/>
              <a:t>Ca</a:t>
            </a:r>
            <a:r>
              <a:rPr lang="en-US" altLang="zh-CN" sz="1400" baseline="30000" dirty="0" smtClean="0"/>
              <a:t>11+</a:t>
            </a:r>
            <a:r>
              <a:rPr lang="en-US" altLang="zh-CN" sz="1400" dirty="0" smtClean="0"/>
              <a:t> with </a:t>
            </a:r>
            <a:r>
              <a:rPr lang="en-US" altLang="zh-CN" sz="1400" dirty="0" err="1" smtClean="0"/>
              <a:t>CaO</a:t>
            </a:r>
            <a:r>
              <a:rPr lang="en-US" altLang="zh-CN" sz="1400" dirty="0" smtClean="0"/>
              <a:t> &amp; high temperature oven in 2019* </a:t>
            </a:r>
            <a:endParaRPr lang="zh-CN" altLang="en-US" sz="1400" dirty="0"/>
          </a:p>
        </p:txBody>
      </p:sp>
      <p:sp>
        <p:nvSpPr>
          <p:cNvPr id="60" name="文本框 59"/>
          <p:cNvSpPr txBox="1"/>
          <p:nvPr/>
        </p:nvSpPr>
        <p:spPr>
          <a:xfrm>
            <a:off x="663830" y="6145559"/>
            <a:ext cx="3236469" cy="307777"/>
          </a:xfrm>
          <a:prstGeom prst="rect">
            <a:avLst/>
          </a:prstGeom>
          <a:noFill/>
        </p:spPr>
        <p:txBody>
          <a:bodyPr wrap="square" rtlCol="0">
            <a:spAutoFit/>
          </a:bodyPr>
          <a:lstStyle/>
          <a:p>
            <a:r>
              <a:rPr lang="en-US" altLang="zh-CN" sz="1400" dirty="0" smtClean="0"/>
              <a:t>* Private communication</a:t>
            </a:r>
            <a:endParaRPr lang="zh-CN" altLang="en-US" sz="1400" dirty="0"/>
          </a:p>
        </p:txBody>
      </p:sp>
    </p:spTree>
    <p:extLst>
      <p:ext uri="{BB962C8B-B14F-4D97-AF65-F5344CB8AC3E}">
        <p14:creationId xmlns:p14="http://schemas.microsoft.com/office/powerpoint/2010/main" val="2590160533"/>
      </p:ext>
    </p:extLst>
  </p:cSld>
  <p:clrMapOvr>
    <a:masterClrMapping/>
  </p:clrMapOvr>
  <mc:AlternateContent xmlns:mc="http://schemas.openxmlformats.org/markup-compatibility/2006" xmlns:p14="http://schemas.microsoft.com/office/powerpoint/2010/main">
    <mc:Choice Requires="p14">
      <p:transition spd="slow" p14:dur="2000" advTm="35185"/>
    </mc:Choice>
    <mc:Fallback xmlns="">
      <p:transition spd="slow" advTm="3518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625286" y="5322257"/>
            <a:ext cx="8123177" cy="1131079"/>
          </a:xfrm>
          <a:prstGeom prst="rect">
            <a:avLst/>
          </a:prstGeom>
          <a:noFill/>
        </p:spPr>
        <p:txBody>
          <a:bodyPr wrap="square" rtlCol="0">
            <a:spAutoFit/>
          </a:bodyPr>
          <a:lstStyle/>
          <a:p>
            <a:pPr>
              <a:lnSpc>
                <a:spcPct val="125000"/>
              </a:lnSpc>
            </a:pPr>
            <a:r>
              <a:rPr lang="en-US" altLang="zh-CN" dirty="0" smtClean="0">
                <a:latin typeface="Times New Roman" panose="02020603050405020304" pitchFamily="18" charset="0"/>
                <a:cs typeface="Times New Roman" panose="02020603050405020304" pitchFamily="18" charset="0"/>
              </a:rPr>
              <a:t>Plasma heating contributes too much, that leads to serious outgassing and instability. Only low charge state ion beams produced, like:</a:t>
            </a:r>
          </a:p>
          <a:p>
            <a:pPr algn="ctr">
              <a:lnSpc>
                <a:spcPct val="125000"/>
              </a:lnSpc>
            </a:pPr>
            <a:r>
              <a:rPr lang="en-US" altLang="zh-CN" dirty="0" smtClean="0">
                <a:solidFill>
                  <a:srgbClr val="0000FF"/>
                </a:solidFill>
                <a:latin typeface="Times New Roman" panose="02020603050405020304" pitchFamily="18" charset="0"/>
                <a:cs typeface="Times New Roman" panose="02020603050405020304" pitchFamily="18" charset="0"/>
              </a:rPr>
              <a:t>110 </a:t>
            </a:r>
            <a:r>
              <a:rPr lang="en-US" altLang="zh-CN" dirty="0" err="1" smtClean="0">
                <a:solidFill>
                  <a:srgbClr val="0000FF"/>
                </a:solidFill>
                <a:latin typeface="Times New Roman" panose="02020603050405020304" pitchFamily="18" charset="0"/>
                <a:cs typeface="Times New Roman" panose="02020603050405020304" pitchFamily="18" charset="0"/>
              </a:rPr>
              <a:t>euA</a:t>
            </a:r>
            <a:r>
              <a:rPr lang="en-US" altLang="zh-CN" dirty="0" smtClean="0">
                <a:solidFill>
                  <a:srgbClr val="0000FF"/>
                </a:solidFill>
                <a:latin typeface="Times New Roman" panose="02020603050405020304" pitchFamily="18" charset="0"/>
                <a:cs typeface="Times New Roman" panose="02020603050405020304" pitchFamily="18" charset="0"/>
              </a:rPr>
              <a:t> of Ca</a:t>
            </a:r>
            <a:r>
              <a:rPr lang="en-US" altLang="zh-CN" baseline="30000" dirty="0" smtClean="0">
                <a:solidFill>
                  <a:srgbClr val="0000FF"/>
                </a:solidFill>
                <a:latin typeface="Times New Roman" panose="02020603050405020304" pitchFamily="18" charset="0"/>
                <a:cs typeface="Times New Roman" panose="02020603050405020304" pitchFamily="18" charset="0"/>
              </a:rPr>
              <a:t>3+</a:t>
            </a:r>
            <a:r>
              <a:rPr lang="en-US" altLang="zh-CN" dirty="0" smtClean="0">
                <a:solidFill>
                  <a:srgbClr val="0000FF"/>
                </a:solidFill>
                <a:latin typeface="Times New Roman" panose="02020603050405020304" pitchFamily="18" charset="0"/>
                <a:cs typeface="Times New Roman" panose="02020603050405020304" pitchFamily="18" charset="0"/>
              </a:rPr>
              <a:t>, 60 </a:t>
            </a:r>
            <a:r>
              <a:rPr lang="en-US" altLang="zh-CN" dirty="0" err="1" smtClean="0">
                <a:solidFill>
                  <a:srgbClr val="0000FF"/>
                </a:solidFill>
                <a:latin typeface="Times New Roman" panose="02020603050405020304" pitchFamily="18" charset="0"/>
                <a:cs typeface="Times New Roman" panose="02020603050405020304" pitchFamily="18" charset="0"/>
              </a:rPr>
              <a:t>euA</a:t>
            </a:r>
            <a:r>
              <a:rPr lang="en-US" altLang="zh-CN" dirty="0" smtClean="0">
                <a:solidFill>
                  <a:srgbClr val="0000FF"/>
                </a:solidFill>
                <a:latin typeface="Times New Roman" panose="02020603050405020304" pitchFamily="18" charset="0"/>
                <a:cs typeface="Times New Roman" panose="02020603050405020304" pitchFamily="18" charset="0"/>
              </a:rPr>
              <a:t> of Ca</a:t>
            </a:r>
            <a:r>
              <a:rPr lang="en-US" altLang="zh-CN" baseline="30000" dirty="0" smtClean="0">
                <a:solidFill>
                  <a:srgbClr val="0000FF"/>
                </a:solidFill>
                <a:latin typeface="Times New Roman" panose="02020603050405020304" pitchFamily="18" charset="0"/>
                <a:cs typeface="Times New Roman" panose="02020603050405020304" pitchFamily="18" charset="0"/>
              </a:rPr>
              <a:t>4+</a:t>
            </a:r>
            <a:r>
              <a:rPr lang="en-US" altLang="zh-CN" dirty="0" smtClean="0">
                <a:solidFill>
                  <a:srgbClr val="0000FF"/>
                </a:solidFill>
                <a:latin typeface="Times New Roman" panose="02020603050405020304" pitchFamily="18" charset="0"/>
                <a:cs typeface="Times New Roman" panose="02020603050405020304" pitchFamily="18" charset="0"/>
              </a:rPr>
              <a:t>, </a:t>
            </a:r>
            <a:r>
              <a:rPr lang="en-US" altLang="zh-CN" dirty="0" err="1" smtClean="0">
                <a:solidFill>
                  <a:srgbClr val="0000FF"/>
                </a:solidFill>
                <a:latin typeface="Times New Roman" panose="02020603050405020304" pitchFamily="18" charset="0"/>
                <a:cs typeface="Times New Roman" panose="02020603050405020304" pitchFamily="18" charset="0"/>
              </a:rPr>
              <a:t>etc</a:t>
            </a:r>
            <a:endParaRPr lang="zh-CN" altLang="en-US" dirty="0">
              <a:solidFill>
                <a:srgbClr val="0000FF"/>
              </a:solidFill>
              <a:latin typeface="Times New Roman" panose="02020603050405020304" pitchFamily="18" charset="0"/>
              <a:cs typeface="Times New Roman" panose="02020603050405020304" pitchFamily="18" charset="0"/>
            </a:endParaRPr>
          </a:p>
        </p:txBody>
      </p:sp>
      <p:sp>
        <p:nvSpPr>
          <p:cNvPr id="10" name="标题 1"/>
          <p:cNvSpPr>
            <a:spLocks noGrp="1"/>
          </p:cNvSpPr>
          <p:nvPr>
            <p:ph type="title"/>
          </p:nvPr>
        </p:nvSpPr>
        <p:spPr>
          <a:xfrm>
            <a:off x="179635" y="634432"/>
            <a:ext cx="7896661" cy="435736"/>
          </a:xfrm>
        </p:spPr>
        <p:txBody>
          <a:bodyPr>
            <a:noAutofit/>
          </a:bodyPr>
          <a:lstStyle/>
          <a:p>
            <a:r>
              <a:rPr lang="en-US" altLang="zh-CN" sz="2400" b="1" dirty="0" smtClean="0"/>
              <a:t>Production of calcium beams with CaO-1</a:t>
            </a:r>
            <a:r>
              <a:rPr lang="en-US" altLang="zh-CN" sz="2400" b="1" baseline="30000" dirty="0" smtClean="0"/>
              <a:t>st</a:t>
            </a:r>
            <a:r>
              <a:rPr lang="en-US" altLang="zh-CN" sz="2400" b="1" dirty="0" smtClean="0"/>
              <a:t> test</a:t>
            </a:r>
            <a:endParaRPr lang="zh-CN" altLang="en-US" sz="2400" b="1" dirty="0"/>
          </a:p>
        </p:txBody>
      </p:sp>
      <p:sp>
        <p:nvSpPr>
          <p:cNvPr id="34" name="标题 1"/>
          <p:cNvSpPr txBox="1">
            <a:spLocks/>
          </p:cNvSpPr>
          <p:nvPr/>
        </p:nvSpPr>
        <p:spPr>
          <a:xfrm>
            <a:off x="788768" y="-1736"/>
            <a:ext cx="7311624"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smtClean="0">
                <a:solidFill>
                  <a:schemeClr val="bg1"/>
                </a:solidFill>
              </a:rPr>
              <a:t>Mini-Inductive Oven-2020</a:t>
            </a:r>
            <a:endParaRPr lang="zh-CN" altLang="en-US" sz="2800" dirty="0">
              <a:solidFill>
                <a:schemeClr val="bg1"/>
              </a:solidFill>
            </a:endParaRPr>
          </a:p>
        </p:txBody>
      </p:sp>
      <p:sp>
        <p:nvSpPr>
          <p:cNvPr id="35" name="矩形 34"/>
          <p:cNvSpPr/>
          <p:nvPr/>
        </p:nvSpPr>
        <p:spPr>
          <a:xfrm>
            <a:off x="6339263" y="1182746"/>
            <a:ext cx="432048" cy="1707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79512" y="1099432"/>
            <a:ext cx="9009822" cy="4201776"/>
            <a:chOff x="0" y="0"/>
            <a:chExt cx="10245667" cy="4471148"/>
          </a:xfrm>
        </p:grpSpPr>
        <p:pic>
          <p:nvPicPr>
            <p:cNvPr id="14" name="图片 13"/>
            <p:cNvPicPr>
              <a:picLocks noChangeAspect="1"/>
            </p:cNvPicPr>
            <p:nvPr/>
          </p:nvPicPr>
          <p:blipFill rotWithShape="1">
            <a:blip r:embed="rId2"/>
            <a:srcRect l="3125"/>
            <a:stretch/>
          </p:blipFill>
          <p:spPr>
            <a:xfrm>
              <a:off x="0" y="0"/>
              <a:ext cx="7042117" cy="4471148"/>
            </a:xfrm>
            <a:prstGeom prst="rect">
              <a:avLst/>
            </a:prstGeom>
          </p:spPr>
        </p:pic>
        <p:sp>
          <p:nvSpPr>
            <p:cNvPr id="15" name="文本框 33"/>
            <p:cNvSpPr txBox="1"/>
            <p:nvPr/>
          </p:nvSpPr>
          <p:spPr>
            <a:xfrm>
              <a:off x="1693248" y="3394454"/>
              <a:ext cx="675121" cy="31149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a:solidFill>
                    <a:srgbClr val="FF0000"/>
                  </a:solidFill>
                </a:rPr>
                <a:t>10</a:t>
              </a:r>
              <a:r>
                <a:rPr lang="en-US" altLang="zh-CN" sz="1400"/>
                <a:t>/O</a:t>
              </a:r>
              <a:r>
                <a:rPr lang="en-US" altLang="zh-CN" sz="1400" baseline="30000"/>
                <a:t>4+</a:t>
              </a:r>
              <a:endParaRPr lang="zh-CN" altLang="en-US" sz="1400" baseline="30000"/>
            </a:p>
          </p:txBody>
        </p:sp>
        <p:sp>
          <p:nvSpPr>
            <p:cNvPr id="16" name="文本框 34"/>
            <p:cNvSpPr txBox="1"/>
            <p:nvPr/>
          </p:nvSpPr>
          <p:spPr>
            <a:xfrm>
              <a:off x="3684031" y="2101528"/>
              <a:ext cx="584134" cy="31149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a:solidFill>
                    <a:srgbClr val="FF0000"/>
                  </a:solidFill>
                </a:rPr>
                <a:t>5</a:t>
              </a:r>
              <a:r>
                <a:rPr lang="en-US" altLang="zh-CN" sz="1400" dirty="0"/>
                <a:t>/O</a:t>
              </a:r>
              <a:r>
                <a:rPr lang="en-US" altLang="zh-CN" sz="1400" baseline="30000" dirty="0"/>
                <a:t>2+</a:t>
              </a:r>
              <a:endParaRPr lang="zh-CN" altLang="en-US" sz="1400" baseline="30000" dirty="0"/>
            </a:p>
          </p:txBody>
        </p:sp>
        <p:sp>
          <p:nvSpPr>
            <p:cNvPr id="17" name="文本框 35"/>
            <p:cNvSpPr txBox="1"/>
            <p:nvPr/>
          </p:nvSpPr>
          <p:spPr>
            <a:xfrm>
              <a:off x="4448350" y="1565192"/>
              <a:ext cx="275653" cy="31149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a:solidFill>
                    <a:srgbClr val="FF0000"/>
                  </a:solidFill>
                </a:rPr>
                <a:t>4</a:t>
              </a:r>
              <a:endParaRPr lang="zh-CN" altLang="en-US" sz="1400" baseline="30000"/>
            </a:p>
          </p:txBody>
        </p:sp>
        <p:sp>
          <p:nvSpPr>
            <p:cNvPr id="18" name="文本框 36"/>
            <p:cNvSpPr txBox="1"/>
            <p:nvPr/>
          </p:nvSpPr>
          <p:spPr>
            <a:xfrm>
              <a:off x="5497606" y="302559"/>
              <a:ext cx="275653" cy="31149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a:solidFill>
                    <a:srgbClr val="FF0000"/>
                  </a:solidFill>
                </a:rPr>
                <a:t>3</a:t>
              </a:r>
              <a:endParaRPr lang="zh-CN" altLang="en-US" sz="1400" baseline="30000"/>
            </a:p>
          </p:txBody>
        </p:sp>
        <p:sp>
          <p:nvSpPr>
            <p:cNvPr id="19" name="文本框 37"/>
            <p:cNvSpPr txBox="1"/>
            <p:nvPr/>
          </p:nvSpPr>
          <p:spPr>
            <a:xfrm>
              <a:off x="3221653" y="2745054"/>
              <a:ext cx="275653" cy="31149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a:solidFill>
                    <a:srgbClr val="FF0000"/>
                  </a:solidFill>
                </a:rPr>
                <a:t>6</a:t>
              </a:r>
              <a:endParaRPr lang="zh-CN" altLang="en-US" sz="1400" baseline="30000"/>
            </a:p>
          </p:txBody>
        </p:sp>
        <p:sp>
          <p:nvSpPr>
            <p:cNvPr id="20" name="文本框 38"/>
            <p:cNvSpPr txBox="1"/>
            <p:nvPr/>
          </p:nvSpPr>
          <p:spPr>
            <a:xfrm>
              <a:off x="2789106" y="3046686"/>
              <a:ext cx="275653" cy="31149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a:solidFill>
                    <a:srgbClr val="FF0000"/>
                  </a:solidFill>
                </a:rPr>
                <a:t>7</a:t>
              </a:r>
              <a:endParaRPr lang="zh-CN" altLang="en-US" sz="1400" baseline="30000"/>
            </a:p>
          </p:txBody>
        </p:sp>
        <p:sp>
          <p:nvSpPr>
            <p:cNvPr id="21" name="文本框 39"/>
            <p:cNvSpPr txBox="1"/>
            <p:nvPr/>
          </p:nvSpPr>
          <p:spPr>
            <a:xfrm>
              <a:off x="2488479" y="3261917"/>
              <a:ext cx="275653" cy="31149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a:solidFill>
                    <a:srgbClr val="FF0000"/>
                  </a:solidFill>
                </a:rPr>
                <a:t>8</a:t>
              </a:r>
              <a:endParaRPr lang="zh-CN" altLang="en-US" sz="1400" baseline="30000"/>
            </a:p>
          </p:txBody>
        </p:sp>
        <p:sp>
          <p:nvSpPr>
            <p:cNvPr id="22" name="文本框 40"/>
            <p:cNvSpPr txBox="1"/>
            <p:nvPr/>
          </p:nvSpPr>
          <p:spPr>
            <a:xfrm>
              <a:off x="2199832" y="3368180"/>
              <a:ext cx="275653" cy="31149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a:solidFill>
                    <a:srgbClr val="FF0000"/>
                  </a:solidFill>
                </a:rPr>
                <a:t>9</a:t>
              </a:r>
              <a:endParaRPr lang="zh-CN" altLang="en-US" sz="1400" baseline="30000"/>
            </a:p>
          </p:txBody>
        </p:sp>
        <p:sp>
          <p:nvSpPr>
            <p:cNvPr id="23" name="文本框 41"/>
            <p:cNvSpPr txBox="1"/>
            <p:nvPr/>
          </p:nvSpPr>
          <p:spPr>
            <a:xfrm>
              <a:off x="7171487" y="2240643"/>
              <a:ext cx="3074180" cy="193229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600" dirty="0" err="1">
                  <a:latin typeface="Times New Roman" panose="02020603050405020304" pitchFamily="18" charset="0"/>
                  <a:cs typeface="Times New Roman" panose="02020603050405020304" pitchFamily="18" charset="0"/>
                </a:rPr>
                <a:t>rf</a:t>
              </a:r>
              <a:r>
                <a:rPr lang="en-US" altLang="zh-CN" sz="1600" dirty="0">
                  <a:latin typeface="Times New Roman" panose="02020603050405020304" pitchFamily="18" charset="0"/>
                  <a:cs typeface="Times New Roman" panose="02020603050405020304" pitchFamily="18" charset="0"/>
                </a:rPr>
                <a:t>:</a:t>
              </a:r>
              <a:r>
                <a:rPr lang="en-US" altLang="zh-CN" sz="1600" baseline="0" dirty="0">
                  <a:latin typeface="Times New Roman" panose="02020603050405020304" pitchFamily="18" charset="0"/>
                  <a:cs typeface="Times New Roman" panose="02020603050405020304" pitchFamily="18" charset="0"/>
                </a:rPr>
                <a:t> 18 GHz</a:t>
              </a:r>
            </a:p>
            <a:p>
              <a:r>
                <a:rPr lang="en-US" altLang="zh-CN" sz="1600" baseline="0" dirty="0" smtClean="0">
                  <a:latin typeface="Times New Roman" panose="02020603050405020304" pitchFamily="18" charset="0"/>
                  <a:cs typeface="Times New Roman" panose="02020603050405020304" pitchFamily="18" charset="0"/>
                </a:rPr>
                <a:t>Pw= </a:t>
              </a:r>
              <a:r>
                <a:rPr lang="en-US" altLang="zh-CN" sz="1600" baseline="0" dirty="0">
                  <a:latin typeface="Times New Roman" panose="02020603050405020304" pitchFamily="18" charset="0"/>
                  <a:cs typeface="Times New Roman" panose="02020603050405020304" pitchFamily="18" charset="0"/>
                </a:rPr>
                <a:t>0.4 kW, HV= 15 kV</a:t>
              </a:r>
            </a:p>
            <a:p>
              <a:r>
                <a:rPr lang="en-US" altLang="zh-CN" sz="1600" baseline="0" dirty="0">
                  <a:latin typeface="Times New Roman" panose="02020603050405020304" pitchFamily="18" charset="0"/>
                  <a:cs typeface="Times New Roman" panose="02020603050405020304" pitchFamily="18" charset="0"/>
                </a:rPr>
                <a:t>Io= 1.4 </a:t>
              </a:r>
              <a:r>
                <a:rPr lang="en-US" altLang="zh-CN" sz="1600" baseline="0" dirty="0" err="1">
                  <a:latin typeface="Times New Roman" panose="02020603050405020304" pitchFamily="18" charset="0"/>
                  <a:cs typeface="Times New Roman" panose="02020603050405020304" pitchFamily="18" charset="0"/>
                </a:rPr>
                <a:t>emA</a:t>
              </a:r>
              <a:r>
                <a:rPr lang="en-US" altLang="zh-CN" sz="1600" baseline="0" dirty="0">
                  <a:latin typeface="Times New Roman" panose="02020603050405020304" pitchFamily="18" charset="0"/>
                  <a:cs typeface="Times New Roman" panose="02020603050405020304" pitchFamily="18" charset="0"/>
                </a:rPr>
                <a:t>, </a:t>
              </a:r>
              <a:r>
                <a:rPr lang="en-US" altLang="zh-CN" sz="1600" baseline="30000" dirty="0" smtClean="0">
                  <a:latin typeface="Times New Roman" panose="02020603050405020304" pitchFamily="18" charset="0"/>
                  <a:cs typeface="Times New Roman" panose="02020603050405020304" pitchFamily="18" charset="0"/>
                </a:rPr>
                <a:t>40</a:t>
              </a:r>
              <a:r>
                <a:rPr lang="en-US" altLang="zh-CN" sz="1600" baseline="0" dirty="0" smtClean="0">
                  <a:latin typeface="Times New Roman" panose="02020603050405020304" pitchFamily="18" charset="0"/>
                  <a:cs typeface="Times New Roman" panose="02020603050405020304" pitchFamily="18" charset="0"/>
                </a:rPr>
                <a:t>Ca</a:t>
              </a:r>
              <a:r>
                <a:rPr lang="en-US" altLang="zh-CN" sz="1600" baseline="30000" dirty="0" smtClean="0">
                  <a:latin typeface="Times New Roman" panose="02020603050405020304" pitchFamily="18" charset="0"/>
                  <a:cs typeface="Times New Roman" panose="02020603050405020304" pitchFamily="18" charset="0"/>
                </a:rPr>
                <a:t>3</a:t>
              </a:r>
              <a:r>
                <a:rPr lang="en-US" altLang="zh-CN" sz="1600" baseline="30000" dirty="0">
                  <a:latin typeface="Times New Roman" panose="02020603050405020304" pitchFamily="18" charset="0"/>
                  <a:cs typeface="Times New Roman" panose="02020603050405020304" pitchFamily="18" charset="0"/>
                </a:rPr>
                <a:t>+</a:t>
              </a:r>
              <a:r>
                <a:rPr lang="en-US" altLang="zh-CN" sz="1600" baseline="0" dirty="0">
                  <a:latin typeface="Times New Roman" panose="02020603050405020304" pitchFamily="18" charset="0"/>
                  <a:cs typeface="Times New Roman" panose="02020603050405020304" pitchFamily="18" charset="0"/>
                </a:rPr>
                <a:t>= 110 </a:t>
              </a:r>
              <a:r>
                <a:rPr lang="en-US" altLang="zh-CN" sz="1600" baseline="0" dirty="0" err="1">
                  <a:latin typeface="Times New Roman" panose="02020603050405020304" pitchFamily="18" charset="0"/>
                  <a:cs typeface="Times New Roman" panose="02020603050405020304" pitchFamily="18" charset="0"/>
                </a:rPr>
                <a:t>euA</a:t>
              </a:r>
              <a:endParaRPr lang="en-US" altLang="zh-CN" sz="1600" baseline="0" dirty="0">
                <a:latin typeface="Times New Roman" panose="02020603050405020304" pitchFamily="18" charset="0"/>
                <a:cs typeface="Times New Roman" panose="02020603050405020304" pitchFamily="18" charset="0"/>
              </a:endParaRPr>
            </a:p>
            <a:p>
              <a:r>
                <a:rPr lang="en-US" altLang="zh-CN" sz="1600" baseline="0" dirty="0">
                  <a:latin typeface="Times New Roman" panose="02020603050405020304" pitchFamily="18" charset="0"/>
                  <a:cs typeface="Times New Roman" panose="02020603050405020304" pitchFamily="18" charset="0"/>
                </a:rPr>
                <a:t>OVEN: </a:t>
              </a:r>
              <a:r>
                <a:rPr lang="en-US" altLang="zh-CN" sz="1600" baseline="0" dirty="0" smtClean="0">
                  <a:latin typeface="Times New Roman" panose="02020603050405020304" pitchFamily="18" charset="0"/>
                  <a:cs typeface="Times New Roman" panose="02020603050405020304" pitchFamily="18" charset="0"/>
                </a:rPr>
                <a:t>195 A (1800 </a:t>
              </a:r>
              <a:r>
                <a:rPr lang="zh-CN" altLang="en-US" sz="1600" baseline="0" dirty="0" smtClean="0">
                  <a:latin typeface="Times New Roman" panose="02020603050405020304" pitchFamily="18" charset="0"/>
                  <a:cs typeface="Times New Roman" panose="02020603050405020304" pitchFamily="18" charset="0"/>
                </a:rPr>
                <a:t>℃</a:t>
              </a:r>
              <a:r>
                <a:rPr lang="en-US" altLang="zh-CN" sz="1600" baseline="0" dirty="0" smtClean="0">
                  <a:latin typeface="Times New Roman" panose="02020603050405020304" pitchFamily="18" charset="0"/>
                  <a:cs typeface="Times New Roman" panose="02020603050405020304" pitchFamily="18" charset="0"/>
                </a:rPr>
                <a:t>)</a:t>
              </a:r>
            </a:p>
            <a:p>
              <a:r>
                <a:rPr lang="en-US" altLang="zh-CN" sz="1600" dirty="0" err="1" smtClean="0">
                  <a:latin typeface="Times New Roman" panose="02020603050405020304" pitchFamily="18" charset="0"/>
                  <a:cs typeface="Times New Roman" panose="02020603050405020304" pitchFamily="18" charset="0"/>
                </a:rPr>
                <a:t>Pinj</a:t>
              </a:r>
              <a:r>
                <a:rPr lang="en-US" altLang="zh-CN" sz="1600" dirty="0" smtClean="0">
                  <a:latin typeface="Times New Roman" panose="02020603050405020304" pitchFamily="18" charset="0"/>
                  <a:cs typeface="Times New Roman" panose="02020603050405020304" pitchFamily="18" charset="0"/>
                </a:rPr>
                <a:t>= 3.8×10</a:t>
              </a:r>
              <a:r>
                <a:rPr lang="en-US" altLang="zh-CN" sz="1600" baseline="30000" dirty="0" smtClean="0">
                  <a:latin typeface="Times New Roman" panose="02020603050405020304" pitchFamily="18" charset="0"/>
                  <a:cs typeface="Times New Roman" panose="02020603050405020304" pitchFamily="18" charset="0"/>
                </a:rPr>
                <a:t>-7</a:t>
              </a:r>
              <a:r>
                <a:rPr lang="en-US" altLang="zh-CN" sz="1600" dirty="0" smtClean="0">
                  <a:latin typeface="Times New Roman" panose="02020603050405020304" pitchFamily="18" charset="0"/>
                  <a:cs typeface="Times New Roman" panose="02020603050405020304" pitchFamily="18" charset="0"/>
                </a:rPr>
                <a:t> mbar </a:t>
              </a:r>
            </a:p>
            <a:p>
              <a:r>
                <a:rPr lang="en-US" altLang="zh-CN" sz="1600" dirty="0" err="1" smtClean="0">
                  <a:latin typeface="Times New Roman" panose="02020603050405020304" pitchFamily="18" charset="0"/>
                  <a:cs typeface="Times New Roman" panose="02020603050405020304" pitchFamily="18" charset="0"/>
                </a:rPr>
                <a:t>Pext</a:t>
              </a:r>
              <a:r>
                <a:rPr lang="en-US" altLang="zh-CN" sz="1600" dirty="0" smtClean="0">
                  <a:latin typeface="Times New Roman" panose="02020603050405020304" pitchFamily="18" charset="0"/>
                  <a:cs typeface="Times New Roman" panose="02020603050405020304" pitchFamily="18" charset="0"/>
                </a:rPr>
                <a:t>= 1.0×10</a:t>
              </a:r>
              <a:r>
                <a:rPr lang="en-US" altLang="zh-CN" sz="1600" baseline="30000" dirty="0" smtClean="0">
                  <a:latin typeface="Times New Roman" panose="02020603050405020304" pitchFamily="18" charset="0"/>
                  <a:cs typeface="Times New Roman" panose="02020603050405020304" pitchFamily="18" charset="0"/>
                </a:rPr>
                <a:t>-7</a:t>
              </a:r>
              <a:r>
                <a:rPr lang="en-US" altLang="zh-CN" sz="1600" dirty="0" smtClean="0">
                  <a:latin typeface="Times New Roman" panose="02020603050405020304" pitchFamily="18" charset="0"/>
                  <a:cs typeface="Times New Roman" panose="02020603050405020304" pitchFamily="18" charset="0"/>
                </a:rPr>
                <a:t> mbar</a:t>
              </a:r>
              <a:endParaRPr lang="en-US" altLang="zh-CN" sz="1600" baseline="0" dirty="0">
                <a:latin typeface="Times New Roman" panose="02020603050405020304" pitchFamily="18" charset="0"/>
                <a:cs typeface="Times New Roman" panose="02020603050405020304" pitchFamily="18" charset="0"/>
              </a:endParaRPr>
            </a:p>
            <a:p>
              <a:r>
                <a:rPr lang="en-US" altLang="zh-CN" sz="1600" baseline="0" dirty="0">
                  <a:latin typeface="Times New Roman" panose="02020603050405020304" pitchFamily="18" charset="0"/>
                  <a:cs typeface="Times New Roman" panose="02020603050405020304" pitchFamily="18" charset="0"/>
                </a:rPr>
                <a:t>2020-7-27</a:t>
              </a:r>
            </a:p>
          </p:txBody>
        </p:sp>
      </p:grpSp>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l="21651" t="19551" r="32675" b="12201"/>
          <a:stretch/>
        </p:blipFill>
        <p:spPr>
          <a:xfrm rot="5400000">
            <a:off x="883752" y="1402901"/>
            <a:ext cx="1300004" cy="1456901"/>
          </a:xfrm>
          <a:prstGeom prst="rect">
            <a:avLst/>
          </a:prstGeom>
        </p:spPr>
      </p:pic>
      <p:sp>
        <p:nvSpPr>
          <p:cNvPr id="3" name="文本框 2"/>
          <p:cNvSpPr txBox="1"/>
          <p:nvPr/>
        </p:nvSpPr>
        <p:spPr>
          <a:xfrm>
            <a:off x="6990388" y="1081538"/>
            <a:ext cx="853119" cy="369332"/>
          </a:xfrm>
          <a:prstGeom prst="rect">
            <a:avLst/>
          </a:prstGeom>
          <a:noFill/>
        </p:spPr>
        <p:txBody>
          <a:bodyPr wrap="none" rtlCol="0">
            <a:spAutoFit/>
          </a:bodyPr>
          <a:lstStyle/>
          <a:p>
            <a:r>
              <a:rPr lang="en-US" altLang="zh-CN" dirty="0" smtClean="0"/>
              <a:t>18 GHz</a:t>
            </a:r>
            <a:endParaRPr lang="zh-CN" altLang="en-US" dirty="0"/>
          </a:p>
        </p:txBody>
      </p:sp>
      <p:cxnSp>
        <p:nvCxnSpPr>
          <p:cNvPr id="5" name="直接箭头连接符 4"/>
          <p:cNvCxnSpPr>
            <a:stCxn id="3" idx="1"/>
            <a:endCxn id="35" idx="3"/>
          </p:cNvCxnSpPr>
          <p:nvPr/>
        </p:nvCxnSpPr>
        <p:spPr>
          <a:xfrm flipH="1">
            <a:off x="6771311" y="1266204"/>
            <a:ext cx="219077" cy="19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489637" y="1124744"/>
            <a:ext cx="2474851" cy="1656183"/>
            <a:chOff x="6479547" y="1124744"/>
            <a:chExt cx="2474851" cy="1656183"/>
          </a:xfrm>
        </p:grpSpPr>
        <p:grpSp>
          <p:nvGrpSpPr>
            <p:cNvPr id="25" name="组合 24"/>
            <p:cNvGrpSpPr/>
            <p:nvPr/>
          </p:nvGrpSpPr>
          <p:grpSpPr>
            <a:xfrm>
              <a:off x="6479547" y="1124744"/>
              <a:ext cx="2474851" cy="1656183"/>
              <a:chOff x="6440631" y="2652594"/>
              <a:chExt cx="2667873" cy="1634967"/>
            </a:xfrm>
          </p:grpSpPr>
          <p:sp>
            <p:nvSpPr>
              <p:cNvPr id="26" name="圆角矩形 25"/>
              <p:cNvSpPr/>
              <p:nvPr/>
            </p:nvSpPr>
            <p:spPr>
              <a:xfrm>
                <a:off x="6595879" y="3501931"/>
                <a:ext cx="795665" cy="2880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t>Oven</a:t>
                </a:r>
                <a:endParaRPr lang="zh-CN" altLang="en-US" sz="1600" dirty="0"/>
              </a:p>
            </p:txBody>
          </p:sp>
          <p:sp>
            <p:nvSpPr>
              <p:cNvPr id="27" name="椭圆 26"/>
              <p:cNvSpPr/>
              <p:nvPr/>
            </p:nvSpPr>
            <p:spPr>
              <a:xfrm>
                <a:off x="7812360" y="3025559"/>
                <a:ext cx="1208434" cy="47545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t>Plasma</a:t>
                </a:r>
                <a:endParaRPr lang="zh-CN" altLang="en-US" sz="1600" dirty="0"/>
              </a:p>
            </p:txBody>
          </p:sp>
          <p:cxnSp>
            <p:nvCxnSpPr>
              <p:cNvPr id="28" name="直接连接符 27"/>
              <p:cNvCxnSpPr/>
              <p:nvPr/>
            </p:nvCxnSpPr>
            <p:spPr>
              <a:xfrm>
                <a:off x="7391544" y="3501010"/>
                <a:ext cx="1" cy="356247"/>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812360" y="3294509"/>
                <a:ext cx="0" cy="564893"/>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a:off x="7391544" y="3718877"/>
                <a:ext cx="420816" cy="1"/>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6440631" y="2652594"/>
                <a:ext cx="2667873" cy="1206808"/>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矩形 31"/>
              <p:cNvSpPr/>
              <p:nvPr/>
            </p:nvSpPr>
            <p:spPr>
              <a:xfrm>
                <a:off x="6440631" y="2652594"/>
                <a:ext cx="163296" cy="1206808"/>
              </a:xfrm>
              <a:prstGeom prst="rect">
                <a:avLst/>
              </a:prstGeom>
              <a:solidFill>
                <a:schemeClr val="accent1">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7157858" y="3892577"/>
                <a:ext cx="990505" cy="394984"/>
              </a:xfrm>
              <a:prstGeom prst="rect">
                <a:avLst/>
              </a:prstGeom>
              <a:noFill/>
            </p:spPr>
            <p:txBody>
              <a:bodyPr wrap="none" rtlCol="0">
                <a:spAutoFit/>
              </a:bodyPr>
              <a:lstStyle/>
              <a:p>
                <a:r>
                  <a:rPr lang="en-US" altLang="zh-CN" sz="2000" b="1" dirty="0" smtClean="0">
                    <a:solidFill>
                      <a:srgbClr val="0000FF"/>
                    </a:solidFill>
                  </a:rPr>
                  <a:t>40 mm</a:t>
                </a:r>
                <a:endParaRPr lang="zh-CN" altLang="en-US" sz="2000" b="1" dirty="0">
                  <a:solidFill>
                    <a:srgbClr val="0000FF"/>
                  </a:solidFill>
                </a:endParaRPr>
              </a:p>
            </p:txBody>
          </p:sp>
        </p:grpSp>
        <p:sp>
          <p:nvSpPr>
            <p:cNvPr id="12" name="矩形 11"/>
            <p:cNvSpPr/>
            <p:nvPr/>
          </p:nvSpPr>
          <p:spPr>
            <a:xfrm>
              <a:off x="6771311" y="1502549"/>
              <a:ext cx="45719" cy="4142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631028" y="1643021"/>
              <a:ext cx="140283" cy="1393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71281322"/>
      </p:ext>
    </p:extLst>
  </p:cSld>
  <p:clrMapOvr>
    <a:masterClrMapping/>
  </p:clrMapOvr>
  <mc:AlternateContent xmlns:mc="http://schemas.openxmlformats.org/markup-compatibility/2006" xmlns:p14="http://schemas.microsoft.com/office/powerpoint/2010/main">
    <mc:Choice Requires="p14">
      <p:transition spd="slow" p14:dur="2000" advTm="32958"/>
    </mc:Choice>
    <mc:Fallback xmlns="">
      <p:transition spd="slow" advTm="3295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6371517" y="1441976"/>
            <a:ext cx="432048" cy="1707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7022642" y="1340768"/>
            <a:ext cx="853119" cy="369332"/>
          </a:xfrm>
          <a:prstGeom prst="rect">
            <a:avLst/>
          </a:prstGeom>
          <a:noFill/>
        </p:spPr>
        <p:txBody>
          <a:bodyPr wrap="none" rtlCol="0">
            <a:spAutoFit/>
          </a:bodyPr>
          <a:lstStyle/>
          <a:p>
            <a:r>
              <a:rPr lang="en-US" altLang="zh-CN" dirty="0" smtClean="0"/>
              <a:t>18 GHz</a:t>
            </a:r>
            <a:endParaRPr lang="zh-CN" altLang="en-US" dirty="0"/>
          </a:p>
        </p:txBody>
      </p:sp>
      <p:cxnSp>
        <p:nvCxnSpPr>
          <p:cNvPr id="36" name="直接箭头连接符 35"/>
          <p:cNvCxnSpPr>
            <a:stCxn id="35" idx="1"/>
            <a:endCxn id="34" idx="3"/>
          </p:cNvCxnSpPr>
          <p:nvPr/>
        </p:nvCxnSpPr>
        <p:spPr>
          <a:xfrm flipH="1">
            <a:off x="6803565" y="1525434"/>
            <a:ext cx="219077" cy="19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 name="文本框 41"/>
          <p:cNvSpPr txBox="1"/>
          <p:nvPr/>
        </p:nvSpPr>
        <p:spPr>
          <a:xfrm>
            <a:off x="6490642" y="3068960"/>
            <a:ext cx="2774862" cy="1815882"/>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600" dirty="0" err="1">
                <a:latin typeface="Times New Roman" panose="02020603050405020304" pitchFamily="18" charset="0"/>
                <a:cs typeface="Times New Roman" panose="02020603050405020304" pitchFamily="18" charset="0"/>
              </a:rPr>
              <a:t>rf</a:t>
            </a:r>
            <a:r>
              <a:rPr lang="en-US" altLang="zh-CN" sz="1600" dirty="0">
                <a:latin typeface="Times New Roman" panose="02020603050405020304" pitchFamily="18" charset="0"/>
                <a:cs typeface="Times New Roman" panose="02020603050405020304" pitchFamily="18" charset="0"/>
              </a:rPr>
              <a:t>:</a:t>
            </a:r>
            <a:r>
              <a:rPr lang="en-US" altLang="zh-CN" sz="1600" baseline="0" dirty="0">
                <a:latin typeface="Times New Roman" panose="02020603050405020304" pitchFamily="18" charset="0"/>
                <a:cs typeface="Times New Roman" panose="02020603050405020304" pitchFamily="18" charset="0"/>
              </a:rPr>
              <a:t> 18 GHz</a:t>
            </a:r>
          </a:p>
          <a:p>
            <a:r>
              <a:rPr lang="en-US" altLang="zh-CN" sz="1600" baseline="0" dirty="0">
                <a:latin typeface="Times New Roman" panose="02020603050405020304" pitchFamily="18" charset="0"/>
                <a:cs typeface="Times New Roman" panose="02020603050405020304" pitchFamily="18" charset="0"/>
              </a:rPr>
              <a:t>Pw= </a:t>
            </a:r>
            <a:r>
              <a:rPr lang="en-US" altLang="zh-CN" sz="1600" baseline="0" dirty="0" smtClean="0">
                <a:latin typeface="Times New Roman" panose="02020603050405020304" pitchFamily="18" charset="0"/>
                <a:cs typeface="Times New Roman" panose="02020603050405020304" pitchFamily="18" charset="0"/>
              </a:rPr>
              <a:t>1.0+0.2 </a:t>
            </a:r>
            <a:r>
              <a:rPr lang="en-US" altLang="zh-CN" sz="1600" baseline="0" dirty="0">
                <a:latin typeface="Times New Roman" panose="02020603050405020304" pitchFamily="18" charset="0"/>
                <a:cs typeface="Times New Roman" panose="02020603050405020304" pitchFamily="18" charset="0"/>
              </a:rPr>
              <a:t>kW, HV= </a:t>
            </a:r>
            <a:r>
              <a:rPr lang="en-US" altLang="zh-CN" sz="1600" dirty="0" smtClean="0">
                <a:latin typeface="Times New Roman" panose="02020603050405020304" pitchFamily="18" charset="0"/>
                <a:cs typeface="Times New Roman" panose="02020603050405020304" pitchFamily="18" charset="0"/>
              </a:rPr>
              <a:t>20</a:t>
            </a:r>
            <a:r>
              <a:rPr lang="en-US" altLang="zh-CN" sz="1600" baseline="0" dirty="0" smtClean="0">
                <a:latin typeface="Times New Roman" panose="02020603050405020304" pitchFamily="18" charset="0"/>
                <a:cs typeface="Times New Roman" panose="02020603050405020304" pitchFamily="18" charset="0"/>
              </a:rPr>
              <a:t> </a:t>
            </a:r>
            <a:r>
              <a:rPr lang="en-US" altLang="zh-CN" sz="1600" baseline="0" dirty="0">
                <a:latin typeface="Times New Roman" panose="02020603050405020304" pitchFamily="18" charset="0"/>
                <a:cs typeface="Times New Roman" panose="02020603050405020304" pitchFamily="18" charset="0"/>
              </a:rPr>
              <a:t>kV</a:t>
            </a:r>
          </a:p>
          <a:p>
            <a:r>
              <a:rPr lang="en-US" altLang="zh-CN" sz="1600" baseline="0" dirty="0">
                <a:latin typeface="Times New Roman" panose="02020603050405020304" pitchFamily="18" charset="0"/>
                <a:cs typeface="Times New Roman" panose="02020603050405020304" pitchFamily="18" charset="0"/>
              </a:rPr>
              <a:t>Io= </a:t>
            </a:r>
            <a:r>
              <a:rPr lang="en-US" altLang="zh-CN" sz="1600" baseline="0" dirty="0" smtClean="0">
                <a:latin typeface="Times New Roman" panose="02020603050405020304" pitchFamily="18" charset="0"/>
                <a:cs typeface="Times New Roman" panose="02020603050405020304" pitchFamily="18" charset="0"/>
              </a:rPr>
              <a:t>2.0 </a:t>
            </a:r>
            <a:r>
              <a:rPr lang="en-US" altLang="zh-CN" sz="1600" baseline="0" dirty="0" err="1">
                <a:latin typeface="Times New Roman" panose="02020603050405020304" pitchFamily="18" charset="0"/>
                <a:cs typeface="Times New Roman" panose="02020603050405020304" pitchFamily="18" charset="0"/>
              </a:rPr>
              <a:t>emA</a:t>
            </a:r>
            <a:r>
              <a:rPr lang="en-US" altLang="zh-CN" sz="1600" baseline="0" dirty="0">
                <a:latin typeface="Times New Roman" panose="02020603050405020304" pitchFamily="18" charset="0"/>
                <a:cs typeface="Times New Roman" panose="02020603050405020304" pitchFamily="18" charset="0"/>
              </a:rPr>
              <a:t>, </a:t>
            </a:r>
            <a:r>
              <a:rPr lang="en-US" altLang="zh-CN" sz="1600" baseline="30000" dirty="0" smtClean="0">
                <a:latin typeface="Times New Roman" panose="02020603050405020304" pitchFamily="18" charset="0"/>
                <a:cs typeface="Times New Roman" panose="02020603050405020304" pitchFamily="18" charset="0"/>
              </a:rPr>
              <a:t>40</a:t>
            </a:r>
            <a:r>
              <a:rPr lang="en-US" altLang="zh-CN" sz="1600" baseline="0" dirty="0" smtClean="0">
                <a:latin typeface="Times New Roman" panose="02020603050405020304" pitchFamily="18" charset="0"/>
                <a:cs typeface="Times New Roman" panose="02020603050405020304" pitchFamily="18" charset="0"/>
              </a:rPr>
              <a:t>Ca</a:t>
            </a:r>
            <a:r>
              <a:rPr lang="en-US" altLang="zh-CN" sz="1600" baseline="30000" dirty="0" smtClean="0">
                <a:latin typeface="Times New Roman" panose="02020603050405020304" pitchFamily="18" charset="0"/>
                <a:cs typeface="Times New Roman" panose="02020603050405020304" pitchFamily="18" charset="0"/>
              </a:rPr>
              <a:t>12+</a:t>
            </a:r>
            <a:r>
              <a:rPr lang="en-US" altLang="zh-CN" sz="1600" baseline="0" dirty="0" smtClean="0">
                <a:latin typeface="Times New Roman" panose="02020603050405020304" pitchFamily="18" charset="0"/>
                <a:cs typeface="Times New Roman" panose="02020603050405020304" pitchFamily="18" charset="0"/>
              </a:rPr>
              <a:t>= 120 </a:t>
            </a:r>
            <a:r>
              <a:rPr lang="en-US" altLang="zh-CN" sz="1600" baseline="0" dirty="0" err="1">
                <a:latin typeface="Times New Roman" panose="02020603050405020304" pitchFamily="18" charset="0"/>
                <a:cs typeface="Times New Roman" panose="02020603050405020304" pitchFamily="18" charset="0"/>
              </a:rPr>
              <a:t>euA</a:t>
            </a:r>
            <a:endParaRPr lang="en-US" altLang="zh-CN" sz="1600" baseline="0" dirty="0">
              <a:latin typeface="Times New Roman" panose="02020603050405020304" pitchFamily="18" charset="0"/>
              <a:cs typeface="Times New Roman" panose="02020603050405020304" pitchFamily="18" charset="0"/>
            </a:endParaRPr>
          </a:p>
          <a:p>
            <a:r>
              <a:rPr lang="en-US" altLang="zh-CN" sz="1600" baseline="0" dirty="0">
                <a:latin typeface="Times New Roman" panose="02020603050405020304" pitchFamily="18" charset="0"/>
                <a:cs typeface="Times New Roman" panose="02020603050405020304" pitchFamily="18" charset="0"/>
              </a:rPr>
              <a:t>OVEN: </a:t>
            </a:r>
            <a:r>
              <a:rPr lang="en-US" altLang="zh-CN" sz="1600" baseline="0" dirty="0" smtClean="0">
                <a:latin typeface="Times New Roman" panose="02020603050405020304" pitchFamily="18" charset="0"/>
                <a:cs typeface="Times New Roman" panose="02020603050405020304" pitchFamily="18" charset="0"/>
              </a:rPr>
              <a:t>180 A (1700 </a:t>
            </a:r>
            <a:r>
              <a:rPr lang="zh-CN" altLang="en-US" sz="1600" baseline="0" dirty="0" smtClean="0">
                <a:latin typeface="Times New Roman" panose="02020603050405020304" pitchFamily="18" charset="0"/>
                <a:cs typeface="Times New Roman" panose="02020603050405020304" pitchFamily="18" charset="0"/>
              </a:rPr>
              <a:t>℃</a:t>
            </a:r>
            <a:r>
              <a:rPr lang="en-US" altLang="zh-CN" sz="1600" baseline="0" dirty="0" smtClean="0">
                <a:latin typeface="Times New Roman" panose="02020603050405020304" pitchFamily="18" charset="0"/>
                <a:cs typeface="Times New Roman" panose="02020603050405020304" pitchFamily="18" charset="0"/>
              </a:rPr>
              <a:t>)</a:t>
            </a:r>
          </a:p>
          <a:p>
            <a:r>
              <a:rPr lang="en-US" altLang="zh-CN" sz="1600" dirty="0" err="1" smtClean="0">
                <a:latin typeface="Times New Roman" panose="02020603050405020304" pitchFamily="18" charset="0"/>
                <a:cs typeface="Times New Roman" panose="02020603050405020304" pitchFamily="18" charset="0"/>
              </a:rPr>
              <a:t>Pinj</a:t>
            </a:r>
            <a:r>
              <a:rPr lang="en-US" altLang="zh-CN" sz="1600" dirty="0" smtClean="0">
                <a:latin typeface="Times New Roman" panose="02020603050405020304" pitchFamily="18" charset="0"/>
                <a:cs typeface="Times New Roman" panose="02020603050405020304" pitchFamily="18" charset="0"/>
              </a:rPr>
              <a:t>= 3.6×10</a:t>
            </a:r>
            <a:r>
              <a:rPr lang="en-US" altLang="zh-CN" sz="1600" baseline="30000" dirty="0" smtClean="0">
                <a:latin typeface="Times New Roman" panose="02020603050405020304" pitchFamily="18" charset="0"/>
                <a:cs typeface="Times New Roman" panose="02020603050405020304" pitchFamily="18" charset="0"/>
              </a:rPr>
              <a:t>-7</a:t>
            </a:r>
            <a:r>
              <a:rPr lang="en-US" altLang="zh-CN" sz="1600" dirty="0" smtClean="0">
                <a:latin typeface="Times New Roman" panose="02020603050405020304" pitchFamily="18" charset="0"/>
                <a:cs typeface="Times New Roman" panose="02020603050405020304" pitchFamily="18" charset="0"/>
              </a:rPr>
              <a:t> mbar </a:t>
            </a:r>
          </a:p>
          <a:p>
            <a:r>
              <a:rPr lang="en-US" altLang="zh-CN" sz="1600" dirty="0" err="1" smtClean="0">
                <a:latin typeface="Times New Roman" panose="02020603050405020304" pitchFamily="18" charset="0"/>
                <a:cs typeface="Times New Roman" panose="02020603050405020304" pitchFamily="18" charset="0"/>
              </a:rPr>
              <a:t>Pext</a:t>
            </a:r>
            <a:r>
              <a:rPr lang="en-US" altLang="zh-CN" sz="1600" dirty="0" smtClean="0">
                <a:latin typeface="Times New Roman" panose="02020603050405020304" pitchFamily="18" charset="0"/>
                <a:cs typeface="Times New Roman" panose="02020603050405020304" pitchFamily="18" charset="0"/>
              </a:rPr>
              <a:t>= 9.2×10</a:t>
            </a:r>
            <a:r>
              <a:rPr lang="en-US" altLang="zh-CN" sz="1600" baseline="30000" dirty="0" smtClean="0">
                <a:latin typeface="Times New Roman" panose="02020603050405020304" pitchFamily="18" charset="0"/>
                <a:cs typeface="Times New Roman" panose="02020603050405020304" pitchFamily="18" charset="0"/>
              </a:rPr>
              <a:t>-8</a:t>
            </a:r>
            <a:r>
              <a:rPr lang="en-US" altLang="zh-CN" sz="1600" dirty="0" smtClean="0">
                <a:latin typeface="Times New Roman" panose="02020603050405020304" pitchFamily="18" charset="0"/>
                <a:cs typeface="Times New Roman" panose="02020603050405020304" pitchFamily="18" charset="0"/>
              </a:rPr>
              <a:t> mbar</a:t>
            </a:r>
            <a:endParaRPr lang="en-US" altLang="zh-CN" sz="1600" baseline="0" dirty="0">
              <a:latin typeface="Times New Roman" panose="02020603050405020304" pitchFamily="18" charset="0"/>
              <a:cs typeface="Times New Roman" panose="02020603050405020304" pitchFamily="18" charset="0"/>
            </a:endParaRPr>
          </a:p>
          <a:p>
            <a:r>
              <a:rPr lang="en-US" altLang="zh-CN" sz="1600" baseline="0" dirty="0" smtClean="0">
                <a:latin typeface="Times New Roman" panose="02020603050405020304" pitchFamily="18" charset="0"/>
                <a:cs typeface="Times New Roman" panose="02020603050405020304" pitchFamily="18" charset="0"/>
              </a:rPr>
              <a:t>2020-8-4</a:t>
            </a:r>
            <a:endParaRPr lang="en-US" altLang="zh-CN" sz="1600" baseline="0" dirty="0">
              <a:latin typeface="Times New Roman" panose="02020603050405020304" pitchFamily="18" charset="0"/>
              <a:cs typeface="Times New Roman" panose="02020603050405020304" pitchFamily="18" charset="0"/>
            </a:endParaRPr>
          </a:p>
        </p:txBody>
      </p:sp>
      <p:grpSp>
        <p:nvGrpSpPr>
          <p:cNvPr id="2" name="组合 1"/>
          <p:cNvGrpSpPr/>
          <p:nvPr/>
        </p:nvGrpSpPr>
        <p:grpSpPr>
          <a:xfrm>
            <a:off x="329394" y="1340768"/>
            <a:ext cx="6042806" cy="3528392"/>
            <a:chOff x="329394" y="836712"/>
            <a:chExt cx="6042806" cy="3024336"/>
          </a:xfrm>
        </p:grpSpPr>
        <p:pic>
          <p:nvPicPr>
            <p:cNvPr id="3" name="图片 2"/>
            <p:cNvPicPr>
              <a:picLocks noChangeAspect="1"/>
            </p:cNvPicPr>
            <p:nvPr/>
          </p:nvPicPr>
          <p:blipFill>
            <a:blip r:embed="rId2"/>
            <a:stretch>
              <a:fillRect/>
            </a:stretch>
          </p:blipFill>
          <p:spPr>
            <a:xfrm>
              <a:off x="329394" y="836712"/>
              <a:ext cx="6042806" cy="3024336"/>
            </a:xfrm>
            <a:prstGeom prst="rect">
              <a:avLst/>
            </a:prstGeom>
          </p:spPr>
        </p:pic>
        <p:sp>
          <p:nvSpPr>
            <p:cNvPr id="5" name="文本框 33"/>
            <p:cNvSpPr txBox="1"/>
            <p:nvPr/>
          </p:nvSpPr>
          <p:spPr>
            <a:xfrm>
              <a:off x="3273701" y="901642"/>
              <a:ext cx="593687" cy="292729"/>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a:solidFill>
                    <a:srgbClr val="FF0000"/>
                  </a:solidFill>
                </a:rPr>
                <a:t>10</a:t>
              </a:r>
              <a:r>
                <a:rPr lang="en-US" altLang="zh-CN" sz="1400" dirty="0"/>
                <a:t>/O</a:t>
              </a:r>
              <a:r>
                <a:rPr lang="en-US" altLang="zh-CN" sz="1400" baseline="30000" dirty="0"/>
                <a:t>4+</a:t>
              </a:r>
              <a:endParaRPr lang="zh-CN" altLang="en-US" sz="1400" baseline="30000" dirty="0"/>
            </a:p>
          </p:txBody>
        </p:sp>
        <p:sp>
          <p:nvSpPr>
            <p:cNvPr id="6" name="文本框 34"/>
            <p:cNvSpPr txBox="1"/>
            <p:nvPr/>
          </p:nvSpPr>
          <p:spPr>
            <a:xfrm>
              <a:off x="2009034" y="2299252"/>
              <a:ext cx="367408"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solidFill>
                    <a:srgbClr val="FF0000"/>
                  </a:solidFill>
                </a:rPr>
                <a:t>14</a:t>
              </a:r>
              <a:endParaRPr lang="zh-CN" altLang="en-US" sz="1400" baseline="30000" dirty="0"/>
            </a:p>
          </p:txBody>
        </p:sp>
        <p:sp>
          <p:nvSpPr>
            <p:cNvPr id="7" name="文本框 35"/>
            <p:cNvSpPr txBox="1"/>
            <p:nvPr/>
          </p:nvSpPr>
          <p:spPr>
            <a:xfrm>
              <a:off x="2220319" y="1588763"/>
              <a:ext cx="367408"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solidFill>
                    <a:srgbClr val="FF0000"/>
                  </a:solidFill>
                </a:rPr>
                <a:t>13</a:t>
              </a:r>
              <a:endParaRPr lang="zh-CN" altLang="en-US" sz="1400" baseline="30000" dirty="0"/>
            </a:p>
          </p:txBody>
        </p:sp>
        <p:sp>
          <p:nvSpPr>
            <p:cNvPr id="9" name="文本框 37"/>
            <p:cNvSpPr txBox="1"/>
            <p:nvPr/>
          </p:nvSpPr>
          <p:spPr>
            <a:xfrm>
              <a:off x="2510347" y="1108520"/>
              <a:ext cx="367408"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solidFill>
                    <a:srgbClr val="FF0000"/>
                  </a:solidFill>
                </a:rPr>
                <a:t>12</a:t>
              </a:r>
              <a:endParaRPr lang="zh-CN" altLang="en-US" sz="1400" baseline="30000" dirty="0"/>
            </a:p>
          </p:txBody>
        </p:sp>
        <p:sp>
          <p:nvSpPr>
            <p:cNvPr id="11" name="文本框 38"/>
            <p:cNvSpPr txBox="1"/>
            <p:nvPr/>
          </p:nvSpPr>
          <p:spPr>
            <a:xfrm>
              <a:off x="2771800" y="1048006"/>
              <a:ext cx="367408"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solidFill>
                    <a:srgbClr val="FF0000"/>
                  </a:solidFill>
                </a:rPr>
                <a:t>11</a:t>
              </a:r>
              <a:endParaRPr lang="zh-CN" altLang="en-US" sz="1400" baseline="30000" dirty="0"/>
            </a:p>
          </p:txBody>
        </p:sp>
        <p:sp>
          <p:nvSpPr>
            <p:cNvPr id="12" name="文本框 39"/>
            <p:cNvSpPr txBox="1"/>
            <p:nvPr/>
          </p:nvSpPr>
          <p:spPr>
            <a:xfrm>
              <a:off x="3929624" y="3131443"/>
              <a:ext cx="242403" cy="292729"/>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a:solidFill>
                    <a:srgbClr val="FF0000"/>
                  </a:solidFill>
                </a:rPr>
                <a:t>8</a:t>
              </a:r>
              <a:endParaRPr lang="zh-CN" altLang="en-US" sz="1400" baseline="30000"/>
            </a:p>
          </p:txBody>
        </p:sp>
        <p:sp>
          <p:nvSpPr>
            <p:cNvPr id="13" name="文本框 40"/>
            <p:cNvSpPr txBox="1"/>
            <p:nvPr/>
          </p:nvSpPr>
          <p:spPr>
            <a:xfrm>
              <a:off x="3490628" y="2784468"/>
              <a:ext cx="242403" cy="292729"/>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a:solidFill>
                    <a:srgbClr val="FF0000"/>
                  </a:solidFill>
                </a:rPr>
                <a:t>9</a:t>
              </a:r>
              <a:endParaRPr lang="zh-CN" altLang="en-US" sz="1400" baseline="30000" dirty="0"/>
            </a:p>
          </p:txBody>
        </p:sp>
        <p:sp>
          <p:nvSpPr>
            <p:cNvPr id="14" name="文本框 33"/>
            <p:cNvSpPr txBox="1"/>
            <p:nvPr/>
          </p:nvSpPr>
          <p:spPr>
            <a:xfrm>
              <a:off x="4171203" y="879358"/>
              <a:ext cx="423514"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t>O</a:t>
              </a:r>
              <a:r>
                <a:rPr lang="en-US" altLang="zh-CN" sz="1400" baseline="30000" dirty="0"/>
                <a:t>3</a:t>
              </a:r>
              <a:r>
                <a:rPr lang="en-US" altLang="zh-CN" sz="1400" baseline="30000" dirty="0" smtClean="0"/>
                <a:t>+</a:t>
              </a:r>
              <a:endParaRPr lang="zh-CN" altLang="en-US" sz="1400" baseline="30000" dirty="0"/>
            </a:p>
          </p:txBody>
        </p:sp>
        <p:sp>
          <p:nvSpPr>
            <p:cNvPr id="15" name="文本框 33"/>
            <p:cNvSpPr txBox="1"/>
            <p:nvPr/>
          </p:nvSpPr>
          <p:spPr>
            <a:xfrm>
              <a:off x="5936854" y="1762867"/>
              <a:ext cx="423514"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t>O</a:t>
              </a:r>
              <a:r>
                <a:rPr lang="en-US" altLang="zh-CN" sz="1400" baseline="30000" dirty="0" smtClean="0"/>
                <a:t>2+</a:t>
              </a:r>
              <a:endParaRPr lang="zh-CN" altLang="en-US" sz="1400" baseline="30000" dirty="0"/>
            </a:p>
          </p:txBody>
        </p:sp>
        <p:sp>
          <p:nvSpPr>
            <p:cNvPr id="16" name="文本框 33"/>
            <p:cNvSpPr txBox="1"/>
            <p:nvPr/>
          </p:nvSpPr>
          <p:spPr>
            <a:xfrm>
              <a:off x="2476700" y="836712"/>
              <a:ext cx="423514"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t>O</a:t>
              </a:r>
              <a:r>
                <a:rPr lang="en-US" altLang="zh-CN" sz="1400" baseline="30000" dirty="0" smtClean="0"/>
                <a:t>5+</a:t>
              </a:r>
              <a:endParaRPr lang="zh-CN" altLang="en-US" sz="1400" baseline="30000" dirty="0"/>
            </a:p>
          </p:txBody>
        </p:sp>
        <p:sp>
          <p:nvSpPr>
            <p:cNvPr id="17" name="文本框 33"/>
            <p:cNvSpPr txBox="1"/>
            <p:nvPr/>
          </p:nvSpPr>
          <p:spPr>
            <a:xfrm>
              <a:off x="1980981" y="836712"/>
              <a:ext cx="423514"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t>O</a:t>
              </a:r>
              <a:r>
                <a:rPr lang="en-US" altLang="zh-CN" sz="1400" baseline="30000" dirty="0" smtClean="0"/>
                <a:t>6+</a:t>
              </a:r>
              <a:endParaRPr lang="zh-CN" altLang="en-US" sz="1400" baseline="30000" dirty="0"/>
            </a:p>
          </p:txBody>
        </p:sp>
        <p:sp>
          <p:nvSpPr>
            <p:cNvPr id="18" name="文本框 33"/>
            <p:cNvSpPr txBox="1"/>
            <p:nvPr/>
          </p:nvSpPr>
          <p:spPr>
            <a:xfrm>
              <a:off x="1467447" y="2717781"/>
              <a:ext cx="423514" cy="307777"/>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400" dirty="0" smtClean="0"/>
                <a:t>O</a:t>
              </a:r>
              <a:r>
                <a:rPr lang="en-US" altLang="zh-CN" sz="1400" baseline="30000" dirty="0" smtClean="0"/>
                <a:t>7+</a:t>
              </a:r>
              <a:endParaRPr lang="zh-CN" altLang="en-US" sz="1400" baseline="30000" dirty="0"/>
            </a:p>
          </p:txBody>
        </p:sp>
      </p:grpSp>
      <p:sp>
        <p:nvSpPr>
          <p:cNvPr id="32" name="标题 1"/>
          <p:cNvSpPr txBox="1">
            <a:spLocks/>
          </p:cNvSpPr>
          <p:nvPr/>
        </p:nvSpPr>
        <p:spPr>
          <a:xfrm>
            <a:off x="601563" y="797454"/>
            <a:ext cx="7896661"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Production of calcium beams with CaO-2</a:t>
            </a:r>
            <a:r>
              <a:rPr lang="en-US" altLang="zh-CN" sz="2400" b="1" baseline="30000" dirty="0" smtClean="0"/>
              <a:t>nd</a:t>
            </a:r>
            <a:r>
              <a:rPr lang="en-US" altLang="zh-CN" sz="2400" b="1" dirty="0" smtClean="0"/>
              <a:t> test</a:t>
            </a:r>
            <a:endParaRPr lang="zh-CN" altLang="en-US" sz="2400" b="1" dirty="0"/>
          </a:p>
        </p:txBody>
      </p:sp>
      <p:sp>
        <p:nvSpPr>
          <p:cNvPr id="33" name="文本框 32"/>
          <p:cNvSpPr txBox="1"/>
          <p:nvPr/>
        </p:nvSpPr>
        <p:spPr>
          <a:xfrm>
            <a:off x="645235" y="5085184"/>
            <a:ext cx="7848872" cy="1131079"/>
          </a:xfrm>
          <a:prstGeom prst="rect">
            <a:avLst/>
          </a:prstGeom>
          <a:noFill/>
        </p:spPr>
        <p:txBody>
          <a:bodyPr wrap="square" rtlCol="0">
            <a:spAutoFit/>
          </a:bodyPr>
          <a:lstStyle/>
          <a:p>
            <a:pPr>
              <a:lnSpc>
                <a:spcPct val="125000"/>
              </a:lnSpc>
            </a:pPr>
            <a:r>
              <a:rPr lang="en-US" altLang="zh-CN" dirty="0" smtClean="0">
                <a:latin typeface="Times New Roman" panose="02020603050405020304" pitchFamily="18" charset="0"/>
                <a:cs typeface="Times New Roman" panose="02020603050405020304" pitchFamily="18" charset="0"/>
              </a:rPr>
              <a:t>Plasma heating influence still obvious, but much lower, some medium charge state ion beams can been produced:</a:t>
            </a:r>
          </a:p>
          <a:p>
            <a:pPr algn="ctr">
              <a:lnSpc>
                <a:spcPct val="125000"/>
              </a:lnSpc>
            </a:pPr>
            <a:r>
              <a:rPr lang="en-US" altLang="zh-CN" dirty="0" smtClean="0">
                <a:solidFill>
                  <a:srgbClr val="0000FF"/>
                </a:solidFill>
                <a:latin typeface="Times New Roman" panose="02020603050405020304" pitchFamily="18" charset="0"/>
                <a:cs typeface="Times New Roman" panose="02020603050405020304" pitchFamily="18" charset="0"/>
              </a:rPr>
              <a:t>120 </a:t>
            </a:r>
            <a:r>
              <a:rPr lang="en-US" altLang="zh-CN" dirty="0" err="1" smtClean="0">
                <a:solidFill>
                  <a:srgbClr val="0000FF"/>
                </a:solidFill>
                <a:latin typeface="Times New Roman" panose="02020603050405020304" pitchFamily="18" charset="0"/>
                <a:cs typeface="Times New Roman" panose="02020603050405020304" pitchFamily="18" charset="0"/>
              </a:rPr>
              <a:t>euA</a:t>
            </a:r>
            <a:r>
              <a:rPr lang="en-US" altLang="zh-CN" dirty="0" smtClean="0">
                <a:solidFill>
                  <a:srgbClr val="0000FF"/>
                </a:solidFill>
                <a:latin typeface="Times New Roman" panose="02020603050405020304" pitchFamily="18" charset="0"/>
                <a:cs typeface="Times New Roman" panose="02020603050405020304" pitchFamily="18" charset="0"/>
              </a:rPr>
              <a:t> of Ca</a:t>
            </a:r>
            <a:r>
              <a:rPr lang="en-US" altLang="zh-CN" baseline="30000" dirty="0" smtClean="0">
                <a:solidFill>
                  <a:srgbClr val="0000FF"/>
                </a:solidFill>
                <a:latin typeface="Times New Roman" panose="02020603050405020304" pitchFamily="18" charset="0"/>
                <a:cs typeface="Times New Roman" panose="02020603050405020304" pitchFamily="18" charset="0"/>
              </a:rPr>
              <a:t>12+</a:t>
            </a:r>
            <a:r>
              <a:rPr lang="en-US" altLang="zh-CN" dirty="0" smtClean="0">
                <a:solidFill>
                  <a:srgbClr val="0000FF"/>
                </a:solidFill>
                <a:latin typeface="Times New Roman" panose="02020603050405020304" pitchFamily="18" charset="0"/>
                <a:cs typeface="Times New Roman" panose="02020603050405020304" pitchFamily="18" charset="0"/>
              </a:rPr>
              <a:t>, 50 </a:t>
            </a:r>
            <a:r>
              <a:rPr lang="en-US" altLang="zh-CN" dirty="0" err="1" smtClean="0">
                <a:solidFill>
                  <a:srgbClr val="0000FF"/>
                </a:solidFill>
                <a:latin typeface="Times New Roman" panose="02020603050405020304" pitchFamily="18" charset="0"/>
                <a:cs typeface="Times New Roman" panose="02020603050405020304" pitchFamily="18" charset="0"/>
              </a:rPr>
              <a:t>euA</a:t>
            </a:r>
            <a:r>
              <a:rPr lang="en-US" altLang="zh-CN" dirty="0" smtClean="0">
                <a:solidFill>
                  <a:srgbClr val="0000FF"/>
                </a:solidFill>
                <a:latin typeface="Times New Roman" panose="02020603050405020304" pitchFamily="18" charset="0"/>
                <a:cs typeface="Times New Roman" panose="02020603050405020304" pitchFamily="18" charset="0"/>
              </a:rPr>
              <a:t> of Ca</a:t>
            </a:r>
            <a:r>
              <a:rPr lang="en-US" altLang="zh-CN" baseline="30000" dirty="0">
                <a:solidFill>
                  <a:srgbClr val="0000FF"/>
                </a:solidFill>
                <a:latin typeface="Times New Roman" panose="02020603050405020304" pitchFamily="18" charset="0"/>
                <a:cs typeface="Times New Roman" panose="02020603050405020304" pitchFamily="18" charset="0"/>
              </a:rPr>
              <a:t>1</a:t>
            </a:r>
            <a:r>
              <a:rPr lang="en-US" altLang="zh-CN" baseline="30000" dirty="0" smtClean="0">
                <a:solidFill>
                  <a:srgbClr val="0000FF"/>
                </a:solidFill>
                <a:latin typeface="Times New Roman" panose="02020603050405020304" pitchFamily="18" charset="0"/>
                <a:cs typeface="Times New Roman" panose="02020603050405020304" pitchFamily="18" charset="0"/>
              </a:rPr>
              <a:t>4+</a:t>
            </a:r>
            <a:r>
              <a:rPr lang="en-US" altLang="zh-CN" dirty="0" smtClean="0">
                <a:solidFill>
                  <a:srgbClr val="0000FF"/>
                </a:solidFill>
                <a:latin typeface="Times New Roman" panose="02020603050405020304" pitchFamily="18" charset="0"/>
                <a:cs typeface="Times New Roman" panose="02020603050405020304" pitchFamily="18" charset="0"/>
              </a:rPr>
              <a:t>, </a:t>
            </a:r>
            <a:r>
              <a:rPr lang="en-US" altLang="zh-CN" dirty="0" err="1" smtClean="0">
                <a:solidFill>
                  <a:srgbClr val="0000FF"/>
                </a:solidFill>
                <a:latin typeface="Times New Roman" panose="02020603050405020304" pitchFamily="18" charset="0"/>
                <a:cs typeface="Times New Roman" panose="02020603050405020304" pitchFamily="18" charset="0"/>
              </a:rPr>
              <a:t>etc</a:t>
            </a:r>
            <a:endParaRPr lang="zh-CN" altLang="en-US" dirty="0">
              <a:solidFill>
                <a:srgbClr val="0000FF"/>
              </a:solidFill>
              <a:latin typeface="Times New Roman" panose="02020603050405020304" pitchFamily="18" charset="0"/>
              <a:cs typeface="Times New Roman" panose="02020603050405020304" pitchFamily="18" charset="0"/>
            </a:endParaRPr>
          </a:p>
        </p:txBody>
      </p:sp>
      <p:sp>
        <p:nvSpPr>
          <p:cNvPr id="28" name="标题 1"/>
          <p:cNvSpPr>
            <a:spLocks noGrp="1"/>
          </p:cNvSpPr>
          <p:nvPr>
            <p:ph type="title"/>
          </p:nvPr>
        </p:nvSpPr>
        <p:spPr>
          <a:xfrm>
            <a:off x="788768" y="-1736"/>
            <a:ext cx="7311624" cy="435736"/>
          </a:xfrm>
        </p:spPr>
        <p:txBody>
          <a:bodyPr>
            <a:noAutofit/>
          </a:bodyPr>
          <a:lstStyle/>
          <a:p>
            <a:r>
              <a:rPr lang="en-US" altLang="zh-CN" sz="2800" dirty="0" smtClean="0">
                <a:solidFill>
                  <a:schemeClr val="bg1"/>
                </a:solidFill>
              </a:rPr>
              <a:t>Mini-Inductive Oven-2020</a:t>
            </a:r>
            <a:endParaRPr lang="zh-CN" altLang="en-US" sz="2800" dirty="0">
              <a:solidFill>
                <a:schemeClr val="bg1"/>
              </a:solidFill>
            </a:endParaRPr>
          </a:p>
        </p:txBody>
      </p:sp>
      <p:grpSp>
        <p:nvGrpSpPr>
          <p:cNvPr id="40" name="组合 39"/>
          <p:cNvGrpSpPr/>
          <p:nvPr/>
        </p:nvGrpSpPr>
        <p:grpSpPr>
          <a:xfrm>
            <a:off x="6516215" y="1376685"/>
            <a:ext cx="2481285" cy="1692276"/>
            <a:chOff x="6516215" y="1376685"/>
            <a:chExt cx="2481285" cy="1692276"/>
          </a:xfrm>
        </p:grpSpPr>
        <p:grpSp>
          <p:nvGrpSpPr>
            <p:cNvPr id="30" name="组合 29"/>
            <p:cNvGrpSpPr/>
            <p:nvPr/>
          </p:nvGrpSpPr>
          <p:grpSpPr>
            <a:xfrm>
              <a:off x="6516215" y="1376685"/>
              <a:ext cx="2481285" cy="1692276"/>
              <a:chOff x="6433697" y="2652594"/>
              <a:chExt cx="2674807" cy="1670596"/>
            </a:xfrm>
          </p:grpSpPr>
          <p:sp>
            <p:nvSpPr>
              <p:cNvPr id="19" name="圆角矩形 18"/>
              <p:cNvSpPr/>
              <p:nvPr/>
            </p:nvSpPr>
            <p:spPr>
              <a:xfrm>
                <a:off x="6433697" y="3470165"/>
                <a:ext cx="718039" cy="2880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t>Oven</a:t>
                </a:r>
                <a:endParaRPr lang="zh-CN" altLang="en-US" sz="1600" dirty="0"/>
              </a:p>
            </p:txBody>
          </p:sp>
          <p:sp>
            <p:nvSpPr>
              <p:cNvPr id="20" name="椭圆 19"/>
              <p:cNvSpPr/>
              <p:nvPr/>
            </p:nvSpPr>
            <p:spPr>
              <a:xfrm>
                <a:off x="7812360" y="3025559"/>
                <a:ext cx="1208434" cy="47545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t>Plasma</a:t>
                </a:r>
                <a:endParaRPr lang="zh-CN" altLang="en-US" sz="1600" dirty="0"/>
              </a:p>
            </p:txBody>
          </p:sp>
          <p:cxnSp>
            <p:nvCxnSpPr>
              <p:cNvPr id="22" name="直接连接符 21"/>
              <p:cNvCxnSpPr>
                <a:stCxn id="19" idx="3"/>
              </p:cNvCxnSpPr>
              <p:nvPr/>
            </p:nvCxnSpPr>
            <p:spPr>
              <a:xfrm>
                <a:off x="7151736" y="3614181"/>
                <a:ext cx="0" cy="20597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7812360" y="3294509"/>
                <a:ext cx="0" cy="564893"/>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7173386" y="3754508"/>
                <a:ext cx="60242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6440631" y="2652594"/>
                <a:ext cx="2667873" cy="1206808"/>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440631" y="2652594"/>
                <a:ext cx="163296" cy="1206808"/>
              </a:xfrm>
              <a:prstGeom prst="rect">
                <a:avLst/>
              </a:prstGeom>
              <a:solidFill>
                <a:schemeClr val="accent1">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7150931" y="3928206"/>
                <a:ext cx="990505" cy="394984"/>
              </a:xfrm>
              <a:prstGeom prst="rect">
                <a:avLst/>
              </a:prstGeom>
              <a:noFill/>
            </p:spPr>
            <p:txBody>
              <a:bodyPr wrap="none" rtlCol="0">
                <a:spAutoFit/>
              </a:bodyPr>
              <a:lstStyle/>
              <a:p>
                <a:r>
                  <a:rPr lang="en-US" altLang="zh-CN" sz="2000" b="1" dirty="0" smtClean="0">
                    <a:solidFill>
                      <a:srgbClr val="0000FF"/>
                    </a:solidFill>
                  </a:rPr>
                  <a:t>60 mm</a:t>
                </a:r>
                <a:endParaRPr lang="zh-CN" altLang="en-US" sz="2000" b="1" dirty="0">
                  <a:solidFill>
                    <a:srgbClr val="0000FF"/>
                  </a:solidFill>
                </a:endParaRPr>
              </a:p>
            </p:txBody>
          </p:sp>
        </p:grpSp>
        <p:sp>
          <p:nvSpPr>
            <p:cNvPr id="38" name="矩形 37"/>
            <p:cNvSpPr/>
            <p:nvPr/>
          </p:nvSpPr>
          <p:spPr>
            <a:xfrm>
              <a:off x="6818936" y="1718573"/>
              <a:ext cx="45719" cy="4142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678653" y="1859045"/>
              <a:ext cx="140283" cy="1393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81315521"/>
      </p:ext>
    </p:extLst>
  </p:cSld>
  <p:clrMapOvr>
    <a:masterClrMapping/>
  </p:clrMapOvr>
  <mc:AlternateContent xmlns:mc="http://schemas.openxmlformats.org/markup-compatibility/2006" xmlns:p14="http://schemas.microsoft.com/office/powerpoint/2010/main">
    <mc:Choice Requires="p14">
      <p:transition spd="slow" p14:dur="2000" advTm="31961"/>
    </mc:Choice>
    <mc:Fallback xmlns="">
      <p:transition spd="slow" advTm="3196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6040735" y="1369968"/>
            <a:ext cx="432048" cy="1707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41"/>
          <p:cNvSpPr txBox="1"/>
          <p:nvPr/>
        </p:nvSpPr>
        <p:spPr>
          <a:xfrm>
            <a:off x="6118452" y="3066121"/>
            <a:ext cx="2846036" cy="1815882"/>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altLang="zh-CN" sz="1600" dirty="0" err="1">
                <a:latin typeface="Times New Roman" panose="02020603050405020304" pitchFamily="18" charset="0"/>
                <a:cs typeface="Times New Roman" panose="02020603050405020304" pitchFamily="18" charset="0"/>
              </a:rPr>
              <a:t>rf</a:t>
            </a:r>
            <a:r>
              <a:rPr lang="en-US" altLang="zh-CN" sz="1600" dirty="0">
                <a:latin typeface="Times New Roman" panose="02020603050405020304" pitchFamily="18" charset="0"/>
                <a:cs typeface="Times New Roman" panose="02020603050405020304" pitchFamily="18" charset="0"/>
              </a:rPr>
              <a:t>:</a:t>
            </a:r>
            <a:r>
              <a:rPr lang="en-US" altLang="zh-CN" sz="1600" baseline="0" dirty="0">
                <a:latin typeface="Times New Roman" panose="02020603050405020304" pitchFamily="18" charset="0"/>
                <a:cs typeface="Times New Roman" panose="02020603050405020304" pitchFamily="18" charset="0"/>
              </a:rPr>
              <a:t> 18 GHz</a:t>
            </a:r>
          </a:p>
          <a:p>
            <a:r>
              <a:rPr lang="en-US" altLang="zh-CN" sz="1600" baseline="0" dirty="0">
                <a:latin typeface="Times New Roman" panose="02020603050405020304" pitchFamily="18" charset="0"/>
                <a:cs typeface="Times New Roman" panose="02020603050405020304" pitchFamily="18" charset="0"/>
              </a:rPr>
              <a:t>Pw= </a:t>
            </a:r>
            <a:r>
              <a:rPr lang="en-US" altLang="zh-CN" sz="1600" baseline="0" dirty="0" smtClean="0">
                <a:latin typeface="Times New Roman" panose="02020603050405020304" pitchFamily="18" charset="0"/>
                <a:cs typeface="Times New Roman" panose="02020603050405020304" pitchFamily="18" charset="0"/>
              </a:rPr>
              <a:t>1.02+0.18 </a:t>
            </a:r>
            <a:r>
              <a:rPr lang="en-US" altLang="zh-CN" sz="1600" baseline="0" dirty="0">
                <a:latin typeface="Times New Roman" panose="02020603050405020304" pitchFamily="18" charset="0"/>
                <a:cs typeface="Times New Roman" panose="02020603050405020304" pitchFamily="18" charset="0"/>
              </a:rPr>
              <a:t>kW, HV= </a:t>
            </a:r>
            <a:r>
              <a:rPr lang="en-US" altLang="zh-CN" sz="1600" dirty="0" smtClean="0">
                <a:latin typeface="Times New Roman" panose="02020603050405020304" pitchFamily="18" charset="0"/>
                <a:cs typeface="Times New Roman" panose="02020603050405020304" pitchFamily="18" charset="0"/>
              </a:rPr>
              <a:t>20</a:t>
            </a:r>
            <a:r>
              <a:rPr lang="en-US" altLang="zh-CN" sz="1600" baseline="0" dirty="0" smtClean="0">
                <a:latin typeface="Times New Roman" panose="02020603050405020304" pitchFamily="18" charset="0"/>
                <a:cs typeface="Times New Roman" panose="02020603050405020304" pitchFamily="18" charset="0"/>
              </a:rPr>
              <a:t> </a:t>
            </a:r>
            <a:r>
              <a:rPr lang="en-US" altLang="zh-CN" sz="1600" baseline="0" dirty="0">
                <a:latin typeface="Times New Roman" panose="02020603050405020304" pitchFamily="18" charset="0"/>
                <a:cs typeface="Times New Roman" panose="02020603050405020304" pitchFamily="18" charset="0"/>
              </a:rPr>
              <a:t>kV</a:t>
            </a:r>
          </a:p>
          <a:p>
            <a:r>
              <a:rPr lang="en-US" altLang="zh-CN" sz="1600" baseline="0" dirty="0">
                <a:latin typeface="Times New Roman" panose="02020603050405020304" pitchFamily="18" charset="0"/>
                <a:cs typeface="Times New Roman" panose="02020603050405020304" pitchFamily="18" charset="0"/>
              </a:rPr>
              <a:t>Io= </a:t>
            </a:r>
            <a:r>
              <a:rPr lang="en-US" altLang="zh-CN" sz="1600" baseline="0" dirty="0" smtClean="0">
                <a:latin typeface="Times New Roman" panose="02020603050405020304" pitchFamily="18" charset="0"/>
                <a:cs typeface="Times New Roman" panose="02020603050405020304" pitchFamily="18" charset="0"/>
              </a:rPr>
              <a:t>1.1 </a:t>
            </a:r>
            <a:r>
              <a:rPr lang="en-US" altLang="zh-CN" sz="1600" baseline="0" dirty="0" err="1">
                <a:latin typeface="Times New Roman" panose="02020603050405020304" pitchFamily="18" charset="0"/>
                <a:cs typeface="Times New Roman" panose="02020603050405020304" pitchFamily="18" charset="0"/>
              </a:rPr>
              <a:t>emA</a:t>
            </a:r>
            <a:r>
              <a:rPr lang="en-US" altLang="zh-CN" sz="1600" baseline="0" dirty="0">
                <a:latin typeface="Times New Roman" panose="02020603050405020304" pitchFamily="18" charset="0"/>
                <a:cs typeface="Times New Roman" panose="02020603050405020304" pitchFamily="18" charset="0"/>
              </a:rPr>
              <a:t>, </a:t>
            </a:r>
            <a:r>
              <a:rPr lang="en-US" altLang="zh-CN" sz="1600" baseline="30000" dirty="0" smtClean="0">
                <a:latin typeface="Times New Roman" panose="02020603050405020304" pitchFamily="18" charset="0"/>
                <a:cs typeface="Times New Roman" panose="02020603050405020304" pitchFamily="18" charset="0"/>
              </a:rPr>
              <a:t>40</a:t>
            </a:r>
            <a:r>
              <a:rPr lang="en-US" altLang="zh-CN" sz="1600" baseline="0" dirty="0" smtClean="0">
                <a:latin typeface="Times New Roman" panose="02020603050405020304" pitchFamily="18" charset="0"/>
                <a:cs typeface="Times New Roman" panose="02020603050405020304" pitchFamily="18" charset="0"/>
              </a:rPr>
              <a:t>Ca</a:t>
            </a:r>
            <a:r>
              <a:rPr lang="en-US" altLang="zh-CN" sz="1600" baseline="30000" dirty="0" smtClean="0">
                <a:latin typeface="Times New Roman" panose="02020603050405020304" pitchFamily="18" charset="0"/>
                <a:cs typeface="Times New Roman" panose="02020603050405020304" pitchFamily="18" charset="0"/>
              </a:rPr>
              <a:t>16+</a:t>
            </a:r>
            <a:r>
              <a:rPr lang="en-US" altLang="zh-CN" sz="1600" baseline="0" dirty="0" smtClean="0">
                <a:latin typeface="Times New Roman" panose="02020603050405020304" pitchFamily="18" charset="0"/>
                <a:cs typeface="Times New Roman" panose="02020603050405020304" pitchFamily="18" charset="0"/>
              </a:rPr>
              <a:t>= 28 </a:t>
            </a:r>
            <a:r>
              <a:rPr lang="en-US" altLang="zh-CN" sz="1600" baseline="0" dirty="0" err="1">
                <a:latin typeface="Times New Roman" panose="02020603050405020304" pitchFamily="18" charset="0"/>
                <a:cs typeface="Times New Roman" panose="02020603050405020304" pitchFamily="18" charset="0"/>
              </a:rPr>
              <a:t>euA</a:t>
            </a:r>
            <a:endParaRPr lang="en-US" altLang="zh-CN" sz="1600" baseline="0" dirty="0">
              <a:latin typeface="Times New Roman" panose="02020603050405020304" pitchFamily="18" charset="0"/>
              <a:cs typeface="Times New Roman" panose="02020603050405020304" pitchFamily="18" charset="0"/>
            </a:endParaRPr>
          </a:p>
          <a:p>
            <a:r>
              <a:rPr lang="en-US" altLang="zh-CN" sz="1600" baseline="0" dirty="0">
                <a:latin typeface="Times New Roman" panose="02020603050405020304" pitchFamily="18" charset="0"/>
                <a:cs typeface="Times New Roman" panose="02020603050405020304" pitchFamily="18" charset="0"/>
              </a:rPr>
              <a:t>OVEN: </a:t>
            </a:r>
            <a:r>
              <a:rPr lang="en-US" altLang="zh-CN" sz="1600" baseline="0" dirty="0" smtClean="0">
                <a:latin typeface="Times New Roman" panose="02020603050405020304" pitchFamily="18" charset="0"/>
                <a:cs typeface="Times New Roman" panose="02020603050405020304" pitchFamily="18" charset="0"/>
              </a:rPr>
              <a:t>170 A (1600 </a:t>
            </a:r>
            <a:r>
              <a:rPr lang="zh-CN" altLang="en-US" sz="1600" baseline="0" dirty="0" smtClean="0">
                <a:latin typeface="Times New Roman" panose="02020603050405020304" pitchFamily="18" charset="0"/>
                <a:cs typeface="Times New Roman" panose="02020603050405020304" pitchFamily="18" charset="0"/>
              </a:rPr>
              <a:t>℃</a:t>
            </a:r>
            <a:r>
              <a:rPr lang="en-US" altLang="zh-CN" sz="1600" baseline="0" dirty="0" smtClean="0">
                <a:latin typeface="Times New Roman" panose="02020603050405020304" pitchFamily="18" charset="0"/>
                <a:cs typeface="Times New Roman" panose="02020603050405020304" pitchFamily="18" charset="0"/>
              </a:rPr>
              <a:t>)</a:t>
            </a:r>
          </a:p>
          <a:p>
            <a:r>
              <a:rPr lang="en-US" altLang="zh-CN" sz="1600" dirty="0" err="1" smtClean="0">
                <a:latin typeface="Times New Roman" panose="02020603050405020304" pitchFamily="18" charset="0"/>
                <a:cs typeface="Times New Roman" panose="02020603050405020304" pitchFamily="18" charset="0"/>
              </a:rPr>
              <a:t>Pinj</a:t>
            </a:r>
            <a:r>
              <a:rPr lang="en-US" altLang="zh-CN" sz="1600" dirty="0" smtClean="0">
                <a:latin typeface="Times New Roman" panose="02020603050405020304" pitchFamily="18" charset="0"/>
                <a:cs typeface="Times New Roman" panose="02020603050405020304" pitchFamily="18" charset="0"/>
              </a:rPr>
              <a:t>= 2.5×10</a:t>
            </a:r>
            <a:r>
              <a:rPr lang="en-US" altLang="zh-CN" sz="1600" baseline="30000" dirty="0" smtClean="0">
                <a:latin typeface="Times New Roman" panose="02020603050405020304" pitchFamily="18" charset="0"/>
                <a:cs typeface="Times New Roman" panose="02020603050405020304" pitchFamily="18" charset="0"/>
              </a:rPr>
              <a:t>-7</a:t>
            </a:r>
            <a:r>
              <a:rPr lang="en-US" altLang="zh-CN" sz="1600" dirty="0" smtClean="0">
                <a:latin typeface="Times New Roman" panose="02020603050405020304" pitchFamily="18" charset="0"/>
                <a:cs typeface="Times New Roman" panose="02020603050405020304" pitchFamily="18" charset="0"/>
              </a:rPr>
              <a:t> mbar </a:t>
            </a:r>
          </a:p>
          <a:p>
            <a:r>
              <a:rPr lang="en-US" altLang="zh-CN" sz="1600" dirty="0" err="1" smtClean="0">
                <a:latin typeface="Times New Roman" panose="02020603050405020304" pitchFamily="18" charset="0"/>
                <a:cs typeface="Times New Roman" panose="02020603050405020304" pitchFamily="18" charset="0"/>
              </a:rPr>
              <a:t>Pext</a:t>
            </a:r>
            <a:r>
              <a:rPr lang="en-US" altLang="zh-CN" sz="1600" dirty="0" smtClean="0">
                <a:latin typeface="Times New Roman" panose="02020603050405020304" pitchFamily="18" charset="0"/>
                <a:cs typeface="Times New Roman" panose="02020603050405020304" pitchFamily="18" charset="0"/>
              </a:rPr>
              <a:t>= 5.4×10</a:t>
            </a:r>
            <a:r>
              <a:rPr lang="en-US" altLang="zh-CN" sz="1600" baseline="30000" dirty="0" smtClean="0">
                <a:latin typeface="Times New Roman" panose="02020603050405020304" pitchFamily="18" charset="0"/>
                <a:cs typeface="Times New Roman" panose="02020603050405020304" pitchFamily="18" charset="0"/>
              </a:rPr>
              <a:t>-8</a:t>
            </a:r>
            <a:r>
              <a:rPr lang="en-US" altLang="zh-CN" sz="1600" dirty="0" smtClean="0">
                <a:latin typeface="Times New Roman" panose="02020603050405020304" pitchFamily="18" charset="0"/>
                <a:cs typeface="Times New Roman" panose="02020603050405020304" pitchFamily="18" charset="0"/>
              </a:rPr>
              <a:t> mbar</a:t>
            </a:r>
            <a:endParaRPr lang="en-US" altLang="zh-CN" sz="1600" baseline="0" dirty="0">
              <a:latin typeface="Times New Roman" panose="02020603050405020304" pitchFamily="18" charset="0"/>
              <a:cs typeface="Times New Roman" panose="02020603050405020304" pitchFamily="18" charset="0"/>
            </a:endParaRPr>
          </a:p>
          <a:p>
            <a:r>
              <a:rPr lang="en-US" altLang="zh-CN" sz="1600" baseline="0" dirty="0" smtClean="0">
                <a:latin typeface="Times New Roman" panose="02020603050405020304" pitchFamily="18" charset="0"/>
                <a:cs typeface="Times New Roman" panose="02020603050405020304" pitchFamily="18" charset="0"/>
              </a:rPr>
              <a:t>2020-9-27</a:t>
            </a:r>
            <a:endParaRPr lang="en-US" altLang="zh-CN" sz="1600" baseline="0" dirty="0">
              <a:latin typeface="Times New Roman" panose="02020603050405020304" pitchFamily="18" charset="0"/>
              <a:cs typeface="Times New Roman" panose="02020603050405020304" pitchFamily="18" charset="0"/>
            </a:endParaRPr>
          </a:p>
        </p:txBody>
      </p:sp>
      <p:sp>
        <p:nvSpPr>
          <p:cNvPr id="32" name="标题 1"/>
          <p:cNvSpPr txBox="1">
            <a:spLocks/>
          </p:cNvSpPr>
          <p:nvPr/>
        </p:nvSpPr>
        <p:spPr>
          <a:xfrm>
            <a:off x="597446" y="692696"/>
            <a:ext cx="7896661"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400" b="1" dirty="0" smtClean="0"/>
              <a:t>Production of calcium beams with CaO-3</a:t>
            </a:r>
            <a:r>
              <a:rPr lang="en-US" altLang="zh-CN" sz="2400" b="1" baseline="30000" dirty="0" smtClean="0"/>
              <a:t>rd</a:t>
            </a:r>
            <a:r>
              <a:rPr lang="en-US" altLang="zh-CN" sz="2400" b="1" dirty="0" smtClean="0"/>
              <a:t> test</a:t>
            </a:r>
            <a:endParaRPr lang="zh-CN" altLang="en-US" sz="2400" b="1" dirty="0"/>
          </a:p>
        </p:txBody>
      </p:sp>
      <p:pic>
        <p:nvPicPr>
          <p:cNvPr id="10" name="图片 9"/>
          <p:cNvPicPr>
            <a:picLocks noChangeAspect="1"/>
          </p:cNvPicPr>
          <p:nvPr/>
        </p:nvPicPr>
        <p:blipFill>
          <a:blip r:embed="rId2"/>
          <a:stretch>
            <a:fillRect/>
          </a:stretch>
        </p:blipFill>
        <p:spPr>
          <a:xfrm>
            <a:off x="179512" y="1223566"/>
            <a:ext cx="5804016" cy="3861618"/>
          </a:xfrm>
          <a:prstGeom prst="rect">
            <a:avLst/>
          </a:prstGeom>
        </p:spPr>
      </p:pic>
      <p:sp>
        <p:nvSpPr>
          <p:cNvPr id="31" name="文本框 30"/>
          <p:cNvSpPr txBox="1"/>
          <p:nvPr/>
        </p:nvSpPr>
        <p:spPr>
          <a:xfrm>
            <a:off x="645235" y="5229200"/>
            <a:ext cx="7848872" cy="1131079"/>
          </a:xfrm>
          <a:prstGeom prst="rect">
            <a:avLst/>
          </a:prstGeom>
          <a:noFill/>
        </p:spPr>
        <p:txBody>
          <a:bodyPr wrap="square" rtlCol="0">
            <a:spAutoFit/>
          </a:bodyPr>
          <a:lstStyle/>
          <a:p>
            <a:pPr>
              <a:lnSpc>
                <a:spcPct val="125000"/>
              </a:lnSpc>
            </a:pPr>
            <a:r>
              <a:rPr lang="en-US" altLang="zh-CN" dirty="0" smtClean="0">
                <a:latin typeface="Times New Roman" panose="02020603050405020304" pitchFamily="18" charset="0"/>
                <a:cs typeface="Times New Roman" panose="02020603050405020304" pitchFamily="18" charset="0"/>
              </a:rPr>
              <a:t>Plasma heating influence can be well controlled, and very high charge state ion beams produced:</a:t>
            </a:r>
          </a:p>
          <a:p>
            <a:pPr algn="ctr">
              <a:lnSpc>
                <a:spcPct val="125000"/>
              </a:lnSpc>
            </a:pPr>
            <a:r>
              <a:rPr lang="en-US" altLang="zh-CN" dirty="0" smtClean="0">
                <a:solidFill>
                  <a:srgbClr val="0000FF"/>
                </a:solidFill>
                <a:latin typeface="Times New Roman" panose="02020603050405020304" pitchFamily="18" charset="0"/>
                <a:cs typeface="Times New Roman" panose="02020603050405020304" pitchFamily="18" charset="0"/>
              </a:rPr>
              <a:t>30 </a:t>
            </a:r>
            <a:r>
              <a:rPr lang="en-US" altLang="zh-CN" dirty="0" err="1" smtClean="0">
                <a:solidFill>
                  <a:srgbClr val="0000FF"/>
                </a:solidFill>
                <a:latin typeface="Times New Roman" panose="02020603050405020304" pitchFamily="18" charset="0"/>
                <a:cs typeface="Times New Roman" panose="02020603050405020304" pitchFamily="18" charset="0"/>
              </a:rPr>
              <a:t>euA</a:t>
            </a:r>
            <a:r>
              <a:rPr lang="en-US" altLang="zh-CN" dirty="0" smtClean="0">
                <a:solidFill>
                  <a:srgbClr val="0000FF"/>
                </a:solidFill>
                <a:latin typeface="Times New Roman" panose="02020603050405020304" pitchFamily="18" charset="0"/>
                <a:cs typeface="Times New Roman" panose="02020603050405020304" pitchFamily="18" charset="0"/>
              </a:rPr>
              <a:t> of Ca</a:t>
            </a:r>
            <a:r>
              <a:rPr lang="en-US" altLang="zh-CN" baseline="30000" dirty="0" smtClean="0">
                <a:solidFill>
                  <a:srgbClr val="0000FF"/>
                </a:solidFill>
                <a:latin typeface="Times New Roman" panose="02020603050405020304" pitchFamily="18" charset="0"/>
                <a:cs typeface="Times New Roman" panose="02020603050405020304" pitchFamily="18" charset="0"/>
              </a:rPr>
              <a:t>16+</a:t>
            </a:r>
            <a:r>
              <a:rPr lang="en-US" altLang="zh-CN" dirty="0" smtClean="0">
                <a:solidFill>
                  <a:srgbClr val="0000FF"/>
                </a:solidFill>
                <a:latin typeface="Times New Roman" panose="02020603050405020304" pitchFamily="18" charset="0"/>
                <a:cs typeface="Times New Roman" panose="02020603050405020304" pitchFamily="18" charset="0"/>
              </a:rPr>
              <a:t>, 10 </a:t>
            </a:r>
            <a:r>
              <a:rPr lang="en-US" altLang="zh-CN" dirty="0" err="1" smtClean="0">
                <a:solidFill>
                  <a:srgbClr val="0000FF"/>
                </a:solidFill>
                <a:latin typeface="Times New Roman" panose="02020603050405020304" pitchFamily="18" charset="0"/>
                <a:cs typeface="Times New Roman" panose="02020603050405020304" pitchFamily="18" charset="0"/>
              </a:rPr>
              <a:t>euA</a:t>
            </a:r>
            <a:r>
              <a:rPr lang="en-US" altLang="zh-CN" dirty="0" smtClean="0">
                <a:solidFill>
                  <a:srgbClr val="0000FF"/>
                </a:solidFill>
                <a:latin typeface="Times New Roman" panose="02020603050405020304" pitchFamily="18" charset="0"/>
                <a:cs typeface="Times New Roman" panose="02020603050405020304" pitchFamily="18" charset="0"/>
              </a:rPr>
              <a:t> of Ca</a:t>
            </a:r>
            <a:r>
              <a:rPr lang="en-US" altLang="zh-CN" baseline="30000" dirty="0" smtClean="0">
                <a:solidFill>
                  <a:srgbClr val="0000FF"/>
                </a:solidFill>
                <a:latin typeface="Times New Roman" panose="02020603050405020304" pitchFamily="18" charset="0"/>
                <a:cs typeface="Times New Roman" panose="02020603050405020304" pitchFamily="18" charset="0"/>
              </a:rPr>
              <a:t>17+</a:t>
            </a:r>
            <a:r>
              <a:rPr lang="en-US" altLang="zh-CN" dirty="0" smtClean="0">
                <a:solidFill>
                  <a:srgbClr val="0000FF"/>
                </a:solidFill>
                <a:latin typeface="Times New Roman" panose="02020603050405020304" pitchFamily="18" charset="0"/>
                <a:cs typeface="Times New Roman" panose="02020603050405020304" pitchFamily="18" charset="0"/>
              </a:rPr>
              <a:t>, </a:t>
            </a:r>
            <a:r>
              <a:rPr lang="en-US" altLang="zh-CN" dirty="0" err="1" smtClean="0">
                <a:solidFill>
                  <a:srgbClr val="0000FF"/>
                </a:solidFill>
                <a:latin typeface="Times New Roman" panose="02020603050405020304" pitchFamily="18" charset="0"/>
                <a:cs typeface="Times New Roman" panose="02020603050405020304" pitchFamily="18" charset="0"/>
              </a:rPr>
              <a:t>etc</a:t>
            </a:r>
            <a:endParaRPr lang="zh-CN" altLang="en-US" dirty="0">
              <a:solidFill>
                <a:srgbClr val="0000FF"/>
              </a:solidFill>
              <a:latin typeface="Times New Roman" panose="02020603050405020304" pitchFamily="18" charset="0"/>
              <a:cs typeface="Times New Roman" panose="02020603050405020304" pitchFamily="18" charset="0"/>
            </a:endParaRPr>
          </a:p>
        </p:txBody>
      </p:sp>
      <p:sp>
        <p:nvSpPr>
          <p:cNvPr id="15" name="标题 1"/>
          <p:cNvSpPr>
            <a:spLocks noGrp="1"/>
          </p:cNvSpPr>
          <p:nvPr>
            <p:ph type="title"/>
          </p:nvPr>
        </p:nvSpPr>
        <p:spPr>
          <a:xfrm>
            <a:off x="788768" y="-1736"/>
            <a:ext cx="7311624" cy="435736"/>
          </a:xfrm>
        </p:spPr>
        <p:txBody>
          <a:bodyPr>
            <a:noAutofit/>
          </a:bodyPr>
          <a:lstStyle/>
          <a:p>
            <a:r>
              <a:rPr lang="en-US" altLang="zh-CN" sz="2800" dirty="0" smtClean="0">
                <a:solidFill>
                  <a:schemeClr val="bg1"/>
                </a:solidFill>
              </a:rPr>
              <a:t>Mini-Inductive Oven-2020</a:t>
            </a:r>
            <a:endParaRPr lang="zh-CN" altLang="en-US" sz="2800" dirty="0">
              <a:solidFill>
                <a:schemeClr val="bg1"/>
              </a:solidFill>
            </a:endParaRPr>
          </a:p>
        </p:txBody>
      </p:sp>
      <p:sp>
        <p:nvSpPr>
          <p:cNvPr id="21" name="文本框 20"/>
          <p:cNvSpPr txBox="1"/>
          <p:nvPr/>
        </p:nvSpPr>
        <p:spPr>
          <a:xfrm>
            <a:off x="6663285" y="1268760"/>
            <a:ext cx="853119" cy="369332"/>
          </a:xfrm>
          <a:prstGeom prst="rect">
            <a:avLst/>
          </a:prstGeom>
          <a:noFill/>
        </p:spPr>
        <p:txBody>
          <a:bodyPr wrap="none" rtlCol="0">
            <a:spAutoFit/>
          </a:bodyPr>
          <a:lstStyle/>
          <a:p>
            <a:r>
              <a:rPr lang="en-US" altLang="zh-CN" dirty="0" smtClean="0"/>
              <a:t>18 GHz</a:t>
            </a:r>
            <a:endParaRPr lang="zh-CN" altLang="en-US" dirty="0"/>
          </a:p>
        </p:txBody>
      </p:sp>
      <p:cxnSp>
        <p:nvCxnSpPr>
          <p:cNvPr id="24" name="直接箭头连接符 23"/>
          <p:cNvCxnSpPr>
            <a:endCxn id="18" idx="3"/>
          </p:cNvCxnSpPr>
          <p:nvPr/>
        </p:nvCxnSpPr>
        <p:spPr>
          <a:xfrm flipH="1">
            <a:off x="6472783" y="1453426"/>
            <a:ext cx="219077" cy="19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790057" y="1281603"/>
            <a:ext cx="3246439" cy="1626660"/>
            <a:chOff x="5751056" y="1281603"/>
            <a:chExt cx="3246439" cy="1626660"/>
          </a:xfrm>
        </p:grpSpPr>
        <p:grpSp>
          <p:nvGrpSpPr>
            <p:cNvPr id="30" name="组合 29"/>
            <p:cNvGrpSpPr/>
            <p:nvPr/>
          </p:nvGrpSpPr>
          <p:grpSpPr>
            <a:xfrm>
              <a:off x="5751056" y="1281603"/>
              <a:ext cx="3246439" cy="1626660"/>
              <a:chOff x="6023010" y="2652594"/>
              <a:chExt cx="3085494" cy="1605822"/>
            </a:xfrm>
          </p:grpSpPr>
          <p:sp>
            <p:nvSpPr>
              <p:cNvPr id="20" name="椭圆 19"/>
              <p:cNvSpPr/>
              <p:nvPr/>
            </p:nvSpPr>
            <p:spPr>
              <a:xfrm>
                <a:off x="7812360" y="3025559"/>
                <a:ext cx="1208434" cy="47545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t>Plasma</a:t>
                </a:r>
                <a:endParaRPr lang="zh-CN" altLang="en-US" sz="1600" dirty="0"/>
              </a:p>
            </p:txBody>
          </p:sp>
          <p:cxnSp>
            <p:nvCxnSpPr>
              <p:cNvPr id="22" name="直接连接符 21"/>
              <p:cNvCxnSpPr>
                <a:stCxn id="19" idx="3"/>
              </p:cNvCxnSpPr>
              <p:nvPr/>
            </p:nvCxnSpPr>
            <p:spPr>
              <a:xfrm>
                <a:off x="6818675" y="3633268"/>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7812360" y="3294509"/>
                <a:ext cx="0" cy="564893"/>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6818675" y="3777285"/>
                <a:ext cx="993686"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6440631" y="2652594"/>
                <a:ext cx="2667873" cy="1206808"/>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6859519" y="3863432"/>
                <a:ext cx="996696" cy="394984"/>
              </a:xfrm>
              <a:prstGeom prst="rect">
                <a:avLst/>
              </a:prstGeom>
              <a:noFill/>
            </p:spPr>
            <p:txBody>
              <a:bodyPr wrap="none" rtlCol="0">
                <a:spAutoFit/>
              </a:bodyPr>
              <a:lstStyle/>
              <a:p>
                <a:r>
                  <a:rPr lang="en-US" altLang="zh-CN" sz="2000" b="1" dirty="0" smtClean="0">
                    <a:solidFill>
                      <a:srgbClr val="0000FF"/>
                    </a:solidFill>
                  </a:rPr>
                  <a:t>100 mm</a:t>
                </a:r>
                <a:endParaRPr lang="zh-CN" altLang="en-US" sz="2000" b="1" dirty="0">
                  <a:solidFill>
                    <a:srgbClr val="0000FF"/>
                  </a:solidFill>
                </a:endParaRPr>
              </a:p>
            </p:txBody>
          </p:sp>
          <p:sp>
            <p:nvSpPr>
              <p:cNvPr id="19" name="圆角矩形 18"/>
              <p:cNvSpPr/>
              <p:nvPr/>
            </p:nvSpPr>
            <p:spPr>
              <a:xfrm>
                <a:off x="6023010" y="3489252"/>
                <a:ext cx="795665" cy="2880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t>    Oven</a:t>
                </a:r>
                <a:endParaRPr lang="zh-CN" altLang="en-US" sz="1600" dirty="0"/>
              </a:p>
            </p:txBody>
          </p:sp>
          <p:sp>
            <p:nvSpPr>
              <p:cNvPr id="27" name="矩形 26"/>
              <p:cNvSpPr/>
              <p:nvPr/>
            </p:nvSpPr>
            <p:spPr>
              <a:xfrm>
                <a:off x="6440631" y="2652594"/>
                <a:ext cx="163296" cy="1206808"/>
              </a:xfrm>
              <a:prstGeom prst="rect">
                <a:avLst/>
              </a:prstGeom>
              <a:solidFill>
                <a:schemeClr val="accent1">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矩形 27"/>
            <p:cNvSpPr/>
            <p:nvPr/>
          </p:nvSpPr>
          <p:spPr>
            <a:xfrm>
              <a:off x="6512483" y="1646565"/>
              <a:ext cx="45719" cy="4142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372200" y="1787037"/>
              <a:ext cx="140283" cy="1393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637707114"/>
      </p:ext>
    </p:extLst>
  </p:cSld>
  <p:clrMapOvr>
    <a:masterClrMapping/>
  </p:clrMapOvr>
  <mc:AlternateContent xmlns:mc="http://schemas.openxmlformats.org/markup-compatibility/2006" xmlns:p14="http://schemas.microsoft.com/office/powerpoint/2010/main">
    <mc:Choice Requires="p14">
      <p:transition spd="slow" p14:dur="2000" advTm="28656"/>
    </mc:Choice>
    <mc:Fallback xmlns="">
      <p:transition spd="slow" advTm="2865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395537" y="1323486"/>
            <a:ext cx="8208912" cy="4913826"/>
            <a:chOff x="395537" y="836712"/>
            <a:chExt cx="8208912" cy="4913826"/>
          </a:xfrm>
        </p:grpSpPr>
        <p:pic>
          <p:nvPicPr>
            <p:cNvPr id="3" name="图片 2"/>
            <p:cNvPicPr>
              <a:picLocks noChangeAspect="1"/>
            </p:cNvPicPr>
            <p:nvPr/>
          </p:nvPicPr>
          <p:blipFill>
            <a:blip r:embed="rId3"/>
            <a:stretch>
              <a:fillRect/>
            </a:stretch>
          </p:blipFill>
          <p:spPr>
            <a:xfrm>
              <a:off x="395537" y="836712"/>
              <a:ext cx="8208912" cy="4913826"/>
            </a:xfrm>
            <a:prstGeom prst="rect">
              <a:avLst/>
            </a:prstGeom>
          </p:spPr>
        </p:pic>
        <p:sp>
          <p:nvSpPr>
            <p:cNvPr id="5" name="文本框 4"/>
            <p:cNvSpPr txBox="1"/>
            <p:nvPr/>
          </p:nvSpPr>
          <p:spPr>
            <a:xfrm>
              <a:off x="6300192" y="1916832"/>
              <a:ext cx="1792157" cy="338554"/>
            </a:xfrm>
            <a:prstGeom prst="rect">
              <a:avLst/>
            </a:prstGeom>
            <a:noFill/>
          </p:spPr>
          <p:txBody>
            <a:bodyPr wrap="none" rtlCol="0">
              <a:spAutoFit/>
            </a:bodyPr>
            <a:lstStyle/>
            <a:p>
              <a:r>
                <a:rPr lang="en-US" altLang="zh-CN" sz="1600" dirty="0" smtClean="0">
                  <a:latin typeface="Times New Roman" panose="02020603050405020304" pitchFamily="18" charset="0"/>
                  <a:cs typeface="Times New Roman" panose="02020603050405020304" pitchFamily="18" charset="0"/>
                </a:rPr>
                <a:t>Variation : ~±10%</a:t>
              </a:r>
              <a:endParaRPr lang="zh-CN" altLang="en-US" sz="1600" dirty="0">
                <a:latin typeface="Times New Roman" panose="02020603050405020304" pitchFamily="18" charset="0"/>
                <a:cs typeface="Times New Roman" panose="02020603050405020304" pitchFamily="18" charset="0"/>
              </a:endParaRPr>
            </a:p>
          </p:txBody>
        </p:sp>
      </p:grpSp>
      <p:sp>
        <p:nvSpPr>
          <p:cNvPr id="6" name="标题 1"/>
          <p:cNvSpPr>
            <a:spLocks noGrp="1"/>
          </p:cNvSpPr>
          <p:nvPr>
            <p:ph type="title"/>
          </p:nvPr>
        </p:nvSpPr>
        <p:spPr>
          <a:xfrm>
            <a:off x="1583669" y="836712"/>
            <a:ext cx="5832648" cy="435736"/>
          </a:xfrm>
        </p:spPr>
        <p:txBody>
          <a:bodyPr>
            <a:noAutofit/>
          </a:bodyPr>
          <a:lstStyle/>
          <a:p>
            <a:r>
              <a:rPr lang="en-US" altLang="zh-CN" sz="2400" b="1" baseline="30000" dirty="0" smtClean="0"/>
              <a:t>40</a:t>
            </a:r>
            <a:r>
              <a:rPr lang="en-US" altLang="zh-CN" sz="2400" b="1" dirty="0" smtClean="0"/>
              <a:t>Ca</a:t>
            </a:r>
            <a:r>
              <a:rPr lang="en-US" altLang="zh-CN" sz="2400" b="1" baseline="30000" dirty="0" smtClean="0"/>
              <a:t>16+</a:t>
            </a:r>
            <a:r>
              <a:rPr lang="en-US" altLang="zh-CN" sz="2400" b="1" dirty="0" smtClean="0"/>
              <a:t> stability test</a:t>
            </a:r>
            <a:endParaRPr lang="zh-CN" altLang="en-US" sz="2400" b="1" dirty="0"/>
          </a:p>
        </p:txBody>
      </p:sp>
      <p:sp>
        <p:nvSpPr>
          <p:cNvPr id="8" name="标题 1"/>
          <p:cNvSpPr txBox="1">
            <a:spLocks/>
          </p:cNvSpPr>
          <p:nvPr/>
        </p:nvSpPr>
        <p:spPr>
          <a:xfrm>
            <a:off x="788768" y="-1736"/>
            <a:ext cx="7311624"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solidFill>
                  <a:schemeClr val="bg1"/>
                </a:solidFill>
              </a:rPr>
              <a:t>Mini-Inductive Oven-2020</a:t>
            </a:r>
            <a:endParaRPr lang="zh-CN" altLang="en-US" sz="2800" dirty="0">
              <a:solidFill>
                <a:schemeClr val="bg1"/>
              </a:solidFill>
            </a:endParaRPr>
          </a:p>
        </p:txBody>
      </p:sp>
    </p:spTree>
    <p:extLst>
      <p:ext uri="{BB962C8B-B14F-4D97-AF65-F5344CB8AC3E}">
        <p14:creationId xmlns:p14="http://schemas.microsoft.com/office/powerpoint/2010/main" val="1680950332"/>
      </p:ext>
    </p:extLst>
  </p:cSld>
  <p:clrMapOvr>
    <a:masterClrMapping/>
  </p:clrMapOvr>
  <mc:AlternateContent xmlns:mc="http://schemas.openxmlformats.org/markup-compatibility/2006" xmlns:p14="http://schemas.microsoft.com/office/powerpoint/2010/main">
    <mc:Choice Requires="p14">
      <p:transition spd="slow" p14:dur="2000" advTm="21688"/>
    </mc:Choice>
    <mc:Fallback xmlns="">
      <p:transition spd="slow" advTm="2168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1660046" y="-27384"/>
            <a:ext cx="5832648"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solidFill>
                  <a:schemeClr val="bg1"/>
                </a:solidFill>
              </a:rPr>
              <a:t>Summary</a:t>
            </a:r>
            <a:endParaRPr lang="zh-CN" altLang="en-US" sz="2800" dirty="0">
              <a:solidFill>
                <a:schemeClr val="bg1"/>
              </a:solidFill>
            </a:endParaRPr>
          </a:p>
        </p:txBody>
      </p:sp>
      <p:sp>
        <p:nvSpPr>
          <p:cNvPr id="6" name="内容占位符 2"/>
          <p:cNvSpPr>
            <a:spLocks noGrp="1"/>
          </p:cNvSpPr>
          <p:nvPr>
            <p:ph idx="1"/>
          </p:nvPr>
        </p:nvSpPr>
        <p:spPr>
          <a:xfrm>
            <a:off x="420093" y="1052736"/>
            <a:ext cx="7896323" cy="5112568"/>
          </a:xfrm>
        </p:spPr>
        <p:txBody>
          <a:bodyPr>
            <a:noAutofit/>
          </a:bodyPr>
          <a:lstStyle/>
          <a:p>
            <a:pPr algn="just">
              <a:lnSpc>
                <a:spcPct val="125000"/>
              </a:lnSpc>
            </a:pPr>
            <a:r>
              <a:rPr lang="en-US" altLang="zh-CN" sz="2400" dirty="0" smtClean="0">
                <a:latin typeface="Times New Roman" panose="02020603050405020304" pitchFamily="18" charset="0"/>
                <a:cs typeface="Times New Roman" panose="02020603050405020304" pitchFamily="18" charset="0"/>
              </a:rPr>
              <a:t>Standard and Mini </a:t>
            </a:r>
            <a:r>
              <a:rPr lang="en-US" altLang="zh-CN" sz="2400" dirty="0">
                <a:latin typeface="Times New Roman" panose="02020603050405020304" pitchFamily="18" charset="0"/>
                <a:cs typeface="Times New Roman" panose="02020603050405020304" pitchFamily="18" charset="0"/>
              </a:rPr>
              <a:t>i</a:t>
            </a:r>
            <a:r>
              <a:rPr lang="en-US" altLang="zh-CN" sz="2400" dirty="0" smtClean="0">
                <a:latin typeface="Times New Roman" panose="02020603050405020304" pitchFamily="18" charset="0"/>
                <a:cs typeface="Times New Roman" panose="02020603050405020304" pitchFamily="18" charset="0"/>
              </a:rPr>
              <a:t>nductive </a:t>
            </a:r>
            <a:r>
              <a:rPr lang="en-US" altLang="zh-CN" sz="2400" dirty="0">
                <a:latin typeface="Times New Roman" panose="02020603050405020304" pitchFamily="18" charset="0"/>
                <a:cs typeface="Times New Roman" panose="02020603050405020304" pitchFamily="18" charset="0"/>
              </a:rPr>
              <a:t>h</a:t>
            </a:r>
            <a:r>
              <a:rPr lang="en-US" altLang="zh-CN" sz="2400" dirty="0" smtClean="0">
                <a:latin typeface="Times New Roman" panose="02020603050405020304" pitchFamily="18" charset="0"/>
                <a:cs typeface="Times New Roman" panose="02020603050405020304" pitchFamily="18" charset="0"/>
              </a:rPr>
              <a:t>eating ovens have been developed at </a:t>
            </a:r>
            <a:r>
              <a:rPr lang="en-US" altLang="zh-CN" sz="2400" dirty="0">
                <a:latin typeface="Times New Roman" panose="02020603050405020304" pitchFamily="18" charset="0"/>
                <a:cs typeface="Times New Roman" panose="02020603050405020304" pitchFamily="18" charset="0"/>
              </a:rPr>
              <a:t>IMP and </a:t>
            </a:r>
            <a:r>
              <a:rPr lang="en-US" altLang="zh-CN" sz="2400" dirty="0" smtClean="0">
                <a:latin typeface="Times New Roman" panose="02020603050405020304" pitchFamily="18" charset="0"/>
                <a:cs typeface="Times New Roman" panose="02020603050405020304" pitchFamily="18" charset="0"/>
              </a:rPr>
              <a:t>they can reach up to 2000 </a:t>
            </a:r>
            <a:r>
              <a:rPr lang="zh-CN" altLang="en-US" sz="2400" dirty="0" smtClean="0">
                <a:latin typeface="Times New Roman" panose="02020603050405020304" pitchFamily="18" charset="0"/>
                <a:cs typeface="Times New Roman" panose="02020603050405020304" pitchFamily="18" charset="0"/>
              </a:rPr>
              <a:t>℃ </a:t>
            </a:r>
            <a:r>
              <a:rPr lang="en-US" altLang="zh-CN" sz="2400" dirty="0" smtClean="0">
                <a:latin typeface="Times New Roman" panose="02020603050405020304" pitchFamily="18" charset="0"/>
                <a:cs typeface="Times New Roman" panose="02020603050405020304" pitchFamily="18" charset="0"/>
              </a:rPr>
              <a:t>with 1.2 kW of AC power. </a:t>
            </a:r>
          </a:p>
          <a:p>
            <a:pPr algn="just">
              <a:lnSpc>
                <a:spcPct val="125000"/>
              </a:lnSpc>
            </a:pPr>
            <a:r>
              <a:rPr lang="en-US" altLang="zh-CN" sz="2400" dirty="0" smtClean="0">
                <a:latin typeface="Times New Roman" panose="02020603050405020304" pitchFamily="18" charset="0"/>
                <a:cs typeface="Times New Roman" panose="02020603050405020304" pitchFamily="18" charset="0"/>
              </a:rPr>
              <a:t>Some good results of uranium beams have been achieved on SECRAL-II superconducting ECR ion source platform with about 6 kW of </a:t>
            </a:r>
            <a:r>
              <a:rPr lang="en-US" altLang="zh-CN" sz="2400" dirty="0" err="1" smtClean="0">
                <a:latin typeface="Times New Roman" panose="02020603050405020304" pitchFamily="18" charset="0"/>
                <a:cs typeface="Times New Roman" panose="02020603050405020304" pitchFamily="18" charset="0"/>
              </a:rPr>
              <a:t>rf</a:t>
            </a:r>
            <a:r>
              <a:rPr lang="en-US" altLang="zh-CN" sz="2400" dirty="0" smtClean="0">
                <a:latin typeface="Times New Roman" panose="02020603050405020304" pitchFamily="18" charset="0"/>
                <a:cs typeface="Times New Roman" panose="02020603050405020304" pitchFamily="18" charset="0"/>
              </a:rPr>
              <a:t> power, like 450 </a:t>
            </a:r>
            <a:r>
              <a:rPr lang="en-US" altLang="zh-CN" sz="2400" dirty="0" err="1" smtClean="0">
                <a:latin typeface="Times New Roman" panose="02020603050405020304" pitchFamily="18" charset="0"/>
                <a:cs typeface="Times New Roman" panose="02020603050405020304" pitchFamily="18" charset="0"/>
              </a:rPr>
              <a:t>euA</a:t>
            </a:r>
            <a:r>
              <a:rPr lang="en-US" altLang="zh-CN" sz="2400" dirty="0" smtClean="0">
                <a:latin typeface="Times New Roman" panose="02020603050405020304" pitchFamily="18" charset="0"/>
                <a:cs typeface="Times New Roman" panose="02020603050405020304" pitchFamily="18" charset="0"/>
              </a:rPr>
              <a:t> of U</a:t>
            </a:r>
            <a:r>
              <a:rPr lang="en-US" altLang="zh-CN" sz="2400" baseline="30000" dirty="0" smtClean="0">
                <a:latin typeface="Times New Roman" panose="02020603050405020304" pitchFamily="18" charset="0"/>
                <a:cs typeface="Times New Roman" panose="02020603050405020304" pitchFamily="18" charset="0"/>
              </a:rPr>
              <a:t>33+</a:t>
            </a:r>
            <a:r>
              <a:rPr lang="en-US" altLang="zh-CN" sz="2400" dirty="0" smtClean="0">
                <a:latin typeface="Times New Roman" panose="02020603050405020304" pitchFamily="18" charset="0"/>
                <a:cs typeface="Times New Roman" panose="02020603050405020304" pitchFamily="18" charset="0"/>
              </a:rPr>
              <a:t>, 310 </a:t>
            </a:r>
            <a:r>
              <a:rPr lang="en-US" altLang="zh-CN" sz="2400" dirty="0" err="1" smtClean="0">
                <a:latin typeface="Times New Roman" panose="02020603050405020304" pitchFamily="18" charset="0"/>
                <a:cs typeface="Times New Roman" panose="02020603050405020304" pitchFamily="18" charset="0"/>
              </a:rPr>
              <a:t>euA</a:t>
            </a:r>
            <a:r>
              <a:rPr lang="en-US" altLang="zh-CN" sz="2400" dirty="0" smtClean="0">
                <a:latin typeface="Times New Roman" panose="02020603050405020304" pitchFamily="18" charset="0"/>
                <a:cs typeface="Times New Roman" panose="02020603050405020304" pitchFamily="18" charset="0"/>
              </a:rPr>
              <a:t> of U</a:t>
            </a:r>
            <a:r>
              <a:rPr lang="en-US" altLang="zh-CN" sz="2400" baseline="30000" dirty="0" smtClean="0">
                <a:latin typeface="Times New Roman" panose="02020603050405020304" pitchFamily="18" charset="0"/>
                <a:cs typeface="Times New Roman" panose="02020603050405020304" pitchFamily="18" charset="0"/>
              </a:rPr>
              <a:t>35+</a:t>
            </a:r>
            <a:r>
              <a:rPr lang="en-US" altLang="zh-CN" sz="2400" dirty="0" smtClean="0">
                <a:latin typeface="Times New Roman" panose="02020603050405020304" pitchFamily="18" charset="0"/>
                <a:cs typeface="Times New Roman" panose="02020603050405020304" pitchFamily="18" charset="0"/>
              </a:rPr>
              <a:t>, 60 </a:t>
            </a:r>
            <a:r>
              <a:rPr lang="en-US" altLang="zh-CN" sz="2400" dirty="0" err="1" smtClean="0">
                <a:latin typeface="Times New Roman" panose="02020603050405020304" pitchFamily="18" charset="0"/>
                <a:cs typeface="Times New Roman" panose="02020603050405020304" pitchFamily="18" charset="0"/>
              </a:rPr>
              <a:t>euA</a:t>
            </a:r>
            <a:r>
              <a:rPr lang="en-US" altLang="zh-CN" sz="2400" dirty="0" smtClean="0">
                <a:latin typeface="Times New Roman" panose="02020603050405020304" pitchFamily="18" charset="0"/>
                <a:cs typeface="Times New Roman" panose="02020603050405020304" pitchFamily="18" charset="0"/>
              </a:rPr>
              <a:t> of U</a:t>
            </a:r>
            <a:r>
              <a:rPr lang="en-US" altLang="zh-CN" sz="2400" baseline="30000" dirty="0" smtClean="0">
                <a:latin typeface="Times New Roman" panose="02020603050405020304" pitchFamily="18" charset="0"/>
                <a:cs typeface="Times New Roman" panose="02020603050405020304" pitchFamily="18" charset="0"/>
              </a:rPr>
              <a:t>42+</a:t>
            </a:r>
            <a:r>
              <a:rPr lang="en-US" altLang="zh-CN" sz="2400" dirty="0" smtClean="0">
                <a:latin typeface="Times New Roman" panose="02020603050405020304" pitchFamily="18" charset="0"/>
                <a:cs typeface="Times New Roman" panose="02020603050405020304" pitchFamily="18" charset="0"/>
              </a:rPr>
              <a:t>, and so on.</a:t>
            </a:r>
          </a:p>
          <a:p>
            <a:pPr algn="just">
              <a:lnSpc>
                <a:spcPct val="125000"/>
              </a:lnSpc>
            </a:pPr>
            <a:r>
              <a:rPr lang="en-US" altLang="zh-CN" sz="2400" dirty="0" smtClean="0">
                <a:latin typeface="Times New Roman" panose="02020603050405020304" pitchFamily="18" charset="0"/>
                <a:cs typeface="Times New Roman" panose="02020603050405020304" pitchFamily="18" charset="0"/>
              </a:rPr>
              <a:t>Intense high-charge-state calcium ion beams can be produced on LECR5 room temperature ECR ion source with </a:t>
            </a:r>
            <a:r>
              <a:rPr lang="en-US" altLang="zh-CN" sz="2400" dirty="0" err="1" smtClean="0">
                <a:latin typeface="Times New Roman" panose="02020603050405020304" pitchFamily="18" charset="0"/>
                <a:cs typeface="Times New Roman" panose="02020603050405020304" pitchFamily="18" charset="0"/>
              </a:rPr>
              <a:t>CaO</a:t>
            </a:r>
            <a:r>
              <a:rPr lang="en-US" altLang="zh-CN" sz="2400" dirty="0" smtClean="0">
                <a:latin typeface="Times New Roman" panose="02020603050405020304" pitchFamily="18" charset="0"/>
                <a:cs typeface="Times New Roman" panose="02020603050405020304" pitchFamily="18" charset="0"/>
              </a:rPr>
              <a:t> and inductive heating oven.</a:t>
            </a:r>
          </a:p>
        </p:txBody>
      </p:sp>
    </p:spTree>
    <p:extLst>
      <p:ext uri="{BB962C8B-B14F-4D97-AF65-F5344CB8AC3E}">
        <p14:creationId xmlns:p14="http://schemas.microsoft.com/office/powerpoint/2010/main" val="646873134"/>
      </p:ext>
    </p:extLst>
  </p:cSld>
  <p:clrMapOvr>
    <a:masterClrMapping/>
  </p:clrMapOvr>
  <mc:AlternateContent xmlns:mc="http://schemas.openxmlformats.org/markup-compatibility/2006" xmlns:p14="http://schemas.microsoft.com/office/powerpoint/2010/main">
    <mc:Choice Requires="p14">
      <p:transition spd="slow" p14:dur="2000" advTm="56164"/>
    </mc:Choice>
    <mc:Fallback xmlns="">
      <p:transition spd="slow" advTm="5616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980728"/>
            <a:ext cx="7811966" cy="3775252"/>
          </a:xfrm>
        </p:spPr>
        <p:txBody>
          <a:bodyPr>
            <a:normAutofit/>
          </a:bodyPr>
          <a:lstStyle/>
          <a:p>
            <a:pPr algn="just">
              <a:lnSpc>
                <a:spcPct val="150000"/>
              </a:lnSpc>
            </a:pPr>
            <a:endParaRPr lang="en-US" altLang="zh-CN" dirty="0" smtClean="0">
              <a:latin typeface="Times New Roman" panose="02020603050405020304" pitchFamily="18" charset="0"/>
              <a:cs typeface="Times New Roman" panose="02020603050405020304" pitchFamily="18" charset="0"/>
            </a:endParaRPr>
          </a:p>
          <a:p>
            <a:pPr algn="just">
              <a:lnSpc>
                <a:spcPct val="150000"/>
              </a:lnSpc>
            </a:pPr>
            <a:r>
              <a:rPr lang="en-US" altLang="zh-CN" dirty="0" smtClean="0">
                <a:latin typeface="Times New Roman" panose="02020603050405020304" pitchFamily="18" charset="0"/>
                <a:cs typeface="Times New Roman" panose="02020603050405020304" pitchFamily="18" charset="0"/>
              </a:rPr>
              <a:t>Thanks for you attention!</a:t>
            </a:r>
          </a:p>
          <a:p>
            <a:pPr algn="just">
              <a:lnSpc>
                <a:spcPct val="150000"/>
              </a:lnSpc>
            </a:pPr>
            <a:endParaRPr lang="en-US" altLang="zh-CN" dirty="0" smtClean="0">
              <a:latin typeface="Times New Roman" panose="02020603050405020304" pitchFamily="18" charset="0"/>
              <a:cs typeface="Times New Roman" panose="02020603050405020304" pitchFamily="18" charset="0"/>
            </a:endParaRPr>
          </a:p>
        </p:txBody>
      </p:sp>
      <p:sp>
        <p:nvSpPr>
          <p:cNvPr id="4" name="标题 1"/>
          <p:cNvSpPr txBox="1">
            <a:spLocks/>
          </p:cNvSpPr>
          <p:nvPr/>
        </p:nvSpPr>
        <p:spPr>
          <a:xfrm>
            <a:off x="1660046" y="-27384"/>
            <a:ext cx="5832648" cy="4357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solidFill>
                  <a:schemeClr val="bg1"/>
                </a:solidFill>
              </a:rPr>
              <a:t>Acknowledgement</a:t>
            </a:r>
            <a:endParaRPr lang="zh-CN" altLang="en-US" sz="2800" dirty="0">
              <a:solidFill>
                <a:schemeClr val="bg1"/>
              </a:solidFill>
            </a:endParaRPr>
          </a:p>
        </p:txBody>
      </p:sp>
    </p:spTree>
    <p:extLst>
      <p:ext uri="{BB962C8B-B14F-4D97-AF65-F5344CB8AC3E}">
        <p14:creationId xmlns:p14="http://schemas.microsoft.com/office/powerpoint/2010/main" val="452575209"/>
      </p:ext>
    </p:extLst>
  </p:cSld>
  <p:clrMapOvr>
    <a:masterClrMapping/>
  </p:clrMapOvr>
  <mc:AlternateContent xmlns:mc="http://schemas.openxmlformats.org/markup-compatibility/2006" xmlns:p14="http://schemas.microsoft.com/office/powerpoint/2010/main">
    <mc:Choice Requires="p14">
      <p:transition spd="slow" p14:dur="2000" advTm="45540"/>
    </mc:Choice>
    <mc:Fallback xmlns="">
      <p:transition spd="slow" advTm="45540"/>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17978</TotalTime>
  <Words>2004</Words>
  <Application>Microsoft Office PowerPoint</Application>
  <PresentationFormat>On-screen Show (4:3)</PresentationFormat>
  <Paragraphs>351</Paragraphs>
  <Slides>24</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宋体</vt:lpstr>
      <vt:lpstr>Arial</vt:lpstr>
      <vt:lpstr>Calibri</vt:lpstr>
      <vt:lpstr>Cambria Math</vt:lpstr>
      <vt:lpstr>Times New Roman</vt:lpstr>
      <vt:lpstr>Wingdings</vt:lpstr>
      <vt:lpstr>Office 主题</vt:lpstr>
      <vt:lpstr>Production of metallic ion beams with inductive heating oven at IMP   W. Lu, L. T. Sun, C. Qian, W. Huang, L. X. Li, J. W. Guo,  X. Z. Zhang and H. W. Zhao   Institute of Modern Physics (IMP), CAS Lanzhou, 730000, China     E-mail: luwang@impcas.ac.cn</vt:lpstr>
      <vt:lpstr>OUTLINE</vt:lpstr>
      <vt:lpstr>Background</vt:lpstr>
      <vt:lpstr>Background</vt:lpstr>
      <vt:lpstr>Background-Sputtering</vt:lpstr>
      <vt:lpstr>Background-Metal Oven</vt:lpstr>
      <vt:lpstr>Background-Resistive Heating Oven</vt:lpstr>
      <vt:lpstr>Background-Inductive Oven</vt:lpstr>
      <vt:lpstr>Standard Inductive Oven-2019</vt:lpstr>
      <vt:lpstr>Standard Inductive Oven-2019</vt:lpstr>
      <vt:lpstr>Standard Inductive Oven-2019</vt:lpstr>
      <vt:lpstr>Standard Inductive Oven-2019</vt:lpstr>
      <vt:lpstr>Production of intense uranium beams</vt:lpstr>
      <vt:lpstr>238U35+ stability test</vt:lpstr>
      <vt:lpstr>Uranium beam latest results</vt:lpstr>
      <vt:lpstr>Al8+ &amp; Fe17+ Routine Operation for HIRFL-CSR</vt:lpstr>
      <vt:lpstr>Mini-Inductive Oven-2020</vt:lpstr>
      <vt:lpstr>Mini-Inductive Oven-2020</vt:lpstr>
      <vt:lpstr>Production of calcium beams with CaO-1st test</vt:lpstr>
      <vt:lpstr>Mini-Inductive Oven-2020</vt:lpstr>
      <vt:lpstr>Mini-Inductive Oven-2020</vt:lpstr>
      <vt:lpstr>40Ca16+ stability test</vt:lpstr>
      <vt:lpstr>PowerPoint Presentation</vt:lpstr>
      <vt:lpstr>PowerPoint Presentation</vt:lpstr>
    </vt:vector>
  </TitlesOfParts>
  <Company>china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High temperature oven development for intense metal beam production at IMP</dc:title>
  <dc:creator>user</dc:creator>
  <cp:lastModifiedBy>Allen, Alexa</cp:lastModifiedBy>
  <cp:revision>631</cp:revision>
  <dcterms:created xsi:type="dcterms:W3CDTF">2018-08-13T09:11:56Z</dcterms:created>
  <dcterms:modified xsi:type="dcterms:W3CDTF">2020-09-29T11:37:39Z</dcterms:modified>
</cp:coreProperties>
</file>