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28"/>
  </p:notesMasterIdLst>
  <p:handoutMasterIdLst>
    <p:handoutMasterId r:id="rId29"/>
  </p:handoutMasterIdLst>
  <p:sldIdLst>
    <p:sldId id="256" r:id="rId2"/>
    <p:sldId id="541" r:id="rId3"/>
    <p:sldId id="542" r:id="rId4"/>
    <p:sldId id="509" r:id="rId5"/>
    <p:sldId id="547" r:id="rId6"/>
    <p:sldId id="548" r:id="rId7"/>
    <p:sldId id="551" r:id="rId8"/>
    <p:sldId id="552" r:id="rId9"/>
    <p:sldId id="549" r:id="rId10"/>
    <p:sldId id="550" r:id="rId11"/>
    <p:sldId id="553" r:id="rId12"/>
    <p:sldId id="554" r:id="rId13"/>
    <p:sldId id="555" r:id="rId14"/>
    <p:sldId id="556" r:id="rId15"/>
    <p:sldId id="557" r:id="rId16"/>
    <p:sldId id="558" r:id="rId17"/>
    <p:sldId id="559" r:id="rId18"/>
    <p:sldId id="560" r:id="rId19"/>
    <p:sldId id="561" r:id="rId20"/>
    <p:sldId id="530" r:id="rId21"/>
    <p:sldId id="562" r:id="rId22"/>
    <p:sldId id="563" r:id="rId23"/>
    <p:sldId id="564" r:id="rId24"/>
    <p:sldId id="565" r:id="rId25"/>
    <p:sldId id="566" r:id="rId26"/>
    <p:sldId id="543" r:id="rId2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89040CC-7375-44B5-B34C-875595EDAEDC}">
          <p14:sldIdLst>
            <p14:sldId id="256"/>
            <p14:sldId id="541"/>
            <p14:sldId id="542"/>
            <p14:sldId id="509"/>
            <p14:sldId id="547"/>
            <p14:sldId id="548"/>
            <p14:sldId id="551"/>
            <p14:sldId id="552"/>
            <p14:sldId id="549"/>
            <p14:sldId id="550"/>
            <p14:sldId id="553"/>
            <p14:sldId id="554"/>
            <p14:sldId id="555"/>
            <p14:sldId id="556"/>
            <p14:sldId id="557"/>
            <p14:sldId id="558"/>
            <p14:sldId id="559"/>
            <p14:sldId id="560"/>
            <p14:sldId id="561"/>
            <p14:sldId id="530"/>
            <p14:sldId id="562"/>
            <p14:sldId id="563"/>
            <p14:sldId id="564"/>
            <p14:sldId id="565"/>
            <p14:sldId id="566"/>
            <p14:sldId id="5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o" initials="g" lastIdx="1" clrIdx="0">
    <p:extLst>
      <p:ext uri="{19B8F6BF-5375-455C-9EA6-DF929625EA0E}">
        <p15:presenceInfo xmlns:p15="http://schemas.microsoft.com/office/powerpoint/2012/main" userId="gu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3E35"/>
    <a:srgbClr val="0000FF"/>
    <a:srgbClr val="3366FF"/>
    <a:srgbClr val="C00500"/>
    <a:srgbClr val="FFE699"/>
    <a:srgbClr val="2F5597"/>
    <a:srgbClr val="D95045"/>
    <a:srgbClr val="FFFFFF"/>
    <a:srgbClr val="D4754A"/>
    <a:srgbClr val="DD66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838" autoAdjust="0"/>
  </p:normalViewPr>
  <p:slideViewPr>
    <p:cSldViewPr snapToGrid="0">
      <p:cViewPr varScale="1">
        <p:scale>
          <a:sx n="109" d="100"/>
          <a:sy n="109" d="100"/>
        </p:scale>
        <p:origin x="142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3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355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o\Desktop\2020\&#39640;&#21151;&#29575;&#24359;&#33108;\&#31163;&#23376;&#28304;&#39640;&#21151;&#29575;&#23454;&#39564;-Xe\t-2020-09-17.xls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o\Desktop\2020\&#39640;&#21151;&#29575;&#24359;&#33108;\&#31163;&#23376;&#28304;&#39640;&#21151;&#29575;&#23454;&#39564;-Xe\t-2020-09-17.xls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uo\Desktop\2020\&#39640;&#21151;&#29575;&#24359;&#33108;\&#31163;&#23376;&#28304;&#39640;&#21151;&#29575;&#23454;&#39564;-Xe\&#2227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71797546955497"/>
          <c:y val="0.11578670020735983"/>
          <c:w val="0.85489547076847772"/>
          <c:h val="0.74369208418961075"/>
        </c:manualLayout>
      </c:layout>
      <c:lineChart>
        <c:grouping val="standard"/>
        <c:varyColors val="0"/>
        <c:ser>
          <c:idx val="1"/>
          <c:order val="0"/>
          <c:tx>
            <c:strRef>
              <c:f>Sheet2!$B$1</c:f>
              <c:strCache>
                <c:ptCount val="1"/>
                <c:pt idx="0">
                  <c:v>Chamber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rgbClr val="0000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66CE-4D57-892F-1F76837B40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Sheet2!$B$2:$B$9</c:f>
              <c:numCache>
                <c:formatCode>General</c:formatCode>
                <c:ptCount val="8"/>
                <c:pt idx="0">
                  <c:v>422</c:v>
                </c:pt>
                <c:pt idx="1">
                  <c:v>255</c:v>
                </c:pt>
                <c:pt idx="2">
                  <c:v>192</c:v>
                </c:pt>
                <c:pt idx="3">
                  <c:v>186</c:v>
                </c:pt>
                <c:pt idx="4">
                  <c:v>179</c:v>
                </c:pt>
                <c:pt idx="5">
                  <c:v>174</c:v>
                </c:pt>
                <c:pt idx="6">
                  <c:v>165</c:v>
                </c:pt>
                <c:pt idx="7">
                  <c:v>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62-42FB-92F9-8C300D4FACA9}"/>
            </c:ext>
          </c:extLst>
        </c:ser>
        <c:ser>
          <c:idx val="2"/>
          <c:order val="1"/>
          <c:tx>
            <c:strRef>
              <c:f>Sheet2!$C$1</c:f>
              <c:strCache>
                <c:ptCount val="1"/>
                <c:pt idx="0">
                  <c:v>Water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5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74C48FA-29A3-4575-9058-DCE0F4CC70F1}" type="VALUE">
                      <a:rPr lang="en-US" altLang="zh-CN" b="1">
                        <a:solidFill>
                          <a:srgbClr val="0000FF"/>
                        </a:solidFill>
                      </a:rPr>
                      <a:pPr>
                        <a:defRPr sz="1100" b="1"/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262-42FB-92F9-8C300D4FAC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Sheet2!$C$2:$C$9</c:f>
              <c:numCache>
                <c:formatCode>General</c:formatCode>
                <c:ptCount val="8"/>
                <c:pt idx="0">
                  <c:v>350</c:v>
                </c:pt>
                <c:pt idx="1">
                  <c:v>176</c:v>
                </c:pt>
                <c:pt idx="2">
                  <c:v>109</c:v>
                </c:pt>
                <c:pt idx="3">
                  <c:v>103</c:v>
                </c:pt>
                <c:pt idx="4">
                  <c:v>95</c:v>
                </c:pt>
                <c:pt idx="5">
                  <c:v>88</c:v>
                </c:pt>
                <c:pt idx="6">
                  <c:v>78</c:v>
                </c:pt>
                <c:pt idx="7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62-42FB-92F9-8C300D4FACA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77216792"/>
        <c:axId val="577222672"/>
      </c:lineChart>
      <c:catAx>
        <c:axId val="577216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b="1" i="0" baseline="0" dirty="0">
                    <a:solidFill>
                      <a:schemeClr val="tx1"/>
                    </a:solidFill>
                    <a:effectLst/>
                  </a:rPr>
                  <a:t>Water channel thickness (mm)</a:t>
                </a:r>
                <a:endParaRPr lang="zh-CN" altLang="zh-CN" dirty="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.30169758125266422"/>
              <c:y val="0.930235734294217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222672"/>
        <c:crosses val="autoZero"/>
        <c:auto val="1"/>
        <c:lblAlgn val="ctr"/>
        <c:lblOffset val="100"/>
        <c:noMultiLvlLbl val="0"/>
      </c:catAx>
      <c:valAx>
        <c:axId val="57722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b="1">
                    <a:solidFill>
                      <a:schemeClr val="tx1"/>
                    </a:solidFill>
                  </a:rPr>
                  <a:t>Maximum temperature (℃)</a:t>
                </a:r>
              </a:p>
            </c:rich>
          </c:tx>
          <c:layout>
            <c:manualLayout>
              <c:xMode val="edge"/>
              <c:yMode val="edge"/>
              <c:x val="7.2881481431965895E-3"/>
              <c:y val="0.19367333035474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en-US"/>
          </a:p>
        </c:txPr>
        <c:crossAx val="57721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altLang="en-US" sz="18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51044899698994806"/>
          <c:y val="8.4016651676509277E-2"/>
          <c:w val="0.38652496370094802"/>
          <c:h val="0.138090078403481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25171716632316"/>
          <c:y val="0.12389344376456606"/>
          <c:w val="0.78741906946920881"/>
          <c:h val="0.73897243606497243"/>
        </c:manualLayout>
      </c:layout>
      <c:lineChart>
        <c:grouping val="standard"/>
        <c:varyColors val="0"/>
        <c:ser>
          <c:idx val="1"/>
          <c:order val="0"/>
          <c:tx>
            <c:strRef>
              <c:f>'Sheet2 (2)'!$B$1</c:f>
              <c:strCache>
                <c:ptCount val="1"/>
                <c:pt idx="0">
                  <c:v>Chamber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'Sheet2 (2)'!$B$2:$B$4</c:f>
              <c:numCache>
                <c:formatCode>General</c:formatCode>
                <c:ptCount val="3"/>
                <c:pt idx="0">
                  <c:v>195</c:v>
                </c:pt>
                <c:pt idx="1">
                  <c:v>174</c:v>
                </c:pt>
                <c:pt idx="2">
                  <c:v>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02-45E0-8324-D1AD2C9C78E0}"/>
            </c:ext>
          </c:extLst>
        </c:ser>
        <c:ser>
          <c:idx val="2"/>
          <c:order val="1"/>
          <c:tx>
            <c:strRef>
              <c:f>'Sheet2 (2)'!$C$1</c:f>
              <c:strCache>
                <c:ptCount val="1"/>
                <c:pt idx="0">
                  <c:v>Water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'Sheet2 (2)'!$C$2:$C$4</c:f>
              <c:numCache>
                <c:formatCode>General</c:formatCode>
                <c:ptCount val="3"/>
                <c:pt idx="0">
                  <c:v>83</c:v>
                </c:pt>
                <c:pt idx="1">
                  <c:v>88</c:v>
                </c:pt>
                <c:pt idx="2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02-45E0-8324-D1AD2C9C78E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77212480"/>
        <c:axId val="577211696"/>
      </c:lineChart>
      <c:catAx>
        <c:axId val="577212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400" b="1" i="0" baseline="0" dirty="0">
                    <a:solidFill>
                      <a:schemeClr val="tx1"/>
                    </a:solidFill>
                    <a:effectLst/>
                  </a:rPr>
                  <a:t>Chamber wall thickness (mm)</a:t>
                </a:r>
                <a:endParaRPr lang="zh-CN" altLang="zh-CN" sz="800" dirty="0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.30903928603261449"/>
              <c:y val="0.92958204944202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211696"/>
        <c:crosses val="autoZero"/>
        <c:auto val="0"/>
        <c:lblAlgn val="ctr"/>
        <c:lblOffset val="100"/>
        <c:noMultiLvlLbl val="0"/>
      </c:catAx>
      <c:valAx>
        <c:axId val="577211696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400" b="1">
                    <a:solidFill>
                      <a:schemeClr val="tx1"/>
                    </a:solidFill>
                  </a:rPr>
                  <a:t>Maximum temperature (℃)</a:t>
                </a:r>
              </a:p>
            </c:rich>
          </c:tx>
          <c:layout>
            <c:manualLayout>
              <c:xMode val="edge"/>
              <c:yMode val="edge"/>
              <c:x val="1.4406409968968697E-3"/>
              <c:y val="0.175514562411376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en-US"/>
          </a:p>
        </c:txPr>
        <c:crossAx val="57721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altLang="en-US" sz="14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5154357477649254"/>
          <c:y val="9.7493410868651126E-2"/>
          <c:w val="0.38652496370094802"/>
          <c:h val="0.138090078403481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313495944328755"/>
          <c:y val="6.261925339177131E-2"/>
          <c:w val="0.86720605650064198"/>
          <c:h val="0.76334518844872079"/>
        </c:manualLayout>
      </c:layout>
      <c:lineChart>
        <c:grouping val="standard"/>
        <c:varyColors val="0"/>
        <c:ser>
          <c:idx val="1"/>
          <c:order val="0"/>
          <c:tx>
            <c:strRef>
              <c:f>'flow rate'!$B$1</c:f>
              <c:strCache>
                <c:ptCount val="1"/>
                <c:pt idx="0">
                  <c:v>Chamber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'flow rate'!$A$2:$A$9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'flow rate'!$B$2:$B$9</c:f>
              <c:numCache>
                <c:formatCode>General</c:formatCode>
                <c:ptCount val="8"/>
                <c:pt idx="0">
                  <c:v>223</c:v>
                </c:pt>
                <c:pt idx="1">
                  <c:v>204</c:v>
                </c:pt>
                <c:pt idx="2">
                  <c:v>193</c:v>
                </c:pt>
                <c:pt idx="3">
                  <c:v>184</c:v>
                </c:pt>
                <c:pt idx="4">
                  <c:v>178</c:v>
                </c:pt>
                <c:pt idx="5">
                  <c:v>174</c:v>
                </c:pt>
                <c:pt idx="6">
                  <c:v>170</c:v>
                </c:pt>
                <c:pt idx="7">
                  <c:v>166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8A-477A-93D7-16F5C2BF8403}"/>
            </c:ext>
          </c:extLst>
        </c:ser>
        <c:ser>
          <c:idx val="2"/>
          <c:order val="1"/>
          <c:tx>
            <c:strRef>
              <c:f>'flow rate'!$C$1</c:f>
              <c:strCache>
                <c:ptCount val="1"/>
                <c:pt idx="0">
                  <c:v>Water 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'flow rate'!$A$2:$A$9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'flow rate'!$C$2:$C$9</c:f>
              <c:numCache>
                <c:formatCode>General</c:formatCode>
                <c:ptCount val="8"/>
                <c:pt idx="0">
                  <c:v>141</c:v>
                </c:pt>
                <c:pt idx="1">
                  <c:v>121</c:v>
                </c:pt>
                <c:pt idx="2">
                  <c:v>109</c:v>
                </c:pt>
                <c:pt idx="3">
                  <c:v>100</c:v>
                </c:pt>
                <c:pt idx="4">
                  <c:v>93</c:v>
                </c:pt>
                <c:pt idx="5">
                  <c:v>88</c:v>
                </c:pt>
                <c:pt idx="6">
                  <c:v>83</c:v>
                </c:pt>
                <c:pt idx="7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8A-477A-93D7-16F5C2BF84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7237176"/>
        <c:axId val="577220320"/>
      </c:lineChart>
      <c:catAx>
        <c:axId val="5772371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b="1" i="0" baseline="0">
                    <a:solidFill>
                      <a:schemeClr val="tx1"/>
                    </a:solidFill>
                    <a:effectLst/>
                  </a:rPr>
                  <a:t>Water flow rate of each channel ( L/ m)</a:t>
                </a:r>
                <a:endParaRPr lang="zh-CN" altLang="zh-CN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.27587301104578854"/>
              <c:y val="0.9238938354099444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220320"/>
        <c:crosses val="autoZero"/>
        <c:auto val="1"/>
        <c:lblAlgn val="ctr"/>
        <c:lblOffset val="100"/>
        <c:tickMarkSkip val="1"/>
        <c:noMultiLvlLbl val="0"/>
      </c:catAx>
      <c:valAx>
        <c:axId val="57722032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  <a:alpha val="89000"/>
                </a:schemeClr>
              </a:solidFill>
              <a:round/>
            </a:ln>
            <a:effectLst/>
          </c:spPr>
        </c:majorGridlines>
        <c:minorGridlines>
          <c:spPr>
            <a:ln w="3175">
              <a:solidFill>
                <a:schemeClr val="bg1">
                  <a:lumMod val="95000"/>
                </a:schemeClr>
              </a:solidFill>
              <a:prstDash val="sysDash"/>
            </a:ln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b="1">
                    <a:solidFill>
                      <a:schemeClr val="tx1"/>
                    </a:solidFill>
                  </a:rPr>
                  <a:t>Maximum temperature (℃)</a:t>
                </a:r>
              </a:p>
            </c:rich>
          </c:tx>
          <c:layout>
            <c:manualLayout>
              <c:xMode val="edge"/>
              <c:yMode val="edge"/>
              <c:x val="1.9448708283514441E-3"/>
              <c:y val="0.1741961446216347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in"/>
        <c:minorTickMark val="in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en-US"/>
          </a:p>
        </c:txPr>
        <c:crossAx val="57723717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altLang="en-US" sz="18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51044899698994795"/>
          <c:y val="8.4016646891741265E-2"/>
          <c:w val="0.38652501029139996"/>
          <c:h val="0.138090101750979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0.14612</cdr:x>
      <cdr:y>0.86264</cdr:y>
    </cdr:from>
    <cdr:to>
      <cdr:x>0.19118</cdr:x>
      <cdr:y>0.91483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1136649" y="4282440"/>
          <a:ext cx="350520" cy="25908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CN" sz="1100" b="1" dirty="0" smtClean="0"/>
            <a:t>52</a:t>
          </a:r>
          <a:endParaRPr lang="zh-CN" altLang="en-US" sz="1100" b="1" dirty="0"/>
        </a:p>
      </cdr:txBody>
    </cdr:sp>
  </cdr:relSizeAnchor>
  <cdr:relSizeAnchor xmlns:cdr="http://schemas.openxmlformats.org/drawingml/2006/chartDrawing">
    <cdr:from>
      <cdr:x>0.46223</cdr:x>
      <cdr:y>0.86264</cdr:y>
    </cdr:from>
    <cdr:to>
      <cdr:x>0.51512</cdr:x>
      <cdr:y>0.91483</cdr:y>
    </cdr:to>
    <cdr:sp macro="" textlink="">
      <cdr:nvSpPr>
        <cdr:cNvPr id="4" name="文本框 1"/>
        <cdr:cNvSpPr txBox="1"/>
      </cdr:nvSpPr>
      <cdr:spPr>
        <a:xfrm xmlns:a="http://schemas.openxmlformats.org/drawingml/2006/main">
          <a:off x="3595687" y="4282440"/>
          <a:ext cx="411480" cy="25908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 dirty="0" smtClean="0"/>
            <a:t>0.8</a:t>
          </a:r>
          <a:endParaRPr lang="zh-CN" altLang="en-US" sz="1100" b="1" dirty="0"/>
        </a:p>
      </cdr:txBody>
    </cdr:sp>
  </cdr:relSizeAnchor>
  <cdr:relSizeAnchor xmlns:cdr="http://schemas.openxmlformats.org/drawingml/2006/chartDrawing">
    <cdr:from>
      <cdr:x>0.35639</cdr:x>
      <cdr:y>0.86264</cdr:y>
    </cdr:from>
    <cdr:to>
      <cdr:x>0.41325</cdr:x>
      <cdr:y>0.91483</cdr:y>
    </cdr:to>
    <cdr:sp macro="" textlink="">
      <cdr:nvSpPr>
        <cdr:cNvPr id="5" name="文本框 1"/>
        <cdr:cNvSpPr txBox="1"/>
      </cdr:nvSpPr>
      <cdr:spPr>
        <a:xfrm xmlns:a="http://schemas.openxmlformats.org/drawingml/2006/main">
          <a:off x="2772409" y="4282440"/>
          <a:ext cx="442278" cy="25908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b="1" dirty="0" smtClean="0"/>
            <a:t>1.0</a:t>
          </a:r>
          <a:endParaRPr lang="zh-CN" altLang="en-US" sz="1100" b="1" dirty="0"/>
        </a:p>
      </cdr:txBody>
    </cdr:sp>
  </cdr:relSizeAnchor>
  <cdr:relSizeAnchor xmlns:cdr="http://schemas.openxmlformats.org/drawingml/2006/chartDrawing">
    <cdr:from>
      <cdr:x>0.24861</cdr:x>
      <cdr:y>0.86264</cdr:y>
    </cdr:from>
    <cdr:to>
      <cdr:x>0.31134</cdr:x>
      <cdr:y>0.91483</cdr:y>
    </cdr:to>
    <cdr:sp macro="" textlink="">
      <cdr:nvSpPr>
        <cdr:cNvPr id="6" name="文本框 1"/>
        <cdr:cNvSpPr txBox="1"/>
      </cdr:nvSpPr>
      <cdr:spPr>
        <a:xfrm xmlns:a="http://schemas.openxmlformats.org/drawingml/2006/main">
          <a:off x="1933965" y="4282440"/>
          <a:ext cx="487998" cy="25908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 dirty="0" smtClean="0"/>
            <a:t>15.6</a:t>
          </a:r>
          <a:endParaRPr lang="zh-CN" altLang="en-US" sz="1100" b="1" dirty="0"/>
        </a:p>
      </cdr:txBody>
    </cdr:sp>
  </cdr:relSizeAnchor>
  <cdr:relSizeAnchor xmlns:cdr="http://schemas.openxmlformats.org/drawingml/2006/chartDrawing">
    <cdr:from>
      <cdr:x>0.68046</cdr:x>
      <cdr:y>0.86264</cdr:y>
    </cdr:from>
    <cdr:to>
      <cdr:x>0.73336</cdr:x>
      <cdr:y>0.91483</cdr:y>
    </cdr:to>
    <cdr:sp macro="" textlink="">
      <cdr:nvSpPr>
        <cdr:cNvPr id="7" name="文本框 1"/>
        <cdr:cNvSpPr txBox="1"/>
      </cdr:nvSpPr>
      <cdr:spPr>
        <a:xfrm xmlns:a="http://schemas.openxmlformats.org/drawingml/2006/main">
          <a:off x="5293360" y="4282440"/>
          <a:ext cx="411480" cy="25908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zh-CN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 dirty="0" smtClean="0"/>
            <a:t>0.4</a:t>
          </a:r>
          <a:endParaRPr lang="zh-CN" altLang="en-US" sz="1100" b="1" dirty="0"/>
        </a:p>
      </cdr:txBody>
    </cdr:sp>
  </cdr:relSizeAnchor>
  <cdr:relSizeAnchor xmlns:cdr="http://schemas.openxmlformats.org/drawingml/2006/chartDrawing">
    <cdr:from>
      <cdr:x>0.89347</cdr:x>
      <cdr:y>0.86264</cdr:y>
    </cdr:from>
    <cdr:to>
      <cdr:x>0.94637</cdr:x>
      <cdr:y>0.91483</cdr:y>
    </cdr:to>
    <cdr:sp macro="" textlink="">
      <cdr:nvSpPr>
        <cdr:cNvPr id="8" name="文本框 1"/>
        <cdr:cNvSpPr txBox="1"/>
      </cdr:nvSpPr>
      <cdr:spPr>
        <a:xfrm xmlns:a="http://schemas.openxmlformats.org/drawingml/2006/main">
          <a:off x="6950392" y="4282440"/>
          <a:ext cx="411480" cy="25908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 dirty="0" smtClean="0"/>
            <a:t>0.2</a:t>
          </a:r>
          <a:endParaRPr lang="zh-CN" altLang="en-US" sz="11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0.78246</cdr:x>
      <cdr:y>0.86992</cdr:y>
    </cdr:from>
    <cdr:to>
      <cdr:x>0.8633</cdr:x>
      <cdr:y>0.92729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3985496" y="3279151"/>
          <a:ext cx="411760" cy="21625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zh-CN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zh-CN" sz="1100" b="1" dirty="0" smtClean="0"/>
            <a:t>1.0</a:t>
          </a:r>
          <a:endParaRPr lang="zh-CN" altLang="en-US" sz="11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B6E1CE-F79B-42C3-ACA9-8CDA5B0BD7DE}" type="datetimeFigureOut">
              <a:rPr lang="zh-CN" altLang="en-US" smtClean="0"/>
              <a:t>2020/9/28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A3988-DA99-4CA6-B068-D272CB12BF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13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BB2D6-09DA-433F-96D3-54DE69157223}" type="datetimeFigureOut">
              <a:rPr lang="zh-CN" altLang="en-US" smtClean="0"/>
              <a:t>2020/9/28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BA2B9-EF55-42A4-A9BF-34726254C8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335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BA2B9-EF55-42A4-A9BF-34726254C81A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6961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Need more efficient cooling solutions to deal with high heat flux</a:t>
            </a:r>
            <a:r>
              <a:rPr lang="zh-CN" altLang="en-US" sz="1200" b="1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！！！</a:t>
            </a:r>
            <a:endParaRPr lang="en-US" altLang="zh-CN" sz="1200" b="1" i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BA2B9-EF55-42A4-A9BF-34726254C81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542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25815"/>
            <a:ext cx="9144000" cy="2387600"/>
          </a:xfrm>
          <a:solidFill>
            <a:schemeClr val="accent5">
              <a:lumMod val="75000"/>
            </a:schemeClr>
          </a:solidFill>
        </p:spPr>
        <p:txBody>
          <a:bodyPr anchor="ctr"/>
          <a:lstStyle>
            <a:lvl1pPr algn="ctr">
              <a:defRPr sz="6000" b="1" baseline="0">
                <a:solidFill>
                  <a:srgbClr val="FFFF00"/>
                </a:solidFill>
                <a:latin typeface="Arial Black" panose="020B0A04020102020204" pitchFamily="34" charset="0"/>
                <a:ea typeface="仿宋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8508" y="4049486"/>
            <a:ext cx="6858000" cy="19172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0" baseline="0">
                <a:latin typeface="Arial" panose="020B0604020202020204" pitchFamily="34" charset="0"/>
                <a:ea typeface="仿宋" panose="02010609060101010101" pitchFamily="49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13" y="83519"/>
            <a:ext cx="1048512" cy="10485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464" y="98804"/>
            <a:ext cx="975445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2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提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982455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>
            <a:lvl1pPr algn="ctr">
              <a:defRPr sz="3600" b="1" baseline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90601"/>
            <a:ext cx="7886700" cy="5310762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" y="6433912"/>
            <a:ext cx="1655997" cy="396000"/>
          </a:xfrm>
          <a:prstGeom prst="rect">
            <a:avLst/>
          </a:prstGeom>
        </p:spPr>
        <p:txBody>
          <a:bodyPr anchor="ctr"/>
          <a:lstStyle>
            <a:lvl1pPr algn="ctr">
              <a:defRPr sz="14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altLang="zh-CN" dirty="0" smtClean="0"/>
              <a:t>      </a:t>
            </a:r>
            <a:r>
              <a:rPr lang="en-US" altLang="zh-CN" dirty="0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76598" y="6441001"/>
            <a:ext cx="1390804" cy="396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200000"/>
              </a:lnSpc>
              <a:defRPr sz="14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仿宋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81293" y="6443159"/>
            <a:ext cx="562708" cy="386759"/>
          </a:xfrm>
          <a:prstGeom prst="rect">
            <a:avLst/>
          </a:prstGeom>
        </p:spPr>
        <p:txBody>
          <a:bodyPr anchor="ctr"/>
          <a:lstStyle>
            <a:lvl1pPr marL="0" algn="ctr" defTabSz="914400" rtl="0" eaLnBrk="1" latinLnBrk="0" hangingPunct="1">
              <a:lnSpc>
                <a:spcPct val="100000"/>
              </a:lnSpc>
              <a:defRPr lang="zh-CN" altLang="en-US" sz="1400" kern="1200" baseline="0" smtClean="0">
                <a:solidFill>
                  <a:srgbClr val="133E35"/>
                </a:solidFill>
                <a:latin typeface="Arial" panose="020B0604020202020204" pitchFamily="34" charset="0"/>
                <a:ea typeface="仿宋" panose="02010609060101010101" pitchFamily="49" charset="-122"/>
                <a:cs typeface="+mn-cs"/>
              </a:defRPr>
            </a:lvl1pPr>
          </a:lstStyle>
          <a:p>
            <a:fld id="{29E42F00-C5D6-4A6A-9743-CB08595BD80B}" type="slidenum">
              <a:rPr lang="en-US" altLang="zh-CN" smtClean="0"/>
              <a:pPr/>
              <a:t>‹#›</a:t>
            </a:fld>
            <a:endParaRPr lang="en-US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0" y="6425764"/>
            <a:ext cx="9144000" cy="0"/>
          </a:xfrm>
          <a:prstGeom prst="line">
            <a:avLst/>
          </a:prstGeom>
          <a:ln w="44450" cmpd="thinThick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1" y="6410528"/>
            <a:ext cx="466818" cy="46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2879"/>
            <a:ext cx="9144000" cy="2852737"/>
          </a:xfrm>
          <a:solidFill>
            <a:schemeClr val="accent5">
              <a:lumMod val="75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8000" baseline="0">
                <a:solidFill>
                  <a:srgbClr val="FFFF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071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01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1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 new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solution to plasma chamber cooling for high power ECR ion source operation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1955" y="3928591"/>
            <a:ext cx="8600090" cy="27528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800" b="1" smtClean="0">
                <a:solidFill>
                  <a:srgbClr val="0000FF"/>
                </a:solidFill>
              </a:rPr>
              <a:t>J. W. Guo</a:t>
            </a:r>
          </a:p>
          <a:p>
            <a:pPr>
              <a:lnSpc>
                <a:spcPct val="100000"/>
              </a:lnSpc>
            </a:pPr>
            <a:endParaRPr lang="en-US" altLang="zh-CN" sz="2400" b="1" smtClean="0">
              <a:solidFill>
                <a:srgbClr val="0000FF"/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i="1" smtClean="0">
                <a:solidFill>
                  <a:srgbClr val="002060"/>
                </a:solidFill>
              </a:rPr>
              <a:t>L. B. Li, J. D. Ma, L. X. Li, Y. C. Feng, W. Lu, W. H. Zhang, X. Fang, X. Z. Zhang, Y. Y. Yang, Y. J. Zhai, W. Huang, D. Hitz, L. T. Sun and H. W. Zhao</a:t>
            </a:r>
          </a:p>
          <a:p>
            <a:pPr algn="l">
              <a:lnSpc>
                <a:spcPct val="100000"/>
              </a:lnSpc>
            </a:pPr>
            <a:r>
              <a:rPr lang="en-US" altLang="zh-CN" sz="2000" b="1" i="1" smtClean="0">
                <a:solidFill>
                  <a:srgbClr val="0000FF"/>
                </a:solidFill>
              </a:rPr>
              <a:t>Institute of Modern Physics (IMP), Chinese Academy of Sciences</a:t>
            </a:r>
          </a:p>
          <a:p>
            <a:pPr algn="l">
              <a:lnSpc>
                <a:spcPct val="100000"/>
              </a:lnSpc>
            </a:pPr>
            <a:r>
              <a:rPr lang="en-US" altLang="zh-CN" sz="1800" b="1" smtClean="0">
                <a:solidFill>
                  <a:srgbClr val="0000FF"/>
                </a:solidFill>
              </a:rPr>
              <a:t>Lanzhou, 730000, China</a:t>
            </a:r>
            <a:endParaRPr lang="en-US" altLang="zh-CN" sz="1800" b="1" dirty="0">
              <a:solidFill>
                <a:srgbClr val="0000F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60220" y="144897"/>
            <a:ext cx="54940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133E35"/>
                </a:solidFill>
              </a:rPr>
              <a:t>The 24</a:t>
            </a:r>
            <a:r>
              <a:rPr lang="en-US" altLang="zh-CN" b="1" baseline="30000" dirty="0">
                <a:solidFill>
                  <a:srgbClr val="133E35"/>
                </a:solidFill>
              </a:rPr>
              <a:t>th</a:t>
            </a:r>
            <a:r>
              <a:rPr lang="en-US" altLang="zh-CN" b="1" dirty="0">
                <a:solidFill>
                  <a:srgbClr val="133E35"/>
                </a:solidFill>
              </a:rPr>
              <a:t> International Workshop on ECR Ion Source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133E35"/>
                </a:solidFill>
              </a:rPr>
              <a:t>East Lansing, USA, September </a:t>
            </a:r>
            <a:r>
              <a:rPr lang="en-US" altLang="zh-CN" b="1" dirty="0" smtClean="0">
                <a:solidFill>
                  <a:srgbClr val="133E35"/>
                </a:solidFill>
              </a:rPr>
              <a:t>28</a:t>
            </a:r>
            <a:r>
              <a:rPr lang="en-US" altLang="zh-CN" b="1" baseline="30000" dirty="0" smtClean="0">
                <a:solidFill>
                  <a:srgbClr val="133E35"/>
                </a:solidFill>
              </a:rPr>
              <a:t>th</a:t>
            </a:r>
            <a:r>
              <a:rPr lang="en-US" altLang="zh-CN" b="1" dirty="0" smtClean="0">
                <a:solidFill>
                  <a:srgbClr val="133E35"/>
                </a:solidFill>
              </a:rPr>
              <a:t>-30</a:t>
            </a:r>
            <a:r>
              <a:rPr lang="en-US" altLang="zh-CN" b="1" baseline="30000" dirty="0" smtClean="0">
                <a:solidFill>
                  <a:srgbClr val="133E35"/>
                </a:solidFill>
              </a:rPr>
              <a:t>th</a:t>
            </a:r>
            <a:r>
              <a:rPr lang="en-US" altLang="zh-CN" b="1" dirty="0" smtClean="0">
                <a:solidFill>
                  <a:srgbClr val="133E35"/>
                </a:solidFill>
              </a:rPr>
              <a:t> </a:t>
            </a:r>
            <a:r>
              <a:rPr lang="en-US" altLang="zh-CN" b="1" dirty="0">
                <a:solidFill>
                  <a:srgbClr val="133E35"/>
                </a:solidFill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65729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2020/09/29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/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520786" y="1105762"/>
            <a:ext cx="7834938" cy="470775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of microchannel cooling for plasma chamber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On-line high power </a:t>
            </a:r>
            <a:r>
              <a:rPr lang="en-US" altLang="zh-CN" sz="3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zh-CN" sz="3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Summary</a:t>
            </a:r>
            <a:endParaRPr lang="en-US" altLang="zh-CN" sz="3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14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Evolution of ECRIS </a:t>
            </a:r>
            <a:r>
              <a:rPr kumimoji="1" lang="en-US" altLang="zh-CN" smtClean="0"/>
              <a:t>Generations</a:t>
            </a:r>
            <a:r>
              <a:rPr lang="en-US" altLang="zh-CN" smtClean="0"/>
              <a:t> 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2020/09/29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/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t="12259"/>
          <a:stretch/>
        </p:blipFill>
        <p:spPr>
          <a:xfrm>
            <a:off x="709318" y="1188164"/>
            <a:ext cx="7693819" cy="4519999"/>
          </a:xfrm>
          <a:prstGeom prst="rect">
            <a:avLst/>
          </a:prstGeom>
        </p:spPr>
      </p:pic>
      <p:sp>
        <p:nvSpPr>
          <p:cNvPr id="8" name="TextBox 9"/>
          <p:cNvSpPr txBox="1"/>
          <p:nvPr/>
        </p:nvSpPr>
        <p:spPr>
          <a:xfrm>
            <a:off x="6860320" y="4108155"/>
            <a:ext cx="877163" cy="369332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FF00"/>
                </a:solidFill>
              </a:rPr>
              <a:t>4</a:t>
            </a:r>
            <a:r>
              <a:rPr lang="en-US" altLang="zh-CN" baseline="30000" dirty="0">
                <a:solidFill>
                  <a:srgbClr val="FFFF00"/>
                </a:solidFill>
              </a:rPr>
              <a:t>th</a:t>
            </a:r>
            <a:r>
              <a:rPr lang="en-US" altLang="zh-CN" dirty="0">
                <a:solidFill>
                  <a:srgbClr val="FFFF00"/>
                </a:solidFill>
              </a:rPr>
              <a:t>  G. </a:t>
            </a:r>
            <a:endParaRPr lang="zh-CN" altLang="en-US" dirty="0">
              <a:solidFill>
                <a:srgbClr val="FFFF00"/>
              </a:solidFill>
            </a:endParaRPr>
          </a:p>
        </p:txBody>
      </p:sp>
      <p:sp>
        <p:nvSpPr>
          <p:cNvPr id="9" name="TextBox 1"/>
          <p:cNvSpPr txBox="1"/>
          <p:nvPr/>
        </p:nvSpPr>
        <p:spPr bwMode="auto">
          <a:xfrm>
            <a:off x="2007252" y="1980253"/>
            <a:ext cx="65755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002060"/>
                </a:solidFill>
                <a:latin typeface="Arial" pitchFamily="34" charset="0"/>
              </a:rPr>
              <a:t>O</a:t>
            </a:r>
            <a:r>
              <a:rPr lang="en-US" altLang="zh-CN" sz="2400" b="1" baseline="30000" dirty="0">
                <a:solidFill>
                  <a:srgbClr val="002060"/>
                </a:solidFill>
                <a:latin typeface="Arial" pitchFamily="34" charset="0"/>
              </a:rPr>
              <a:t>6+</a:t>
            </a:r>
            <a:endParaRPr lang="zh-CN" altLang="en-US" sz="2400" b="1" baseline="30000" dirty="0">
              <a:solidFill>
                <a:srgbClr val="002060"/>
              </a:solidFill>
              <a:latin typeface="Arial" pitchFamily="34" charset="0"/>
            </a:endParaRPr>
          </a:p>
        </p:txBody>
      </p:sp>
      <p:sp>
        <p:nvSpPr>
          <p:cNvPr id="10" name="TextBox 16"/>
          <p:cNvSpPr txBox="1"/>
          <p:nvPr/>
        </p:nvSpPr>
        <p:spPr bwMode="auto">
          <a:xfrm>
            <a:off x="1797431" y="2772341"/>
            <a:ext cx="8755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7030A0"/>
                </a:solidFill>
              </a:rPr>
              <a:t>Ar</a:t>
            </a:r>
            <a:r>
              <a:rPr lang="en-US" altLang="zh-CN" sz="2400" b="1" baseline="30000" dirty="0">
                <a:solidFill>
                  <a:srgbClr val="7030A0"/>
                </a:solidFill>
              </a:rPr>
              <a:t>12+</a:t>
            </a:r>
            <a:endParaRPr lang="zh-CN" altLang="en-US" sz="2400" b="1" baseline="30000" dirty="0">
              <a:solidFill>
                <a:srgbClr val="7030A0"/>
              </a:solidFill>
            </a:endParaRPr>
          </a:p>
        </p:txBody>
      </p:sp>
      <p:sp>
        <p:nvSpPr>
          <p:cNvPr id="11" name="TextBox 17"/>
          <p:cNvSpPr txBox="1"/>
          <p:nvPr/>
        </p:nvSpPr>
        <p:spPr bwMode="auto">
          <a:xfrm>
            <a:off x="1755579" y="3586179"/>
            <a:ext cx="9092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006600"/>
                </a:solidFill>
              </a:rPr>
              <a:t>Xe</a:t>
            </a:r>
            <a:r>
              <a:rPr lang="en-US" altLang="zh-CN" sz="2400" b="1" baseline="30000" dirty="0">
                <a:solidFill>
                  <a:srgbClr val="006600"/>
                </a:solidFill>
              </a:rPr>
              <a:t>27+</a:t>
            </a:r>
            <a:endParaRPr lang="zh-CN" altLang="en-US" sz="2400" b="1" baseline="30000" dirty="0">
              <a:solidFill>
                <a:srgbClr val="006600"/>
              </a:solidFill>
            </a:endParaRPr>
          </a:p>
        </p:txBody>
      </p:sp>
      <p:sp>
        <p:nvSpPr>
          <p:cNvPr id="12" name="TextBox 18"/>
          <p:cNvSpPr txBox="1"/>
          <p:nvPr/>
        </p:nvSpPr>
        <p:spPr bwMode="auto">
          <a:xfrm>
            <a:off x="1832524" y="4151368"/>
            <a:ext cx="75533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C00000"/>
                </a:solidFill>
              </a:rPr>
              <a:t>U</a:t>
            </a:r>
            <a:r>
              <a:rPr lang="en-US" altLang="zh-CN" sz="2400" b="1" baseline="30000" dirty="0">
                <a:solidFill>
                  <a:srgbClr val="C00000"/>
                </a:solidFill>
              </a:rPr>
              <a:t>34+</a:t>
            </a:r>
            <a:endParaRPr lang="zh-CN" altLang="en-US" sz="2400" b="1" baseline="30000" dirty="0">
              <a:solidFill>
                <a:srgbClr val="C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499260" y="1260173"/>
            <a:ext cx="1696928" cy="345638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4196188" y="1260173"/>
            <a:ext cx="2304256" cy="3456384"/>
          </a:xfrm>
          <a:prstGeom prst="rect">
            <a:avLst/>
          </a:prstGeom>
          <a:solidFill>
            <a:srgbClr val="0033CC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5"/>
          <p:cNvSpPr txBox="1"/>
          <p:nvPr/>
        </p:nvSpPr>
        <p:spPr>
          <a:xfrm>
            <a:off x="2794133" y="1263409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2</a:t>
            </a:r>
            <a:r>
              <a:rPr lang="en-US" altLang="zh-CN" b="1" baseline="30000" dirty="0">
                <a:solidFill>
                  <a:srgbClr val="C00000"/>
                </a:solidFill>
              </a:rPr>
              <a:t>nd</a:t>
            </a:r>
            <a:r>
              <a:rPr lang="en-US" altLang="zh-CN" b="1" dirty="0">
                <a:solidFill>
                  <a:srgbClr val="C00000"/>
                </a:solidFill>
              </a:rPr>
              <a:t> G. 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4931335" y="1259349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baseline="30000" dirty="0">
                <a:solidFill>
                  <a:srgbClr val="C00000"/>
                </a:solidFill>
              </a:rPr>
              <a:t>rd</a:t>
            </a:r>
            <a:r>
              <a:rPr lang="en-US" altLang="zh-CN" b="1" dirty="0">
                <a:solidFill>
                  <a:srgbClr val="C00000"/>
                </a:solidFill>
              </a:rPr>
              <a:t>  G. 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500444" y="1260173"/>
            <a:ext cx="1890134" cy="345638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箭头连接符 17"/>
          <p:cNvCxnSpPr/>
          <p:nvPr/>
        </p:nvCxnSpPr>
        <p:spPr>
          <a:xfrm>
            <a:off x="1832524" y="5419027"/>
            <a:ext cx="2376107" cy="11336"/>
          </a:xfrm>
          <a:prstGeom prst="straightConnector1">
            <a:avLst/>
          </a:prstGeom>
          <a:ln w="38100">
            <a:solidFill>
              <a:srgbClr val="0000FF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 bwMode="auto">
          <a:xfrm>
            <a:off x="2420704" y="5419027"/>
            <a:ext cx="14221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0D02E0"/>
                </a:solidFill>
                <a:latin typeface="Arial" pitchFamily="34" charset="0"/>
              </a:rPr>
              <a:t>6.4~18 GHz</a:t>
            </a:r>
            <a:endParaRPr lang="zh-CN" altLang="en-US" b="1" dirty="0">
              <a:solidFill>
                <a:srgbClr val="0D02E0"/>
              </a:solidFill>
              <a:latin typeface="Arial" pitchFamily="34" charset="0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4208631" y="5430363"/>
            <a:ext cx="2304256" cy="0"/>
          </a:xfrm>
          <a:prstGeom prst="straightConnector1">
            <a:avLst/>
          </a:prstGeom>
          <a:ln w="38100">
            <a:solidFill>
              <a:srgbClr val="0000FF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 bwMode="auto">
          <a:xfrm>
            <a:off x="4774516" y="5419027"/>
            <a:ext cx="13580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0D02E0"/>
                </a:solidFill>
                <a:latin typeface="Arial" pitchFamily="34" charset="0"/>
              </a:rPr>
              <a:t>24~28 GHz</a:t>
            </a:r>
            <a:endParaRPr lang="zh-CN" altLang="en-US" b="1" dirty="0">
              <a:solidFill>
                <a:srgbClr val="0D02E0"/>
              </a:solidFill>
              <a:latin typeface="Arial" pitchFamily="34" charset="0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6512887" y="5430363"/>
            <a:ext cx="1902693" cy="0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 bwMode="auto">
          <a:xfrm>
            <a:off x="6698465" y="5436637"/>
            <a:ext cx="13580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C00000"/>
                </a:solidFill>
                <a:latin typeface="Arial" pitchFamily="34" charset="0"/>
              </a:rPr>
              <a:t>40~60 GHz</a:t>
            </a:r>
            <a:endParaRPr lang="zh-CN" altLang="en-US" b="1" dirty="0">
              <a:solidFill>
                <a:srgbClr val="C00000"/>
              </a:solidFill>
              <a:latin typeface="Arial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 bwMode="auto">
          <a:xfrm>
            <a:off x="2939802" y="3116119"/>
            <a:ext cx="883575" cy="16004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sz="1400" b="1" dirty="0">
                <a:solidFill>
                  <a:srgbClr val="0D02E0"/>
                </a:solidFill>
              </a:rPr>
              <a:t>Caprice</a:t>
            </a:r>
          </a:p>
          <a:p>
            <a:pPr eaLnBrk="1" hangingPunct="1"/>
            <a:r>
              <a:rPr lang="en-US" altLang="zh-CN" sz="1400" b="1" dirty="0">
                <a:solidFill>
                  <a:srgbClr val="0D02E0"/>
                </a:solidFill>
              </a:rPr>
              <a:t>ECR4</a:t>
            </a:r>
          </a:p>
          <a:p>
            <a:pPr eaLnBrk="1" hangingPunct="1"/>
            <a:r>
              <a:rPr lang="en-US" altLang="zh-CN" sz="1400" b="1" dirty="0">
                <a:solidFill>
                  <a:srgbClr val="0D02E0"/>
                </a:solidFill>
              </a:rPr>
              <a:t>AECR-U</a:t>
            </a:r>
          </a:p>
          <a:p>
            <a:pPr eaLnBrk="1" hangingPunct="1"/>
            <a:r>
              <a:rPr lang="en-US" altLang="zh-CN" sz="1400" b="1" dirty="0">
                <a:solidFill>
                  <a:srgbClr val="0D02E0"/>
                </a:solidFill>
              </a:rPr>
              <a:t>SERSE</a:t>
            </a:r>
          </a:p>
          <a:p>
            <a:pPr eaLnBrk="1" hangingPunct="1"/>
            <a:r>
              <a:rPr lang="en-US" altLang="zh-CN" sz="1400" b="1" dirty="0">
                <a:solidFill>
                  <a:srgbClr val="0D02E0"/>
                </a:solidFill>
              </a:rPr>
              <a:t>GTS</a:t>
            </a:r>
          </a:p>
          <a:p>
            <a:pPr eaLnBrk="1" hangingPunct="1"/>
            <a:r>
              <a:rPr lang="en-US" altLang="zh-CN" sz="1400" b="1" dirty="0">
                <a:solidFill>
                  <a:srgbClr val="0D02E0"/>
                </a:solidFill>
              </a:rPr>
              <a:t>LECR3</a:t>
            </a:r>
          </a:p>
          <a:p>
            <a:pPr eaLnBrk="1" hangingPunct="1"/>
            <a:r>
              <a:rPr lang="en-US" altLang="zh-CN" sz="1400" b="1" dirty="0">
                <a:solidFill>
                  <a:srgbClr val="0D02E0"/>
                </a:solidFill>
              </a:rPr>
              <a:t>…</a:t>
            </a:r>
            <a:endParaRPr lang="zh-CN" altLang="en-US" sz="1400" b="1" dirty="0">
              <a:solidFill>
                <a:srgbClr val="0D02E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 bwMode="auto">
          <a:xfrm>
            <a:off x="4979279" y="3116119"/>
            <a:ext cx="885755" cy="138499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sz="1400" b="1" dirty="0">
                <a:solidFill>
                  <a:srgbClr val="0D02E0"/>
                </a:solidFill>
              </a:rPr>
              <a:t>VENUS</a:t>
            </a:r>
          </a:p>
          <a:p>
            <a:pPr eaLnBrk="1" hangingPunct="1"/>
            <a:r>
              <a:rPr lang="en-US" altLang="zh-CN" sz="1400" b="1" dirty="0" smtClean="0">
                <a:solidFill>
                  <a:srgbClr val="FF0000"/>
                </a:solidFill>
              </a:rPr>
              <a:t>SECRAL</a:t>
            </a:r>
          </a:p>
          <a:p>
            <a:r>
              <a:rPr lang="en-US" altLang="zh-CN" sz="1400" b="1" dirty="0" smtClean="0">
                <a:solidFill>
                  <a:srgbClr val="FF0000"/>
                </a:solidFill>
              </a:rPr>
              <a:t>SECRAL-II</a:t>
            </a:r>
            <a:endParaRPr lang="en-US" altLang="zh-CN" sz="1400" b="1" dirty="0">
              <a:solidFill>
                <a:srgbClr val="FF0000"/>
              </a:solidFill>
            </a:endParaRPr>
          </a:p>
          <a:p>
            <a:pPr eaLnBrk="1" hangingPunct="1"/>
            <a:r>
              <a:rPr lang="en-US" altLang="zh-CN" sz="1400" b="1" dirty="0">
                <a:solidFill>
                  <a:srgbClr val="0D02E0"/>
                </a:solidFill>
              </a:rPr>
              <a:t>SuSI</a:t>
            </a:r>
          </a:p>
          <a:p>
            <a:pPr eaLnBrk="1" hangingPunct="1"/>
            <a:r>
              <a:rPr lang="en-US" altLang="zh-CN" sz="1400" b="1" dirty="0">
                <a:solidFill>
                  <a:srgbClr val="0D02E0"/>
                </a:solidFill>
              </a:rPr>
              <a:t>SCECR</a:t>
            </a:r>
          </a:p>
          <a:p>
            <a:pPr eaLnBrk="1" hangingPunct="1"/>
            <a:r>
              <a:rPr lang="en-US" altLang="zh-CN" sz="1400" b="1" dirty="0">
                <a:solidFill>
                  <a:srgbClr val="0D02E0"/>
                </a:solidFill>
              </a:rPr>
              <a:t>…</a:t>
            </a:r>
            <a:endParaRPr lang="zh-CN" altLang="en-US" sz="1400" b="1" dirty="0">
              <a:solidFill>
                <a:srgbClr val="0D02E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02678" y="4990361"/>
            <a:ext cx="8318030" cy="61241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Arial" pitchFamily="34" charset="0"/>
              </a:rPr>
              <a:t>F</a:t>
            </a:r>
            <a:r>
              <a:rPr lang="en-US" altLang="zh-CN" sz="2000" b="1" dirty="0" smtClean="0">
                <a:solidFill>
                  <a:srgbClr val="0000FF"/>
                </a:solidFill>
                <a:latin typeface="Arial" pitchFamily="34" charset="0"/>
              </a:rPr>
              <a:t>requency</a:t>
            </a:r>
            <a:r>
              <a:rPr lang="en-US" altLang="zh-CN" b="1" dirty="0" smtClean="0">
                <a:solidFill>
                  <a:srgbClr val="0000FF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27" name="矩形 26"/>
          <p:cNvSpPr/>
          <p:nvPr/>
        </p:nvSpPr>
        <p:spPr>
          <a:xfrm>
            <a:off x="430057" y="5829503"/>
            <a:ext cx="7985524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Arial" pitchFamily="34" charset="0"/>
              </a:rPr>
              <a:t>Power</a:t>
            </a:r>
            <a:r>
              <a:rPr lang="zh-CN" altLang="en-US" sz="2400" b="1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Arial" pitchFamily="34" charset="0"/>
              </a:rPr>
              <a:t>             </a:t>
            </a:r>
            <a:r>
              <a:rPr lang="zh-CN" altLang="en-US" sz="2000" b="1" dirty="0" smtClean="0">
                <a:solidFill>
                  <a:srgbClr val="FF0000"/>
                </a:solidFill>
                <a:latin typeface="Arial" pitchFamily="34" charset="0"/>
              </a:rPr>
              <a:t>   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0.5-2 kW                  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5-12 kW           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15-30 kW</a:t>
            </a:r>
          </a:p>
        </p:txBody>
      </p:sp>
    </p:spTree>
    <p:extLst>
      <p:ext uri="{BB962C8B-B14F-4D97-AF65-F5344CB8AC3E}">
        <p14:creationId xmlns:p14="http://schemas.microsoft.com/office/powerpoint/2010/main" val="170548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Power Scaling Laws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151562" y="6433912"/>
            <a:ext cx="1655997" cy="396000"/>
          </a:xfrm>
        </p:spPr>
        <p:txBody>
          <a:bodyPr/>
          <a:lstStyle/>
          <a:p>
            <a:r>
              <a:rPr lang="en-US" altLang="zh-CN" dirty="0" smtClean="0"/>
              <a:t>2020/09/29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/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47285" y="1027886"/>
            <a:ext cx="8434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0000FF"/>
                </a:solidFill>
              </a:rPr>
              <a:t>SECRAL Xe</a:t>
            </a:r>
            <a:r>
              <a:rPr lang="en-US" altLang="zh-CN" sz="2800" baseline="30000" dirty="0" smtClean="0">
                <a:solidFill>
                  <a:srgbClr val="0000FF"/>
                </a:solidFill>
              </a:rPr>
              <a:t>27+</a:t>
            </a:r>
            <a:r>
              <a:rPr lang="en-US" altLang="zh-CN" sz="2800" dirty="0" smtClean="0">
                <a:solidFill>
                  <a:srgbClr val="0000FF"/>
                </a:solidFill>
              </a:rPr>
              <a:t> and Xe</a:t>
            </a:r>
            <a:r>
              <a:rPr lang="en-US" altLang="zh-CN" sz="2800" baseline="30000" dirty="0" smtClean="0">
                <a:solidFill>
                  <a:srgbClr val="0000FF"/>
                </a:solidFill>
              </a:rPr>
              <a:t>30+</a:t>
            </a:r>
            <a:r>
              <a:rPr lang="en-US" altLang="zh-CN" sz="2800" dirty="0">
                <a:solidFill>
                  <a:srgbClr val="0000FF"/>
                </a:solidFill>
              </a:rPr>
              <a:t> scale linearly with </a:t>
            </a:r>
            <a:r>
              <a:rPr lang="en-US" altLang="zh-CN" sz="2800" dirty="0" smtClean="0">
                <a:solidFill>
                  <a:srgbClr val="0000FF"/>
                </a:solidFill>
              </a:rPr>
              <a:t>power</a:t>
            </a:r>
            <a:endParaRPr lang="en-US" altLang="zh-CN" sz="2800" dirty="0">
              <a:solidFill>
                <a:srgbClr val="0000FF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892" y="2119759"/>
            <a:ext cx="4095248" cy="32718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41" y="2119759"/>
            <a:ext cx="4532586" cy="327186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180211" y="5687864"/>
            <a:ext cx="2667846" cy="369332"/>
          </a:xfrm>
          <a:prstGeom prst="rect">
            <a:avLst/>
          </a:prstGeom>
          <a:solidFill>
            <a:srgbClr val="3366FF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TE</a:t>
            </a:r>
            <a:r>
              <a:rPr lang="fr-FR" b="1" baseline="-25000" dirty="0" smtClean="0">
                <a:solidFill>
                  <a:schemeClr val="bg1"/>
                </a:solidFill>
              </a:rPr>
              <a:t>01</a:t>
            </a:r>
            <a:r>
              <a:rPr lang="fr-FR" b="1" dirty="0" smtClean="0">
                <a:solidFill>
                  <a:schemeClr val="bg1"/>
                </a:solidFill>
              </a:rPr>
              <a:t> , </a:t>
            </a:r>
            <a:r>
              <a:rPr lang="fr-FR" altLang="zh-CN" b="1" dirty="0">
                <a:solidFill>
                  <a:schemeClr val="bg1"/>
                </a:solidFill>
                <a:sym typeface="Symbol" panose="05050102010706020507" pitchFamily="18" charset="2"/>
              </a:rPr>
              <a:t> </a:t>
            </a:r>
            <a:r>
              <a:rPr lang="fr-FR" altLang="zh-CN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waveguide </a:t>
            </a:r>
            <a:r>
              <a:rPr lang="fr-FR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32mm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860548" y="5677759"/>
            <a:ext cx="2720745" cy="369332"/>
          </a:xfrm>
          <a:prstGeom prst="rect">
            <a:avLst/>
          </a:prstGeom>
          <a:solidFill>
            <a:srgbClr val="3366FF"/>
          </a:solidFill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TE</a:t>
            </a:r>
            <a:r>
              <a:rPr lang="fr-FR" b="1" baseline="-25000" dirty="0" smtClean="0">
                <a:solidFill>
                  <a:schemeClr val="bg1"/>
                </a:solidFill>
              </a:rPr>
              <a:t>01</a:t>
            </a:r>
            <a:r>
              <a:rPr lang="fr-FR" b="1" dirty="0" smtClean="0">
                <a:solidFill>
                  <a:schemeClr val="bg1"/>
                </a:solidFill>
              </a:rPr>
              <a:t> , </a:t>
            </a:r>
            <a:r>
              <a:rPr lang="fr-FR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 </a:t>
            </a:r>
            <a:r>
              <a:rPr lang="en-US" altLang="zh-CN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waveguide </a:t>
            </a:r>
            <a:r>
              <a:rPr lang="fr-FR" b="1" dirty="0" smtClean="0">
                <a:solidFill>
                  <a:schemeClr val="bg1"/>
                </a:solidFill>
                <a:sym typeface="Symbol" panose="05050102010706020507" pitchFamily="18" charset="2"/>
              </a:rPr>
              <a:t>20 mm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32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altLang="zh-CN" dirty="0"/>
              <a:t>SECRAL</a:t>
            </a:r>
            <a:r>
              <a:rPr lang="en-US" altLang="zh-CN" dirty="0"/>
              <a:t>-II</a:t>
            </a:r>
            <a:r>
              <a:rPr lang="fr-FR" altLang="zh-CN" dirty="0"/>
              <a:t> </a:t>
            </a:r>
            <a:br>
              <a:rPr lang="fr-FR" altLang="zh-CN" dirty="0"/>
            </a:br>
            <a:r>
              <a:rPr lang="fr-FR" altLang="zh-CN" dirty="0"/>
              <a:t>28 GHz Superconducting ECR Ion Source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5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77" y="2736424"/>
            <a:ext cx="4418581" cy="3567071"/>
          </a:xfrm>
          <a:prstGeom prst="rect">
            <a:avLst/>
          </a:prstGeom>
        </p:spPr>
      </p:pic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544762"/>
              </p:ext>
            </p:extLst>
          </p:nvPr>
        </p:nvGraphicFramePr>
        <p:xfrm>
          <a:off x="4847838" y="2736425"/>
          <a:ext cx="3845531" cy="356707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43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20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4376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altLang="zh-CN" sz="1800" dirty="0" smtClean="0"/>
                        <a:t>Parameters</a:t>
                      </a:r>
                      <a:endParaRPr lang="zh-CN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altLang="zh-CN" sz="1800" dirty="0"/>
                        <a:t>SECRAL</a:t>
                      </a:r>
                      <a:r>
                        <a:rPr lang="en-US" altLang="zh-CN" sz="1800" baseline="0" dirty="0"/>
                        <a:t>-II</a:t>
                      </a:r>
                      <a:endParaRPr lang="zh-CN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94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l-GR" altLang="zh-CN" sz="1600" dirty="0"/>
                        <a:t>ω</a:t>
                      </a:r>
                      <a:r>
                        <a:rPr lang="en-US" altLang="zh-CN" sz="1600" baseline="-25000" dirty="0" err="1"/>
                        <a:t>rf</a:t>
                      </a:r>
                      <a:r>
                        <a:rPr lang="en-US" altLang="zh-CN" sz="1600" dirty="0"/>
                        <a:t> (GHz)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altLang="zh-CN" sz="1600" dirty="0"/>
                        <a:t>18-28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49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altLang="zh-CN" sz="1600" dirty="0"/>
                        <a:t>Axial Field Peaks (T)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altLang="zh-CN" sz="1600" dirty="0"/>
                        <a:t>3.7 (Inj.), 2.2</a:t>
                      </a:r>
                      <a:r>
                        <a:rPr lang="en-US" altLang="zh-CN" sz="1600" baseline="0" dirty="0"/>
                        <a:t> (Ext.)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94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altLang="zh-CN" sz="1600" dirty="0"/>
                        <a:t>Mirror Length (mm)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altLang="zh-CN" sz="1600" dirty="0"/>
                        <a:t>420</a:t>
                      </a:r>
                      <a:r>
                        <a:rPr lang="en-US" altLang="zh-CN" sz="1600" baseline="0" dirty="0"/>
                        <a:t> 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94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altLang="zh-CN" sz="1600" dirty="0"/>
                        <a:t>B</a:t>
                      </a:r>
                      <a:r>
                        <a:rPr lang="en-US" altLang="zh-CN" sz="1600" baseline="-25000" dirty="0"/>
                        <a:t>r</a:t>
                      </a:r>
                      <a:r>
                        <a:rPr lang="en-US" altLang="zh-CN" sz="1600" dirty="0"/>
                        <a:t> at r=63</a:t>
                      </a:r>
                      <a:r>
                        <a:rPr lang="en-US" altLang="zh-CN" sz="1600" baseline="0" dirty="0"/>
                        <a:t> mm (T)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altLang="zh-CN" sz="1600" kern="1200" baseline="0" dirty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2.06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94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altLang="zh-CN" sz="1600" dirty="0"/>
                        <a:t>Magnet Cooling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altLang="zh-CN" sz="1600" dirty="0" err="1"/>
                        <a:t>LHe</a:t>
                      </a:r>
                      <a:r>
                        <a:rPr lang="en-US" altLang="zh-CN" sz="1600" dirty="0"/>
                        <a:t> bathing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420">
                <a:tc>
                  <a:txBody>
                    <a:bodyPr/>
                    <a:lstStyle/>
                    <a:p>
                      <a:r>
                        <a:rPr lang="en-US" altLang="zh-CN" sz="1400" kern="1200" dirty="0" smtClean="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rPr>
                        <a:t>Dynamic cooling power (W)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~6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94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altLang="zh-CN" sz="1600" dirty="0"/>
                        <a:t>Warm bore</a:t>
                      </a:r>
                      <a:r>
                        <a:rPr lang="en-US" altLang="zh-CN" sz="1600" baseline="0" dirty="0"/>
                        <a:t> ID (mm)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altLang="zh-CN" sz="1600" dirty="0"/>
                        <a:t>142</a:t>
                      </a:r>
                      <a:r>
                        <a:rPr lang="en-US" altLang="zh-CN" sz="1600" baseline="0" dirty="0"/>
                        <a:t> .0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8941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altLang="zh-CN" sz="1600" dirty="0"/>
                        <a:t>Chamber ID (mm)</a:t>
                      </a:r>
                      <a:endParaRPr lang="zh-CN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en-US" altLang="zh-CN" sz="1800" b="1" kern="1200" baseline="0" dirty="0" smtClean="0">
                          <a:solidFill>
                            <a:srgbClr val="FF0000"/>
                          </a:solidFill>
                          <a:latin typeface="Calibri"/>
                          <a:ea typeface=""/>
                          <a:cs typeface=""/>
                        </a:rPr>
                        <a:t>125.0</a:t>
                      </a:r>
                      <a:r>
                        <a:rPr lang="zh-CN" altLang="en-US" sz="1800" b="1" kern="1200" baseline="0" dirty="0" smtClean="0">
                          <a:solidFill>
                            <a:srgbClr val="FF0000"/>
                          </a:solidFill>
                          <a:latin typeface="Calibri"/>
                          <a:ea typeface=""/>
                          <a:cs typeface=""/>
                        </a:rPr>
                        <a:t>（</a:t>
                      </a:r>
                      <a:r>
                        <a:rPr lang="en-US" altLang="zh-CN" sz="1800" b="1" kern="1200" baseline="0" dirty="0" smtClean="0">
                          <a:solidFill>
                            <a:srgbClr val="FF0000"/>
                          </a:solidFill>
                          <a:latin typeface="Calibri"/>
                          <a:ea typeface=""/>
                          <a:cs typeface=""/>
                        </a:rPr>
                        <a:t>B</a:t>
                      </a:r>
                      <a:r>
                        <a:rPr lang="en-US" altLang="zh-CN" sz="1800" b="1" kern="1200" baseline="-25000" dirty="0" smtClean="0">
                          <a:solidFill>
                            <a:srgbClr val="FF0000"/>
                          </a:solidFill>
                          <a:latin typeface="Calibri"/>
                          <a:ea typeface=""/>
                          <a:cs typeface=""/>
                        </a:rPr>
                        <a:t>r</a:t>
                      </a:r>
                      <a:r>
                        <a:rPr lang="en-US" altLang="zh-CN" sz="1800" b="1" kern="1200" baseline="0" dirty="0" smtClean="0">
                          <a:solidFill>
                            <a:srgbClr val="FF0000"/>
                          </a:solidFill>
                          <a:latin typeface="Calibri"/>
                          <a:ea typeface=""/>
                          <a:cs typeface=""/>
                        </a:rPr>
                        <a:t>=1.96T</a:t>
                      </a:r>
                      <a:r>
                        <a:rPr lang="zh-CN" altLang="en-US" sz="1800" b="1" kern="1200" baseline="0" dirty="0" smtClean="0">
                          <a:solidFill>
                            <a:srgbClr val="FF0000"/>
                          </a:solidFill>
                          <a:latin typeface="Calibri"/>
                          <a:ea typeface=""/>
                          <a:cs typeface=""/>
                        </a:rPr>
                        <a:t>）</a:t>
                      </a:r>
                      <a:endParaRPr lang="zh-CN" altLang="en-US" sz="1800" b="1" kern="1200" dirty="0">
                        <a:solidFill>
                          <a:srgbClr val="FF0000"/>
                        </a:solidFill>
                        <a:latin typeface="Calibri"/>
                        <a:ea typeface=""/>
                        <a:cs typeface="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268142" y="1019705"/>
            <a:ext cx="35677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Arial" pitchFamily="34" charset="0"/>
              </a:rPr>
              <a:t>High power </a:t>
            </a:r>
            <a:r>
              <a:rPr lang="en-US" altLang="zh-CN" sz="2400" b="1" dirty="0" smtClean="0">
                <a:solidFill>
                  <a:srgbClr val="0000FF"/>
                </a:solidFill>
                <a:latin typeface="Arial" pitchFamily="34" charset="0"/>
              </a:rPr>
              <a:t>operation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345165"/>
              </p:ext>
            </p:extLst>
          </p:nvPr>
        </p:nvGraphicFramePr>
        <p:xfrm>
          <a:off x="5069556" y="1073215"/>
          <a:ext cx="3009003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0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0007"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SECRAL-II</a:t>
                      </a:r>
                      <a:r>
                        <a:rPr kumimoji="0" lang="zh-CN" alt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kumimoji="0" lang="en-US" altLang="zh-C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eμA</a:t>
                      </a:r>
                      <a:r>
                        <a:rPr kumimoji="0" lang="zh-CN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4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Ar</a:t>
                      </a:r>
                      <a:r>
                        <a:rPr lang="en-US" altLang="zh-CN" sz="1400" b="1" baseline="30000" dirty="0"/>
                        <a:t>16+</a:t>
                      </a:r>
                      <a:endParaRPr lang="zh-CN" altLang="en-US" sz="1400" b="1" baseline="30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  <a:endParaRPr lang="zh-CN" alt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4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/>
                        <a:t>Ar</a:t>
                      </a:r>
                      <a:r>
                        <a:rPr lang="en-US" altLang="zh-CN" sz="1400" b="1" baseline="30000" dirty="0"/>
                        <a:t>17+</a:t>
                      </a:r>
                      <a:endParaRPr lang="zh-CN" altLang="en-US" sz="1400" b="1" baseline="30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  <a:endParaRPr lang="zh-CN" alt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4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Xe</a:t>
                      </a:r>
                      <a:r>
                        <a:rPr lang="en-US" altLang="zh-CN" sz="1400" b="1" baseline="30000" dirty="0"/>
                        <a:t>30+</a:t>
                      </a:r>
                      <a:endParaRPr lang="zh-CN" altLang="en-US" sz="1400" b="1" baseline="30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  <a:endParaRPr lang="zh-CN" alt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4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Xe</a:t>
                      </a:r>
                      <a:r>
                        <a:rPr lang="en-US" altLang="zh-CN" sz="1400" b="1" baseline="30000" dirty="0"/>
                        <a:t>34+</a:t>
                      </a:r>
                      <a:endParaRPr lang="zh-CN" altLang="en-US" sz="1400" b="1" baseline="30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  <a:endParaRPr lang="zh-CN" altLang="en-US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326690" y="1529623"/>
            <a:ext cx="3450621" cy="707886"/>
          </a:xfrm>
          <a:prstGeom prst="rect">
            <a:avLst/>
          </a:prstGeom>
          <a:ln w="127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FF"/>
                </a:solidFill>
                <a:latin typeface="Arial" pitchFamily="34" charset="0"/>
              </a:rPr>
              <a:t>Frequency </a:t>
            </a:r>
            <a:r>
              <a:rPr lang="zh-CN" alt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  </a:t>
            </a: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+ 18 GHz</a:t>
            </a:r>
          </a:p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Power 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+ 2 kW</a:t>
            </a:r>
          </a:p>
        </p:txBody>
      </p:sp>
      <p:sp>
        <p:nvSpPr>
          <p:cNvPr id="12" name="右箭头 11"/>
          <p:cNvSpPr/>
          <p:nvPr/>
        </p:nvSpPr>
        <p:spPr>
          <a:xfrm>
            <a:off x="3777311" y="1751141"/>
            <a:ext cx="1254905" cy="264849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95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Plasma chamber burnout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6</a:t>
            </a:fld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185402" y="944265"/>
            <a:ext cx="82270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The plasma </a:t>
            </a: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</a:rPr>
              <a:t>chamber </a:t>
            </a:r>
            <a:r>
              <a:rPr lang="en-US" altLang="zh-CN" sz="20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cooling </a:t>
            </a: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</a:rPr>
              <a:t>has become a serious obstacle for high power </a:t>
            </a:r>
            <a:r>
              <a:rPr lang="en-US" altLang="zh-CN" sz="20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operation</a:t>
            </a:r>
            <a:endParaRPr lang="zh-CN" altLang="en-US" sz="2000" b="1" dirty="0">
              <a:solidFill>
                <a:srgbClr val="0000FF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59" y="1803787"/>
            <a:ext cx="4534871" cy="3937204"/>
          </a:xfrm>
          <a:prstGeom prst="rect">
            <a:avLst/>
          </a:prstGeom>
        </p:spPr>
      </p:pic>
      <p:sp>
        <p:nvSpPr>
          <p:cNvPr id="9" name="线形标注 2 16">
            <a:extLst>
              <a:ext uri="{FF2B5EF4-FFF2-40B4-BE49-F238E27FC236}">
                <a16:creationId xmlns:a16="http://schemas.microsoft.com/office/drawing/2014/main" id="{8AF1B3BC-0D01-446B-A170-7C0FFB3DA424}"/>
              </a:ext>
            </a:extLst>
          </p:cNvPr>
          <p:cNvSpPr/>
          <p:nvPr/>
        </p:nvSpPr>
        <p:spPr>
          <a:xfrm>
            <a:off x="72390" y="3772389"/>
            <a:ext cx="1874700" cy="323854"/>
          </a:xfrm>
          <a:prstGeom prst="borderCallout2">
            <a:avLst>
              <a:gd name="adj1" fmla="val 18750"/>
              <a:gd name="adj2" fmla="val 98274"/>
              <a:gd name="adj3" fmla="val 2021"/>
              <a:gd name="adj4" fmla="val 118174"/>
              <a:gd name="adj5" fmla="val -28519"/>
              <a:gd name="adj6" fmla="val 126200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Injection: </a:t>
            </a:r>
            <a:r>
              <a:rPr lang="en-US" altLang="zh-CN" b="1" dirty="0" smtClean="0">
                <a:solidFill>
                  <a:srgbClr val="FF0000"/>
                </a:solidFill>
              </a:rPr>
              <a:t>2 times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线形标注 2 20">
            <a:extLst>
              <a:ext uri="{FF2B5EF4-FFF2-40B4-BE49-F238E27FC236}">
                <a16:creationId xmlns:a16="http://schemas.microsoft.com/office/drawing/2014/main" id="{7766303A-82AE-41BF-894A-EF06FD066B41}"/>
              </a:ext>
            </a:extLst>
          </p:cNvPr>
          <p:cNvSpPr/>
          <p:nvPr/>
        </p:nvSpPr>
        <p:spPr>
          <a:xfrm>
            <a:off x="3179670" y="4253933"/>
            <a:ext cx="1986089" cy="336884"/>
          </a:xfrm>
          <a:prstGeom prst="borderCallout2">
            <a:avLst>
              <a:gd name="adj1" fmla="val 33602"/>
              <a:gd name="adj2" fmla="val 566"/>
              <a:gd name="adj3" fmla="val 35753"/>
              <a:gd name="adj4" fmla="val -15131"/>
              <a:gd name="adj5" fmla="val -95530"/>
              <a:gd name="adj6" fmla="val -26772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FF0000"/>
                </a:solidFill>
              </a:rPr>
              <a:t>Extraction: 7 </a:t>
            </a:r>
            <a:r>
              <a:rPr lang="en-US" altLang="zh-CN" b="1" dirty="0" smtClean="0">
                <a:solidFill>
                  <a:srgbClr val="FF0000"/>
                </a:solidFill>
              </a:rPr>
              <a:t>times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591" y="1785144"/>
            <a:ext cx="2778926" cy="2421243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353196" y="1445247"/>
            <a:ext cx="3771297" cy="3077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altLang="zh-CN" sz="1400" b="1" i="1" dirty="0" smtClean="0">
                <a:solidFill>
                  <a:srgbClr val="FF0000"/>
                </a:solidFill>
              </a:rPr>
              <a:t>SECRAL-II (2019)  6.5kW (24GHz)+1.7kW (18GHz)</a:t>
            </a:r>
            <a:endParaRPr lang="en-US" altLang="zh-CN" sz="1400" b="1" i="1" dirty="0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774957" y="3894718"/>
            <a:ext cx="2091348" cy="2778926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/>
        </p:nvCxnSpPr>
        <p:spPr>
          <a:xfrm flipH="1">
            <a:off x="6854357" y="4532586"/>
            <a:ext cx="303188" cy="3424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52368" y="5818359"/>
            <a:ext cx="413008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b="1" i="1" dirty="0">
                <a:solidFill>
                  <a:srgbClr val="FF0000"/>
                </a:solidFill>
              </a:rPr>
              <a:t>VENUS chamber was burned out </a:t>
            </a:r>
            <a:r>
              <a:rPr lang="fr-FR" altLang="zh-CN" b="1" i="1" dirty="0" smtClean="0">
                <a:solidFill>
                  <a:srgbClr val="FF0000"/>
                </a:solidFill>
              </a:rPr>
              <a:t>twice</a:t>
            </a:r>
          </a:p>
          <a:p>
            <a:r>
              <a:rPr lang="zh-CN" altLang="en-US" sz="1600" i="1" dirty="0" smtClean="0">
                <a:solidFill>
                  <a:srgbClr val="FF0000"/>
                </a:solidFill>
              </a:rPr>
              <a:t>（</a:t>
            </a:r>
            <a:r>
              <a:rPr lang="en-US" altLang="zh-CN" sz="1600" i="1" dirty="0">
                <a:solidFill>
                  <a:srgbClr val="FF0000"/>
                </a:solidFill>
              </a:rPr>
              <a:t>D. Z. </a:t>
            </a:r>
            <a:r>
              <a:rPr lang="en-US" altLang="zh-CN" sz="1600" i="1" dirty="0" err="1">
                <a:solidFill>
                  <a:srgbClr val="FF0000"/>
                </a:solidFill>
              </a:rPr>
              <a:t>Xie</a:t>
            </a:r>
            <a:r>
              <a:rPr lang="en-US" altLang="zh-CN" sz="1600" i="1" dirty="0">
                <a:solidFill>
                  <a:srgbClr val="FF0000"/>
                </a:solidFill>
              </a:rPr>
              <a:t>, </a:t>
            </a:r>
            <a:r>
              <a:rPr lang="en-US" altLang="zh-CN" sz="1600" i="1" dirty="0" smtClean="0">
                <a:solidFill>
                  <a:srgbClr val="FF0000"/>
                </a:solidFill>
              </a:rPr>
              <a:t>ECRIS2016</a:t>
            </a:r>
            <a:r>
              <a:rPr lang="zh-CN" altLang="en-US" sz="1600" i="1" dirty="0" smtClean="0">
                <a:solidFill>
                  <a:srgbClr val="FF0000"/>
                </a:solidFill>
              </a:rPr>
              <a:t>）</a:t>
            </a:r>
            <a:endParaRPr lang="fr-FR" altLang="zh-CN" sz="16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09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85" y="953684"/>
            <a:ext cx="4139981" cy="29832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zh-CN" dirty="0">
                <a:ea typeface="仿宋" panose="02010609060101010101" pitchFamily="49" charset="-122"/>
                <a:cs typeface="Arial" panose="020B0604020202020204" pitchFamily="34" charset="0"/>
              </a:rPr>
              <a:t>Origin of </a:t>
            </a:r>
            <a:r>
              <a:rPr lang="en-US" altLang="zh-CN" dirty="0"/>
              <a:t>plasma chamber burnout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7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819" y="4392933"/>
            <a:ext cx="4303821" cy="159674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0468E80-9811-46DF-B2AA-C394F22F14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224"/>
          <a:stretch/>
        </p:blipFill>
        <p:spPr>
          <a:xfrm>
            <a:off x="4604654" y="1160022"/>
            <a:ext cx="4249385" cy="3165105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id="{998EFDAD-C322-457A-822E-7A394514651C}"/>
              </a:ext>
            </a:extLst>
          </p:cNvPr>
          <p:cNvSpPr/>
          <p:nvPr/>
        </p:nvSpPr>
        <p:spPr>
          <a:xfrm>
            <a:off x="7867934" y="3407511"/>
            <a:ext cx="593888" cy="3959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455FA40-F6B8-4356-8E14-91CBD3A1C360}"/>
              </a:ext>
            </a:extLst>
          </p:cNvPr>
          <p:cNvSpPr txBox="1"/>
          <p:nvPr/>
        </p:nvSpPr>
        <p:spPr bwMode="auto">
          <a:xfrm>
            <a:off x="5824258" y="3335857"/>
            <a:ext cx="8240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0D02E0"/>
                </a:solidFill>
                <a:latin typeface="Arial" pitchFamily="34" charset="0"/>
              </a:rPr>
              <a:t>Ave.</a:t>
            </a:r>
            <a:endParaRPr lang="zh-CN" altLang="en-US" sz="2400" b="1" dirty="0">
              <a:solidFill>
                <a:srgbClr val="0D02E0"/>
              </a:solidFill>
              <a:latin typeface="Arial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52636" y="3725728"/>
            <a:ext cx="1624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FF0000"/>
                </a:solidFill>
              </a:rPr>
              <a:t>Extraction: -2.0%</a:t>
            </a:r>
          </a:p>
        </p:txBody>
      </p:sp>
      <p:sp>
        <p:nvSpPr>
          <p:cNvPr id="13" name="矩形 12"/>
          <p:cNvSpPr/>
          <p:nvPr/>
        </p:nvSpPr>
        <p:spPr>
          <a:xfrm>
            <a:off x="229762" y="1000963"/>
            <a:ext cx="445008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00FF"/>
                </a:solidFill>
              </a:rPr>
              <a:t>6 </a:t>
            </a:r>
            <a:r>
              <a:rPr lang="en-US" altLang="zh-CN" b="1" dirty="0">
                <a:solidFill>
                  <a:srgbClr val="0000FF"/>
                </a:solidFill>
              </a:rPr>
              <a:t>points where the magnetic field is weakest</a:t>
            </a:r>
          </a:p>
        </p:txBody>
      </p:sp>
      <p:sp>
        <p:nvSpPr>
          <p:cNvPr id="14" name="矩形 13"/>
          <p:cNvSpPr/>
          <p:nvPr/>
        </p:nvSpPr>
        <p:spPr>
          <a:xfrm>
            <a:off x="4902805" y="953684"/>
            <a:ext cx="42804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i="1" dirty="0">
                <a:solidFill>
                  <a:srgbClr val="FF0000"/>
                </a:solidFill>
              </a:rPr>
              <a:t>SECRAL-II </a:t>
            </a:r>
            <a:r>
              <a:rPr lang="en-US" altLang="zh-CN" sz="1600" b="1" i="1" dirty="0">
                <a:solidFill>
                  <a:srgbClr val="FF0000"/>
                </a:solidFill>
              </a:rPr>
              <a:t>(</a:t>
            </a:r>
            <a:r>
              <a:rPr lang="en-US" altLang="zh-CN" sz="1600" i="1" dirty="0">
                <a:solidFill>
                  <a:srgbClr val="FF0000"/>
                </a:solidFill>
              </a:rPr>
              <a:t>machining </a:t>
            </a:r>
            <a:r>
              <a:rPr lang="en-US" altLang="zh-CN" sz="1600" i="1" dirty="0" smtClean="0">
                <a:solidFill>
                  <a:srgbClr val="FF0000"/>
                </a:solidFill>
              </a:rPr>
              <a:t>error during wire winding</a:t>
            </a:r>
            <a:r>
              <a:rPr lang="en-US" altLang="zh-CN" sz="1600" b="1" i="1" dirty="0" smtClean="0">
                <a:solidFill>
                  <a:srgbClr val="FF0000"/>
                </a:solidFill>
              </a:rPr>
              <a:t>) </a:t>
            </a:r>
            <a:endParaRPr lang="zh-CN" altLang="en-US" sz="1600" dirty="0"/>
          </a:p>
        </p:txBody>
      </p:sp>
      <p:sp>
        <p:nvSpPr>
          <p:cNvPr id="15" name="矩形 14"/>
          <p:cNvSpPr/>
          <p:nvPr/>
        </p:nvSpPr>
        <p:spPr>
          <a:xfrm>
            <a:off x="5465561" y="4250375"/>
            <a:ext cx="2398413" cy="338554"/>
          </a:xfrm>
          <a:prstGeom prst="rect">
            <a:avLst/>
          </a:prstGeom>
          <a:ln w="28575">
            <a:noFill/>
          </a:ln>
        </p:spPr>
        <p:txBody>
          <a:bodyPr wrap="none">
            <a:spAutoFit/>
          </a:bodyPr>
          <a:lstStyle/>
          <a:p>
            <a:r>
              <a:rPr lang="fr-FR" altLang="zh-CN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fr-FR" altLang="zh-CN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kW</a:t>
            </a:r>
            <a:r>
              <a:rPr lang="zh-CN" alt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，</a:t>
            </a: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1x1 mm</a:t>
            </a:r>
            <a:r>
              <a:rPr lang="en-US" altLang="zh-CN" sz="1600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pixel</a:t>
            </a:r>
            <a:endParaRPr lang="en-US" altLang="zh-CN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lipse 6"/>
          <p:cNvSpPr/>
          <p:nvPr/>
        </p:nvSpPr>
        <p:spPr>
          <a:xfrm>
            <a:off x="3570001" y="5445731"/>
            <a:ext cx="773399" cy="2456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57150">
                <a:solidFill>
                  <a:schemeClr val="tx1"/>
                </a:solidFill>
              </a:ln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09025" y="6026794"/>
            <a:ext cx="40450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 smtClean="0">
                <a:solidFill>
                  <a:srgbClr val="0000FF"/>
                </a:solidFill>
              </a:rPr>
              <a:t>T</a:t>
            </a:r>
            <a:r>
              <a:rPr lang="en-US" altLang="zh-CN" sz="1400" i="1" dirty="0">
                <a:solidFill>
                  <a:srgbClr val="0000FF"/>
                </a:solidFill>
              </a:rPr>
              <a:t>. </a:t>
            </a:r>
            <a:r>
              <a:rPr lang="en-US" altLang="zh-CN" sz="1400" i="1" dirty="0" err="1" smtClean="0">
                <a:solidFill>
                  <a:srgbClr val="0000FF"/>
                </a:solidFill>
              </a:rPr>
              <a:t>Thuillier</a:t>
            </a:r>
            <a:r>
              <a:rPr lang="en-US" altLang="zh-CN" sz="1400" i="1" dirty="0" smtClean="0">
                <a:solidFill>
                  <a:srgbClr val="0000FF"/>
                </a:solidFill>
              </a:rPr>
              <a:t>, </a:t>
            </a:r>
            <a:r>
              <a:rPr lang="en-US" altLang="zh-CN" sz="1400" i="1" dirty="0">
                <a:solidFill>
                  <a:srgbClr val="0000FF"/>
                </a:solidFill>
              </a:rPr>
              <a:t>et al</a:t>
            </a:r>
            <a:r>
              <a:rPr lang="en-US" altLang="zh-CN" sz="1400" i="1" dirty="0" smtClean="0">
                <a:solidFill>
                  <a:srgbClr val="0000FF"/>
                </a:solidFill>
              </a:rPr>
              <a:t>., </a:t>
            </a:r>
            <a:r>
              <a:rPr lang="en-US" altLang="zh-CN" sz="1400" i="1" dirty="0">
                <a:solidFill>
                  <a:srgbClr val="0000FF"/>
                </a:solidFill>
              </a:rPr>
              <a:t>Rev. Sci. </a:t>
            </a:r>
            <a:r>
              <a:rPr lang="en-US" altLang="zh-CN" sz="1400" i="1" dirty="0" err="1">
                <a:solidFill>
                  <a:srgbClr val="0000FF"/>
                </a:solidFill>
              </a:rPr>
              <a:t>Instrum</a:t>
            </a:r>
            <a:r>
              <a:rPr lang="en-US" altLang="zh-CN" sz="1400" i="1" dirty="0">
                <a:solidFill>
                  <a:srgbClr val="0000FF"/>
                </a:solidFill>
              </a:rPr>
              <a:t>. 87, 02A736 (2016</a:t>
            </a:r>
            <a:r>
              <a:rPr lang="en-US" altLang="zh-CN" sz="1400" i="1" dirty="0" smtClean="0">
                <a:solidFill>
                  <a:srgbClr val="0000FF"/>
                </a:solidFill>
              </a:rPr>
              <a:t>)</a:t>
            </a:r>
            <a:endParaRPr lang="zh-CN" altLang="en-US" sz="1400" i="1" dirty="0">
              <a:solidFill>
                <a:srgbClr val="0000FF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30826" y="3153675"/>
            <a:ext cx="15648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/>
              <a:t>Minimum B field</a:t>
            </a:r>
            <a:endParaRPr lang="zh-CN" altLang="en-US" sz="1600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785" y="3998477"/>
            <a:ext cx="4486034" cy="241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3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Main reason of plasma chamber burnout</a:t>
            </a:r>
            <a:r>
              <a:rPr lang="en-US" altLang="zh-CN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br>
              <a:rPr lang="en-US" altLang="zh-CN" dirty="0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en-US" altLang="zh-CN" sz="2700" dirty="0">
                <a:solidFill>
                  <a:schemeClr val="bg1"/>
                </a:solidFill>
              </a:rPr>
              <a:t>Very high heat flux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8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27" y="2531524"/>
            <a:ext cx="4379941" cy="237413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127" y="1581006"/>
            <a:ext cx="202331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</a:t>
            </a:r>
          </a:p>
        </p:txBody>
      </p:sp>
      <p:sp>
        <p:nvSpPr>
          <p:cNvPr id="9" name="矩形 8"/>
          <p:cNvSpPr/>
          <p:nvPr/>
        </p:nvSpPr>
        <p:spPr>
          <a:xfrm>
            <a:off x="151115" y="1038327"/>
            <a:ext cx="7856544" cy="40011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density</a:t>
            </a:r>
            <a:r>
              <a:rPr lang="zh-CN" alt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：≈ 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kW/cm</a:t>
            </a:r>
            <a:r>
              <a:rPr lang="en-US" altLang="zh-CN" sz="2000" b="1" baseline="30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                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heat 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 !!!      </a:t>
            </a:r>
            <a:endParaRPr lang="zh-CN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64" b="23687"/>
          <a:stretch/>
        </p:blipFill>
        <p:spPr>
          <a:xfrm>
            <a:off x="4696334" y="2405552"/>
            <a:ext cx="4031096" cy="2346036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 rot="407831">
            <a:off x="6425555" y="3083593"/>
            <a:ext cx="572654" cy="1246909"/>
          </a:xfrm>
          <a:prstGeom prst="ellipse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>
            <a:stCxn id="11" idx="0"/>
            <a:endCxn id="11" idx="4"/>
          </p:cNvCxnSpPr>
          <p:nvPr/>
        </p:nvCxnSpPr>
        <p:spPr>
          <a:xfrm flipH="1">
            <a:off x="6638093" y="3087975"/>
            <a:ext cx="147578" cy="1238145"/>
          </a:xfrm>
          <a:prstGeom prst="straightConnector1">
            <a:avLst/>
          </a:prstGeom>
          <a:ln w="1270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8"/>
          <p:cNvSpPr txBox="1"/>
          <p:nvPr/>
        </p:nvSpPr>
        <p:spPr>
          <a:xfrm rot="16487834">
            <a:off x="6044590" y="3533927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Z=20 mm</a:t>
            </a:r>
            <a:endParaRPr lang="zh-CN" altLang="en-US" dirty="0"/>
          </a:p>
        </p:txBody>
      </p:sp>
      <p:cxnSp>
        <p:nvCxnSpPr>
          <p:cNvPr id="14" name="直接箭头连接符 13"/>
          <p:cNvCxnSpPr>
            <a:stCxn id="11" idx="2"/>
            <a:endCxn id="11" idx="6"/>
          </p:cNvCxnSpPr>
          <p:nvPr/>
        </p:nvCxnSpPr>
        <p:spPr>
          <a:xfrm>
            <a:off x="6427567" y="3673160"/>
            <a:ext cx="568629" cy="67776"/>
          </a:xfrm>
          <a:prstGeom prst="straightConnector1">
            <a:avLst/>
          </a:prstGeom>
          <a:ln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 rot="516949">
            <a:off x="5339176" y="3393904"/>
            <a:ext cx="1087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zh-CN" dirty="0">
                <a:latin typeface="Calibri" panose="020F0502020204030204" pitchFamily="34" charset="0"/>
              </a:rPr>
              <a:t>θ</a:t>
            </a:r>
            <a:r>
              <a:rPr lang="en-US" altLang="zh-CN" dirty="0">
                <a:latin typeface="Calibri" panose="020F0502020204030204" pitchFamily="34" charset="0"/>
              </a:rPr>
              <a:t>R=</a:t>
            </a:r>
            <a:r>
              <a:rPr lang="en-US" altLang="zh-CN" dirty="0"/>
              <a:t>8 mm</a:t>
            </a:r>
            <a:endParaRPr lang="zh-CN" altLang="en-US" dirty="0"/>
          </a:p>
        </p:txBody>
      </p:sp>
      <p:sp>
        <p:nvSpPr>
          <p:cNvPr id="16" name="文本框 13"/>
          <p:cNvSpPr txBox="1"/>
          <p:nvPr/>
        </p:nvSpPr>
        <p:spPr>
          <a:xfrm>
            <a:off x="4662811" y="4849568"/>
            <a:ext cx="4064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a typeface="仿宋" pitchFamily="49" charset="-122"/>
              </a:rPr>
              <a:t>O</a:t>
            </a:r>
            <a:r>
              <a:rPr lang="en-US" altLang="zh-CN" dirty="0" smtClean="0">
                <a:ea typeface="仿宋" pitchFamily="49" charset="-122"/>
              </a:rPr>
              <a:t>bvious </a:t>
            </a:r>
            <a:r>
              <a:rPr lang="en-US" altLang="zh-CN" dirty="0">
                <a:ea typeface="仿宋" pitchFamily="49" charset="-122"/>
              </a:rPr>
              <a:t>over heating mark in at the surface of cooling water channel.</a:t>
            </a:r>
            <a:endParaRPr lang="zh-CN" altLang="en-US" dirty="0">
              <a:ea typeface="仿宋" pitchFamily="49" charset="-122"/>
            </a:endParaRPr>
          </a:p>
        </p:txBody>
      </p:sp>
      <p:sp>
        <p:nvSpPr>
          <p:cNvPr id="17" name="圆角矩形标注 16"/>
          <p:cNvSpPr/>
          <p:nvPr/>
        </p:nvSpPr>
        <p:spPr>
          <a:xfrm>
            <a:off x="7289974" y="3161909"/>
            <a:ext cx="1039816" cy="364467"/>
          </a:xfrm>
          <a:prstGeom prst="wedgeRoundRectCallout">
            <a:avLst>
              <a:gd name="adj1" fmla="val -74245"/>
              <a:gd name="adj2" fmla="val 92699"/>
              <a:gd name="adj3" fmla="val 1666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&gt;160</a:t>
            </a:r>
            <a:r>
              <a:rPr lang="zh-CN" altLang="en-US" dirty="0"/>
              <a:t>℃</a:t>
            </a:r>
          </a:p>
        </p:txBody>
      </p:sp>
      <p:sp>
        <p:nvSpPr>
          <p:cNvPr id="18" name="矩形 17"/>
          <p:cNvSpPr/>
          <p:nvPr/>
        </p:nvSpPr>
        <p:spPr>
          <a:xfrm>
            <a:off x="2194065" y="1500826"/>
            <a:ext cx="69499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The overall cooling capacity is sufficient to remove much more than 12 kW 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</a:rPr>
              <a:t>power.    (Total flow 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rate:15 L/m,  </a:t>
            </a:r>
            <a:r>
              <a:rPr lang="el-GR" altLang="zh-CN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US" altLang="zh-CN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T=11.4 </a:t>
            </a:r>
            <a:r>
              <a:rPr lang="zh-CN" altLang="en-US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℃）</a:t>
            </a:r>
            <a:endParaRPr lang="zh-CN" altLang="en-US" sz="2000" b="1" dirty="0">
              <a:solidFill>
                <a:srgbClr val="0000FF"/>
              </a:solidFill>
            </a:endParaRPr>
          </a:p>
        </p:txBody>
      </p:sp>
      <p:sp>
        <p:nvSpPr>
          <p:cNvPr id="19" name="U-Turn Arrow 12"/>
          <p:cNvSpPr/>
          <p:nvPr/>
        </p:nvSpPr>
        <p:spPr>
          <a:xfrm rot="15216869">
            <a:off x="588891" y="4385620"/>
            <a:ext cx="509593" cy="16497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98209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TextBox 13"/>
          <p:cNvSpPr txBox="1"/>
          <p:nvPr/>
        </p:nvSpPr>
        <p:spPr bwMode="auto">
          <a:xfrm rot="20412731">
            <a:off x="2148791" y="2826322"/>
            <a:ext cx="108369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en-US" sz="1400" b="1" dirty="0" smtClean="0">
                <a:latin typeface="Arial" pitchFamily="34" charset="0"/>
              </a:rPr>
              <a:t>Water flow</a:t>
            </a:r>
            <a:endParaRPr lang="fr-FR" sz="1400" b="1" dirty="0">
              <a:latin typeface="Arial" pitchFamily="34" charset="0"/>
            </a:endParaRPr>
          </a:p>
        </p:txBody>
      </p:sp>
      <p:sp>
        <p:nvSpPr>
          <p:cNvPr id="21" name="Right Arrow 10"/>
          <p:cNvSpPr/>
          <p:nvPr/>
        </p:nvSpPr>
        <p:spPr>
          <a:xfrm rot="9476039">
            <a:off x="2863049" y="3585754"/>
            <a:ext cx="1294122" cy="13101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ight Arrow 10"/>
          <p:cNvSpPr/>
          <p:nvPr/>
        </p:nvSpPr>
        <p:spPr>
          <a:xfrm rot="20320307">
            <a:off x="2715878" y="3239085"/>
            <a:ext cx="1393266" cy="987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矩形 22"/>
          <p:cNvSpPr/>
          <p:nvPr/>
        </p:nvSpPr>
        <p:spPr>
          <a:xfrm>
            <a:off x="562110" y="5814666"/>
            <a:ext cx="51528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Size of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overheating area 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＜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8 * 20 mm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79336" y="4928358"/>
            <a:ext cx="35834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D02E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Water pressure</a:t>
            </a:r>
            <a:r>
              <a:rPr lang="zh-CN" altLang="en-US" b="1" dirty="0" smtClean="0">
                <a:solidFill>
                  <a:srgbClr val="0D02E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：</a:t>
            </a:r>
            <a:r>
              <a:rPr lang="en-US" altLang="zh-CN" b="1" dirty="0" smtClean="0">
                <a:solidFill>
                  <a:srgbClr val="0D02E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6 bar</a:t>
            </a:r>
            <a:endParaRPr lang="en-US" altLang="zh-CN" b="1" baseline="30000" dirty="0" smtClean="0">
              <a:solidFill>
                <a:srgbClr val="0D02E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b="1" dirty="0" smtClean="0">
                <a:solidFill>
                  <a:srgbClr val="0D02E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Boiling point</a:t>
            </a:r>
            <a:r>
              <a:rPr lang="zh-CN" altLang="en-US" b="1" dirty="0" smtClean="0">
                <a:solidFill>
                  <a:srgbClr val="0D02E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：</a:t>
            </a:r>
            <a:r>
              <a:rPr lang="zh-CN" altLang="en-US" b="1" dirty="0">
                <a:solidFill>
                  <a:srgbClr val="0D02E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≈</a:t>
            </a:r>
            <a:r>
              <a:rPr lang="en-US" altLang="zh-CN" b="1" dirty="0" smtClean="0">
                <a:solidFill>
                  <a:srgbClr val="0D02E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150 </a:t>
            </a:r>
            <a:r>
              <a:rPr lang="zh-CN" altLang="en-US" b="1" dirty="0" smtClean="0">
                <a:solidFill>
                  <a:srgbClr val="0D02E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℃</a:t>
            </a:r>
            <a:endParaRPr lang="zh-CN" altLang="en-US" b="1" dirty="0">
              <a:solidFill>
                <a:srgbClr val="0D02E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282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zh-CN" dirty="0">
                <a:ea typeface="仿宋" panose="02010609060101010101" pitchFamily="49" charset="-122"/>
                <a:cs typeface="Arial" panose="020B0604020202020204" pitchFamily="34" charset="0"/>
              </a:rPr>
              <a:t>Origin of wall destruction</a:t>
            </a:r>
            <a:br>
              <a:rPr lang="fr-FR" altLang="zh-CN" dirty="0">
                <a:ea typeface="仿宋" panose="02010609060101010101" pitchFamily="49" charset="-122"/>
                <a:cs typeface="Arial" panose="020B0604020202020204" pitchFamily="34" charset="0"/>
              </a:rPr>
            </a:br>
            <a:r>
              <a:rPr lang="en-US" altLang="zh-CN" sz="2400" dirty="0">
                <a:solidFill>
                  <a:prstClr val="white"/>
                </a:solidFill>
                <a:ea typeface="仿宋" panose="02010609060101010101" pitchFamily="49" charset="-122"/>
                <a:cs typeface="Arial" panose="020B0604020202020204" pitchFamily="34" charset="0"/>
              </a:rPr>
              <a:t>Transition from nucleate boiling to film boiling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9</a:t>
            </a:fld>
            <a:endParaRPr lang="en-US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2" y="2481702"/>
            <a:ext cx="5271171" cy="3366961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 bwMode="auto">
          <a:xfrm>
            <a:off x="1574907" y="5848663"/>
            <a:ext cx="5552226" cy="369332"/>
          </a:xfrm>
          <a:prstGeom prst="rect">
            <a:avLst/>
          </a:prstGeom>
          <a:solidFill>
            <a:srgbClr val="FF3737"/>
          </a:solidFill>
          <a:ln>
            <a:noFill/>
          </a:ln>
          <a:effectLst/>
          <a:extLst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CHF (Critical </a:t>
            </a:r>
            <a:r>
              <a:rPr lang="en-US" altLang="zh-CN" b="1" dirty="0">
                <a:solidFill>
                  <a:schemeClr val="bg1"/>
                </a:solidFill>
              </a:rPr>
              <a:t>heat </a:t>
            </a:r>
            <a:r>
              <a:rPr lang="en-US" altLang="zh-CN" b="1" dirty="0" smtClean="0">
                <a:solidFill>
                  <a:schemeClr val="bg1"/>
                </a:solidFill>
              </a:rPr>
              <a:t>flux) point</a:t>
            </a:r>
            <a:r>
              <a:rPr lang="en-US" b="1" dirty="0" smtClean="0">
                <a:solidFill>
                  <a:schemeClr val="bg1"/>
                </a:solidFill>
                <a:latin typeface="+mn-lt"/>
              </a:rPr>
              <a:t> at </a:t>
            </a:r>
            <a:r>
              <a:rPr lang="en-US" b="1" dirty="0" err="1" smtClean="0">
                <a:solidFill>
                  <a:schemeClr val="bg1"/>
                </a:solidFill>
                <a:latin typeface="+mn-lt"/>
              </a:rPr>
              <a:t>Twall</a:t>
            </a:r>
            <a:r>
              <a:rPr lang="en-US" b="1" dirty="0" smtClean="0">
                <a:solidFill>
                  <a:schemeClr val="bg1"/>
                </a:solidFill>
                <a:latin typeface="+mn-lt"/>
              </a:rPr>
              <a:t> ≈ 30 + 150 = 180 </a:t>
            </a:r>
            <a:r>
              <a:rPr lang="zh-CN" altLang="en-US" b="1" dirty="0" smtClean="0">
                <a:solidFill>
                  <a:schemeClr val="bg1"/>
                </a:solidFill>
                <a:latin typeface="+mn-lt"/>
              </a:rPr>
              <a:t>℃</a:t>
            </a:r>
            <a:endParaRPr lang="en-US" altLang="zh-CN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xtBox 7"/>
          <p:cNvSpPr txBox="1"/>
          <p:nvPr/>
        </p:nvSpPr>
        <p:spPr bwMode="auto">
          <a:xfrm>
            <a:off x="3876598" y="5294285"/>
            <a:ext cx="41713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</a:rPr>
              <a:t>Nukiyama curve for </a:t>
            </a:r>
            <a:r>
              <a:rPr lang="en-US" altLang="zh-CN" sz="2000" b="1" dirty="0" smtClean="0">
                <a:solidFill>
                  <a:srgbClr val="0000FF"/>
                </a:solidFill>
                <a:latin typeface="Arial" pitchFamily="34" charset="0"/>
              </a:rPr>
              <a:t>Pool boiling</a:t>
            </a:r>
            <a:endParaRPr lang="en-US" altLang="zh-CN" sz="2000" b="1" dirty="0">
              <a:solidFill>
                <a:srgbClr val="0000FF"/>
              </a:solidFill>
              <a:latin typeface="Arial" pitchFamily="34" charset="0"/>
            </a:endParaRPr>
          </a:p>
        </p:txBody>
      </p:sp>
      <p:sp>
        <p:nvSpPr>
          <p:cNvPr id="10" name="Ellipse 4"/>
          <p:cNvSpPr/>
          <p:nvPr/>
        </p:nvSpPr>
        <p:spPr>
          <a:xfrm>
            <a:off x="1977026" y="2857027"/>
            <a:ext cx="667114" cy="7423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8"/>
          <p:cNvSpPr/>
          <p:nvPr/>
        </p:nvSpPr>
        <p:spPr>
          <a:xfrm>
            <a:off x="4187399" y="2839015"/>
            <a:ext cx="702644" cy="6966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9"/>
          <p:cNvPicPr>
            <a:picLocks noChangeAspect="1"/>
          </p:cNvPicPr>
          <p:nvPr/>
        </p:nvPicPr>
        <p:blipFill rotWithShape="1">
          <a:blip r:embed="rId3"/>
          <a:srcRect b="50107"/>
          <a:stretch/>
        </p:blipFill>
        <p:spPr>
          <a:xfrm>
            <a:off x="2123110" y="1039038"/>
            <a:ext cx="2917508" cy="1416307"/>
          </a:xfrm>
          <a:prstGeom prst="rect">
            <a:avLst/>
          </a:prstGeom>
        </p:spPr>
      </p:pic>
      <p:sp>
        <p:nvSpPr>
          <p:cNvPr id="13" name="ZoneTexte 10"/>
          <p:cNvSpPr txBox="1"/>
          <p:nvPr/>
        </p:nvSpPr>
        <p:spPr>
          <a:xfrm>
            <a:off x="2059807" y="2074939"/>
            <a:ext cx="153189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Nucleate</a:t>
            </a:r>
            <a:r>
              <a:rPr lang="fr-FR" sz="1600" dirty="0" smtClean="0"/>
              <a:t> </a:t>
            </a:r>
            <a:r>
              <a:rPr lang="fr-FR" sz="1600" dirty="0" err="1" smtClean="0"/>
              <a:t>boiling</a:t>
            </a:r>
            <a:endParaRPr lang="fr-FR" sz="1600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/>
          <a:srcRect l="1650" t="48832" r="-1650" b="-339"/>
          <a:stretch/>
        </p:blipFill>
        <p:spPr>
          <a:xfrm>
            <a:off x="4905283" y="1056371"/>
            <a:ext cx="2917508" cy="1462123"/>
          </a:xfrm>
          <a:prstGeom prst="rect">
            <a:avLst/>
          </a:prstGeom>
        </p:spPr>
      </p:pic>
      <p:cxnSp>
        <p:nvCxnSpPr>
          <p:cNvPr id="15" name="Connecteur droit avec flèche 12"/>
          <p:cNvCxnSpPr/>
          <p:nvPr/>
        </p:nvCxnSpPr>
        <p:spPr>
          <a:xfrm>
            <a:off x="3145303" y="1721154"/>
            <a:ext cx="3578682" cy="260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6478834" y="2124568"/>
            <a:ext cx="110959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dirty="0" smtClean="0"/>
              <a:t>film </a:t>
            </a:r>
            <a:r>
              <a:rPr lang="fr-FR" sz="1600" dirty="0" err="1" smtClean="0"/>
              <a:t>boiling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5694283" y="3219213"/>
            <a:ext cx="31144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Bubbles coalescence</a:t>
            </a:r>
            <a:r>
              <a:rPr lang="fr-FR" dirty="0" smtClean="0">
                <a:sym typeface="Wingdings" panose="05000000000000000000" pitchFamily="2" charset="2"/>
              </a:rPr>
              <a:t> surface dryout </a:t>
            </a:r>
          </a:p>
          <a:p>
            <a:r>
              <a:rPr lang="fr-FR" dirty="0">
                <a:sym typeface="Wingdings" panose="05000000000000000000" pitchFamily="2" charset="2"/>
              </a:rPr>
              <a:t>Rapid surface temperature increase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523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Thermal testing platform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10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936" y="1636402"/>
            <a:ext cx="5601711" cy="44307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30" y="1833471"/>
            <a:ext cx="2950578" cy="213944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34648" y="4639263"/>
            <a:ext cx="2377574" cy="36933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</a:rPr>
              <a:t>oxy-acetylene flame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 bwMode="auto">
          <a:xfrm flipV="1">
            <a:off x="2891050" y="4006501"/>
            <a:ext cx="2090852" cy="6663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</p:spTree>
    <p:extLst>
      <p:ext uri="{BB962C8B-B14F-4D97-AF65-F5344CB8AC3E}">
        <p14:creationId xmlns:p14="http://schemas.microsoft.com/office/powerpoint/2010/main" val="321854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burnout process of plasma chamber</a:t>
            </a:r>
            <a:br>
              <a:rPr lang="en-US" altLang="zh-CN" dirty="0"/>
            </a:br>
            <a:r>
              <a:rPr lang="en-US" altLang="zh-CN" sz="2400" dirty="0">
                <a:solidFill>
                  <a:prstClr val="white"/>
                </a:solidFill>
                <a:ea typeface="仿宋" panose="02010609060101010101" pitchFamily="49" charset="-122"/>
                <a:cs typeface="Arial" panose="020B0604020202020204" pitchFamily="34" charset="0"/>
              </a:rPr>
              <a:t>Transition from nucleate boiling to film boiling</a:t>
            </a:r>
            <a:r>
              <a:rPr lang="en-US" altLang="zh-CN" sz="2400" dirty="0"/>
              <a:t> 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11</a:t>
            </a:fld>
            <a:endParaRPr lang="en-US" dirty="0"/>
          </a:p>
        </p:txBody>
      </p:sp>
      <p:pic>
        <p:nvPicPr>
          <p:cNvPr id="7" name="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92015" y="1184897"/>
            <a:ext cx="2939465" cy="518729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242" y="3568294"/>
            <a:ext cx="2921158" cy="257826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50060" y="1264902"/>
            <a:ext cx="45200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00FF"/>
                </a:solidFill>
              </a:rPr>
              <a:t>As the heat flux is too high, the local water </a:t>
            </a:r>
            <a:r>
              <a:rPr lang="en-US" altLang="zh-CN" sz="2000" b="1" dirty="0" smtClean="0">
                <a:solidFill>
                  <a:srgbClr val="0000FF"/>
                </a:solidFill>
              </a:rPr>
              <a:t>boils completely.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altLang="zh-CN" sz="2000" b="1" dirty="0" smtClean="0">
                <a:solidFill>
                  <a:srgbClr val="0000FF"/>
                </a:solidFill>
                <a:cs typeface="Arial" charset="0"/>
              </a:rPr>
              <a:t>The </a:t>
            </a:r>
            <a:r>
              <a:rPr lang="fr-FR" altLang="zh-CN" sz="2000" b="1" dirty="0">
                <a:solidFill>
                  <a:srgbClr val="0000FF"/>
                </a:solidFill>
                <a:cs typeface="Arial" charset="0"/>
              </a:rPr>
              <a:t>heat exchange decreases and the aluminum temperature </a:t>
            </a:r>
            <a:r>
              <a:rPr lang="fr-FR" altLang="zh-CN" sz="2000" b="1" dirty="0" smtClean="0">
                <a:solidFill>
                  <a:srgbClr val="0000FF"/>
                </a:solidFill>
                <a:cs typeface="Arial" charset="0"/>
              </a:rPr>
              <a:t>rises rapidly</a:t>
            </a:r>
            <a:r>
              <a:rPr lang="zh-CN" altLang="en-US" sz="2000" b="1" dirty="0" smtClean="0">
                <a:solidFill>
                  <a:srgbClr val="0000FF"/>
                </a:solidFill>
                <a:cs typeface="Arial" charset="0"/>
              </a:rPr>
              <a:t>，</a:t>
            </a:r>
            <a:r>
              <a:rPr lang="en-US" altLang="zh-CN" sz="2000" b="1" dirty="0" smtClean="0">
                <a:solidFill>
                  <a:srgbClr val="0000FF"/>
                </a:solidFill>
                <a:cs typeface="Arial" charset="0"/>
              </a:rPr>
              <a:t>then </a:t>
            </a:r>
            <a:r>
              <a:rPr lang="en-US" altLang="zh-CN" sz="2000" b="1" dirty="0" smtClean="0">
                <a:solidFill>
                  <a:srgbClr val="0000FF"/>
                </a:solidFill>
              </a:rPr>
              <a:t>burnout.</a:t>
            </a:r>
            <a:endParaRPr lang="fr-FR" altLang="zh-CN" sz="2000" b="1" dirty="0">
              <a:solidFill>
                <a:srgbClr val="0000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99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Cooling &amp; Structure Optimization</a:t>
            </a:r>
            <a:br>
              <a:rPr lang="en-US" altLang="zh-CN" dirty="0"/>
            </a:br>
            <a:r>
              <a:rPr lang="en-US" altLang="zh-CN" sz="2400" dirty="0">
                <a:solidFill>
                  <a:schemeClr val="bg1"/>
                </a:solidFill>
              </a:rPr>
              <a:t>Goal : to enhance heat transfer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12</a:t>
            </a:fld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216088" y="1026718"/>
            <a:ext cx="77091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US" altLang="zh-CN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Plasma flux to the water channel</a:t>
            </a:r>
          </a:p>
          <a:p>
            <a:pPr marL="342900" indent="-342900">
              <a:buFont typeface="+mj-lt"/>
              <a:buAutoNum type="alphaLcParenR"/>
            </a:pPr>
            <a:r>
              <a:rPr lang="en-US" altLang="zh-CN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Plasma flux </a:t>
            </a:r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</a:rPr>
              <a:t>to the solid </a:t>
            </a:r>
            <a:r>
              <a:rPr lang="en-US" altLang="zh-CN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aluminum (</a:t>
            </a:r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</a:rPr>
              <a:t>rotating </a:t>
            </a:r>
            <a:r>
              <a:rPr lang="en-US" altLang="zh-CN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30°of </a:t>
            </a:r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</a:rPr>
              <a:t>the </a:t>
            </a:r>
            <a:r>
              <a:rPr lang="en-US" altLang="zh-CN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chamber)</a:t>
            </a:r>
          </a:p>
          <a:p>
            <a:pPr marL="342900" indent="-342900">
              <a:buFont typeface="+mj-lt"/>
              <a:buAutoNum type="alphaLcParenR"/>
            </a:pPr>
            <a:r>
              <a:rPr lang="en-US" altLang="zh-CN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Plasma </a:t>
            </a:r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</a:rPr>
              <a:t>flux to the Additional </a:t>
            </a:r>
            <a:r>
              <a:rPr lang="en-US" altLang="zh-CN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bar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5679618" y="2555929"/>
            <a:ext cx="3011458" cy="1291394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6285534" y="2976094"/>
            <a:ext cx="2160240" cy="31999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7221638" y="3048103"/>
            <a:ext cx="432048" cy="175979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" name="任意多边形 10"/>
          <p:cNvSpPr/>
          <p:nvPr/>
        </p:nvSpPr>
        <p:spPr bwMode="auto">
          <a:xfrm>
            <a:off x="5695112" y="2687133"/>
            <a:ext cx="1405425" cy="310693"/>
          </a:xfrm>
          <a:custGeom>
            <a:avLst/>
            <a:gdLst>
              <a:gd name="connsiteX0" fmla="*/ 0 w 1674253"/>
              <a:gd name="connsiteY0" fmla="*/ 388008 h 388008"/>
              <a:gd name="connsiteX1" fmla="*/ 824248 w 1674253"/>
              <a:gd name="connsiteY1" fmla="*/ 40278 h 388008"/>
              <a:gd name="connsiteX2" fmla="*/ 1674253 w 1674253"/>
              <a:gd name="connsiteY2" fmla="*/ 1642 h 38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253" h="388008">
                <a:moveTo>
                  <a:pt x="0" y="388008"/>
                </a:moveTo>
                <a:cubicBezTo>
                  <a:pt x="272603" y="246340"/>
                  <a:pt x="545206" y="104672"/>
                  <a:pt x="824248" y="40278"/>
                </a:cubicBezTo>
                <a:cubicBezTo>
                  <a:pt x="1103290" y="-24116"/>
                  <a:pt x="1511121" y="10228"/>
                  <a:pt x="1674253" y="164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5695112" y="3384234"/>
            <a:ext cx="1431183" cy="286554"/>
          </a:xfrm>
          <a:custGeom>
            <a:avLst/>
            <a:gdLst>
              <a:gd name="connsiteX0" fmla="*/ 0 w 1635617"/>
              <a:gd name="connsiteY0" fmla="*/ 0 h 286554"/>
              <a:gd name="connsiteX1" fmla="*/ 850006 w 1635617"/>
              <a:gd name="connsiteY1" fmla="*/ 257577 h 286554"/>
              <a:gd name="connsiteX2" fmla="*/ 1635617 w 1635617"/>
              <a:gd name="connsiteY2" fmla="*/ 283335 h 286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5617" h="286554">
                <a:moveTo>
                  <a:pt x="0" y="0"/>
                </a:moveTo>
                <a:cubicBezTo>
                  <a:pt x="288701" y="105177"/>
                  <a:pt x="577403" y="210355"/>
                  <a:pt x="850006" y="257577"/>
                </a:cubicBezTo>
                <a:cubicBezTo>
                  <a:pt x="1122609" y="304800"/>
                  <a:pt x="1470338" y="279042"/>
                  <a:pt x="1635617" y="28333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97479" y="2170374"/>
            <a:ext cx="1042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Water flow</a:t>
            </a:r>
            <a:endParaRPr lang="zh-CN" altLang="en-US" sz="1200" dirty="0"/>
          </a:p>
        </p:txBody>
      </p:sp>
      <p:sp>
        <p:nvSpPr>
          <p:cNvPr id="14" name="任意多边形 13"/>
          <p:cNvSpPr/>
          <p:nvPr/>
        </p:nvSpPr>
        <p:spPr bwMode="auto">
          <a:xfrm>
            <a:off x="5980076" y="2863147"/>
            <a:ext cx="927278" cy="211994"/>
          </a:xfrm>
          <a:custGeom>
            <a:avLst/>
            <a:gdLst>
              <a:gd name="connsiteX0" fmla="*/ 0 w 927278"/>
              <a:gd name="connsiteY0" fmla="*/ 211994 h 211994"/>
              <a:gd name="connsiteX1" fmla="*/ 502276 w 927278"/>
              <a:gd name="connsiteY1" fmla="*/ 18811 h 211994"/>
              <a:gd name="connsiteX2" fmla="*/ 927278 w 927278"/>
              <a:gd name="connsiteY2" fmla="*/ 5932 h 21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278" h="211994">
                <a:moveTo>
                  <a:pt x="0" y="211994"/>
                </a:moveTo>
                <a:cubicBezTo>
                  <a:pt x="173865" y="132574"/>
                  <a:pt x="347730" y="53155"/>
                  <a:pt x="502276" y="18811"/>
                </a:cubicBezTo>
                <a:cubicBezTo>
                  <a:pt x="656822" y="-15533"/>
                  <a:pt x="832833" y="8078"/>
                  <a:pt x="927278" y="593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任意多边形 14"/>
          <p:cNvSpPr/>
          <p:nvPr/>
        </p:nvSpPr>
        <p:spPr bwMode="auto">
          <a:xfrm>
            <a:off x="5992954" y="3306961"/>
            <a:ext cx="914400" cy="146285"/>
          </a:xfrm>
          <a:custGeom>
            <a:avLst/>
            <a:gdLst>
              <a:gd name="connsiteX0" fmla="*/ 0 w 914400"/>
              <a:gd name="connsiteY0" fmla="*/ 0 h 146285"/>
              <a:gd name="connsiteX1" fmla="*/ 540913 w 914400"/>
              <a:gd name="connsiteY1" fmla="*/ 128788 h 146285"/>
              <a:gd name="connsiteX2" fmla="*/ 914400 w 914400"/>
              <a:gd name="connsiteY2" fmla="*/ 141667 h 1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" h="146285">
                <a:moveTo>
                  <a:pt x="0" y="0"/>
                </a:moveTo>
                <a:cubicBezTo>
                  <a:pt x="194256" y="52588"/>
                  <a:pt x="388513" y="105177"/>
                  <a:pt x="540913" y="128788"/>
                </a:cubicBezTo>
                <a:cubicBezTo>
                  <a:pt x="693313" y="152399"/>
                  <a:pt x="803856" y="147033"/>
                  <a:pt x="914400" y="141667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 bwMode="auto">
          <a:xfrm flipV="1">
            <a:off x="7091833" y="2683658"/>
            <a:ext cx="215418" cy="69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17" name="直接箭头连接符 16"/>
          <p:cNvCxnSpPr/>
          <p:nvPr/>
        </p:nvCxnSpPr>
        <p:spPr bwMode="auto">
          <a:xfrm flipV="1">
            <a:off x="6895774" y="2861476"/>
            <a:ext cx="215418" cy="69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18" name="直接箭头连接符 17"/>
          <p:cNvCxnSpPr/>
          <p:nvPr/>
        </p:nvCxnSpPr>
        <p:spPr bwMode="auto">
          <a:xfrm flipV="1">
            <a:off x="6861598" y="3443129"/>
            <a:ext cx="215418" cy="69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19" name="直接箭头连接符 18"/>
          <p:cNvCxnSpPr/>
          <p:nvPr/>
        </p:nvCxnSpPr>
        <p:spPr bwMode="auto">
          <a:xfrm flipV="1">
            <a:off x="7077622" y="3661947"/>
            <a:ext cx="215418" cy="69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20" name="直接箭头连接符 19"/>
          <p:cNvCxnSpPr>
            <a:stCxn id="22" idx="2"/>
          </p:cNvCxnSpPr>
          <p:nvPr/>
        </p:nvCxnSpPr>
        <p:spPr bwMode="auto">
          <a:xfrm flipH="1">
            <a:off x="7437664" y="2462123"/>
            <a:ext cx="570144" cy="6899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cxnSp>
        <p:nvCxnSpPr>
          <p:cNvPr id="21" name="直接箭头连接符 20"/>
          <p:cNvCxnSpPr/>
          <p:nvPr/>
        </p:nvCxnSpPr>
        <p:spPr bwMode="auto">
          <a:xfrm>
            <a:off x="5799590" y="2447373"/>
            <a:ext cx="257420" cy="3259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2" name="矩形 21"/>
          <p:cNvSpPr/>
          <p:nvPr/>
        </p:nvSpPr>
        <p:spPr>
          <a:xfrm>
            <a:off x="7383995" y="2092791"/>
            <a:ext cx="12476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Plasma flux </a:t>
            </a:r>
            <a:endParaRPr lang="zh-CN" altLang="en-US" dirty="0"/>
          </a:p>
        </p:txBody>
      </p:sp>
      <p:cxnSp>
        <p:nvCxnSpPr>
          <p:cNvPr id="23" name="直接箭头连接符 22"/>
          <p:cNvCxnSpPr/>
          <p:nvPr/>
        </p:nvCxnSpPr>
        <p:spPr bwMode="auto">
          <a:xfrm flipV="1">
            <a:off x="7362595" y="3188193"/>
            <a:ext cx="473606" cy="8193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4" name="文本框 23"/>
          <p:cNvSpPr txBox="1"/>
          <p:nvPr/>
        </p:nvSpPr>
        <p:spPr>
          <a:xfrm>
            <a:off x="6377999" y="3959711"/>
            <a:ext cx="2078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Additional aluminum bar</a:t>
            </a:r>
            <a:endParaRPr lang="zh-CN" altLang="en-US" sz="1400" b="1" dirty="0"/>
          </a:p>
        </p:txBody>
      </p:sp>
      <p:pic>
        <p:nvPicPr>
          <p:cNvPr id="2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72"/>
          <a:stretch/>
        </p:blipFill>
        <p:spPr>
          <a:xfrm>
            <a:off x="4911803" y="4627042"/>
            <a:ext cx="3991102" cy="1686351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216088" y="4865623"/>
            <a:ext cx="48942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b="1" dirty="0" err="1" smtClean="0">
                <a:solidFill>
                  <a:srgbClr val="0000FF"/>
                </a:solidFill>
              </a:rPr>
              <a:t>Thuillier</a:t>
            </a:r>
            <a:r>
              <a:rPr lang="en-US" altLang="zh-CN" b="1" dirty="0" smtClean="0">
                <a:solidFill>
                  <a:srgbClr val="0000FF"/>
                </a:solidFill>
              </a:rPr>
              <a:t> Proposed </a:t>
            </a:r>
            <a:r>
              <a:rPr lang="en-US" altLang="zh-CN" b="1" dirty="0">
                <a:solidFill>
                  <a:srgbClr val="0000FF"/>
                </a:solidFill>
              </a:rPr>
              <a:t>an </a:t>
            </a:r>
            <a:r>
              <a:rPr lang="en-US" altLang="zh-CN" b="1" dirty="0" smtClean="0">
                <a:solidFill>
                  <a:srgbClr val="FF0000"/>
                </a:solidFill>
              </a:rPr>
              <a:t>hyper-</a:t>
            </a:r>
            <a:r>
              <a:rPr lang="en-US" altLang="zh-CN" b="1" dirty="0" err="1" smtClean="0">
                <a:solidFill>
                  <a:srgbClr val="FF0000"/>
                </a:solidFill>
              </a:rPr>
              <a:t>vapotron</a:t>
            </a:r>
            <a:r>
              <a:rPr lang="en-US" altLang="zh-CN" b="1" dirty="0" smtClean="0">
                <a:solidFill>
                  <a:srgbClr val="0000FF"/>
                </a:solidFill>
              </a:rPr>
              <a:t> </a:t>
            </a:r>
            <a:r>
              <a:rPr lang="en-US" altLang="zh-CN" b="1" dirty="0">
                <a:solidFill>
                  <a:srgbClr val="0000FF"/>
                </a:solidFill>
              </a:rPr>
              <a:t>cooling schemes </a:t>
            </a:r>
            <a:r>
              <a:rPr lang="zh-CN" altLang="en-US" b="1" dirty="0" smtClean="0">
                <a:solidFill>
                  <a:srgbClr val="0000FF"/>
                </a:solidFill>
              </a:rPr>
              <a:t>，</a:t>
            </a:r>
            <a:r>
              <a:rPr lang="en-US" altLang="zh-CN" b="1" dirty="0" smtClean="0">
                <a:solidFill>
                  <a:srgbClr val="0000FF"/>
                </a:solidFill>
              </a:rPr>
              <a:t>but it requires </a:t>
            </a:r>
            <a:r>
              <a:rPr lang="en-US" altLang="zh-CN" b="1" dirty="0">
                <a:solidFill>
                  <a:srgbClr val="0000FF"/>
                </a:solidFill>
              </a:rPr>
              <a:t>a total thickness for the plasma chamber of </a:t>
            </a:r>
            <a:r>
              <a:rPr lang="en-US" altLang="zh-CN" b="1" dirty="0">
                <a:solidFill>
                  <a:srgbClr val="FF0000"/>
                </a:solidFill>
              </a:rPr>
              <a:t>~20 </a:t>
            </a:r>
            <a:r>
              <a:rPr lang="en-US" altLang="zh-CN" b="1" dirty="0" smtClean="0">
                <a:solidFill>
                  <a:srgbClr val="FF0000"/>
                </a:solidFill>
              </a:rPr>
              <a:t>mm</a:t>
            </a:r>
            <a:r>
              <a:rPr lang="en-US" altLang="zh-CN" b="1" dirty="0">
                <a:solidFill>
                  <a:srgbClr val="FF0000"/>
                </a:solidFill>
              </a:rPr>
              <a:t>.</a:t>
            </a:r>
            <a:endParaRPr lang="en-US" altLang="zh-CN" b="1" i="0" dirty="0">
              <a:solidFill>
                <a:srgbClr val="FF0000"/>
              </a:solidFill>
              <a:effectLst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2293" y="5864458"/>
            <a:ext cx="4049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/>
              <a:t>T. </a:t>
            </a:r>
            <a:r>
              <a:rPr lang="en-US" altLang="zh-CN" sz="1400" i="1" dirty="0" err="1" smtClean="0"/>
              <a:t>Thuillier</a:t>
            </a:r>
            <a:r>
              <a:rPr lang="en-US" altLang="zh-CN" sz="1400" i="1" dirty="0" smtClean="0"/>
              <a:t>, </a:t>
            </a:r>
            <a:r>
              <a:rPr lang="en-US" altLang="zh-CN" sz="1400" i="1" dirty="0"/>
              <a:t>et al</a:t>
            </a:r>
            <a:r>
              <a:rPr lang="en-US" altLang="zh-CN" sz="1400" i="1" dirty="0" smtClean="0"/>
              <a:t>., </a:t>
            </a:r>
            <a:r>
              <a:rPr lang="en-US" altLang="zh-CN" sz="1400" i="1" dirty="0"/>
              <a:t>Rev. Sci. </a:t>
            </a:r>
            <a:r>
              <a:rPr lang="en-US" altLang="zh-CN" sz="1400" i="1" dirty="0" err="1"/>
              <a:t>Instrum</a:t>
            </a:r>
            <a:r>
              <a:rPr lang="en-US" altLang="zh-CN" sz="1400" i="1" dirty="0"/>
              <a:t>. 87, 02A736 (2016</a:t>
            </a:r>
            <a:r>
              <a:rPr lang="en-US" altLang="zh-CN" sz="1400" i="1" dirty="0" smtClean="0"/>
              <a:t>)</a:t>
            </a:r>
            <a:endParaRPr lang="zh-CN" altLang="en-US" sz="1400" i="1" dirty="0"/>
          </a:p>
        </p:txBody>
      </p:sp>
      <p:sp>
        <p:nvSpPr>
          <p:cNvPr id="28" name="文本框 27"/>
          <p:cNvSpPr txBox="1"/>
          <p:nvPr/>
        </p:nvSpPr>
        <p:spPr>
          <a:xfrm>
            <a:off x="1595719" y="4455168"/>
            <a:ext cx="311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a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126489" y="4472331"/>
            <a:ext cx="311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b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007218" y="4165902"/>
            <a:ext cx="311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c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897" y="1994312"/>
            <a:ext cx="2387162" cy="239654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17192" y="1977733"/>
            <a:ext cx="2426126" cy="241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0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Microchannel cooling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13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278" y="1422981"/>
            <a:ext cx="5098260" cy="37589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45509" y="4237453"/>
            <a:ext cx="87984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Features</a:t>
            </a:r>
            <a:r>
              <a:rPr lang="en-US" altLang="zh-CN" sz="24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  <a:endParaRPr lang="en-US" altLang="zh-CN" sz="2300" b="1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 smtClean="0">
                <a:solidFill>
                  <a:srgbClr val="000000"/>
                </a:solidFill>
              </a:rPr>
              <a:t>Very </a:t>
            </a:r>
            <a:r>
              <a:rPr lang="en-US" altLang="zh-CN" sz="2000" b="1" dirty="0">
                <a:solidFill>
                  <a:srgbClr val="000000"/>
                </a:solidFill>
              </a:rPr>
              <a:t>thin </a:t>
            </a:r>
            <a:r>
              <a:rPr lang="en-US" altLang="zh-CN" sz="2000" b="1" dirty="0" smtClean="0">
                <a:solidFill>
                  <a:srgbClr val="000000"/>
                </a:solidFill>
              </a:rPr>
              <a:t>thickness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0000"/>
                </a:solidFill>
              </a:rPr>
              <a:t>High power flux </a:t>
            </a:r>
            <a:r>
              <a:rPr lang="en-US" altLang="zh-CN" sz="2000" b="1" dirty="0" smtClean="0">
                <a:solidFill>
                  <a:srgbClr val="000000"/>
                </a:solidFill>
              </a:rPr>
              <a:t>(0.5-2 </a:t>
            </a:r>
            <a:r>
              <a:rPr lang="en-US" altLang="zh-CN" sz="2000" b="1" dirty="0">
                <a:solidFill>
                  <a:srgbClr val="000000"/>
                </a:solidFill>
              </a:rPr>
              <a:t>kW/cm</a:t>
            </a:r>
            <a:r>
              <a:rPr lang="en-US" altLang="zh-CN" sz="2000" b="1" baseline="30000" dirty="0">
                <a:solidFill>
                  <a:srgbClr val="000000"/>
                </a:solidFill>
              </a:rPr>
              <a:t>2</a:t>
            </a:r>
            <a:r>
              <a:rPr lang="en-US" altLang="zh-CN" sz="2000" b="1" dirty="0" smtClean="0">
                <a:solidFill>
                  <a:srgbClr val="000000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 smtClean="0">
                <a:solidFill>
                  <a:srgbClr val="000000"/>
                </a:solidFill>
              </a:rPr>
              <a:t>Acceptable </a:t>
            </a:r>
            <a:r>
              <a:rPr lang="en-US" altLang="zh-CN" sz="2000" b="1" dirty="0">
                <a:solidFill>
                  <a:srgbClr val="000000"/>
                </a:solidFill>
              </a:rPr>
              <a:t>pressure </a:t>
            </a:r>
            <a:r>
              <a:rPr lang="en-US" altLang="zh-CN" sz="2000" b="1" dirty="0" smtClean="0">
                <a:solidFill>
                  <a:srgbClr val="000000"/>
                </a:solidFill>
              </a:rPr>
              <a:t>drop</a:t>
            </a:r>
          </a:p>
        </p:txBody>
      </p:sp>
      <p:sp>
        <p:nvSpPr>
          <p:cNvPr id="9" name="矩形 8"/>
          <p:cNvSpPr/>
          <p:nvPr/>
        </p:nvSpPr>
        <p:spPr>
          <a:xfrm>
            <a:off x="319251" y="5758684"/>
            <a:ext cx="85054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Micro Channel Cooling seems to be an excellent solution</a:t>
            </a:r>
            <a:endParaRPr lang="zh-CN" altLang="en-US" sz="2800" b="1" dirty="0"/>
          </a:p>
        </p:txBody>
      </p:sp>
      <p:sp>
        <p:nvSpPr>
          <p:cNvPr id="10" name="矩形 9"/>
          <p:cNvSpPr/>
          <p:nvPr/>
        </p:nvSpPr>
        <p:spPr>
          <a:xfrm>
            <a:off x="283111" y="991608"/>
            <a:ext cx="84085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Technically it means using a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micro-fluidics</a:t>
            </a:r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device as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heat exchanger </a:t>
            </a:r>
            <a:r>
              <a:rPr lang="en-US" altLang="zh-CN" sz="2000" dirty="0">
                <a:solidFill>
                  <a:srgbClr val="0000FF"/>
                </a:solidFill>
                <a:latin typeface="Arial" panose="020B0604020202020204" pitchFamily="34" charset="0"/>
              </a:rPr>
              <a:t>for the thermal management of a heat source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41155" y="1950270"/>
            <a:ext cx="34810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0000"/>
                </a:solidFill>
              </a:rPr>
              <a:t>Microchannel</a:t>
            </a:r>
            <a:r>
              <a:rPr lang="zh-CN" altLang="en-US" sz="2000" b="1" i="1" dirty="0" smtClean="0">
                <a:solidFill>
                  <a:srgbClr val="FF0000"/>
                </a:solidFill>
              </a:rPr>
              <a:t>：</a:t>
            </a:r>
            <a:r>
              <a:rPr lang="en-US" altLang="zh-CN" sz="2000" b="1" i="1" dirty="0" smtClean="0">
                <a:solidFill>
                  <a:srgbClr val="FF0000"/>
                </a:solidFill>
              </a:rPr>
              <a:t>D</a:t>
            </a:r>
            <a:r>
              <a:rPr lang="en-US" altLang="zh-CN" sz="20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1 mm</a:t>
            </a:r>
            <a:endParaRPr lang="zh-CN" altLang="en-US" sz="2000" b="1" i="1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86557" y="5129748"/>
            <a:ext cx="4367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i="1" dirty="0"/>
              <a:t>D.B. Tuckerman, R.F.W. Pease, High performance heat sink for VLSI,IEEE Electron Dev.Lett.EDL-2(5)(1981)126-129.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672299" y="2585390"/>
                <a:ext cx="232685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fr-FR" altLang="zh-CN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altLang="zh-CN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d>
                        <m:dPr>
                          <m:ctrlPr>
                            <a:rPr lang="fr-FR" altLang="zh-CN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altLang="zh-CN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</m:d>
                      <m:r>
                        <a:rPr lang="fr-FR" altLang="zh-CN" sz="2000" i="1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fr-FR" altLang="zh-CN" sz="2000" i="1">
                          <a:latin typeface="Cambria Math" panose="02040503050406030204" pitchFamily="18" charset="0"/>
                        </a:rPr>
                        <m:t>×∆</m:t>
                      </m:r>
                      <m:r>
                        <a:rPr lang="fr-FR" altLang="zh-C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fr-FR" altLang="zh-CN" sz="2000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299" y="2585390"/>
                <a:ext cx="2326855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9"/>
          <p:cNvSpPr txBox="1"/>
          <p:nvPr/>
        </p:nvSpPr>
        <p:spPr bwMode="auto">
          <a:xfrm>
            <a:off x="83195" y="2236832"/>
            <a:ext cx="1411014" cy="338554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square" lIns="360000" rIns="360000" rtlCol="0">
            <a:spAutoFit/>
          </a:bodyPr>
          <a:lstStyle/>
          <a:p>
            <a:r>
              <a:rPr lang="fr-FR" sz="1600" i="1" dirty="0" smtClean="0"/>
              <a:t>Power</a:t>
            </a:r>
            <a:endParaRPr lang="fr-FR" sz="2000" i="1" dirty="0"/>
          </a:p>
        </p:txBody>
      </p:sp>
      <p:sp>
        <p:nvSpPr>
          <p:cNvPr id="15" name="ZoneTexte 11"/>
          <p:cNvSpPr txBox="1"/>
          <p:nvPr/>
        </p:nvSpPr>
        <p:spPr bwMode="auto">
          <a:xfrm>
            <a:off x="-77997" y="3201504"/>
            <a:ext cx="2010104" cy="584775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square" lIns="360000" rIns="360000" rtlCol="0">
            <a:spAutoFit/>
          </a:bodyPr>
          <a:lstStyle/>
          <a:p>
            <a:r>
              <a:rPr lang="fr-FR" sz="1600" i="1" dirty="0" err="1" smtClean="0">
                <a:solidFill>
                  <a:srgbClr val="FF0000"/>
                </a:solidFill>
              </a:rPr>
              <a:t>Heat</a:t>
            </a:r>
            <a:r>
              <a:rPr lang="fr-FR" sz="1600" i="1" dirty="0" smtClean="0">
                <a:solidFill>
                  <a:srgbClr val="FF0000"/>
                </a:solidFill>
              </a:rPr>
              <a:t> exchange</a:t>
            </a:r>
          </a:p>
          <a:p>
            <a:r>
              <a:rPr lang="fr-FR" sz="1600" i="1" dirty="0" smtClean="0">
                <a:solidFill>
                  <a:srgbClr val="FF0000"/>
                </a:solidFill>
              </a:rPr>
              <a:t> coefficient </a:t>
            </a:r>
            <a:r>
              <a:rPr lang="fr-FR" altLang="zh-CN" sz="1600" b="1" i="1" dirty="0">
                <a:solidFill>
                  <a:srgbClr val="FF0000"/>
                </a:solidFill>
              </a:rPr>
              <a:t>↑</a:t>
            </a:r>
            <a:endParaRPr lang="fr-FR" sz="1600" i="1" dirty="0">
              <a:solidFill>
                <a:srgbClr val="FF0000"/>
              </a:solidFill>
            </a:endParaRPr>
          </a:p>
        </p:txBody>
      </p:sp>
      <p:cxnSp>
        <p:nvCxnSpPr>
          <p:cNvPr id="16" name="Connecteur droit 12"/>
          <p:cNvCxnSpPr/>
          <p:nvPr/>
        </p:nvCxnSpPr>
        <p:spPr>
          <a:xfrm flipH="1">
            <a:off x="1001559" y="2880743"/>
            <a:ext cx="468207" cy="4217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8"/>
          <p:cNvSpPr txBox="1"/>
          <p:nvPr/>
        </p:nvSpPr>
        <p:spPr bwMode="auto">
          <a:xfrm>
            <a:off x="1235662" y="2227638"/>
            <a:ext cx="1575369" cy="338554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square" lIns="360000" rIns="360000" rtlCol="0">
            <a:spAutoFit/>
          </a:bodyPr>
          <a:lstStyle/>
          <a:p>
            <a:r>
              <a:rPr lang="fr-FR" sz="1600" i="1" dirty="0" smtClean="0">
                <a:solidFill>
                  <a:srgbClr val="FF0000"/>
                </a:solidFill>
              </a:rPr>
              <a:t>Surface </a:t>
            </a:r>
            <a:r>
              <a:rPr lang="fr-FR" sz="1600" b="1" i="1" dirty="0" smtClean="0">
                <a:solidFill>
                  <a:srgbClr val="FF0000"/>
                </a:solidFill>
              </a:rPr>
              <a:t>↑</a:t>
            </a:r>
            <a:endParaRPr lang="fr-FR" sz="1600" b="1" i="1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07664" y="3050632"/>
            <a:ext cx="20585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CN" sz="1400" i="1" dirty="0"/>
              <a:t>Temperature difference</a:t>
            </a:r>
          </a:p>
          <a:p>
            <a:r>
              <a:rPr lang="fr-FR" altLang="zh-CN" sz="1400" i="1" dirty="0"/>
              <a:t>Between water and metal</a:t>
            </a:r>
          </a:p>
        </p:txBody>
      </p:sp>
      <p:cxnSp>
        <p:nvCxnSpPr>
          <p:cNvPr id="19" name="Connecteur droit 12"/>
          <p:cNvCxnSpPr/>
          <p:nvPr/>
        </p:nvCxnSpPr>
        <p:spPr>
          <a:xfrm>
            <a:off x="682082" y="2496645"/>
            <a:ext cx="189305" cy="1579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2"/>
          <p:cNvCxnSpPr/>
          <p:nvPr/>
        </p:nvCxnSpPr>
        <p:spPr>
          <a:xfrm>
            <a:off x="1978088" y="2479316"/>
            <a:ext cx="140519" cy="152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12"/>
          <p:cNvCxnSpPr/>
          <p:nvPr/>
        </p:nvCxnSpPr>
        <p:spPr>
          <a:xfrm>
            <a:off x="2695349" y="2903599"/>
            <a:ext cx="115682" cy="1879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1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225423" y="669325"/>
            <a:ext cx="5730844" cy="4610046"/>
            <a:chOff x="2225423" y="669325"/>
            <a:chExt cx="5730844" cy="4610046"/>
          </a:xfrm>
        </p:grpSpPr>
        <p:grpSp>
          <p:nvGrpSpPr>
            <p:cNvPr id="19" name="组合 18"/>
            <p:cNvGrpSpPr/>
            <p:nvPr/>
          </p:nvGrpSpPr>
          <p:grpSpPr>
            <a:xfrm>
              <a:off x="2225423" y="669325"/>
              <a:ext cx="5730844" cy="4610046"/>
              <a:chOff x="2225423" y="669325"/>
              <a:chExt cx="5730844" cy="4610046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2225423" y="669325"/>
                <a:ext cx="5730844" cy="4610046"/>
                <a:chOff x="2052002" y="1156147"/>
                <a:chExt cx="5730844" cy="4610046"/>
              </a:xfrm>
            </p:grpSpPr>
            <p:pic>
              <p:nvPicPr>
                <p:cNvPr id="24" name="图片 2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52002" y="1156147"/>
                  <a:ext cx="5730844" cy="4052199"/>
                </a:xfrm>
                <a:prstGeom prst="rect">
                  <a:avLst/>
                </a:prstGeom>
              </p:spPr>
            </p:pic>
            <p:sp>
              <p:nvSpPr>
                <p:cNvPr id="25" name="U-Turn Arrow 12"/>
                <p:cNvSpPr/>
                <p:nvPr/>
              </p:nvSpPr>
              <p:spPr>
                <a:xfrm rot="15123728" flipV="1">
                  <a:off x="7128115" y="2244364"/>
                  <a:ext cx="541121" cy="349311"/>
                </a:xfrm>
                <a:prstGeom prst="uturnArrow">
                  <a:avLst>
                    <a:gd name="adj1" fmla="val 25000"/>
                    <a:gd name="adj2" fmla="val 25000"/>
                    <a:gd name="adj3" fmla="val 25000"/>
                    <a:gd name="adj4" fmla="val 43750"/>
                    <a:gd name="adj5" fmla="val 98209"/>
                  </a:avLst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TextBox 13"/>
                <p:cNvSpPr txBox="1"/>
                <p:nvPr/>
              </p:nvSpPr>
              <p:spPr bwMode="auto">
                <a:xfrm rot="20726428">
                  <a:off x="2615481" y="2672913"/>
                  <a:ext cx="1083695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rtlCol="0">
                  <a:spAutoFit/>
                </a:bodyPr>
                <a:lstStyle/>
                <a:p>
                  <a:pPr eaLnBrk="1" hangingPunct="1"/>
                  <a:r>
                    <a:rPr lang="en-US" sz="1400" b="1" dirty="0" smtClean="0">
                      <a:latin typeface="Arial" pitchFamily="34" charset="0"/>
                    </a:rPr>
                    <a:t>Water flow</a:t>
                  </a:r>
                  <a:endParaRPr lang="fr-FR" sz="1400" b="1" dirty="0">
                    <a:latin typeface="Arial" pitchFamily="34" charset="0"/>
                  </a:endParaRPr>
                </a:p>
              </p:txBody>
            </p:sp>
            <p:sp>
              <p:nvSpPr>
                <p:cNvPr id="27" name="Right Arrow 10"/>
                <p:cNvSpPr/>
                <p:nvPr/>
              </p:nvSpPr>
              <p:spPr>
                <a:xfrm rot="9888380">
                  <a:off x="3287936" y="3041155"/>
                  <a:ext cx="1393266" cy="154781"/>
                </a:xfrm>
                <a:prstGeom prst="rightArrow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" name="Right Arrow 10"/>
                <p:cNvSpPr/>
                <p:nvPr/>
              </p:nvSpPr>
              <p:spPr>
                <a:xfrm rot="20596981">
                  <a:off x="3440335" y="3433524"/>
                  <a:ext cx="1393266" cy="154781"/>
                </a:xfrm>
                <a:prstGeom prst="rightArrow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pic>
              <p:nvPicPr>
                <p:cNvPr id="29" name="图片 28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0435166">
                  <a:off x="5419753" y="3613812"/>
                  <a:ext cx="2057143" cy="2152381"/>
                </a:xfrm>
                <a:prstGeom prst="rect">
                  <a:avLst/>
                </a:prstGeom>
              </p:spPr>
            </p:pic>
            <p:sp>
              <p:nvSpPr>
                <p:cNvPr id="30" name="椭圆形标注 29"/>
                <p:cNvSpPr/>
                <p:nvPr/>
              </p:nvSpPr>
              <p:spPr>
                <a:xfrm>
                  <a:off x="6643848" y="2541642"/>
                  <a:ext cx="551956" cy="430159"/>
                </a:xfrm>
                <a:prstGeom prst="wedgeEllipseCallout">
                  <a:avLst>
                    <a:gd name="adj1" fmla="val -116519"/>
                    <a:gd name="adj2" fmla="val 265910"/>
                  </a:avLst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22" name="直接箭头连接符 21"/>
              <p:cNvCxnSpPr/>
              <p:nvPr/>
            </p:nvCxnSpPr>
            <p:spPr>
              <a:xfrm>
                <a:off x="5197920" y="2169119"/>
                <a:ext cx="157969" cy="3158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本框 22"/>
              <p:cNvSpPr txBox="1"/>
              <p:nvPr/>
            </p:nvSpPr>
            <p:spPr>
              <a:xfrm rot="3954772">
                <a:off x="5051661" y="2030619"/>
                <a:ext cx="6250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solidFill>
                      <a:srgbClr val="FF0000"/>
                    </a:solidFill>
                  </a:rPr>
                  <a:t>52 mm</a:t>
                </a:r>
              </a:p>
            </p:txBody>
          </p:sp>
        </p:grpSp>
        <p:sp>
          <p:nvSpPr>
            <p:cNvPr id="20" name="椭圆形标注 19"/>
            <p:cNvSpPr/>
            <p:nvPr/>
          </p:nvSpPr>
          <p:spPr>
            <a:xfrm>
              <a:off x="5790877" y="1874079"/>
              <a:ext cx="551956" cy="430159"/>
            </a:xfrm>
            <a:prstGeom prst="wedgeEllipseCallout">
              <a:avLst>
                <a:gd name="adj1" fmla="val 58810"/>
                <a:gd name="adj2" fmla="val 308424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Plasma chamber with microchannel cooling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14</a:t>
            </a:fld>
            <a:endParaRPr lang="en-US" dirty="0"/>
          </a:p>
        </p:txBody>
      </p:sp>
      <p:sp>
        <p:nvSpPr>
          <p:cNvPr id="31" name="矩形 30"/>
          <p:cNvSpPr/>
          <p:nvPr/>
        </p:nvSpPr>
        <p:spPr>
          <a:xfrm>
            <a:off x="52451" y="1016594"/>
            <a:ext cx="90390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FF"/>
                </a:solidFill>
                <a:latin typeface="Arial" panose="020B0604020202020204" pitchFamily="34" charset="0"/>
              </a:rPr>
              <a:t>The microchannel structure is set up in </a:t>
            </a:r>
            <a:r>
              <a:rPr lang="en-US" altLang="zh-CN" sz="20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the 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6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high heat flux 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poles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43352" y="4903252"/>
            <a:ext cx="370896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 smtClean="0"/>
              <a:t>Water </a:t>
            </a:r>
            <a:r>
              <a:rPr lang="en-US" altLang="zh-CN" sz="2000" dirty="0"/>
              <a:t>channel </a:t>
            </a:r>
            <a:r>
              <a:rPr lang="en-US" altLang="zh-CN" sz="2000" dirty="0" smtClean="0"/>
              <a:t>thickness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Chamber wall </a:t>
            </a:r>
            <a:r>
              <a:rPr lang="en-US" altLang="zh-CN" sz="2000" dirty="0" smtClean="0"/>
              <a:t>thickness</a:t>
            </a:r>
            <a:endParaRPr lang="en-US" altLang="zh-CN" sz="2000" dirty="0" smtClean="0">
              <a:ea typeface="楷体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/>
              <a:t>Pressure loss and </a:t>
            </a:r>
            <a:r>
              <a:rPr lang="en-US" altLang="zh-CN" sz="2000" dirty="0" smtClean="0"/>
              <a:t>flow </a:t>
            </a:r>
            <a:r>
              <a:rPr lang="en-US" altLang="zh-CN" sz="2000" dirty="0"/>
              <a:t>velocity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ea typeface="楷体" panose="02010609060101010101" pitchFamily="49" charset="-122"/>
              </a:rPr>
              <a:t>Water flow rate</a:t>
            </a:r>
            <a:endParaRPr lang="en-US" altLang="zh-CN" sz="2000" dirty="0" smtClean="0"/>
          </a:p>
        </p:txBody>
      </p:sp>
      <p:sp>
        <p:nvSpPr>
          <p:cNvPr id="33" name="矩形 32"/>
          <p:cNvSpPr/>
          <p:nvPr/>
        </p:nvSpPr>
        <p:spPr>
          <a:xfrm>
            <a:off x="429780" y="4536858"/>
            <a:ext cx="4288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</a:rPr>
              <a:t>Parameters that need to be optimized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861842" y="5261759"/>
            <a:ext cx="21943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15.6 </a:t>
            </a:r>
            <a:r>
              <a:rPr lang="en-US" altLang="zh-CN" b="1" dirty="0">
                <a:solidFill>
                  <a:srgbClr val="FF0000"/>
                </a:solidFill>
              </a:rPr>
              <a:t>* 15 </a:t>
            </a:r>
            <a:r>
              <a:rPr lang="en-US" altLang="zh-CN" b="1" dirty="0" smtClean="0">
                <a:solidFill>
                  <a:srgbClr val="FF0000"/>
                </a:solidFill>
              </a:rPr>
              <a:t>mm</a:t>
            </a:r>
            <a:endParaRPr lang="en-US" altLang="zh-CN" b="1" dirty="0" smtClean="0">
              <a:solidFill>
                <a:srgbClr val="0000FF"/>
              </a:solidFill>
            </a:endParaRPr>
          </a:p>
          <a:p>
            <a:r>
              <a:rPr lang="en-US" altLang="zh-CN" b="1" dirty="0" smtClean="0">
                <a:solidFill>
                  <a:srgbClr val="0000FF"/>
                </a:solidFill>
              </a:rPr>
              <a:t>Fins: 0.4 mm*19</a:t>
            </a:r>
          </a:p>
          <a:p>
            <a:r>
              <a:rPr lang="en-US" altLang="zh-CN" b="1" dirty="0" smtClean="0">
                <a:solidFill>
                  <a:srgbClr val="0000FF"/>
                </a:solidFill>
              </a:rPr>
              <a:t>Channel: </a:t>
            </a:r>
            <a:r>
              <a:rPr lang="en-US" altLang="zh-CN" b="1" dirty="0">
                <a:solidFill>
                  <a:srgbClr val="0000FF"/>
                </a:solidFill>
              </a:rPr>
              <a:t>0.4 mm *20</a:t>
            </a:r>
          </a:p>
        </p:txBody>
      </p:sp>
    </p:spTree>
    <p:extLst>
      <p:ext uri="{BB962C8B-B14F-4D97-AF65-F5344CB8AC3E}">
        <p14:creationId xmlns:p14="http://schemas.microsoft.com/office/powerpoint/2010/main" val="215513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EDEC8C82-5B5B-45A5-AC64-28C987181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82" y="3376297"/>
            <a:ext cx="4263802" cy="25776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Simulation conditions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15</a:t>
            </a:fld>
            <a:endParaRPr 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940962F-65F8-42EC-B967-4F2884511D54}"/>
              </a:ext>
            </a:extLst>
          </p:cNvPr>
          <p:cNvSpPr/>
          <p:nvPr/>
        </p:nvSpPr>
        <p:spPr>
          <a:xfrm>
            <a:off x="167693" y="1423266"/>
            <a:ext cx="89309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FF"/>
                </a:solidFill>
                <a:ea typeface="楷体" panose="02010609060101010101" pitchFamily="49" charset="-122"/>
              </a:rPr>
              <a:t>Uniform power density </a:t>
            </a:r>
            <a:r>
              <a:rPr lang="en-US" altLang="zh-CN" sz="2000" b="1" dirty="0" smtClean="0">
                <a:solidFill>
                  <a:srgbClr val="0000FF"/>
                </a:solidFill>
                <a:ea typeface="楷体" panose="02010609060101010101" pitchFamily="49" charset="-122"/>
              </a:rPr>
              <a:t>distribution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 smtClean="0">
                <a:ea typeface="楷体" panose="02010609060101010101" pitchFamily="49" charset="-122"/>
              </a:rPr>
              <a:t>       </a:t>
            </a:r>
            <a:r>
              <a:rPr lang="en-US" altLang="zh-CN" dirty="0" smtClean="0">
                <a:ea typeface="楷体" panose="02010609060101010101" pitchFamily="49" charset="-122"/>
              </a:rPr>
              <a:t>Power </a:t>
            </a:r>
            <a:r>
              <a:rPr lang="en-US" altLang="zh-CN" dirty="0">
                <a:ea typeface="楷体" panose="02010609060101010101" pitchFamily="49" charset="-122"/>
              </a:rPr>
              <a:t>density</a:t>
            </a:r>
            <a:r>
              <a:rPr lang="zh-CN" altLang="en-US" dirty="0" smtClean="0">
                <a:ea typeface="楷体" panose="02010609060101010101" pitchFamily="49" charset="-122"/>
              </a:rPr>
              <a:t>：</a:t>
            </a:r>
            <a:r>
              <a:rPr lang="en-US" altLang="zh-CN" dirty="0" smtClean="0">
                <a:ea typeface="楷体" panose="02010609060101010101" pitchFamily="49" charset="-122"/>
              </a:rPr>
              <a:t>1 kW/cm</a:t>
            </a:r>
            <a:r>
              <a:rPr lang="en-US" altLang="zh-CN" baseline="30000" dirty="0" smtClean="0">
                <a:ea typeface="楷体" panose="02010609060101010101" pitchFamily="49" charset="-122"/>
              </a:rPr>
              <a:t>2</a:t>
            </a:r>
            <a:r>
              <a:rPr lang="zh-CN" altLang="en-US" dirty="0" smtClean="0">
                <a:ea typeface="楷体" panose="02010609060101010101" pitchFamily="49" charset="-122"/>
              </a:rPr>
              <a:t>，</a:t>
            </a:r>
            <a:r>
              <a:rPr lang="en-US" altLang="zh-CN" dirty="0">
                <a:ea typeface="楷体" panose="02010609060101010101" pitchFamily="49" charset="-122"/>
              </a:rPr>
              <a:t>S</a:t>
            </a:r>
            <a:r>
              <a:rPr lang="en-US" altLang="zh-CN" dirty="0" smtClean="0">
                <a:ea typeface="楷体" panose="02010609060101010101" pitchFamily="49" charset="-122"/>
              </a:rPr>
              <a:t>urface: 100 mm²</a:t>
            </a:r>
            <a:r>
              <a:rPr lang="zh-CN" altLang="en-US" dirty="0" smtClean="0">
                <a:ea typeface="楷体" panose="02010609060101010101" pitchFamily="49" charset="-122"/>
              </a:rPr>
              <a:t>（</a:t>
            </a:r>
            <a:r>
              <a:rPr lang="en-US" altLang="zh-CN" dirty="0" smtClean="0">
                <a:ea typeface="楷体" panose="02010609060101010101" pitchFamily="49" charset="-122"/>
              </a:rPr>
              <a:t>φ11.28 mm</a:t>
            </a:r>
            <a:r>
              <a:rPr lang="zh-CN" altLang="en-US" dirty="0" smtClean="0">
                <a:ea typeface="楷体" panose="02010609060101010101" pitchFamily="49" charset="-122"/>
              </a:rPr>
              <a:t>），</a:t>
            </a:r>
            <a:r>
              <a:rPr lang="en-US" altLang="zh-CN" dirty="0" smtClean="0">
                <a:ea typeface="楷体" panose="02010609060101010101" pitchFamily="49" charset="-122"/>
              </a:rPr>
              <a:t>Power : 1 KW</a:t>
            </a:r>
          </a:p>
        </p:txBody>
      </p:sp>
      <p:sp>
        <p:nvSpPr>
          <p:cNvPr id="8" name="矩形 7"/>
          <p:cNvSpPr/>
          <p:nvPr/>
        </p:nvSpPr>
        <p:spPr>
          <a:xfrm>
            <a:off x="122370" y="982454"/>
            <a:ext cx="90216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otal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at each 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pole: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kW         Max.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ower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density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：≈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kW/cm</a:t>
            </a:r>
            <a:r>
              <a:rPr lang="en-US" altLang="zh-CN" sz="20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2000" b="1" baseline="30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3599" y="2057817"/>
            <a:ext cx="4374339" cy="5062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FF"/>
                </a:solidFill>
                <a:ea typeface="楷体" panose="02010609060101010101" pitchFamily="49" charset="-122"/>
              </a:rPr>
              <a:t>Gaussian power density distribution</a:t>
            </a:r>
          </a:p>
        </p:txBody>
      </p:sp>
      <p:sp>
        <p:nvSpPr>
          <p:cNvPr id="10" name="矩形 9"/>
          <p:cNvSpPr/>
          <p:nvPr/>
        </p:nvSpPr>
        <p:spPr>
          <a:xfrm>
            <a:off x="583197" y="2523064"/>
            <a:ext cx="77721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a typeface="楷体" panose="02010609060101010101" pitchFamily="49" charset="-122"/>
              </a:rPr>
              <a:t>Max. power density</a:t>
            </a:r>
            <a:r>
              <a:rPr lang="zh-CN" altLang="en-US" dirty="0">
                <a:ea typeface="楷体" panose="02010609060101010101" pitchFamily="49" charset="-122"/>
              </a:rPr>
              <a:t>：</a:t>
            </a:r>
            <a:r>
              <a:rPr lang="en-US" altLang="zh-CN" dirty="0">
                <a:ea typeface="楷体" panose="02010609060101010101" pitchFamily="49" charset="-122"/>
              </a:rPr>
              <a:t>1 kW/cm</a:t>
            </a:r>
            <a:r>
              <a:rPr lang="en-US" altLang="zh-CN" baseline="30000" dirty="0">
                <a:ea typeface="楷体" panose="02010609060101010101" pitchFamily="49" charset="-122"/>
              </a:rPr>
              <a:t>2</a:t>
            </a:r>
            <a:r>
              <a:rPr lang="zh-CN" altLang="en-US" dirty="0">
                <a:ea typeface="楷体" panose="02010609060101010101" pitchFamily="49" charset="-122"/>
              </a:rPr>
              <a:t> ，</a:t>
            </a:r>
            <a:r>
              <a:rPr lang="en-US" altLang="zh-CN" dirty="0">
                <a:ea typeface="楷体" panose="02010609060101010101" pitchFamily="49" charset="-122"/>
              </a:rPr>
              <a:t>Surface: 314 mm²</a:t>
            </a:r>
            <a:r>
              <a:rPr lang="zh-CN" altLang="en-US" dirty="0">
                <a:ea typeface="楷体" panose="02010609060101010101" pitchFamily="49" charset="-122"/>
              </a:rPr>
              <a:t>（</a:t>
            </a:r>
            <a:r>
              <a:rPr lang="en-US" altLang="zh-CN" dirty="0">
                <a:ea typeface="楷体" panose="02010609060101010101" pitchFamily="49" charset="-122"/>
              </a:rPr>
              <a:t>φ20 mm</a:t>
            </a:r>
            <a:r>
              <a:rPr lang="zh-CN" altLang="en-US" dirty="0">
                <a:ea typeface="楷体" panose="02010609060101010101" pitchFamily="49" charset="-122"/>
              </a:rPr>
              <a:t>）</a:t>
            </a:r>
            <a:r>
              <a:rPr lang="en-US" altLang="zh-CN" dirty="0">
                <a:ea typeface="楷体" panose="02010609060101010101" pitchFamily="49" charset="-122"/>
              </a:rPr>
              <a:t>, Power : 1 KW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938058"/>
              </p:ext>
            </p:extLst>
          </p:nvPr>
        </p:nvGraphicFramePr>
        <p:xfrm>
          <a:off x="5147442" y="3276627"/>
          <a:ext cx="3536329" cy="290893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944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5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0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7794">
                <a:tc>
                  <a:txBody>
                    <a:bodyPr/>
                    <a:lstStyle/>
                    <a:p>
                      <a:pPr algn="ctr" fontAlgn="b"/>
                      <a:endParaRPr lang="zh-CN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Surface</a:t>
                      </a:r>
                    </a:p>
                    <a:p>
                      <a:pPr algn="ctr" fontAlgn="b"/>
                      <a: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(cm2)</a:t>
                      </a:r>
                      <a:endParaRPr lang="en-US" altLang="zh-CN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Power </a:t>
                      </a:r>
                      <a:b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endParaRPr lang="en-US" altLang="zh-CN" sz="1400" b="1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(W) </a:t>
                      </a:r>
                      <a:endParaRPr lang="en-US" altLang="zh-CN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Power</a:t>
                      </a:r>
                    </a:p>
                    <a:p>
                      <a:pPr algn="ctr" fontAlgn="b"/>
                      <a: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density</a:t>
                      </a:r>
                      <a:b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(MW/m</a:t>
                      </a:r>
                      <a:r>
                        <a:rPr lang="en-US" altLang="zh-CN" sz="1400" b="1" u="none" strike="noStrike" baseline="30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altLang="zh-CN" sz="14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altLang="zh-CN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525" marR="9525" marT="9525" marB="0" anchor="b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713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400" b="0" u="none" strike="noStrike" dirty="0" smtClean="0">
                          <a:effectLst/>
                          <a:latin typeface="+mn-lt"/>
                        </a:rPr>
                        <a:t>φ1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0.79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8.14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1" u="none" strike="noStrike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10.3038</a:t>
                      </a:r>
                      <a:endParaRPr lang="en-US" altLang="zh-CN" sz="1400" b="1" i="0" u="none" strike="noStrike" dirty="0">
                        <a:solidFill>
                          <a:srgbClr val="0000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319">
                <a:tc>
                  <a:txBody>
                    <a:bodyPr/>
                    <a:lstStyle/>
                    <a:p>
                      <a:pPr algn="l" fontAlgn="b"/>
                      <a:r>
                        <a:rPr lang="el-GR" altLang="zh-CN" sz="1400" b="0" u="none" strike="noStrike" dirty="0" smtClean="0">
                          <a:effectLst/>
                          <a:latin typeface="+mn-lt"/>
                        </a:rPr>
                        <a:t>Φ</a:t>
                      </a:r>
                      <a:r>
                        <a:rPr lang="en-US" altLang="zh-CN" sz="1400" b="0" u="none" strike="noStrike" dirty="0" smtClean="0">
                          <a:effectLst/>
                          <a:latin typeface="+mn-lt"/>
                        </a:rPr>
                        <a:t>2-φ1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2.36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24.04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>
                          <a:effectLst/>
                          <a:latin typeface="+mn-lt"/>
                        </a:rPr>
                        <a:t>10.1864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319">
                <a:tc>
                  <a:txBody>
                    <a:bodyPr/>
                    <a:lstStyle/>
                    <a:p>
                      <a:pPr algn="l" fontAlgn="b"/>
                      <a:r>
                        <a:rPr lang="el-GR" altLang="zh-CN" sz="1400" b="0" u="none" strike="noStrike" dirty="0" smtClean="0">
                          <a:effectLst/>
                          <a:latin typeface="+mn-lt"/>
                        </a:rPr>
                        <a:t>Φ</a:t>
                      </a:r>
                      <a:r>
                        <a:rPr lang="en-US" altLang="zh-CN" sz="1400" b="0" u="none" strike="noStrike" dirty="0" smtClean="0">
                          <a:effectLst/>
                          <a:latin typeface="+mn-lt"/>
                        </a:rPr>
                        <a:t>4-φ2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9.42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90.72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9.63057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319">
                <a:tc>
                  <a:txBody>
                    <a:bodyPr/>
                    <a:lstStyle/>
                    <a:p>
                      <a:pPr algn="l" fontAlgn="b"/>
                      <a:r>
                        <a:rPr lang="el-GR" altLang="zh-CN" sz="1400" b="0" u="none" strike="noStrike" dirty="0" smtClean="0">
                          <a:effectLst/>
                          <a:latin typeface="+mn-lt"/>
                        </a:rPr>
                        <a:t>Φ</a:t>
                      </a:r>
                      <a:r>
                        <a:rPr lang="en-US" altLang="zh-CN" sz="1400" b="0" u="none" strike="noStrike" dirty="0" smtClean="0">
                          <a:effectLst/>
                          <a:latin typeface="+mn-lt"/>
                        </a:rPr>
                        <a:t>6-φ4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15.71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133.52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>
                          <a:effectLst/>
                          <a:latin typeface="+mn-lt"/>
                        </a:rPr>
                        <a:t>8.49905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4319">
                <a:tc>
                  <a:txBody>
                    <a:bodyPr/>
                    <a:lstStyle/>
                    <a:p>
                      <a:pPr algn="l" fontAlgn="b"/>
                      <a:r>
                        <a:rPr lang="el-GR" altLang="zh-CN" sz="1400" b="0" u="none" strike="noStrike" dirty="0" smtClean="0">
                          <a:effectLst/>
                          <a:latin typeface="+mn-lt"/>
                        </a:rPr>
                        <a:t>Φ</a:t>
                      </a:r>
                      <a:r>
                        <a:rPr lang="en-US" altLang="zh-CN" sz="1400" b="0" u="none" strike="noStrike" dirty="0" smtClean="0">
                          <a:effectLst/>
                          <a:latin typeface="+mn-lt"/>
                        </a:rPr>
                        <a:t>8-φ6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21.99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155.12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>
                          <a:effectLst/>
                          <a:latin typeface="+mn-lt"/>
                        </a:rPr>
                        <a:t>7.05412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319">
                <a:tc>
                  <a:txBody>
                    <a:bodyPr/>
                    <a:lstStyle/>
                    <a:p>
                      <a:pPr algn="l" fontAlgn="b"/>
                      <a:r>
                        <a:rPr lang="el-GR" altLang="zh-CN" sz="1400" b="0" u="none" strike="noStrike" dirty="0" smtClean="0">
                          <a:effectLst/>
                          <a:latin typeface="+mn-lt"/>
                        </a:rPr>
                        <a:t>Φ</a:t>
                      </a:r>
                      <a:r>
                        <a:rPr lang="en-US" altLang="zh-CN" sz="1400" b="0" u="none" strike="noStrike" dirty="0" smtClean="0">
                          <a:effectLst/>
                          <a:latin typeface="+mn-lt"/>
                        </a:rPr>
                        <a:t>10-φ8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28.27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155.53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5.50159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4319">
                <a:tc>
                  <a:txBody>
                    <a:bodyPr/>
                    <a:lstStyle/>
                    <a:p>
                      <a:pPr algn="l" fontAlgn="b"/>
                      <a:r>
                        <a:rPr lang="el-GR" altLang="zh-CN" sz="1400" b="0" u="none" strike="noStrike" dirty="0" smtClean="0">
                          <a:effectLst/>
                          <a:latin typeface="+mn-lt"/>
                        </a:rPr>
                        <a:t>Φ</a:t>
                      </a:r>
                      <a:r>
                        <a:rPr lang="en-US" altLang="zh-CN" sz="1400" b="0" u="none" strike="noStrike" dirty="0" smtClean="0">
                          <a:effectLst/>
                          <a:latin typeface="+mn-lt"/>
                        </a:rPr>
                        <a:t>12.5-φ10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44.18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170.29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3.85446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4319">
                <a:tc>
                  <a:txBody>
                    <a:bodyPr/>
                    <a:lstStyle/>
                    <a:p>
                      <a:pPr algn="l" fontAlgn="b"/>
                      <a:r>
                        <a:rPr lang="el-GR" altLang="zh-CN" sz="1400" b="0" u="none" strike="noStrike" dirty="0" smtClean="0">
                          <a:effectLst/>
                          <a:latin typeface="+mn-lt"/>
                        </a:rPr>
                        <a:t>Φ</a:t>
                      </a:r>
                      <a:r>
                        <a:rPr lang="en-US" altLang="zh-CN" sz="1400" b="0" u="none" strike="noStrike" dirty="0" smtClean="0">
                          <a:effectLst/>
                          <a:latin typeface="+mn-lt"/>
                        </a:rPr>
                        <a:t>15-φ12.5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54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128.24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2.37481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4319">
                <a:tc>
                  <a:txBody>
                    <a:bodyPr/>
                    <a:lstStyle/>
                    <a:p>
                      <a:pPr algn="l" fontAlgn="b"/>
                      <a:r>
                        <a:rPr lang="el-GR" altLang="zh-CN" sz="1400" b="0" u="none" strike="noStrike" dirty="0" smtClean="0">
                          <a:effectLst/>
                          <a:latin typeface="+mn-lt"/>
                        </a:rPr>
                        <a:t>Φ</a:t>
                      </a:r>
                      <a:r>
                        <a:rPr lang="en-US" altLang="zh-CN" sz="1400" b="0" u="none" strike="noStrike" dirty="0" smtClean="0">
                          <a:effectLst/>
                          <a:latin typeface="+mn-lt"/>
                        </a:rPr>
                        <a:t>20-φ15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 smtClean="0">
                          <a:effectLst/>
                          <a:latin typeface="+mn-lt"/>
                        </a:rPr>
                        <a:t>137.45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134.39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400" b="0" u="none" strike="noStrike" dirty="0">
                          <a:effectLst/>
                          <a:latin typeface="+mn-lt"/>
                        </a:rPr>
                        <a:t>0.97774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4319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altLang="zh-CN" sz="1600" b="1" i="0" u="none" strike="noStrike" dirty="0">
                        <a:solidFill>
                          <a:srgbClr val="0000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314</a:t>
                      </a:r>
                      <a:endParaRPr lang="en-US" altLang="zh-CN" sz="1600" b="1" i="0" u="none" strike="noStrike" dirty="0">
                        <a:solidFill>
                          <a:srgbClr val="0000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zh-CN" sz="16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1000</a:t>
                      </a:r>
                      <a:endParaRPr lang="en-US" altLang="zh-CN" sz="1600" b="1" i="0" u="none" strike="noStrike" dirty="0">
                        <a:solidFill>
                          <a:srgbClr val="0000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altLang="zh-CN" sz="1600" b="1" i="0" u="none" strike="noStrike" dirty="0">
                        <a:solidFill>
                          <a:srgbClr val="0000FF"/>
                        </a:solidFill>
                        <a:effectLst/>
                        <a:latin typeface="+mn-lt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0784" y="3783440"/>
            <a:ext cx="2766568" cy="187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11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Water channel thickness 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16</a:t>
            </a:fld>
            <a:endParaRPr 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612130" y="1396825"/>
            <a:ext cx="7779068" cy="4964318"/>
            <a:chOff x="612130" y="1396825"/>
            <a:chExt cx="7779068" cy="4964318"/>
          </a:xfrm>
        </p:grpSpPr>
        <p:graphicFrame>
          <p:nvGraphicFramePr>
            <p:cNvPr id="9" name="图表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05931007"/>
                </p:ext>
              </p:extLst>
            </p:nvPr>
          </p:nvGraphicFramePr>
          <p:xfrm>
            <a:off x="612130" y="1396825"/>
            <a:ext cx="7779068" cy="49643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0" name="圆角矩形 9"/>
            <p:cNvSpPr/>
            <p:nvPr/>
          </p:nvSpPr>
          <p:spPr>
            <a:xfrm rot="5400000">
              <a:off x="4640129" y="4252298"/>
              <a:ext cx="2918460" cy="453635"/>
            </a:xfrm>
            <a:prstGeom prst="round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55703" y="1324056"/>
            <a:ext cx="85069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Al </a:t>
            </a:r>
            <a:r>
              <a:rPr lang="nl-NL" altLang="zh-CN" dirty="0"/>
              <a:t>6061-T6, Flow </a:t>
            </a:r>
            <a:r>
              <a:rPr lang="nl-NL" altLang="zh-CN" dirty="0" smtClean="0"/>
              <a:t>rate:</a:t>
            </a:r>
            <a:r>
              <a:rPr lang="zh-CN" altLang="nl-NL" dirty="0" smtClean="0"/>
              <a:t> </a:t>
            </a:r>
            <a:r>
              <a:rPr lang="nl-NL" altLang="zh-CN" dirty="0" smtClean="0"/>
              <a:t>7 </a:t>
            </a:r>
            <a:r>
              <a:rPr lang="nl-NL" altLang="zh-CN" dirty="0"/>
              <a:t>L/min, Chamber wall </a:t>
            </a:r>
            <a:r>
              <a:rPr lang="nl-NL" altLang="zh-CN" dirty="0" smtClean="0"/>
              <a:t>thickness: 1.5 mm,</a:t>
            </a:r>
            <a:r>
              <a:rPr lang="en-US" altLang="zh-CN" dirty="0"/>
              <a:t> Channel height</a:t>
            </a:r>
            <a:r>
              <a:rPr lang="zh-CN" altLang="en-US" dirty="0"/>
              <a:t>：</a:t>
            </a:r>
            <a:r>
              <a:rPr lang="en-US" altLang="zh-CN" dirty="0"/>
              <a:t>1 </a:t>
            </a:r>
            <a:r>
              <a:rPr lang="en-US" altLang="zh-CN" dirty="0" smtClean="0"/>
              <a:t>mm</a:t>
            </a:r>
            <a:r>
              <a:rPr lang="nl-NL" altLang="zh-CN" dirty="0" smtClean="0"/>
              <a:t> </a:t>
            </a:r>
            <a:endParaRPr lang="nl-NL" altLang="zh-CN" dirty="0"/>
          </a:p>
        </p:txBody>
      </p:sp>
      <p:sp>
        <p:nvSpPr>
          <p:cNvPr id="12" name="矩形 11"/>
          <p:cNvSpPr/>
          <p:nvPr/>
        </p:nvSpPr>
        <p:spPr>
          <a:xfrm>
            <a:off x="31417" y="888994"/>
            <a:ext cx="4296689" cy="5062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FF"/>
                </a:solidFill>
                <a:ea typeface="楷体" panose="02010609060101010101" pitchFamily="49" charset="-122"/>
              </a:rPr>
              <a:t>Uniform power density distribution</a:t>
            </a:r>
          </a:p>
        </p:txBody>
      </p:sp>
    </p:spTree>
    <p:extLst>
      <p:ext uri="{BB962C8B-B14F-4D97-AF65-F5344CB8AC3E}">
        <p14:creationId xmlns:p14="http://schemas.microsoft.com/office/powerpoint/2010/main" val="287307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Temperature distribution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17</a:t>
            </a:fld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70831" y="977378"/>
            <a:ext cx="6816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/>
              <a:t>Al </a:t>
            </a:r>
            <a:r>
              <a:rPr lang="nl-NL" altLang="zh-CN" sz="2000" dirty="0"/>
              <a:t>6061-T6, Flow </a:t>
            </a:r>
            <a:r>
              <a:rPr lang="nl-NL" altLang="zh-CN" sz="2000" dirty="0" smtClean="0"/>
              <a:t>rate:</a:t>
            </a:r>
            <a:r>
              <a:rPr lang="zh-CN" altLang="nl-NL" sz="2000" dirty="0" smtClean="0"/>
              <a:t> </a:t>
            </a:r>
            <a:r>
              <a:rPr lang="nl-NL" altLang="zh-CN" sz="2000" dirty="0" smtClean="0"/>
              <a:t>7 </a:t>
            </a:r>
            <a:r>
              <a:rPr lang="nl-NL" altLang="zh-CN" sz="2000" dirty="0"/>
              <a:t>L/min, Chamber wall </a:t>
            </a:r>
            <a:r>
              <a:rPr lang="nl-NL" altLang="zh-CN" sz="2000" dirty="0" smtClean="0"/>
              <a:t>thickness: 1.5mm </a:t>
            </a:r>
            <a:endParaRPr lang="nl-NL" altLang="zh-CN" sz="2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18" y="3228410"/>
            <a:ext cx="3058903" cy="146594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937824" y="321001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48" y="4750719"/>
            <a:ext cx="3051230" cy="129723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002369" y="4676887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338" y="3196093"/>
            <a:ext cx="1725666" cy="1469029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325867" y="3139751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1418" y="4750719"/>
            <a:ext cx="2117967" cy="130097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5458169" y="4690653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7175" y="3152649"/>
            <a:ext cx="1844597" cy="1551854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8248773" y="31704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704" y="4778045"/>
            <a:ext cx="2399048" cy="127822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8473339" y="4694355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2</a:t>
            </a:r>
            <a:endParaRPr lang="zh-CN" altLang="en-US" dirty="0"/>
          </a:p>
        </p:txBody>
      </p:sp>
      <p:graphicFrame>
        <p:nvGraphicFramePr>
          <p:cNvPr id="20" name="表格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245757"/>
              </p:ext>
            </p:extLst>
          </p:nvPr>
        </p:nvGraphicFramePr>
        <p:xfrm>
          <a:off x="507218" y="1877612"/>
          <a:ext cx="8074074" cy="109253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785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6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6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6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9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altLang="zh-CN" sz="1600" dirty="0" smtClean="0"/>
                        <a:t>Power density distribution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/>
                        <a:t>T</a:t>
                      </a:r>
                      <a:r>
                        <a:rPr lang="en-US" altLang="zh-CN" sz="1600" baseline="0" dirty="0" smtClean="0"/>
                        <a:t> </a:t>
                      </a:r>
                      <a:r>
                        <a:rPr lang="en-US" altLang="zh-CN" sz="1600" baseline="-25000" dirty="0" smtClean="0"/>
                        <a:t>max   </a:t>
                      </a:r>
                      <a:r>
                        <a:rPr lang="en-US" altLang="zh-CN" sz="1600" kern="1200" baseline="0" dirty="0" smtClean="0"/>
                        <a:t> chamber</a:t>
                      </a:r>
                      <a:endParaRPr lang="zh-CN" altLang="en-US" sz="1600" b="1" kern="1200" dirty="0" smtClean="0">
                        <a:solidFill>
                          <a:schemeClr val="lt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CN" sz="1600" dirty="0" smtClean="0"/>
                        <a:t>T </a:t>
                      </a:r>
                      <a:r>
                        <a:rPr lang="en-US" altLang="zh-CN" sz="1600" baseline="-25000" dirty="0" smtClean="0"/>
                        <a:t>max </a:t>
                      </a:r>
                      <a:r>
                        <a:rPr lang="en-US" altLang="zh-CN" sz="1600" dirty="0" smtClean="0"/>
                        <a:t>   water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CN" sz="1200" dirty="0" smtClean="0"/>
                        <a:t>1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altLang="zh-CN" sz="1600" b="1" dirty="0" smtClean="0">
                          <a:solidFill>
                            <a:srgbClr val="0000FF"/>
                          </a:solidFill>
                          <a:latin typeface="+mn-lt"/>
                        </a:rPr>
                        <a:t>Uniform  (</a:t>
                      </a:r>
                      <a:r>
                        <a:rPr lang="el-GR" altLang="zh-CN" sz="1600" b="1" dirty="0" smtClean="0">
                          <a:solidFill>
                            <a:srgbClr val="0000FF"/>
                          </a:solidFill>
                          <a:latin typeface="+mn-lt"/>
                        </a:rPr>
                        <a:t>φ11</a:t>
                      </a:r>
                      <a:r>
                        <a:rPr lang="en-US" altLang="zh-CN" sz="1600" b="1" dirty="0" smtClean="0">
                          <a:solidFill>
                            <a:srgbClr val="0000FF"/>
                          </a:solidFill>
                          <a:latin typeface="+mn-lt"/>
                        </a:rPr>
                        <a:t>.28 mm) - 1 kW/cm2</a:t>
                      </a:r>
                      <a:endParaRPr lang="zh-CN" altLang="en-US" sz="16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174</a:t>
                      </a:r>
                      <a:r>
                        <a:rPr lang="zh-CN" altLang="en-US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℃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88</a:t>
                      </a:r>
                      <a:r>
                        <a:rPr lang="zh-CN" altLang="en-US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℃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8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CN" sz="1200" dirty="0" smtClean="0"/>
                        <a:t>2</a:t>
                      </a:r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altLang="zh-CN" sz="1600" b="1" dirty="0" smtClean="0">
                          <a:solidFill>
                            <a:srgbClr val="0000FF"/>
                          </a:solidFill>
                          <a:latin typeface="+mn-lt"/>
                        </a:rPr>
                        <a:t>Gaussian   (</a:t>
                      </a:r>
                      <a:r>
                        <a:rPr lang="el-GR" altLang="zh-CN" sz="1600" b="1" dirty="0" smtClean="0">
                          <a:solidFill>
                            <a:srgbClr val="0000FF"/>
                          </a:solidFill>
                          <a:latin typeface="+mn-lt"/>
                        </a:rPr>
                        <a:t>φ20</a:t>
                      </a:r>
                      <a:r>
                        <a:rPr lang="en-US" altLang="zh-CN" sz="1600" b="1" dirty="0" smtClean="0">
                          <a:solidFill>
                            <a:srgbClr val="0000FF"/>
                          </a:solidFill>
                          <a:latin typeface="+mn-lt"/>
                        </a:rPr>
                        <a:t>mm)- 1 kW/cm2</a:t>
                      </a:r>
                      <a:endParaRPr lang="zh-CN" altLang="en-US" sz="1600" b="1" dirty="0">
                        <a:solidFill>
                          <a:srgbClr val="0000FF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159℃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CN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78</a:t>
                      </a:r>
                      <a:r>
                        <a:rPr lang="zh-CN" altLang="en-US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℃</a:t>
                      </a:r>
                      <a:endParaRPr lang="zh-CN" altLang="en-US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矩形 20"/>
          <p:cNvSpPr/>
          <p:nvPr/>
        </p:nvSpPr>
        <p:spPr>
          <a:xfrm>
            <a:off x="1172161" y="6056265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Cross section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4435480" y="6058043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333333"/>
                </a:solidFill>
                <a:latin typeface="Arial" panose="020B0604020202020204" pitchFamily="34" charset="0"/>
              </a:rPr>
              <a:t>Inside-wall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7523062" y="6073827"/>
            <a:ext cx="760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W</a:t>
            </a:r>
            <a:r>
              <a:rPr lang="zh-CN" altLang="en-US" dirty="0" smtClean="0"/>
              <a:t>ater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70831" y="1327240"/>
            <a:ext cx="86238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Microchannel</a:t>
            </a:r>
            <a:r>
              <a:rPr lang="en-US" altLang="zh-CN" sz="2000" dirty="0"/>
              <a:t>: 0.4 mm *</a:t>
            </a:r>
            <a:r>
              <a:rPr lang="en-US" altLang="zh-CN" sz="2000" dirty="0" smtClean="0"/>
              <a:t>20, Channel </a:t>
            </a:r>
            <a:r>
              <a:rPr lang="en-US" altLang="zh-CN" sz="2000" dirty="0"/>
              <a:t>height</a:t>
            </a:r>
            <a:r>
              <a:rPr lang="zh-CN" altLang="en-US" sz="2000" dirty="0"/>
              <a:t>：</a:t>
            </a:r>
            <a:r>
              <a:rPr lang="en-US" altLang="zh-CN" sz="2000" dirty="0"/>
              <a:t>1 mm</a:t>
            </a:r>
          </a:p>
        </p:txBody>
      </p:sp>
      <p:cxnSp>
        <p:nvCxnSpPr>
          <p:cNvPr id="25" name="直接箭头连接符 24"/>
          <p:cNvCxnSpPr/>
          <p:nvPr/>
        </p:nvCxnSpPr>
        <p:spPr bwMode="auto">
          <a:xfrm flipH="1" flipV="1">
            <a:off x="2160475" y="4178837"/>
            <a:ext cx="1700" cy="3635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6" name="矩形 25"/>
          <p:cNvSpPr/>
          <p:nvPr/>
        </p:nvSpPr>
        <p:spPr>
          <a:xfrm>
            <a:off x="1787997" y="4439491"/>
            <a:ext cx="793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rgbClr val="FF0000"/>
                </a:solidFill>
              </a:rPr>
              <a:t>Plasma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740290" y="5830162"/>
            <a:ext cx="793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rgbClr val="FF0000"/>
                </a:solidFill>
              </a:rPr>
              <a:t>Plasma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28" name="直接箭头连接符 27"/>
          <p:cNvCxnSpPr/>
          <p:nvPr/>
        </p:nvCxnSpPr>
        <p:spPr bwMode="auto">
          <a:xfrm flipH="1" flipV="1">
            <a:off x="2160475" y="5563699"/>
            <a:ext cx="1700" cy="3635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</p:spTree>
    <p:extLst>
      <p:ext uri="{BB962C8B-B14F-4D97-AF65-F5344CB8AC3E}">
        <p14:creationId xmlns:p14="http://schemas.microsoft.com/office/powerpoint/2010/main" val="243945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Chamber wall thickness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18</a:t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035" y="1177163"/>
            <a:ext cx="3528392" cy="16556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035" y="2905355"/>
            <a:ext cx="3528392" cy="168824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2035" y="4633547"/>
            <a:ext cx="3528392" cy="1596410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369186" y="2033739"/>
            <a:ext cx="5093566" cy="3769465"/>
            <a:chOff x="369186" y="2033739"/>
            <a:chExt cx="5093566" cy="3769465"/>
          </a:xfrm>
        </p:grpSpPr>
        <p:graphicFrame>
          <p:nvGraphicFramePr>
            <p:cNvPr id="7" name="图表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55062301"/>
                </p:ext>
              </p:extLst>
            </p:nvPr>
          </p:nvGraphicFramePr>
          <p:xfrm>
            <a:off x="369186" y="2033739"/>
            <a:ext cx="5093566" cy="37694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11" name="组合 10"/>
            <p:cNvGrpSpPr/>
            <p:nvPr/>
          </p:nvGrpSpPr>
          <p:grpSpPr>
            <a:xfrm>
              <a:off x="1640386" y="2813768"/>
              <a:ext cx="1757084" cy="2724946"/>
              <a:chOff x="1664034" y="2125576"/>
              <a:chExt cx="1757084" cy="2724946"/>
            </a:xfrm>
          </p:grpSpPr>
          <p:sp>
            <p:nvSpPr>
              <p:cNvPr id="12" name="文本框 1"/>
              <p:cNvSpPr txBox="1"/>
              <p:nvPr/>
            </p:nvSpPr>
            <p:spPr>
              <a:xfrm>
                <a:off x="3009358" y="4634271"/>
                <a:ext cx="411760" cy="2162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100" b="1" dirty="0" smtClean="0"/>
                  <a:t>1.5</a:t>
                </a:r>
                <a:endParaRPr lang="zh-CN" altLang="en-US" sz="1100" b="1" dirty="0"/>
              </a:p>
            </p:txBody>
          </p:sp>
          <p:sp>
            <p:nvSpPr>
              <p:cNvPr id="13" name="文本框 1"/>
              <p:cNvSpPr txBox="1"/>
              <p:nvPr/>
            </p:nvSpPr>
            <p:spPr>
              <a:xfrm>
                <a:off x="1664034" y="4625596"/>
                <a:ext cx="411760" cy="21625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100" b="1" dirty="0" smtClean="0"/>
                  <a:t>2.</a:t>
                </a:r>
                <a:r>
                  <a:rPr lang="en-US" altLang="zh-CN" b="1" dirty="0" smtClean="0"/>
                  <a:t>0</a:t>
                </a:r>
                <a:endParaRPr lang="zh-CN" altLang="en-US" sz="1100" b="1" dirty="0"/>
              </a:p>
            </p:txBody>
          </p:sp>
          <p:sp>
            <p:nvSpPr>
              <p:cNvPr id="14" name="圆角矩形 13"/>
              <p:cNvSpPr/>
              <p:nvPr/>
            </p:nvSpPr>
            <p:spPr>
              <a:xfrm rot="5400000">
                <a:off x="1831537" y="3311417"/>
                <a:ext cx="2724946" cy="353263"/>
              </a:xfrm>
              <a:prstGeom prst="round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00FF"/>
                  </a:solidFill>
                </a:endParaRPr>
              </a:p>
            </p:txBody>
          </p:sp>
        </p:grpSp>
      </p:grpSp>
      <p:sp>
        <p:nvSpPr>
          <p:cNvPr id="15" name="矩形 14"/>
          <p:cNvSpPr/>
          <p:nvPr/>
        </p:nvSpPr>
        <p:spPr>
          <a:xfrm>
            <a:off x="328529" y="1418383"/>
            <a:ext cx="50635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Al </a:t>
            </a:r>
            <a:r>
              <a:rPr lang="nl-NL" altLang="zh-CN" dirty="0" smtClean="0"/>
              <a:t>6061-T6, Flow rate:</a:t>
            </a:r>
            <a:r>
              <a:rPr lang="zh-CN" altLang="nl-NL" dirty="0" smtClean="0"/>
              <a:t> </a:t>
            </a:r>
            <a:r>
              <a:rPr lang="nl-NL" altLang="zh-CN" dirty="0"/>
              <a:t>7 L/min, </a:t>
            </a:r>
            <a:endParaRPr lang="nl-NL" altLang="zh-CN" dirty="0" smtClean="0"/>
          </a:p>
          <a:p>
            <a:r>
              <a:rPr lang="en-US" altLang="zh-CN" dirty="0" smtClean="0"/>
              <a:t>Microchannel</a:t>
            </a:r>
            <a:r>
              <a:rPr lang="en-US" altLang="zh-CN" dirty="0"/>
              <a:t>: 0.4 mm *20, Channel height</a:t>
            </a:r>
            <a:r>
              <a:rPr lang="zh-CN" altLang="en-US" dirty="0"/>
              <a:t>：</a:t>
            </a:r>
            <a:r>
              <a:rPr lang="en-US" altLang="zh-CN" dirty="0"/>
              <a:t>1 mm</a:t>
            </a:r>
          </a:p>
          <a:p>
            <a:endParaRPr lang="nl-NL" altLang="zh-CN" dirty="0"/>
          </a:p>
        </p:txBody>
      </p:sp>
      <p:sp>
        <p:nvSpPr>
          <p:cNvPr id="16" name="矩形 15"/>
          <p:cNvSpPr/>
          <p:nvPr/>
        </p:nvSpPr>
        <p:spPr>
          <a:xfrm>
            <a:off x="96306" y="907933"/>
            <a:ext cx="429668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FF"/>
                </a:solidFill>
                <a:ea typeface="楷体" panose="02010609060101010101" pitchFamily="49" charset="-122"/>
              </a:rPr>
              <a:t>Uniform power density distribution</a:t>
            </a:r>
          </a:p>
        </p:txBody>
      </p:sp>
      <p:cxnSp>
        <p:nvCxnSpPr>
          <p:cNvPr id="17" name="直接箭头连接符 16"/>
          <p:cNvCxnSpPr/>
          <p:nvPr/>
        </p:nvCxnSpPr>
        <p:spPr bwMode="auto">
          <a:xfrm flipH="1" flipV="1">
            <a:off x="7332550" y="2273535"/>
            <a:ext cx="1700" cy="3635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8" name="矩形 17"/>
          <p:cNvSpPr/>
          <p:nvPr/>
        </p:nvSpPr>
        <p:spPr>
          <a:xfrm>
            <a:off x="6960072" y="2534189"/>
            <a:ext cx="793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rgbClr val="FF0000"/>
                </a:solidFill>
              </a:rPr>
              <a:t>Plasma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9" name="直接箭头连接符 18"/>
          <p:cNvCxnSpPr/>
          <p:nvPr/>
        </p:nvCxnSpPr>
        <p:spPr bwMode="auto">
          <a:xfrm flipH="1" flipV="1">
            <a:off x="7332550" y="4034339"/>
            <a:ext cx="1700" cy="3635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0" name="矩形 19"/>
          <p:cNvSpPr/>
          <p:nvPr/>
        </p:nvSpPr>
        <p:spPr>
          <a:xfrm>
            <a:off x="6960072" y="4294993"/>
            <a:ext cx="793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rgbClr val="FF0000"/>
                </a:solidFill>
              </a:rPr>
              <a:t>Plasma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21" name="直接箭头连接符 20"/>
          <p:cNvCxnSpPr/>
          <p:nvPr/>
        </p:nvCxnSpPr>
        <p:spPr bwMode="auto">
          <a:xfrm flipH="1" flipV="1">
            <a:off x="7332550" y="5607023"/>
            <a:ext cx="1700" cy="3635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2" name="矩形 21"/>
          <p:cNvSpPr/>
          <p:nvPr/>
        </p:nvSpPr>
        <p:spPr>
          <a:xfrm>
            <a:off x="6960072" y="5867677"/>
            <a:ext cx="793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rgbClr val="FF0000"/>
                </a:solidFill>
              </a:rPr>
              <a:t>Plasma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Water pressure drop &amp;  flow velocity 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19</a:t>
            </a:fld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177363" y="993471"/>
            <a:ext cx="82896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Microchannel: 0.4 mm *20, Channel height</a:t>
            </a:r>
            <a:r>
              <a:rPr lang="zh-CN" altLang="en-US" sz="2000" dirty="0"/>
              <a:t>：</a:t>
            </a:r>
            <a:r>
              <a:rPr lang="en-US" altLang="zh-CN" sz="2000" dirty="0"/>
              <a:t>1 mm,  </a:t>
            </a:r>
            <a:r>
              <a:rPr lang="nl-NL" altLang="zh-CN" sz="2000" dirty="0"/>
              <a:t>Flow rate:</a:t>
            </a:r>
            <a:r>
              <a:rPr lang="zh-CN" altLang="nl-NL" sz="2000" dirty="0"/>
              <a:t> </a:t>
            </a:r>
            <a:r>
              <a:rPr lang="nl-NL" altLang="zh-CN" sz="2000" dirty="0"/>
              <a:t>7 L/min</a:t>
            </a:r>
            <a:endParaRPr lang="zh-CN" altLang="en-US" sz="20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C22D048-5B5B-41BE-A03E-8E650A8BF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00" y="1477001"/>
            <a:ext cx="4158213" cy="226652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91760" y="1695495"/>
            <a:ext cx="35468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/>
              <a:t>Maximum</a:t>
            </a:r>
            <a:r>
              <a:rPr lang="en-US" altLang="zh-CN" sz="2000" b="1" dirty="0"/>
              <a:t> flow </a:t>
            </a:r>
            <a:r>
              <a:rPr lang="en-US" altLang="zh-CN" sz="2000" b="1" dirty="0" smtClean="0"/>
              <a:t>velocity: 18 m/s</a:t>
            </a:r>
            <a:endParaRPr lang="zh-CN" altLang="en-US" sz="2000" b="1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99" y="3810395"/>
            <a:ext cx="4159934" cy="227798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109253" y="3810394"/>
            <a:ext cx="2793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/>
              <a:t>Pressure drop: 0.11 Mpa</a:t>
            </a:r>
            <a:endParaRPr lang="zh-CN" altLang="en-US" sz="2000" b="1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075" y="1477001"/>
            <a:ext cx="4094612" cy="226652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6009755" y="3255560"/>
            <a:ext cx="1711647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0000FF"/>
                </a:solidFill>
              </a:rPr>
              <a:t>Usual </a:t>
            </a:r>
            <a:r>
              <a:rPr lang="en-US" altLang="zh-CN" sz="2000" b="1" dirty="0">
                <a:solidFill>
                  <a:srgbClr val="0000FF"/>
                </a:solidFill>
              </a:rPr>
              <a:t>channel</a:t>
            </a:r>
            <a:endParaRPr lang="zh-CN" altLang="en-US" sz="2000" b="1" dirty="0">
              <a:solidFill>
                <a:srgbClr val="0000FF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075" y="3810395"/>
            <a:ext cx="4094612" cy="227798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5197828" y="1710884"/>
            <a:ext cx="3269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Maximum</a:t>
            </a:r>
            <a:r>
              <a:rPr lang="en-US" altLang="zh-CN" b="1" dirty="0"/>
              <a:t> flow </a:t>
            </a:r>
            <a:r>
              <a:rPr lang="en-US" altLang="zh-CN" b="1" dirty="0" smtClean="0"/>
              <a:t>velocity: 2.6 m/s</a:t>
            </a:r>
            <a:endParaRPr lang="zh-CN" altLang="en-US" b="1" dirty="0"/>
          </a:p>
        </p:txBody>
      </p:sp>
      <p:sp>
        <p:nvSpPr>
          <p:cNvPr id="16" name="矩形 15"/>
          <p:cNvSpPr/>
          <p:nvPr/>
        </p:nvSpPr>
        <p:spPr>
          <a:xfrm>
            <a:off x="5350789" y="3810394"/>
            <a:ext cx="30295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/>
              <a:t>Pressure drop: 0.009 Mpa</a:t>
            </a:r>
          </a:p>
          <a:p>
            <a:r>
              <a:rPr lang="en-US" altLang="zh-CN" sz="1400" b="1" dirty="0" smtClean="0"/>
              <a:t>(52*1*150mm)</a:t>
            </a:r>
            <a:endParaRPr lang="zh-CN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13163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Water flow </a:t>
            </a:r>
            <a:r>
              <a:rPr lang="en-US" altLang="zh-CN" dirty="0"/>
              <a:t>rate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2020/09/29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/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96306" y="907933"/>
            <a:ext cx="4296689" cy="5062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sz="2000" b="1" dirty="0">
                <a:solidFill>
                  <a:srgbClr val="0000FF"/>
                </a:solidFill>
                <a:ea typeface="楷体" panose="02010609060101010101" pitchFamily="49" charset="-122"/>
              </a:rPr>
              <a:t>Uniform power density distribution</a:t>
            </a:r>
          </a:p>
        </p:txBody>
      </p:sp>
      <p:graphicFrame>
        <p:nvGraphicFramePr>
          <p:cNvPr id="17" name="图表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9550056"/>
              </p:ext>
            </p:extLst>
          </p:nvPr>
        </p:nvGraphicFramePr>
        <p:xfrm>
          <a:off x="823422" y="1814790"/>
          <a:ext cx="7497156" cy="4527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矩形 2"/>
          <p:cNvSpPr/>
          <p:nvPr/>
        </p:nvSpPr>
        <p:spPr>
          <a:xfrm>
            <a:off x="404849" y="1383019"/>
            <a:ext cx="83343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Microchannel: 0.4 mm *20, Channel height</a:t>
            </a:r>
            <a:r>
              <a:rPr lang="zh-CN" altLang="en-US" dirty="0"/>
              <a:t>：</a:t>
            </a:r>
            <a:r>
              <a:rPr lang="en-US" altLang="zh-CN" dirty="0"/>
              <a:t>1 mm, </a:t>
            </a:r>
            <a:r>
              <a:rPr lang="nl-NL" altLang="zh-CN" dirty="0"/>
              <a:t>Chamber wall thickness: </a:t>
            </a:r>
            <a:r>
              <a:rPr lang="nl-NL" altLang="zh-CN" dirty="0" smtClean="0"/>
              <a:t>1.5 mm </a:t>
            </a:r>
            <a:endParaRPr lang="nl-NL" altLang="zh-CN" dirty="0"/>
          </a:p>
        </p:txBody>
      </p:sp>
      <p:sp>
        <p:nvSpPr>
          <p:cNvPr id="10" name="圆角矩形 9"/>
          <p:cNvSpPr/>
          <p:nvPr/>
        </p:nvSpPr>
        <p:spPr>
          <a:xfrm rot="5400000">
            <a:off x="1225548" y="3942138"/>
            <a:ext cx="3522495" cy="39976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13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Strength analysis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21</a:t>
            </a:fld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177001" y="947503"/>
            <a:ext cx="37500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  <a:ea typeface="楷体" panose="02010609060101010101" pitchFamily="49" charset="-122"/>
              </a:rPr>
              <a:t>Maximum </a:t>
            </a:r>
            <a:r>
              <a:rPr lang="en-US" altLang="zh-CN" sz="2400" dirty="0">
                <a:solidFill>
                  <a:srgbClr val="FF0000"/>
                </a:solidFill>
                <a:ea typeface="楷体" panose="02010609060101010101" pitchFamily="49" charset="-122"/>
              </a:rPr>
              <a:t>pressure</a:t>
            </a:r>
            <a:r>
              <a:rPr lang="zh-CN" altLang="en-US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0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2.0 MPa</a:t>
            </a:r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326914" y="1335361"/>
            <a:ext cx="5150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</a:rPr>
              <a:t>Al 6061-T6  Yield strength: 100 MPa  (@200 </a:t>
            </a:r>
            <a:r>
              <a:rPr lang="zh-CN" altLang="en-US" dirty="0" smtClean="0">
                <a:latin typeface="Arial" panose="020B0604020202020204" pitchFamily="34" charset="0"/>
              </a:rPr>
              <a:t>℃</a:t>
            </a:r>
            <a:r>
              <a:rPr lang="en-US" altLang="zh-CN" dirty="0" smtClean="0">
                <a:latin typeface="Arial" panose="020B0604020202020204" pitchFamily="34" charset="0"/>
              </a:rPr>
              <a:t>);</a:t>
            </a:r>
            <a:endParaRPr lang="en-US" altLang="zh-CN" b="0" i="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081" y="1069961"/>
            <a:ext cx="2545212" cy="457413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6622" y="4645049"/>
            <a:ext cx="1372636" cy="153292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42" y="1859033"/>
            <a:ext cx="5313008" cy="212617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42" y="4153400"/>
            <a:ext cx="5313008" cy="212617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870735" y="2885398"/>
            <a:ext cx="29979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 smtClean="0">
                <a:latin typeface="Arial" panose="020B0604020202020204" pitchFamily="34" charset="0"/>
              </a:rPr>
              <a:t>Maximum yield strength:104 Mpa</a:t>
            </a:r>
            <a:endParaRPr lang="zh-CN" altLang="en-US" sz="1400" b="1" dirty="0"/>
          </a:p>
        </p:txBody>
      </p:sp>
      <p:sp>
        <p:nvSpPr>
          <p:cNvPr id="14" name="矩形 13"/>
          <p:cNvSpPr/>
          <p:nvPr/>
        </p:nvSpPr>
        <p:spPr>
          <a:xfrm>
            <a:off x="1955952" y="5490210"/>
            <a:ext cx="29127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</a:rPr>
              <a:t>Maximum deformation: 0.12 mm</a:t>
            </a:r>
          </a:p>
        </p:txBody>
      </p:sp>
      <p:sp>
        <p:nvSpPr>
          <p:cNvPr id="15" name="椭圆 14"/>
          <p:cNvSpPr/>
          <p:nvPr/>
        </p:nvSpPr>
        <p:spPr>
          <a:xfrm>
            <a:off x="7505466" y="4645049"/>
            <a:ext cx="1275049" cy="115293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63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Plasma chamber with microchannel cooling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22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4" y="1003491"/>
            <a:ext cx="8067675" cy="313801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" y="4258685"/>
            <a:ext cx="3040883" cy="2069490"/>
          </a:xfrm>
          <a:prstGeom prst="rect">
            <a:avLst/>
          </a:prstGeom>
        </p:spPr>
      </p:pic>
      <p:sp>
        <p:nvSpPr>
          <p:cNvPr id="9" name="椭圆形标注 8"/>
          <p:cNvSpPr/>
          <p:nvPr/>
        </p:nvSpPr>
        <p:spPr>
          <a:xfrm>
            <a:off x="1235291" y="3209989"/>
            <a:ext cx="551956" cy="430159"/>
          </a:xfrm>
          <a:prstGeom prst="wedgeEllipseCallout">
            <a:avLst>
              <a:gd name="adj1" fmla="val 54977"/>
              <a:gd name="adj2" fmla="val 235063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形标注 9"/>
          <p:cNvSpPr/>
          <p:nvPr/>
        </p:nvSpPr>
        <p:spPr>
          <a:xfrm>
            <a:off x="2491990" y="2720268"/>
            <a:ext cx="551956" cy="430159"/>
          </a:xfrm>
          <a:prstGeom prst="wedgeEllipseCallout">
            <a:avLst>
              <a:gd name="adj1" fmla="val -58737"/>
              <a:gd name="adj2" fmla="val 343030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6350">
                <a:solidFill>
                  <a:schemeClr val="tx1"/>
                </a:solidFill>
              </a:ln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176545"/>
              </p:ext>
            </p:extLst>
          </p:nvPr>
        </p:nvGraphicFramePr>
        <p:xfrm>
          <a:off x="3645124" y="4793957"/>
          <a:ext cx="4936169" cy="145831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17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4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06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0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9592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Water pressure</a:t>
                      </a:r>
                    </a:p>
                    <a:p>
                      <a:pPr algn="ctr"/>
                      <a:r>
                        <a:rPr lang="en-US" altLang="zh-CN" dirty="0" smtClean="0"/>
                        <a:t>(Bar)</a:t>
                      </a:r>
                      <a:endParaRPr lang="zh-CN" altLang="en-US" dirty="0"/>
                    </a:p>
                  </a:txBody>
                  <a:tcPr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Flow rate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effectLst/>
                        </a:rPr>
                        <a:t>Channel</a:t>
                      </a:r>
                      <a:r>
                        <a:rPr lang="en-US" altLang="zh-CN" sz="1800" kern="1200" baseline="0" dirty="0" smtClean="0">
                          <a:effectLst/>
                        </a:rPr>
                        <a:t> </a:t>
                      </a:r>
                      <a:r>
                        <a:rPr lang="en-US" altLang="zh-CN" dirty="0" smtClean="0"/>
                        <a:t>A (L/m)</a:t>
                      </a:r>
                    </a:p>
                  </a:txBody>
                  <a:tcPr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Flow rate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effectLst/>
                        </a:rPr>
                        <a:t>Channel</a:t>
                      </a:r>
                      <a:r>
                        <a:rPr lang="en-US" altLang="zh-CN" sz="1800" kern="1200" baseline="0" dirty="0" smtClean="0">
                          <a:effectLst/>
                        </a:rPr>
                        <a:t> </a:t>
                      </a:r>
                      <a:r>
                        <a:rPr lang="en-US" altLang="zh-CN" dirty="0" smtClean="0"/>
                        <a:t>B (L/m)</a:t>
                      </a:r>
                    </a:p>
                  </a:txBody>
                  <a:tcPr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Flow rate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effectLst/>
                        </a:rPr>
                        <a:t>Channel</a:t>
                      </a:r>
                      <a:r>
                        <a:rPr lang="en-US" altLang="zh-CN" sz="1800" kern="1200" baseline="0" dirty="0" smtClean="0">
                          <a:effectLst/>
                        </a:rPr>
                        <a:t> </a:t>
                      </a:r>
                      <a:r>
                        <a:rPr lang="en-US" altLang="zh-CN" dirty="0" smtClean="0"/>
                        <a:t>C (L/m)</a:t>
                      </a:r>
                    </a:p>
                  </a:txBody>
                  <a:tcPr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3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8.9</a:t>
                      </a:r>
                      <a:endParaRPr lang="zh-CN" altLang="en-US" sz="20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4.3</a:t>
                      </a:r>
                      <a:endParaRPr lang="zh-CN" altLang="en-US" sz="20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4.2</a:t>
                      </a:r>
                      <a:endParaRPr lang="zh-CN" altLang="en-US" sz="20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4.6</a:t>
                      </a:r>
                      <a:endParaRPr lang="zh-CN" altLang="en-US" sz="2000" b="1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82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 power operation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23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11" y="1612091"/>
            <a:ext cx="7820475" cy="4735395"/>
          </a:xfrm>
          <a:prstGeom prst="rect">
            <a:avLst/>
          </a:prstGeom>
        </p:spPr>
      </p:pic>
      <p:sp>
        <p:nvSpPr>
          <p:cNvPr id="8" name="文本框 1"/>
          <p:cNvSpPr txBox="1"/>
          <p:nvPr/>
        </p:nvSpPr>
        <p:spPr>
          <a:xfrm>
            <a:off x="5958481" y="1969537"/>
            <a:ext cx="2783498" cy="9025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baseline="0" dirty="0" smtClean="0">
                <a:solidFill>
                  <a:srgbClr val="0000FF"/>
                </a:solidFill>
              </a:rPr>
              <a:t>Xe</a:t>
            </a:r>
            <a:r>
              <a:rPr lang="en-US" altLang="zh-CN" sz="1600" b="1" baseline="30000" dirty="0" smtClean="0">
                <a:solidFill>
                  <a:srgbClr val="0000FF"/>
                </a:solidFill>
              </a:rPr>
              <a:t>34+</a:t>
            </a:r>
            <a:r>
              <a:rPr lang="en-US" altLang="zh-CN" sz="1600" b="1" baseline="0" dirty="0" smtClean="0">
                <a:solidFill>
                  <a:srgbClr val="0000FF"/>
                </a:solidFill>
              </a:rPr>
              <a:t>=106 </a:t>
            </a:r>
            <a:r>
              <a:rPr lang="en-US" altLang="zh-CN" sz="1600" b="1" baseline="0" dirty="0" err="1" smtClean="0">
                <a:solidFill>
                  <a:srgbClr val="0000FF"/>
                </a:solidFill>
              </a:rPr>
              <a:t>eμA</a:t>
            </a:r>
            <a:r>
              <a:rPr lang="en-US" altLang="zh-CN" sz="1600" b="1" baseline="0" dirty="0" smtClean="0">
                <a:solidFill>
                  <a:srgbClr val="0000FF"/>
                </a:solidFill>
              </a:rPr>
              <a:t>    </a:t>
            </a:r>
            <a:r>
              <a:rPr lang="en-US" altLang="zh-CN" sz="1600" b="1" baseline="30000" dirty="0" smtClean="0">
                <a:solidFill>
                  <a:srgbClr val="0000FF"/>
                </a:solidFill>
              </a:rPr>
              <a:t> </a:t>
            </a:r>
            <a:r>
              <a:rPr lang="en-US" altLang="zh-CN" sz="1400" baseline="0" dirty="0" smtClean="0"/>
              <a:t>Io= 2.7 </a:t>
            </a:r>
            <a:r>
              <a:rPr lang="en-US" altLang="zh-CN" sz="1400" baseline="0" dirty="0" err="1" smtClean="0"/>
              <a:t>emA</a:t>
            </a:r>
            <a:endParaRPr lang="en-US" altLang="zh-CN" sz="1400" baseline="0" dirty="0" smtClean="0"/>
          </a:p>
          <a:p>
            <a:r>
              <a:rPr lang="en-US" altLang="zh-CN" sz="1400" dirty="0"/>
              <a:t>HV= 20 kV, Slit-x= 20 </a:t>
            </a:r>
            <a:r>
              <a:rPr lang="en-US" altLang="zh-CN" sz="1400" dirty="0" smtClean="0"/>
              <a:t>mm</a:t>
            </a:r>
            <a:endParaRPr lang="en-US" altLang="zh-CN" sz="1400" baseline="0" dirty="0" smtClean="0"/>
          </a:p>
          <a:p>
            <a:r>
              <a:rPr lang="en-US" altLang="zh-CN" sz="1400" baseline="0" dirty="0" smtClean="0"/>
              <a:t>B</a:t>
            </a:r>
            <a:r>
              <a:rPr lang="en-US" altLang="zh-CN" sz="1400" baseline="0" dirty="0"/>
              <a:t>: 3.41 T, 0.6 T, 1.8 T, 1.87 T</a:t>
            </a:r>
          </a:p>
          <a:p>
            <a:r>
              <a:rPr lang="en-US" altLang="zh-CN" sz="1400" baseline="0" dirty="0"/>
              <a:t>2020/09/18</a:t>
            </a:r>
            <a:endParaRPr lang="zh-CN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106211" y="979563"/>
            <a:ext cx="8952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CN" sz="2400" b="1" dirty="0" smtClean="0">
                <a:solidFill>
                  <a:srgbClr val="0000FF"/>
                </a:solidFill>
              </a:rPr>
              <a:t>SECRAL</a:t>
            </a:r>
            <a:r>
              <a:rPr lang="en-US" altLang="zh-CN" sz="2400" b="1" dirty="0">
                <a:solidFill>
                  <a:srgbClr val="0000FF"/>
                </a:solidFill>
              </a:rPr>
              <a:t>-II 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operate </a:t>
            </a:r>
            <a:r>
              <a:rPr lang="en-US" altLang="zh-CN" sz="2400" b="1" dirty="0">
                <a:solidFill>
                  <a:srgbClr val="0000FF"/>
                </a:solidFill>
              </a:rPr>
              <a:t>at the maximum power of the microwave system</a:t>
            </a:r>
            <a:r>
              <a:rPr lang="fr-FR" altLang="zh-CN" sz="2400" b="1" dirty="0" smtClean="0">
                <a:solidFill>
                  <a:srgbClr val="0000FF"/>
                </a:solidFill>
              </a:rPr>
              <a:t> </a:t>
            </a:r>
            <a:endParaRPr lang="zh-CN" altLang="en-US" sz="2400" b="1" dirty="0">
              <a:solidFill>
                <a:srgbClr val="0000F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92318" y="1638852"/>
            <a:ext cx="18760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zh-CN" b="1" dirty="0">
                <a:solidFill>
                  <a:srgbClr val="FF0000"/>
                </a:solidFill>
              </a:rPr>
              <a:t>ω</a:t>
            </a:r>
            <a:r>
              <a:rPr lang="en-US" altLang="zh-CN" b="1" baseline="-25000" dirty="0" err="1">
                <a:solidFill>
                  <a:srgbClr val="FF0000"/>
                </a:solidFill>
              </a:rPr>
              <a:t>rf</a:t>
            </a:r>
            <a:r>
              <a:rPr lang="en-US" altLang="zh-CN" b="1" dirty="0">
                <a:solidFill>
                  <a:srgbClr val="FF0000"/>
                </a:solidFill>
              </a:rPr>
              <a:t>: 24 +18 GHz</a:t>
            </a:r>
          </a:p>
          <a:p>
            <a:r>
              <a:rPr lang="en-US" altLang="zh-CN" b="1" dirty="0">
                <a:solidFill>
                  <a:srgbClr val="FF0000"/>
                </a:solidFill>
              </a:rPr>
              <a:t>Pw= </a:t>
            </a:r>
            <a:r>
              <a:rPr lang="en-US" altLang="zh-CN" b="1" dirty="0" smtClean="0">
                <a:solidFill>
                  <a:srgbClr val="FF0000"/>
                </a:solidFill>
              </a:rPr>
              <a:t>9.3 </a:t>
            </a:r>
            <a:r>
              <a:rPr lang="en-US" altLang="zh-CN" b="1" dirty="0">
                <a:solidFill>
                  <a:srgbClr val="FF0000"/>
                </a:solidFill>
              </a:rPr>
              <a:t>+ 1.7 kW</a:t>
            </a:r>
          </a:p>
        </p:txBody>
      </p:sp>
    </p:spTree>
    <p:extLst>
      <p:ext uri="{BB962C8B-B14F-4D97-AF65-F5344CB8AC3E}">
        <p14:creationId xmlns:p14="http://schemas.microsoft.com/office/powerpoint/2010/main" val="339570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 power operation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24</a:t>
            </a:fld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28" y="2113472"/>
            <a:ext cx="8139065" cy="4164488"/>
          </a:xfrm>
          <a:prstGeom prst="rect">
            <a:avLst/>
          </a:prstGeom>
        </p:spPr>
      </p:pic>
      <p:sp>
        <p:nvSpPr>
          <p:cNvPr id="8" name="TextBox 10"/>
          <p:cNvSpPr txBox="1"/>
          <p:nvPr/>
        </p:nvSpPr>
        <p:spPr>
          <a:xfrm>
            <a:off x="5651938" y="1638873"/>
            <a:ext cx="1537138" cy="369332"/>
          </a:xfrm>
          <a:prstGeom prst="rect">
            <a:avLst/>
          </a:prstGeom>
          <a:noFill/>
          <a:ln w="31750"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en-US" altLang="zh-CN" sz="2000" b="1" i="1" dirty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639" y="982454"/>
            <a:ext cx="89662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</a:rPr>
              <a:t>Reliable 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operation </a:t>
            </a:r>
            <a:r>
              <a:rPr lang="en-US" altLang="zh-CN" sz="2400" b="1" dirty="0">
                <a:solidFill>
                  <a:srgbClr val="0000FF"/>
                </a:solidFill>
              </a:rPr>
              <a:t>at 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total </a:t>
            </a:r>
            <a:r>
              <a:rPr lang="en-US" altLang="zh-CN" sz="2400" b="1" dirty="0">
                <a:solidFill>
                  <a:srgbClr val="0000FF"/>
                </a:solidFill>
              </a:rPr>
              <a:t>power 11 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kW for more </a:t>
            </a:r>
            <a:r>
              <a:rPr lang="en-US" altLang="zh-CN" sz="2400" b="1" dirty="0">
                <a:solidFill>
                  <a:srgbClr val="0000FF"/>
                </a:solidFill>
              </a:rPr>
              <a:t>than 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48 hours,</a:t>
            </a:r>
            <a:r>
              <a:rPr lang="en-US" altLang="zh-CN" sz="2400" dirty="0"/>
              <a:t> </a:t>
            </a:r>
            <a:r>
              <a:rPr lang="en-US" altLang="zh-CN" sz="2400" b="1" dirty="0">
                <a:solidFill>
                  <a:srgbClr val="0000FF"/>
                </a:solidFill>
              </a:rPr>
              <a:t>including 24 hours 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for Xe</a:t>
            </a:r>
            <a:r>
              <a:rPr lang="en-US" altLang="zh-CN" sz="2400" b="1" baseline="30000" dirty="0" smtClean="0">
                <a:solidFill>
                  <a:srgbClr val="0000FF"/>
                </a:solidFill>
              </a:rPr>
              <a:t>34+</a:t>
            </a:r>
            <a:endParaRPr lang="zh-CN" alt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31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</a:t>
            </a:r>
            <a:r>
              <a:rPr lang="en-US" altLang="zh-CN" smtClean="0">
                <a:solidFill>
                  <a:srgbClr val="133E35"/>
                </a:solidFill>
                <a:ea typeface="仿宋" panose="02010609060101010101" pitchFamily="49" charset="-122"/>
              </a:rPr>
              <a:t>2020/09/29</a:t>
            </a:r>
            <a:endParaRPr lang="zh-CN" altLang="en-US" dirty="0">
              <a:solidFill>
                <a:srgbClr val="133E35"/>
              </a:solidFill>
              <a:ea typeface="仿宋" panose="02010609060101010101" pitchFamily="49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>
                <a:solidFill>
                  <a:srgbClr val="133E35"/>
                </a:solidFill>
              </a:rPr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en-US" altLang="zh-CN" smtClean="0"/>
              <a:pPr/>
              <a:t>25</a:t>
            </a:fld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457199" y="1285172"/>
            <a:ext cx="8201026" cy="3929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zh-CN" sz="2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efficiency of microchannel </a:t>
            </a:r>
            <a:r>
              <a:rPr lang="en-US" altLang="zh-CN" sz="2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 embedded in plasma chamber of ECRIS </a:t>
            </a:r>
            <a:r>
              <a:rPr lang="en-US" altLang="zh-CN" sz="2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high </a:t>
            </a:r>
            <a:r>
              <a:rPr lang="en-US" altLang="zh-CN" sz="2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altLang="zh-CN" sz="2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 is demonstrated </a:t>
            </a:r>
            <a:r>
              <a:rPr lang="en-US" altLang="zh-CN" sz="2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altLang="zh-CN" sz="2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</a:t>
            </a:r>
          </a:p>
          <a:p>
            <a:pPr marL="342900" lvl="0" indent="-34290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en-US" altLang="zh-CN" sz="2400" b="1" i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zh-CN" sz="2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breakthrough of </a:t>
            </a:r>
            <a:r>
              <a:rPr lang="en-US" altLang="zh-CN" sz="2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 </a:t>
            </a:r>
            <a:r>
              <a:rPr lang="en-US" altLang="zh-CN" sz="2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chamber cooling </a:t>
            </a:r>
            <a:r>
              <a:rPr lang="en-US" altLang="zh-CN" sz="2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US" altLang="zh-CN" sz="2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</a:t>
            </a:r>
            <a:r>
              <a:rPr lang="en-US" altLang="zh-CN" sz="2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power (&gt;10 kW) operation reliable</a:t>
            </a:r>
          </a:p>
          <a:p>
            <a:pPr marL="342900" lvl="0" indent="-34290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en-US" altLang="zh-CN" sz="2400" b="1" i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zh-CN" sz="2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Microchannel </a:t>
            </a:r>
            <a:r>
              <a:rPr lang="en-US" altLang="zh-CN" sz="2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 technology </a:t>
            </a:r>
            <a:r>
              <a:rPr lang="en-US" altLang="zh-CN" sz="2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promising solution for chamber cooling of </a:t>
            </a:r>
            <a:r>
              <a:rPr lang="en-US" altLang="zh-CN" sz="2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fourth-generation ECR ion source with power of 20 kW</a:t>
            </a:r>
          </a:p>
        </p:txBody>
      </p:sp>
    </p:spTree>
    <p:extLst>
      <p:ext uri="{BB962C8B-B14F-4D97-AF65-F5344CB8AC3E}">
        <p14:creationId xmlns:p14="http://schemas.microsoft.com/office/powerpoint/2010/main" val="291927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      2020/09/29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smtClean="0"/>
              <a:t>ECRIS 2020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42F00-C5D6-4A6A-9743-CB08595BD80B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sp>
        <p:nvSpPr>
          <p:cNvPr id="7" name="标题 6"/>
          <p:cNvSpPr txBox="1">
            <a:spLocks/>
          </p:cNvSpPr>
          <p:nvPr/>
        </p:nvSpPr>
        <p:spPr>
          <a:xfrm>
            <a:off x="0" y="1802875"/>
            <a:ext cx="9144000" cy="285273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en-US" altLang="zh-CN" sz="5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Thanks for your attention!</a:t>
            </a:r>
            <a:endParaRPr lang="zh-CN" altLang="en-US" sz="5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06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模板 - 副本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44648</TotalTime>
  <Words>1599</Words>
  <Application>Microsoft Office PowerPoint</Application>
  <PresentationFormat>On-screen Show (4:3)</PresentationFormat>
  <Paragraphs>379</Paragraphs>
  <Slides>26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宋体</vt:lpstr>
      <vt:lpstr>Arial</vt:lpstr>
      <vt:lpstr>Arial Black</vt:lpstr>
      <vt:lpstr>Arial Unicode MS</vt:lpstr>
      <vt:lpstr>Calibri</vt:lpstr>
      <vt:lpstr>Calibri Light</vt:lpstr>
      <vt:lpstr>Cambria Math</vt:lpstr>
      <vt:lpstr>黑体</vt:lpstr>
      <vt:lpstr>Symbol</vt:lpstr>
      <vt:lpstr>Times New Roman</vt:lpstr>
      <vt:lpstr>Wingdings</vt:lpstr>
      <vt:lpstr>仿宋</vt:lpstr>
      <vt:lpstr>楷体</vt:lpstr>
      <vt:lpstr>模板 - 副本</vt:lpstr>
      <vt:lpstr>A new solution to plasma chamber cooling for high power ECR ion source operation</vt:lpstr>
      <vt:lpstr>Outline</vt:lpstr>
      <vt:lpstr>Evolution of ECRIS Generations </vt:lpstr>
      <vt:lpstr>Power Scaling Laws</vt:lpstr>
      <vt:lpstr>SECRAL-II  28 GHz Superconducting ECR Ion Source</vt:lpstr>
      <vt:lpstr>Plasma chamber burnout</vt:lpstr>
      <vt:lpstr>Origin of plasma chamber burnout</vt:lpstr>
      <vt:lpstr>Main reason of plasma chamber burnout  Very high heat flux</vt:lpstr>
      <vt:lpstr>Origin of wall destruction Transition from nucleate boiling to film boiling</vt:lpstr>
      <vt:lpstr>Thermal testing platform</vt:lpstr>
      <vt:lpstr>The burnout process of plasma chamber Transition from nucleate boiling to film boiling </vt:lpstr>
      <vt:lpstr>Cooling &amp; Structure Optimization Goal : to enhance heat transfer</vt:lpstr>
      <vt:lpstr>Microchannel cooling</vt:lpstr>
      <vt:lpstr>Plasma chamber with microchannel cooling</vt:lpstr>
      <vt:lpstr>Simulation conditions</vt:lpstr>
      <vt:lpstr>Water channel thickness </vt:lpstr>
      <vt:lpstr>Temperature distribution</vt:lpstr>
      <vt:lpstr>Chamber wall thickness</vt:lpstr>
      <vt:lpstr>Water pressure drop &amp;  flow velocity </vt:lpstr>
      <vt:lpstr>Water flow rate</vt:lpstr>
      <vt:lpstr>Strength analysis</vt:lpstr>
      <vt:lpstr>Plasma chamber with microchannel cooling</vt:lpstr>
      <vt:lpstr>High power operation</vt:lpstr>
      <vt:lpstr>High power operation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 W GUO</dc:creator>
  <cp:lastModifiedBy>Allen, Alexa</cp:lastModifiedBy>
  <cp:revision>1214</cp:revision>
  <dcterms:created xsi:type="dcterms:W3CDTF">2014-12-14T08:04:44Z</dcterms:created>
  <dcterms:modified xsi:type="dcterms:W3CDTF">2020-09-28T16:11:31Z</dcterms:modified>
</cp:coreProperties>
</file>