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2" r:id="rId6"/>
    <p:sldId id="261" r:id="rId7"/>
    <p:sldId id="268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6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D598A-BFC4-E14F-8319-9003D9E718B5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9F13F-5F25-5544-B6DD-80327CB1E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88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C8FE2-C981-E840-B7A6-BF191D75CA96}" type="datetime1">
              <a:rPr lang="en-IN" smtClean="0"/>
              <a:t>28-09-2020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09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05AB-646F-6446-B60B-CE8A6FF3095B}" type="datetime1">
              <a:rPr lang="en-IN" smtClean="0"/>
              <a:t>28-09-2020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448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443AF-B9C4-9640-8232-E2D19287C677}" type="datetime1">
              <a:rPr lang="en-IN" smtClean="0"/>
              <a:t>28-09-2020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7045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42BF6-1A76-4D4C-B85B-294F77832B49}" type="datetime1">
              <a:rPr lang="en-IN" smtClean="0"/>
              <a:t>28-09-2020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010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238F5-55CE-CB46-BD67-EF8448F69E9B}" type="datetime1">
              <a:rPr lang="en-IN" smtClean="0"/>
              <a:t>28-09-2020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876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7860-C2FF-6844-8273-B2DA0DA6A15A}" type="datetime1">
              <a:rPr lang="en-IN" smtClean="0"/>
              <a:t>28-09-2020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521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7269-C35E-EF47-BA03-8541291ACC53}" type="datetime1">
              <a:rPr lang="en-IN" smtClean="0"/>
              <a:t>28-09-2020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0911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52EE-DF56-DE4B-AF90-F487ED063621}" type="datetime1">
              <a:rPr lang="en-IN" smtClean="0"/>
              <a:t>28-09-2020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176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3ED6-8FD7-9D43-9A81-FBBE4EB5E9F9}" type="datetime1">
              <a:rPr lang="en-IN" smtClean="0"/>
              <a:t>28-09-2020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444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E425-2EA1-1844-9927-FDD397A0AE6E}" type="datetime1">
              <a:rPr lang="en-IN" smtClean="0"/>
              <a:t>28-09-2020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575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A26C-B89D-2146-9F20-8118A03D2C28}" type="datetime1">
              <a:rPr lang="en-IN" smtClean="0"/>
              <a:t>28-09-2020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31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D5F2-57EF-114A-9AA2-EB80522AF87E}" type="datetime1">
              <a:rPr lang="en-IN" smtClean="0"/>
              <a:t>28-09-2020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A0E30-A2AD-4BA1-919B-57FCB0B2DF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78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714807" cy="1579894"/>
          </a:xfrm>
        </p:spPr>
        <p:txBody>
          <a:bodyPr>
            <a:normAutofit/>
          </a:bodyPr>
          <a:lstStyle/>
          <a:p>
            <a:r>
              <a:rPr lang="en-GB" sz="2800" b="1" dirty="0"/>
              <a:t>Study on correlation between Energy Distribution of Electrons Lost from the Confinement and Plasma Bremsstrahlung on a min-B ECR Plasma</a:t>
            </a:r>
            <a:endParaRPr lang="fi-FI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15B6D-6D8B-B248-A544-CA9F07377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83B183-6CE8-8A4A-9C40-7D4C57E88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734A2-8F1C-7742-AF36-09E72545C63E}"/>
              </a:ext>
            </a:extLst>
          </p:cNvPr>
          <p:cNvSpPr txBox="1"/>
          <p:nvPr/>
        </p:nvSpPr>
        <p:spPr>
          <a:xfrm>
            <a:off x="2925172" y="3138984"/>
            <a:ext cx="797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Bichu Bhaskar, </a:t>
            </a:r>
            <a:r>
              <a:rPr lang="en-IN" dirty="0" err="1"/>
              <a:t>Hannu</a:t>
            </a:r>
            <a:r>
              <a:rPr lang="en-IN" dirty="0"/>
              <a:t> </a:t>
            </a:r>
            <a:r>
              <a:rPr lang="en-IN" dirty="0" err="1"/>
              <a:t>Koivisto</a:t>
            </a:r>
            <a:r>
              <a:rPr lang="en-IN" dirty="0"/>
              <a:t>, Olli </a:t>
            </a:r>
            <a:r>
              <a:rPr lang="en-IN" dirty="0" err="1"/>
              <a:t>Tarvainen</a:t>
            </a:r>
            <a:r>
              <a:rPr lang="en-IN" dirty="0"/>
              <a:t>, Thomas </a:t>
            </a:r>
            <a:r>
              <a:rPr lang="en-IN" dirty="0" err="1"/>
              <a:t>Thuillier</a:t>
            </a:r>
            <a:r>
              <a:rPr lang="en-IN" dirty="0"/>
              <a:t>, Ville </a:t>
            </a:r>
            <a:r>
              <a:rPr lang="en-IN" dirty="0" err="1"/>
              <a:t>Toivanen</a:t>
            </a:r>
            <a:r>
              <a:rPr lang="en-IN" dirty="0"/>
              <a:t>, </a:t>
            </a:r>
            <a:r>
              <a:rPr lang="en-IN" dirty="0" err="1"/>
              <a:t>Taneli</a:t>
            </a:r>
            <a:r>
              <a:rPr lang="en-IN" dirty="0"/>
              <a:t> </a:t>
            </a:r>
            <a:r>
              <a:rPr lang="en-IN" dirty="0" err="1"/>
              <a:t>Kalvas</a:t>
            </a:r>
            <a:r>
              <a:rPr lang="en-IN" dirty="0"/>
              <a:t>, Ivan </a:t>
            </a:r>
            <a:r>
              <a:rPr lang="en-IN" dirty="0" err="1"/>
              <a:t>Izotov</a:t>
            </a:r>
            <a:r>
              <a:rPr lang="en-IN" dirty="0"/>
              <a:t>, Vadim </a:t>
            </a:r>
            <a:r>
              <a:rPr lang="en-IN" dirty="0" err="1"/>
              <a:t>Skalyga</a:t>
            </a:r>
            <a:r>
              <a:rPr lang="en-IN" dirty="0"/>
              <a:t>, </a:t>
            </a:r>
            <a:r>
              <a:rPr lang="en-IN" dirty="0" err="1"/>
              <a:t>Risto</a:t>
            </a:r>
            <a:r>
              <a:rPr lang="en-IN" dirty="0"/>
              <a:t> </a:t>
            </a:r>
            <a:r>
              <a:rPr lang="en-IN" dirty="0" err="1"/>
              <a:t>Kronholm</a:t>
            </a:r>
            <a:r>
              <a:rPr lang="en-IN" dirty="0"/>
              <a:t>, </a:t>
            </a:r>
            <a:r>
              <a:rPr lang="en-IN" dirty="0" err="1"/>
              <a:t>Miha</a:t>
            </a:r>
            <a:r>
              <a:rPr lang="en-IN" dirty="0"/>
              <a:t> </a:t>
            </a:r>
            <a:r>
              <a:rPr lang="en-IN" dirty="0" err="1"/>
              <a:t>Marttinen</a:t>
            </a:r>
            <a:r>
              <a:rPr lang="en-IN" dirty="0"/>
              <a:t/>
            </a:r>
            <a:br>
              <a:rPr lang="en-IN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609A46-AA51-234C-AD91-A49A72D9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231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3" y="-195443"/>
            <a:ext cx="10515600" cy="1325563"/>
          </a:xfrm>
        </p:spPr>
        <p:txBody>
          <a:bodyPr/>
          <a:lstStyle/>
          <a:p>
            <a:pPr algn="ctr"/>
            <a:r>
              <a:rPr lang="fi-FI" b="1" dirty="0" err="1"/>
              <a:t>Aim</a:t>
            </a:r>
            <a:r>
              <a:rPr lang="fi-FI" b="1" dirty="0"/>
              <a:t> and </a:t>
            </a:r>
            <a:r>
              <a:rPr lang="fi-FI" b="1" dirty="0" err="1"/>
              <a:t>motivation</a:t>
            </a:r>
            <a:endParaRPr lang="fi-FI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To gain a better understanding of electron population dynamics in ECR plasmas by combining multiple diagnostics methods.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IN" sz="2800" dirty="0"/>
              <a:t>Bremsstrahlung (Radial and axial)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IN" sz="2800" dirty="0"/>
              <a:t>Lost electron energy distribution (LEED)</a:t>
            </a:r>
          </a:p>
          <a:p>
            <a:pPr marL="457200" lvl="1" indent="0">
              <a:buNone/>
            </a:pPr>
            <a:endParaRPr lang="en-IN" dirty="0"/>
          </a:p>
          <a:p>
            <a:r>
              <a:rPr lang="fi-FI" dirty="0"/>
              <a:t>To </a:t>
            </a:r>
            <a:r>
              <a:rPr lang="fi-FI" dirty="0" err="1"/>
              <a:t>find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evolution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spectra</a:t>
            </a:r>
            <a:r>
              <a:rPr lang="fi-FI" dirty="0"/>
              <a:t> as a </a:t>
            </a:r>
            <a:r>
              <a:rPr lang="fi-FI" dirty="0" err="1"/>
              <a:t>function</a:t>
            </a:r>
            <a:r>
              <a:rPr lang="fi-FI" dirty="0"/>
              <a:t> of ECR </a:t>
            </a:r>
            <a:r>
              <a:rPr lang="fi-FI" dirty="0" err="1"/>
              <a:t>operational</a:t>
            </a:r>
            <a:r>
              <a:rPr lang="fi-FI" dirty="0"/>
              <a:t> </a:t>
            </a:r>
            <a:r>
              <a:rPr lang="fi-FI" dirty="0" err="1"/>
              <a:t>parameters</a:t>
            </a:r>
            <a:r>
              <a:rPr lang="fi-FI" dirty="0"/>
              <a:t> – </a:t>
            </a:r>
            <a:r>
              <a:rPr lang="fi-FI" dirty="0" err="1"/>
              <a:t>here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focus</a:t>
            </a:r>
            <a:r>
              <a:rPr lang="fi-FI" dirty="0"/>
              <a:t> on </a:t>
            </a:r>
            <a:r>
              <a:rPr lang="fi-FI" dirty="0" err="1"/>
              <a:t>microwave</a:t>
            </a:r>
            <a:r>
              <a:rPr lang="fi-FI" dirty="0"/>
              <a:t> </a:t>
            </a:r>
            <a:r>
              <a:rPr lang="fi-FI" dirty="0" err="1"/>
              <a:t>power</a:t>
            </a:r>
            <a:r>
              <a:rPr lang="fi-FI" dirty="0"/>
              <a:t> and </a:t>
            </a:r>
            <a:r>
              <a:rPr lang="fi-FI" dirty="0" err="1"/>
              <a:t>magnetic</a:t>
            </a:r>
            <a:r>
              <a:rPr lang="fi-FI" dirty="0"/>
              <a:t> </a:t>
            </a:r>
            <a:r>
              <a:rPr lang="fi-FI" dirty="0" err="1"/>
              <a:t>field</a:t>
            </a:r>
            <a:r>
              <a:rPr lang="fi-FI" dirty="0"/>
              <a:t> </a:t>
            </a:r>
            <a:r>
              <a:rPr lang="fi-FI" dirty="0" err="1"/>
              <a:t>strength</a:t>
            </a:r>
            <a:r>
              <a:rPr lang="fi-FI" dirty="0"/>
              <a:t>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To </a:t>
            </a:r>
            <a:r>
              <a:rPr lang="fi-FI" dirty="0" err="1"/>
              <a:t>find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effect</a:t>
            </a:r>
            <a:r>
              <a:rPr lang="fi-FI" dirty="0"/>
              <a:t> of </a:t>
            </a:r>
            <a:r>
              <a:rPr lang="fi-FI" dirty="0" err="1"/>
              <a:t>instability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spectra</a:t>
            </a:r>
            <a:r>
              <a:rPr lang="fi-FI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D99235-99E4-7C4E-8E71-990E003EF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848F16-06A0-1942-840E-B9C8AEE95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8EA30-2F03-7E4B-A144-8CCD8118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682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276" y="-197727"/>
            <a:ext cx="10515600" cy="1325563"/>
          </a:xfrm>
        </p:spPr>
        <p:txBody>
          <a:bodyPr/>
          <a:lstStyle/>
          <a:p>
            <a:r>
              <a:rPr lang="fi-FI" b="1" dirty="0" err="1"/>
              <a:t>Experimental</a:t>
            </a:r>
            <a:r>
              <a:rPr lang="fi-FI" b="1" dirty="0"/>
              <a:t> </a:t>
            </a:r>
            <a:r>
              <a:rPr lang="fi-FI" b="1" dirty="0" err="1"/>
              <a:t>setup</a:t>
            </a:r>
            <a:r>
              <a:rPr lang="fi-FI" b="1" dirty="0"/>
              <a:t> and </a:t>
            </a:r>
            <a:r>
              <a:rPr lang="fi-FI" b="1" dirty="0" err="1"/>
              <a:t>procedure</a:t>
            </a:r>
            <a:endParaRPr lang="fi-FI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749" y="1667970"/>
            <a:ext cx="8192792" cy="4351338"/>
          </a:xfrm>
        </p:spPr>
      </p:pic>
      <p:sp>
        <p:nvSpPr>
          <p:cNvPr id="7" name="TextBox 6"/>
          <p:cNvSpPr txBox="1"/>
          <p:nvPr/>
        </p:nvSpPr>
        <p:spPr>
          <a:xfrm>
            <a:off x="177241" y="1131129"/>
            <a:ext cx="362606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 dirty="0" err="1"/>
              <a:t>Installed</a:t>
            </a:r>
            <a:r>
              <a:rPr lang="fi-FI" sz="2800" dirty="0"/>
              <a:t> X-</a:t>
            </a:r>
            <a:r>
              <a:rPr lang="fi-FI" sz="2800" dirty="0" err="1"/>
              <a:t>ray</a:t>
            </a:r>
            <a:r>
              <a:rPr lang="fi-FI" sz="2800" dirty="0"/>
              <a:t> </a:t>
            </a:r>
            <a:r>
              <a:rPr lang="fi-FI" sz="2800" dirty="0" err="1"/>
              <a:t>detector</a:t>
            </a:r>
            <a:r>
              <a:rPr lang="fi-FI" sz="2800" dirty="0"/>
              <a:t>.</a:t>
            </a:r>
          </a:p>
          <a:p>
            <a:endParaRPr lang="fi-FI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 dirty="0" err="1"/>
              <a:t>Installed</a:t>
            </a:r>
            <a:r>
              <a:rPr lang="fi-FI" sz="2800" dirty="0"/>
              <a:t> </a:t>
            </a:r>
            <a:r>
              <a:rPr lang="fi-FI" sz="2800" dirty="0" err="1"/>
              <a:t>electron</a:t>
            </a:r>
            <a:r>
              <a:rPr lang="fi-FI" sz="2800" dirty="0"/>
              <a:t> </a:t>
            </a:r>
            <a:r>
              <a:rPr lang="fi-FI" sz="2800" dirty="0" err="1"/>
              <a:t>detector</a:t>
            </a:r>
            <a:r>
              <a:rPr lang="fi-FI" sz="2800" dirty="0"/>
              <a:t> </a:t>
            </a:r>
            <a:r>
              <a:rPr lang="fi-FI" sz="2800" dirty="0" err="1"/>
              <a:t>detector</a:t>
            </a:r>
            <a:r>
              <a:rPr lang="fi-FI" sz="2800" dirty="0"/>
              <a:t>.</a:t>
            </a:r>
          </a:p>
          <a:p>
            <a:endParaRPr lang="fi-FI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 dirty="0" err="1"/>
              <a:t>Dipole</a:t>
            </a:r>
            <a:r>
              <a:rPr lang="fi-FI" sz="2800" dirty="0"/>
              <a:t> </a:t>
            </a:r>
            <a:r>
              <a:rPr lang="fi-FI" sz="2800" dirty="0" err="1"/>
              <a:t>polarity</a:t>
            </a:r>
            <a:r>
              <a:rPr lang="fi-FI" sz="2800" dirty="0"/>
              <a:t> </a:t>
            </a:r>
            <a:r>
              <a:rPr lang="fi-FI" sz="2800" dirty="0" err="1"/>
              <a:t>was</a:t>
            </a:r>
            <a:r>
              <a:rPr lang="fi-FI" sz="2800" dirty="0"/>
              <a:t> </a:t>
            </a:r>
            <a:r>
              <a:rPr lang="fi-FI" sz="2800" dirty="0" err="1"/>
              <a:t>reversed</a:t>
            </a:r>
            <a:r>
              <a:rPr lang="fi-FI" sz="2800" dirty="0"/>
              <a:t> </a:t>
            </a:r>
            <a:r>
              <a:rPr lang="fi-FI" sz="2800" dirty="0" err="1"/>
              <a:t>w.r.t</a:t>
            </a:r>
            <a:r>
              <a:rPr lang="fi-FI" sz="2800" dirty="0"/>
              <a:t> </a:t>
            </a:r>
            <a:r>
              <a:rPr lang="fi-FI" sz="2800" dirty="0" err="1"/>
              <a:t>normal</a:t>
            </a:r>
            <a:r>
              <a:rPr lang="fi-FI" sz="2800" dirty="0"/>
              <a:t> </a:t>
            </a:r>
            <a:r>
              <a:rPr lang="fi-FI" sz="2800" dirty="0" err="1"/>
              <a:t>operation</a:t>
            </a:r>
            <a:r>
              <a:rPr lang="fi-FI" sz="2800" dirty="0"/>
              <a:t> and </a:t>
            </a:r>
            <a:r>
              <a:rPr lang="fi-FI" sz="2800" dirty="0" err="1"/>
              <a:t>ramped</a:t>
            </a:r>
            <a:r>
              <a:rPr lang="fi-FI" sz="2800" dirty="0"/>
              <a:t> to </a:t>
            </a:r>
            <a:r>
              <a:rPr lang="fi-FI" sz="2800" dirty="0" err="1"/>
              <a:t>obtain</a:t>
            </a:r>
            <a:r>
              <a:rPr lang="fi-FI" sz="2800" dirty="0"/>
              <a:t> </a:t>
            </a:r>
            <a:r>
              <a:rPr lang="fi-FI" sz="2800" dirty="0" err="1"/>
              <a:t>energy</a:t>
            </a:r>
            <a:r>
              <a:rPr lang="fi-FI" sz="2800" dirty="0"/>
              <a:t> </a:t>
            </a:r>
            <a:r>
              <a:rPr lang="fi-FI" sz="2800" dirty="0" err="1"/>
              <a:t>distribution</a:t>
            </a:r>
            <a:r>
              <a:rPr lang="fi-FI" sz="2800" dirty="0"/>
              <a:t> </a:t>
            </a:r>
            <a:r>
              <a:rPr lang="fi-FI" sz="2800" dirty="0" err="1"/>
              <a:t>lost</a:t>
            </a:r>
            <a:r>
              <a:rPr lang="fi-FI" sz="2800" dirty="0"/>
              <a:t> </a:t>
            </a:r>
            <a:r>
              <a:rPr lang="fi-FI" sz="2800" dirty="0" err="1"/>
              <a:t>electrons</a:t>
            </a:r>
            <a:r>
              <a:rPr lang="fi-FI" sz="28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1773E-0B16-4A4A-B6CE-213AB5347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25589E-622F-CC49-9558-561C40CA8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967424-9B1C-444C-8070-F2E03F93B9AE}"/>
              </a:ext>
            </a:extLst>
          </p:cNvPr>
          <p:cNvSpPr txBox="1"/>
          <p:nvPr/>
        </p:nvSpPr>
        <p:spPr>
          <a:xfrm>
            <a:off x="4786313" y="588645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JYFL 14 GHz ECR-2</a:t>
            </a:r>
          </a:p>
          <a:p>
            <a:r>
              <a:rPr lang="en-US" dirty="0"/>
              <a:t>Min-B confinement topology with 2 solenoids and hexapole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2D9F60-0AD7-924F-8489-DF8E7A6B5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3</a:t>
            </a:fld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F650B30-D4E0-6E43-AD44-16698E288C83}"/>
              </a:ext>
            </a:extLst>
          </p:cNvPr>
          <p:cNvSpPr/>
          <p:nvPr/>
        </p:nvSpPr>
        <p:spPr>
          <a:xfrm>
            <a:off x="10535904" y="4538749"/>
            <a:ext cx="1438870" cy="1041435"/>
          </a:xfrm>
          <a:prstGeom prst="ellipse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4C1CF1B-61D8-3A4B-BA74-DD0059C29723}"/>
              </a:ext>
            </a:extLst>
          </p:cNvPr>
          <p:cNvSpPr/>
          <p:nvPr/>
        </p:nvSpPr>
        <p:spPr>
          <a:xfrm>
            <a:off x="5168653" y="2380210"/>
            <a:ext cx="1438870" cy="1041435"/>
          </a:xfrm>
          <a:prstGeom prst="ellipse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5A94020-8320-CC47-9FA0-4E51B5D9F45C}"/>
              </a:ext>
            </a:extLst>
          </p:cNvPr>
          <p:cNvSpPr/>
          <p:nvPr/>
        </p:nvSpPr>
        <p:spPr>
          <a:xfrm>
            <a:off x="9642764" y="1744194"/>
            <a:ext cx="2102024" cy="1041435"/>
          </a:xfrm>
          <a:prstGeom prst="ellipse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CC59BB-BB84-1A4C-A2A1-82E3689DAC43}"/>
              </a:ext>
            </a:extLst>
          </p:cNvPr>
          <p:cNvSpPr/>
          <p:nvPr/>
        </p:nvSpPr>
        <p:spPr>
          <a:xfrm>
            <a:off x="8610599" y="3421645"/>
            <a:ext cx="2195945" cy="2158539"/>
          </a:xfrm>
          <a:prstGeom prst="ellipse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74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1" grpId="0" animBg="1"/>
      <p:bldP spid="11" grpId="1" animBg="1"/>
      <p:bldP spid="12" grpId="2" animBg="1"/>
      <p:bldP spid="12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788" y="-346876"/>
            <a:ext cx="10515600" cy="1325563"/>
          </a:xfrm>
        </p:spPr>
        <p:txBody>
          <a:bodyPr/>
          <a:lstStyle/>
          <a:p>
            <a:r>
              <a:rPr lang="fi-FI" b="1" dirty="0" err="1"/>
              <a:t>Influence</a:t>
            </a:r>
            <a:r>
              <a:rPr lang="fi-FI" b="1" dirty="0"/>
              <a:t> of </a:t>
            </a:r>
            <a:r>
              <a:rPr lang="fi-FI" b="1" dirty="0" err="1"/>
              <a:t>microwave</a:t>
            </a:r>
            <a:r>
              <a:rPr lang="fi-FI" b="1" dirty="0"/>
              <a:t> </a:t>
            </a:r>
            <a:r>
              <a:rPr lang="fi-FI" b="1" dirty="0" err="1"/>
              <a:t>power</a:t>
            </a:r>
            <a:endParaRPr lang="fi-FI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10" y="1818414"/>
            <a:ext cx="4003957" cy="300296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27" y="1811385"/>
            <a:ext cx="4073237" cy="30549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307" y="1778924"/>
            <a:ext cx="4067693" cy="3050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2BF8CF-BDA9-7741-AE95-829ED1ED6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1A147E-A1C6-7140-B9F2-9CD596908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719B01-9053-144A-B0CD-17840C0FCE9A}"/>
              </a:ext>
            </a:extLst>
          </p:cNvPr>
          <p:cNvSpPr txBox="1"/>
          <p:nvPr/>
        </p:nvSpPr>
        <p:spPr>
          <a:xfrm>
            <a:off x="840258" y="5226908"/>
            <a:ext cx="1035496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rgbClr val="C00000"/>
                </a:solidFill>
              </a:rPr>
              <a:t>The shape of the spectra is not changing and only the total signal level changes, which suggests that the microwave power affects the plasma density and not EED. </a:t>
            </a:r>
          </a:p>
          <a:p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FF32C5-B4F5-F24B-AA86-838C1A67E748}"/>
              </a:ext>
            </a:extLst>
          </p:cNvPr>
          <p:cNvSpPr txBox="1"/>
          <p:nvPr/>
        </p:nvSpPr>
        <p:spPr>
          <a:xfrm>
            <a:off x="1447519" y="1079585"/>
            <a:ext cx="914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Varied microwave power alone, keeping all other parameters constant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5506ACD-6BD9-604B-B72F-6622F67D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435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680" y="1313106"/>
            <a:ext cx="4590438" cy="3431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0428E3-5A48-B74C-909F-1456ACC44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326A84-D822-A548-8BFD-0098DBF81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ABE5A0-598B-B340-A332-367C86F8B390}"/>
              </a:ext>
            </a:extLst>
          </p:cNvPr>
          <p:cNvSpPr txBox="1"/>
          <p:nvPr/>
        </p:nvSpPr>
        <p:spPr>
          <a:xfrm>
            <a:off x="510818" y="1121022"/>
            <a:ext cx="3018747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70C0"/>
                </a:solidFill>
              </a:rPr>
              <a:t>The LEED and bremsstrahlung shows a </a:t>
            </a:r>
            <a:r>
              <a:rPr lang="en-US" sz="1900" b="1" dirty="0">
                <a:solidFill>
                  <a:srgbClr val="0070C0"/>
                </a:solidFill>
              </a:rPr>
              <a:t>prominent correlation</a:t>
            </a:r>
            <a:r>
              <a:rPr lang="en-US" sz="1900" dirty="0">
                <a:solidFill>
                  <a:srgbClr val="0070C0"/>
                </a:solidFill>
              </a:rPr>
              <a:t> in case of the effect of</a:t>
            </a:r>
            <a:r>
              <a:rPr lang="en-US" sz="1900" b="1" dirty="0">
                <a:solidFill>
                  <a:srgbClr val="0070C0"/>
                </a:solidFill>
              </a:rPr>
              <a:t> microwave power .</a:t>
            </a:r>
          </a:p>
          <a:p>
            <a:endParaRPr lang="en-US" sz="1900" b="1" dirty="0"/>
          </a:p>
          <a:p>
            <a:pPr marL="400050" indent="-400050">
              <a:buFont typeface="Wingdings" pitchFamily="2" charset="2"/>
              <a:buChar char="Ø"/>
            </a:pPr>
            <a:r>
              <a:rPr lang="en-US" sz="1900" dirty="0">
                <a:solidFill>
                  <a:srgbClr val="C00000"/>
                </a:solidFill>
              </a:rPr>
              <a:t>Effect of </a:t>
            </a:r>
            <a:r>
              <a:rPr lang="en-US" sz="1900" b="1" dirty="0">
                <a:solidFill>
                  <a:srgbClr val="C00000"/>
                </a:solidFill>
              </a:rPr>
              <a:t>increased plasma density </a:t>
            </a:r>
            <a:r>
              <a:rPr lang="en-US" sz="1900" dirty="0">
                <a:solidFill>
                  <a:srgbClr val="C00000"/>
                </a:solidFill>
              </a:rPr>
              <a:t>increases plasma bremsstrahlung and thus increases </a:t>
            </a:r>
            <a:r>
              <a:rPr lang="en-US" sz="1900" b="1" dirty="0">
                <a:solidFill>
                  <a:srgbClr val="C00000"/>
                </a:solidFill>
              </a:rPr>
              <a:t>coulomb  and RF scattering</a:t>
            </a:r>
            <a:r>
              <a:rPr lang="en-US" sz="1900" dirty="0">
                <a:solidFill>
                  <a:srgbClr val="C00000"/>
                </a:solidFill>
              </a:rPr>
              <a:t> as observed in LEED.</a:t>
            </a:r>
          </a:p>
          <a:p>
            <a:pPr marL="400050" indent="-400050">
              <a:buFont typeface="Wingdings" pitchFamily="2" charset="2"/>
              <a:buChar char="Ø"/>
            </a:pPr>
            <a:endParaRPr lang="en-US" sz="1900" dirty="0">
              <a:solidFill>
                <a:srgbClr val="C00000"/>
              </a:solidFill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en-US" sz="1900" dirty="0">
                <a:solidFill>
                  <a:srgbClr val="C00000"/>
                </a:solidFill>
              </a:rPr>
              <a:t>Microwave power shows no effect on electron energy distribution.</a:t>
            </a:r>
          </a:p>
          <a:p>
            <a:endParaRPr lang="en-US" sz="1600" b="1" dirty="0"/>
          </a:p>
          <a:p>
            <a:endParaRPr lang="en-US" sz="1600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1600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B1E4F7-F2AA-3041-BEA5-06450049DCFB}"/>
              </a:ext>
            </a:extLst>
          </p:cNvPr>
          <p:cNvSpPr txBox="1"/>
          <p:nvPr/>
        </p:nvSpPr>
        <p:spPr>
          <a:xfrm>
            <a:off x="4106142" y="3808227"/>
            <a:ext cx="324489" cy="4129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D1BA5-8515-FB4F-84BD-66BDF09E7233}"/>
              </a:ext>
            </a:extLst>
          </p:cNvPr>
          <p:cNvSpPr txBox="1"/>
          <p:nvPr/>
        </p:nvSpPr>
        <p:spPr>
          <a:xfrm>
            <a:off x="11402739" y="1720744"/>
            <a:ext cx="196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8E9EEC-95B7-F04A-8218-483899B006FC}"/>
              </a:ext>
            </a:extLst>
          </p:cNvPr>
          <p:cNvSpPr txBox="1"/>
          <p:nvPr/>
        </p:nvSpPr>
        <p:spPr>
          <a:xfrm>
            <a:off x="9327985" y="3294184"/>
            <a:ext cx="242159" cy="1013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305B6E-E2A4-7B42-B675-2B71A95C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5</a:t>
            </a:fld>
            <a:endParaRPr lang="fi-FI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3106C41-2ECB-4E43-9CC2-1BA61A99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788" y="-346876"/>
            <a:ext cx="10515600" cy="1325563"/>
          </a:xfrm>
        </p:spPr>
        <p:txBody>
          <a:bodyPr/>
          <a:lstStyle/>
          <a:p>
            <a:r>
              <a:rPr lang="fi-FI" b="1" dirty="0" err="1"/>
              <a:t>Influence</a:t>
            </a:r>
            <a:r>
              <a:rPr lang="fi-FI" b="1" dirty="0"/>
              <a:t> of </a:t>
            </a:r>
            <a:r>
              <a:rPr lang="fi-FI" b="1" dirty="0" err="1"/>
              <a:t>microwave</a:t>
            </a:r>
            <a:r>
              <a:rPr lang="fi-FI" b="1" dirty="0"/>
              <a:t> </a:t>
            </a:r>
            <a:r>
              <a:rPr lang="fi-FI" b="1" dirty="0" err="1"/>
              <a:t>power</a:t>
            </a:r>
            <a:endParaRPr lang="fi-FI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1E3F3-C02C-3547-9095-317FB1621489}"/>
              </a:ext>
            </a:extLst>
          </p:cNvPr>
          <p:cNvSpPr txBox="1"/>
          <p:nvPr/>
        </p:nvSpPr>
        <p:spPr>
          <a:xfrm>
            <a:off x="4572121" y="4894545"/>
            <a:ext cx="2731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LEED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9591F5-96FD-5343-BE3D-0F35106A21E6}"/>
              </a:ext>
            </a:extLst>
          </p:cNvPr>
          <p:cNvSpPr txBox="1"/>
          <p:nvPr/>
        </p:nvSpPr>
        <p:spPr>
          <a:xfrm>
            <a:off x="8672105" y="4869467"/>
            <a:ext cx="2992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Bremsstrahlung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F2060F-5594-5942-B699-A9E61C437537}"/>
              </a:ext>
            </a:extLst>
          </p:cNvPr>
          <p:cNvSpPr txBox="1"/>
          <p:nvPr/>
        </p:nvSpPr>
        <p:spPr>
          <a:xfrm>
            <a:off x="7127103" y="1797001"/>
            <a:ext cx="4114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604" y="1313106"/>
            <a:ext cx="4437320" cy="3440461"/>
          </a:xfr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B15C59D-5E95-3941-8B88-B23977B61D76}"/>
              </a:ext>
            </a:extLst>
          </p:cNvPr>
          <p:cNvSpPr txBox="1"/>
          <p:nvPr/>
        </p:nvSpPr>
        <p:spPr>
          <a:xfrm>
            <a:off x="8311884" y="4085210"/>
            <a:ext cx="294075" cy="1538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107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1" animBg="1"/>
      <p:bldP spid="21" grpId="1" animBg="1"/>
      <p:bldP spid="13" grpId="1" animBg="1"/>
      <p:bldP spid="8" grpId="0"/>
      <p:bldP spid="23" grpId="0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302" y="-232576"/>
            <a:ext cx="10515600" cy="1325563"/>
          </a:xfrm>
        </p:spPr>
        <p:txBody>
          <a:bodyPr/>
          <a:lstStyle/>
          <a:p>
            <a:r>
              <a:rPr lang="fi-FI" b="1" dirty="0" err="1"/>
              <a:t>Influence</a:t>
            </a:r>
            <a:r>
              <a:rPr lang="fi-FI" b="1" dirty="0"/>
              <a:t> of </a:t>
            </a:r>
            <a:r>
              <a:rPr lang="fi-FI" b="1" dirty="0" err="1"/>
              <a:t>magnetic</a:t>
            </a:r>
            <a:r>
              <a:rPr lang="fi-FI" b="1" dirty="0"/>
              <a:t> </a:t>
            </a:r>
            <a:r>
              <a:rPr lang="fi-FI" b="1" dirty="0" err="1"/>
              <a:t>field</a:t>
            </a:r>
            <a:endParaRPr lang="fi-FI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7" y="1684509"/>
            <a:ext cx="3653111" cy="27398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607" y="1694107"/>
            <a:ext cx="3819364" cy="2864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472" y="1696972"/>
            <a:ext cx="3848793" cy="2886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2CDECB-327D-D54F-A599-21654CE31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B8FF30-64F3-A441-9268-3BF9547C0D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C3AEB7-4111-8D42-BE66-157907117C1F}"/>
              </a:ext>
            </a:extLst>
          </p:cNvPr>
          <p:cNvSpPr txBox="1"/>
          <p:nvPr/>
        </p:nvSpPr>
        <p:spPr>
          <a:xfrm>
            <a:off x="840259" y="5226908"/>
            <a:ext cx="10577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C00000"/>
                </a:solidFill>
              </a:rPr>
              <a:t>The intensity of axial bremsstrahlung spectra decreases whereas its vice versa for radial bremsstrahlung spectra.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C00000"/>
                </a:solidFill>
              </a:rPr>
              <a:t>The high energy hump in LEED is observed to be the most influenced parameter in the  LEED.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C00000"/>
                </a:solidFill>
              </a:rPr>
              <a:t>Instability was observed to happen at very high magnetic field strength.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80BE7E-2BFA-E248-BBF6-C949B9E9BFEC}"/>
              </a:ext>
            </a:extLst>
          </p:cNvPr>
          <p:cNvSpPr/>
          <p:nvPr/>
        </p:nvSpPr>
        <p:spPr>
          <a:xfrm>
            <a:off x="3014663" y="2328863"/>
            <a:ext cx="600075" cy="300037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823318-C61A-AE4B-B305-E8FD6E716FE6}"/>
              </a:ext>
            </a:extLst>
          </p:cNvPr>
          <p:cNvSpPr/>
          <p:nvPr/>
        </p:nvSpPr>
        <p:spPr>
          <a:xfrm>
            <a:off x="11006817" y="2361346"/>
            <a:ext cx="600075" cy="300037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C7EFA5-2BD8-374A-B310-FDA1E1C1B732}"/>
              </a:ext>
            </a:extLst>
          </p:cNvPr>
          <p:cNvSpPr/>
          <p:nvPr/>
        </p:nvSpPr>
        <p:spPr>
          <a:xfrm>
            <a:off x="7088064" y="2493170"/>
            <a:ext cx="600075" cy="182502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12A9AB-3DC5-4341-882A-E36F6E73B8C8}"/>
              </a:ext>
            </a:extLst>
          </p:cNvPr>
          <p:cNvSpPr txBox="1"/>
          <p:nvPr/>
        </p:nvSpPr>
        <p:spPr>
          <a:xfrm>
            <a:off x="1665200" y="800411"/>
            <a:ext cx="8927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Varied injection and extraction magnetic field symmetrically, keeping all other parameters constant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F9A65-155E-8346-ABC6-BDBFC3CA678A}"/>
              </a:ext>
            </a:extLst>
          </p:cNvPr>
          <p:cNvSpPr/>
          <p:nvPr/>
        </p:nvSpPr>
        <p:spPr>
          <a:xfrm>
            <a:off x="8956431" y="2110154"/>
            <a:ext cx="949569" cy="186396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8A6B4CF-2AC5-0D4F-ACDA-497256A6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942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693DF82-7909-1349-B3DA-CDC39203D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r="4719"/>
          <a:stretch/>
        </p:blipFill>
        <p:spPr>
          <a:xfrm>
            <a:off x="6263086" y="690773"/>
            <a:ext cx="3842206" cy="2909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0428E3-5A48-B74C-909F-1456ACC44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326A84-D822-A548-8BFD-0098DBF81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ABE5A0-598B-B340-A332-367C86F8B390}"/>
              </a:ext>
            </a:extLst>
          </p:cNvPr>
          <p:cNvSpPr txBox="1"/>
          <p:nvPr/>
        </p:nvSpPr>
        <p:spPr>
          <a:xfrm>
            <a:off x="199505" y="690773"/>
            <a:ext cx="5756073" cy="7207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/>
          </a:p>
          <a:p>
            <a:endParaRPr lang="en-US" sz="17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70C0"/>
                </a:solidFill>
              </a:rPr>
              <a:t>Total photon energy </a:t>
            </a:r>
            <a:r>
              <a:rPr lang="en-US" sz="1700" dirty="0">
                <a:solidFill>
                  <a:srgbClr val="0070C0"/>
                </a:solidFill>
              </a:rPr>
              <a:t>in the </a:t>
            </a:r>
            <a:r>
              <a:rPr lang="en-US" sz="1700" b="1" dirty="0">
                <a:solidFill>
                  <a:srgbClr val="0070C0"/>
                </a:solidFill>
              </a:rPr>
              <a:t>radial bremsstrahlung </a:t>
            </a:r>
            <a:r>
              <a:rPr lang="en-US" sz="1700" dirty="0">
                <a:solidFill>
                  <a:srgbClr val="0070C0"/>
                </a:solidFill>
              </a:rPr>
              <a:t>spectra</a:t>
            </a:r>
            <a:r>
              <a:rPr lang="en-US" sz="1700" b="1" dirty="0">
                <a:solidFill>
                  <a:srgbClr val="0070C0"/>
                </a:solidFill>
              </a:rPr>
              <a:t> increases </a:t>
            </a:r>
            <a:r>
              <a:rPr lang="en-US" sz="1700" dirty="0">
                <a:solidFill>
                  <a:srgbClr val="0070C0"/>
                </a:solidFill>
              </a:rPr>
              <a:t>with </a:t>
            </a:r>
            <a:r>
              <a:rPr lang="en-US" sz="1700" b="1" dirty="0">
                <a:solidFill>
                  <a:srgbClr val="0070C0"/>
                </a:solidFill>
              </a:rPr>
              <a:t>magnetic field </a:t>
            </a:r>
            <a:r>
              <a:rPr lang="en-US" sz="1700" dirty="0">
                <a:solidFill>
                  <a:srgbClr val="0070C0"/>
                </a:solidFill>
              </a:rPr>
              <a:t>and</a:t>
            </a:r>
            <a:r>
              <a:rPr lang="en-US" sz="1700" b="1" dirty="0">
                <a:solidFill>
                  <a:srgbClr val="0070C0"/>
                </a:solidFill>
              </a:rPr>
              <a:t> vice versa </a:t>
            </a:r>
            <a:r>
              <a:rPr lang="en-US" sz="1700" dirty="0">
                <a:solidFill>
                  <a:srgbClr val="0070C0"/>
                </a:solidFill>
              </a:rPr>
              <a:t>in case of </a:t>
            </a:r>
            <a:r>
              <a:rPr lang="en-US" sz="1700" b="1" dirty="0">
                <a:solidFill>
                  <a:srgbClr val="0070C0"/>
                </a:solidFill>
              </a:rPr>
              <a:t>axial bremsstrahlung </a:t>
            </a:r>
            <a:r>
              <a:rPr lang="en-US" sz="1700" dirty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700" dirty="0">
              <a:solidFill>
                <a:srgbClr val="0070C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700" dirty="0">
                <a:solidFill>
                  <a:srgbClr val="C00000"/>
                </a:solidFill>
              </a:rPr>
              <a:t>It can be correlated with </a:t>
            </a:r>
            <a:r>
              <a:rPr lang="en-US" sz="1700" b="1" dirty="0">
                <a:solidFill>
                  <a:srgbClr val="C00000"/>
                </a:solidFill>
              </a:rPr>
              <a:t>anisotropy of EED </a:t>
            </a:r>
            <a:r>
              <a:rPr lang="en-US" sz="1700" dirty="0">
                <a:solidFill>
                  <a:srgbClr val="C00000"/>
                </a:solidFill>
              </a:rPr>
              <a:t>since </a:t>
            </a:r>
            <a:r>
              <a:rPr lang="en-US" sz="1700" b="1" dirty="0">
                <a:solidFill>
                  <a:srgbClr val="C00000"/>
                </a:solidFill>
              </a:rPr>
              <a:t>increase in B-field decreases average magnetic field gradient of ECR surface</a:t>
            </a:r>
            <a:r>
              <a:rPr lang="en-US" sz="1700" dirty="0">
                <a:solidFill>
                  <a:srgbClr val="C00000"/>
                </a:solidFill>
              </a:rPr>
              <a:t> , thus  increases energy density and transverse velocity ( v</a:t>
            </a:r>
            <a:r>
              <a:rPr lang="en-US" sz="1700" baseline="-25000" dirty="0">
                <a:solidFill>
                  <a:srgbClr val="C00000"/>
                </a:solidFill>
              </a:rPr>
              <a:t>⏊ </a:t>
            </a:r>
            <a:r>
              <a:rPr lang="en-US" sz="1700" dirty="0">
                <a:solidFill>
                  <a:srgbClr val="C00000"/>
                </a:solidFill>
              </a:rPr>
              <a:t> ) of electrons.</a:t>
            </a:r>
          </a:p>
          <a:p>
            <a:endParaRPr lang="en-US" sz="1700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700" dirty="0">
                <a:solidFill>
                  <a:srgbClr val="C00000"/>
                </a:solidFill>
              </a:rPr>
              <a:t>Thus </a:t>
            </a:r>
            <a:r>
              <a:rPr lang="en-US" sz="1700" b="1" dirty="0">
                <a:solidFill>
                  <a:srgbClr val="C00000"/>
                </a:solidFill>
              </a:rPr>
              <a:t>increases bremsstrahlung </a:t>
            </a:r>
            <a:r>
              <a:rPr lang="en-US" sz="1700" dirty="0">
                <a:solidFill>
                  <a:srgbClr val="C00000"/>
                </a:solidFill>
              </a:rPr>
              <a:t>energy in the radial direction </a:t>
            </a:r>
            <a:r>
              <a:rPr lang="en-US" sz="1700" b="1" dirty="0">
                <a:solidFill>
                  <a:srgbClr val="C00000"/>
                </a:solidFill>
              </a:rPr>
              <a:t>since increase in electron energy favors bremsstrahlung in forward direction (relativistic effect).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1700" b="1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700" b="1" dirty="0">
                <a:solidFill>
                  <a:srgbClr val="C00000"/>
                </a:solidFill>
              </a:rPr>
              <a:t>The decrease in electron signal LEED also suggests redistribution of electron losses towards radial direction </a:t>
            </a:r>
            <a:r>
              <a:rPr lang="en-US" sz="1700" dirty="0">
                <a:solidFill>
                  <a:srgbClr val="C00000"/>
                </a:solidFill>
              </a:rPr>
              <a:t>which is also supported by single electron tracking simulation.</a:t>
            </a:r>
          </a:p>
          <a:p>
            <a:endParaRPr lang="en-US" sz="17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70C0"/>
                </a:solidFill>
              </a:rPr>
              <a:t>Instability</a:t>
            </a:r>
            <a:r>
              <a:rPr lang="en-US" sz="1700" dirty="0">
                <a:solidFill>
                  <a:srgbClr val="0070C0"/>
                </a:solidFill>
              </a:rPr>
              <a:t> is found to have a </a:t>
            </a:r>
            <a:r>
              <a:rPr lang="en-US" sz="1700" b="1" dirty="0">
                <a:solidFill>
                  <a:srgbClr val="0070C0"/>
                </a:solidFill>
              </a:rPr>
              <a:t>prominent effect</a:t>
            </a:r>
            <a:r>
              <a:rPr lang="en-US" sz="1700" dirty="0">
                <a:solidFill>
                  <a:srgbClr val="0070C0"/>
                </a:solidFill>
              </a:rPr>
              <a:t> on high energy </a:t>
            </a:r>
            <a:r>
              <a:rPr lang="en-US" sz="1700" b="1" dirty="0">
                <a:solidFill>
                  <a:srgbClr val="0070C0"/>
                </a:solidFill>
              </a:rPr>
              <a:t>hump in LEED, </a:t>
            </a:r>
            <a:r>
              <a:rPr lang="en-US" sz="1700" dirty="0">
                <a:solidFill>
                  <a:srgbClr val="0070C0"/>
                </a:solidFill>
              </a:rPr>
              <a:t>however there is no prominent effect in the bremsstrahlung spectra.</a:t>
            </a:r>
            <a:endParaRPr lang="en-US" sz="1700" b="1" dirty="0">
              <a:solidFill>
                <a:srgbClr val="0070C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1600" dirty="0">
              <a:solidFill>
                <a:srgbClr val="C00000"/>
              </a:solidFill>
            </a:endParaRPr>
          </a:p>
          <a:p>
            <a:endParaRPr lang="en-US" sz="1600" b="1" baseline="-25000" dirty="0">
              <a:solidFill>
                <a:srgbClr val="C00000"/>
              </a:solidFill>
            </a:endParaRPr>
          </a:p>
          <a:p>
            <a:endParaRPr lang="en-US" sz="1600" b="1" baseline="-250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49EA51-B7F6-AE4A-9528-F54DB479D01A}"/>
              </a:ext>
            </a:extLst>
          </p:cNvPr>
          <p:cNvSpPr txBox="1"/>
          <p:nvPr/>
        </p:nvSpPr>
        <p:spPr>
          <a:xfrm>
            <a:off x="5898112" y="3026245"/>
            <a:ext cx="1968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8E9EEC-95B7-F04A-8218-483899B006FC}"/>
              </a:ext>
            </a:extLst>
          </p:cNvPr>
          <p:cNvSpPr txBox="1"/>
          <p:nvPr/>
        </p:nvSpPr>
        <p:spPr>
          <a:xfrm>
            <a:off x="6681128" y="2954216"/>
            <a:ext cx="364441" cy="1398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8FA09A-8E57-324F-B7E4-AA82BD48959E}"/>
              </a:ext>
            </a:extLst>
          </p:cNvPr>
          <p:cNvSpPr txBox="1"/>
          <p:nvPr/>
        </p:nvSpPr>
        <p:spPr>
          <a:xfrm>
            <a:off x="6008260" y="6107724"/>
            <a:ext cx="275309" cy="2249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305B6E-E2A4-7B42-B675-2B71A95C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7</a:t>
            </a:fld>
            <a:endParaRPr lang="fi-FI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2CF4081-8FCC-C046-BC3D-8C8BD7C48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302" y="-232576"/>
            <a:ext cx="10515600" cy="1325563"/>
          </a:xfrm>
        </p:spPr>
        <p:txBody>
          <a:bodyPr/>
          <a:lstStyle/>
          <a:p>
            <a:r>
              <a:rPr lang="fi-FI" b="1" dirty="0" err="1"/>
              <a:t>Influence</a:t>
            </a:r>
            <a:r>
              <a:rPr lang="fi-FI" b="1" dirty="0"/>
              <a:t> of </a:t>
            </a:r>
            <a:r>
              <a:rPr lang="fi-FI" b="1" dirty="0" err="1"/>
              <a:t>magnetic</a:t>
            </a:r>
            <a:r>
              <a:rPr lang="fi-FI" b="1" dirty="0"/>
              <a:t> </a:t>
            </a:r>
            <a:r>
              <a:rPr lang="fi-FI" b="1" dirty="0" err="1"/>
              <a:t>field</a:t>
            </a:r>
            <a:endParaRPr lang="fi-FI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34D9046-16E4-064E-9649-49A1D32DFF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r="3971"/>
          <a:stretch/>
        </p:blipFill>
        <p:spPr>
          <a:xfrm>
            <a:off x="6368449" y="3600355"/>
            <a:ext cx="3866271" cy="324688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E784CE6-F402-3849-8EA1-22A01087C79D}"/>
              </a:ext>
            </a:extLst>
          </p:cNvPr>
          <p:cNvSpPr txBox="1"/>
          <p:nvPr/>
        </p:nvSpPr>
        <p:spPr>
          <a:xfrm>
            <a:off x="6103945" y="5591192"/>
            <a:ext cx="318282" cy="4142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334950-D2B8-404F-863D-9CBE108B42AD}"/>
              </a:ext>
            </a:extLst>
          </p:cNvPr>
          <p:cNvSpPr txBox="1"/>
          <p:nvPr/>
        </p:nvSpPr>
        <p:spPr>
          <a:xfrm>
            <a:off x="6742949" y="6127303"/>
            <a:ext cx="364441" cy="1398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0211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6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D1BF8-541F-B445-B74C-840995EC8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44" y="243447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Thank you for your attention.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7DF4CD-B8F8-7940-B662-17912E8F0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97"/>
            <a:ext cx="1879043" cy="9994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25BCAA-FF5B-5640-9940-0ABC4FDD1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86" y="0"/>
            <a:ext cx="1741714" cy="11301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53310A-31B1-E743-8D61-B1755F07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0E30-A2AD-4BA1-919B-57FCB0B2DF56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234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5985</TotalTime>
  <Words>470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Wingdings</vt:lpstr>
      <vt:lpstr>Office Theme</vt:lpstr>
      <vt:lpstr>Study on correlation between Energy Distribution of Electrons Lost from the Confinement and Plasma Bremsstrahlung on a min-B ECR Plasma</vt:lpstr>
      <vt:lpstr>Aim and motivation</vt:lpstr>
      <vt:lpstr>Experimental setup and procedure</vt:lpstr>
      <vt:lpstr>Influence of microwave power</vt:lpstr>
      <vt:lpstr>Influence of microwave power</vt:lpstr>
      <vt:lpstr>Influence of magnetic field</vt:lpstr>
      <vt:lpstr>Influence of magnetic field</vt:lpstr>
      <vt:lpstr>Thank you for your attention.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 between Energy Distribution of Electrons Lost from the Confinement and Plasma Bremsstrahlung on a min-B ECR Plasmas</dc:title>
  <dc:creator>Subhash Bhasi Bhaskar, Bichu</dc:creator>
  <cp:lastModifiedBy>Allen, Alexa</cp:lastModifiedBy>
  <cp:revision>76</cp:revision>
  <cp:lastPrinted>2020-09-25T04:37:59Z</cp:lastPrinted>
  <dcterms:created xsi:type="dcterms:W3CDTF">2020-09-21T02:36:04Z</dcterms:created>
  <dcterms:modified xsi:type="dcterms:W3CDTF">2020-09-28T16:23:29Z</dcterms:modified>
</cp:coreProperties>
</file>