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4" r:id="rId6"/>
    <p:sldId id="257" r:id="rId7"/>
    <p:sldId id="261" r:id="rId8"/>
    <p:sldId id="262" r:id="rId9"/>
    <p:sldId id="267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7F2DC-B9B0-4BB2-A1E5-92D291D111C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F97D1-6CC1-4CD6-B41E-8485A8C1C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7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AEB2B-16E7-43A8-BA81-2E6544451BD8}" type="datetime1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4686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93FEF-013C-4DC8-834D-426ED6FF166E}" type="datetime1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941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DFEC-9648-45F1-BFEE-14057A5222E8}" type="datetime1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7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FA206-3253-4FBD-851A-27D28E460293}" type="datetime1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73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3240-EAF8-4689-A151-2B1F5D753265}" type="datetime1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19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7020-4BAB-484C-9BE5-AE10D057BD67}" type="datetime1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29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DB6E-5E3B-4B2B-8E0C-83D62677CA92}" type="datetime1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4678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7EC8-2280-456E-BD8F-E688EDD7C7D4}" type="datetime1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331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7482-FCCD-4D8C-A862-D00F265D17AB}" type="datetime1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47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720B8-86DE-4C45-9B94-A3103BFA6095}" type="datetime1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D6E36-DF4B-494B-A054-D93ED49C740C}" type="datetime1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8037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5C9B4-EDD5-479B-B5C5-7DA971C14C28}" type="datetime1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2B95B-E97C-4428-94F2-483F1F49D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2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3925" y="688290"/>
            <a:ext cx="7343775" cy="156966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Characterization of 2.45 GHz ECR Ion Source Bench for Accelerator-Based 14-MeV Neutron Generator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6811" y="4972050"/>
            <a:ext cx="6858000" cy="10287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SUDHIRSINH VALA</a:t>
            </a:r>
          </a:p>
          <a:p>
            <a:r>
              <a:rPr lang="en-US" dirty="0" smtClean="0"/>
              <a:t>INSTITUTE FOR PLASMA RESERCH</a:t>
            </a:r>
          </a:p>
          <a:p>
            <a:r>
              <a:rPr lang="en-US" dirty="0" smtClean="0"/>
              <a:t>GANDHINAGAR-GUJARAT, INDIA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268" t="23839" r="12626" b="26869"/>
          <a:stretch/>
        </p:blipFill>
        <p:spPr>
          <a:xfrm>
            <a:off x="2003058" y="2395048"/>
            <a:ext cx="5185507" cy="22029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1" descr="C:\Users\Mukesh\Desktop\IPR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428" y="2743901"/>
            <a:ext cx="1573475" cy="1411753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903" y="2616341"/>
            <a:ext cx="1666875" cy="1666875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0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33006"/>
              </p:ext>
            </p:extLst>
          </p:nvPr>
        </p:nvGraphicFramePr>
        <p:xfrm>
          <a:off x="4752945" y="887944"/>
          <a:ext cx="3966883" cy="236055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087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9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62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0000400000000000000" pitchFamily="2"/>
                        </a:rPr>
                        <a:t>Parameter</a:t>
                      </a:r>
                      <a:r>
                        <a:rPr lang="en-US" sz="14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Mangal" panose="00000400000000000000" pitchFamily="2"/>
                        </a:rPr>
                        <a:t> of 14-MeV Neutron Generator</a:t>
                      </a:r>
                      <a:endParaRPr lang="en-IN" sz="1400" dirty="0"/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N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Mangal" panose="00000400000000000000" pitchFamily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Machine</a:t>
                      </a:r>
                      <a:endParaRPr lang="en-IN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IN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DC Electrostatic Accelerator 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IN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Acceleration Voltage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kV </a:t>
                      </a:r>
                      <a:endParaRPr lang="en-IN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IN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Beams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IN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IN" sz="11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IN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Ion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D+ Ion Current</a:t>
                      </a:r>
                      <a:endParaRPr lang="en-IN" sz="11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en-US" sz="11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</a:t>
                      </a:r>
                      <a:endParaRPr lang="en-IN" sz="11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Vacuum Pressure</a:t>
                      </a:r>
                      <a:endParaRPr lang="en-IN" sz="11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x 10</a:t>
                      </a:r>
                      <a:r>
                        <a:rPr lang="en-US" sz="11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mbar </a:t>
                      </a:r>
                      <a:endParaRPr lang="en-IN" sz="11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1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lang="en-IN" sz="11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1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Tritium, 140 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 </a:t>
                      </a:r>
                      <a:endParaRPr lang="en-IN" sz="11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Estimated Neutron Yield</a:t>
                      </a:r>
                      <a:endParaRPr lang="en-IN" sz="11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7000"/>
                        </a:lnSpc>
                      </a:pPr>
                      <a:r>
                        <a:rPr lang="en-US" sz="11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 1 -5 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 10</a:t>
                      </a:r>
                      <a:r>
                        <a:rPr lang="en-US" sz="11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n/s</a:t>
                      </a:r>
                      <a:endParaRPr lang="en-IN" sz="11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133152" y="187289"/>
            <a:ext cx="858667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b="1" i="0" u="none" strike="noStrike" cap="none" normalizeH="0" baseline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defRPr>
            </a:lvl1pPr>
          </a:lstStyle>
          <a:p>
            <a:r>
              <a:rPr lang="en-US" sz="3200" dirty="0"/>
              <a:t>Upcoming 14-MeV neutron Facility at IPR</a:t>
            </a:r>
            <a:endParaRPr lang="en-IN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9"/>
          <a:stretch/>
        </p:blipFill>
        <p:spPr>
          <a:xfrm rot="16200000">
            <a:off x="-569050" y="1590147"/>
            <a:ext cx="5880504" cy="44760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45" y="4019798"/>
            <a:ext cx="4030282" cy="2709670"/>
          </a:xfrm>
          <a:prstGeom prst="rect">
            <a:avLst/>
          </a:prstGeom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 rot="10800000" flipV="1">
            <a:off x="4752943" y="3480262"/>
            <a:ext cx="403028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3D view of the 14-MeV neutron Generator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1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02614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Neutron &amp; Ion Irradiation Laboratory</a:t>
            </a:r>
            <a:endParaRPr lang="en-IN" sz="3200" b="1" dirty="0">
              <a:latin typeface="Times New Roman" panose="02020603050405020304" pitchFamily="18" charset="0"/>
              <a:ea typeface="Calibri" panose="020F0502020204030204" pitchFamily="34" charset="0"/>
              <a:cs typeface="Shruti"/>
            </a:endParaRPr>
          </a:p>
        </p:txBody>
      </p:sp>
      <p:pic>
        <p:nvPicPr>
          <p:cNvPr id="4" name="Content Placeholder 3" descr="D:\cchauhan\Ongoing projects\Neutronics Lab\After ward work\Contractors\Photos\2018\10 october 2018\05102018 handing over photos\DSC0889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" y="1213759"/>
            <a:ext cx="3768090" cy="272734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639388" y="123590"/>
            <a:ext cx="6504612" cy="333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dirty="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 rot="10800000" flipV="1">
            <a:off x="628650" y="4085590"/>
            <a:ext cx="368427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gu-IN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Neutronics Laboratory Building South - East side view</a:t>
            </a:r>
            <a:r>
              <a:rPr kumimoji="0" lang="gu-I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Shruti"/>
              </a:rPr>
              <a:t> 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4086268"/>
            <a:ext cx="38176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Neutronics Laboratory Building 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East  - North side view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 descr="D:\cchauhan\Ongoing projects\Neutronics Lab\After ward work\Contractors\Photos\2018\10 october 2018\05102018 handing over photos\DSC0889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280" y="1209278"/>
            <a:ext cx="3990340" cy="2729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D:\cchauhan\Ongoing projects\Neutronics Lab\After ward work\Contractors\Photos\2018\10 october 2018\05102018 handing over photos\DSC0887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" y="4699780"/>
            <a:ext cx="1978660" cy="1701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D:\cchauhan\Ongoing projects\Neutronics Lab\After ward work\Contractors\Photos\2018\10 october 2018\05102018 handing over photos\DSC0885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570" y="4699780"/>
            <a:ext cx="1530350" cy="1701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D:\cchauhan\Ongoing projects\Neutronics Lab\After ward work\Contractors\Photos\2018\10 october 2018\05102018 handing over photos\DSC0883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649709"/>
            <a:ext cx="1935644" cy="1701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D:\cchauhan\Ongoing projects\Neutronics Lab\After ward work\Contractors\Photos\2018\10 october 2018\05102018 handing over photos\DSC0882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724" y="4648756"/>
            <a:ext cx="1432560" cy="170116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9"/>
          <p:cNvSpPr>
            <a:spLocks noChangeArrowheads="1"/>
          </p:cNvSpPr>
          <p:nvPr/>
        </p:nvSpPr>
        <p:spPr bwMode="auto">
          <a:xfrm rot="10800000" flipV="1">
            <a:off x="544830" y="6491916"/>
            <a:ext cx="78447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Inside view</a:t>
            </a:r>
            <a:r>
              <a:rPr kumimoji="0" lang="en-US" alt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 of Neutronic Laboratory </a:t>
            </a:r>
            <a:r>
              <a:rPr kumimoji="0" lang="gu-I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Shruti"/>
              </a:rPr>
              <a:t> 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7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89"/>
          <a:stretch/>
        </p:blipFill>
        <p:spPr>
          <a:xfrm>
            <a:off x="317316" y="315302"/>
            <a:ext cx="3059430" cy="228814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9824" r="40361" b="17822"/>
          <a:stretch/>
        </p:blipFill>
        <p:spPr>
          <a:xfrm>
            <a:off x="247650" y="3282999"/>
            <a:ext cx="3625045" cy="28053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6" t="18438" r="9374" b="8125"/>
          <a:stretch/>
        </p:blipFill>
        <p:spPr>
          <a:xfrm>
            <a:off x="4057649" y="3282998"/>
            <a:ext cx="2256243" cy="28053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5" t="9122" r="12261" b="14386"/>
          <a:stretch/>
        </p:blipFill>
        <p:spPr>
          <a:xfrm>
            <a:off x="7261495" y="315303"/>
            <a:ext cx="1811576" cy="2314006"/>
          </a:xfrm>
          <a:prstGeom prst="rect">
            <a:avLst/>
          </a:prstGeom>
        </p:spPr>
      </p:pic>
      <p:sp>
        <p:nvSpPr>
          <p:cNvPr id="12" name="Rectangle 9"/>
          <p:cNvSpPr>
            <a:spLocks noChangeArrowheads="1"/>
          </p:cNvSpPr>
          <p:nvPr/>
        </p:nvSpPr>
        <p:spPr bwMode="auto">
          <a:xfrm rot="10800000" flipV="1">
            <a:off x="165463" y="2711219"/>
            <a:ext cx="305942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40 keV, Low Energy Beam line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 rot="10800000" flipV="1">
            <a:off x="247648" y="6196157"/>
            <a:ext cx="36250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340 keV, Medium Energy Beam line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 rot="10800000" flipV="1">
            <a:off x="4057649" y="6127809"/>
            <a:ext cx="22562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Command</a:t>
            </a:r>
            <a:r>
              <a:rPr kumimoji="0" lang="en-US" alt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 &amp; Control System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 rot="10800000" flipV="1">
            <a:off x="6887757" y="2721104"/>
            <a:ext cx="22562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Magnet Power</a:t>
            </a:r>
            <a:r>
              <a:rPr kumimoji="0" lang="en-US" alt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 supplies for Beam line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12222" r="4039" b="1199"/>
          <a:stretch/>
        </p:blipFill>
        <p:spPr>
          <a:xfrm>
            <a:off x="3599266" y="294072"/>
            <a:ext cx="3439709" cy="23352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9" r="11013" b="18362"/>
          <a:stretch/>
        </p:blipFill>
        <p:spPr>
          <a:xfrm>
            <a:off x="6649857" y="3282998"/>
            <a:ext cx="2156111" cy="2807772"/>
          </a:xfrm>
          <a:prstGeom prst="rect">
            <a:avLst/>
          </a:prstGeom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 rot="10800000" flipV="1">
            <a:off x="6549725" y="6160945"/>
            <a:ext cx="22562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Magnet Power</a:t>
            </a:r>
            <a:r>
              <a:rPr kumimoji="0" lang="en-US" alt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 supplies for Beam line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 rot="10800000" flipV="1">
            <a:off x="3789405" y="2741363"/>
            <a:ext cx="305942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Results of beam optics simulations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1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790" y="171640"/>
            <a:ext cx="7886700" cy="5847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2.45 GHz High Current Source </a:t>
            </a:r>
            <a:endParaRPr lang="en-IN" sz="3200" b="1" dirty="0">
              <a:latin typeface="Times New Roman" panose="02020603050405020304" pitchFamily="18" charset="0"/>
              <a:ea typeface="Calibri" panose="020F0502020204030204" pitchFamily="34" charset="0"/>
              <a:cs typeface="Shruti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543416"/>
              </p:ext>
            </p:extLst>
          </p:nvPr>
        </p:nvGraphicFramePr>
        <p:xfrm>
          <a:off x="300991" y="885955"/>
          <a:ext cx="8389618" cy="5726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9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1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7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2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3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9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GANIL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SILHI (SPIRAL -2)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CEA/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Saclay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IFMIF)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PKUNIFTY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LBNL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Microwave Power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1200 Watt, 2.45GHz,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1200 Watt, 2.45GHz</a:t>
                      </a:r>
                      <a:endParaRPr lang="en-IN" sz="14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 Watt, 2.45 GHz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Watt, </a:t>
                      </a:r>
                      <a:endParaRPr lang="en-IN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2.45GHz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Watt,</a:t>
                      </a:r>
                      <a:endParaRPr lang="en-IN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2.45GHz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4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Magnet System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Two Coaxial NdFeB permanent magnet Ring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Three Coaxial NdFeB permanent magnet Ring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Two solenoid configuration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Three Coaxial NdFeB permanent magnet Ring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Two solenoid configuration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4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Plasma Chamber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90mm diameter, Water cooled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90mm diameter, Water cooled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90mm diameter, Water cooled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40/50 mm diameter, OFHC Copper, with Al liner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92mm diameter, Water cooled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1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Beam Optics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4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electrode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extraction system with 40 kV max, 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electrode extraction system with 50 kV max,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electrode extraction system with 55 kV max,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electrode extraction system with 50 kV max,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electrode extraction system with 60 kV max,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Extraction aperture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7mm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mm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9mm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5mm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3mm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2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Beam Emittance 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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mm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mrad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&lt; 0.1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Beam Current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(P)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(D)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140(D)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100(D)</a:t>
                      </a:r>
                      <a:endParaRPr lang="en-IN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44(D)</a:t>
                      </a:r>
                      <a:endParaRPr lang="en-IN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300" marR="673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59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1" y="1552812"/>
            <a:ext cx="8401550" cy="46117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9011" y="262753"/>
            <a:ext cx="834597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>
                <a:latin typeface="Times New Roman" panose="02020603050405020304" pitchFamily="18" charset="0"/>
                <a:ea typeface="Calibri" panose="020F0502020204030204" pitchFamily="34" charset="0"/>
                <a:cs typeface="Shruti"/>
              </a:defRPr>
            </a:lvl1pPr>
          </a:lstStyle>
          <a:p>
            <a:r>
              <a:rPr lang="en-IN" dirty="0"/>
              <a:t>Schematic diagram of 2.45 GHz ECR ion </a:t>
            </a:r>
            <a:r>
              <a:rPr lang="en-IN" dirty="0" smtClean="0"/>
              <a:t>Source bench </a:t>
            </a:r>
            <a:endParaRPr lang="en-IN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6638" y="735520"/>
            <a:ext cx="8118712" cy="5847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2.45 GHz ECR ion source bench at IPR</a:t>
            </a:r>
          </a:p>
        </p:txBody>
      </p:sp>
      <p:pic>
        <p:nvPicPr>
          <p:cNvPr id="5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2" y="1488596"/>
            <a:ext cx="3872036" cy="290909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304" y="1390047"/>
            <a:ext cx="2067530" cy="2018186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259" y="4192173"/>
            <a:ext cx="2489982" cy="2152358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 rot="5182941">
            <a:off x="1080286" y="3531117"/>
            <a:ext cx="1947084" cy="679605"/>
          </a:xfrm>
          <a:prstGeom prst="rightArrow">
            <a:avLst>
              <a:gd name="adj1" fmla="val 50000"/>
              <a:gd name="adj2" fmla="val 51754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20937501">
            <a:off x="3546796" y="2514727"/>
            <a:ext cx="3098373" cy="530973"/>
          </a:xfrm>
          <a:prstGeom prst="rightArrow">
            <a:avLst>
              <a:gd name="adj1" fmla="val 50000"/>
              <a:gd name="adj2" fmla="val 51754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 rot="10800000" flipV="1">
            <a:off x="6084571" y="3391290"/>
            <a:ext cx="30594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 smtClean="0">
                <a:latin typeface="Times New Roman" panose="02020603050405020304" pitchFamily="18" charset="0"/>
              </a:rPr>
              <a:t>Magnetic lens, 0.350 T, 255mm, 40 mm half aperture 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 rot="10800000" flipV="1">
            <a:off x="5885277" y="6394611"/>
            <a:ext cx="305942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 smtClean="0">
                <a:latin typeface="Times New Roman" panose="02020603050405020304" pitchFamily="18" charset="0"/>
              </a:rPr>
              <a:t>2.45 GHz ECR Ion Source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 rot="1966550">
            <a:off x="3544357" y="4342891"/>
            <a:ext cx="2958359" cy="679605"/>
          </a:xfrm>
          <a:prstGeom prst="rightArrow">
            <a:avLst>
              <a:gd name="adj1" fmla="val 50000"/>
              <a:gd name="adj2" fmla="val 51754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Chinmoy\Desktop\ES Data\ppt\Emittance scann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01" y="4886640"/>
            <a:ext cx="2328901" cy="166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 rot="10800000" flipV="1">
            <a:off x="3294476" y="5799513"/>
            <a:ext cx="23466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latin typeface="Times New Roman" panose="02020603050405020304" pitchFamily="18" charset="0"/>
              </a:rPr>
              <a:t>Allison scanner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9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864" y="528351"/>
            <a:ext cx="7786371" cy="5847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Results of ion beam Extraction</a:t>
            </a:r>
            <a:endParaRPr lang="en-IN" sz="3200" b="1" dirty="0">
              <a:latin typeface="Times New Roman" panose="02020603050405020304" pitchFamily="18" charset="0"/>
              <a:ea typeface="Calibri" panose="020F0502020204030204" pitchFamily="34" charset="0"/>
              <a:cs typeface="Shruti"/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0" t="9048" r="12729" b="4198"/>
          <a:stretch/>
        </p:blipFill>
        <p:spPr bwMode="auto">
          <a:xfrm>
            <a:off x="636675" y="1430147"/>
            <a:ext cx="3114403" cy="2598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0" t="7490" r="12231" b="3700"/>
          <a:stretch/>
        </p:blipFill>
        <p:spPr bwMode="auto">
          <a:xfrm>
            <a:off x="4892403" y="1348842"/>
            <a:ext cx="3506833" cy="27121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8016" y="4454941"/>
            <a:ext cx="3691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 smtClean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Measurement deuterium beam current as function extraction voltage &amp; microwave power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43424" y="4316441"/>
            <a:ext cx="42047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 smtClean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Measurement deuterium beam current as function extraction voltage &amp; pressure (mass flow rate) with fix microwave power 400 W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85581" y="174222"/>
            <a:ext cx="7886700" cy="5847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Results of Emittance measurements</a:t>
            </a:r>
            <a:endParaRPr lang="en-IN" sz="3200" b="1" dirty="0">
              <a:latin typeface="Times New Roman" panose="02020603050405020304" pitchFamily="18" charset="0"/>
              <a:ea typeface="Calibri" panose="020F0502020204030204" pitchFamily="34" charset="0"/>
              <a:cs typeface="Shruti"/>
            </a:endParaRPr>
          </a:p>
        </p:txBody>
      </p:sp>
      <p:pic>
        <p:nvPicPr>
          <p:cNvPr id="1030" name="Picture 6" descr="C:\Users\Chinmoy\Desktop\ES Data\ppt\screenshot___23-09-2020_12-46_cro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46" y="981221"/>
            <a:ext cx="1991236" cy="156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Chinmoy\Desktop\ES Data\ppt\screenshot___23-09-2020_12-47_Cro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062" y="994741"/>
            <a:ext cx="1961496" cy="152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Chinmoy\Desktop\ES Data\ppt\screenshot___24-09-2020_15-35_Cro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912" y="996388"/>
            <a:ext cx="1917626" cy="152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Chinmoy\Desktop\ES Data\ppt\screenshot___24-09-2020_15-43_Cro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387" y="986203"/>
            <a:ext cx="1891445" cy="152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Chinmoy\Desktop\ES Data\ppt\screenshot___24-09-2020_15-49_crop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53" y="2857206"/>
            <a:ext cx="1993590" cy="158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Chinmoy\Desktop\ES Data\ppt\screenshot___24-09-2020_15-51_crop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147" y="2914137"/>
            <a:ext cx="1876718" cy="150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Chinmoy\Desktop\ES Data\ppt\screenshot___24-09-2020_17-29_crop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75" y="2912013"/>
            <a:ext cx="2078332" cy="157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Chinmoy\Desktop\ES Data\ppt\screenshot___24-09-2020_17-30_crop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184" y="2926080"/>
            <a:ext cx="1965199" cy="154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Chinmoy\Desktop\ES Data\ppt\screenshot___24-09-2020_17-35_crop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59" y="4839287"/>
            <a:ext cx="1949379" cy="149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Chinmoy\Desktop\ES Data\ppt\screenshot___24-09-2020_17-41_crop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794" y="4867942"/>
            <a:ext cx="1885071" cy="148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Chinmoy\Desktop\ES Data\ppt\screenshot___25-09-2020_16-44_crop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624" y="4852364"/>
            <a:ext cx="1856935" cy="145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:\Users\Chinmoy\Desktop\ES Data\ppt\screenshot___25-09-2020_16-46Crop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846" y="4799059"/>
            <a:ext cx="1933868" cy="154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63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988" y="707384"/>
            <a:ext cx="7886700" cy="58477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Shruti"/>
              </a:rPr>
              <a:t>Summary</a:t>
            </a:r>
            <a:endParaRPr lang="en-IN" sz="3200" b="1" dirty="0">
              <a:latin typeface="Times New Roman" panose="02020603050405020304" pitchFamily="18" charset="0"/>
              <a:ea typeface="Calibri" panose="020F0502020204030204" pitchFamily="34" charset="0"/>
              <a:cs typeface="Shruti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28650" y="1520824"/>
            <a:ext cx="8157210" cy="489404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better focusing of the ion beam into the LEBT,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Einzel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lens has been replaced with the magnetic lens (Solenoid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the beam emittance dual Allison emittance scanner has been integrated into the test bench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characterization experiments have been successfully performed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emittance, as well as beam profile, have been measured as a function of solenoid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current.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normalized emittance  is &lt; 0.2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pi.mm.mrad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beam diameter is &lt; 20 mm</a:t>
            </a:r>
          </a:p>
          <a:p>
            <a:pPr marL="0" indent="0" algn="just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80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832" y="1478280"/>
            <a:ext cx="6556587" cy="368808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ECRIS2020_Sudhir_29Sept2020_15:15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B95B-E97C-4428-94F2-483F1F49DA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693</TotalTime>
  <Words>521</Words>
  <Application>Microsoft Office PowerPoint</Application>
  <PresentationFormat>On-screen Show (4:3)</PresentationFormat>
  <Paragraphs>126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Mangal</vt:lpstr>
      <vt:lpstr>Shruti</vt:lpstr>
      <vt:lpstr>Symbol</vt:lpstr>
      <vt:lpstr>Times</vt:lpstr>
      <vt:lpstr>Times New Roman</vt:lpstr>
      <vt:lpstr>Wingdings</vt:lpstr>
      <vt:lpstr>Office Theme</vt:lpstr>
      <vt:lpstr>Characterization of 2.45 GHz ECR Ion Source Bench for Accelerator-Based 14-MeV Neutron Generator</vt:lpstr>
      <vt:lpstr>PowerPoint Presentation</vt:lpstr>
      <vt:lpstr>Neutron &amp; Ion Irradiation Laboratory</vt:lpstr>
      <vt:lpstr>PowerPoint Presentation</vt:lpstr>
      <vt:lpstr>2.45 GHz High Current Source </vt:lpstr>
      <vt:lpstr>PowerPoint Presentation</vt:lpstr>
      <vt:lpstr>2.45 GHz ECR ion source bench at IPR</vt:lpstr>
      <vt:lpstr>Results of ion beam Extraction</vt:lpstr>
      <vt:lpstr>Results of Emittance measurements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Characterization of 2.45 GHz ECR Ion Source Bench for Accelerator-Based 14-MeV Neutron Generator</dc:title>
  <dc:creator>Admin</dc:creator>
  <cp:lastModifiedBy>Allen, Alexa</cp:lastModifiedBy>
  <cp:revision>55</cp:revision>
  <dcterms:created xsi:type="dcterms:W3CDTF">2020-09-27T14:25:50Z</dcterms:created>
  <dcterms:modified xsi:type="dcterms:W3CDTF">2020-09-29T12:04:32Z</dcterms:modified>
</cp:coreProperties>
</file>