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handoutMasterIdLst>
    <p:handoutMasterId r:id="rId37"/>
  </p:handoutMasterIdLst>
  <p:sldIdLst>
    <p:sldId id="256" r:id="rId2"/>
    <p:sldId id="257" r:id="rId3"/>
    <p:sldId id="317" r:id="rId4"/>
    <p:sldId id="264" r:id="rId5"/>
    <p:sldId id="416" r:id="rId6"/>
    <p:sldId id="417" r:id="rId7"/>
    <p:sldId id="468" r:id="rId8"/>
    <p:sldId id="469" r:id="rId9"/>
    <p:sldId id="273" r:id="rId10"/>
    <p:sldId id="474" r:id="rId11"/>
    <p:sldId id="466" r:id="rId12"/>
    <p:sldId id="446" r:id="rId13"/>
    <p:sldId id="450" r:id="rId14"/>
    <p:sldId id="473" r:id="rId15"/>
    <p:sldId id="471" r:id="rId16"/>
    <p:sldId id="449" r:id="rId17"/>
    <p:sldId id="448" r:id="rId18"/>
    <p:sldId id="538" r:id="rId19"/>
    <p:sldId id="546" r:id="rId20"/>
    <p:sldId id="544" r:id="rId21"/>
    <p:sldId id="551" r:id="rId22"/>
    <p:sldId id="531" r:id="rId23"/>
    <p:sldId id="552" r:id="rId24"/>
    <p:sldId id="472" r:id="rId25"/>
    <p:sldId id="553" r:id="rId26"/>
    <p:sldId id="554" r:id="rId27"/>
    <p:sldId id="525" r:id="rId28"/>
    <p:sldId id="555" r:id="rId29"/>
    <p:sldId id="287" r:id="rId30"/>
    <p:sldId id="410" r:id="rId31"/>
    <p:sldId id="447" r:id="rId32"/>
    <p:sldId id="547" r:id="rId33"/>
    <p:sldId id="548" r:id="rId34"/>
    <p:sldId id="550" r:id="rId35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rajwal Mohanmurthy" initials="PM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FF"/>
    <a:srgbClr val="FFFF66"/>
    <a:srgbClr val="FF7A00"/>
    <a:srgbClr val="FF7B7B"/>
    <a:srgbClr val="4D5E5F"/>
    <a:srgbClr val="2044FF"/>
    <a:srgbClr val="A3A3E0"/>
    <a:srgbClr val="7F367F"/>
    <a:srgbClr val="EC4444"/>
    <a:srgbClr val="7019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4" autoAdjust="0"/>
    <p:restoredTop sz="94717" autoAdjust="0"/>
  </p:normalViewPr>
  <p:slideViewPr>
    <p:cSldViewPr showGuides="1">
      <p:cViewPr varScale="1">
        <p:scale>
          <a:sx n="96" d="100"/>
          <a:sy n="96" d="100"/>
        </p:scale>
        <p:origin x="1221" y="27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8" d="100"/>
          <a:sy n="78" d="100"/>
        </p:scale>
        <p:origin x="-630" y="-9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/>
            </a:lvl1pPr>
          </a:lstStyle>
          <a:p>
            <a:pPr>
              <a:defRPr/>
            </a:pPr>
            <a:fld id="{9B92D240-1FB5-476F-B354-E033901DD6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17383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1" hangingPunct="1">
              <a:defRPr sz="1200"/>
            </a:lvl1pPr>
          </a:lstStyle>
          <a:p>
            <a:pPr>
              <a:defRPr/>
            </a:pPr>
            <a:fld id="{DA17EBB2-CBBB-48EB-99A6-A10708B362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57029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CF7DE25-BE2E-4EBD-B619-6F458F685B1E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9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1767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8E77E6D-BC9F-406D-870F-B856490D625B}" type="slidenum">
              <a:rPr lang="en-US" altLang="en-US" smtClean="0"/>
              <a:pPr/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7975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D6273AB-FCDB-4A75-A8C4-D5D382F19D33}" type="slidenum">
              <a:rPr lang="en-US" altLang="en-US" smtClean="0"/>
              <a:pPr/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8137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EBBC124-BC24-4D9F-BAE2-1925ACF160C0}" type="slidenum">
              <a:rPr lang="en-US" altLang="en-US" smtClean="0"/>
              <a:pPr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7611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FA54C9-178E-5343-666E-5530B3F91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2366407B-2A27-3273-BBD2-B631330A0FB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1621272A-3FF5-AFD0-1704-A5BFB2F5FB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F87C313B-B4F3-2216-A435-3DEF08EBCB7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D6273AB-FCDB-4A75-A8C4-D5D382F19D33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1441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4F8A1-C0CF-1DB7-573C-031CDE7E99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3151E1CF-3947-0981-651D-FBB9B7FC701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E29FE700-F82D-D145-EEEC-7CC14D75D9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3C431CCD-2927-DEE9-7167-7B8D524A44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D6273AB-FCDB-4A75-A8C4-D5D382F19D33}" type="slidenum">
              <a:rPr lang="en-US" altLang="en-US" smtClean="0"/>
              <a:pPr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45259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4CE16-621F-483B-A942-0CFAAF93877D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5559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055170-FCD6-5718-DFEC-B9ACB446F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1DF4B9-37A1-226B-09E3-F2123FB58DC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0144C4-67B6-35BA-D625-DF8D188AB1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8471E8-6AB5-C279-4920-EE19C4E5069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4CE16-621F-483B-A942-0CFAAF93877D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5184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4CE16-621F-483B-A942-0CFAAF93877D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8039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E2445-063E-A2E5-D248-A452619232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29B15B-6369-0D74-A8D5-FC1B4C74C1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473EF8-C0A4-E18D-EE7A-699205BA8B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31219C-B278-E803-280C-46844A0EF9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4CE16-621F-483B-A942-0CFAAF93877D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7441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4CE16-621F-483B-A942-0CFAAF93877D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77890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AA248-4DD7-676B-B1CC-EA6C13D3D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BDCEDC-744E-A940-112A-5991530108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212B34-CE51-4415-CA6E-5BD6C16B46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669DE5-86BB-74FD-25EC-5839105014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4CE16-621F-483B-A942-0CFAAF93877D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7058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5E59D3-AE36-5087-A43E-944F7605A1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lide Image Placeholder 1">
            <a:extLst>
              <a:ext uri="{FF2B5EF4-FFF2-40B4-BE49-F238E27FC236}">
                <a16:creationId xmlns:a16="http://schemas.microsoft.com/office/drawing/2014/main" id="{53D25A34-FAF7-4B8D-F5B4-1EC9DCB6805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Notes Placeholder 2">
            <a:extLst>
              <a:ext uri="{FF2B5EF4-FFF2-40B4-BE49-F238E27FC236}">
                <a16:creationId xmlns:a16="http://schemas.microsoft.com/office/drawing/2014/main" id="{04F5C428-FEFA-20DE-0E66-749C0694B2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13316" name="Slide Number Placeholder 3">
            <a:extLst>
              <a:ext uri="{FF2B5EF4-FFF2-40B4-BE49-F238E27FC236}">
                <a16:creationId xmlns:a16="http://schemas.microsoft.com/office/drawing/2014/main" id="{609C4D75-7D23-CA09-47B0-4B730B02C5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3186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D6273AB-FCDB-4A75-A8C4-D5D382F19D33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57899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4658F-F526-7D97-9D0C-18A8F5972A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C097BD-BA83-9310-A6E0-9569A135EC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18340A-1A5D-C3E1-DE83-9B14520F50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A79401-3FF3-A99C-E3BE-1BC96A83877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4CE16-621F-483B-A942-0CFAAF93877D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1512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14704E-3D15-7C5C-F829-3EB47177F5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172AE9-8E98-E4CC-E6C7-CF6C3856EB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FBA046B-0BBD-2AC8-3ABF-BCB993DEF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4FE0E0-3B8C-F745-4429-C48E8D0359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4CE16-621F-483B-A942-0CFAAF93877D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4016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73F01-54AA-6364-8065-52B11D0C26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0482F9-7D6F-D8E3-39D1-4BD485910D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E3563B-6097-2C28-8912-82B023DB88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DCA85D-C3E0-08B7-2619-1079DBF7EF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4CE16-621F-483B-A942-0CFAAF93877D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8850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9DE3F-C2E9-4C2D-936A-499A4409E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836205-BF1E-8046-698A-CF78AF3131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0E0FF0-3833-8126-D73D-45069B2723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3A6A35-88F2-5B7F-B58E-55CF6EDF4E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4CE16-621F-483B-A942-0CFAAF93877D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4258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846FB0-23AE-42DB-8651-1F08937E1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B21554-CF82-BA3E-A518-1DEB2D5792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58CB99-4E6B-41D4-4FD3-DEADF14A44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22644D-DB6F-E903-DA22-4C80107F57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54CE16-621F-483B-A942-0CFAAF93877D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719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5"/>
          <p:cNvSpPr>
            <a:spLocks noChangeArrowheads="1"/>
          </p:cNvSpPr>
          <p:nvPr/>
        </p:nvSpPr>
        <p:spPr bwMode="auto">
          <a:xfrm>
            <a:off x="304800" y="1143000"/>
            <a:ext cx="8534400" cy="5334000"/>
          </a:xfrm>
          <a:prstGeom prst="rect">
            <a:avLst/>
          </a:prstGeom>
          <a:solidFill>
            <a:srgbClr val="7C001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 bwMode="auto">
          <a:xfrm>
            <a:off x="1600200" y="2438400"/>
            <a:ext cx="6858000" cy="83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80000"/>
              </a:lnSpc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Master title style</a:t>
            </a:r>
          </a:p>
        </p:txBody>
      </p:sp>
      <p:sp>
        <p:nvSpPr>
          <p:cNvPr id="20490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600200" y="3276600"/>
            <a:ext cx="6781800" cy="12954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lIns="0" tIns="0" rIns="0" bIns="0"/>
          <a:lstStyle>
            <a:lvl1pPr marL="0" indent="0">
              <a:buFontTx/>
              <a:buNone/>
              <a:defRPr sz="2800" i="0">
                <a:solidFill>
                  <a:schemeClr val="bg1"/>
                </a:solidFill>
                <a:latin typeface="Frutiger 55 Roman" pitchFamily="34" charset="0"/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  <p:pic>
        <p:nvPicPr>
          <p:cNvPr id="2" name="Picture 1" descr="A red and grey logo&#10;&#10;Description automatically generated">
            <a:extLst>
              <a:ext uri="{FF2B5EF4-FFF2-40B4-BE49-F238E27FC236}">
                <a16:creationId xmlns:a16="http://schemas.microsoft.com/office/drawing/2014/main" id="{B5DA3EAD-A9D5-00DA-A812-AFC5C4603B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560" y="2959"/>
            <a:ext cx="1233440" cy="75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103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4876800" cy="7620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PM@LECM2025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2AFAD4-4F8F-4717-A57E-325C285F0589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56526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PM@LECM2025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6AFCA-1113-4354-B515-569DE509B29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884026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4876800" cy="739791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PM@LECM2025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025EF5-4E51-4A25-9FEB-656C2FCF27D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80797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4876800" cy="76200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PM@LECM2025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2379-AF3A-492F-9E34-79658B46C1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7415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PM@LECM2025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C04A03-9DAD-4727-B3AC-A6B0F2C5DFF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4574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8924" y="735013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03675" y="76200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636" y="1943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PM@LECM2025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E384FD-DCC8-4A4D-93D1-6965E0FBB01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120709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PM@LECM2025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57F26-13F0-4C31-80ED-981842A806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7195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4876800" cy="748981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891725"/>
                </a:solidFill>
              </a:defRPr>
            </a:lvl1pPr>
          </a:lstStyle>
          <a:p>
            <a:pPr>
              <a:defRPr/>
            </a:pPr>
            <a:r>
              <a:rPr lang="en-US"/>
              <a:t>PM@LECM2025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E2956-241E-4BDB-BDDE-557747ADCA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5668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23863" y="6381750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>
                <a:latin typeface="Algerian" panose="04020705040A02060702" pitchFamily="82" charset="0"/>
              </a:defRPr>
            </a:lvl1pPr>
          </a:lstStyle>
          <a:p>
            <a:pPr>
              <a:defRPr/>
            </a:pPr>
            <a:r>
              <a:rPr lang="en-US"/>
              <a:t>PM@LECM2025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3600">
                <a:solidFill>
                  <a:schemeClr val="tx1"/>
                </a:solidFill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fld id="{79656953-1F86-4E9F-80AC-71B52F44C04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3" name="Line 16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9525">
            <a:solidFill>
              <a:srgbClr val="7C0018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5" name="Picture 4" descr="A red and grey logo&#10;&#10;Description automatically generated">
            <a:extLst>
              <a:ext uri="{FF2B5EF4-FFF2-40B4-BE49-F238E27FC236}">
                <a16:creationId xmlns:a16="http://schemas.microsoft.com/office/drawing/2014/main" id="{3B316340-E1F8-A952-E334-5D7D088187FF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0560" y="2959"/>
            <a:ext cx="1233440" cy="72887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14" r:id="rId2"/>
    <p:sldLayoutId id="2147483715" r:id="rId3"/>
    <p:sldLayoutId id="2147483716" r:id="rId4"/>
    <p:sldLayoutId id="2147483720" r:id="rId5"/>
    <p:sldLayoutId id="2147483717" r:id="rId6"/>
    <p:sldLayoutId id="2147483718" r:id="rId7"/>
    <p:sldLayoutId id="2147483721" r:id="rId8"/>
    <p:sldLayoutId id="2147483722" r:id="rId9"/>
  </p:sldLayoutIdLst>
  <p:hf hdr="0" ftr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860018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860018"/>
          </a:solidFill>
          <a:latin typeface="Garamond" pitchFamily="18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860018"/>
          </a:solidFill>
          <a:latin typeface="Garamond" pitchFamily="18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860018"/>
          </a:solidFill>
          <a:latin typeface="Garamond" pitchFamily="18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>
          <a:solidFill>
            <a:srgbClr val="860018"/>
          </a:solidFill>
          <a:latin typeface="Garamond" pitchFamily="18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860018"/>
          </a:solidFill>
          <a:latin typeface="Garamond" pitchFamily="18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860018"/>
          </a:solidFill>
          <a:latin typeface="Garamond" pitchFamily="18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860018"/>
          </a:solidFill>
          <a:latin typeface="Garamond" pitchFamily="18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>
          <a:solidFill>
            <a:srgbClr val="860018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i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0.png"/><Relationship Id="rId4" Type="http://schemas.openxmlformats.org/officeDocument/2006/relationships/image" Target="../media/image20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0.png"/><Relationship Id="rId5" Type="http://schemas.openxmlformats.org/officeDocument/2006/relationships/image" Target="NULL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5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25.pn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4.jp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jpe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7.svg"/><Relationship Id="rId4" Type="http://schemas.openxmlformats.org/officeDocument/2006/relationships/image" Target="../media/image56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3" Type="http://schemas.openxmlformats.org/officeDocument/2006/relationships/image" Target="../media/image32.png"/><Relationship Id="rId7" Type="http://schemas.openxmlformats.org/officeDocument/2006/relationships/image" Target="../media/image18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NULL"/><Relationship Id="rId5" Type="http://schemas.openxmlformats.org/officeDocument/2006/relationships/image" Target="../media/image33.png"/><Relationship Id="rId4" Type="http://schemas.openxmlformats.org/officeDocument/2006/relationships/image" Target="../media/image1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295400"/>
            <a:ext cx="9144000" cy="1905000"/>
          </a:xfrm>
          <a:noFill/>
        </p:spPr>
        <p:txBody>
          <a:bodyPr/>
          <a:lstStyle/>
          <a:p>
            <a:pPr algn="ctr"/>
            <a:r>
              <a:rPr lang="en-US" sz="6600" i="0" u="none" strike="noStrike" baseline="0" dirty="0"/>
              <a:t>… </a:t>
            </a:r>
            <a:r>
              <a:rPr lang="en-US" sz="6600" b="1" i="0" u="sng" strike="noStrike" baseline="0" dirty="0"/>
              <a:t>Stuff to do before</a:t>
            </a:r>
            <a:r>
              <a:rPr lang="en-US" sz="6600" i="0" strike="noStrike" baseline="0" dirty="0"/>
              <a:t>…</a:t>
            </a:r>
            <a:br>
              <a:rPr lang="en-US" sz="6600" i="0" u="none" strike="noStrike" baseline="0" dirty="0"/>
            </a:br>
            <a:r>
              <a:rPr lang="en-US" sz="6600" i="0" u="none" strike="noStrike" baseline="30000" dirty="0"/>
              <a:t>229</a:t>
            </a:r>
            <a:r>
              <a:rPr lang="en-US" sz="6600" i="0" u="none" strike="noStrike" baseline="0" dirty="0"/>
              <a:t>Pa-EDM</a:t>
            </a:r>
            <a:endParaRPr lang="en-US" altLang="en-US" sz="6600" b="1" u="sng" dirty="0">
              <a:solidFill>
                <a:srgbClr val="FCFCFC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42900" y="3352800"/>
            <a:ext cx="8458200" cy="3124200"/>
          </a:xfrm>
        </p:spPr>
        <p:txBody>
          <a:bodyPr/>
          <a:lstStyle/>
          <a:p>
            <a:pPr eaLnBrk="1" hangingPunct="1"/>
            <a:r>
              <a:rPr lang="en-US" altLang="en-US" dirty="0">
                <a:solidFill>
                  <a:srgbClr val="FFFF00"/>
                </a:solidFill>
              </a:rPr>
              <a:t>Prajwal T. </a:t>
            </a:r>
            <a:r>
              <a:rPr lang="en-US" altLang="en-US" dirty="0" err="1">
                <a:solidFill>
                  <a:srgbClr val="FFFF00"/>
                </a:solidFill>
              </a:rPr>
              <a:t>MohanMurthy</a:t>
            </a:r>
            <a:endParaRPr lang="en-US" altLang="en-US" sz="2000" dirty="0">
              <a:solidFill>
                <a:srgbClr val="FFFF00"/>
              </a:solidFill>
            </a:endParaRPr>
          </a:p>
          <a:p>
            <a:pPr eaLnBrk="1" hangingPunct="1"/>
            <a:r>
              <a:rPr lang="en-US" altLang="en-US" sz="2400" i="1" dirty="0">
                <a:solidFill>
                  <a:srgbClr val="FFFF00"/>
                </a:solidFill>
              </a:rPr>
              <a:t>Massachusetts Institute of Technology</a:t>
            </a:r>
          </a:p>
          <a:p>
            <a:pPr eaLnBrk="1" hangingPunct="1"/>
            <a:endParaRPr lang="en-US" altLang="en-US" sz="2400" i="1" dirty="0">
              <a:solidFill>
                <a:srgbClr val="FFFF00"/>
              </a:solidFill>
            </a:endParaRPr>
          </a:p>
          <a:p>
            <a:pPr eaLnBrk="1" hangingPunct="1"/>
            <a:endParaRPr lang="en-US" altLang="en-US" sz="2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endParaRPr lang="en-US" altLang="en-US" sz="2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endParaRPr lang="en-US" altLang="en-US" sz="2400" b="1" i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eaLnBrk="1" hangingPunct="1"/>
            <a:r>
              <a:rPr lang="en-US" altLang="en-US" sz="2400" b="1" i="1" dirty="0">
                <a:latin typeface="Calibri" panose="020F0502020204030204" pitchFamily="34" charset="0"/>
                <a:cs typeface="Calibri" panose="020F0502020204030204" pitchFamily="34" charset="0"/>
              </a:rPr>
              <a:t>PM@LECM,2025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8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822960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altLang="en-US" sz="4800" dirty="0"/>
              <a:t>Overview</a:t>
            </a:r>
          </a:p>
        </p:txBody>
      </p:sp>
      <p:sp>
        <p:nvSpPr>
          <p:cNvPr id="10245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2F57350-9ED1-448A-89BE-944787599D7C}" type="slidenum">
              <a:rPr lang="en-US" altLang="en-US" sz="3600" i="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3600" i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420688" y="1257300"/>
            <a:ext cx="82296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i="1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buFont typeface="Garamond" panose="02020404030301010803" pitchFamily="18" charset="0"/>
              <a:buAutoNum type="arabicPeriod"/>
            </a:pPr>
            <a:r>
              <a:rPr lang="en-US" altLang="en-US" b="1" dirty="0"/>
              <a:t>Motivation</a:t>
            </a:r>
            <a:br>
              <a:rPr lang="en-US" altLang="en-US" kern="0" dirty="0"/>
            </a:br>
            <a:r>
              <a:rPr lang="en-US" altLang="en-US" sz="2400" kern="0" dirty="0"/>
              <a:t>“</a:t>
            </a:r>
            <a:r>
              <a:rPr lang="en-US" altLang="en-US" sz="2400" dirty="0"/>
              <a:t>Why look for CP violating EDMs? &amp; the role of deformation”</a:t>
            </a:r>
            <a:endParaRPr lang="en-US" altLang="en-US" sz="2400" kern="0" dirty="0"/>
          </a:p>
          <a:p>
            <a:pPr eaLnBrk="1" hangingPunct="1">
              <a:buFont typeface="Garamond" panose="02020404030301010803" pitchFamily="18" charset="0"/>
              <a:buAutoNum type="arabicPeriod"/>
            </a:pPr>
            <a:r>
              <a:rPr lang="en-US" altLang="en-US" b="1" kern="0" dirty="0"/>
              <a:t>Choice of Isotopes</a:t>
            </a:r>
            <a:br>
              <a:rPr lang="en-US" altLang="en-US" b="1" kern="0" dirty="0"/>
            </a:br>
            <a:r>
              <a:rPr lang="en-US" altLang="en-US" sz="2400" kern="0" dirty="0"/>
              <a:t>“Which isotopes should we really focus on?”</a:t>
            </a:r>
          </a:p>
          <a:p>
            <a:pPr eaLnBrk="1" hangingPunct="1">
              <a:buFont typeface="Garamond" panose="02020404030301010803" pitchFamily="18" charset="0"/>
              <a:buAutoNum type="arabicPeriod"/>
            </a:pPr>
            <a:r>
              <a:rPr lang="en-US" altLang="en-US" b="1" kern="0" dirty="0"/>
              <a:t>Measurement of Deformation</a:t>
            </a:r>
            <a:br>
              <a:rPr lang="en-US" altLang="en-US" b="1" kern="0" dirty="0"/>
            </a:br>
            <a:r>
              <a:rPr lang="en-US" altLang="en-US" sz="2400" kern="0" dirty="0"/>
              <a:t>“What are the shapes of these isotopes?”</a:t>
            </a:r>
          </a:p>
          <a:p>
            <a:pPr eaLnBrk="1" hangingPunct="1">
              <a:buFont typeface="Garamond" panose="02020404030301010803" pitchFamily="18" charset="0"/>
              <a:buAutoNum type="arabicPeriod"/>
            </a:pPr>
            <a:r>
              <a:rPr lang="en-US" altLang="en-US" b="1" kern="0" dirty="0"/>
              <a:t>Source of  </a:t>
            </a:r>
            <a:r>
              <a:rPr lang="en-US" altLang="en-US" b="1" kern="0" baseline="30000" dirty="0"/>
              <a:t>229</a:t>
            </a:r>
            <a:r>
              <a:rPr lang="en-US" altLang="en-US" b="1" kern="0" dirty="0"/>
              <a:t>Pa</a:t>
            </a:r>
            <a:br>
              <a:rPr lang="en-US" altLang="en-US" b="1" kern="0" dirty="0"/>
            </a:br>
            <a:r>
              <a:rPr lang="en-US" altLang="en-US" sz="2400" kern="0" dirty="0"/>
              <a:t>“How to get years of atoms?”</a:t>
            </a:r>
          </a:p>
          <a:p>
            <a:pPr eaLnBrk="1" hangingPunct="1">
              <a:buFont typeface="Garamond" panose="02020404030301010803" pitchFamily="18" charset="0"/>
              <a:buAutoNum type="arabicPeriod"/>
            </a:pPr>
            <a:r>
              <a:rPr lang="en-US" altLang="en-US" b="1" kern="0" dirty="0"/>
              <a:t>Summary</a:t>
            </a:r>
            <a:endParaRPr lang="en-US" altLang="en-US" sz="2400" b="1" kern="0" dirty="0"/>
          </a:p>
          <a:p>
            <a:pPr eaLnBrk="1" hangingPunct="1">
              <a:buFont typeface="Garamond" panose="02020404030301010803" pitchFamily="18" charset="0"/>
              <a:buAutoNum type="arabicPeriod"/>
            </a:pPr>
            <a:endParaRPr lang="en-US" altLang="en-US" sz="1800" kern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PM@LECM2025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Motivation</a:t>
            </a:r>
            <a:endParaRPr lang="en-US" dirty="0"/>
          </a:p>
        </p:txBody>
      </p:sp>
      <p:sp>
        <p:nvSpPr>
          <p:cNvPr id="12291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/>
              <a:t>“Why look for CP violating EDMs? </a:t>
            </a:r>
          </a:p>
          <a:p>
            <a:pPr eaLnBrk="1" hangingPunct="1"/>
            <a:r>
              <a:rPr lang="en-US" altLang="en-US" sz="3200" dirty="0"/>
              <a:t>&amp; the role of deformation”</a:t>
            </a:r>
          </a:p>
        </p:txBody>
      </p:sp>
      <p:sp>
        <p:nvSpPr>
          <p:cNvPr id="1229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4949B3D-5630-4B49-AFC5-0C188CC3188F}" type="slidenum">
              <a:rPr lang="en-US" altLang="en-US" sz="3600" i="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3600" i="0"/>
          </a:p>
        </p:txBody>
      </p:sp>
      <p:sp>
        <p:nvSpPr>
          <p:cNvPr id="6" name="Flowchart: Terminator 5"/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§1</a:t>
            </a:r>
            <a:endParaRPr lang="en-GB" sz="40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PM@LECM2025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855663"/>
            <a:ext cx="8991600" cy="546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01C6B7C-9B20-4487-BDAC-B5A12D3CD5EE}" type="slidenum">
              <a:rPr lang="en-US" altLang="en-US" sz="3600" i="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3600" i="0"/>
          </a:p>
        </p:txBody>
      </p:sp>
      <p:sp>
        <p:nvSpPr>
          <p:cNvPr id="18436" name="Tit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BAU</a:t>
            </a:r>
          </a:p>
        </p:txBody>
      </p:sp>
      <p:sp>
        <p:nvSpPr>
          <p:cNvPr id="5" name="Flowchart: Terminator 4"/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§1</a:t>
            </a:r>
            <a:endParaRPr lang="en-GB" sz="40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8163" y="903288"/>
            <a:ext cx="8280400" cy="368300"/>
          </a:xfrm>
          <a:prstGeom prst="rect">
            <a:avLst/>
          </a:prstGeom>
          <a:solidFill>
            <a:srgbClr val="FFFF00"/>
          </a:solidFill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dirty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</a:rPr>
              <a:t>Naively, equal amounts of matter and antimatter; but, most of this is matter…</a:t>
            </a:r>
          </a:p>
        </p:txBody>
      </p:sp>
      <p:sp>
        <p:nvSpPr>
          <p:cNvPr id="18440" name="Date Placeholder 9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400" i="0">
                <a:latin typeface="Algerian" panose="04020705040A02060702" pitchFamily="82" charset="0"/>
              </a:rPr>
              <a:t>PM@LECM2025</a:t>
            </a:r>
            <a:endParaRPr lang="en-US" altLang="en-US" sz="1400" i="0" dirty="0">
              <a:latin typeface="Algerian" panose="04020705040A02060702" pitchFamily="8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38163" y="1981200"/>
            <a:ext cx="3729037" cy="13716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u="sng" dirty="0">
                <a:solidFill>
                  <a:schemeClr val="tx1"/>
                </a:solidFill>
              </a:rPr>
              <a:t>Sakharov Conditions</a:t>
            </a:r>
          </a:p>
          <a:p>
            <a:pPr marL="285750" indent="-285750" eaLnBrk="1" hangingPunct="1"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chemeClr val="tx1"/>
                </a:solidFill>
              </a:rPr>
              <a:t>Baryon # violation</a:t>
            </a:r>
          </a:p>
          <a:p>
            <a:pPr marL="285750" indent="-285750" eaLnBrk="1" hangingPunct="1">
              <a:buFont typeface="Wingdings" panose="05000000000000000000" pitchFamily="2" charset="2"/>
              <a:buChar char="q"/>
              <a:defRPr/>
            </a:pPr>
            <a:r>
              <a:rPr lang="en-US" b="1" dirty="0">
                <a:solidFill>
                  <a:schemeClr val="tx1"/>
                </a:solidFill>
              </a:rPr>
              <a:t>C &amp; CP violation</a:t>
            </a:r>
          </a:p>
          <a:p>
            <a:pPr marL="285750" indent="-285750" eaLnBrk="1" hangingPunct="1">
              <a:buFont typeface="Wingdings" panose="05000000000000000000" pitchFamily="2" charset="2"/>
              <a:buChar char="q"/>
              <a:defRPr/>
            </a:pPr>
            <a:r>
              <a:rPr lang="en-US" dirty="0">
                <a:solidFill>
                  <a:schemeClr val="tx1"/>
                </a:solidFill>
              </a:rPr>
              <a:t>Out of thermodynamic equilibrium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2667000" y="2703513"/>
            <a:ext cx="4343400" cy="228600"/>
          </a:xfrm>
          <a:prstGeom prst="rightArrow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pic>
        <p:nvPicPr>
          <p:cNvPr id="18443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8663" y="2514600"/>
            <a:ext cx="1223962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/>
          <p:nvPr/>
        </p:nvSpPr>
        <p:spPr>
          <a:xfrm>
            <a:off x="4572000" y="1915868"/>
            <a:ext cx="176202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sz="5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CKM</a:t>
            </a:r>
          </a:p>
        </p:txBody>
      </p:sp>
      <p:pic>
        <p:nvPicPr>
          <p:cNvPr id="18445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4813" y="3429000"/>
            <a:ext cx="2101850" cy="2816225"/>
          </a:xfrm>
          <a:prstGeom prst="rect">
            <a:avLst/>
          </a:prstGeom>
          <a:solidFill>
            <a:srgbClr val="FCFC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7870" y="3480044"/>
            <a:ext cx="6515416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2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An EDM is a signature of P, T, CP, CT violation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347685" y="3939784"/>
            <a:ext cx="6205515" cy="230832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4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Arial Narrow" panose="020B0606020202030204" pitchFamily="34" charset="0"/>
              </a:rPr>
              <a:t>→ m</a:t>
            </a:r>
            <a:r>
              <a:rPr lang="en-US" sz="48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easure EDM to see if there are new sources of CPV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895600" y="6400800"/>
            <a:ext cx="2743200" cy="276225"/>
          </a:xfrm>
          <a:prstGeom prst="rect">
            <a:avLst/>
          </a:prstGeom>
          <a:solidFill>
            <a:srgbClr val="FFFF66"/>
          </a:solidFill>
          <a:ln w="25400" cmpd="sng">
            <a:noFill/>
          </a:ln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</a:rPr>
              <a:t>Plank Collaboration, </a:t>
            </a:r>
            <a:r>
              <a:rPr lang="en-US" sz="12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</a:rPr>
              <a:t>arXiv</a:t>
            </a:r>
            <a:r>
              <a:rPr lang="en-US" sz="1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 Math" panose="02040503050406030204" pitchFamily="18" charset="0"/>
              </a:rPr>
              <a:t>: 1807.06209</a:t>
            </a:r>
            <a:endParaRPr lang="en-US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30C3B7D-8DF1-4414-CC61-2AE16D843C3E}"/>
                  </a:ext>
                </a:extLst>
              </p:cNvPr>
              <p:cNvSpPr/>
              <p:nvPr/>
            </p:nvSpPr>
            <p:spPr>
              <a:xfrm>
                <a:off x="538163" y="1390710"/>
                <a:ext cx="8280400" cy="45135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b="1" dirty="0">
                    <a:solidFill>
                      <a:schemeClr val="tx1"/>
                    </a:solidFill>
                    <a:latin typeface="+mj-lt"/>
                  </a:rPr>
                  <a:t>Asymmetry given by,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𝜼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𝑩</m:t>
                        </m:r>
                      </m:sub>
                    </m:sSub>
                    <m:r>
                      <a:rPr lang="en-US" sz="20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lin"/>
                        <m:ctrlP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𝑩</m:t>
                            </m:r>
                          </m:sub>
                        </m:sSub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  <m:sub>
                            <m:acc>
                              <m:accPr>
                                <m:chr m:val="̅"/>
                                <m:ctrlPr>
                                  <a:rPr lang="en-US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2000" b="1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𝑩</m:t>
                                </m:r>
                              </m:e>
                            </m:acc>
                          </m:sub>
                        </m:sSub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sSub>
                          <m:sSubPr>
                            <m:ctrlPr>
                              <a:rPr lang="en-US" sz="20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  <m:sub>
                            <m:r>
                              <a:rPr 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𝜸</m:t>
                            </m:r>
                          </m:sub>
                        </m:sSub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ctrlPr>
                              <a:rPr 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𝟔</m:t>
                            </m:r>
                            <m:r>
                              <a:rPr 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𝟏𝟑𝟓</m:t>
                            </m:r>
                            <m:r>
                              <a:rPr 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±</m:t>
                            </m:r>
                            <m:r>
                              <a:rPr 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</m:t>
                            </m:r>
                            <m:r>
                              <a:rPr 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𝟎𝟐𝟕</m:t>
                            </m:r>
                          </m:e>
                        </m:d>
                        <m:r>
                          <a:rPr lang="en-US" sz="20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𝟏𝟎</m:t>
                            </m:r>
                          </m:e>
                          <m:sup>
                            <m:r>
                              <a:rPr 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𝟏𝟎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sz="2000" b="1" dirty="0">
                    <a:solidFill>
                      <a:schemeClr val="tx1"/>
                    </a:solidFill>
                    <a:latin typeface="+mj-lt"/>
                  </a:rPr>
                  <a:t> 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C30C3B7D-8DF1-4414-CC61-2AE16D843C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163" y="1390710"/>
                <a:ext cx="8280400" cy="451359"/>
              </a:xfrm>
              <a:prstGeom prst="rect">
                <a:avLst/>
              </a:prstGeom>
              <a:blipFill>
                <a:blip r:embed="rId5"/>
                <a:stretch>
                  <a:fillRect t="-98649" b="-15270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22"/>
          <p:cNvSpPr/>
          <p:nvPr/>
        </p:nvSpPr>
        <p:spPr>
          <a:xfrm>
            <a:off x="3390900" y="1030288"/>
            <a:ext cx="2362200" cy="2362200"/>
          </a:xfrm>
          <a:prstGeom prst="ellipse">
            <a:avLst/>
          </a:prstGeom>
          <a:gradFill flip="none" rotWithShape="1">
            <a:gsLst>
              <a:gs pos="0">
                <a:srgbClr val="C00000"/>
              </a:gs>
              <a:gs pos="100000">
                <a:schemeClr val="accent3">
                  <a:lumMod val="45000"/>
                  <a:lumOff val="55000"/>
                </a:schemeClr>
              </a:gs>
              <a:gs pos="83000">
                <a:schemeClr val="accent3">
                  <a:lumMod val="45000"/>
                  <a:lumOff val="55000"/>
                </a:schemeClr>
              </a:gs>
              <a:gs pos="100000">
                <a:schemeClr val="accent3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4572000" y="1104900"/>
            <a:ext cx="0" cy="2171700"/>
          </a:xfrm>
          <a:prstGeom prst="straightConnector1">
            <a:avLst/>
          </a:prstGeom>
          <a:ln w="25400">
            <a:solidFill>
              <a:schemeClr val="tx2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42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D542008-058E-417A-AFEA-880188417423}" type="slidenum">
              <a:rPr lang="en-US" altLang="en-US" sz="3600" i="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3600" i="0"/>
          </a:p>
        </p:txBody>
      </p:sp>
      <p:sp>
        <p:nvSpPr>
          <p:cNvPr id="60421" name="Tit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Schiff Moment</a:t>
            </a:r>
          </a:p>
        </p:txBody>
      </p:sp>
      <p:sp>
        <p:nvSpPr>
          <p:cNvPr id="5" name="Flowchart: Terminator 4"/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§1</a:t>
            </a:r>
            <a:endParaRPr lang="en-GB" sz="40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3962400" y="1600200"/>
            <a:ext cx="1219200" cy="1219200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4572000" y="1931988"/>
            <a:ext cx="0" cy="461962"/>
          </a:xfrm>
          <a:prstGeom prst="straightConnector1">
            <a:avLst/>
          </a:prstGeom>
          <a:ln w="254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426" name="TextBox 11"/>
          <p:cNvSpPr txBox="1">
            <a:spLocks noChangeArrowheads="1"/>
          </p:cNvSpPr>
          <p:nvPr/>
        </p:nvSpPr>
        <p:spPr bwMode="auto">
          <a:xfrm>
            <a:off x="4508500" y="2024063"/>
            <a:ext cx="69691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0">
                <a:latin typeface="Arial" panose="020B0604020202020204" pitchFamily="34" charset="0"/>
              </a:rPr>
              <a:t>EDM</a:t>
            </a:r>
          </a:p>
        </p:txBody>
      </p:sp>
      <p:sp>
        <p:nvSpPr>
          <p:cNvPr id="60427" name="TextBox 12"/>
          <p:cNvSpPr txBox="1">
            <a:spLocks noChangeArrowheads="1"/>
          </p:cNvSpPr>
          <p:nvPr/>
        </p:nvSpPr>
        <p:spPr bwMode="auto">
          <a:xfrm>
            <a:off x="4508500" y="2825750"/>
            <a:ext cx="749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0">
                <a:latin typeface="Arial" panose="020B0604020202020204" pitchFamily="34" charset="0"/>
              </a:rPr>
              <a:t>EDM’</a:t>
            </a:r>
          </a:p>
        </p:txBody>
      </p:sp>
      <p:sp>
        <p:nvSpPr>
          <p:cNvPr id="3" name="Rectangle 2"/>
          <p:cNvSpPr/>
          <p:nvPr/>
        </p:nvSpPr>
        <p:spPr>
          <a:xfrm>
            <a:off x="6594475" y="1747838"/>
            <a:ext cx="2051050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Net~	0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3048" y="1932693"/>
            <a:ext cx="3262432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In an atom…</a:t>
            </a:r>
          </a:p>
        </p:txBody>
      </p:sp>
      <p:sp>
        <p:nvSpPr>
          <p:cNvPr id="60430" name="TextBox 15"/>
          <p:cNvSpPr txBox="1">
            <a:spLocks noChangeArrowheads="1"/>
          </p:cNvSpPr>
          <p:nvPr/>
        </p:nvSpPr>
        <p:spPr bwMode="auto">
          <a:xfrm>
            <a:off x="4048125" y="2316163"/>
            <a:ext cx="10191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0">
                <a:solidFill>
                  <a:schemeClr val="accent2"/>
                </a:solidFill>
                <a:latin typeface="Arial" panose="020B0604020202020204" pitchFamily="34" charset="0"/>
              </a:rPr>
              <a:t>Nucleus</a:t>
            </a:r>
          </a:p>
        </p:txBody>
      </p:sp>
      <p:sp>
        <p:nvSpPr>
          <p:cNvPr id="60431" name="TextBox 18"/>
          <p:cNvSpPr txBox="1">
            <a:spLocks noChangeArrowheads="1"/>
          </p:cNvSpPr>
          <p:nvPr/>
        </p:nvSpPr>
        <p:spPr bwMode="auto">
          <a:xfrm>
            <a:off x="3667125" y="2779713"/>
            <a:ext cx="9413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0">
                <a:solidFill>
                  <a:srgbClr val="C00000"/>
                </a:solidFill>
                <a:latin typeface="Arial" panose="020B0604020202020204" pitchFamily="34" charset="0"/>
              </a:rPr>
              <a:t>e-cloud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0" y="4021729"/>
            <a:ext cx="9067800" cy="224676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Exceptions</a:t>
            </a:r>
            <a:r>
              <a:rPr lang="en-US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:</a:t>
            </a:r>
          </a:p>
          <a:p>
            <a:pPr marL="685800" indent="-685800">
              <a:buFont typeface="Wingdings" panose="05000000000000000000" pitchFamily="2" charset="2"/>
              <a:buChar char="Ø"/>
              <a:defRPr/>
            </a:pPr>
            <a:r>
              <a:rPr lang="en-US" sz="28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Relativistic electrons in high-z atoms (</a:t>
            </a:r>
            <a:r>
              <a:rPr lang="en-US" sz="2800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Eg.</a:t>
            </a:r>
            <a:r>
              <a:rPr lang="en-US" sz="28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: </a:t>
            </a:r>
            <a:r>
              <a:rPr lang="en-US" sz="2800" baseline="300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210</a:t>
            </a:r>
            <a:r>
              <a:rPr lang="en-US" sz="28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Fr)</a:t>
            </a:r>
          </a:p>
          <a:p>
            <a:pPr marL="685800" indent="-685800">
              <a:buFont typeface="Wingdings" panose="05000000000000000000" pitchFamily="2" charset="2"/>
              <a:buChar char="Ø"/>
              <a:defRPr/>
            </a:pPr>
            <a:r>
              <a:rPr lang="en-US" sz="2800" b="1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Deformed nuclei </a:t>
            </a:r>
            <a:r>
              <a:rPr lang="en-U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(</a:t>
            </a:r>
            <a:r>
              <a:rPr lang="en-US" sz="28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Eg.</a:t>
            </a:r>
            <a:r>
              <a:rPr lang="en-U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: </a:t>
            </a:r>
            <a:r>
              <a:rPr lang="en-US" sz="2800" b="1" baseline="300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225</a:t>
            </a:r>
            <a:r>
              <a:rPr lang="en-U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Ra)</a:t>
            </a:r>
            <a:endParaRPr lang="en-US" sz="2800" b="1" u="sng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  <a:p>
            <a:pPr marL="685800" indent="-685800">
              <a:buFont typeface="Wingdings" panose="05000000000000000000" pitchFamily="2" charset="2"/>
              <a:buChar char="Ø"/>
              <a:defRPr/>
            </a:pPr>
            <a:r>
              <a:rPr lang="en-US" sz="28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CPV interaction between nucleus &amp; electrons</a:t>
            </a:r>
          </a:p>
          <a:p>
            <a:pPr marL="685800" indent="-685800">
              <a:buFont typeface="Wingdings" panose="05000000000000000000" pitchFamily="2" charset="2"/>
              <a:buChar char="Ø"/>
              <a:defRPr/>
            </a:pPr>
            <a:endParaRPr lang="en-US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0433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Algerian" panose="04020705040A02060702" pitchFamily="82" charset="0"/>
              </a:rPr>
              <a:t>PM@LECM2025</a:t>
            </a:r>
          </a:p>
        </p:txBody>
      </p:sp>
    </p:spTree>
    <p:extLst>
      <p:ext uri="{BB962C8B-B14F-4D97-AF65-F5344CB8AC3E}">
        <p14:creationId xmlns:p14="http://schemas.microsoft.com/office/powerpoint/2010/main" val="36753969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6372225" y="1217613"/>
            <a:ext cx="2303463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dirty="0">
                <a:solidFill>
                  <a:schemeClr val="tx1"/>
                </a:solidFill>
              </a:rPr>
              <a:t>Electron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372225" y="1960563"/>
            <a:ext cx="2303463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</a:rPr>
              <a:t>Neutrons &amp; Protons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81750" y="2686050"/>
            <a:ext cx="2303463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</a:rPr>
              <a:t>Scalar </a:t>
            </a:r>
            <a:r>
              <a:rPr lang="en-US" sz="2000" dirty="0" err="1">
                <a:solidFill>
                  <a:schemeClr val="tx1"/>
                </a:solidFill>
              </a:rPr>
              <a:t>eN</a:t>
            </a:r>
            <a:r>
              <a:rPr lang="en-US" sz="2000" dirty="0">
                <a:solidFill>
                  <a:schemeClr val="tx1"/>
                </a:solidFill>
              </a:rPr>
              <a:t> coupling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384925" y="3429000"/>
            <a:ext cx="2305050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</a:rPr>
              <a:t>Tensor </a:t>
            </a:r>
            <a:r>
              <a:rPr lang="en-US" sz="2000" dirty="0" err="1">
                <a:solidFill>
                  <a:schemeClr val="tx1"/>
                </a:solidFill>
              </a:rPr>
              <a:t>eN</a:t>
            </a:r>
            <a:r>
              <a:rPr lang="en-US" sz="2000" dirty="0">
                <a:solidFill>
                  <a:schemeClr val="tx1"/>
                </a:solidFill>
              </a:rPr>
              <a:t> coupling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383338" y="4173538"/>
            <a:ext cx="2305050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sz="2000" dirty="0">
                <a:solidFill>
                  <a:schemeClr val="tx1"/>
                </a:solidFill>
              </a:rPr>
              <a:t>π</a:t>
            </a:r>
            <a:r>
              <a:rPr lang="en-US" sz="2000" dirty="0">
                <a:solidFill>
                  <a:schemeClr val="tx1"/>
                </a:solidFill>
              </a:rPr>
              <a:t>NN interactions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381750" y="4941888"/>
            <a:ext cx="2303463" cy="6477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</a:rPr>
              <a:t>Schiff moment</a:t>
            </a:r>
          </a:p>
        </p:txBody>
      </p:sp>
      <p:sp>
        <p:nvSpPr>
          <p:cNvPr id="2" name="Rectangle 1"/>
          <p:cNvSpPr/>
          <p:nvPr/>
        </p:nvSpPr>
        <p:spPr>
          <a:xfrm>
            <a:off x="1979613" y="6345238"/>
            <a:ext cx="5487987" cy="307975"/>
          </a:xfrm>
          <a:prstGeom prst="rect">
            <a:avLst/>
          </a:prstGeom>
          <a:solidFill>
            <a:srgbClr val="FFFF66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sz="1400" dirty="0">
                <a:solidFill>
                  <a:schemeClr val="accent5">
                    <a:lumMod val="10000"/>
                  </a:schemeClr>
                </a:solidFill>
              </a:rPr>
              <a:t>T. Chupp and M. Ramsey-</a:t>
            </a:r>
            <a:r>
              <a:rPr lang="en-US" sz="1400" dirty="0" err="1">
                <a:solidFill>
                  <a:schemeClr val="accent5">
                    <a:lumMod val="10000"/>
                  </a:schemeClr>
                </a:solidFill>
              </a:rPr>
              <a:t>Musolf</a:t>
            </a:r>
            <a:r>
              <a:rPr lang="en-US" sz="1400" dirty="0">
                <a:solidFill>
                  <a:schemeClr val="accent5">
                    <a:lumMod val="10000"/>
                  </a:schemeClr>
                </a:solidFill>
              </a:rPr>
              <a:t>, Phys. Rev. C </a:t>
            </a:r>
            <a:r>
              <a:rPr lang="en-US" sz="1400" b="1" dirty="0">
                <a:solidFill>
                  <a:schemeClr val="accent5">
                    <a:lumMod val="10000"/>
                  </a:schemeClr>
                </a:solidFill>
              </a:rPr>
              <a:t>91</a:t>
            </a:r>
            <a:r>
              <a:rPr lang="en-US" sz="1400" dirty="0">
                <a:solidFill>
                  <a:schemeClr val="accent5">
                    <a:lumMod val="10000"/>
                  </a:schemeClr>
                </a:solidFill>
              </a:rPr>
              <a:t>, 035502 (2015).</a:t>
            </a:r>
          </a:p>
        </p:txBody>
      </p:sp>
      <p:grpSp>
        <p:nvGrpSpPr>
          <p:cNvPr id="96265" name="Group 23"/>
          <p:cNvGrpSpPr>
            <a:grpSpLocks/>
          </p:cNvGrpSpPr>
          <p:nvPr/>
        </p:nvGrpSpPr>
        <p:grpSpPr bwMode="auto">
          <a:xfrm>
            <a:off x="3009900" y="4648200"/>
            <a:ext cx="3313113" cy="758825"/>
            <a:chOff x="3370524" y="4768683"/>
            <a:chExt cx="3312368" cy="758448"/>
          </a:xfrm>
        </p:grpSpPr>
        <p:sp>
          <p:nvSpPr>
            <p:cNvPr id="27" name="Right Brace 26"/>
            <p:cNvSpPr/>
            <p:nvPr/>
          </p:nvSpPr>
          <p:spPr>
            <a:xfrm rot="5400000">
              <a:off x="4854550" y="3284657"/>
              <a:ext cx="344317" cy="3312368"/>
            </a:xfrm>
            <a:prstGeom prst="rightBrac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" name="TextBox 27"/>
            <p:cNvSpPr txBox="1"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4572000" y="4911578"/>
              <a:ext cx="909416" cy="615553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</p:spPr>
          <p:txBody>
            <a:bodyPr/>
            <a:lstStyle/>
            <a:p>
              <a:r>
                <a:rPr lang="en-US">
                  <a:noFill/>
                </a:rPr>
                <a:t> </a:t>
              </a:r>
            </a:p>
          </p:txBody>
        </p:sp>
      </p:grpSp>
      <p:sp>
        <p:nvSpPr>
          <p:cNvPr id="31" name="TextBox 3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107504" y="1290773"/>
            <a:ext cx="6192594" cy="3488968"/>
          </a:xfrm>
          <a:prstGeom prst="rect">
            <a:avLst/>
          </a:prstGeom>
          <a:blipFill rotWithShape="0">
            <a:blip r:embed="rId4"/>
            <a:stretch>
              <a:fillRect/>
            </a:stretch>
          </a:blipFill>
        </p:spPr>
        <p:txBody>
          <a:bodyPr/>
          <a:lstStyle/>
          <a:p>
            <a:r>
              <a:rPr lang="en-US">
                <a:noFill/>
              </a:rPr>
              <a:t> </a:t>
            </a:r>
          </a:p>
        </p:txBody>
      </p:sp>
      <p:sp>
        <p:nvSpPr>
          <p:cNvPr id="96267" name="Title 2"/>
          <p:cNvSpPr>
            <a:spLocks noGrp="1"/>
          </p:cNvSpPr>
          <p:nvPr>
            <p:ph type="title"/>
          </p:nvPr>
        </p:nvSpPr>
        <p:spPr bwMode="auto">
          <a:xfrm>
            <a:off x="914400" y="0"/>
            <a:ext cx="723900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sz="4000" dirty="0"/>
              <a:t>Atomic EDM: Low Energy Param.</a:t>
            </a:r>
          </a:p>
        </p:txBody>
      </p:sp>
      <p:sp>
        <p:nvSpPr>
          <p:cNvPr id="16" name="Flowchart: Terminator 15"/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§1</a:t>
            </a:r>
            <a:endParaRPr lang="en-GB" sz="40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PM@LECM2025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312379-AF3A-492F-9E34-79658B46C14D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D8737A0D-C157-1C75-8EAD-02AE32300775}"/>
              </a:ext>
            </a:extLst>
          </p:cNvPr>
          <p:cNvSpPr/>
          <p:nvPr/>
        </p:nvSpPr>
        <p:spPr bwMode="auto">
          <a:xfrm rot="10800000">
            <a:off x="2064539" y="4120357"/>
            <a:ext cx="344488" cy="812006"/>
          </a:xfrm>
          <a:prstGeom prst="rightBrac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AD6EB49-2626-A7C5-3062-52FF01D7AB85}"/>
              </a:ext>
            </a:extLst>
          </p:cNvPr>
          <p:cNvSpPr/>
          <p:nvPr/>
        </p:nvSpPr>
        <p:spPr>
          <a:xfrm>
            <a:off x="685800" y="3980943"/>
            <a:ext cx="1317821" cy="1050131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</a:rPr>
              <a:t>Nuclear Structure dependent</a:t>
            </a:r>
          </a:p>
        </p:txBody>
      </p:sp>
      <p:sp>
        <p:nvSpPr>
          <p:cNvPr id="5" name="Right Brace 4">
            <a:extLst>
              <a:ext uri="{FF2B5EF4-FFF2-40B4-BE49-F238E27FC236}">
                <a16:creationId xmlns:a16="http://schemas.microsoft.com/office/drawing/2014/main" id="{D501BC45-76B1-3849-6E13-DA43D770B197}"/>
              </a:ext>
            </a:extLst>
          </p:cNvPr>
          <p:cNvSpPr/>
          <p:nvPr/>
        </p:nvSpPr>
        <p:spPr bwMode="auto">
          <a:xfrm rot="5400000">
            <a:off x="4494212" y="4641847"/>
            <a:ext cx="344489" cy="1649418"/>
          </a:xfrm>
          <a:prstGeom prst="rightBrac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72E8C0-40E5-DD82-B653-72E2563EFE41}"/>
              </a:ext>
            </a:extLst>
          </p:cNvPr>
          <p:cNvSpPr/>
          <p:nvPr/>
        </p:nvSpPr>
        <p:spPr>
          <a:xfrm>
            <a:off x="3841747" y="5619836"/>
            <a:ext cx="1649419" cy="625389"/>
          </a:xfrm>
          <a:prstGeom prst="rect">
            <a:avLst/>
          </a:prstGeom>
          <a:solidFill>
            <a:srgbClr val="FFFF6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</a:rPr>
              <a:t>Enhanced by deformation</a:t>
            </a:r>
          </a:p>
        </p:txBody>
      </p:sp>
    </p:spTree>
    <p:extLst>
      <p:ext uri="{BB962C8B-B14F-4D97-AF65-F5344CB8AC3E}">
        <p14:creationId xmlns:p14="http://schemas.microsoft.com/office/powerpoint/2010/main" val="40365648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BDE1218-85C5-4544-906B-DBB04884ED29}" type="slidenum">
              <a:rPr lang="en-US" altLang="en-US" sz="3600" i="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3600" i="0"/>
          </a:p>
        </p:txBody>
      </p:sp>
      <p:sp>
        <p:nvSpPr>
          <p:cNvPr id="118787" name="Title 2"/>
          <p:cNvSpPr>
            <a:spLocks noGrp="1"/>
          </p:cNvSpPr>
          <p:nvPr>
            <p:ph type="title"/>
          </p:nvPr>
        </p:nvSpPr>
        <p:spPr bwMode="auto">
          <a:xfrm>
            <a:off x="914400" y="0"/>
            <a:ext cx="693420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Molecules</a:t>
            </a:r>
          </a:p>
        </p:txBody>
      </p:sp>
      <p:sp>
        <p:nvSpPr>
          <p:cNvPr id="5" name="Flowchart: Terminator 4"/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§1</a:t>
            </a:r>
            <a:endParaRPr lang="en-GB" sz="40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868052"/>
            <a:ext cx="9144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When nuclei with MQM, NSM is put in an mol. → Large (x10</a:t>
            </a:r>
            <a:r>
              <a:rPr lang="en-US" sz="2000" b="1" spc="50" baseline="3000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5</a:t>
            </a:r>
            <a:r>
              <a:rPr lang="en-US" sz="20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) CPV EDM </a:t>
            </a:r>
          </a:p>
        </p:txBody>
      </p:sp>
      <p:pic>
        <p:nvPicPr>
          <p:cNvPr id="11879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5" y="2112963"/>
            <a:ext cx="7731125" cy="123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Line Callout 1 5"/>
          <p:cNvSpPr/>
          <p:nvPr/>
        </p:nvSpPr>
        <p:spPr>
          <a:xfrm>
            <a:off x="347663" y="3578225"/>
            <a:ext cx="1143000" cy="609600"/>
          </a:xfrm>
          <a:prstGeom prst="borderCallout1">
            <a:avLst>
              <a:gd name="adj1" fmla="val -605"/>
              <a:gd name="adj2" fmla="val 48441"/>
              <a:gd name="adj3" fmla="val -102338"/>
              <a:gd name="adj4" fmla="val 170699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e-EDM</a:t>
            </a:r>
          </a:p>
        </p:txBody>
      </p:sp>
      <p:sp>
        <p:nvSpPr>
          <p:cNvPr id="16" name="Line Callout 1 15"/>
          <p:cNvSpPr/>
          <p:nvPr/>
        </p:nvSpPr>
        <p:spPr>
          <a:xfrm>
            <a:off x="1685925" y="2493963"/>
            <a:ext cx="1689100" cy="609600"/>
          </a:xfrm>
          <a:prstGeom prst="borderCallout1">
            <a:avLst>
              <a:gd name="adj1" fmla="val -4476"/>
              <a:gd name="adj2" fmla="val 46345"/>
              <a:gd name="adj3" fmla="val -49112"/>
              <a:gd name="adj4" fmla="val 46321"/>
            </a:avLst>
          </a:prstGeom>
          <a:noFill/>
          <a:ln>
            <a:solidFill>
              <a:srgbClr val="8B1624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8793" name="TextBox 11"/>
          <p:cNvSpPr txBox="1">
            <a:spLocks noChangeArrowheads="1"/>
          </p:cNvSpPr>
          <p:nvPr/>
        </p:nvSpPr>
        <p:spPr bwMode="auto">
          <a:xfrm>
            <a:off x="1958975" y="1752600"/>
            <a:ext cx="1143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0">
                <a:latin typeface="Arial" panose="020B0604020202020204" pitchFamily="34" charset="0"/>
              </a:rPr>
              <a:t>e-EDM</a:t>
            </a:r>
          </a:p>
        </p:txBody>
      </p:sp>
      <p:sp>
        <p:nvSpPr>
          <p:cNvPr id="18" name="Line Callout 1 17"/>
          <p:cNvSpPr/>
          <p:nvPr/>
        </p:nvSpPr>
        <p:spPr>
          <a:xfrm>
            <a:off x="3727450" y="2378075"/>
            <a:ext cx="1835150" cy="922338"/>
          </a:xfrm>
          <a:prstGeom prst="borderCallout1">
            <a:avLst>
              <a:gd name="adj1" fmla="val -4476"/>
              <a:gd name="adj2" fmla="val 46345"/>
              <a:gd name="adj3" fmla="val -24807"/>
              <a:gd name="adj4" fmla="val 46000"/>
            </a:avLst>
          </a:prstGeom>
          <a:noFill/>
          <a:ln>
            <a:solidFill>
              <a:srgbClr val="8B1624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8795" name="TextBox 18"/>
          <p:cNvSpPr txBox="1">
            <a:spLocks noChangeArrowheads="1"/>
          </p:cNvSpPr>
          <p:nvPr/>
        </p:nvSpPr>
        <p:spPr bwMode="auto">
          <a:xfrm>
            <a:off x="3124200" y="1764381"/>
            <a:ext cx="329372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0" dirty="0">
                <a:latin typeface="Arial" panose="020B0604020202020204" pitchFamily="34" charset="0"/>
              </a:rPr>
              <a:t>Nuclear Schiff Moment</a:t>
            </a:r>
          </a:p>
        </p:txBody>
      </p:sp>
      <p:sp>
        <p:nvSpPr>
          <p:cNvPr id="118796" name="TextBox 19"/>
          <p:cNvSpPr txBox="1">
            <a:spLocks noChangeArrowheads="1"/>
          </p:cNvSpPr>
          <p:nvPr/>
        </p:nvSpPr>
        <p:spPr bwMode="auto">
          <a:xfrm>
            <a:off x="6600825" y="1752600"/>
            <a:ext cx="9366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400" i="0">
                <a:latin typeface="Arial" panose="020B0604020202020204" pitchFamily="34" charset="0"/>
              </a:rPr>
              <a:t>MQM</a:t>
            </a:r>
          </a:p>
        </p:txBody>
      </p:sp>
      <p:sp>
        <p:nvSpPr>
          <p:cNvPr id="21" name="Line Callout 1 20"/>
          <p:cNvSpPr/>
          <p:nvPr/>
        </p:nvSpPr>
        <p:spPr>
          <a:xfrm>
            <a:off x="5916613" y="2378075"/>
            <a:ext cx="2541587" cy="922338"/>
          </a:xfrm>
          <a:prstGeom prst="borderCallout1">
            <a:avLst>
              <a:gd name="adj1" fmla="val -4476"/>
              <a:gd name="adj2" fmla="val 46345"/>
              <a:gd name="adj3" fmla="val -24807"/>
              <a:gd name="adj4" fmla="val 46000"/>
            </a:avLst>
          </a:prstGeom>
          <a:noFill/>
          <a:ln>
            <a:solidFill>
              <a:srgbClr val="8B1624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2" name="Line Callout 1 21"/>
          <p:cNvSpPr/>
          <p:nvPr/>
        </p:nvSpPr>
        <p:spPr>
          <a:xfrm>
            <a:off x="1828800" y="3589338"/>
            <a:ext cx="1143000" cy="609600"/>
          </a:xfrm>
          <a:prstGeom prst="borderCallout1">
            <a:avLst>
              <a:gd name="adj1" fmla="val -605"/>
              <a:gd name="adj2" fmla="val 48441"/>
              <a:gd name="adj3" fmla="val -101370"/>
              <a:gd name="adj4" fmla="val 74183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e-spin</a:t>
            </a:r>
          </a:p>
        </p:txBody>
      </p:sp>
      <p:sp>
        <p:nvSpPr>
          <p:cNvPr id="23" name="Line Callout 1 22"/>
          <p:cNvSpPr/>
          <p:nvPr/>
        </p:nvSpPr>
        <p:spPr>
          <a:xfrm>
            <a:off x="838200" y="4322763"/>
            <a:ext cx="2835275" cy="609600"/>
          </a:xfrm>
          <a:prstGeom prst="borderCallout1">
            <a:avLst>
              <a:gd name="adj1" fmla="val -1573"/>
              <a:gd name="adj2" fmla="val 86521"/>
              <a:gd name="adj3" fmla="val -225241"/>
              <a:gd name="adj4" fmla="val 82954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Mol.’s symmetry axis</a:t>
            </a:r>
          </a:p>
        </p:txBody>
      </p:sp>
      <p:sp>
        <p:nvSpPr>
          <p:cNvPr id="24" name="Line Callout 1 23"/>
          <p:cNvSpPr/>
          <p:nvPr/>
        </p:nvSpPr>
        <p:spPr>
          <a:xfrm>
            <a:off x="3476625" y="3514725"/>
            <a:ext cx="3040063" cy="609600"/>
          </a:xfrm>
          <a:prstGeom prst="borderCallout1">
            <a:avLst>
              <a:gd name="adj1" fmla="val 2298"/>
              <a:gd name="adj2" fmla="val 26316"/>
              <a:gd name="adj3" fmla="val -124596"/>
              <a:gd name="adj4" fmla="val 34207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Nuclear Schiff moment</a:t>
            </a:r>
          </a:p>
        </p:txBody>
      </p:sp>
      <p:sp>
        <p:nvSpPr>
          <p:cNvPr id="25" name="Line Callout 1 24"/>
          <p:cNvSpPr/>
          <p:nvPr/>
        </p:nvSpPr>
        <p:spPr>
          <a:xfrm>
            <a:off x="5673725" y="4198938"/>
            <a:ext cx="1995488" cy="609600"/>
          </a:xfrm>
          <a:prstGeom prst="borderCallout1">
            <a:avLst>
              <a:gd name="adj1" fmla="val -605"/>
              <a:gd name="adj2" fmla="val 48441"/>
              <a:gd name="adj3" fmla="val -243627"/>
              <a:gd name="adj4" fmla="val 70264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Nuclear MQM</a:t>
            </a:r>
          </a:p>
        </p:txBody>
      </p:sp>
      <p:sp>
        <p:nvSpPr>
          <p:cNvPr id="26" name="Line Callout 1 25"/>
          <p:cNvSpPr/>
          <p:nvPr/>
        </p:nvSpPr>
        <p:spPr>
          <a:xfrm>
            <a:off x="7050088" y="3495675"/>
            <a:ext cx="1865312" cy="609600"/>
          </a:xfrm>
          <a:prstGeom prst="borderCallout1">
            <a:avLst>
              <a:gd name="adj1" fmla="val -605"/>
              <a:gd name="adj2" fmla="val 48441"/>
              <a:gd name="adj3" fmla="val -88790"/>
              <a:gd name="adj4" fmla="val 53311"/>
            </a:avLst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4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Nuclear-spin</a:t>
            </a:r>
          </a:p>
        </p:txBody>
      </p:sp>
      <p:sp>
        <p:nvSpPr>
          <p:cNvPr id="118803" name="Rectangle 26"/>
          <p:cNvSpPr>
            <a:spLocks noChangeArrowheads="1"/>
          </p:cNvSpPr>
          <p:nvPr/>
        </p:nvSpPr>
        <p:spPr bwMode="auto">
          <a:xfrm>
            <a:off x="1984375" y="6392863"/>
            <a:ext cx="5175250" cy="277812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i="0">
                <a:latin typeface="Arial" panose="020B0604020202020204" pitchFamily="34" charset="0"/>
              </a:rPr>
              <a:t>B. G. C. Lackenby and V. V. Flambaum, Phys. Rev. D </a:t>
            </a:r>
            <a:r>
              <a:rPr lang="en-US" altLang="en-US" sz="1200" b="1" i="0">
                <a:latin typeface="Arial" panose="020B0604020202020204" pitchFamily="34" charset="0"/>
              </a:rPr>
              <a:t>98</a:t>
            </a:r>
            <a:r>
              <a:rPr lang="en-US" altLang="en-US" sz="1200" i="0">
                <a:latin typeface="Arial" panose="020B0604020202020204" pitchFamily="34" charset="0"/>
              </a:rPr>
              <a:t>, 115019 (2018).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-87421" y="5171985"/>
            <a:ext cx="8965950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MQM contribution can be ~ order of magnitude higher than NSM</a:t>
            </a:r>
          </a:p>
        </p:txBody>
      </p:sp>
      <p:sp>
        <p:nvSpPr>
          <p:cNvPr id="118805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Algerian" panose="04020705040A02060702" pitchFamily="82" charset="0"/>
              </a:rPr>
              <a:t>PM@LECM2025</a:t>
            </a: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6214CDDA-F6F2-4776-5BBB-818E050DA6FD}"/>
              </a:ext>
            </a:extLst>
          </p:cNvPr>
          <p:cNvSpPr/>
          <p:nvPr/>
        </p:nvSpPr>
        <p:spPr bwMode="auto">
          <a:xfrm rot="16200000">
            <a:off x="5171529" y="-498182"/>
            <a:ext cx="344488" cy="4247653"/>
          </a:xfrm>
          <a:prstGeom prst="rightBrac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3CB2C7-E8D8-6BA7-DFE2-C71F9E5DAE4C}"/>
              </a:ext>
            </a:extLst>
          </p:cNvPr>
          <p:cNvSpPr/>
          <p:nvPr/>
        </p:nvSpPr>
        <p:spPr>
          <a:xfrm>
            <a:off x="145260" y="1327944"/>
            <a:ext cx="1317821" cy="1050131"/>
          </a:xfrm>
          <a:prstGeom prst="rect">
            <a:avLst/>
          </a:prstGeom>
          <a:solidFill>
            <a:srgbClr val="FFFF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dirty="0">
                <a:solidFill>
                  <a:schemeClr val="tx1"/>
                </a:solidFill>
              </a:rPr>
              <a:t>Nuclear Structure dependent</a:t>
            </a:r>
          </a:p>
        </p:txBody>
      </p:sp>
      <p:cxnSp>
        <p:nvCxnSpPr>
          <p:cNvPr id="7" name="Connector: Curved 6">
            <a:extLst>
              <a:ext uri="{FF2B5EF4-FFF2-40B4-BE49-F238E27FC236}">
                <a16:creationId xmlns:a16="http://schemas.microsoft.com/office/drawing/2014/main" id="{6B5597DD-5CA7-C70F-C92E-276CEF2CF71F}"/>
              </a:ext>
            </a:extLst>
          </p:cNvPr>
          <p:cNvCxnSpPr>
            <a:cxnSpLocks/>
            <a:stCxn id="3" idx="3"/>
            <a:endCxn id="2" idx="1"/>
          </p:cNvCxnSpPr>
          <p:nvPr/>
        </p:nvCxnSpPr>
        <p:spPr>
          <a:xfrm flipV="1">
            <a:off x="1463081" y="1453401"/>
            <a:ext cx="3880693" cy="399609"/>
          </a:xfrm>
          <a:prstGeom prst="curvedConnector4">
            <a:avLst>
              <a:gd name="adj1" fmla="val 13419"/>
              <a:gd name="adj2" fmla="val 111918"/>
            </a:avLst>
          </a:prstGeom>
          <a:ln w="38100">
            <a:solidFill>
              <a:schemeClr val="tx1"/>
            </a:solidFill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7287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41CD2-9928-AEBD-CB5A-A5284A99F3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5438A-4BC0-2064-86B6-83D9E0C854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Choice of Isotopes</a:t>
            </a:r>
            <a:endParaRPr lang="en-US" dirty="0"/>
          </a:p>
        </p:txBody>
      </p:sp>
      <p:sp>
        <p:nvSpPr>
          <p:cNvPr id="12291" name="Text Placeholder 2">
            <a:extLst>
              <a:ext uri="{FF2B5EF4-FFF2-40B4-BE49-F238E27FC236}">
                <a16:creationId xmlns:a16="http://schemas.microsoft.com/office/drawing/2014/main" id="{42DB7FE1-779B-DBB4-2A67-9E51BD5A8C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/>
              <a:t>“Which isotopes should we really focus on?””</a:t>
            </a:r>
          </a:p>
        </p:txBody>
      </p:sp>
      <p:sp>
        <p:nvSpPr>
          <p:cNvPr id="12292" name="Slide Number Placeholder 4">
            <a:extLst>
              <a:ext uri="{FF2B5EF4-FFF2-40B4-BE49-F238E27FC236}">
                <a16:creationId xmlns:a16="http://schemas.microsoft.com/office/drawing/2014/main" id="{96E69BE7-D99C-B196-ED30-5D58C5B28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4949B3D-5630-4B49-AFC5-0C188CC3188F}" type="slidenum">
              <a:rPr lang="en-US" altLang="en-US" sz="3600" i="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3600" i="0"/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B8BB4359-2E03-6C79-AA67-1548BF66EF4D}"/>
              </a:ext>
            </a:extLst>
          </p:cNvPr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§2</a:t>
            </a:r>
            <a:endParaRPr lang="en-GB" sz="40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682E1F-35C5-99EB-9C10-1067C36BA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PM@LECM2025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2264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Arrow Connector 18"/>
          <p:cNvCxnSpPr/>
          <p:nvPr/>
        </p:nvCxnSpPr>
        <p:spPr>
          <a:xfrm>
            <a:off x="8093075" y="2535238"/>
            <a:ext cx="0" cy="2632075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43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F08EECD-66BC-4C13-A0D1-0B94307355F3}" type="slidenum">
              <a:rPr lang="en-US" altLang="en-US" sz="3600" i="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3600" i="0" dirty="0"/>
          </a:p>
        </p:txBody>
      </p:sp>
      <p:sp>
        <p:nvSpPr>
          <p:cNvPr id="61444" name="Title 2"/>
          <p:cNvSpPr>
            <a:spLocks noGrp="1"/>
          </p:cNvSpPr>
          <p:nvPr>
            <p:ph type="title"/>
          </p:nvPr>
        </p:nvSpPr>
        <p:spPr bwMode="auto">
          <a:xfrm>
            <a:off x="914400" y="0"/>
            <a:ext cx="731520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en-US" sz="4000" dirty="0"/>
              <a:t>Ground State Parity Doublets (</a:t>
            </a:r>
            <a:r>
              <a:rPr lang="el-GR" sz="4000" dirty="0"/>
              <a:t>β</a:t>
            </a:r>
            <a:r>
              <a:rPr lang="en-US" sz="4000" baseline="-25000" dirty="0"/>
              <a:t>3</a:t>
            </a:r>
            <a:r>
              <a:rPr lang="en-US" sz="4000" dirty="0"/>
              <a:t>)</a:t>
            </a:r>
            <a:r>
              <a:rPr lang="en-US" altLang="en-US" sz="4000" dirty="0"/>
              <a:t> </a:t>
            </a:r>
          </a:p>
        </p:txBody>
      </p:sp>
      <p:sp>
        <p:nvSpPr>
          <p:cNvPr id="5" name="Flowchart: Terminator 4"/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§2</a:t>
            </a:r>
            <a:endParaRPr lang="en-GB" sz="40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2088761" y="6428521"/>
            <a:ext cx="5029200" cy="276999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1200" i="0" dirty="0">
                <a:latin typeface="Arial" panose="020B0604020202020204" pitchFamily="34" charset="0"/>
              </a:rPr>
              <a:t>P. Mohanmurthy and J. A. Winger, </a:t>
            </a:r>
            <a:r>
              <a:rPr lang="en-US" altLang="en-US" sz="1200" dirty="0" err="1">
                <a:latin typeface="Arial" panose="020B0604020202020204" pitchFamily="34" charset="0"/>
              </a:rPr>
              <a:t>PoS</a:t>
            </a:r>
            <a:r>
              <a:rPr lang="en-US" altLang="en-US" sz="1200" dirty="0">
                <a:latin typeface="Arial" panose="020B0604020202020204" pitchFamily="34" charset="0"/>
              </a:rPr>
              <a:t> (ICHEP2020) </a:t>
            </a:r>
            <a:r>
              <a:rPr lang="en-US" altLang="en-US" sz="1200" b="1" dirty="0">
                <a:latin typeface="Arial" panose="020B0604020202020204" pitchFamily="34" charset="0"/>
              </a:rPr>
              <a:t>390</a:t>
            </a:r>
            <a:r>
              <a:rPr lang="en-US" altLang="en-US" sz="1200" dirty="0">
                <a:latin typeface="Arial" panose="020B0604020202020204" pitchFamily="34" charset="0"/>
              </a:rPr>
              <a:t>, 265</a:t>
            </a:r>
            <a:r>
              <a:rPr lang="en-US" altLang="en-US" sz="1200" i="0" dirty="0">
                <a:latin typeface="Arial" panose="020B0604020202020204" pitchFamily="34" charset="0"/>
              </a:rPr>
              <a:t> (2020)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810000" y="975110"/>
            <a:ext cx="5093041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u="sng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Octupole</a:t>
            </a:r>
            <a:r>
              <a:rPr lang="en-US" sz="2800" b="1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Deformed Nuclei</a:t>
            </a:r>
            <a:endParaRPr lang="en-US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1449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663" y="857250"/>
            <a:ext cx="419100" cy="353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0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847725"/>
            <a:ext cx="142875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1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6763" y="862012"/>
            <a:ext cx="401637" cy="353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5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038" y="2765425"/>
            <a:ext cx="212407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613712" y="3497374"/>
            <a:ext cx="960006" cy="677108"/>
          </a:xfrm>
          <a:prstGeom prst="rect">
            <a:avLst/>
          </a:prstGeom>
          <a:blipFill rotWithShape="0">
            <a:blip r:embed="rId6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61454" name="TextBox 23"/>
          <p:cNvSpPr txBox="1">
            <a:spLocks noChangeArrowheads="1"/>
          </p:cNvSpPr>
          <p:nvPr/>
        </p:nvSpPr>
        <p:spPr bwMode="auto">
          <a:xfrm>
            <a:off x="7788275" y="2179638"/>
            <a:ext cx="711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0">
                <a:latin typeface="Arial" panose="020B0604020202020204" pitchFamily="34" charset="0"/>
              </a:rPr>
              <a:t>Spin 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5083175" y="1792288"/>
            <a:ext cx="0" cy="2632075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56" name="Picture 2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138" y="2024063"/>
            <a:ext cx="212407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603361" y="2754921"/>
            <a:ext cx="960006" cy="677108"/>
          </a:xfrm>
          <a:prstGeom prst="rect">
            <a:avLst/>
          </a:prstGeom>
          <a:blipFill rotWithShape="0">
            <a:blip r:embed="rId8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61458" name="TextBox 30"/>
          <p:cNvSpPr txBox="1">
            <a:spLocks noChangeArrowheads="1"/>
          </p:cNvSpPr>
          <p:nvPr/>
        </p:nvSpPr>
        <p:spPr bwMode="auto">
          <a:xfrm>
            <a:off x="4778375" y="1438275"/>
            <a:ext cx="711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0">
                <a:latin typeface="Arial" panose="020B0604020202020204" pitchFamily="34" charset="0"/>
              </a:rPr>
              <a:t>Spin </a:t>
            </a:r>
          </a:p>
        </p:txBody>
      </p:sp>
      <p:sp>
        <p:nvSpPr>
          <p:cNvPr id="25" name="Arc 24"/>
          <p:cNvSpPr/>
          <p:nvPr/>
        </p:nvSpPr>
        <p:spPr>
          <a:xfrm>
            <a:off x="4632325" y="4295775"/>
            <a:ext cx="901700" cy="233363"/>
          </a:xfrm>
          <a:prstGeom prst="arc">
            <a:avLst>
              <a:gd name="adj1" fmla="val 17531604"/>
              <a:gd name="adj2" fmla="val 14520183"/>
            </a:avLst>
          </a:prstGeom>
          <a:ln w="254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Arc 32"/>
          <p:cNvSpPr/>
          <p:nvPr/>
        </p:nvSpPr>
        <p:spPr>
          <a:xfrm>
            <a:off x="7643813" y="5008563"/>
            <a:ext cx="900112" cy="233362"/>
          </a:xfrm>
          <a:prstGeom prst="arc">
            <a:avLst>
              <a:gd name="adj1" fmla="val 17531604"/>
              <a:gd name="adj2" fmla="val 14520183"/>
            </a:avLst>
          </a:prstGeom>
          <a:ln w="254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7" name="Straight Connector 36"/>
          <p:cNvCxnSpPr/>
          <p:nvPr/>
        </p:nvCxnSpPr>
        <p:spPr>
          <a:xfrm>
            <a:off x="6102350" y="3733800"/>
            <a:ext cx="82073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6102350" y="3048000"/>
            <a:ext cx="82073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6248400" y="3048000"/>
            <a:ext cx="0" cy="685800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156834" y="3233079"/>
            <a:ext cx="1088631" cy="369332"/>
          </a:xfrm>
          <a:prstGeom prst="rect">
            <a:avLst/>
          </a:prstGeom>
          <a:blipFill rotWithShape="0">
            <a:blip r:embed="rId9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cxnSp>
        <p:nvCxnSpPr>
          <p:cNvPr id="47" name="Straight Arrow Connector 46"/>
          <p:cNvCxnSpPr/>
          <p:nvPr/>
        </p:nvCxnSpPr>
        <p:spPr>
          <a:xfrm flipV="1">
            <a:off x="1981200" y="2779712"/>
            <a:ext cx="152400" cy="250825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66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Algerian" panose="04020705040A02060702" pitchFamily="82" charset="0"/>
              </a:rPr>
              <a:t>PM@LECM2025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33A190C-F7AA-F3F4-AD07-51564C1B68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7142807"/>
              </p:ext>
            </p:extLst>
          </p:nvPr>
        </p:nvGraphicFramePr>
        <p:xfrm>
          <a:off x="179445" y="4433034"/>
          <a:ext cx="2667000" cy="1854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33500">
                  <a:extLst>
                    <a:ext uri="{9D8B030D-6E8A-4147-A177-3AD203B41FA5}">
                      <a16:colId xmlns:a16="http://schemas.microsoft.com/office/drawing/2014/main" val="306331374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900993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Isotope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spc="50" dirty="0">
                          <a:ln w="0"/>
                          <a:solidFill>
                            <a:schemeClr val="bg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Δ</a:t>
                      </a:r>
                      <a:r>
                        <a:rPr lang="en-US" sz="1800" b="1" spc="50" dirty="0">
                          <a:ln w="0"/>
                          <a:solidFill>
                            <a:schemeClr val="bg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E (keV)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21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baseline="30000" dirty="0"/>
                        <a:t>227</a:t>
                      </a:r>
                      <a:r>
                        <a:rPr lang="en-US" b="1" dirty="0"/>
                        <a:t>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62.97(7)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324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baseline="30000" dirty="0"/>
                        <a:t>223</a:t>
                      </a:r>
                      <a:r>
                        <a:rPr lang="en-US" b="1" dirty="0"/>
                        <a:t>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50.128(9)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9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baseline="30000" dirty="0"/>
                        <a:t>227</a:t>
                      </a:r>
                      <a:r>
                        <a:rPr lang="en-US" b="1" dirty="0"/>
                        <a:t>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27.369(11)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785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baseline="30000" dirty="0"/>
                        <a:t>229</a:t>
                      </a:r>
                      <a:r>
                        <a:rPr lang="en-US" b="1" dirty="0"/>
                        <a:t>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0.06(5)?!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274969"/>
                  </a:ext>
                </a:extLst>
              </a:tr>
            </a:tbl>
          </a:graphicData>
        </a:graphic>
      </p:graphicFrame>
      <p:pic>
        <p:nvPicPr>
          <p:cNvPr id="2" name="Picture 5">
            <a:extLst>
              <a:ext uri="{FF2B5EF4-FFF2-40B4-BE49-F238E27FC236}">
                <a16:creationId xmlns:a16="http://schemas.microsoft.com/office/drawing/2014/main" id="{3BE04766-BC4C-B368-AE8E-2EB2F9B9B2C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3787" y="4969669"/>
            <a:ext cx="2898775" cy="116998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31080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712C0-2D18-9CE5-E5AF-B431A1EC41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3ECEE65-96D1-2D5F-5384-DCF643413B5A}"/>
              </a:ext>
            </a:extLst>
          </p:cNvPr>
          <p:cNvCxnSpPr/>
          <p:nvPr/>
        </p:nvCxnSpPr>
        <p:spPr>
          <a:xfrm>
            <a:off x="8093075" y="2535238"/>
            <a:ext cx="0" cy="2632075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43" name="Slide Number Placeholder 1">
            <a:extLst>
              <a:ext uri="{FF2B5EF4-FFF2-40B4-BE49-F238E27FC236}">
                <a16:creationId xmlns:a16="http://schemas.microsoft.com/office/drawing/2014/main" id="{F265005D-F37E-9FA6-17A9-BFA2D8B55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F08EECD-66BC-4C13-A0D1-0B94307355F3}" type="slidenum">
              <a:rPr lang="en-US" altLang="en-US" sz="3600" i="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3600" i="0" dirty="0"/>
          </a:p>
        </p:txBody>
      </p:sp>
      <p:sp>
        <p:nvSpPr>
          <p:cNvPr id="61444" name="Title 2">
            <a:extLst>
              <a:ext uri="{FF2B5EF4-FFF2-40B4-BE49-F238E27FC236}">
                <a16:creationId xmlns:a16="http://schemas.microsoft.com/office/drawing/2014/main" id="{4D367DAD-FA20-70D9-869B-9EE0C10731E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14400" y="0"/>
            <a:ext cx="731520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en-US" altLang="en-US" sz="3600" dirty="0">
                <a:solidFill>
                  <a:schemeClr val="tx1"/>
                </a:solidFill>
              </a:rPr>
              <a:t>Confirm </a:t>
            </a:r>
            <a:r>
              <a:rPr lang="el-GR" sz="3600" dirty="0">
                <a:solidFill>
                  <a:schemeClr val="tx1"/>
                </a:solidFill>
              </a:rPr>
              <a:t>Δ</a:t>
            </a:r>
            <a:r>
              <a:rPr lang="en-US" sz="3600" dirty="0">
                <a:solidFill>
                  <a:schemeClr val="tx1"/>
                </a:solidFill>
              </a:rPr>
              <a:t>E in </a:t>
            </a:r>
            <a:r>
              <a:rPr lang="en-US" sz="3600" baseline="30000" dirty="0">
                <a:solidFill>
                  <a:schemeClr val="tx1"/>
                </a:solidFill>
              </a:rPr>
              <a:t>229</a:t>
            </a:r>
            <a:r>
              <a:rPr lang="en-US" sz="3600" dirty="0">
                <a:solidFill>
                  <a:schemeClr val="tx1"/>
                </a:solidFill>
              </a:rPr>
              <a:t>Pa</a:t>
            </a:r>
            <a:endParaRPr lang="en-US" altLang="en-US" sz="3600" dirty="0">
              <a:solidFill>
                <a:schemeClr val="tx1"/>
              </a:solidFill>
            </a:endParaRPr>
          </a:p>
        </p:txBody>
      </p:sp>
      <p:sp>
        <p:nvSpPr>
          <p:cNvPr id="5" name="Flowchart: Terminator 4">
            <a:extLst>
              <a:ext uri="{FF2B5EF4-FFF2-40B4-BE49-F238E27FC236}">
                <a16:creationId xmlns:a16="http://schemas.microsoft.com/office/drawing/2014/main" id="{ECAAEC16-54CC-5654-159B-29EAC4D70CC3}"/>
              </a:ext>
            </a:extLst>
          </p:cNvPr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6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§A</a:t>
            </a:r>
            <a:endParaRPr lang="en-GB" sz="36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pic>
        <p:nvPicPr>
          <p:cNvPr id="61452" name="Picture 11">
            <a:extLst>
              <a:ext uri="{FF2B5EF4-FFF2-40B4-BE49-F238E27FC236}">
                <a16:creationId xmlns:a16="http://schemas.microsoft.com/office/drawing/2014/main" id="{AA2AEFAC-AFC8-2A61-74DD-8CEF079300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1038" y="2765425"/>
            <a:ext cx="212407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B57C850-FE2F-623D-7559-12169E7C4C55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7613712" y="3497374"/>
            <a:ext cx="960006" cy="677108"/>
          </a:xfrm>
          <a:prstGeom prst="rect">
            <a:avLst/>
          </a:prstGeom>
          <a:blipFill rotWithShape="0">
            <a:blip r:embed="rId3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61454" name="TextBox 23">
            <a:extLst>
              <a:ext uri="{FF2B5EF4-FFF2-40B4-BE49-F238E27FC236}">
                <a16:creationId xmlns:a16="http://schemas.microsoft.com/office/drawing/2014/main" id="{076ECF5C-F2B6-9E6A-55D5-67320C866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8275" y="2179638"/>
            <a:ext cx="7112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0">
                <a:latin typeface="Arial" panose="020B0604020202020204" pitchFamily="34" charset="0"/>
              </a:rPr>
              <a:t>Spin 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3EA976F-DD2D-8B94-41EB-0922DEDB9062}"/>
              </a:ext>
            </a:extLst>
          </p:cNvPr>
          <p:cNvCxnSpPr/>
          <p:nvPr/>
        </p:nvCxnSpPr>
        <p:spPr>
          <a:xfrm>
            <a:off x="5083175" y="1792288"/>
            <a:ext cx="0" cy="2632075"/>
          </a:xfrm>
          <a:prstGeom prst="straightConnector1">
            <a:avLst/>
          </a:prstGeom>
          <a:ln w="25400">
            <a:solidFill>
              <a:schemeClr val="tx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456" name="Picture 28">
            <a:extLst>
              <a:ext uri="{FF2B5EF4-FFF2-40B4-BE49-F238E27FC236}">
                <a16:creationId xmlns:a16="http://schemas.microsoft.com/office/drawing/2014/main" id="{6FF29E68-7E73-1877-D989-AECD2D37251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138" y="2024063"/>
            <a:ext cx="212407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8AF6FD4-5058-5E4E-4824-F2ED34AD59BA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4603361" y="2754921"/>
            <a:ext cx="960006" cy="677108"/>
          </a:xfrm>
          <a:prstGeom prst="rect">
            <a:avLst/>
          </a:prstGeom>
          <a:blipFill rotWithShape="0">
            <a:blip r:embed="rId5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61458" name="TextBox 30">
            <a:extLst>
              <a:ext uri="{FF2B5EF4-FFF2-40B4-BE49-F238E27FC236}">
                <a16:creationId xmlns:a16="http://schemas.microsoft.com/office/drawing/2014/main" id="{B5580442-5EBF-AE43-431A-CE26CC1956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8375" y="1438275"/>
            <a:ext cx="711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800" i="0">
                <a:latin typeface="Arial" panose="020B0604020202020204" pitchFamily="34" charset="0"/>
              </a:rPr>
              <a:t>Spin </a:t>
            </a: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F8B7B010-0D05-1FE0-0DB5-6027771F4966}"/>
              </a:ext>
            </a:extLst>
          </p:cNvPr>
          <p:cNvSpPr/>
          <p:nvPr/>
        </p:nvSpPr>
        <p:spPr>
          <a:xfrm>
            <a:off x="4632325" y="4295775"/>
            <a:ext cx="901700" cy="233363"/>
          </a:xfrm>
          <a:prstGeom prst="arc">
            <a:avLst>
              <a:gd name="adj1" fmla="val 17531604"/>
              <a:gd name="adj2" fmla="val 14520183"/>
            </a:avLst>
          </a:prstGeom>
          <a:ln w="254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Arc 32">
            <a:extLst>
              <a:ext uri="{FF2B5EF4-FFF2-40B4-BE49-F238E27FC236}">
                <a16:creationId xmlns:a16="http://schemas.microsoft.com/office/drawing/2014/main" id="{0226EFB8-3390-94C6-F684-C1EC6052B098}"/>
              </a:ext>
            </a:extLst>
          </p:cNvPr>
          <p:cNvSpPr/>
          <p:nvPr/>
        </p:nvSpPr>
        <p:spPr>
          <a:xfrm>
            <a:off x="7643813" y="5008563"/>
            <a:ext cx="900112" cy="233362"/>
          </a:xfrm>
          <a:prstGeom prst="arc">
            <a:avLst>
              <a:gd name="adj1" fmla="val 17531604"/>
              <a:gd name="adj2" fmla="val 14520183"/>
            </a:avLst>
          </a:prstGeom>
          <a:ln w="25400">
            <a:solidFill>
              <a:schemeClr val="tx1"/>
            </a:solidFill>
            <a:head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E6D1041A-43D6-126D-4A1C-7A633FF5FEFF}"/>
              </a:ext>
            </a:extLst>
          </p:cNvPr>
          <p:cNvCxnSpPr/>
          <p:nvPr/>
        </p:nvCxnSpPr>
        <p:spPr>
          <a:xfrm>
            <a:off x="6102350" y="3733800"/>
            <a:ext cx="82073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660E1C3-59FD-17C8-9BF4-0C9C7E7F7630}"/>
              </a:ext>
            </a:extLst>
          </p:cNvPr>
          <p:cNvCxnSpPr/>
          <p:nvPr/>
        </p:nvCxnSpPr>
        <p:spPr>
          <a:xfrm>
            <a:off x="6102350" y="3048000"/>
            <a:ext cx="820738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8293D82-73AC-499C-9849-DE51F54BA0F8}"/>
              </a:ext>
            </a:extLst>
          </p:cNvPr>
          <p:cNvCxnSpPr/>
          <p:nvPr/>
        </p:nvCxnSpPr>
        <p:spPr>
          <a:xfrm>
            <a:off x="6248400" y="3048000"/>
            <a:ext cx="0" cy="685800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C5CA8F3A-114C-A3CD-4D27-A0C930EC4A2A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6156834" y="3233079"/>
            <a:ext cx="1088631" cy="369332"/>
          </a:xfrm>
          <a:prstGeom prst="rect">
            <a:avLst/>
          </a:prstGeom>
          <a:blipFill rotWithShape="0">
            <a:blip r:embed="rId6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61466" name="Date Placeholder 1">
            <a:extLst>
              <a:ext uri="{FF2B5EF4-FFF2-40B4-BE49-F238E27FC236}">
                <a16:creationId xmlns:a16="http://schemas.microsoft.com/office/drawing/2014/main" id="{C521D71C-D17A-66C0-7078-7EA61B5009D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Algerian" panose="04020705040A02060702" pitchFamily="82" charset="0"/>
              </a:rPr>
              <a:t>PM@LECM2025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368F6E8-3F3B-8749-3C88-0B4044F258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8088582"/>
              </p:ext>
            </p:extLst>
          </p:nvPr>
        </p:nvGraphicFramePr>
        <p:xfrm>
          <a:off x="3816404" y="4724947"/>
          <a:ext cx="2667000" cy="185420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33500">
                  <a:extLst>
                    <a:ext uri="{9D8B030D-6E8A-4147-A177-3AD203B41FA5}">
                      <a16:colId xmlns:a16="http://schemas.microsoft.com/office/drawing/2014/main" val="306331374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900993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Isotope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1800" b="1" spc="50" dirty="0">
                          <a:ln w="0"/>
                          <a:solidFill>
                            <a:schemeClr val="bg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Δ</a:t>
                      </a:r>
                      <a:r>
                        <a:rPr lang="en-US" sz="1800" b="1" spc="50" dirty="0">
                          <a:ln w="0"/>
                          <a:solidFill>
                            <a:schemeClr val="bg1"/>
                          </a:solidFill>
                          <a:effectLst>
                            <a:innerShdw blurRad="63500" dist="50800" dir="13500000">
                              <a:srgbClr val="000000">
                                <a:alpha val="50000"/>
                              </a:srgbClr>
                            </a:innerShdw>
                          </a:effectLst>
                        </a:rPr>
                        <a:t>E (keV)</a:t>
                      </a:r>
                      <a:endParaRPr lang="en-US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421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baseline="30000" dirty="0"/>
                        <a:t>227</a:t>
                      </a:r>
                      <a:r>
                        <a:rPr lang="en-US" b="1" dirty="0"/>
                        <a:t>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62.97(7)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3324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baseline="30000" dirty="0"/>
                        <a:t>223</a:t>
                      </a:r>
                      <a:r>
                        <a:rPr lang="en-US" b="1" dirty="0"/>
                        <a:t>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50.128(9)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9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baseline="30000" dirty="0"/>
                        <a:t>227</a:t>
                      </a:r>
                      <a:r>
                        <a:rPr lang="en-US" b="1" dirty="0"/>
                        <a:t>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27.369(11)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785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baseline="30000" dirty="0"/>
                        <a:t>229</a:t>
                      </a:r>
                      <a:r>
                        <a:rPr lang="en-US" b="1" dirty="0"/>
                        <a:t>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0.06(5)?!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7274969"/>
                  </a:ext>
                </a:extLst>
              </a:tr>
            </a:tbl>
          </a:graphicData>
        </a:graphic>
      </p:graphicFrame>
      <p:pic>
        <p:nvPicPr>
          <p:cNvPr id="8" name="Picture 7" descr="A blue line with white text&#10;&#10;AI-generated content may be incorrect.">
            <a:extLst>
              <a:ext uri="{FF2B5EF4-FFF2-40B4-BE49-F238E27FC236}">
                <a16:creationId xmlns:a16="http://schemas.microsoft.com/office/drawing/2014/main" id="{C523F9DB-173E-49C1-B6F1-A0779DEB8EA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05" y="1066800"/>
            <a:ext cx="3376752" cy="535979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9CFCCA3-684D-C1DE-3D24-3F80980D8948}"/>
              </a:ext>
            </a:extLst>
          </p:cNvPr>
          <p:cNvSpPr/>
          <p:nvPr/>
        </p:nvSpPr>
        <p:spPr>
          <a:xfrm>
            <a:off x="2957198" y="5410200"/>
            <a:ext cx="6078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/>
              </a:rPr>
              <a:t>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A18DFFB-CE1A-79BB-756A-91127691000A}"/>
              </a:ext>
            </a:extLst>
          </p:cNvPr>
          <p:cNvSpPr/>
          <p:nvPr/>
        </p:nvSpPr>
        <p:spPr>
          <a:xfrm>
            <a:off x="151862" y="662009"/>
            <a:ext cx="875064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High res. Conversion e-Spectroscopy </a:t>
            </a:r>
          </a:p>
          <a:p>
            <a:pPr algn="ctr">
              <a:defRPr/>
            </a:pPr>
            <a:r>
              <a:rPr lang="en-U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@ decay- station</a:t>
            </a:r>
          </a:p>
        </p:txBody>
      </p:sp>
      <p:sp>
        <p:nvSpPr>
          <p:cNvPr id="10" name="Rectangle 6">
            <a:extLst>
              <a:ext uri="{FF2B5EF4-FFF2-40B4-BE49-F238E27FC236}">
                <a16:creationId xmlns:a16="http://schemas.microsoft.com/office/drawing/2014/main" id="{E6C4FED3-59BC-85C1-B09B-88689DCBA0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3200" y="1160760"/>
            <a:ext cx="2295279" cy="461665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2400" i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FRIB LOI: </a:t>
            </a:r>
            <a:r>
              <a:rPr lang="en-US" sz="2400" i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#23086</a:t>
            </a:r>
            <a:r>
              <a:rPr lang="en-US" altLang="en-US" sz="2400" i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77246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aph of a long line&#10;&#10;Description automatically generated with medium confidence">
            <a:extLst>
              <a:ext uri="{FF2B5EF4-FFF2-40B4-BE49-F238E27FC236}">
                <a16:creationId xmlns:a16="http://schemas.microsoft.com/office/drawing/2014/main" id="{AD339D29-521F-386E-EAFB-FF6BCE4D56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1031"/>
            <a:ext cx="9144000" cy="5562855"/>
          </a:xfrm>
          <a:prstGeom prst="rect">
            <a:avLst/>
          </a:prstGeom>
        </p:spPr>
      </p:pic>
      <p:sp>
        <p:nvSpPr>
          <p:cNvPr id="6451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E434199-C9BB-443C-B531-95F95D6F3024}" type="slidenum">
              <a:rPr lang="en-US" altLang="en-US" sz="3600" i="0" smtClean="0"/>
              <a:pPr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3600" i="0" dirty="0"/>
          </a:p>
        </p:txBody>
      </p:sp>
      <p:sp>
        <p:nvSpPr>
          <p:cNvPr id="64515" name="Tit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Schiff Moment</a:t>
            </a:r>
          </a:p>
        </p:txBody>
      </p:sp>
      <p:sp>
        <p:nvSpPr>
          <p:cNvPr id="5" name="Flowchart: Terminator 4"/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§2</a:t>
            </a:r>
            <a:endParaRPr lang="en-GB" sz="40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64517" name="Rectangle 6"/>
          <p:cNvSpPr>
            <a:spLocks noChangeArrowheads="1"/>
          </p:cNvSpPr>
          <p:nvPr/>
        </p:nvSpPr>
        <p:spPr bwMode="auto">
          <a:xfrm>
            <a:off x="2438400" y="6381750"/>
            <a:ext cx="4707817" cy="446276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1100" i="0" dirty="0">
                <a:latin typeface="Arial" panose="020B0604020202020204" pitchFamily="34" charset="0"/>
              </a:rPr>
              <a:t>P. MohanMurthy et al., Interactions </a:t>
            </a:r>
            <a:r>
              <a:rPr lang="en-US" altLang="en-US" sz="1100" b="1" i="0" dirty="0">
                <a:latin typeface="Arial" panose="020B0604020202020204" pitchFamily="34" charset="0"/>
              </a:rPr>
              <a:t>245</a:t>
            </a:r>
            <a:r>
              <a:rPr lang="en-US" altLang="en-US" sz="1100" i="0" dirty="0">
                <a:latin typeface="Arial" panose="020B0604020202020204" pitchFamily="34" charset="0"/>
              </a:rPr>
              <a:t>, 64 (2024)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 i="0" dirty="0">
                <a:latin typeface="Arial" panose="020B0604020202020204" pitchFamily="34" charset="0"/>
                <a:cs typeface="Arial" panose="020B0604020202020204" pitchFamily="34" charset="0"/>
              </a:rPr>
              <a:t>P. Mohanmurthy et al., </a:t>
            </a:r>
            <a:r>
              <a:rPr lang="en-US" sz="1100" i="0" dirty="0">
                <a:latin typeface="Arial" panose="020B0604020202020204" pitchFamily="34" charset="0"/>
                <a:cs typeface="Arial" panose="020B0604020202020204" pitchFamily="34" charset="0"/>
              </a:rPr>
              <a:t>AIP Conf. Proc. </a:t>
            </a:r>
            <a:r>
              <a:rPr lang="en-US" sz="1100" b="1" i="0" dirty="0">
                <a:latin typeface="Arial" panose="020B0604020202020204" pitchFamily="34" charset="0"/>
                <a:cs typeface="Arial" panose="020B0604020202020204" pitchFamily="34" charset="0"/>
              </a:rPr>
              <a:t>2249</a:t>
            </a:r>
            <a:r>
              <a:rPr lang="en-US" sz="1100" i="0" dirty="0">
                <a:latin typeface="Arial" panose="020B0604020202020204" pitchFamily="34" charset="0"/>
                <a:cs typeface="Arial" panose="020B0604020202020204" pitchFamily="34" charset="0"/>
              </a:rPr>
              <a:t>, 030046 (2020)</a:t>
            </a:r>
            <a:endParaRPr lang="en-US" altLang="en-US" sz="110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523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Algerian" panose="04020705040A02060702" pitchFamily="82" charset="0"/>
              </a:rPr>
              <a:t>PM@LECM2025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339D24-B93F-CB2B-9BF6-A7672FC41046}"/>
              </a:ext>
            </a:extLst>
          </p:cNvPr>
          <p:cNvSpPr/>
          <p:nvPr/>
        </p:nvSpPr>
        <p:spPr>
          <a:xfrm>
            <a:off x="2057400" y="5733716"/>
            <a:ext cx="4762500" cy="369332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l"/>
            <a:r>
              <a: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Yields: </a:t>
            </a:r>
            <a:r>
              <a:rPr lang="nn-NO" i="0" u="none" strike="noStrike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...</a:t>
            </a:r>
            <a:r>
              <a:rPr lang="fr-FR" i="0" u="none" strike="noStrike" baseline="30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223,225</a:t>
            </a:r>
            <a:r>
              <a:rPr lang="fr-FR" i="0" u="none" strike="noStrike" baseline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Fr, </a:t>
            </a:r>
            <a:r>
              <a:rPr lang="fr-FR" i="0" u="none" strike="noStrike" baseline="30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223</a:t>
            </a:r>
            <a:r>
              <a:rPr lang="fr-FR" i="0" u="none" strike="noStrike" baseline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Ra</a:t>
            </a:r>
            <a:r>
              <a:rPr lang="fr-FR" i="0" u="none" strike="noStrike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, </a:t>
            </a:r>
            <a:r>
              <a:rPr lang="pl-PL" i="0" u="none" strike="noStrike" baseline="30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223,225,227</a:t>
            </a:r>
            <a:r>
              <a:rPr lang="pl-PL" i="0" u="none" strike="noStrike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Ac, </a:t>
            </a:r>
            <a:r>
              <a:rPr lang="en-US" i="0" u="none" strike="noStrike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… </a:t>
            </a:r>
            <a:r>
              <a:rPr lang="pl-PL" i="0" u="none" strike="noStrike" baseline="30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229</a:t>
            </a:r>
            <a:r>
              <a:rPr lang="pl-PL" i="0" u="none" strike="noStrike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Pa</a:t>
            </a:r>
            <a:endParaRPr lang="en-US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71162E00-E84A-BD30-F9A5-ABEFE0A19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5789" y="939618"/>
            <a:ext cx="2898775" cy="116998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EB4E82E-70FD-75BA-10AE-2E97CFB2C45D}"/>
              </a:ext>
            </a:extLst>
          </p:cNvPr>
          <p:cNvCxnSpPr>
            <a:cxnSpLocks/>
          </p:cNvCxnSpPr>
          <p:nvPr/>
        </p:nvCxnSpPr>
        <p:spPr>
          <a:xfrm flipH="1" flipV="1">
            <a:off x="6172200" y="2286000"/>
            <a:ext cx="457200" cy="344771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9199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604E678-987C-43D0-8C94-E17B97517CE9}" type="slidenum">
              <a:rPr lang="en-US" altLang="en-US" sz="3600" i="0" smtClean="0"/>
              <a:pPr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3600" i="0"/>
          </a:p>
        </p:txBody>
      </p:sp>
      <p:sp>
        <p:nvSpPr>
          <p:cNvPr id="69635" name="Title 2"/>
          <p:cNvSpPr>
            <a:spLocks noGrp="1"/>
          </p:cNvSpPr>
          <p:nvPr>
            <p:ph type="title"/>
          </p:nvPr>
        </p:nvSpPr>
        <p:spPr bwMode="auto">
          <a:xfrm>
            <a:off x="914400" y="0"/>
            <a:ext cx="685800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MQM – Quad. Deform. (</a:t>
            </a:r>
            <a:r>
              <a:rPr lang="el-GR" dirty="0"/>
              <a:t>β</a:t>
            </a:r>
            <a:r>
              <a:rPr lang="en-US" baseline="-25000" dirty="0"/>
              <a:t>2</a:t>
            </a:r>
            <a:r>
              <a:rPr lang="en-US" dirty="0"/>
              <a:t>)</a:t>
            </a:r>
            <a:endParaRPr lang="en-US" altLang="en-US" dirty="0"/>
          </a:p>
        </p:txBody>
      </p:sp>
      <p:sp>
        <p:nvSpPr>
          <p:cNvPr id="5" name="Flowchart: Terminator 4"/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§2</a:t>
            </a:r>
            <a:endParaRPr lang="en-GB" sz="40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69637" name="Rectangle 6"/>
          <p:cNvSpPr>
            <a:spLocks noChangeArrowheads="1"/>
          </p:cNvSpPr>
          <p:nvPr/>
        </p:nvSpPr>
        <p:spPr bwMode="auto">
          <a:xfrm>
            <a:off x="2057400" y="6403975"/>
            <a:ext cx="5029200" cy="276225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i="0">
                <a:latin typeface="Arial" panose="020B0604020202020204" pitchFamily="34" charset="0"/>
              </a:rPr>
              <a:t>L. Fortunato, </a:t>
            </a:r>
            <a:r>
              <a:rPr lang="en-US" altLang="en-US" sz="1200">
                <a:latin typeface="Arial" panose="020B0604020202020204" pitchFamily="34" charset="0"/>
              </a:rPr>
              <a:t>Eur. Phys. J. A</a:t>
            </a:r>
            <a:r>
              <a:rPr lang="en-US" altLang="en-US" sz="1200" i="0">
                <a:latin typeface="Arial" panose="020B0604020202020204" pitchFamily="34" charset="0"/>
              </a:rPr>
              <a:t> </a:t>
            </a:r>
            <a:r>
              <a:rPr lang="en-US" altLang="en-US" sz="1200" b="1" i="0">
                <a:latin typeface="Arial" panose="020B0604020202020204" pitchFamily="34" charset="0"/>
              </a:rPr>
              <a:t>26, </a:t>
            </a:r>
            <a:r>
              <a:rPr lang="en-US" altLang="en-US" sz="1200" i="0">
                <a:latin typeface="Arial" panose="020B0604020202020204" pitchFamily="34" charset="0"/>
              </a:rPr>
              <a:t>1–30 (2005).</a:t>
            </a:r>
          </a:p>
        </p:txBody>
      </p:sp>
      <p:pic>
        <p:nvPicPr>
          <p:cNvPr id="69639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1625600"/>
            <a:ext cx="5510370" cy="431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4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Algerian" panose="04020705040A02060702" pitchFamily="82" charset="0"/>
              </a:rPr>
              <a:t>PM@LECM2025</a:t>
            </a:r>
          </a:p>
        </p:txBody>
      </p:sp>
      <p:sp>
        <p:nvSpPr>
          <p:cNvPr id="15" name="Rectangle 14"/>
          <p:cNvSpPr/>
          <p:nvPr/>
        </p:nvSpPr>
        <p:spPr>
          <a:xfrm>
            <a:off x="0" y="683400"/>
            <a:ext cx="9144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But need quadrupole deformation too!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43D20B7-6655-8F1F-7BC5-82659EB7B963}"/>
              </a:ext>
            </a:extLst>
          </p:cNvPr>
          <p:cNvSpPr/>
          <p:nvPr/>
        </p:nvSpPr>
        <p:spPr>
          <a:xfrm>
            <a:off x="0" y="5840710"/>
            <a:ext cx="91440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+ nuclear MQM is </a:t>
            </a:r>
            <a:r>
              <a:rPr lang="en-US" sz="2400" b="1" u="sng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another source</a:t>
            </a:r>
            <a:r>
              <a:rPr lang="en-US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 of EDMs in molecules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E3E0692-8E05-08AD-81A4-ED3ABE7834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687" y="1428137"/>
            <a:ext cx="2898775" cy="116998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97714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graph showing a scale and a number of objects&#10;&#10;Description automatically generated with medium confidence">
            <a:extLst>
              <a:ext uri="{FF2B5EF4-FFF2-40B4-BE49-F238E27FC236}">
                <a16:creationId xmlns:a16="http://schemas.microsoft.com/office/drawing/2014/main" id="{A9248BFF-8452-69BB-B64A-9CBEDFA686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404" y="1306297"/>
            <a:ext cx="8059396" cy="4903024"/>
          </a:xfrm>
          <a:prstGeom prst="rect">
            <a:avLst/>
          </a:prstGeom>
        </p:spPr>
      </p:pic>
      <p:sp>
        <p:nvSpPr>
          <p:cNvPr id="73731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3CBEA5B-EEB7-4F3A-97E9-8F25A32E5F5E}" type="slidenum">
              <a:rPr lang="en-US" altLang="en-US" sz="3600" i="0" smtClean="0"/>
              <a:pPr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3600" i="0"/>
          </a:p>
        </p:txBody>
      </p:sp>
      <p:sp>
        <p:nvSpPr>
          <p:cNvPr id="73732" name="Tit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MQM (Preliminary)</a:t>
            </a:r>
          </a:p>
        </p:txBody>
      </p:sp>
      <p:sp>
        <p:nvSpPr>
          <p:cNvPr id="5" name="Flowchart: Terminator 4"/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§2</a:t>
            </a:r>
            <a:endParaRPr lang="en-GB" sz="40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826334"/>
            <a:ext cx="91440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Relevant for NSM molecules: </a:t>
            </a:r>
            <a:r>
              <a:rPr lang="en-US" sz="24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FrAg</a:t>
            </a:r>
            <a:r>
              <a:rPr lang="en-US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, </a:t>
            </a:r>
            <a:r>
              <a:rPr lang="en-US" sz="24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RaCd</a:t>
            </a:r>
            <a:r>
              <a:rPr lang="en-US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…</a:t>
            </a:r>
          </a:p>
        </p:txBody>
      </p:sp>
      <p:sp>
        <p:nvSpPr>
          <p:cNvPr id="73735" name="Rectangle 26"/>
          <p:cNvSpPr>
            <a:spLocks noChangeArrowheads="1"/>
          </p:cNvSpPr>
          <p:nvPr/>
        </p:nvSpPr>
        <p:spPr bwMode="auto">
          <a:xfrm>
            <a:off x="1984375" y="6423025"/>
            <a:ext cx="5175250" cy="276999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1200" i="0" dirty="0">
                <a:latin typeface="Arial" panose="020B0604020202020204" pitchFamily="34" charset="0"/>
              </a:rPr>
              <a:t>P. MohanMurthy et al., Interactions </a:t>
            </a:r>
            <a:r>
              <a:rPr lang="en-US" altLang="en-US" sz="1200" b="1" i="0" dirty="0">
                <a:latin typeface="Arial" panose="020B0604020202020204" pitchFamily="34" charset="0"/>
              </a:rPr>
              <a:t>245</a:t>
            </a:r>
            <a:r>
              <a:rPr lang="en-US" altLang="en-US" sz="1200" i="0" dirty="0">
                <a:latin typeface="Arial" panose="020B0604020202020204" pitchFamily="34" charset="0"/>
              </a:rPr>
              <a:t>, 64 (2024) </a:t>
            </a:r>
          </a:p>
        </p:txBody>
      </p:sp>
      <p:sp>
        <p:nvSpPr>
          <p:cNvPr id="73744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Algerian" panose="04020705040A02060702" pitchFamily="82" charset="0"/>
              </a:rPr>
              <a:t>PM@LECM2025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79AFC26-5D30-EF98-491A-A37D1E1A9DFF}"/>
                  </a:ext>
                </a:extLst>
              </p:cNvPr>
              <p:cNvSpPr txBox="1"/>
              <p:nvPr/>
            </p:nvSpPr>
            <p:spPr>
              <a:xfrm>
                <a:off x="2133600" y="1445995"/>
                <a:ext cx="3483124" cy="1029577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𝑎𝑡𝑜𝑚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𝑚𝑜𝑙</m:t>
                          </m:r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b>
                      </m:sSub>
                      <m:r>
                        <a:rPr lang="en-US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∝</m:t>
                      </m:r>
                      <m:f>
                        <m:fPr>
                          <m:ctrlP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</m:sub>
                          </m:sSub>
                          <m:r>
                            <a:rPr lang="en-US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79AFC26-5D30-EF98-491A-A37D1E1A9D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3600" y="1445995"/>
                <a:ext cx="3483124" cy="102957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381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B0241873-2989-550A-6CED-F7865EF79724}"/>
              </a:ext>
            </a:extLst>
          </p:cNvPr>
          <p:cNvSpPr/>
          <p:nvPr/>
        </p:nvSpPr>
        <p:spPr>
          <a:xfrm>
            <a:off x="38100" y="5642051"/>
            <a:ext cx="9067800" cy="646331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l"/>
            <a:r>
              <a: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Yields: </a:t>
            </a:r>
            <a:r>
              <a:rPr lang="nn-NO" i="0" u="none" strike="noStrike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...</a:t>
            </a:r>
            <a:r>
              <a:rPr lang="nn-NO" i="0" u="none" strike="noStrike" baseline="30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163,165</a:t>
            </a:r>
            <a:r>
              <a:rPr lang="nn-NO" i="0" u="none" strike="noStrike" baseline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Er, </a:t>
            </a:r>
            <a:r>
              <a:rPr lang="nn-NO" i="0" u="none" strike="noStrike" baseline="30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161,168</a:t>
            </a:r>
            <a:r>
              <a:rPr lang="nn-NO" i="0" u="none" strike="noStrike" baseline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Tm, </a:t>
            </a:r>
            <a:r>
              <a:rPr lang="nn-NO" i="0" u="none" strike="noStrike" baseline="30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167</a:t>
            </a:r>
            <a:r>
              <a:rPr lang="nn-NO" i="0" u="none" strike="noStrike" baseline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Yb, </a:t>
            </a:r>
            <a:r>
              <a:rPr lang="fr-FR" i="0" u="none" strike="noStrike" baseline="30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169</a:t>
            </a:r>
            <a:r>
              <a:rPr lang="fr-FR" i="0" u="none" strike="noStrike" baseline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Hf, … </a:t>
            </a:r>
            <a:r>
              <a:rPr lang="fr-FR" i="0" u="none" strike="noStrike" baseline="30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223,225</a:t>
            </a:r>
            <a:r>
              <a:rPr lang="fr-FR" i="0" u="none" strike="noStrike" baseline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Fr, </a:t>
            </a:r>
            <a:r>
              <a:rPr lang="fr-FR" i="0" u="none" strike="noStrike" baseline="30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223,227,229,231</a:t>
            </a:r>
            <a:r>
              <a:rPr lang="fr-FR" i="0" u="none" strike="noStrike" baseline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Ra</a:t>
            </a:r>
            <a:r>
              <a:rPr lang="fr-FR" i="0" u="none" strike="noStrike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, </a:t>
            </a:r>
            <a:r>
              <a:rPr lang="pl-PL" i="0" u="none" strike="noStrike" baseline="30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223,225,227,229</a:t>
            </a:r>
            <a:r>
              <a:rPr lang="pl-PL" i="0" u="none" strike="noStrike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Ac, </a:t>
            </a:r>
            <a:r>
              <a:rPr lang="en-US" i="0" u="none" strike="noStrike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… </a:t>
            </a:r>
            <a:r>
              <a:rPr lang="pl-PL" i="0" u="none" strike="noStrike" baseline="30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229,231,233,235</a:t>
            </a:r>
            <a:r>
              <a:rPr lang="pl-PL" i="0" u="none" strike="noStrike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Pa, </a:t>
            </a:r>
            <a:r>
              <a:rPr lang="en-US" i="0" u="none" strike="noStrike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… </a:t>
            </a:r>
            <a:r>
              <a:rPr lang="en-US" i="0" u="none" strike="noStrike" baseline="30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239,241,242,243,245</a:t>
            </a:r>
            <a:r>
              <a:rPr lang="en-US" i="0" u="none" strike="noStrike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Am</a:t>
            </a:r>
            <a:r>
              <a: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35C46F86-B6EC-107A-7623-E7560A7BA273}"/>
              </a:ext>
            </a:extLst>
          </p:cNvPr>
          <p:cNvCxnSpPr/>
          <p:nvPr/>
        </p:nvCxnSpPr>
        <p:spPr>
          <a:xfrm flipV="1">
            <a:off x="3124200" y="3276600"/>
            <a:ext cx="1676400" cy="236545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A31E13A-12E7-671D-E630-1120BA40437A}"/>
              </a:ext>
            </a:extLst>
          </p:cNvPr>
          <p:cNvCxnSpPr>
            <a:cxnSpLocks/>
          </p:cNvCxnSpPr>
          <p:nvPr/>
        </p:nvCxnSpPr>
        <p:spPr>
          <a:xfrm flipH="1" flipV="1">
            <a:off x="6553200" y="2203769"/>
            <a:ext cx="304800" cy="343828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4272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D2B0C4-6441-25FE-1B77-4A41D2F57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Slide Number Placeholder 1">
            <a:extLst>
              <a:ext uri="{FF2B5EF4-FFF2-40B4-BE49-F238E27FC236}">
                <a16:creationId xmlns:a16="http://schemas.microsoft.com/office/drawing/2014/main" id="{2FC13310-7D54-482A-C33B-07D3B579F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F08EECD-66BC-4C13-A0D1-0B94307355F3}" type="slidenum">
              <a:rPr lang="en-US" altLang="en-US" sz="3600" i="0" smtClean="0"/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3600" i="0" dirty="0"/>
          </a:p>
        </p:txBody>
      </p:sp>
      <p:sp>
        <p:nvSpPr>
          <p:cNvPr id="61444" name="Title 2">
            <a:extLst>
              <a:ext uri="{FF2B5EF4-FFF2-40B4-BE49-F238E27FC236}">
                <a16:creationId xmlns:a16="http://schemas.microsoft.com/office/drawing/2014/main" id="{6EF1676B-2623-F3E4-67DD-8F0711321EE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14400" y="0"/>
            <a:ext cx="594360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Need: </a:t>
            </a:r>
            <a:r>
              <a:rPr lang="el-GR" dirty="0"/>
              <a:t>β</a:t>
            </a:r>
            <a:r>
              <a:rPr lang="en-US" baseline="-25000" dirty="0"/>
              <a:t>2 </a:t>
            </a:r>
            <a:r>
              <a:rPr lang="en-US" dirty="0"/>
              <a:t>+</a:t>
            </a:r>
            <a:r>
              <a:rPr lang="el-GR" dirty="0"/>
              <a:t> β</a:t>
            </a:r>
            <a:r>
              <a:rPr lang="en-US" baseline="-25000" dirty="0">
                <a:solidFill>
                  <a:schemeClr val="tx1"/>
                </a:solidFill>
              </a:rPr>
              <a:t>3 </a:t>
            </a:r>
            <a:r>
              <a:rPr lang="en-US" dirty="0">
                <a:solidFill>
                  <a:schemeClr val="tx1"/>
                </a:solidFill>
              </a:rPr>
              <a:t>(&amp; </a:t>
            </a:r>
            <a:r>
              <a:rPr lang="el-GR" dirty="0">
                <a:solidFill>
                  <a:schemeClr val="tx1"/>
                </a:solidFill>
              </a:rPr>
              <a:t>Δ</a:t>
            </a:r>
            <a:r>
              <a:rPr lang="en-US" dirty="0">
                <a:solidFill>
                  <a:schemeClr val="tx1"/>
                </a:solidFill>
              </a:rPr>
              <a:t>E) </a:t>
            </a:r>
            <a:endParaRPr lang="en-US" altLang="en-US" dirty="0"/>
          </a:p>
        </p:txBody>
      </p:sp>
      <p:sp>
        <p:nvSpPr>
          <p:cNvPr id="5" name="Flowchart: Terminator 4">
            <a:extLst>
              <a:ext uri="{FF2B5EF4-FFF2-40B4-BE49-F238E27FC236}">
                <a16:creationId xmlns:a16="http://schemas.microsoft.com/office/drawing/2014/main" id="{9C413E5E-3A98-C580-15A4-5D7D49E3721D}"/>
              </a:ext>
            </a:extLst>
          </p:cNvPr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§2</a:t>
            </a:r>
            <a:endParaRPr lang="en-GB" sz="40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61446" name="Rectangle 6">
            <a:extLst>
              <a:ext uri="{FF2B5EF4-FFF2-40B4-BE49-F238E27FC236}">
                <a16:creationId xmlns:a16="http://schemas.microsoft.com/office/drawing/2014/main" id="{9765F5B9-792A-0F99-C7CA-03045ACB9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93160" y="6444476"/>
            <a:ext cx="5029200" cy="276999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1200" i="0" dirty="0">
                <a:latin typeface="Arial" panose="020B0604020202020204" pitchFamily="34" charset="0"/>
              </a:rPr>
              <a:t>P. MohanMurthy et al., Interactions </a:t>
            </a:r>
            <a:r>
              <a:rPr lang="en-US" altLang="en-US" sz="1200" b="1" i="0" dirty="0">
                <a:latin typeface="Arial" panose="020B0604020202020204" pitchFamily="34" charset="0"/>
              </a:rPr>
              <a:t>245</a:t>
            </a:r>
            <a:r>
              <a:rPr lang="en-US" altLang="en-US" sz="1200" i="0" dirty="0">
                <a:latin typeface="Arial" panose="020B0604020202020204" pitchFamily="34" charset="0"/>
              </a:rPr>
              <a:t>, 64 (2024) </a:t>
            </a:r>
          </a:p>
        </p:txBody>
      </p:sp>
      <p:sp>
        <p:nvSpPr>
          <p:cNvPr id="61466" name="Date Placeholder 1">
            <a:extLst>
              <a:ext uri="{FF2B5EF4-FFF2-40B4-BE49-F238E27FC236}">
                <a16:creationId xmlns:a16="http://schemas.microsoft.com/office/drawing/2014/main" id="{5AE6A0E0-FC7B-F7BE-38DF-F33B1498B8F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Algerian" panose="04020705040A02060702" pitchFamily="82" charset="0"/>
              </a:rPr>
              <a:t>PM@LECM2025</a:t>
            </a:r>
            <a:endParaRPr lang="en-US" altLang="en-US" dirty="0">
              <a:latin typeface="Algerian" panose="04020705040A02060702" pitchFamily="82" charset="0"/>
            </a:endParaRPr>
          </a:p>
        </p:txBody>
      </p:sp>
      <p:pic>
        <p:nvPicPr>
          <p:cNvPr id="9" name="Picture 8" descr="A group of spheres with lines in different colors&#10;&#10;AI-generated content may be incorrect.">
            <a:extLst>
              <a:ext uri="{FF2B5EF4-FFF2-40B4-BE49-F238E27FC236}">
                <a16:creationId xmlns:a16="http://schemas.microsoft.com/office/drawing/2014/main" id="{135D417B-C1BC-842A-8540-BDC1BF9C49A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800101"/>
            <a:ext cx="3047999" cy="503762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744D9BB-90E1-9526-B127-C66201FC8CCE}"/>
              </a:ext>
            </a:extLst>
          </p:cNvPr>
          <p:cNvSpPr/>
          <p:nvPr/>
        </p:nvSpPr>
        <p:spPr>
          <a:xfrm>
            <a:off x="140891" y="4120258"/>
            <a:ext cx="56388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Ultimately the nuclei need to look like</a:t>
            </a:r>
          </a:p>
        </p:txBody>
      </p:sp>
      <p:sp>
        <p:nvSpPr>
          <p:cNvPr id="11" name="Right Brace 10">
            <a:extLst>
              <a:ext uri="{FF2B5EF4-FFF2-40B4-BE49-F238E27FC236}">
                <a16:creationId xmlns:a16="http://schemas.microsoft.com/office/drawing/2014/main" id="{423F0B7C-C1A1-4582-3677-0C72D700F116}"/>
              </a:ext>
            </a:extLst>
          </p:cNvPr>
          <p:cNvSpPr/>
          <p:nvPr/>
        </p:nvSpPr>
        <p:spPr bwMode="auto">
          <a:xfrm rot="10800000">
            <a:off x="5437582" y="3942989"/>
            <a:ext cx="421087" cy="1601658"/>
          </a:xfrm>
          <a:prstGeom prst="rightBrace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6E9F34EA-4608-BE15-C595-8E1AADC2CB2E}"/>
              </a:ext>
            </a:extLst>
          </p:cNvPr>
          <p:cNvCxnSpPr>
            <a:cxnSpLocks/>
            <a:endCxn id="11" idx="1"/>
          </p:cNvCxnSpPr>
          <p:nvPr/>
        </p:nvCxnSpPr>
        <p:spPr>
          <a:xfrm>
            <a:off x="685800" y="4743818"/>
            <a:ext cx="4751782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2DB7D752-8D0D-6C59-E369-15282EC1212A}"/>
              </a:ext>
            </a:extLst>
          </p:cNvPr>
          <p:cNvSpPr/>
          <p:nvPr/>
        </p:nvSpPr>
        <p:spPr>
          <a:xfrm>
            <a:off x="924323" y="898335"/>
            <a:ext cx="4572000" cy="1323439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l"/>
            <a:r>
              <a:rPr lang="en-US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Yields: </a:t>
            </a:r>
            <a:r>
              <a:rPr lang="nn-NO" sz="2000" i="0" u="none" strike="noStrike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...</a:t>
            </a:r>
            <a:r>
              <a:rPr lang="nn-NO" sz="2000" i="0" u="none" strike="noStrike" baseline="30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163,165</a:t>
            </a:r>
            <a:r>
              <a:rPr lang="nn-NO" sz="2000" i="0" u="none" strike="noStrike" baseline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Er, </a:t>
            </a:r>
            <a:r>
              <a:rPr lang="nn-NO" sz="2000" i="0" u="none" strike="noStrike" baseline="30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161,168</a:t>
            </a:r>
            <a:r>
              <a:rPr lang="nn-NO" sz="2000" i="0" u="none" strike="noStrike" baseline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Tm, </a:t>
            </a:r>
            <a:r>
              <a:rPr lang="nn-NO" sz="2000" i="0" u="none" strike="noStrike" baseline="30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167</a:t>
            </a:r>
            <a:r>
              <a:rPr lang="nn-NO" sz="2000" i="0" u="none" strike="noStrike" baseline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Yb, </a:t>
            </a:r>
            <a:r>
              <a:rPr lang="fr-FR" sz="2000" i="0" u="none" strike="noStrike" baseline="30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169</a:t>
            </a:r>
            <a:r>
              <a:rPr lang="fr-FR" sz="2000" i="0" u="none" strike="noStrike" baseline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Hf, … </a:t>
            </a:r>
            <a:r>
              <a:rPr lang="fr-FR" sz="2000" i="0" u="none" strike="noStrike" baseline="30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223,225</a:t>
            </a:r>
            <a:r>
              <a:rPr lang="fr-FR" sz="2000" i="0" u="none" strike="noStrike" baseline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Fr, </a:t>
            </a:r>
            <a:r>
              <a:rPr lang="fr-FR" sz="2000" i="0" u="none" strike="noStrike" baseline="30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223,227,229,231</a:t>
            </a:r>
            <a:r>
              <a:rPr lang="fr-FR" sz="2000" i="0" u="none" strike="noStrike" baseline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Ra</a:t>
            </a:r>
            <a:r>
              <a:rPr lang="fr-FR" sz="2000" i="0" u="none" strike="noStrike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, </a:t>
            </a:r>
            <a:r>
              <a:rPr lang="pl-PL" sz="2000" i="0" u="none" strike="noStrike" baseline="30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223,225,227,229</a:t>
            </a:r>
            <a:r>
              <a:rPr lang="pl-PL" sz="2000" i="0" u="none" strike="noStrike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Ac, </a:t>
            </a:r>
            <a:r>
              <a:rPr lang="en-US" sz="2000" i="0" u="none" strike="noStrike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… </a:t>
            </a:r>
            <a:r>
              <a:rPr lang="pl-PL" sz="2000" i="0" u="none" strike="noStrike" baseline="30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229,231,233,235</a:t>
            </a:r>
            <a:r>
              <a:rPr lang="pl-PL" sz="2000" i="0" u="none" strike="noStrike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Pa, </a:t>
            </a:r>
            <a:r>
              <a:rPr lang="en-US" sz="2000" i="0" u="none" strike="noStrike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… </a:t>
            </a:r>
            <a:r>
              <a:rPr lang="en-US" sz="2000" i="0" u="none" strike="noStrike" baseline="30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239,241,242,243,245</a:t>
            </a:r>
            <a:r>
              <a:rPr lang="en-US" sz="2000" i="0" u="none" strike="noStrike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Am</a:t>
            </a:r>
            <a:r>
              <a:rPr lang="en-US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41ED18-13E8-C8CA-21D4-BFC098E6C935}"/>
              </a:ext>
            </a:extLst>
          </p:cNvPr>
          <p:cNvSpPr txBox="1"/>
          <p:nvPr/>
        </p:nvSpPr>
        <p:spPr>
          <a:xfrm>
            <a:off x="140891" y="1192727"/>
            <a:ext cx="745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β</a:t>
            </a:r>
            <a:r>
              <a:rPr lang="en-US" sz="3600" b="1" spc="50" baseline="-2500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2</a:t>
            </a:r>
            <a:endParaRPr lang="en-US" sz="36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6002B0E-F7D5-38F5-5E1B-A44FF88A322A}"/>
              </a:ext>
            </a:extLst>
          </p:cNvPr>
          <p:cNvSpPr txBox="1"/>
          <p:nvPr/>
        </p:nvSpPr>
        <p:spPr>
          <a:xfrm>
            <a:off x="140892" y="2369890"/>
            <a:ext cx="74533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β</a:t>
            </a:r>
            <a:r>
              <a:rPr lang="en-US" sz="3600" b="1" spc="50" baseline="-2500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3</a:t>
            </a:r>
            <a:endParaRPr lang="en-US" sz="3600" b="1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36EBF51-FFD0-90AF-F032-CA5EC4B5A4E3}"/>
              </a:ext>
            </a:extLst>
          </p:cNvPr>
          <p:cNvSpPr/>
          <p:nvPr/>
        </p:nvSpPr>
        <p:spPr>
          <a:xfrm>
            <a:off x="934246" y="2370261"/>
            <a:ext cx="4557711" cy="707886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l"/>
            <a:r>
              <a:rPr lang="en-US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Yields: </a:t>
            </a:r>
            <a:r>
              <a:rPr lang="nn-NO" sz="2000" i="0" u="none" strike="noStrike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...</a:t>
            </a:r>
            <a:r>
              <a:rPr lang="fr-FR" sz="2000" i="0" u="none" strike="noStrike" baseline="30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223,225</a:t>
            </a:r>
            <a:r>
              <a:rPr lang="fr-FR" sz="2000" i="0" u="none" strike="noStrike" baseline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Fr, </a:t>
            </a:r>
            <a:r>
              <a:rPr lang="fr-FR" sz="2000" i="0" u="none" strike="noStrike" baseline="30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223</a:t>
            </a:r>
            <a:r>
              <a:rPr lang="fr-FR" sz="2000" i="0" u="none" strike="noStrike" baseline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Ra</a:t>
            </a:r>
            <a:r>
              <a:rPr lang="fr-FR" sz="2000" i="0" u="none" strike="noStrike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, </a:t>
            </a:r>
            <a:r>
              <a:rPr lang="pl-PL" sz="2000" i="0" u="none" strike="noStrike" baseline="30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223,225,227</a:t>
            </a:r>
            <a:r>
              <a:rPr lang="pl-PL" sz="2000" i="0" u="none" strike="noStrike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Ac, </a:t>
            </a:r>
            <a:r>
              <a:rPr lang="en-US" sz="2000" i="0" u="none" strike="noStrike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… </a:t>
            </a:r>
            <a:r>
              <a:rPr lang="pl-PL" sz="2000" i="0" u="none" strike="noStrike" baseline="30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229</a:t>
            </a:r>
            <a:r>
              <a:rPr lang="pl-PL" sz="2000" i="0" u="none" strike="noStrike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Pa</a:t>
            </a:r>
            <a:endParaRPr lang="en-US" sz="20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DCE08E1-1C39-718F-386C-C83BB99FE481}"/>
              </a:ext>
            </a:extLst>
          </p:cNvPr>
          <p:cNvSpPr txBox="1"/>
          <p:nvPr/>
        </p:nvSpPr>
        <p:spPr>
          <a:xfrm>
            <a:off x="56356" y="3105965"/>
            <a:ext cx="9144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Δ</a:t>
            </a:r>
            <a:r>
              <a:rPr lang="en-US" sz="36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E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A225C2FB-546F-1613-DDE8-F2B87E3E4522}"/>
              </a:ext>
            </a:extLst>
          </p:cNvPr>
          <p:cNvSpPr/>
          <p:nvPr/>
        </p:nvSpPr>
        <p:spPr>
          <a:xfrm>
            <a:off x="942583" y="3235127"/>
            <a:ext cx="4557711" cy="40011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l"/>
            <a:r>
              <a:rPr lang="en-US" sz="2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Yields: </a:t>
            </a:r>
            <a:r>
              <a:rPr lang="nn-NO" sz="2000" i="0" u="none" strike="noStrike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...</a:t>
            </a:r>
            <a:r>
              <a:rPr lang="fr-FR" sz="2000" i="0" u="none" strike="noStrike" baseline="30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227</a:t>
            </a:r>
            <a:r>
              <a:rPr lang="fr-FR" sz="2000" i="0" u="none" strike="noStrike" baseline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Fr, </a:t>
            </a:r>
            <a:r>
              <a:rPr lang="fr-FR" sz="2000" i="0" u="none" strike="noStrike" baseline="3000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223</a:t>
            </a:r>
            <a:r>
              <a:rPr lang="fr-FR" sz="2000" i="0" u="none" strike="noStrike" baseline="0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Ra</a:t>
            </a:r>
            <a:r>
              <a:rPr lang="fr-FR" sz="2000" i="0" u="none" strike="noStrike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, </a:t>
            </a:r>
            <a:r>
              <a:rPr lang="pl-PL" sz="2000" i="0" u="none" strike="noStrike" baseline="30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227</a:t>
            </a:r>
            <a:r>
              <a:rPr lang="pl-PL" sz="2000" i="0" u="none" strike="noStrike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Ac, </a:t>
            </a:r>
            <a:r>
              <a:rPr lang="en-US" sz="2000" i="0" u="none" strike="noStrike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… </a:t>
            </a:r>
            <a:r>
              <a:rPr lang="pl-PL" sz="2000" i="0" u="none" strike="noStrike" baseline="30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229</a:t>
            </a:r>
            <a:r>
              <a:rPr lang="pl-PL" sz="2000" i="0" u="none" strike="noStrike" baseline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cs typeface="Arial" panose="020B0604020202020204" pitchFamily="34" charset="0"/>
              </a:rPr>
              <a:t>Pa</a:t>
            </a:r>
            <a:endParaRPr lang="en-US" sz="20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cs typeface="Arial" panose="020B0604020202020204" pitchFamily="34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DD1D4FBC-0E1A-D5D2-E16C-F12E04304BEC}"/>
              </a:ext>
            </a:extLst>
          </p:cNvPr>
          <p:cNvSpPr/>
          <p:nvPr/>
        </p:nvSpPr>
        <p:spPr>
          <a:xfrm>
            <a:off x="4460871" y="3252563"/>
            <a:ext cx="685800" cy="365237"/>
          </a:xfrm>
          <a:prstGeom prst="roundRect">
            <a:avLst/>
          </a:prstGeom>
          <a:solidFill>
            <a:srgbClr val="FFFF00">
              <a:alpha val="50000"/>
            </a:srgbClr>
          </a:solidFill>
          <a:ln>
            <a:solidFill>
              <a:srgbClr val="FFFF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83D7231F-B16A-2E94-5518-0A6E7AA353DB}"/>
              </a:ext>
            </a:extLst>
          </p:cNvPr>
          <p:cNvSpPr/>
          <p:nvPr/>
        </p:nvSpPr>
        <p:spPr>
          <a:xfrm>
            <a:off x="1316041" y="2697219"/>
            <a:ext cx="685800" cy="365237"/>
          </a:xfrm>
          <a:prstGeom prst="roundRect">
            <a:avLst/>
          </a:prstGeom>
          <a:noFill/>
          <a:ln>
            <a:solidFill>
              <a:srgbClr val="FFFF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62D60127-DF84-FA9E-7A59-FC7AD78CD3FE}"/>
              </a:ext>
            </a:extLst>
          </p:cNvPr>
          <p:cNvSpPr/>
          <p:nvPr/>
        </p:nvSpPr>
        <p:spPr>
          <a:xfrm>
            <a:off x="3013865" y="1527806"/>
            <a:ext cx="1674026" cy="365237"/>
          </a:xfrm>
          <a:prstGeom prst="roundRect">
            <a:avLst/>
          </a:prstGeom>
          <a:noFill/>
          <a:ln>
            <a:solidFill>
              <a:srgbClr val="FFFF6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E9A118E-E160-CE0A-848C-02FCE5DB543B}"/>
              </a:ext>
            </a:extLst>
          </p:cNvPr>
          <p:cNvSpPr/>
          <p:nvPr/>
        </p:nvSpPr>
        <p:spPr>
          <a:xfrm>
            <a:off x="1301900" y="5659758"/>
            <a:ext cx="677198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Pa’s got it all… But so do Fr, Ra…</a:t>
            </a:r>
          </a:p>
        </p:txBody>
      </p:sp>
    </p:spTree>
    <p:extLst>
      <p:ext uri="{BB962C8B-B14F-4D97-AF65-F5344CB8AC3E}">
        <p14:creationId xmlns:p14="http://schemas.microsoft.com/office/powerpoint/2010/main" val="3788752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802EA-D6E0-65CB-CD7B-986D93479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56365-2CA0-A74B-B10A-4A71F9A0B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Measurement of Deformation</a:t>
            </a:r>
            <a:endParaRPr lang="en-US" dirty="0"/>
          </a:p>
        </p:txBody>
      </p:sp>
      <p:sp>
        <p:nvSpPr>
          <p:cNvPr id="12291" name="Text Placeholder 2">
            <a:extLst>
              <a:ext uri="{FF2B5EF4-FFF2-40B4-BE49-F238E27FC236}">
                <a16:creationId xmlns:a16="http://schemas.microsoft.com/office/drawing/2014/main" id="{ACC48842-8558-1419-3307-9D95D10BB1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/>
              <a:t>“What are the shapes of these isotopes?”</a:t>
            </a:r>
          </a:p>
        </p:txBody>
      </p:sp>
      <p:sp>
        <p:nvSpPr>
          <p:cNvPr id="12292" name="Slide Number Placeholder 4">
            <a:extLst>
              <a:ext uri="{FF2B5EF4-FFF2-40B4-BE49-F238E27FC236}">
                <a16:creationId xmlns:a16="http://schemas.microsoft.com/office/drawing/2014/main" id="{89CAB03E-6279-91C1-0872-680111349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4949B3D-5630-4B49-AFC5-0C188CC3188F}" type="slidenum">
              <a:rPr lang="en-US" altLang="en-US" sz="3600" i="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3600" i="0"/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F263CC01-F978-F479-44FC-09249DC51549}"/>
              </a:ext>
            </a:extLst>
          </p:cNvPr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§3</a:t>
            </a:r>
            <a:endParaRPr lang="en-GB" sz="40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56780F-E157-0AED-A2A5-F75D720CBE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PM@LECM2025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728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DD79794-7BD8-4B75-A99D-46B068490F14}" type="slidenum">
              <a:rPr lang="en-US" altLang="en-US" sz="3600" i="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3600" i="0"/>
          </a:p>
        </p:txBody>
      </p:sp>
      <p:sp>
        <p:nvSpPr>
          <p:cNvPr id="72707" name="Title 2"/>
          <p:cNvSpPr>
            <a:spLocks noGrp="1"/>
          </p:cNvSpPr>
          <p:nvPr>
            <p:ph type="title"/>
          </p:nvPr>
        </p:nvSpPr>
        <p:spPr bwMode="auto">
          <a:xfrm>
            <a:off x="914400" y="0"/>
            <a:ext cx="670560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Nucleon EDM &amp; MQM</a:t>
            </a:r>
          </a:p>
        </p:txBody>
      </p:sp>
      <p:sp>
        <p:nvSpPr>
          <p:cNvPr id="5" name="Flowchart: Terminator 4"/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§3</a:t>
            </a:r>
            <a:endParaRPr lang="en-GB" sz="40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72709" name="Rectangle 6"/>
          <p:cNvSpPr>
            <a:spLocks noChangeArrowheads="1"/>
          </p:cNvSpPr>
          <p:nvPr/>
        </p:nvSpPr>
        <p:spPr bwMode="auto">
          <a:xfrm>
            <a:off x="4267200" y="5824291"/>
            <a:ext cx="4797425" cy="430887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 i="0" dirty="0">
                <a:latin typeface="Arial" panose="020B0604020202020204" pitchFamily="34" charset="0"/>
              </a:rPr>
              <a:t>B. G. C. </a:t>
            </a:r>
            <a:r>
              <a:rPr lang="en-US" altLang="en-US" sz="1100" i="0" dirty="0" err="1">
                <a:latin typeface="Arial" panose="020B0604020202020204" pitchFamily="34" charset="0"/>
              </a:rPr>
              <a:t>Lackenby</a:t>
            </a:r>
            <a:r>
              <a:rPr lang="en-US" altLang="en-US" sz="1100" i="0" dirty="0">
                <a:latin typeface="Arial" panose="020B0604020202020204" pitchFamily="34" charset="0"/>
              </a:rPr>
              <a:t> and V. V. </a:t>
            </a:r>
            <a:r>
              <a:rPr lang="en-US" altLang="en-US" sz="1100" i="0" dirty="0" err="1">
                <a:latin typeface="Arial" panose="020B0604020202020204" pitchFamily="34" charset="0"/>
              </a:rPr>
              <a:t>Flambaum</a:t>
            </a:r>
            <a:r>
              <a:rPr lang="en-US" altLang="en-US" sz="1100" i="0" dirty="0">
                <a:latin typeface="Arial" panose="020B0604020202020204" pitchFamily="34" charset="0"/>
              </a:rPr>
              <a:t>, Phys. Rev. D </a:t>
            </a:r>
            <a:r>
              <a:rPr lang="en-US" altLang="en-US" sz="1100" b="1" i="0" dirty="0">
                <a:latin typeface="Arial" panose="020B0604020202020204" pitchFamily="34" charset="0"/>
              </a:rPr>
              <a:t>98</a:t>
            </a:r>
            <a:r>
              <a:rPr lang="en-US" altLang="en-US" sz="1100" i="0" dirty="0">
                <a:latin typeface="Arial" panose="020B0604020202020204" pitchFamily="34" charset="0"/>
              </a:rPr>
              <a:t>, 115019 (2018)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100" i="0" dirty="0">
                <a:latin typeface="Arial" panose="020B0604020202020204" pitchFamily="34" charset="0"/>
              </a:rPr>
              <a:t>V. V. </a:t>
            </a:r>
            <a:r>
              <a:rPr lang="en-US" altLang="en-US" sz="1100" i="0" dirty="0" err="1">
                <a:latin typeface="Arial" panose="020B0604020202020204" pitchFamily="34" charset="0"/>
              </a:rPr>
              <a:t>Flambaum</a:t>
            </a:r>
            <a:r>
              <a:rPr lang="en-US" altLang="en-US" sz="1100" i="0" dirty="0">
                <a:latin typeface="Arial" panose="020B0604020202020204" pitchFamily="34" charset="0"/>
              </a:rPr>
              <a:t>, Phys. Lett. B </a:t>
            </a:r>
            <a:r>
              <a:rPr lang="en-US" altLang="en-US" sz="1100" b="1" i="0" dirty="0">
                <a:latin typeface="Arial" panose="020B0604020202020204" pitchFamily="34" charset="0"/>
              </a:rPr>
              <a:t>320</a:t>
            </a:r>
            <a:r>
              <a:rPr lang="en-US" altLang="en-US" sz="1100" i="0" dirty="0">
                <a:latin typeface="Arial" panose="020B0604020202020204" pitchFamily="34" charset="0"/>
              </a:rPr>
              <a:t>, 211 (1994)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" y="702985"/>
            <a:ext cx="914399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Breaking down </a:t>
            </a:r>
            <a:r>
              <a:rPr lang="en-US" sz="2800" b="1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Atomic EDM</a:t>
            </a:r>
            <a:r>
              <a:rPr lang="en-U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&amp; </a:t>
            </a:r>
            <a:r>
              <a:rPr lang="en-US" sz="2800" b="1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Nuclear MQM</a:t>
            </a:r>
            <a:r>
              <a:rPr lang="en-U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to </a:t>
            </a:r>
          </a:p>
          <a:p>
            <a:pPr algn="ctr">
              <a:defRPr/>
            </a:pPr>
            <a:r>
              <a:rPr lang="en-U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constituent nucleon EDM via </a:t>
            </a:r>
            <a:r>
              <a:rPr lang="en-US" sz="2800" b="1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Nuclear Schiff Moment </a:t>
            </a:r>
          </a:p>
          <a:p>
            <a:pPr algn="ctr">
              <a:defRPr/>
            </a:pPr>
            <a:r>
              <a:rPr lang="en-U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is </a:t>
            </a:r>
            <a:r>
              <a:rPr lang="en-US" sz="2800" b="1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nuclear structure</a:t>
            </a:r>
            <a:r>
              <a:rPr lang="en-US" sz="2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dependent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041689" y="2848037"/>
          <a:ext cx="5023021" cy="1918716"/>
        </p:xfrm>
        <a:graphic>
          <a:graphicData uri="http://schemas.openxmlformats.org/drawingml/2006/table">
            <a:tbl>
              <a:tblPr firstRow="1" bandRow="1">
                <a:tableStyleId>{E929F9F4-4A8F-4326-A1B4-22849713DDAB}</a:tableStyleId>
              </a:tblPr>
              <a:tblGrid>
                <a:gridCol w="11162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51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716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Nucleus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J</a:t>
                      </a:r>
                      <a:r>
                        <a:rPr lang="el-GR" baseline="30000" dirty="0"/>
                        <a:t>π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MQM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6969">
                <a:tc>
                  <a:txBody>
                    <a:bodyPr/>
                    <a:lstStyle/>
                    <a:p>
                      <a:r>
                        <a:rPr lang="en-US" baseline="30000" dirty="0"/>
                        <a:t>173</a:t>
                      </a:r>
                      <a:r>
                        <a:rPr lang="en-US" dirty="0"/>
                        <a:t>Yb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5/2-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blipFill rotWithShape="0">
                      <a:blip r:embed="rId2"/>
                      <a:stretch>
                        <a:fillRect l="-103202" t="-103125" r="-493" b="-317188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6969">
                <a:tc>
                  <a:txBody>
                    <a:bodyPr/>
                    <a:lstStyle/>
                    <a:p>
                      <a:r>
                        <a:rPr lang="en-US" baseline="30000" dirty="0"/>
                        <a:t>177(179)</a:t>
                      </a:r>
                      <a:r>
                        <a:rPr lang="en-US" dirty="0" err="1"/>
                        <a:t>Hf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7/2- (9/2+)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blipFill rotWithShape="0">
                      <a:blip r:embed="rId2"/>
                      <a:stretch>
                        <a:fillRect l="-103202" t="-203125" r="-493" b="-217188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6969">
                <a:tc>
                  <a:txBody>
                    <a:bodyPr/>
                    <a:lstStyle/>
                    <a:p>
                      <a:r>
                        <a:rPr lang="en-US" baseline="30000" dirty="0"/>
                        <a:t>181</a:t>
                      </a:r>
                      <a:r>
                        <a:rPr lang="en-US" dirty="0"/>
                        <a:t>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7/2+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blipFill rotWithShape="0">
                      <a:blip r:embed="rId2"/>
                      <a:stretch>
                        <a:fillRect l="-103202" t="-307937" r="-493" b="-120635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6969">
                <a:tc>
                  <a:txBody>
                    <a:bodyPr/>
                    <a:lstStyle/>
                    <a:p>
                      <a:r>
                        <a:rPr lang="en-US" baseline="30000" dirty="0"/>
                        <a:t>229</a:t>
                      </a:r>
                      <a:r>
                        <a:rPr lang="en-US" dirty="0"/>
                        <a:t>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5/2+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blipFill rotWithShape="0">
                      <a:blip r:embed="rId2"/>
                      <a:stretch>
                        <a:fillRect l="-103202" t="-401563" r="-493" b="-18750"/>
                      </a:stretch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2714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Algerian" panose="04020705040A02060702" pitchFamily="82" charset="0"/>
              </a:rPr>
              <a:t>PM@LECM2025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24465C9-43C6-7DD4-C9F6-53ED8F758CA7}"/>
              </a:ext>
            </a:extLst>
          </p:cNvPr>
          <p:cNvGraphicFramePr>
            <a:graphicFrameLocks noGrp="1"/>
          </p:cNvGraphicFramePr>
          <p:nvPr/>
        </p:nvGraphicFramePr>
        <p:xfrm>
          <a:off x="156137" y="2850324"/>
          <a:ext cx="3810000" cy="111252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270000">
                  <a:extLst>
                    <a:ext uri="{9D8B030D-6E8A-4147-A177-3AD203B41FA5}">
                      <a16:colId xmlns:a16="http://schemas.microsoft.com/office/drawing/2014/main" val="631172126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2473916993"/>
                    </a:ext>
                  </a:extLst>
                </a:gridCol>
                <a:gridCol w="1270000">
                  <a:extLst>
                    <a:ext uri="{9D8B030D-6E8A-4147-A177-3AD203B41FA5}">
                      <a16:colId xmlns:a16="http://schemas.microsoft.com/office/drawing/2014/main" val="1611989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d</a:t>
                      </a:r>
                      <a:r>
                        <a:rPr lang="en-US" baseline="-25000" dirty="0" err="1"/>
                        <a:t>n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d</a:t>
                      </a:r>
                      <a:r>
                        <a:rPr lang="en-US" baseline="-25000" dirty="0" err="1"/>
                        <a:t>p</a:t>
                      </a:r>
                      <a:endParaRPr lang="en-US" baseline="-25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343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aseline="30000" dirty="0"/>
                        <a:t>199</a:t>
                      </a:r>
                      <a:r>
                        <a:rPr lang="en-US" dirty="0"/>
                        <a:t>Hg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0.200 fm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1.895 fm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513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aseline="30000" dirty="0"/>
                        <a:t>129</a:t>
                      </a:r>
                      <a:r>
                        <a:rPr lang="en-US" dirty="0"/>
                        <a:t>Xe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0.63 fm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0.123 fm</a:t>
                      </a:r>
                      <a:r>
                        <a:rPr lang="en-US" baseline="30000" dirty="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429169"/>
                  </a:ext>
                </a:extLst>
              </a:tr>
            </a:tbl>
          </a:graphicData>
        </a:graphic>
      </p:graphicFrame>
      <p:sp>
        <p:nvSpPr>
          <p:cNvPr id="7" name="Rectangle 9">
            <a:extLst>
              <a:ext uri="{FF2B5EF4-FFF2-40B4-BE49-F238E27FC236}">
                <a16:creationId xmlns:a16="http://schemas.microsoft.com/office/drawing/2014/main" id="{C77120A1-BA94-007D-8D29-85A151541F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5814338"/>
            <a:ext cx="3886200" cy="430887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US" altLang="en-US" sz="1100" dirty="0">
                <a:cs typeface="Arial" panose="020B0604020202020204" pitchFamily="34" charset="0"/>
              </a:rPr>
              <a:t>B Graner et al, Phys. </a:t>
            </a:r>
            <a:r>
              <a:rPr lang="nb-NO" altLang="en-US" sz="1100" dirty="0">
                <a:cs typeface="Arial" panose="020B0604020202020204" pitchFamily="34" charset="0"/>
              </a:rPr>
              <a:t>Rev. Lett. </a:t>
            </a:r>
            <a:r>
              <a:rPr lang="nb-NO" altLang="en-US" sz="1100" b="1" dirty="0">
                <a:cs typeface="Arial" panose="020B0604020202020204" pitchFamily="34" charset="0"/>
              </a:rPr>
              <a:t>116, </a:t>
            </a:r>
            <a:r>
              <a:rPr lang="nb-NO" altLang="en-US" sz="1100" dirty="0">
                <a:cs typeface="Arial" panose="020B0604020202020204" pitchFamily="34" charset="0"/>
              </a:rPr>
              <a:t>161601 (2016).</a:t>
            </a:r>
          </a:p>
          <a:p>
            <a:pPr algn="ctr"/>
            <a:r>
              <a:rPr lang="en-US" altLang="en-US" sz="1100" dirty="0">
                <a:cs typeface="Arial" panose="020B0604020202020204" pitchFamily="34" charset="0"/>
              </a:rPr>
              <a:t>J Engel et al., Prog. Part. </a:t>
            </a:r>
            <a:r>
              <a:rPr lang="en-US" altLang="en-US" sz="1100" dirty="0" err="1">
                <a:cs typeface="Arial" panose="020B0604020202020204" pitchFamily="34" charset="0"/>
              </a:rPr>
              <a:t>Nucl</a:t>
            </a:r>
            <a:r>
              <a:rPr lang="en-US" altLang="en-US" sz="1100" dirty="0">
                <a:cs typeface="Arial" panose="020B0604020202020204" pitchFamily="34" charset="0"/>
              </a:rPr>
              <a:t>. Phys. </a:t>
            </a:r>
            <a:r>
              <a:rPr lang="en-US" altLang="en-US" sz="1100" b="1" dirty="0">
                <a:cs typeface="Arial" panose="020B0604020202020204" pitchFamily="34" charset="0"/>
              </a:rPr>
              <a:t>71</a:t>
            </a:r>
            <a:r>
              <a:rPr lang="en-US" altLang="en-US" sz="1100" dirty="0">
                <a:cs typeface="Arial" panose="020B0604020202020204" pitchFamily="34" charset="0"/>
              </a:rPr>
              <a:t> (2013), pp. 21–74.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5E6B9A2-F8C8-9E11-8D48-3E5400296CDD}"/>
                  </a:ext>
                </a:extLst>
              </p:cNvPr>
              <p:cNvSpPr txBox="1"/>
              <p:nvPr/>
            </p:nvSpPr>
            <p:spPr>
              <a:xfrm>
                <a:off x="742060" y="4075390"/>
                <a:ext cx="2619115" cy="308674"/>
              </a:xfrm>
              <a:prstGeom prst="rect">
                <a:avLst/>
              </a:prstGeom>
              <a:solidFill>
                <a:schemeClr val="accent2"/>
              </a:solidFill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Hg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=−2.4</m:t>
                      </m:r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−4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fm</m:t>
                          </m:r>
                        </m:e>
                        <m:sup>
                          <m:r>
                            <a:rPr lang="en-US" b="0" i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5E6B9A2-F8C8-9E11-8D48-3E5400296C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060" y="4075390"/>
                <a:ext cx="2619115" cy="308674"/>
              </a:xfrm>
              <a:prstGeom prst="rect">
                <a:avLst/>
              </a:prstGeom>
              <a:blipFill>
                <a:blip r:embed="rId3"/>
                <a:stretch>
                  <a:fillRect l="-1632" r="-1632" b="-28000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5AB6606-AFF1-2136-222F-C9786E6A54C0}"/>
                  </a:ext>
                </a:extLst>
              </p:cNvPr>
              <p:cNvSpPr txBox="1"/>
              <p:nvPr/>
            </p:nvSpPr>
            <p:spPr>
              <a:xfrm>
                <a:off x="762000" y="4463978"/>
                <a:ext cx="2598275" cy="280077"/>
              </a:xfrm>
              <a:prstGeom prst="rect">
                <a:avLst/>
              </a:prstGeom>
              <a:solidFill>
                <a:schemeClr val="accent2"/>
              </a:solidFill>
              <a:ln w="25400"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Xe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=−3.2</m:t>
                      </m:r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−5</m:t>
                          </m:r>
                        </m:sup>
                      </m:sSup>
                      <m:r>
                        <a:rPr lang="en-US" b="0" i="1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fm</m:t>
                          </m:r>
                        </m:e>
                        <m:sup>
                          <m:r>
                            <a:rPr lang="en-US" b="0" i="0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dirty="0">
                  <a:solidFill>
                    <a:srgbClr val="FFFF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5AB6606-AFF1-2136-222F-C9786E6A54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000" y="4463978"/>
                <a:ext cx="2598275" cy="280077"/>
              </a:xfrm>
              <a:prstGeom prst="rect">
                <a:avLst/>
              </a:prstGeom>
              <a:blipFill>
                <a:blip r:embed="rId4"/>
                <a:stretch>
                  <a:fillRect l="-1643" t="-2174" r="-1643" b="-19565"/>
                </a:stretch>
              </a:blipFill>
              <a:ln w="25400"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44A2B6B-6821-E152-E566-A5F518175BB4}"/>
                  </a:ext>
                </a:extLst>
              </p:cNvPr>
              <p:cNvSpPr txBox="1"/>
              <p:nvPr/>
            </p:nvSpPr>
            <p:spPr>
              <a:xfrm>
                <a:off x="152399" y="5129073"/>
                <a:ext cx="8912225" cy="520592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sz="1600" b="0" baseline="30000" dirty="0">
                    <a:solidFill>
                      <a:schemeClr val="bg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199</a:t>
                </a:r>
                <a:r>
                  <a:rPr lang="en-US" sz="1600" b="0" dirty="0">
                    <a:solidFill>
                      <a:schemeClr val="bg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Hg-EDM:</a:t>
                </a:r>
                <a:r>
                  <a:rPr lang="en-US" sz="1600" b="0" i="1" dirty="0">
                    <a:solidFill>
                      <a:schemeClr val="bg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Hg</m:t>
                        </m:r>
                      </m:sub>
                    </m:sSub>
                    <m:r>
                      <a:rPr lang="en-US" sz="16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sz="16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6.2</m:t>
                    </m:r>
                    <m:r>
                      <a:rPr lang="en-US" sz="16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1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16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30</m:t>
                        </m:r>
                      </m:sup>
                    </m:sSup>
                    <m:r>
                      <m:rPr>
                        <m:nor/>
                      </m:rPr>
                      <a:rPr lang="en-US" sz="1600" dirty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</m:t>
                    </m:r>
                    <m:r>
                      <m:rPr>
                        <m:nor/>
                      </m:rPr>
                      <a:rPr lang="en-US" sz="1600" dirty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m:rPr>
                        <m:nor/>
                      </m:rPr>
                      <a:rPr lang="en-US" sz="1600" dirty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cm</m:t>
                    </m:r>
                  </m:oMath>
                </a14:m>
                <a:r>
                  <a:rPr lang="en-US" sz="1600" dirty="0">
                    <a:solidFill>
                      <a:srgbClr val="FFFF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⇒</m:t>
                        </m:r>
                        <m:r>
                          <a:rPr lang="en-US" sz="16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16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en-US" sz="16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&lt;1.7×</m:t>
                    </m:r>
                    <m:sSup>
                      <m:sSupPr>
                        <m:ctrlPr>
                          <a:rPr lang="en-US" sz="16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6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−25</m:t>
                        </m:r>
                      </m:sup>
                    </m:sSup>
                    <m:r>
                      <a:rPr lang="en-US" sz="16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solidFill>
                      <a:srgbClr val="FFFF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e.cm &amp;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1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a:rPr lang="en-US" sz="16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16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&lt;1.</m:t>
                    </m:r>
                    <m:r>
                      <a:rPr lang="en-US" sz="1600" b="0" i="1" smtClean="0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3</m:t>
                    </m:r>
                    <m:r>
                      <a:rPr lang="en-US" sz="16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1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600" i="1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−2</m:t>
                        </m:r>
                        <m:r>
                          <a:rPr lang="en-US" sz="1600" b="0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US" sz="1600" i="1">
                        <a:solidFill>
                          <a:srgbClr val="FFFF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1600" dirty="0">
                    <a:solidFill>
                      <a:srgbClr val="FFFF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e.cm </a:t>
                </a:r>
                <a:endParaRPr lang="en-US" sz="1600" dirty="0">
                  <a:solidFill>
                    <a:schemeClr val="bg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algn="ctr"/>
                <a:r>
                  <a:rPr lang="en-US" sz="1600" u="sng" dirty="0">
                    <a:solidFill>
                      <a:schemeClr val="bg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Better</a:t>
                </a:r>
                <a:r>
                  <a:rPr lang="en-US" sz="1600" dirty="0">
                    <a:solidFill>
                      <a:schemeClr val="bg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than direct UCN: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𝑑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 b="0" i="0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n</m:t>
                        </m:r>
                      </m:sub>
                    </m:sSub>
                    <m:r>
                      <a:rPr lang="en-US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en-US" sz="1600" b="0" i="1" smtClean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1.8</m:t>
                    </m:r>
                    <m:r>
                      <a:rPr lang="en-US" sz="1600" i="1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1600" i="1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16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26</m:t>
                        </m:r>
                      </m:sup>
                    </m:sSup>
                    <m:r>
                      <m:rPr>
                        <m:nor/>
                      </m:rPr>
                      <a:rPr lang="en-US" sz="1600" dirty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e</m:t>
                    </m:r>
                    <m:r>
                      <m:rPr>
                        <m:nor/>
                      </m:rPr>
                      <a:rPr lang="en-US" sz="1600" dirty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m:rPr>
                        <m:nor/>
                      </m:rPr>
                      <a:rPr lang="en-US" sz="1600" dirty="0">
                        <a:solidFill>
                          <a:schemeClr val="bg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cm</m:t>
                    </m:r>
                  </m:oMath>
                </a14:m>
                <a:r>
                  <a:rPr lang="en-US" sz="1600" dirty="0">
                    <a:solidFill>
                      <a:schemeClr val="bg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en-US" sz="1400" dirty="0">
                    <a:solidFill>
                      <a:schemeClr val="bg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[</a:t>
                </a:r>
                <a:r>
                  <a:rPr lang="en-US" altLang="en-US" sz="1400" dirty="0">
                    <a:solidFill>
                      <a:schemeClr val="bg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rPr>
                  <a:t>C. Abel et al., Phys. Rev. Lett. 124, 081803 (2020)</a:t>
                </a:r>
                <a:r>
                  <a:rPr lang="en-US" sz="1400" dirty="0">
                    <a:solidFill>
                      <a:schemeClr val="bg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]</a:t>
                </a:r>
                <a:endParaRPr lang="en-US" sz="1600" dirty="0">
                  <a:solidFill>
                    <a:schemeClr val="bg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F44A2B6B-6821-E152-E566-A5F518175B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99" y="5129073"/>
                <a:ext cx="8912225" cy="520592"/>
              </a:xfrm>
              <a:prstGeom prst="rect">
                <a:avLst/>
              </a:prstGeom>
              <a:blipFill>
                <a:blip r:embed="rId5"/>
                <a:stretch>
                  <a:fillRect t="-11628" b="-220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DED86057-AB77-A200-164C-7FF7FD69F414}"/>
              </a:ext>
            </a:extLst>
          </p:cNvPr>
          <p:cNvSpPr/>
          <p:nvPr/>
        </p:nvSpPr>
        <p:spPr>
          <a:xfrm>
            <a:off x="1219200" y="1991434"/>
            <a:ext cx="17235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EDM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FBD125-ECA5-2C09-7757-E4F47EB327A0}"/>
              </a:ext>
            </a:extLst>
          </p:cNvPr>
          <p:cNvSpPr/>
          <p:nvPr/>
        </p:nvSpPr>
        <p:spPr>
          <a:xfrm>
            <a:off x="5562600" y="2025719"/>
            <a:ext cx="187743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MQM</a:t>
            </a:r>
          </a:p>
        </p:txBody>
      </p:sp>
    </p:spTree>
    <p:extLst>
      <p:ext uri="{BB962C8B-B14F-4D97-AF65-F5344CB8AC3E}">
        <p14:creationId xmlns:p14="http://schemas.microsoft.com/office/powerpoint/2010/main" val="13377837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aph showing a scale and a number of objects&#10;&#10;Description automatically generated with medium confidence">
            <a:extLst>
              <a:ext uri="{FF2B5EF4-FFF2-40B4-BE49-F238E27FC236}">
                <a16:creationId xmlns:a16="http://schemas.microsoft.com/office/drawing/2014/main" id="{1C7B1022-FA10-1B88-E4D3-CA89A174A0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1450977"/>
            <a:ext cx="8077200" cy="4913855"/>
          </a:xfrm>
          <a:prstGeom prst="rect">
            <a:avLst/>
          </a:prstGeom>
        </p:spPr>
      </p:pic>
      <p:sp>
        <p:nvSpPr>
          <p:cNvPr id="71683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52E11B3-0EBC-4081-B41D-A42A61C8F7B5}" type="slidenum">
              <a:rPr lang="en-US" altLang="en-US" sz="3600" i="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3600" i="0"/>
          </a:p>
        </p:txBody>
      </p:sp>
      <p:sp>
        <p:nvSpPr>
          <p:cNvPr id="71684" name="Title 2"/>
          <p:cNvSpPr>
            <a:spLocks noGrp="1"/>
          </p:cNvSpPr>
          <p:nvPr>
            <p:ph type="title"/>
          </p:nvPr>
        </p:nvSpPr>
        <p:spPr bwMode="auto">
          <a:xfrm>
            <a:off x="914400" y="0"/>
            <a:ext cx="6858000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Quadrupole Deformation</a:t>
            </a:r>
          </a:p>
        </p:txBody>
      </p:sp>
      <p:sp>
        <p:nvSpPr>
          <p:cNvPr id="5" name="Flowchart: Terminator 4"/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§3</a:t>
            </a:r>
            <a:endParaRPr lang="en-GB" sz="40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679334"/>
            <a:ext cx="91440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Quadrupole Deformation in (</a:t>
            </a:r>
            <a:r>
              <a:rPr lang="en-US" sz="2400" b="1" spc="50" dirty="0" err="1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i</a:t>
            </a:r>
            <a:r>
              <a:rPr lang="en-US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) FRDM &amp; (ii) DFT: </a:t>
            </a:r>
          </a:p>
          <a:p>
            <a:pPr algn="ctr">
              <a:defRPr/>
            </a:pPr>
            <a:r>
              <a:rPr lang="en-US" sz="2400" b="1" u="sng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Have significant variation</a:t>
            </a:r>
            <a:r>
              <a:rPr lang="en-US" sz="2400" b="1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 → </a:t>
            </a:r>
            <a:r>
              <a:rPr lang="en-US" sz="2400" b="1" u="sng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+mj-lt"/>
              </a:rPr>
              <a:t>Needs measurements</a:t>
            </a:r>
          </a:p>
        </p:txBody>
      </p:sp>
      <p:sp>
        <p:nvSpPr>
          <p:cNvPr id="71691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Algerian" panose="04020705040A02060702" pitchFamily="82" charset="0"/>
              </a:rPr>
              <a:t>PM@LECM2025</a:t>
            </a:r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2EAC557C-9285-6E29-6DD3-1CA4709472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5801" y="6381750"/>
            <a:ext cx="5119061" cy="40011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1000" i="0" dirty="0"/>
              <a:t>P. </a:t>
            </a:r>
            <a:r>
              <a:rPr lang="en-US" sz="1000" i="0" dirty="0" err="1"/>
              <a:t>Möller</a:t>
            </a:r>
            <a:r>
              <a:rPr lang="en-US" sz="1000" i="0" dirty="0"/>
              <a:t>, A. J. </a:t>
            </a:r>
            <a:r>
              <a:rPr lang="en-US" sz="1000" i="0" dirty="0" err="1"/>
              <a:t>Sierk</a:t>
            </a:r>
            <a:r>
              <a:rPr lang="en-US" sz="1000" i="0" dirty="0"/>
              <a:t>, T. Ichikawa, and H. Sagawa, At. Data </a:t>
            </a:r>
            <a:r>
              <a:rPr lang="en-US" sz="1000" i="0" dirty="0" err="1"/>
              <a:t>Nucl</a:t>
            </a:r>
            <a:r>
              <a:rPr lang="en-US" sz="1000" i="0" dirty="0"/>
              <a:t>. Data Tables </a:t>
            </a:r>
            <a:r>
              <a:rPr lang="en-US" sz="1000" b="1" i="0" dirty="0"/>
              <a:t>109-110</a:t>
            </a:r>
            <a:r>
              <a:rPr lang="en-US" sz="1000" i="0" dirty="0"/>
              <a:t>, 1 (2016)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1000" i="0" dirty="0"/>
              <a:t>S. E. </a:t>
            </a:r>
            <a:r>
              <a:rPr lang="en-US" sz="1000" i="0" dirty="0" err="1"/>
              <a:t>Agbemava</a:t>
            </a:r>
            <a:r>
              <a:rPr lang="en-US" sz="1000" i="0" dirty="0"/>
              <a:t>, A. V. </a:t>
            </a:r>
            <a:r>
              <a:rPr lang="en-US" sz="1000" i="0" dirty="0" err="1"/>
              <a:t>Afanasjev</a:t>
            </a:r>
            <a:r>
              <a:rPr lang="en-US" sz="1000" i="0" dirty="0"/>
              <a:t>, and P. Ring, Phys. Rev. C </a:t>
            </a:r>
            <a:r>
              <a:rPr lang="en-US" sz="1000" b="1" i="0" dirty="0"/>
              <a:t>93</a:t>
            </a:r>
            <a:r>
              <a:rPr lang="en-US" sz="1000" i="0" dirty="0"/>
              <a:t>, 044304 (2016)</a:t>
            </a:r>
            <a:endParaRPr lang="en-US" altLang="en-US" sz="180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3D36C25-EBDC-AD27-7C32-64868A5CE8B2}"/>
              </a:ext>
            </a:extLst>
          </p:cNvPr>
          <p:cNvSpPr/>
          <p:nvPr/>
        </p:nvSpPr>
        <p:spPr>
          <a:xfrm>
            <a:off x="1981200" y="1410057"/>
            <a:ext cx="1813317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dirty="0">
                <a:ln w="12700" cmpd="sng">
                  <a:solidFill>
                    <a:schemeClr val="accent4"/>
                  </a:solidFill>
                  <a:prstDash val="solid"/>
                </a:ln>
                <a:solidFill>
                  <a:srgbClr val="FF0000"/>
                </a:solidFill>
              </a:rPr>
              <a:t>FRDM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9CE790B-077B-C52C-CDCA-1086129E97CB}"/>
              </a:ext>
            </a:extLst>
          </p:cNvPr>
          <p:cNvGraphicFramePr>
            <a:graphicFrameLocks noGrp="1"/>
          </p:cNvGraphicFramePr>
          <p:nvPr/>
        </p:nvGraphicFramePr>
        <p:xfrm>
          <a:off x="1310548" y="2133007"/>
          <a:ext cx="3429000" cy="1112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113804299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38113078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954046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β</a:t>
                      </a:r>
                      <a:r>
                        <a:rPr lang="en-US" baseline="-250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FRDM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DFT-PC1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900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aseline="30000" dirty="0"/>
                        <a:t>226</a:t>
                      </a:r>
                      <a:r>
                        <a:rPr lang="en-US" dirty="0"/>
                        <a:t>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223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aseline="30000" dirty="0"/>
                        <a:t>230</a:t>
                      </a:r>
                      <a:r>
                        <a:rPr lang="en-US" dirty="0"/>
                        <a:t>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99498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ECA9377-1BA9-4E7D-EDFA-1224C991867C}"/>
              </a:ext>
            </a:extLst>
          </p:cNvPr>
          <p:cNvGraphicFramePr>
            <a:graphicFrameLocks noGrp="1"/>
          </p:cNvGraphicFramePr>
          <p:nvPr/>
        </p:nvGraphicFramePr>
        <p:xfrm>
          <a:off x="3962400" y="4392397"/>
          <a:ext cx="3429000" cy="1112520"/>
        </p:xfrm>
        <a:graphic>
          <a:graphicData uri="http://schemas.openxmlformats.org/drawingml/2006/table">
            <a:tbl>
              <a:tblPr firstRow="1" bandRow="1">
                <a:tableStyleId>{775DCB02-9BB8-47FD-8907-85C794F793BA}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113804299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381130781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9540463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β</a:t>
                      </a:r>
                      <a:r>
                        <a:rPr lang="en-US" baseline="-250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FRDM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DFT-PC1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900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aseline="30000" dirty="0"/>
                        <a:t>226</a:t>
                      </a:r>
                      <a:r>
                        <a:rPr lang="en-US" dirty="0"/>
                        <a:t>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-0.112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223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aseline="30000" dirty="0"/>
                        <a:t>230</a:t>
                      </a:r>
                      <a:r>
                        <a:rPr lang="en-US" dirty="0"/>
                        <a:t>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0?!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0.152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29949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7202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Terminator 5"/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6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§3</a:t>
            </a:r>
            <a:endParaRPr lang="en-GB" sz="36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14399" y="0"/>
            <a:ext cx="6976927" cy="762000"/>
          </a:xfrm>
        </p:spPr>
        <p:txBody>
          <a:bodyPr/>
          <a:lstStyle/>
          <a:p>
            <a:r>
              <a:rPr lang="el-GR" dirty="0"/>
              <a:t>β</a:t>
            </a:r>
            <a:r>
              <a:rPr lang="en-US" dirty="0"/>
              <a:t> from Nuclear Spectroscopy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PM@LECM2025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312379-AF3A-492F-9E34-79658B46C14D}" type="slidenum">
              <a:rPr lang="en-US" altLang="en-US" smtClean="0"/>
              <a:pPr>
                <a:defRPr/>
              </a:pPr>
              <a:t>18</a:t>
            </a:fld>
            <a:endParaRPr lang="en-US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C41191-6383-2E01-6181-72B575976F7F}"/>
              </a:ext>
            </a:extLst>
          </p:cNvPr>
          <p:cNvSpPr/>
          <p:nvPr/>
        </p:nvSpPr>
        <p:spPr>
          <a:xfrm>
            <a:off x="4248983" y="1107094"/>
            <a:ext cx="2978701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Measure: B(E2)</a:t>
            </a:r>
            <a:endParaRPr lang="en-US" sz="36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C8141EC-3C78-2E7F-27B4-EB82767144C2}"/>
              </a:ext>
            </a:extLst>
          </p:cNvPr>
          <p:cNvSpPr txBox="1"/>
          <p:nvPr/>
        </p:nvSpPr>
        <p:spPr>
          <a:xfrm>
            <a:off x="286206" y="1038691"/>
            <a:ext cx="32602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Cambria Math" panose="02040503050406030204" pitchFamily="18" charset="0"/>
              </a:rPr>
              <a:t>E2 (</a:t>
            </a:r>
            <a:r>
              <a:rPr lang="en-US" sz="4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Cambria Math" panose="02040503050406030204" pitchFamily="18" charset="0"/>
              </a:rPr>
              <a:t>Coulex</a:t>
            </a:r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Cambria Math" panose="02040503050406030204" pitchFamily="18" charset="0"/>
              </a:rPr>
              <a:t>)</a:t>
            </a:r>
            <a:endParaRPr lang="en-U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8" name="Rectangle 26">
            <a:extLst>
              <a:ext uri="{FF2B5EF4-FFF2-40B4-BE49-F238E27FC236}">
                <a16:creationId xmlns:a16="http://schemas.microsoft.com/office/drawing/2014/main" id="{7DA5796F-E4C3-15D7-D660-5E8F990BE0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2400" y="6444476"/>
            <a:ext cx="3719199" cy="276999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1200" i="0" dirty="0"/>
              <a:t>G. A. Leander and Y. S. Chen, Phys. Rev. C </a:t>
            </a:r>
            <a:r>
              <a:rPr lang="en-US" sz="1200" b="1" i="0" dirty="0"/>
              <a:t>37</a:t>
            </a:r>
            <a:r>
              <a:rPr lang="en-US" sz="1200" i="0" dirty="0"/>
              <a:t>, 2744 (1988)</a:t>
            </a:r>
            <a:endParaRPr lang="en-US" altLang="en-US" sz="360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9F1C2E41-C538-1F5F-0712-C32674653DB2}"/>
              </a:ext>
            </a:extLst>
          </p:cNvPr>
          <p:cNvSpPr/>
          <p:nvPr/>
        </p:nvSpPr>
        <p:spPr>
          <a:xfrm>
            <a:off x="2866565" y="2556276"/>
            <a:ext cx="1013768" cy="98279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400" b="1" dirty="0">
                <a:solidFill>
                  <a:schemeClr val="tx1"/>
                </a:solidFill>
              </a:rPr>
              <a:t>2</a:t>
            </a:r>
            <a:r>
              <a:rPr lang="en-US" sz="4400" b="1" baseline="30000" dirty="0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F32762A-0141-D78E-74E7-6C1B48DD66FD}"/>
              </a:ext>
            </a:extLst>
          </p:cNvPr>
          <p:cNvSpPr/>
          <p:nvPr/>
        </p:nvSpPr>
        <p:spPr>
          <a:xfrm>
            <a:off x="5599917" y="2528423"/>
            <a:ext cx="1013768" cy="98279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400" b="1" dirty="0">
                <a:solidFill>
                  <a:schemeClr val="tx1"/>
                </a:solidFill>
              </a:rPr>
              <a:t>0</a:t>
            </a:r>
            <a:r>
              <a:rPr lang="en-US" sz="4400" b="1" baseline="30000" dirty="0">
                <a:solidFill>
                  <a:schemeClr val="tx1"/>
                </a:solidFill>
              </a:rPr>
              <a:t>+</a:t>
            </a:r>
          </a:p>
        </p:txBody>
      </p:sp>
      <p:pic>
        <p:nvPicPr>
          <p:cNvPr id="15" name="Picture 14" descr="A blue wave on a black background&#10;&#10;Description automatically generated">
            <a:extLst>
              <a:ext uri="{FF2B5EF4-FFF2-40B4-BE49-F238E27FC236}">
                <a16:creationId xmlns:a16="http://schemas.microsoft.com/office/drawing/2014/main" id="{433F554B-E8FD-C6C7-4654-62E6999712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49735">
            <a:off x="4447393" y="1626341"/>
            <a:ext cx="719446" cy="220356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02F7015-9C88-542A-DFB0-FF2F897ADA29}"/>
              </a:ext>
            </a:extLst>
          </p:cNvPr>
          <p:cNvSpPr txBox="1"/>
          <p:nvPr/>
        </p:nvSpPr>
        <p:spPr>
          <a:xfrm>
            <a:off x="4816847" y="1631021"/>
            <a:ext cx="1061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l-GR" sz="4400" b="1" dirty="0">
                <a:solidFill>
                  <a:srgbClr val="2044FF"/>
                </a:solidFill>
                <a:latin typeface="+mj-lt"/>
              </a:rPr>
              <a:t>γ</a:t>
            </a:r>
            <a:endParaRPr lang="en-US" sz="4400" b="1" baseline="30000" dirty="0">
              <a:solidFill>
                <a:srgbClr val="2044FF"/>
              </a:solidFill>
              <a:latin typeface="+mj-lt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E13DDC9-1759-5804-08FA-8B85502E1F52}"/>
              </a:ext>
            </a:extLst>
          </p:cNvPr>
          <p:cNvCxnSpPr>
            <a:cxnSpLocks/>
          </p:cNvCxnSpPr>
          <p:nvPr/>
        </p:nvCxnSpPr>
        <p:spPr>
          <a:xfrm>
            <a:off x="3880333" y="3075165"/>
            <a:ext cx="171958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324812D1-E989-DA2C-F187-5E180180DE22}"/>
              </a:ext>
            </a:extLst>
          </p:cNvPr>
          <p:cNvSpPr/>
          <p:nvPr/>
        </p:nvSpPr>
        <p:spPr>
          <a:xfrm>
            <a:off x="8181850" y="1107094"/>
            <a:ext cx="55496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l-GR" sz="3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β</a:t>
            </a:r>
            <a:r>
              <a:rPr lang="en-US" sz="3600" baseline="-25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2</a:t>
            </a:r>
            <a:endParaRPr lang="en-US" sz="3600" baseline="-250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7BE05860-9948-D120-6881-77D164769B10}"/>
              </a:ext>
            </a:extLst>
          </p:cNvPr>
          <p:cNvSpPr/>
          <p:nvPr/>
        </p:nvSpPr>
        <p:spPr>
          <a:xfrm>
            <a:off x="7285667" y="1163864"/>
            <a:ext cx="838200" cy="532788"/>
          </a:xfrm>
          <a:prstGeom prst="rightArrow">
            <a:avLst/>
          </a:prstGeom>
          <a:solidFill>
            <a:schemeClr val="accent2">
              <a:lumMod val="40000"/>
              <a:lumOff val="60000"/>
              <a:alpha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0E41042-9285-B202-CD97-501C7B4951DD}"/>
                  </a:ext>
                </a:extLst>
              </p:cNvPr>
              <p:cNvSpPr txBox="1"/>
              <p:nvPr/>
            </p:nvSpPr>
            <p:spPr>
              <a:xfrm>
                <a:off x="281932" y="3791574"/>
                <a:ext cx="3599996" cy="526041"/>
              </a:xfrm>
              <a:prstGeom prst="rect">
                <a:avLst/>
              </a:prstGeom>
              <a:solidFill>
                <a:srgbClr val="00B0F0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den>
                      </m:f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2,0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𝐽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,2,0</m:t>
                                  </m:r>
                                </m:e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𝑓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0E41042-9285-B202-CD97-501C7B4951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32" y="3791574"/>
                <a:ext cx="3599996" cy="52604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D23403A-ACE7-57A9-44EA-48283ACE6F8B}"/>
                  </a:ext>
                </a:extLst>
              </p:cNvPr>
              <p:cNvSpPr txBox="1"/>
              <p:nvPr/>
            </p:nvSpPr>
            <p:spPr>
              <a:xfrm>
                <a:off x="281930" y="4476705"/>
                <a:ext cx="4748479" cy="901465"/>
              </a:xfrm>
              <a:prstGeom prst="rect">
                <a:avLst/>
              </a:prstGeom>
              <a:solidFill>
                <a:srgbClr val="00B0F0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,0</m:t>
                          </m:r>
                        </m:sub>
                        <m:sup/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𝜆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+1)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𝑍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𝛽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den>
                              </m:f>
                            </m:e>
                          </m:rad>
                          <m:d>
                            <m:dPr>
                              <m:begChr m:val="{"/>
                              <m:endChr m:val="}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den>
                              </m:f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𝛽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𝒪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3D23403A-ACE7-57A9-44EA-48283ACE6F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930" y="4476705"/>
                <a:ext cx="4748479" cy="9014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A28C404-8151-3FD7-19EF-23108EE97A8D}"/>
                  </a:ext>
                </a:extLst>
              </p:cNvPr>
              <p:cNvSpPr/>
              <p:nvPr/>
            </p:nvSpPr>
            <p:spPr>
              <a:xfrm>
                <a:off x="3881928" y="3718894"/>
                <a:ext cx="5257799" cy="646331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:r>
                  <a:rPr lang="en-US" b="1" dirty="0">
                    <a:ln w="0"/>
                    <a:solidFill>
                      <a:srgbClr val="FF0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cs typeface="Arial" panose="020B0604020202020204" pitchFamily="34" charset="0"/>
                  </a:rPr>
                  <a:t>EDM species: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n w="0"/>
                            <a:solidFill>
                              <a:srgbClr val="FF0000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>
                            <a:ln w="0"/>
                            <a:solidFill>
                              <a:srgbClr val="FF0000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𝑱</m:t>
                        </m:r>
                      </m:e>
                      <m:sub>
                        <m:r>
                          <a:rPr lang="en-US" b="1" i="1">
                            <a:ln w="0"/>
                            <a:solidFill>
                              <a:srgbClr val="FF0000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  <m:r>
                      <a:rPr lang="en-US" b="1" i="1">
                        <a:ln w="0"/>
                        <a:solidFill>
                          <a:srgbClr val="FF0000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>
                    <a:ln w="0"/>
                    <a:solidFill>
                      <a:srgbClr val="FF0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cs typeface="Arial" panose="020B0604020202020204" pitchFamily="34" charset="0"/>
                  </a:rPr>
                  <a:t>&gt; 0</a:t>
                </a:r>
                <a:r>
                  <a:rPr lang="en-US" dirty="0">
                    <a:ln w="0"/>
                    <a:solidFill>
                      <a:srgbClr val="FF0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cs typeface="Arial" panose="020B0604020202020204" pitchFamily="34" charset="0"/>
                  </a:rPr>
                  <a:t> </a:t>
                </a:r>
              </a:p>
              <a:p>
                <a:pPr algn="ctr"/>
                <a:r>
                  <a:rPr lang="en-US" dirty="0">
                    <a:ln w="0"/>
                    <a:solidFill>
                      <a:srgbClr val="FF0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cs typeface="Arial" panose="020B0604020202020204" pitchFamily="34" charset="0"/>
                  </a:rPr>
                  <a:t>Need to incorporate </a:t>
                </a:r>
                <a:r>
                  <a:rPr lang="en-US" dirty="0" err="1">
                    <a:ln w="0"/>
                    <a:solidFill>
                      <a:srgbClr val="FF0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cs typeface="Arial" panose="020B0604020202020204" pitchFamily="34" charset="0"/>
                  </a:rPr>
                  <a:t>Clebsch</a:t>
                </a:r>
                <a:r>
                  <a:rPr lang="en-US" dirty="0">
                    <a:ln w="0"/>
                    <a:solidFill>
                      <a:srgbClr val="FF0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cs typeface="Arial" panose="020B0604020202020204" pitchFamily="34" charset="0"/>
                  </a:rPr>
                  <a:t> Gordon Coefficients</a:t>
                </a:r>
              </a:p>
            </p:txBody>
          </p:sp>
        </mc:Choice>
        <mc:Fallback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A28C404-8151-3FD7-19EF-23108EE97A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1928" y="3718894"/>
                <a:ext cx="5257799" cy="646331"/>
              </a:xfrm>
              <a:prstGeom prst="rect">
                <a:avLst/>
              </a:prstGeom>
              <a:blipFill>
                <a:blip r:embed="rId6"/>
                <a:stretch>
                  <a:fillRect l="-348" t="-6604" r="-580" b="-179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78A2097-84BA-3A65-B6AC-232EF7F1D6D1}"/>
                  </a:ext>
                </a:extLst>
              </p:cNvPr>
              <p:cNvSpPr/>
              <p:nvPr/>
            </p:nvSpPr>
            <p:spPr>
              <a:xfrm>
                <a:off x="5034682" y="4573494"/>
                <a:ext cx="4109318" cy="77982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𝑸</m:t>
                        </m:r>
                      </m:e>
                      <m:sub>
                        <m:r>
                          <a:rPr lang="en-US" sz="20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𝝀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000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𝟎</m:t>
                        </m:r>
                      </m:sub>
                      <m:sup/>
                    </m:sSubSup>
                  </m:oMath>
                </a14:m>
                <a:r>
                  <a:rPr lang="en-US" sz="2000" b="1" dirty="0">
                    <a:ln w="0"/>
                    <a:solidFill>
                      <a:srgbClr val="FF0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cs typeface="Arial" panose="020B0604020202020204" pitchFamily="34" charset="0"/>
                  </a:rPr>
                  <a:t>: Electric 2</a:t>
                </a:r>
                <a:r>
                  <a:rPr lang="el-GR" sz="2000" b="1" baseline="30000" dirty="0">
                    <a:ln w="0"/>
                    <a:solidFill>
                      <a:srgbClr val="FF0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cs typeface="Arial" panose="020B0604020202020204" pitchFamily="34" charset="0"/>
                  </a:rPr>
                  <a:t>λ</a:t>
                </a:r>
                <a:r>
                  <a:rPr lang="en-US" sz="2000" b="1" dirty="0">
                    <a:ln w="0"/>
                    <a:solidFill>
                      <a:srgbClr val="FF0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cs typeface="Arial" panose="020B0604020202020204" pitchFamily="34" charset="0"/>
                  </a:rPr>
                  <a:t>-pole moments</a:t>
                </a:r>
              </a:p>
              <a:p>
                <a:pPr algn="ctr"/>
                <a:r>
                  <a:rPr lang="en-US" sz="2000" dirty="0">
                    <a:ln w="0"/>
                    <a:solidFill>
                      <a:srgbClr val="FF0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Depends on powers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𝜆</m:t>
                        </m:r>
                      </m:sub>
                    </m:sSub>
                  </m:oMath>
                </a14:m>
                <a:r>
                  <a:rPr lang="en-US" sz="2000" dirty="0">
                    <a:ln w="0"/>
                    <a:solidFill>
                      <a:srgbClr val="FF0000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</a:t>
                </a:r>
              </a:p>
            </p:txBody>
          </p:sp>
        </mc:Choice>
        <mc:Fallback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78A2097-84BA-3A65-B6AC-232EF7F1D6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34682" y="4573494"/>
                <a:ext cx="4109318" cy="779829"/>
              </a:xfrm>
              <a:prstGeom prst="rect">
                <a:avLst/>
              </a:prstGeom>
              <a:blipFill>
                <a:blip r:embed="rId7"/>
                <a:stretch>
                  <a:fillRect b="-156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>
            <a:extLst>
              <a:ext uri="{FF2B5EF4-FFF2-40B4-BE49-F238E27FC236}">
                <a16:creationId xmlns:a16="http://schemas.microsoft.com/office/drawing/2014/main" id="{7728326F-DE1F-C110-7318-EE56EB399F57}"/>
              </a:ext>
            </a:extLst>
          </p:cNvPr>
          <p:cNvSpPr/>
          <p:nvPr/>
        </p:nvSpPr>
        <p:spPr>
          <a:xfrm>
            <a:off x="4114800" y="5618910"/>
            <a:ext cx="2978701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Measure: B(E3)</a:t>
            </a:r>
            <a:endParaRPr lang="en-US" sz="36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A5A6A2B-759B-DA49-2BC0-F68FD5D2622F}"/>
              </a:ext>
            </a:extLst>
          </p:cNvPr>
          <p:cNvSpPr txBox="1"/>
          <p:nvPr/>
        </p:nvSpPr>
        <p:spPr>
          <a:xfrm>
            <a:off x="152023" y="5550507"/>
            <a:ext cx="326022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Cambria Math" panose="02040503050406030204" pitchFamily="18" charset="0"/>
              </a:rPr>
              <a:t>E3 (</a:t>
            </a:r>
            <a:r>
              <a:rPr lang="en-US" sz="4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Cambria Math" panose="02040503050406030204" pitchFamily="18" charset="0"/>
              </a:rPr>
              <a:t>Coulex</a:t>
            </a:r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Cambria Math" panose="02040503050406030204" pitchFamily="18" charset="0"/>
              </a:rPr>
              <a:t>)</a:t>
            </a:r>
            <a:endParaRPr lang="en-U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1BA3265B-076D-F7F2-6E9C-8639115741A5}"/>
              </a:ext>
            </a:extLst>
          </p:cNvPr>
          <p:cNvSpPr/>
          <p:nvPr/>
        </p:nvSpPr>
        <p:spPr>
          <a:xfrm>
            <a:off x="8047667" y="5618910"/>
            <a:ext cx="55496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l-GR" sz="3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β</a:t>
            </a:r>
            <a:r>
              <a:rPr lang="en-US" sz="3600" baseline="-25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3</a:t>
            </a:r>
            <a:endParaRPr lang="en-US" sz="3600" baseline="-250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30" name="Arrow: Right 29">
            <a:extLst>
              <a:ext uri="{FF2B5EF4-FFF2-40B4-BE49-F238E27FC236}">
                <a16:creationId xmlns:a16="http://schemas.microsoft.com/office/drawing/2014/main" id="{9D969CF0-067C-4CEC-E614-59344EF4FE9F}"/>
              </a:ext>
            </a:extLst>
          </p:cNvPr>
          <p:cNvSpPr/>
          <p:nvPr/>
        </p:nvSpPr>
        <p:spPr>
          <a:xfrm>
            <a:off x="7174680" y="5675681"/>
            <a:ext cx="838200" cy="532788"/>
          </a:xfrm>
          <a:prstGeom prst="rightArrow">
            <a:avLst/>
          </a:prstGeom>
          <a:solidFill>
            <a:schemeClr val="accent2">
              <a:lumMod val="40000"/>
              <a:lumOff val="60000"/>
              <a:alpha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5317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DE02C-CFB6-AB72-1FD8-CB6418EF5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aph showing a number of nuclides&#10;&#10;AI-generated content may be incorrect.">
            <a:extLst>
              <a:ext uri="{FF2B5EF4-FFF2-40B4-BE49-F238E27FC236}">
                <a16:creationId xmlns:a16="http://schemas.microsoft.com/office/drawing/2014/main" id="{49AE787F-1714-F3D2-3086-CAFE29C81F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796268"/>
            <a:ext cx="6591510" cy="4866629"/>
          </a:xfrm>
          <a:prstGeom prst="rect">
            <a:avLst/>
          </a:prstGeom>
        </p:spPr>
      </p:pic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B7448DD3-F2B8-4EE1-A5B4-8CDF6D63CC15}"/>
              </a:ext>
            </a:extLst>
          </p:cNvPr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6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§3</a:t>
            </a:r>
            <a:endParaRPr lang="en-GB" sz="36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812A1F0-8B14-8C61-0EA4-FBD22B512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0"/>
            <a:ext cx="6976927" cy="762000"/>
          </a:xfrm>
        </p:spPr>
        <p:txBody>
          <a:bodyPr/>
          <a:lstStyle/>
          <a:p>
            <a:r>
              <a:rPr lang="el-GR" dirty="0"/>
              <a:t>β</a:t>
            </a:r>
            <a:r>
              <a:rPr lang="en-US" baseline="-25000" dirty="0"/>
              <a:t>2</a:t>
            </a:r>
            <a:r>
              <a:rPr lang="en-US" dirty="0"/>
              <a:t> from E2, E2+M1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A70E8D-FA07-6A1C-1C84-AE4A48C63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PM@LECM2025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8B91C5-7692-9D61-9203-AAF64271D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312379-AF3A-492F-9E34-79658B46C14D}" type="slidenum">
              <a:rPr lang="en-US" altLang="en-US" smtClean="0"/>
              <a:pPr>
                <a:defRPr/>
              </a:pPr>
              <a:t>19</a:t>
            </a:fld>
            <a:endParaRPr lang="en-US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0D8E56A-53EF-CC81-B9EF-D6E050E92206}"/>
              </a:ext>
            </a:extLst>
          </p:cNvPr>
          <p:cNvSpPr txBox="1"/>
          <p:nvPr/>
        </p:nvSpPr>
        <p:spPr>
          <a:xfrm>
            <a:off x="5098661" y="4382346"/>
            <a:ext cx="2019300" cy="769441"/>
          </a:xfrm>
          <a:prstGeom prst="rect">
            <a:avLst/>
          </a:prstGeom>
          <a:solidFill>
            <a:srgbClr val="FFFF00"/>
          </a:solidFill>
          <a:ln w="25400">
            <a:solidFill>
              <a:srgbClr val="4040FF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M1+E2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DD4F758-3B3F-FF47-8C64-C1C1040F7B32}"/>
              </a:ext>
            </a:extLst>
          </p:cNvPr>
          <p:cNvSpPr txBox="1"/>
          <p:nvPr/>
        </p:nvSpPr>
        <p:spPr>
          <a:xfrm>
            <a:off x="6184511" y="3497388"/>
            <a:ext cx="933450" cy="769441"/>
          </a:xfrm>
          <a:prstGeom prst="rect">
            <a:avLst/>
          </a:prstGeom>
          <a:solidFill>
            <a:srgbClr val="FFFF00"/>
          </a:solidFill>
          <a:ln w="25400">
            <a:solidFill>
              <a:srgbClr val="4040FF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E2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98F3A0F0-68C7-1C55-9869-6E826EFC8162}"/>
              </a:ext>
            </a:extLst>
          </p:cNvPr>
          <p:cNvSpPr/>
          <p:nvPr/>
        </p:nvSpPr>
        <p:spPr>
          <a:xfrm>
            <a:off x="1474098" y="5382820"/>
            <a:ext cx="7669902" cy="1268482"/>
          </a:xfrm>
          <a:prstGeom prst="rightArrow">
            <a:avLst>
              <a:gd name="adj1" fmla="val 50000"/>
              <a:gd name="adj2" fmla="val 37855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CEU Poster, Abstract - G00.00011 (L. Qin) @ APS DNP 2024:</a:t>
            </a:r>
          </a:p>
          <a:p>
            <a:r>
              <a:rPr lang="en-US" dirty="0"/>
              <a:t>Measurement of Quadrupole Deformations from E2 and E2+M1 Transitions*</a:t>
            </a:r>
          </a:p>
        </p:txBody>
      </p:sp>
      <p:pic>
        <p:nvPicPr>
          <p:cNvPr id="8" name="Picture 7" descr="A person in a white dress standing in front of a body of water&#10;&#10;AI-generated content may be incorrect.">
            <a:extLst>
              <a:ext uri="{FF2B5EF4-FFF2-40B4-BE49-F238E27FC236}">
                <a16:creationId xmlns:a16="http://schemas.microsoft.com/office/drawing/2014/main" id="{16403048-EF6A-886A-F32C-0757615EB6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002" y="5072374"/>
            <a:ext cx="1268482" cy="1268482"/>
          </a:xfrm>
          <a:prstGeom prst="rect">
            <a:avLst/>
          </a:prstGeom>
        </p:spPr>
      </p:pic>
      <p:sp>
        <p:nvSpPr>
          <p:cNvPr id="21" name="Callout: Line 20">
            <a:extLst>
              <a:ext uri="{FF2B5EF4-FFF2-40B4-BE49-F238E27FC236}">
                <a16:creationId xmlns:a16="http://schemas.microsoft.com/office/drawing/2014/main" id="{ABE329D4-2831-DF08-4E02-5685D64C753D}"/>
              </a:ext>
            </a:extLst>
          </p:cNvPr>
          <p:cNvSpPr/>
          <p:nvPr/>
        </p:nvSpPr>
        <p:spPr>
          <a:xfrm>
            <a:off x="174582" y="3352800"/>
            <a:ext cx="1665167" cy="1512876"/>
          </a:xfrm>
          <a:prstGeom prst="borderCallout1">
            <a:avLst>
              <a:gd name="adj1" fmla="val 98742"/>
              <a:gd name="adj2" fmla="val 99965"/>
              <a:gd name="adj3" fmla="val 97422"/>
              <a:gd name="adj4" fmla="val 282588"/>
            </a:avLst>
          </a:prstGeom>
          <a:ln w="38100">
            <a:solidFill>
              <a:srgbClr val="4040FF"/>
            </a:solidFill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baseline="30000" dirty="0">
                <a:solidFill>
                  <a:schemeClr val="tx1"/>
                </a:solidFill>
              </a:rPr>
              <a:t>OK:</a:t>
            </a:r>
          </a:p>
          <a:p>
            <a:pPr algn="ctr"/>
            <a:r>
              <a:rPr lang="en-US" sz="2800" b="1" baseline="30000" dirty="0">
                <a:solidFill>
                  <a:schemeClr val="tx1"/>
                </a:solidFill>
              </a:rPr>
              <a:t>221,227</a:t>
            </a:r>
            <a:r>
              <a:rPr lang="en-US" sz="2800" b="1" dirty="0">
                <a:solidFill>
                  <a:schemeClr val="tx1"/>
                </a:solidFill>
              </a:rPr>
              <a:t>Fr,</a:t>
            </a:r>
            <a:br>
              <a:rPr lang="en-US" sz="2800" b="1" dirty="0">
                <a:solidFill>
                  <a:schemeClr val="tx1"/>
                </a:solidFill>
              </a:rPr>
            </a:br>
            <a:r>
              <a:rPr lang="en-US" sz="2800" b="1" baseline="30000" dirty="0">
                <a:solidFill>
                  <a:schemeClr val="tx1"/>
                </a:solidFill>
              </a:rPr>
              <a:t>223,225</a:t>
            </a:r>
            <a:r>
              <a:rPr lang="en-US" sz="2800" b="1" dirty="0">
                <a:solidFill>
                  <a:schemeClr val="tx1"/>
                </a:solidFill>
              </a:rPr>
              <a:t>Ra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D45E8C8-8A1A-46A7-211F-D9CB46C81E9F}"/>
              </a:ext>
            </a:extLst>
          </p:cNvPr>
          <p:cNvSpPr txBox="1"/>
          <p:nvPr/>
        </p:nvSpPr>
        <p:spPr>
          <a:xfrm>
            <a:off x="228600" y="1038338"/>
            <a:ext cx="67818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Cambria Math" panose="02040503050406030204" pitchFamily="18" charset="0"/>
              </a:rPr>
              <a:t>Existing Measurements</a:t>
            </a:r>
            <a:endParaRPr lang="en-US" sz="44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B0539B9F-B602-3F51-4991-150A04FC1B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8761" y="6428521"/>
            <a:ext cx="5029200" cy="276999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1200" i="0" dirty="0">
                <a:latin typeface="Arial" panose="020B0604020202020204" pitchFamily="34" charset="0"/>
              </a:rPr>
              <a:t>P. Mohanmurthy et al., </a:t>
            </a:r>
            <a:r>
              <a:rPr lang="en-US" altLang="en-US" sz="1200" dirty="0" err="1">
                <a:latin typeface="Arial" panose="020B0604020202020204" pitchFamily="34" charset="0"/>
              </a:rPr>
              <a:t>PoS</a:t>
            </a:r>
            <a:r>
              <a:rPr lang="en-US" altLang="en-US" sz="1200" dirty="0">
                <a:latin typeface="Arial" panose="020B0604020202020204" pitchFamily="34" charset="0"/>
              </a:rPr>
              <a:t> (QNP 2024) </a:t>
            </a:r>
            <a:r>
              <a:rPr lang="en-US" altLang="en-US" sz="1200" b="1" dirty="0">
                <a:latin typeface="Arial" panose="020B0604020202020204" pitchFamily="34" charset="0"/>
              </a:rPr>
              <a:t>465, </a:t>
            </a:r>
            <a:r>
              <a:rPr lang="en-US" altLang="en-US" sz="1200" dirty="0">
                <a:latin typeface="Arial" panose="020B0604020202020204" pitchFamily="34" charset="0"/>
              </a:rPr>
              <a:t>176 </a:t>
            </a:r>
            <a:r>
              <a:rPr lang="en-US" altLang="en-US" sz="1200" i="0" dirty="0">
                <a:latin typeface="Arial" panose="020B0604020202020204" pitchFamily="34" charset="0"/>
              </a:rPr>
              <a:t>(2025) </a:t>
            </a:r>
          </a:p>
        </p:txBody>
      </p:sp>
      <p:sp>
        <p:nvSpPr>
          <p:cNvPr id="19" name="Left Brace 18">
            <a:extLst>
              <a:ext uri="{FF2B5EF4-FFF2-40B4-BE49-F238E27FC236}">
                <a16:creationId xmlns:a16="http://schemas.microsoft.com/office/drawing/2014/main" id="{9A4E1704-8015-5E44-0BB7-4D3826430DF4}"/>
              </a:ext>
            </a:extLst>
          </p:cNvPr>
          <p:cNvSpPr/>
          <p:nvPr/>
        </p:nvSpPr>
        <p:spPr>
          <a:xfrm>
            <a:off x="4866774" y="3545385"/>
            <a:ext cx="363161" cy="1636381"/>
          </a:xfrm>
          <a:prstGeom prst="leftBrace">
            <a:avLst>
              <a:gd name="adj1" fmla="val 8333"/>
              <a:gd name="adj2" fmla="val 78547"/>
            </a:avLst>
          </a:prstGeom>
          <a:ln w="38100">
            <a:solidFill>
              <a:srgbClr val="404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C3CCA8B-7C08-4A69-A0BA-849AA4EFC0DC}"/>
              </a:ext>
            </a:extLst>
          </p:cNvPr>
          <p:cNvSpPr/>
          <p:nvPr/>
        </p:nvSpPr>
        <p:spPr>
          <a:xfrm>
            <a:off x="397163" y="4934784"/>
            <a:ext cx="76816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1600" b="1" cap="none" spc="0" dirty="0">
                <a:ln/>
                <a:solidFill>
                  <a:schemeClr val="accent4"/>
                </a:solidFill>
                <a:effectLst/>
              </a:rPr>
              <a:t>L. Qin</a:t>
            </a:r>
          </a:p>
        </p:txBody>
      </p:sp>
    </p:spTree>
    <p:extLst>
      <p:ext uri="{BB962C8B-B14F-4D97-AF65-F5344CB8AC3E}">
        <p14:creationId xmlns:p14="http://schemas.microsoft.com/office/powerpoint/2010/main" val="27074284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aph of a graph showing a number of electrons&#10;&#10;Description automatically generated">
            <a:extLst>
              <a:ext uri="{FF2B5EF4-FFF2-40B4-BE49-F238E27FC236}">
                <a16:creationId xmlns:a16="http://schemas.microsoft.com/office/drawing/2014/main" id="{8B18DFAC-A775-1489-CDB0-B0FB93ABD9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055" y="2058872"/>
            <a:ext cx="3927145" cy="3164889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14399" y="0"/>
            <a:ext cx="6976927" cy="762000"/>
          </a:xfrm>
        </p:spPr>
        <p:txBody>
          <a:bodyPr/>
          <a:lstStyle/>
          <a:p>
            <a:r>
              <a:rPr lang="el-GR" dirty="0"/>
              <a:t>β</a:t>
            </a:r>
            <a:r>
              <a:rPr lang="en-US" dirty="0"/>
              <a:t> from Atomic Spectroscopy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PM@LECM2025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312379-AF3A-492F-9E34-79658B46C14D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713E1F7-2C86-3054-ED84-255E62268BDC}"/>
              </a:ext>
            </a:extLst>
          </p:cNvPr>
          <p:cNvSpPr/>
          <p:nvPr/>
        </p:nvSpPr>
        <p:spPr>
          <a:xfrm>
            <a:off x="318269" y="1368117"/>
            <a:ext cx="3244799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l-GR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β</a:t>
            </a:r>
            <a:r>
              <a:rPr lang="en-US" sz="4000" baseline="-25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2</a:t>
            </a:r>
            <a:r>
              <a:rPr lang="en-US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: E2 (</a:t>
            </a:r>
            <a:r>
              <a:rPr lang="en-US" sz="40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Coulex</a:t>
            </a:r>
            <a:r>
              <a:rPr lang="en-US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)</a:t>
            </a:r>
            <a:endParaRPr lang="en-US" sz="40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26433DB-A8C6-A9CA-F5AD-B11B344A176A}"/>
              </a:ext>
            </a:extLst>
          </p:cNvPr>
          <p:cNvSpPr/>
          <p:nvPr/>
        </p:nvSpPr>
        <p:spPr>
          <a:xfrm>
            <a:off x="929608" y="762000"/>
            <a:ext cx="727372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Available for some Fr</a:t>
            </a:r>
            <a: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, </a:t>
            </a:r>
            <a:r>
              <a:rPr lang="en-US" sz="32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Ra isotopes…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969D03C-EB17-B793-2F67-B51130DEB4F8}"/>
              </a:ext>
            </a:extLst>
          </p:cNvPr>
          <p:cNvSpPr/>
          <p:nvPr/>
        </p:nvSpPr>
        <p:spPr>
          <a:xfrm>
            <a:off x="5751543" y="1389611"/>
            <a:ext cx="3082895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Use Hyperfine</a:t>
            </a:r>
            <a:endParaRPr lang="en-US" sz="40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3C703E2C-AB2C-0037-B585-CADCBE46BE05}"/>
              </a:ext>
            </a:extLst>
          </p:cNvPr>
          <p:cNvSpPr/>
          <p:nvPr/>
        </p:nvSpPr>
        <p:spPr>
          <a:xfrm>
            <a:off x="3581400" y="1465325"/>
            <a:ext cx="2165381" cy="532788"/>
          </a:xfrm>
          <a:prstGeom prst="rightArrow">
            <a:avLst/>
          </a:prstGeom>
          <a:solidFill>
            <a:schemeClr val="accent2">
              <a:lumMod val="40000"/>
              <a:lumOff val="60000"/>
              <a:alpha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diagram of a graph&#10;&#10;Description automatically generated">
            <a:extLst>
              <a:ext uri="{FF2B5EF4-FFF2-40B4-BE49-F238E27FC236}">
                <a16:creationId xmlns:a16="http://schemas.microsoft.com/office/drawing/2014/main" id="{52B73F08-E0E1-2A67-072D-1A38043497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24" y="2205870"/>
            <a:ext cx="3994359" cy="30876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1ABFBFF-9B57-F35D-21FB-C5742CDA998A}"/>
                  </a:ext>
                </a:extLst>
              </p:cNvPr>
              <p:cNvSpPr txBox="1"/>
              <p:nvPr/>
            </p:nvSpPr>
            <p:spPr>
              <a:xfrm>
                <a:off x="3980785" y="5261048"/>
                <a:ext cx="3770135" cy="553228"/>
              </a:xfrm>
              <a:prstGeom prst="rect">
                <a:avLst/>
              </a:prstGeom>
              <a:solidFill>
                <a:schemeClr val="accent5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𝛿𝜈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en-US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b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6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sub>
                          </m:sSub>
                        </m:e>
                      </m:d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1ABFBFF-9B57-F35D-21FB-C5742CDA99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0785" y="5261048"/>
                <a:ext cx="3770135" cy="55322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2594B2D-01E2-EC19-A082-6D4735E35CA8}"/>
                  </a:ext>
                </a:extLst>
              </p:cNvPr>
              <p:cNvSpPr txBox="1"/>
              <p:nvPr/>
            </p:nvSpPr>
            <p:spPr>
              <a:xfrm>
                <a:off x="3980785" y="5807769"/>
                <a:ext cx="3770134" cy="54925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d>
                            <m:dPr>
                              <m:begChr m:val="⟨"/>
                              <m:endChr m:val="⟩"/>
                              <m:ctrlP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  <m:sub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…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A2594B2D-01E2-EC19-A082-6D4735E35C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0785" y="5807769"/>
                <a:ext cx="3770134" cy="549253"/>
              </a:xfrm>
              <a:prstGeom prst="rect">
                <a:avLst/>
              </a:prstGeom>
              <a:blipFill>
                <a:blip r:embed="rId6"/>
                <a:stretch>
                  <a:fillRect b="-11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06E9297B-868D-16EC-6C47-38EBC4CD839F}"/>
              </a:ext>
            </a:extLst>
          </p:cNvPr>
          <p:cNvSpPr/>
          <p:nvPr/>
        </p:nvSpPr>
        <p:spPr>
          <a:xfrm>
            <a:off x="1936221" y="5552666"/>
            <a:ext cx="208101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King Plots: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79A5D93-10CC-BA39-40BE-BB4D3744BAB0}"/>
              </a:ext>
            </a:extLst>
          </p:cNvPr>
          <p:cNvSpPr/>
          <p:nvPr/>
        </p:nvSpPr>
        <p:spPr>
          <a:xfrm>
            <a:off x="2796608" y="6565627"/>
            <a:ext cx="3196127" cy="253916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algn="ctr"/>
            <a:r>
              <a:rPr lang="en-US" sz="1050" dirty="0"/>
              <a:t>K. M. Lynch et al., Phys. Rev. C </a:t>
            </a:r>
            <a:r>
              <a:rPr lang="en-US" sz="1050" b="1" dirty="0"/>
              <a:t>97</a:t>
            </a:r>
            <a:r>
              <a:rPr lang="en-US" sz="1050" dirty="0"/>
              <a:t>, 024309 (2018)</a:t>
            </a:r>
            <a:endParaRPr lang="en-US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3" name="Connector: Curved 32">
            <a:extLst>
              <a:ext uri="{FF2B5EF4-FFF2-40B4-BE49-F238E27FC236}">
                <a16:creationId xmlns:a16="http://schemas.microsoft.com/office/drawing/2014/main" id="{DCC1029D-D4DE-F796-EA05-0E3EAE5A7E7D}"/>
              </a:ext>
            </a:extLst>
          </p:cNvPr>
          <p:cNvCxnSpPr>
            <a:cxnSpLocks/>
            <a:stCxn id="15" idx="3"/>
          </p:cNvCxnSpPr>
          <p:nvPr/>
        </p:nvCxnSpPr>
        <p:spPr>
          <a:xfrm flipH="1" flipV="1">
            <a:off x="7086600" y="3505200"/>
            <a:ext cx="664319" cy="2577196"/>
          </a:xfrm>
          <a:prstGeom prst="curvedConnector4">
            <a:avLst>
              <a:gd name="adj1" fmla="val -34411"/>
              <a:gd name="adj2" fmla="val 55328"/>
            </a:avLst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1A5AA6FE-154C-D8BE-58CB-D4F95D40AFF7}"/>
              </a:ext>
            </a:extLst>
          </p:cNvPr>
          <p:cNvCxnSpPr>
            <a:cxnSpLocks/>
            <a:stCxn id="12" idx="1"/>
          </p:cNvCxnSpPr>
          <p:nvPr/>
        </p:nvCxnSpPr>
        <p:spPr>
          <a:xfrm rot="10800000">
            <a:off x="2510857" y="3749722"/>
            <a:ext cx="1469928" cy="1787941"/>
          </a:xfrm>
          <a:prstGeom prst="curvedConnector2">
            <a:avLst/>
          </a:prstGeom>
          <a:ln w="381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lowchart: Terminator 7">
            <a:extLst>
              <a:ext uri="{FF2B5EF4-FFF2-40B4-BE49-F238E27FC236}">
                <a16:creationId xmlns:a16="http://schemas.microsoft.com/office/drawing/2014/main" id="{178C6C67-E063-C93E-A0F5-217A49980E8F}"/>
              </a:ext>
            </a:extLst>
          </p:cNvPr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6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§3</a:t>
            </a:r>
            <a:endParaRPr lang="en-GB" sz="36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6541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A13712-2B04-1414-659F-71D0C42B1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graph showing a number of objects&#10;&#10;AI-generated content may be incorrect.">
            <a:extLst>
              <a:ext uri="{FF2B5EF4-FFF2-40B4-BE49-F238E27FC236}">
                <a16:creationId xmlns:a16="http://schemas.microsoft.com/office/drawing/2014/main" id="{90AFEE03-5705-AA32-51F5-42BAED059E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989936"/>
            <a:ext cx="8214643" cy="4968997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CE6DFC05-5188-2F9C-C8DC-E2C2BCC2F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0"/>
            <a:ext cx="7391401" cy="762000"/>
          </a:xfrm>
        </p:spPr>
        <p:txBody>
          <a:bodyPr/>
          <a:lstStyle/>
          <a:p>
            <a:r>
              <a:rPr lang="el-GR" sz="4000" dirty="0"/>
              <a:t>β</a:t>
            </a:r>
            <a:r>
              <a:rPr lang="en-US" sz="4000" dirty="0"/>
              <a:t> from Atomic HF Spectroscopy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61D6BB-B3C6-DED0-2D31-90A194EEE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PM@LECM2025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42DF1C-3D0E-9F31-7826-46CAB05DF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312379-AF3A-492F-9E34-79658B46C14D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4837B26-E6D7-F2FD-25D8-807029325271}"/>
              </a:ext>
            </a:extLst>
          </p:cNvPr>
          <p:cNvSpPr/>
          <p:nvPr/>
        </p:nvSpPr>
        <p:spPr>
          <a:xfrm>
            <a:off x="2804798" y="6492917"/>
            <a:ext cx="3196127" cy="253916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algn="ctr"/>
            <a:r>
              <a:rPr lang="en-US" sz="1050" dirty="0"/>
              <a:t>P. MohanMurthy et al., </a:t>
            </a:r>
            <a:r>
              <a:rPr lang="en-US" sz="1050" dirty="0" err="1"/>
              <a:t>tbp</a:t>
            </a:r>
            <a:r>
              <a:rPr lang="en-US" sz="1050" dirty="0"/>
              <a:t> (2025)</a:t>
            </a:r>
            <a:endParaRPr lang="en-US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Flowchart: Terminator 7">
            <a:extLst>
              <a:ext uri="{FF2B5EF4-FFF2-40B4-BE49-F238E27FC236}">
                <a16:creationId xmlns:a16="http://schemas.microsoft.com/office/drawing/2014/main" id="{F72A2A30-D09E-7290-4A44-130649CFE356}"/>
              </a:ext>
            </a:extLst>
          </p:cNvPr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6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§3</a:t>
            </a:r>
            <a:endParaRPr lang="en-GB" sz="36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F14CD17-3A3F-4EC7-74F5-34E53EF93B6C}"/>
              </a:ext>
            </a:extLst>
          </p:cNvPr>
          <p:cNvSpPr txBox="1"/>
          <p:nvPr/>
        </p:nvSpPr>
        <p:spPr>
          <a:xfrm>
            <a:off x="1515511" y="691782"/>
            <a:ext cx="6477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Cambria Math" panose="02040503050406030204" pitchFamily="18" charset="0"/>
              </a:rPr>
              <a:t>Existing &lt;r</a:t>
            </a:r>
            <a:r>
              <a:rPr lang="en-US" sz="3600" b="1" baseline="300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Cambria Math" panose="02040503050406030204" pitchFamily="18" charset="0"/>
              </a:rPr>
              <a:t>2</a:t>
            </a:r>
            <a:r>
              <a:rPr lang="en-US" sz="3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a typeface="Cambria Math" panose="02040503050406030204" pitchFamily="18" charset="0"/>
              </a:rPr>
              <a:t>&gt; Measurements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2B445EF9-6D4E-2FD2-20F0-2E75691077AB}"/>
              </a:ext>
            </a:extLst>
          </p:cNvPr>
          <p:cNvSpPr/>
          <p:nvPr/>
        </p:nvSpPr>
        <p:spPr>
          <a:xfrm>
            <a:off x="1295400" y="5382820"/>
            <a:ext cx="7848600" cy="1268482"/>
          </a:xfrm>
          <a:prstGeom prst="rightArrow">
            <a:avLst>
              <a:gd name="adj1" fmla="val 50000"/>
              <a:gd name="adj2" fmla="val 37855"/>
            </a:avLst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Abstract - G00.00011 @ APS DNP 2024:</a:t>
            </a:r>
          </a:p>
          <a:p>
            <a:r>
              <a:rPr lang="en-US" dirty="0"/>
              <a:t>Using Hyperfine Spectroscopy to Measure Nuclear Deformation*</a:t>
            </a:r>
          </a:p>
        </p:txBody>
      </p:sp>
      <p:pic>
        <p:nvPicPr>
          <p:cNvPr id="24" name="Picture 23" descr="A person standing in front of a body of water&#10;&#10;AI-generated content may be incorrect.">
            <a:extLst>
              <a:ext uri="{FF2B5EF4-FFF2-40B4-BE49-F238E27FC236}">
                <a16:creationId xmlns:a16="http://schemas.microsoft.com/office/drawing/2014/main" id="{9BBE46D4-AED4-4ADA-D4D3-19DC000013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528" y="5347572"/>
            <a:ext cx="1034178" cy="103417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C8424AFC-1CED-26C2-D4AB-042433B22CD0}"/>
              </a:ext>
            </a:extLst>
          </p:cNvPr>
          <p:cNvSpPr txBox="1"/>
          <p:nvPr/>
        </p:nvSpPr>
        <p:spPr>
          <a:xfrm>
            <a:off x="3134140" y="4884184"/>
            <a:ext cx="4876800" cy="584775"/>
          </a:xfrm>
          <a:prstGeom prst="rect">
            <a:avLst/>
          </a:prstGeom>
          <a:solidFill>
            <a:srgbClr val="FFFF00">
              <a:alpha val="50000"/>
            </a:srgbClr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!!!Not really sensitive to </a:t>
            </a:r>
            <a:r>
              <a:rPr lang="el-GR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β</a:t>
            </a:r>
            <a:r>
              <a:rPr lang="en-US" sz="3200" baseline="-25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3</a:t>
            </a:r>
          </a:p>
        </p:txBody>
      </p:sp>
      <p:sp>
        <p:nvSpPr>
          <p:cNvPr id="27" name="Callout: Line 26">
            <a:extLst>
              <a:ext uri="{FF2B5EF4-FFF2-40B4-BE49-F238E27FC236}">
                <a16:creationId xmlns:a16="http://schemas.microsoft.com/office/drawing/2014/main" id="{7B8CD609-F6BA-F2AE-25A1-9C85733251CE}"/>
              </a:ext>
            </a:extLst>
          </p:cNvPr>
          <p:cNvSpPr/>
          <p:nvPr/>
        </p:nvSpPr>
        <p:spPr>
          <a:xfrm>
            <a:off x="78163" y="1473660"/>
            <a:ext cx="2743508" cy="2107484"/>
          </a:xfrm>
          <a:prstGeom prst="borderCallout1">
            <a:avLst>
              <a:gd name="adj1" fmla="val 32721"/>
              <a:gd name="adj2" fmla="val 99368"/>
              <a:gd name="adj3" fmla="val 31011"/>
              <a:gd name="adj4" fmla="val 246347"/>
            </a:avLst>
          </a:prstGeom>
          <a:ln w="38100">
            <a:solidFill>
              <a:srgbClr val="4040FF"/>
            </a:solidFill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baseline="30000" dirty="0">
                <a:solidFill>
                  <a:schemeClr val="tx1"/>
                </a:solidFill>
              </a:rPr>
              <a:t>OK: </a:t>
            </a:r>
          </a:p>
          <a:p>
            <a:r>
              <a:rPr lang="en-US" sz="2800" baseline="30000" dirty="0">
                <a:solidFill>
                  <a:schemeClr val="tx1"/>
                </a:solidFill>
              </a:rPr>
              <a:t>225, 227, 229</a:t>
            </a:r>
            <a:r>
              <a:rPr lang="en-US" sz="2800" b="1" dirty="0">
                <a:solidFill>
                  <a:schemeClr val="tx1"/>
                </a:solidFill>
              </a:rPr>
              <a:t>Ac</a:t>
            </a:r>
          </a:p>
          <a:p>
            <a:r>
              <a:rPr lang="en-US" sz="2800" baseline="30000" dirty="0">
                <a:solidFill>
                  <a:schemeClr val="tx1"/>
                </a:solidFill>
              </a:rPr>
              <a:t>221, 223, 225, 227, 229</a:t>
            </a:r>
            <a:r>
              <a:rPr lang="en-US" sz="2800" b="1" dirty="0">
                <a:solidFill>
                  <a:schemeClr val="tx1"/>
                </a:solidFill>
              </a:rPr>
              <a:t>Ra</a:t>
            </a:r>
          </a:p>
          <a:p>
            <a:r>
              <a:rPr lang="en-US" sz="2800" baseline="30000" dirty="0">
                <a:solidFill>
                  <a:schemeClr val="tx1"/>
                </a:solidFill>
              </a:rPr>
              <a:t>221,223,225,227</a:t>
            </a:r>
            <a:r>
              <a:rPr lang="en-US" sz="2800" b="1" dirty="0">
                <a:solidFill>
                  <a:schemeClr val="tx1"/>
                </a:solidFill>
              </a:rPr>
              <a:t>Fr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0712159-9AA3-8FC2-D851-DE0B2F1B3D88}"/>
              </a:ext>
            </a:extLst>
          </p:cNvPr>
          <p:cNvSpPr/>
          <p:nvPr/>
        </p:nvSpPr>
        <p:spPr>
          <a:xfrm>
            <a:off x="303926" y="5022270"/>
            <a:ext cx="779381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1600" b="1" cap="none" spc="0" dirty="0">
                <a:ln/>
                <a:solidFill>
                  <a:schemeClr val="accent4"/>
                </a:solidFill>
                <a:effectLst/>
              </a:rPr>
              <a:t>I. Lam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F8C72DD-2B81-B46A-2F74-1CA46B9C185A}"/>
              </a:ext>
            </a:extLst>
          </p:cNvPr>
          <p:cNvSpPr txBox="1"/>
          <p:nvPr/>
        </p:nvSpPr>
        <p:spPr>
          <a:xfrm>
            <a:off x="7010400" y="4028005"/>
            <a:ext cx="933450" cy="769441"/>
          </a:xfrm>
          <a:prstGeom prst="rect">
            <a:avLst/>
          </a:prstGeom>
          <a:solidFill>
            <a:srgbClr val="FFFF00"/>
          </a:solidFill>
          <a:ln w="25400">
            <a:solidFill>
              <a:srgbClr val="4040FF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HF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087394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7ED330BF-F457-DADA-84C5-134583466CEB}"/>
              </a:ext>
            </a:extLst>
          </p:cNvPr>
          <p:cNvSpPr/>
          <p:nvPr/>
        </p:nvSpPr>
        <p:spPr>
          <a:xfrm>
            <a:off x="4109785" y="3165783"/>
            <a:ext cx="1973215" cy="1790933"/>
          </a:xfrm>
          <a:prstGeom prst="ellipse">
            <a:avLst/>
          </a:prstGeom>
          <a:solidFill>
            <a:schemeClr val="bg1"/>
          </a:solidFill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lowchart: Terminator 5"/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6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§3</a:t>
            </a:r>
            <a:endParaRPr lang="en-GB" sz="36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914399" y="0"/>
            <a:ext cx="6976927" cy="762000"/>
          </a:xfrm>
        </p:spPr>
        <p:txBody>
          <a:bodyPr anchor="ctr"/>
          <a:lstStyle/>
          <a:p>
            <a:r>
              <a:rPr lang="el-GR" dirty="0"/>
              <a:t>β</a:t>
            </a:r>
            <a:r>
              <a:rPr lang="en-US" baseline="-25000" dirty="0"/>
              <a:t>3</a:t>
            </a:r>
            <a:r>
              <a:rPr lang="en-US" dirty="0"/>
              <a:t> from E{2,3}, but not 0</a:t>
            </a:r>
            <a:r>
              <a:rPr lang="en-US" baseline="30000" dirty="0"/>
              <a:t>+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PM@LECM2025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312379-AF3A-492F-9E34-79658B46C14D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C41191-6383-2E01-6181-72B575976F7F}"/>
              </a:ext>
            </a:extLst>
          </p:cNvPr>
          <p:cNvSpPr/>
          <p:nvPr/>
        </p:nvSpPr>
        <p:spPr>
          <a:xfrm>
            <a:off x="133688" y="1029045"/>
            <a:ext cx="3738524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Measure: B(E{2,3})</a:t>
            </a:r>
            <a:endParaRPr lang="en-US" sz="36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F890FF4-2F45-BCDC-1E8C-E2358A6E1D17}"/>
              </a:ext>
            </a:extLst>
          </p:cNvPr>
          <p:cNvSpPr/>
          <p:nvPr/>
        </p:nvSpPr>
        <p:spPr>
          <a:xfrm>
            <a:off x="7948803" y="1011100"/>
            <a:ext cx="1061509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l-GR" sz="3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β</a:t>
            </a:r>
            <a:r>
              <a:rPr lang="en-US" sz="3600" baseline="-25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{2,3}</a:t>
            </a:r>
            <a:endParaRPr lang="en-US" sz="3600" baseline="-250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57C82826-A469-1B36-EC64-C655CE70F5E7}"/>
              </a:ext>
            </a:extLst>
          </p:cNvPr>
          <p:cNvSpPr/>
          <p:nvPr/>
        </p:nvSpPr>
        <p:spPr>
          <a:xfrm>
            <a:off x="3958887" y="1269456"/>
            <a:ext cx="3920843" cy="532788"/>
          </a:xfrm>
          <a:prstGeom prst="rightArrow">
            <a:avLst/>
          </a:prstGeom>
          <a:solidFill>
            <a:schemeClr val="accent2">
              <a:lumMod val="40000"/>
              <a:lumOff val="60000"/>
              <a:alpha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B0C3F69-AB74-4CCF-12E6-630E7EAF039A}"/>
              </a:ext>
            </a:extLst>
          </p:cNvPr>
          <p:cNvSpPr/>
          <p:nvPr/>
        </p:nvSpPr>
        <p:spPr>
          <a:xfrm>
            <a:off x="4596126" y="3556062"/>
            <a:ext cx="1013768" cy="98279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400" b="1" dirty="0">
                <a:solidFill>
                  <a:schemeClr val="tx1"/>
                </a:solidFill>
              </a:rPr>
              <a:t>2</a:t>
            </a:r>
            <a:r>
              <a:rPr lang="en-US" sz="4400" b="1" baseline="30000" dirty="0">
                <a:solidFill>
                  <a:schemeClr val="tx1"/>
                </a:solidFill>
              </a:rPr>
              <a:t>+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0E9B27D-9412-C542-1993-8B8E425D2C45}"/>
              </a:ext>
            </a:extLst>
          </p:cNvPr>
          <p:cNvCxnSpPr>
            <a:cxnSpLocks/>
            <a:stCxn id="12" idx="6"/>
          </p:cNvCxnSpPr>
          <p:nvPr/>
        </p:nvCxnSpPr>
        <p:spPr>
          <a:xfrm>
            <a:off x="6083000" y="4061250"/>
            <a:ext cx="789035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26">
            <a:extLst>
              <a:ext uri="{FF2B5EF4-FFF2-40B4-BE49-F238E27FC236}">
                <a16:creationId xmlns:a16="http://schemas.microsoft.com/office/drawing/2014/main" id="{7DA5796F-E4C3-15D7-D660-5E8F990BE0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87559" y="6525045"/>
            <a:ext cx="2995441" cy="276999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1200" i="0" dirty="0"/>
              <a:t>C. Morse et al., Phys. Rev. C </a:t>
            </a:r>
            <a:r>
              <a:rPr lang="en-US" sz="1200" b="1" i="0" dirty="0"/>
              <a:t>102</a:t>
            </a:r>
            <a:r>
              <a:rPr lang="en-US" sz="1200" i="0" dirty="0"/>
              <a:t>, 054328 (2020)</a:t>
            </a:r>
            <a:endParaRPr lang="en-US" altLang="en-US" sz="6000" i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83A77F9-FD1D-B3F8-3341-BDF98D14558F}"/>
                  </a:ext>
                </a:extLst>
              </p:cNvPr>
              <p:cNvSpPr txBox="1"/>
              <p:nvPr/>
            </p:nvSpPr>
            <p:spPr>
              <a:xfrm>
                <a:off x="1858671" y="5078554"/>
                <a:ext cx="5583773" cy="680956"/>
              </a:xfrm>
              <a:prstGeom prst="rect">
                <a:avLst/>
              </a:prstGeom>
              <a:solidFill>
                <a:srgbClr val="00B0F0"/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𝜏</m:t>
                          </m:r>
                        </m:den>
                      </m:f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l-GR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Γ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𝑊</m:t>
                          </m:r>
                          <m:r>
                            <a:rPr lang="en-US" b="0" i="1" smtClean="0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f>
                            <m:fPr>
                              <m:ctrlP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num>
                            <m:den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sup>
                      </m:sSup>
                      <m:sSup>
                        <m:sSupPr>
                          <m:ctrlP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ℇ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𝛾</m:t>
                              </m:r>
                            </m:sub>
                          </m:sSub>
                        </m:e>
                        <m:sup>
                          <m:r>
                            <a:rPr 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75ℏ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en-US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ℇ</m:t>
                                      </m:r>
                                    </m:e>
                                    <m:sub>
                                      <m:r>
                                        <a:rPr lang="en-US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𝛾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ℏ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𝑐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d>
                        <m:dPr>
                          <m:ctrlPr>
                            <a:rPr lang="en-US" i="1" smtClean="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smtClean="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</m:t>
                          </m:r>
                          <m:r>
                            <a:rPr lang="en-US" i="1" smtClean="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2:</m:t>
                          </m:r>
                          <m:r>
                            <m:rPr>
                              <m:nor/>
                            </m:rPr>
                            <a:rPr lang="en-US" dirty="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en-US" baseline="30000" dirty="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en-US" dirty="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→0</m:t>
                          </m:r>
                          <m:r>
                            <m:rPr>
                              <m:nor/>
                            </m:rPr>
                            <a:rPr lang="en-US" baseline="30000" dirty="0">
                              <a:ln w="0"/>
                              <a:effectLst>
                                <a:outerShdw blurRad="38100" dist="19050" dir="2700000" algn="tl" rotWithShape="0">
                                  <a:schemeClr val="dk1">
                                    <a:alpha val="40000"/>
                                  </a:schemeClr>
                                </a:outerShdw>
                              </a:effectLst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m:t>+</m:t>
                          </m:r>
                        </m:e>
                      </m:d>
                    </m:oMath>
                  </m:oMathPara>
                </a14:m>
                <a:endParaRPr lang="en-US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83A77F9-FD1D-B3F8-3341-BDF98D145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8671" y="5078554"/>
                <a:ext cx="5583773" cy="680956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ight Brace 13">
            <a:extLst>
              <a:ext uri="{FF2B5EF4-FFF2-40B4-BE49-F238E27FC236}">
                <a16:creationId xmlns:a16="http://schemas.microsoft.com/office/drawing/2014/main" id="{2D3287D1-02E7-ECC6-0DAD-2F2CEBC086B5}"/>
              </a:ext>
            </a:extLst>
          </p:cNvPr>
          <p:cNvSpPr/>
          <p:nvPr/>
        </p:nvSpPr>
        <p:spPr>
          <a:xfrm rot="5400000">
            <a:off x="3922530" y="5178566"/>
            <a:ext cx="286944" cy="1169110"/>
          </a:xfrm>
          <a:prstGeom prst="righ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9C27315-D47C-F613-7EBB-02EEC33AC5EC}"/>
              </a:ext>
            </a:extLst>
          </p:cNvPr>
          <p:cNvSpPr/>
          <p:nvPr/>
        </p:nvSpPr>
        <p:spPr>
          <a:xfrm>
            <a:off x="1200645" y="5977882"/>
            <a:ext cx="687957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1600" b="1" cap="none" spc="0" dirty="0">
                <a:ln/>
                <a:solidFill>
                  <a:schemeClr val="accent4"/>
                </a:solidFill>
                <a:effectLst/>
              </a:rPr>
              <a:t>Typically orders of magnitude smalle</a:t>
            </a:r>
            <a:r>
              <a:rPr lang="en-US" sz="1600" b="1" dirty="0">
                <a:ln/>
                <a:solidFill>
                  <a:schemeClr val="accent4"/>
                </a:solidFill>
              </a:rPr>
              <a:t>r than deformation component, </a:t>
            </a:r>
          </a:p>
          <a:p>
            <a:pPr algn="ctr"/>
            <a:r>
              <a:rPr lang="en-US" sz="1600" b="1" dirty="0">
                <a:ln/>
                <a:solidFill>
                  <a:schemeClr val="accent4"/>
                </a:solidFill>
              </a:rPr>
              <a:t>so only important in minimally deformed systems</a:t>
            </a:r>
            <a:endParaRPr lang="en-US" sz="1600" b="1" cap="none" spc="0" dirty="0">
              <a:ln/>
              <a:solidFill>
                <a:schemeClr val="accent4"/>
              </a:solidFill>
              <a:effectLst/>
            </a:endParaRPr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D3AC6806-D1AD-D47C-C01A-7F60C4C7083F}"/>
              </a:ext>
            </a:extLst>
          </p:cNvPr>
          <p:cNvSpPr/>
          <p:nvPr/>
        </p:nvSpPr>
        <p:spPr>
          <a:xfrm rot="5400000">
            <a:off x="5999229" y="4463378"/>
            <a:ext cx="286944" cy="2599485"/>
          </a:xfrm>
          <a:prstGeom prst="righ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63557D2-8053-A2BB-1C2C-CD73C5BD0DBD}"/>
                  </a:ext>
                </a:extLst>
              </p:cNvPr>
              <p:cNvSpPr txBox="1"/>
              <p:nvPr/>
            </p:nvSpPr>
            <p:spPr>
              <a:xfrm>
                <a:off x="4233829" y="5617810"/>
                <a:ext cx="95851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1" i="1" smtClean="0">
                          <a:ln/>
                          <a:solidFill>
                            <a:schemeClr val="accent4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≪</m:t>
                      </m:r>
                    </m:oMath>
                  </m:oMathPara>
                </a14:m>
                <a:endParaRPr lang="en-US" sz="28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63557D2-8053-A2BB-1C2C-CD73C5BD0D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3829" y="5617810"/>
                <a:ext cx="958513" cy="52322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Oval 19">
            <a:extLst>
              <a:ext uri="{FF2B5EF4-FFF2-40B4-BE49-F238E27FC236}">
                <a16:creationId xmlns:a16="http://schemas.microsoft.com/office/drawing/2014/main" id="{A60815E3-5BE8-242F-EEF1-6881C92F9AD8}"/>
              </a:ext>
            </a:extLst>
          </p:cNvPr>
          <p:cNvSpPr/>
          <p:nvPr/>
        </p:nvSpPr>
        <p:spPr>
          <a:xfrm>
            <a:off x="4988711" y="3071254"/>
            <a:ext cx="228598" cy="2286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79A62EA-7AB2-688E-0A19-0511F000B803}"/>
              </a:ext>
            </a:extLst>
          </p:cNvPr>
          <p:cNvSpPr/>
          <p:nvPr/>
        </p:nvSpPr>
        <p:spPr>
          <a:xfrm>
            <a:off x="6843137" y="3137930"/>
            <a:ext cx="1973215" cy="1790933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515861FC-87DA-8D35-033F-57A9C3CFD8A8}"/>
              </a:ext>
            </a:extLst>
          </p:cNvPr>
          <p:cNvSpPr/>
          <p:nvPr/>
        </p:nvSpPr>
        <p:spPr>
          <a:xfrm>
            <a:off x="7329478" y="3528209"/>
            <a:ext cx="1013768" cy="98279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4400" b="1" dirty="0">
                <a:solidFill>
                  <a:schemeClr val="tx1"/>
                </a:solidFill>
              </a:rPr>
              <a:t>0</a:t>
            </a:r>
            <a:r>
              <a:rPr lang="en-US" sz="4400" b="1" baseline="30000" dirty="0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D35631E-DD0F-A071-5FAD-A8F166A7232B}"/>
              </a:ext>
            </a:extLst>
          </p:cNvPr>
          <p:cNvSpPr/>
          <p:nvPr/>
        </p:nvSpPr>
        <p:spPr>
          <a:xfrm>
            <a:off x="7722063" y="3043401"/>
            <a:ext cx="228598" cy="2286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4AED306-AA04-7574-5D8C-2BDC68C40D5F}"/>
              </a:ext>
            </a:extLst>
          </p:cNvPr>
          <p:cNvSpPr txBox="1"/>
          <p:nvPr/>
        </p:nvSpPr>
        <p:spPr>
          <a:xfrm>
            <a:off x="4568839" y="2553962"/>
            <a:ext cx="10137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tx1"/>
                </a:solidFill>
                <a:latin typeface="+mj-lt"/>
              </a:rPr>
              <a:t>1/2</a:t>
            </a:r>
            <a:endParaRPr lang="en-US" sz="3200" b="1" baseline="30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AE74389-BC38-B2F3-63A6-2D9558768736}"/>
              </a:ext>
            </a:extLst>
          </p:cNvPr>
          <p:cNvSpPr txBox="1"/>
          <p:nvPr/>
        </p:nvSpPr>
        <p:spPr>
          <a:xfrm>
            <a:off x="7286515" y="2514410"/>
            <a:ext cx="101377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tx1"/>
                </a:solidFill>
                <a:latin typeface="+mj-lt"/>
              </a:rPr>
              <a:t>1/2</a:t>
            </a:r>
            <a:endParaRPr lang="en-US" sz="3200" b="1" baseline="30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2" name="Picture 31" descr="A blue wave on a black background&#10;&#10;Description automatically generated">
            <a:extLst>
              <a:ext uri="{FF2B5EF4-FFF2-40B4-BE49-F238E27FC236}">
                <a16:creationId xmlns:a16="http://schemas.microsoft.com/office/drawing/2014/main" id="{46DBB7F4-4B11-CC5B-90BA-7843B93AE3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49735">
            <a:off x="6176954" y="2626127"/>
            <a:ext cx="719446" cy="220356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C877BA6-E54D-2F7A-012F-E4990BA7D414}"/>
              </a:ext>
            </a:extLst>
          </p:cNvPr>
          <p:cNvSpPr txBox="1"/>
          <p:nvPr/>
        </p:nvSpPr>
        <p:spPr>
          <a:xfrm>
            <a:off x="6546408" y="2630807"/>
            <a:ext cx="1061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l-GR" sz="4400" b="1" dirty="0">
                <a:solidFill>
                  <a:srgbClr val="2044FF"/>
                </a:solidFill>
                <a:latin typeface="+mj-lt"/>
              </a:rPr>
              <a:t>γ</a:t>
            </a:r>
            <a:endParaRPr lang="en-US" sz="4400" b="1" baseline="30000" dirty="0">
              <a:solidFill>
                <a:srgbClr val="2044FF"/>
              </a:solidFill>
              <a:latin typeface="+mj-lt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6E2EC1BB-6357-B277-F37F-F58B8F89E0A6}"/>
                  </a:ext>
                </a:extLst>
              </p:cNvPr>
              <p:cNvSpPr/>
              <p:nvPr/>
            </p:nvSpPr>
            <p:spPr>
              <a:xfrm>
                <a:off x="1002405" y="3743901"/>
                <a:ext cx="2238112" cy="866006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  <a:scene3d>
                  <a:camera prst="orthographicFront"/>
                  <a:lightRig rig="soft" dir="t">
                    <a:rot lat="0" lon="0" rev="15600000"/>
                  </a:lightRig>
                </a:scene3d>
                <a:sp3d extrusionH="57150" prstMaterial="softEdge">
                  <a:bevelT w="25400" h="38100"/>
                </a:sp3d>
              </a:bodyPr>
              <a:lstStyle/>
              <a:p>
                <a:pPr algn="ctr"/>
                <a:r>
                  <a:rPr lang="en-US" sz="2400" b="1" dirty="0">
                    <a:ln/>
                    <a:solidFill>
                      <a:srgbClr val="FF0000"/>
                    </a:solidFill>
                    <a:cs typeface="Arial" panose="020B0604020202020204" pitchFamily="34" charset="0"/>
                  </a:rPr>
                  <a:t>EDM species:</a:t>
                </a:r>
              </a:p>
              <a:p>
                <a:pPr algn="ctr"/>
                <a:r>
                  <a:rPr lang="en-US" sz="2400" b="1" dirty="0">
                    <a:ln/>
                    <a:solidFill>
                      <a:srgbClr val="FF0000"/>
                    </a:solidFill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1" i="1" smtClean="0">
                            <a:ln/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1" i="1">
                            <a:ln/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𝑱</m:t>
                        </m:r>
                      </m:e>
                      <m:sub>
                        <m:r>
                          <a:rPr lang="en-US" sz="2400" b="1" i="1" smtClean="0">
                            <a:ln/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𝒇</m:t>
                        </m:r>
                      </m:sub>
                    </m:sSub>
                    <m:r>
                      <a:rPr lang="en-US" sz="2400" b="1" i="1">
                        <a:ln/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b="1" dirty="0">
                    <a:ln/>
                    <a:solidFill>
                      <a:srgbClr val="FF0000"/>
                    </a:solidFill>
                    <a:cs typeface="Arial" panose="020B0604020202020204" pitchFamily="34" charset="0"/>
                  </a:rPr>
                  <a:t>&gt; 0</a:t>
                </a:r>
              </a:p>
            </p:txBody>
          </p:sp>
        </mc:Choice>
        <mc:Fallback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6E2EC1BB-6357-B277-F37F-F58B8F89E0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2405" y="3743901"/>
                <a:ext cx="2238112" cy="86600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Callout: Line 38">
            <a:extLst>
              <a:ext uri="{FF2B5EF4-FFF2-40B4-BE49-F238E27FC236}">
                <a16:creationId xmlns:a16="http://schemas.microsoft.com/office/drawing/2014/main" id="{036E1C4B-44B9-908F-AD17-8CFB918D72C6}"/>
              </a:ext>
            </a:extLst>
          </p:cNvPr>
          <p:cNvSpPr/>
          <p:nvPr/>
        </p:nvSpPr>
        <p:spPr>
          <a:xfrm>
            <a:off x="4962560" y="1986175"/>
            <a:ext cx="3571540" cy="559964"/>
          </a:xfrm>
          <a:prstGeom prst="borderCallout1">
            <a:avLst>
              <a:gd name="adj1" fmla="val 98697"/>
              <a:gd name="adj2" fmla="val 51182"/>
              <a:gd name="adj3" fmla="val 200952"/>
              <a:gd name="adj4" fmla="val 5311"/>
            </a:avLst>
          </a:prstGeom>
          <a:ln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Spectator “</a:t>
            </a:r>
            <a:r>
              <a:rPr lang="en-US" b="1" u="sng" dirty="0">
                <a:solidFill>
                  <a:schemeClr val="tx1"/>
                </a:solidFill>
              </a:rPr>
              <a:t>single particle</a:t>
            </a:r>
            <a:r>
              <a:rPr lang="en-US" dirty="0">
                <a:solidFill>
                  <a:schemeClr val="tx1"/>
                </a:solidFill>
              </a:rPr>
              <a:t>” nucleon on a </a:t>
            </a:r>
            <a:r>
              <a:rPr lang="en-US" b="1" dirty="0">
                <a:solidFill>
                  <a:schemeClr val="tx1"/>
                </a:solidFill>
              </a:rPr>
              <a:t>collectively</a:t>
            </a:r>
            <a:r>
              <a:rPr lang="en-US" dirty="0">
                <a:solidFill>
                  <a:schemeClr val="tx1"/>
                </a:solidFill>
              </a:rPr>
              <a:t> deformed shell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3F87497-EC08-3254-C348-5719E60552C0}"/>
                  </a:ext>
                </a:extLst>
              </p:cNvPr>
              <p:cNvSpPr txBox="1"/>
              <p:nvPr/>
            </p:nvSpPr>
            <p:spPr>
              <a:xfrm>
                <a:off x="250923" y="3198188"/>
                <a:ext cx="3689191" cy="506934"/>
              </a:xfrm>
              <a:prstGeom prst="rect">
                <a:avLst/>
              </a:prstGeom>
              <a:solidFill>
                <a:srgbClr val="92D050"/>
              </a:solidFill>
            </p:spPr>
            <p:txBody>
              <a:bodyPr wrap="square">
                <a:spAutoFit/>
              </a:bodyPr>
              <a:lstStyle/>
              <a:p>
                <a:pPr/>
                <a:r>
                  <a:rPr lang="en-US" sz="2400" dirty="0">
                    <a:ln/>
                    <a:solidFill>
                      <a:schemeClr val="accent4"/>
                    </a:solidFill>
                    <a:ea typeface="Cambria Math" panose="02040503050406030204" pitchFamily="18" charset="0"/>
                  </a:rPr>
                  <a:t>E.g.: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sz="2400" i="1" smtClean="0">
                            <a:ln/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PrePr>
                      <m:sub/>
                      <m:sup>
                        <m:r>
                          <a:rPr lang="en-US" sz="2400" b="0" i="0" smtClean="0">
                            <a:ln/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225</m:t>
                        </m:r>
                      </m:sup>
                      <m:e>
                        <m:r>
                          <m:rPr>
                            <m:sty m:val="p"/>
                          </m:rPr>
                          <a:rPr lang="en-US" sz="2400" b="0" i="0" smtClean="0">
                            <a:ln/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</a:rPr>
                          <m:t>Ra</m:t>
                        </m:r>
                      </m:e>
                    </m:sPre>
                    <m:d>
                      <m:dPr>
                        <m:ctrlPr>
                          <a:rPr lang="en-US" sz="2400" i="1" smtClean="0">
                            <a:ln/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>
                                <a:ln/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n/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5/2</m:t>
                            </m:r>
                          </m:e>
                          <m:sup>
                            <m:r>
                              <a:rPr lang="en-US" sz="2400" b="0" i="1">
                                <a:ln/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r>
                          <a:rPr lang="en-US" sz="2400" b="0" i="1">
                            <a:ln/>
                            <a:solidFill>
                              <a:schemeClr val="accent4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sz="2400" i="1" smtClean="0">
                                <a:ln/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n/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1/2</m:t>
                            </m:r>
                          </m:e>
                          <m:sup>
                            <m:r>
                              <a:rPr lang="en-US" sz="2400" b="0" i="1">
                                <a:ln/>
                                <a:solidFill>
                                  <a:schemeClr val="accent4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e>
                    </m:d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3F87497-EC08-3254-C348-5719E60552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0923" y="3198188"/>
                <a:ext cx="3689191" cy="506934"/>
              </a:xfrm>
              <a:prstGeom prst="rect">
                <a:avLst/>
              </a:prstGeom>
              <a:blipFill>
                <a:blip r:embed="rId7"/>
                <a:stretch>
                  <a:fillRect l="-2479" t="-3614" b="-240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DEF41A85-53B8-518F-AAF5-1A6A052A1B15}"/>
              </a:ext>
            </a:extLst>
          </p:cNvPr>
          <p:cNvSpPr txBox="1"/>
          <p:nvPr/>
        </p:nvSpPr>
        <p:spPr>
          <a:xfrm>
            <a:off x="4713085" y="1007030"/>
            <a:ext cx="21391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Measure in {A,Z}-1</a:t>
            </a:r>
            <a:endParaRPr lang="en-US" sz="1800" baseline="-25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428130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931712-B3F0-1851-4C4E-E4327256B3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11BA733A-02EF-1E62-30FA-061AC1DE2502}"/>
              </a:ext>
            </a:extLst>
          </p:cNvPr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6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§3</a:t>
            </a:r>
            <a:endParaRPr lang="en-GB" sz="36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150B2C0-09D2-DC6F-6640-1A96D33B78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0"/>
            <a:ext cx="6976927" cy="762000"/>
          </a:xfrm>
        </p:spPr>
        <p:txBody>
          <a:bodyPr anchor="ctr"/>
          <a:lstStyle/>
          <a:p>
            <a:r>
              <a:rPr lang="en-US" dirty="0"/>
              <a:t>Stuck with: </a:t>
            </a:r>
            <a:r>
              <a:rPr lang="el-GR" dirty="0"/>
              <a:t>β</a:t>
            </a:r>
            <a:r>
              <a:rPr lang="en-US" baseline="-25000" dirty="0"/>
              <a:t>3</a:t>
            </a:r>
            <a:r>
              <a:rPr lang="en-US" dirty="0"/>
              <a:t> from E3</a:t>
            </a:r>
            <a:endParaRPr lang="en-US" baseline="300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5D1796-5FDA-7E71-785F-122151C2B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PM@LECM2025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83666D-5AE0-269A-ED38-EA5CCB8E3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312379-AF3A-492F-9E34-79658B46C14D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8A14F88-D63F-07A5-6719-C68B1636E10A}"/>
              </a:ext>
            </a:extLst>
          </p:cNvPr>
          <p:cNvSpPr/>
          <p:nvPr/>
        </p:nvSpPr>
        <p:spPr>
          <a:xfrm>
            <a:off x="133688" y="1029045"/>
            <a:ext cx="2978701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3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Measure: B(E3)</a:t>
            </a:r>
            <a:endParaRPr lang="en-US" sz="36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6780A1-9B3A-285D-F059-1AE094DD9A19}"/>
              </a:ext>
            </a:extLst>
          </p:cNvPr>
          <p:cNvSpPr/>
          <p:nvPr/>
        </p:nvSpPr>
        <p:spPr>
          <a:xfrm>
            <a:off x="8409320" y="1015793"/>
            <a:ext cx="554960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l-GR" sz="36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β</a:t>
            </a:r>
            <a:r>
              <a:rPr lang="en-US" sz="3600" baseline="-25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3</a:t>
            </a:r>
            <a:endParaRPr lang="en-US" sz="3600" baseline="-250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AA1705ED-35A7-C913-CFC0-019B35A6EDC4}"/>
              </a:ext>
            </a:extLst>
          </p:cNvPr>
          <p:cNvSpPr/>
          <p:nvPr/>
        </p:nvSpPr>
        <p:spPr>
          <a:xfrm>
            <a:off x="3200400" y="1269456"/>
            <a:ext cx="5181599" cy="532788"/>
          </a:xfrm>
          <a:prstGeom prst="rightArrow">
            <a:avLst/>
          </a:prstGeom>
          <a:solidFill>
            <a:schemeClr val="accent2">
              <a:lumMod val="40000"/>
              <a:lumOff val="60000"/>
              <a:alpha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55CEAAB-D9FF-9E9C-E4DE-D3B671A6B88B}"/>
              </a:ext>
            </a:extLst>
          </p:cNvPr>
          <p:cNvSpPr txBox="1"/>
          <p:nvPr/>
        </p:nvSpPr>
        <p:spPr>
          <a:xfrm>
            <a:off x="3200400" y="1011100"/>
            <a:ext cx="44957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Measure in {A,Z}-1</a:t>
            </a:r>
            <a:endParaRPr lang="en-US" sz="2400" baseline="-25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7452171-3F5E-C86F-F707-CE99FA50B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0254667"/>
              </p:ext>
            </p:extLst>
          </p:nvPr>
        </p:nvGraphicFramePr>
        <p:xfrm>
          <a:off x="228600" y="2003644"/>
          <a:ext cx="5473327" cy="85934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789140">
                  <a:extLst>
                    <a:ext uri="{9D8B030D-6E8A-4147-A177-3AD203B41FA5}">
                      <a16:colId xmlns:a16="http://schemas.microsoft.com/office/drawing/2014/main" val="1066839079"/>
                    </a:ext>
                  </a:extLst>
                </a:gridCol>
                <a:gridCol w="665132">
                  <a:extLst>
                    <a:ext uri="{9D8B030D-6E8A-4147-A177-3AD203B41FA5}">
                      <a16:colId xmlns:a16="http://schemas.microsoft.com/office/drawing/2014/main" val="915565230"/>
                    </a:ext>
                  </a:extLst>
                </a:gridCol>
                <a:gridCol w="394570">
                  <a:extLst>
                    <a:ext uri="{9D8B030D-6E8A-4147-A177-3AD203B41FA5}">
                      <a16:colId xmlns:a16="http://schemas.microsoft.com/office/drawing/2014/main" val="2772824892"/>
                    </a:ext>
                  </a:extLst>
                </a:gridCol>
                <a:gridCol w="687679">
                  <a:extLst>
                    <a:ext uri="{9D8B030D-6E8A-4147-A177-3AD203B41FA5}">
                      <a16:colId xmlns:a16="http://schemas.microsoft.com/office/drawing/2014/main" val="1576231410"/>
                    </a:ext>
                  </a:extLst>
                </a:gridCol>
                <a:gridCol w="811687">
                  <a:extLst>
                    <a:ext uri="{9D8B030D-6E8A-4147-A177-3AD203B41FA5}">
                      <a16:colId xmlns:a16="http://schemas.microsoft.com/office/drawing/2014/main" val="1370437702"/>
                    </a:ext>
                  </a:extLst>
                </a:gridCol>
                <a:gridCol w="766593">
                  <a:extLst>
                    <a:ext uri="{9D8B030D-6E8A-4147-A177-3AD203B41FA5}">
                      <a16:colId xmlns:a16="http://schemas.microsoft.com/office/drawing/2014/main" val="279450800"/>
                    </a:ext>
                  </a:extLst>
                </a:gridCol>
                <a:gridCol w="1358526">
                  <a:extLst>
                    <a:ext uri="{9D8B030D-6E8A-4147-A177-3AD203B41FA5}">
                      <a16:colId xmlns:a16="http://schemas.microsoft.com/office/drawing/2014/main" val="674529813"/>
                    </a:ext>
                  </a:extLst>
                </a:gridCol>
              </a:tblGrid>
              <a:tr h="16064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Radon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218Rn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0+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33.75 ms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0.079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-0.139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extLst>
                  <a:ext uri="{0D108BD9-81ED-4DB2-BD59-A6C34878D82A}">
                    <a16:rowId xmlns:a16="http://schemas.microsoft.com/office/drawing/2014/main" val="1131024761"/>
                  </a:ext>
                </a:extLst>
              </a:tr>
              <a:tr h="16064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220Rn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0+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55.6 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-0.125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E3: Q3=2180 e.fm3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extLst>
                  <a:ext uri="{0D108BD9-81ED-4DB2-BD59-A6C34878D82A}">
                    <a16:rowId xmlns:a16="http://schemas.microsoft.com/office/drawing/2014/main" val="1247471394"/>
                  </a:ext>
                </a:extLst>
              </a:tr>
              <a:tr h="165156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222Rn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0+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3.82 d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-0.125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E3: Q3=2360 e.fm3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extLst>
                  <a:ext uri="{0D108BD9-81ED-4DB2-BD59-A6C34878D82A}">
                    <a16:rowId xmlns:a16="http://schemas.microsoft.com/office/drawing/2014/main" val="3140555284"/>
                  </a:ext>
                </a:extLst>
              </a:tr>
              <a:tr h="160646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224Rn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0+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114 m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0.142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-0.112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E3: B(E3)=42(3) </a:t>
                      </a:r>
                      <a:r>
                        <a:rPr lang="en-US" sz="11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W.u</a:t>
                      </a:r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extLst>
                  <a:ext uri="{0D108BD9-81ED-4DB2-BD59-A6C34878D82A}">
                    <a16:rowId xmlns:a16="http://schemas.microsoft.com/office/drawing/2014/main" val="44345889"/>
                  </a:ext>
                </a:extLst>
              </a:tr>
              <a:tr h="171458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226Rn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0+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7.4 m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0.163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-0.056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Upcoming…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228" marR="4228" marT="4228" marB="0" anchor="b"/>
                </a:tc>
                <a:extLst>
                  <a:ext uri="{0D108BD9-81ED-4DB2-BD59-A6C34878D82A}">
                    <a16:rowId xmlns:a16="http://schemas.microsoft.com/office/drawing/2014/main" val="2421041135"/>
                  </a:ext>
                </a:extLst>
              </a:tr>
            </a:tbl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2825B204-207E-C8E7-A6AB-F18E440BA3A0}"/>
              </a:ext>
            </a:extLst>
          </p:cNvPr>
          <p:cNvSpPr/>
          <p:nvPr/>
        </p:nvSpPr>
        <p:spPr>
          <a:xfrm>
            <a:off x="6083000" y="1902278"/>
            <a:ext cx="1867819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…Fr</a:t>
            </a:r>
          </a:p>
          <a:p>
            <a:pPr algn="ctr"/>
            <a:r>
              <a:rPr lang="en-US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isotopes</a:t>
            </a:r>
          </a:p>
        </p:txBody>
      </p:sp>
      <p:graphicFrame>
        <p:nvGraphicFramePr>
          <p:cNvPr id="21" name="Table 20">
            <a:extLst>
              <a:ext uri="{FF2B5EF4-FFF2-40B4-BE49-F238E27FC236}">
                <a16:creationId xmlns:a16="http://schemas.microsoft.com/office/drawing/2014/main" id="{E1B471AB-EEE4-17CF-0C0B-F6FCDE740B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582924"/>
              </p:ext>
            </p:extLst>
          </p:nvPr>
        </p:nvGraphicFramePr>
        <p:xfrm>
          <a:off x="3098500" y="3168855"/>
          <a:ext cx="5969000" cy="1085850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046933128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4110331080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67893105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val="98157860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675890709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64516136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146986716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Radium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218Ra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0+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25.91 µs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0.078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-0.125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N/A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53442977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220Ra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0+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ms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0.111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-0.127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N/A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420418127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222Ra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0+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33.6 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0.122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-0.141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E3: Q3=3030 e.fm3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71391860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224Ra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0+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3.63 d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0.143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-0.139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E3: Q3=2520 e.fm3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425271982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226Ra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0+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1600 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0.164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-0.112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E3: Q3=2890 e.fm3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39066721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228Ra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0+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5.75 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0.174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-0.083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E3: Q3=2300 e.fm3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382220422"/>
                  </a:ext>
                </a:extLst>
              </a:tr>
            </a:tbl>
          </a:graphicData>
        </a:graphic>
      </p:graphicFrame>
      <p:sp>
        <p:nvSpPr>
          <p:cNvPr id="22" name="Rectangle 21">
            <a:extLst>
              <a:ext uri="{FF2B5EF4-FFF2-40B4-BE49-F238E27FC236}">
                <a16:creationId xmlns:a16="http://schemas.microsoft.com/office/drawing/2014/main" id="{5CACCCE5-3BFD-53DE-5FB4-EC3D0BD6F946}"/>
              </a:ext>
            </a:extLst>
          </p:cNvPr>
          <p:cNvSpPr/>
          <p:nvPr/>
        </p:nvSpPr>
        <p:spPr>
          <a:xfrm>
            <a:off x="689644" y="3173171"/>
            <a:ext cx="1867819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…Ra, Ac</a:t>
            </a:r>
          </a:p>
          <a:p>
            <a:pPr algn="ctr"/>
            <a:r>
              <a:rPr lang="en-US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isotopes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FE0B796-A348-0492-CD26-6160DCA1853A}"/>
              </a:ext>
            </a:extLst>
          </p:cNvPr>
          <p:cNvSpPr txBox="1"/>
          <p:nvPr/>
        </p:nvSpPr>
        <p:spPr>
          <a:xfrm>
            <a:off x="76200" y="5824814"/>
            <a:ext cx="9144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Only &gt;80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ms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 available at REA6 → Coulomb safe energies</a:t>
            </a:r>
            <a:endParaRPr lang="en-US" sz="2400" baseline="-25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B9668099-FAB0-401E-72F2-64732C10EE2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8000349"/>
              </p:ext>
            </p:extLst>
          </p:nvPr>
        </p:nvGraphicFramePr>
        <p:xfrm>
          <a:off x="248478" y="4500437"/>
          <a:ext cx="5969000" cy="1266825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889000">
                  <a:extLst>
                    <a:ext uri="{9D8B030D-6E8A-4147-A177-3AD203B41FA5}">
                      <a16:colId xmlns:a16="http://schemas.microsoft.com/office/drawing/2014/main" val="2660372488"/>
                    </a:ext>
                  </a:extLst>
                </a:gridCol>
                <a:gridCol w="749300">
                  <a:extLst>
                    <a:ext uri="{9D8B030D-6E8A-4147-A177-3AD203B41FA5}">
                      <a16:colId xmlns:a16="http://schemas.microsoft.com/office/drawing/2014/main" val="3113052864"/>
                    </a:ext>
                  </a:extLst>
                </a:gridCol>
                <a:gridCol w="444500">
                  <a:extLst>
                    <a:ext uri="{9D8B030D-6E8A-4147-A177-3AD203B41FA5}">
                      <a16:colId xmlns:a16="http://schemas.microsoft.com/office/drawing/2014/main" val="3444509110"/>
                    </a:ext>
                  </a:extLst>
                </a:gridCol>
                <a:gridCol w="774700">
                  <a:extLst>
                    <a:ext uri="{9D8B030D-6E8A-4147-A177-3AD203B41FA5}">
                      <a16:colId xmlns:a16="http://schemas.microsoft.com/office/drawing/2014/main" val="266448092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21213225"/>
                    </a:ext>
                  </a:extLst>
                </a:gridCol>
                <a:gridCol w="863600">
                  <a:extLst>
                    <a:ext uri="{9D8B030D-6E8A-4147-A177-3AD203B41FA5}">
                      <a16:colId xmlns:a16="http://schemas.microsoft.com/office/drawing/2014/main" val="1745964413"/>
                    </a:ext>
                  </a:extLst>
                </a:gridCol>
                <a:gridCol w="1333500">
                  <a:extLst>
                    <a:ext uri="{9D8B030D-6E8A-4147-A177-3AD203B41FA5}">
                      <a16:colId xmlns:a16="http://schemas.microsoft.com/office/drawing/2014/main" val="1280396578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Thorium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220Th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0+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10.2 µs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-0.139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74331796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222Th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0+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1.97 ms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0.111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-0.14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N/A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86142793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224Th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0+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1.04 s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0.144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-0.153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365490166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226Th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0+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30.69 m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0.154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-0.139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?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87305379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228Th</a:t>
                      </a: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0+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1.91 y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0.174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-0.111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E1: Q3=2520 e.fm3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33190058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230Th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0+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7540 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0.195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3-: Q3=2140 e.fm3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212497853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232Th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0+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1.41E10 y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0.205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n-US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3-: Q3=1970 e.fm3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763" marR="4763" marT="4763" marB="0" anchor="b"/>
                </a:tc>
                <a:extLst>
                  <a:ext uri="{0D108BD9-81ED-4DB2-BD59-A6C34878D82A}">
                    <a16:rowId xmlns:a16="http://schemas.microsoft.com/office/drawing/2014/main" val="1449343512"/>
                  </a:ext>
                </a:extLst>
              </a:tr>
            </a:tbl>
          </a:graphicData>
        </a:graphic>
      </p:graphicFrame>
      <p:sp>
        <p:nvSpPr>
          <p:cNvPr id="34" name="Rectangle 33">
            <a:extLst>
              <a:ext uri="{FF2B5EF4-FFF2-40B4-BE49-F238E27FC236}">
                <a16:creationId xmlns:a16="http://schemas.microsoft.com/office/drawing/2014/main" id="{F63CFDBF-9D52-986D-4E94-E68C4D6FE514}"/>
              </a:ext>
            </a:extLst>
          </p:cNvPr>
          <p:cNvSpPr/>
          <p:nvPr/>
        </p:nvSpPr>
        <p:spPr>
          <a:xfrm>
            <a:off x="6309238" y="4347235"/>
            <a:ext cx="2576346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…Pa</a:t>
            </a:r>
          </a:p>
          <a:p>
            <a:pPr algn="ctr"/>
            <a:r>
              <a:rPr lang="en-US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Isotopes</a:t>
            </a:r>
            <a:br>
              <a:rPr lang="en-US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</a:br>
            <a:r>
              <a:rPr lang="en-US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No direct E3</a:t>
            </a:r>
          </a:p>
        </p:txBody>
      </p:sp>
    </p:spTree>
    <p:extLst>
      <p:ext uri="{BB962C8B-B14F-4D97-AF65-F5344CB8AC3E}">
        <p14:creationId xmlns:p14="http://schemas.microsoft.com/office/powerpoint/2010/main" val="29104766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9A17CE-D3CD-6556-07C7-309BBF5F1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0A173-CF09-2F64-2FFF-5B7145E1D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/>
              <a:t>Source of  </a:t>
            </a:r>
            <a:r>
              <a:rPr lang="en-US" altLang="en-US" baseline="30000" dirty="0"/>
              <a:t>229</a:t>
            </a:r>
            <a:r>
              <a:rPr lang="en-US" altLang="en-US" dirty="0"/>
              <a:t>Pa</a:t>
            </a:r>
            <a:endParaRPr lang="en-US" dirty="0"/>
          </a:p>
        </p:txBody>
      </p:sp>
      <p:sp>
        <p:nvSpPr>
          <p:cNvPr id="12291" name="Text Placeholder 2">
            <a:extLst>
              <a:ext uri="{FF2B5EF4-FFF2-40B4-BE49-F238E27FC236}">
                <a16:creationId xmlns:a16="http://schemas.microsoft.com/office/drawing/2014/main" id="{38B5AE79-6995-8D38-6260-BF9900892C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/>
              <a:t>“How to get years of atoms?”</a:t>
            </a:r>
          </a:p>
        </p:txBody>
      </p:sp>
      <p:sp>
        <p:nvSpPr>
          <p:cNvPr id="12292" name="Slide Number Placeholder 4">
            <a:extLst>
              <a:ext uri="{FF2B5EF4-FFF2-40B4-BE49-F238E27FC236}">
                <a16:creationId xmlns:a16="http://schemas.microsoft.com/office/drawing/2014/main" id="{7152EA57-4E67-7C09-62C1-DB68F9623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4949B3D-5630-4B49-AFC5-0C188CC3188F}" type="slidenum">
              <a:rPr lang="en-US" altLang="en-US" sz="3600" i="0" smtClean="0"/>
              <a:pPr>
                <a:spcBef>
                  <a:spcPct val="0"/>
                </a:spcBef>
                <a:buFontTx/>
                <a:buNone/>
              </a:pPr>
              <a:t>24</a:t>
            </a:fld>
            <a:endParaRPr lang="en-US" altLang="en-US" sz="3600" i="0"/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795F95F2-FF81-E064-E3DE-AC964FCE5868}"/>
              </a:ext>
            </a:extLst>
          </p:cNvPr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§4</a:t>
            </a:r>
            <a:endParaRPr lang="en-GB" sz="40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F02982-D648-36C6-76FB-4431A0617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PM@LECM2025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48350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B87F5B-7793-8367-676A-717E92C77E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309989FA-04CE-D9D6-5CD7-96BE86D51F1A}"/>
              </a:ext>
            </a:extLst>
          </p:cNvPr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6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§4</a:t>
            </a:r>
            <a:endParaRPr lang="en-GB" sz="36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1FF780DF-A0F2-88BE-31F0-89FE19623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0"/>
            <a:ext cx="6976927" cy="762000"/>
          </a:xfrm>
        </p:spPr>
        <p:txBody>
          <a:bodyPr anchor="ctr"/>
          <a:lstStyle/>
          <a:p>
            <a:r>
              <a:rPr lang="en-US" baseline="30000" dirty="0"/>
              <a:t>229</a:t>
            </a:r>
            <a:r>
              <a:rPr lang="en-US" dirty="0"/>
              <a:t>Pa beam?!</a:t>
            </a:r>
            <a:endParaRPr lang="en-US" baseline="300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AFBDD3-93AB-A29E-C7D1-A7638913D9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PM@LECM2025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7C2834-0853-44AA-7A7F-4B74E6A8A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312379-AF3A-492F-9E34-79658B46C14D}" type="slidenum">
              <a:rPr lang="en-US" altLang="en-US" smtClean="0"/>
              <a:pPr>
                <a:defRPr/>
              </a:pPr>
              <a:t>25</a:t>
            </a:fld>
            <a:endParaRPr lang="en-US" alt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60C20EB-9A7B-0AEE-AF6A-9FE90568CD82}"/>
              </a:ext>
            </a:extLst>
          </p:cNvPr>
          <p:cNvSpPr/>
          <p:nvPr/>
        </p:nvSpPr>
        <p:spPr>
          <a:xfrm>
            <a:off x="569558" y="923499"/>
            <a:ext cx="800488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baseline="30000" dirty="0">
                <a:ln/>
                <a:solidFill>
                  <a:schemeClr val="accent4"/>
                </a:solidFill>
                <a:effectLst/>
              </a:rPr>
              <a:t>229</a:t>
            </a:r>
            <a:r>
              <a:rPr lang="en-US" sz="3200" b="1" cap="none" spc="0" dirty="0">
                <a:ln/>
                <a:solidFill>
                  <a:schemeClr val="accent4"/>
                </a:solidFill>
                <a:effectLst/>
              </a:rPr>
              <a:t>Pa </a:t>
            </a:r>
            <a:r>
              <a:rPr lang="en-US" sz="3200" i="1" u="sng" cap="none" spc="0" dirty="0">
                <a:ln/>
                <a:solidFill>
                  <a:schemeClr val="accent4"/>
                </a:solidFill>
                <a:effectLst/>
              </a:rPr>
              <a:t>could</a:t>
            </a:r>
            <a:r>
              <a:rPr lang="en-US" sz="3200" b="1" cap="none" spc="0" dirty="0">
                <a:ln/>
                <a:solidFill>
                  <a:schemeClr val="accent4"/>
                </a:solidFill>
                <a:effectLst/>
              </a:rPr>
              <a:t> become available at REA site</a:t>
            </a:r>
            <a:endParaRPr lang="en-US" sz="3200" b="1" i="1" cap="none" spc="0" dirty="0">
              <a:ln/>
              <a:solidFill>
                <a:schemeClr val="accent4"/>
              </a:solidFill>
              <a:effectLst/>
            </a:endParaRPr>
          </a:p>
        </p:txBody>
      </p:sp>
      <p:pic>
        <p:nvPicPr>
          <p:cNvPr id="12" name="Picture 11" descr="A screenshot of a calculator&#10;&#10;AI-generated content may be incorrect.">
            <a:extLst>
              <a:ext uri="{FF2B5EF4-FFF2-40B4-BE49-F238E27FC236}">
                <a16:creationId xmlns:a16="http://schemas.microsoft.com/office/drawing/2014/main" id="{95B45C1E-5940-126D-0F00-070EBE0E73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634986"/>
            <a:ext cx="5266364" cy="513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5151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13904-8050-A67F-18A4-44EA5DBFB1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B09CB7DD-09D6-D852-D7CE-DD52814938BB}"/>
              </a:ext>
            </a:extLst>
          </p:cNvPr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6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§4</a:t>
            </a:r>
            <a:endParaRPr lang="en-GB" sz="36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8683B12-BA6D-6B90-0A99-EE80B9413E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0"/>
            <a:ext cx="6976927" cy="762000"/>
          </a:xfrm>
        </p:spPr>
        <p:txBody>
          <a:bodyPr anchor="ctr"/>
          <a:lstStyle/>
          <a:p>
            <a:r>
              <a:rPr lang="en-US" dirty="0"/>
              <a:t>Dedicated </a:t>
            </a:r>
            <a:r>
              <a:rPr lang="en-US" baseline="30000" dirty="0"/>
              <a:t>229</a:t>
            </a:r>
            <a:r>
              <a:rPr lang="en-US" dirty="0"/>
              <a:t>Pa source</a:t>
            </a:r>
            <a:endParaRPr lang="en-US" baseline="3000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001DBD5-37F7-1099-83E2-B73592434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PM@LECM2025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EF4B0C-DBF8-7CA8-0240-73C6BC76D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312379-AF3A-492F-9E34-79658B46C14D}" type="slidenum">
              <a:rPr lang="en-US" altLang="en-US" smtClean="0"/>
              <a:pPr>
                <a:defRPr/>
              </a:pPr>
              <a:t>26</a:t>
            </a:fld>
            <a:endParaRPr lang="en-US" alt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9AA9D7C-675D-8AF7-0330-58B021F47AE1}"/>
              </a:ext>
            </a:extLst>
          </p:cNvPr>
          <p:cNvSpPr/>
          <p:nvPr/>
        </p:nvSpPr>
        <p:spPr>
          <a:xfrm>
            <a:off x="799982" y="762000"/>
            <a:ext cx="344196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baseline="30000" dirty="0">
                <a:ln/>
                <a:solidFill>
                  <a:schemeClr val="accent4"/>
                </a:solidFill>
              </a:rPr>
              <a:t>232</a:t>
            </a:r>
            <a:r>
              <a:rPr lang="en-US" sz="3200" b="1" dirty="0">
                <a:ln/>
                <a:solidFill>
                  <a:schemeClr val="accent4"/>
                </a:solidFill>
              </a:rPr>
              <a:t>Th (</a:t>
            </a:r>
            <a:r>
              <a:rPr lang="en-US" sz="3200" b="1" dirty="0">
                <a:ln/>
                <a:solidFill>
                  <a:srgbClr val="FF0000"/>
                </a:solidFill>
              </a:rPr>
              <a:t>p</a:t>
            </a:r>
            <a:r>
              <a:rPr lang="en-US" sz="3200" b="1" dirty="0">
                <a:ln/>
                <a:solidFill>
                  <a:schemeClr val="accent4"/>
                </a:solidFill>
              </a:rPr>
              <a:t>,4n) </a:t>
            </a:r>
            <a:r>
              <a:rPr lang="en-US" sz="3200" b="1" baseline="30000" dirty="0">
                <a:ln/>
                <a:solidFill>
                  <a:srgbClr val="4040FF"/>
                </a:solidFill>
              </a:rPr>
              <a:t>229</a:t>
            </a:r>
            <a:r>
              <a:rPr lang="en-US" sz="3200" b="1" dirty="0">
                <a:ln/>
                <a:solidFill>
                  <a:srgbClr val="4040FF"/>
                </a:solidFill>
              </a:rPr>
              <a:t>Pa</a:t>
            </a:r>
            <a:endParaRPr lang="en-US" sz="3200" b="1" i="1" dirty="0">
              <a:ln/>
              <a:solidFill>
                <a:srgbClr val="4040FF"/>
              </a:solidFill>
            </a:endParaRPr>
          </a:p>
        </p:txBody>
      </p:sp>
      <p:sp>
        <p:nvSpPr>
          <p:cNvPr id="2" name="Rectangle 26">
            <a:extLst>
              <a:ext uri="{FF2B5EF4-FFF2-40B4-BE49-F238E27FC236}">
                <a16:creationId xmlns:a16="http://schemas.microsoft.com/office/drawing/2014/main" id="{F54B724D-0BE8-8A18-825F-271517F519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6588" y="6459865"/>
            <a:ext cx="3644600" cy="261610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marL="0" lvl="1" indent="0" algn="ctr">
              <a:spcBef>
                <a:spcPct val="0"/>
              </a:spcBef>
              <a:buNone/>
            </a:pPr>
            <a:r>
              <a:rPr lang="en-US" altLang="en-US" sz="1100" i="0" dirty="0">
                <a:latin typeface="Arial" panose="020B0604020202020204" pitchFamily="34" charset="0"/>
                <a:cs typeface="Arial" panose="020B0604020202020204" pitchFamily="34" charset="0"/>
              </a:rPr>
              <a:t>C. U. Jost et al., AIP Conf. Proc. </a:t>
            </a:r>
            <a:r>
              <a:rPr lang="en-US" sz="1100" b="1" i="0" dirty="0">
                <a:latin typeface="Arial" panose="020B0604020202020204" pitchFamily="34" charset="0"/>
                <a:cs typeface="Arial" panose="020B0604020202020204" pitchFamily="34" charset="0"/>
              </a:rPr>
              <a:t>1525</a:t>
            </a:r>
            <a:r>
              <a:rPr lang="en-US" altLang="en-US" sz="1100" i="0" dirty="0">
                <a:latin typeface="Arial" panose="020B0604020202020204" pitchFamily="34" charset="0"/>
                <a:cs typeface="Arial" panose="020B0604020202020204" pitchFamily="34" charset="0"/>
              </a:rPr>
              <a:t>, 520 -524 (2013) </a:t>
            </a:r>
          </a:p>
        </p:txBody>
      </p:sp>
      <p:pic>
        <p:nvPicPr>
          <p:cNvPr id="11" name="Picture 10" descr="A table of maths with numbers and symbols&#10;&#10;AI-generated content may be incorrect.">
            <a:extLst>
              <a:ext uri="{FF2B5EF4-FFF2-40B4-BE49-F238E27FC236}">
                <a16:creationId xmlns:a16="http://schemas.microsoft.com/office/drawing/2014/main" id="{EACA6B91-FC37-46A5-088C-7B4D408C2C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852743"/>
            <a:ext cx="3633013" cy="48768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87BAFCED-294F-B274-AD74-B6F763D4AF2A}"/>
              </a:ext>
            </a:extLst>
          </p:cNvPr>
          <p:cNvSpPr/>
          <p:nvPr/>
        </p:nvSpPr>
        <p:spPr>
          <a:xfrm>
            <a:off x="5181600" y="3810000"/>
            <a:ext cx="3429000" cy="990600"/>
          </a:xfrm>
          <a:prstGeom prst="rect">
            <a:avLst/>
          </a:prstGeom>
          <a:solidFill>
            <a:srgbClr val="FFFF00">
              <a:alpha val="25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1B5072C-CD28-E516-2115-5D718F41842A}"/>
              </a:ext>
            </a:extLst>
          </p:cNvPr>
          <p:cNvSpPr/>
          <p:nvPr/>
        </p:nvSpPr>
        <p:spPr>
          <a:xfrm>
            <a:off x="1859101" y="1408227"/>
            <a:ext cx="837487" cy="80597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4D5E5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b="1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71A5A74-406E-0096-21FD-DB84FF535C18}"/>
              </a:ext>
            </a:extLst>
          </p:cNvPr>
          <p:cNvSpPr/>
          <p:nvPr/>
        </p:nvSpPr>
        <p:spPr>
          <a:xfrm rot="2208401">
            <a:off x="1672076" y="1824653"/>
            <a:ext cx="531975" cy="538385"/>
          </a:xfrm>
          <a:custGeom>
            <a:avLst/>
            <a:gdLst>
              <a:gd name="connsiteX0" fmla="*/ 149551 w 1333143"/>
              <a:gd name="connsiteY0" fmla="*/ 824669 h 824669"/>
              <a:gd name="connsiteX1" fmla="*/ 81184 w 1333143"/>
              <a:gd name="connsiteY1" fmla="*/ 683664 h 824669"/>
              <a:gd name="connsiteX2" fmla="*/ 4272 w 1333143"/>
              <a:gd name="connsiteY2" fmla="*/ 461473 h 824669"/>
              <a:gd name="connsiteX3" fmla="*/ 8545 w 1333143"/>
              <a:gd name="connsiteY3" fmla="*/ 320467 h 824669"/>
              <a:gd name="connsiteX4" fmla="*/ 89730 w 1333143"/>
              <a:gd name="connsiteY4" fmla="*/ 145278 h 824669"/>
              <a:gd name="connsiteX5" fmla="*/ 132459 w 1333143"/>
              <a:gd name="connsiteY5" fmla="*/ 89731 h 824669"/>
              <a:gd name="connsiteX6" fmla="*/ 166642 w 1333143"/>
              <a:gd name="connsiteY6" fmla="*/ 68366 h 824669"/>
              <a:gd name="connsiteX7" fmla="*/ 192280 w 1333143"/>
              <a:gd name="connsiteY7" fmla="*/ 42729 h 824669"/>
              <a:gd name="connsiteX8" fmla="*/ 247827 w 1333143"/>
              <a:gd name="connsiteY8" fmla="*/ 25637 h 824669"/>
              <a:gd name="connsiteX9" fmla="*/ 380287 w 1333143"/>
              <a:gd name="connsiteY9" fmla="*/ 85458 h 824669"/>
              <a:gd name="connsiteX10" fmla="*/ 478564 w 1333143"/>
              <a:gd name="connsiteY10" fmla="*/ 179462 h 824669"/>
              <a:gd name="connsiteX11" fmla="*/ 504201 w 1333143"/>
              <a:gd name="connsiteY11" fmla="*/ 256374 h 824669"/>
              <a:gd name="connsiteX12" fmla="*/ 499928 w 1333143"/>
              <a:gd name="connsiteY12" fmla="*/ 299103 h 824669"/>
              <a:gd name="connsiteX13" fmla="*/ 457199 w 1333143"/>
              <a:gd name="connsiteY13" fmla="*/ 311921 h 824669"/>
              <a:gd name="connsiteX14" fmla="*/ 414470 w 1333143"/>
              <a:gd name="connsiteY14" fmla="*/ 307649 h 824669"/>
              <a:gd name="connsiteX15" fmla="*/ 341831 w 1333143"/>
              <a:gd name="connsiteY15" fmla="*/ 213645 h 824669"/>
              <a:gd name="connsiteX16" fmla="*/ 337558 w 1333143"/>
              <a:gd name="connsiteY16" fmla="*/ 162370 h 824669"/>
              <a:gd name="connsiteX17" fmla="*/ 358923 w 1333143"/>
              <a:gd name="connsiteY17" fmla="*/ 119641 h 824669"/>
              <a:gd name="connsiteX18" fmla="*/ 397379 w 1333143"/>
              <a:gd name="connsiteY18" fmla="*/ 72639 h 824669"/>
              <a:gd name="connsiteX19" fmla="*/ 529839 w 1333143"/>
              <a:gd name="connsiteY19" fmla="*/ 0 h 824669"/>
              <a:gd name="connsiteX20" fmla="*/ 581113 w 1333143"/>
              <a:gd name="connsiteY20" fmla="*/ 8546 h 824669"/>
              <a:gd name="connsiteX21" fmla="*/ 687936 w 1333143"/>
              <a:gd name="connsiteY21" fmla="*/ 94004 h 824669"/>
              <a:gd name="connsiteX22" fmla="*/ 717846 w 1333143"/>
              <a:gd name="connsiteY22" fmla="*/ 162370 h 824669"/>
              <a:gd name="connsiteX23" fmla="*/ 726392 w 1333143"/>
              <a:gd name="connsiteY23" fmla="*/ 243555 h 824669"/>
              <a:gd name="connsiteX24" fmla="*/ 705027 w 1333143"/>
              <a:gd name="connsiteY24" fmla="*/ 277738 h 824669"/>
              <a:gd name="connsiteX25" fmla="*/ 679390 w 1333143"/>
              <a:gd name="connsiteY25" fmla="*/ 260647 h 824669"/>
              <a:gd name="connsiteX26" fmla="*/ 666571 w 1333143"/>
              <a:gd name="connsiteY26" fmla="*/ 209372 h 824669"/>
              <a:gd name="connsiteX27" fmla="*/ 679390 w 1333143"/>
              <a:gd name="connsiteY27" fmla="*/ 128187 h 824669"/>
              <a:gd name="connsiteX28" fmla="*/ 713573 w 1333143"/>
              <a:gd name="connsiteY28" fmla="*/ 89731 h 824669"/>
              <a:gd name="connsiteX29" fmla="*/ 803304 w 1333143"/>
              <a:gd name="connsiteY29" fmla="*/ 21364 h 824669"/>
              <a:gd name="connsiteX30" fmla="*/ 969947 w 1333143"/>
              <a:gd name="connsiteY30" fmla="*/ 72639 h 824669"/>
              <a:gd name="connsiteX31" fmla="*/ 995584 w 1333143"/>
              <a:gd name="connsiteY31" fmla="*/ 89731 h 824669"/>
              <a:gd name="connsiteX32" fmla="*/ 1029768 w 1333143"/>
              <a:gd name="connsiteY32" fmla="*/ 158097 h 824669"/>
              <a:gd name="connsiteX33" fmla="*/ 1021222 w 1333143"/>
              <a:gd name="connsiteY33" fmla="*/ 277738 h 824669"/>
              <a:gd name="connsiteX34" fmla="*/ 1008403 w 1333143"/>
              <a:gd name="connsiteY34" fmla="*/ 320467 h 824669"/>
              <a:gd name="connsiteX35" fmla="*/ 995584 w 1333143"/>
              <a:gd name="connsiteY35" fmla="*/ 329013 h 824669"/>
              <a:gd name="connsiteX36" fmla="*/ 961401 w 1333143"/>
              <a:gd name="connsiteY36" fmla="*/ 252101 h 824669"/>
              <a:gd name="connsiteX37" fmla="*/ 991311 w 1333143"/>
              <a:gd name="connsiteY37" fmla="*/ 94004 h 824669"/>
              <a:gd name="connsiteX38" fmla="*/ 1034040 w 1333143"/>
              <a:gd name="connsiteY38" fmla="*/ 34183 h 824669"/>
              <a:gd name="connsiteX39" fmla="*/ 1089588 w 1333143"/>
              <a:gd name="connsiteY39" fmla="*/ 4273 h 824669"/>
              <a:gd name="connsiteX40" fmla="*/ 1128044 w 1333143"/>
              <a:gd name="connsiteY40" fmla="*/ 8546 h 824669"/>
              <a:gd name="connsiteX41" fmla="*/ 1183592 w 1333143"/>
              <a:gd name="connsiteY41" fmla="*/ 34183 h 824669"/>
              <a:gd name="connsiteX42" fmla="*/ 1196411 w 1333143"/>
              <a:gd name="connsiteY42" fmla="*/ 47002 h 824669"/>
              <a:gd name="connsiteX43" fmla="*/ 1251958 w 1333143"/>
              <a:gd name="connsiteY43" fmla="*/ 115368 h 824669"/>
              <a:gd name="connsiteX44" fmla="*/ 1281868 w 1333143"/>
              <a:gd name="connsiteY44" fmla="*/ 149551 h 824669"/>
              <a:gd name="connsiteX45" fmla="*/ 1303233 w 1333143"/>
              <a:gd name="connsiteY45" fmla="*/ 192280 h 824669"/>
              <a:gd name="connsiteX46" fmla="*/ 1316052 w 1333143"/>
              <a:gd name="connsiteY46" fmla="*/ 235009 h 824669"/>
              <a:gd name="connsiteX47" fmla="*/ 1333143 w 1333143"/>
              <a:gd name="connsiteY47" fmla="*/ 333286 h 824669"/>
              <a:gd name="connsiteX48" fmla="*/ 1328870 w 1333143"/>
              <a:gd name="connsiteY48" fmla="*/ 427290 h 824669"/>
              <a:gd name="connsiteX49" fmla="*/ 1307506 w 1333143"/>
              <a:gd name="connsiteY49" fmla="*/ 478564 h 824669"/>
              <a:gd name="connsiteX50" fmla="*/ 1251958 w 1333143"/>
              <a:gd name="connsiteY50" fmla="*/ 585387 h 824669"/>
              <a:gd name="connsiteX51" fmla="*/ 1230594 w 1333143"/>
              <a:gd name="connsiteY51" fmla="*/ 632389 h 824669"/>
              <a:gd name="connsiteX52" fmla="*/ 1166500 w 1333143"/>
              <a:gd name="connsiteY52" fmla="*/ 713574 h 824669"/>
              <a:gd name="connsiteX53" fmla="*/ 1115225 w 1333143"/>
              <a:gd name="connsiteY53" fmla="*/ 786213 h 824669"/>
              <a:gd name="connsiteX54" fmla="*/ 1106680 w 1333143"/>
              <a:gd name="connsiteY54" fmla="*/ 807578 h 824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333143" h="824669">
                <a:moveTo>
                  <a:pt x="149551" y="824669"/>
                </a:moveTo>
                <a:cubicBezTo>
                  <a:pt x="126762" y="777667"/>
                  <a:pt x="101760" y="731676"/>
                  <a:pt x="81184" y="683664"/>
                </a:cubicBezTo>
                <a:cubicBezTo>
                  <a:pt x="28322" y="560319"/>
                  <a:pt x="30082" y="558256"/>
                  <a:pt x="4272" y="461473"/>
                </a:cubicBezTo>
                <a:cubicBezTo>
                  <a:pt x="1735" y="415801"/>
                  <a:pt x="-5855" y="365724"/>
                  <a:pt x="8545" y="320467"/>
                </a:cubicBezTo>
                <a:cubicBezTo>
                  <a:pt x="24570" y="270104"/>
                  <a:pt x="56249" y="194515"/>
                  <a:pt x="89730" y="145278"/>
                </a:cubicBezTo>
                <a:cubicBezTo>
                  <a:pt x="102866" y="125961"/>
                  <a:pt x="115941" y="106249"/>
                  <a:pt x="132459" y="89731"/>
                </a:cubicBezTo>
                <a:cubicBezTo>
                  <a:pt x="141960" y="80230"/>
                  <a:pt x="156076" y="76668"/>
                  <a:pt x="166642" y="68366"/>
                </a:cubicBezTo>
                <a:cubicBezTo>
                  <a:pt x="176145" y="60899"/>
                  <a:pt x="181585" y="48358"/>
                  <a:pt x="192280" y="42729"/>
                </a:cubicBezTo>
                <a:cubicBezTo>
                  <a:pt x="209423" y="33706"/>
                  <a:pt x="229311" y="31334"/>
                  <a:pt x="247827" y="25637"/>
                </a:cubicBezTo>
                <a:cubicBezTo>
                  <a:pt x="312263" y="44589"/>
                  <a:pt x="328301" y="41902"/>
                  <a:pt x="380287" y="85458"/>
                </a:cubicBezTo>
                <a:cubicBezTo>
                  <a:pt x="415035" y="114571"/>
                  <a:pt x="478564" y="179462"/>
                  <a:pt x="478564" y="179462"/>
                </a:cubicBezTo>
                <a:cubicBezTo>
                  <a:pt x="496399" y="215132"/>
                  <a:pt x="504201" y="218887"/>
                  <a:pt x="504201" y="256374"/>
                </a:cubicBezTo>
                <a:cubicBezTo>
                  <a:pt x="504201" y="270688"/>
                  <a:pt x="509174" y="288176"/>
                  <a:pt x="499928" y="299103"/>
                </a:cubicBezTo>
                <a:cubicBezTo>
                  <a:pt x="490323" y="310455"/>
                  <a:pt x="471442" y="307648"/>
                  <a:pt x="457199" y="311921"/>
                </a:cubicBezTo>
                <a:cubicBezTo>
                  <a:pt x="442956" y="310497"/>
                  <a:pt x="427012" y="314547"/>
                  <a:pt x="414470" y="307649"/>
                </a:cubicBezTo>
                <a:cubicBezTo>
                  <a:pt x="379672" y="288510"/>
                  <a:pt x="360355" y="245400"/>
                  <a:pt x="341831" y="213645"/>
                </a:cubicBezTo>
                <a:cubicBezTo>
                  <a:pt x="340407" y="196553"/>
                  <a:pt x="334490" y="179244"/>
                  <a:pt x="337558" y="162370"/>
                </a:cubicBezTo>
                <a:cubicBezTo>
                  <a:pt x="340407" y="146703"/>
                  <a:pt x="350090" y="132891"/>
                  <a:pt x="358923" y="119641"/>
                </a:cubicBezTo>
                <a:cubicBezTo>
                  <a:pt x="370152" y="102798"/>
                  <a:pt x="382145" y="85969"/>
                  <a:pt x="397379" y="72639"/>
                </a:cubicBezTo>
                <a:cubicBezTo>
                  <a:pt x="441794" y="33776"/>
                  <a:pt x="477061" y="23090"/>
                  <a:pt x="529839" y="0"/>
                </a:cubicBezTo>
                <a:cubicBezTo>
                  <a:pt x="546930" y="2849"/>
                  <a:pt x="566220" y="-309"/>
                  <a:pt x="581113" y="8546"/>
                </a:cubicBezTo>
                <a:cubicBezTo>
                  <a:pt x="620308" y="31851"/>
                  <a:pt x="687936" y="94004"/>
                  <a:pt x="687936" y="94004"/>
                </a:cubicBezTo>
                <a:cubicBezTo>
                  <a:pt x="697906" y="116793"/>
                  <a:pt x="715099" y="137648"/>
                  <a:pt x="717846" y="162370"/>
                </a:cubicBezTo>
                <a:cubicBezTo>
                  <a:pt x="723700" y="215052"/>
                  <a:pt x="720836" y="187992"/>
                  <a:pt x="726392" y="243555"/>
                </a:cubicBezTo>
                <a:cubicBezTo>
                  <a:pt x="719270" y="254949"/>
                  <a:pt x="717655" y="273146"/>
                  <a:pt x="705027" y="277738"/>
                </a:cubicBezTo>
                <a:cubicBezTo>
                  <a:pt x="695375" y="281248"/>
                  <a:pt x="684425" y="269599"/>
                  <a:pt x="679390" y="260647"/>
                </a:cubicBezTo>
                <a:cubicBezTo>
                  <a:pt x="670753" y="245292"/>
                  <a:pt x="670844" y="226464"/>
                  <a:pt x="666571" y="209372"/>
                </a:cubicBezTo>
                <a:cubicBezTo>
                  <a:pt x="670844" y="182310"/>
                  <a:pt x="669372" y="153687"/>
                  <a:pt x="679390" y="128187"/>
                </a:cubicBezTo>
                <a:cubicBezTo>
                  <a:pt x="685661" y="112224"/>
                  <a:pt x="701446" y="101858"/>
                  <a:pt x="713573" y="89731"/>
                </a:cubicBezTo>
                <a:cubicBezTo>
                  <a:pt x="768495" y="34809"/>
                  <a:pt x="751632" y="47201"/>
                  <a:pt x="803304" y="21364"/>
                </a:cubicBezTo>
                <a:cubicBezTo>
                  <a:pt x="887867" y="41660"/>
                  <a:pt x="902153" y="38742"/>
                  <a:pt x="969947" y="72639"/>
                </a:cubicBezTo>
                <a:cubicBezTo>
                  <a:pt x="979133" y="77232"/>
                  <a:pt x="987038" y="84034"/>
                  <a:pt x="995584" y="89731"/>
                </a:cubicBezTo>
                <a:cubicBezTo>
                  <a:pt x="997481" y="93146"/>
                  <a:pt x="1029469" y="147642"/>
                  <a:pt x="1029768" y="158097"/>
                </a:cubicBezTo>
                <a:cubicBezTo>
                  <a:pt x="1030910" y="198063"/>
                  <a:pt x="1024637" y="237902"/>
                  <a:pt x="1021222" y="277738"/>
                </a:cubicBezTo>
                <a:cubicBezTo>
                  <a:pt x="1019709" y="295389"/>
                  <a:pt x="1020758" y="308112"/>
                  <a:pt x="1008403" y="320467"/>
                </a:cubicBezTo>
                <a:cubicBezTo>
                  <a:pt x="1004772" y="324098"/>
                  <a:pt x="999857" y="326164"/>
                  <a:pt x="995584" y="329013"/>
                </a:cubicBezTo>
                <a:cubicBezTo>
                  <a:pt x="959006" y="297661"/>
                  <a:pt x="958465" y="309348"/>
                  <a:pt x="961401" y="252101"/>
                </a:cubicBezTo>
                <a:cubicBezTo>
                  <a:pt x="968215" y="119240"/>
                  <a:pt x="962903" y="173549"/>
                  <a:pt x="991311" y="94004"/>
                </a:cubicBezTo>
                <a:cubicBezTo>
                  <a:pt x="1003343" y="60313"/>
                  <a:pt x="981503" y="74780"/>
                  <a:pt x="1034040" y="34183"/>
                </a:cubicBezTo>
                <a:cubicBezTo>
                  <a:pt x="1050680" y="21325"/>
                  <a:pt x="1071072" y="14243"/>
                  <a:pt x="1089588" y="4273"/>
                </a:cubicBezTo>
                <a:cubicBezTo>
                  <a:pt x="1102407" y="5697"/>
                  <a:pt x="1115754" y="4635"/>
                  <a:pt x="1128044" y="8546"/>
                </a:cubicBezTo>
                <a:cubicBezTo>
                  <a:pt x="1147477" y="14729"/>
                  <a:pt x="1165818" y="24185"/>
                  <a:pt x="1183592" y="34183"/>
                </a:cubicBezTo>
                <a:cubicBezTo>
                  <a:pt x="1188859" y="37146"/>
                  <a:pt x="1192328" y="42547"/>
                  <a:pt x="1196411" y="47002"/>
                </a:cubicBezTo>
                <a:cubicBezTo>
                  <a:pt x="1271019" y="128393"/>
                  <a:pt x="1197562" y="47372"/>
                  <a:pt x="1251958" y="115368"/>
                </a:cubicBezTo>
                <a:cubicBezTo>
                  <a:pt x="1261416" y="127191"/>
                  <a:pt x="1272637" y="137550"/>
                  <a:pt x="1281868" y="149551"/>
                </a:cubicBezTo>
                <a:cubicBezTo>
                  <a:pt x="1291313" y="161829"/>
                  <a:pt x="1298363" y="177671"/>
                  <a:pt x="1303233" y="192280"/>
                </a:cubicBezTo>
                <a:cubicBezTo>
                  <a:pt x="1307935" y="206387"/>
                  <a:pt x="1312966" y="220462"/>
                  <a:pt x="1316052" y="235009"/>
                </a:cubicBezTo>
                <a:cubicBezTo>
                  <a:pt x="1322952" y="267536"/>
                  <a:pt x="1333143" y="333286"/>
                  <a:pt x="1333143" y="333286"/>
                </a:cubicBezTo>
                <a:cubicBezTo>
                  <a:pt x="1331719" y="364621"/>
                  <a:pt x="1334321" y="396400"/>
                  <a:pt x="1328870" y="427290"/>
                </a:cubicBezTo>
                <a:cubicBezTo>
                  <a:pt x="1325652" y="445524"/>
                  <a:pt x="1315606" y="461914"/>
                  <a:pt x="1307506" y="478564"/>
                </a:cubicBezTo>
                <a:cubicBezTo>
                  <a:pt x="1289949" y="514654"/>
                  <a:pt x="1268565" y="548850"/>
                  <a:pt x="1251958" y="585387"/>
                </a:cubicBezTo>
                <a:cubicBezTo>
                  <a:pt x="1244837" y="601054"/>
                  <a:pt x="1238888" y="617309"/>
                  <a:pt x="1230594" y="632389"/>
                </a:cubicBezTo>
                <a:cubicBezTo>
                  <a:pt x="1198755" y="690278"/>
                  <a:pt x="1209754" y="655054"/>
                  <a:pt x="1166500" y="713574"/>
                </a:cubicBezTo>
                <a:cubicBezTo>
                  <a:pt x="1098490" y="805587"/>
                  <a:pt x="1158661" y="742777"/>
                  <a:pt x="1115225" y="786213"/>
                </a:cubicBezTo>
                <a:cubicBezTo>
                  <a:pt x="1106043" y="804579"/>
                  <a:pt x="1106680" y="796935"/>
                  <a:pt x="1106680" y="807578"/>
                </a:cubicBezTo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C638A44-4410-DFB6-2D98-65512C44C315}"/>
              </a:ext>
            </a:extLst>
          </p:cNvPr>
          <p:cNvCxnSpPr>
            <a:cxnSpLocks/>
          </p:cNvCxnSpPr>
          <p:nvPr/>
        </p:nvCxnSpPr>
        <p:spPr>
          <a:xfrm>
            <a:off x="1938064" y="1486247"/>
            <a:ext cx="622561" cy="623780"/>
          </a:xfrm>
          <a:prstGeom prst="line">
            <a:avLst/>
          </a:prstGeom>
          <a:ln w="127000" cmpd="tri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E74D72F9-1834-358B-4A0C-7C8EB0E5D3C4}"/>
              </a:ext>
            </a:extLst>
          </p:cNvPr>
          <p:cNvCxnSpPr>
            <a:cxnSpLocks/>
          </p:cNvCxnSpPr>
          <p:nvPr/>
        </p:nvCxnSpPr>
        <p:spPr>
          <a:xfrm>
            <a:off x="2277844" y="1346775"/>
            <a:ext cx="4994" cy="419011"/>
          </a:xfrm>
          <a:prstGeom prst="straightConnector1">
            <a:avLst/>
          </a:prstGeom>
          <a:ln w="3810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9C5CD25-D997-B151-E3C7-0340A6DBDAA5}"/>
              </a:ext>
            </a:extLst>
          </p:cNvPr>
          <p:cNvCxnSpPr>
            <a:cxnSpLocks/>
          </p:cNvCxnSpPr>
          <p:nvPr/>
        </p:nvCxnSpPr>
        <p:spPr>
          <a:xfrm flipV="1">
            <a:off x="2291121" y="1736510"/>
            <a:ext cx="787484" cy="4136"/>
          </a:xfrm>
          <a:prstGeom prst="straightConnector1">
            <a:avLst/>
          </a:prstGeom>
          <a:ln w="38100">
            <a:solidFill>
              <a:srgbClr val="4040FF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C0402F6-2C25-089B-64D2-FF565BA78A8A}"/>
              </a:ext>
            </a:extLst>
          </p:cNvPr>
          <p:cNvSpPr txBox="1"/>
          <p:nvPr/>
        </p:nvSpPr>
        <p:spPr>
          <a:xfrm>
            <a:off x="3049586" y="1418152"/>
            <a:ext cx="1066800" cy="543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baseline="30000" dirty="0">
                <a:ln/>
                <a:solidFill>
                  <a:srgbClr val="4040FF"/>
                </a:solidFill>
              </a:rPr>
              <a:t>229</a:t>
            </a:r>
            <a:r>
              <a:rPr lang="en-US" sz="2800" b="1" dirty="0">
                <a:ln/>
                <a:solidFill>
                  <a:srgbClr val="4040FF"/>
                </a:solidFill>
              </a:rPr>
              <a:t>Pa</a:t>
            </a:r>
            <a:endParaRPr lang="en-US" sz="2800" dirty="0">
              <a:solidFill>
                <a:srgbClr val="4040FF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94683C0B-B73B-9162-E0D7-DD2850A36F05}"/>
              </a:ext>
            </a:extLst>
          </p:cNvPr>
          <p:cNvSpPr/>
          <p:nvPr/>
        </p:nvSpPr>
        <p:spPr>
          <a:xfrm>
            <a:off x="162565" y="2970854"/>
            <a:ext cx="142699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Duke&gt;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89A7C4A-75ED-DD7C-A5C3-4074359CF5C6}"/>
              </a:ext>
            </a:extLst>
          </p:cNvPr>
          <p:cNvSpPr/>
          <p:nvPr/>
        </p:nvSpPr>
        <p:spPr>
          <a:xfrm>
            <a:off x="3505200" y="4791917"/>
            <a:ext cx="126829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&lt;BNL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0" name="Star: 32 Points 29">
                <a:extLst>
                  <a:ext uri="{FF2B5EF4-FFF2-40B4-BE49-F238E27FC236}">
                    <a16:creationId xmlns:a16="http://schemas.microsoft.com/office/drawing/2014/main" id="{F4787B71-300D-3832-BD0A-27D2F0B5F046}"/>
                  </a:ext>
                </a:extLst>
              </p:cNvPr>
              <p:cNvSpPr/>
              <p:nvPr/>
            </p:nvSpPr>
            <p:spPr>
              <a:xfrm>
                <a:off x="1828800" y="5457663"/>
                <a:ext cx="7270442" cy="914400"/>
              </a:xfrm>
              <a:prstGeom prst="star32">
                <a:avLst>
                  <a:gd name="adj" fmla="val 45109"/>
                </a:avLst>
              </a:prstGeom>
              <a:solidFill>
                <a:srgbClr val="FFFF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ea typeface="Cambria Math" panose="02040503050406030204" pitchFamily="18" charset="0"/>
                  </a:rPr>
                  <a:t>Cross-section is massive at E</a:t>
                </a:r>
                <a:r>
                  <a:rPr lang="en-US" sz="2000" baseline="-25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ea typeface="Cambria Math" panose="02040503050406030204" pitchFamily="18" charset="0"/>
                  </a:rPr>
                  <a:t>p</a:t>
                </a:r>
                <a:r>
                  <a:rPr lang="en-US" sz="2000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ea typeface="Cambria Math" panose="02040503050406030204" pitchFamily="18" charset="0"/>
                  </a:rPr>
                  <a:t> ~ 29 MeV, </a:t>
                </a:r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mbria" panose="02040503050406030204" pitchFamily="18" charset="0"/>
                    <a:ea typeface="Cambria" panose="02040503050406030204" pitchFamily="18" charset="0"/>
                  </a:rPr>
                  <a:t>Rates ~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b="1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1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𝟐𝟎</m:t>
                        </m:r>
                        <m:r>
                          <a:rPr lang="en-US" sz="1400" b="1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1400" b="1" i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𝐦𝐠</m:t>
                        </m:r>
                        <m:r>
                          <a:rPr lang="en-US" sz="1400" b="1" i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sz="1400" b="1" i="0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𝐜𝐦</m:t>
                        </m:r>
                      </m:e>
                      <m:sup>
                        <m:r>
                          <a:rPr lang="en-US" sz="1400" b="1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1400" b="1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en-US" sz="1400" b="1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sz="1400" b="1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en-US" sz="1400" b="1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en-US" sz="1400" b="1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𝟏𝟓</m:t>
                    </m:r>
                    <m:r>
                      <a:rPr lang="en-US" sz="1400" b="1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400" b="1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  <m:r>
                      <a:rPr lang="en-US" sz="1400" b="1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sz="1400" b="1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1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US" sz="1400" b="1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𝟗</m:t>
                        </m:r>
                      </m:sup>
                    </m:sSup>
                  </m:oMath>
                </a14:m>
                <a:r>
                  <a:rPr lang="en-US" sz="1400" b="1" dirty="0">
                    <a:ln w="0"/>
                    <a:solidFill>
                      <a:schemeClr val="tx1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Cambria" panose="02040503050406030204" pitchFamily="18" charset="0"/>
                    <a:ea typeface="Cambria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400" b="1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1400" b="1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𝒔</m:t>
                        </m:r>
                      </m:e>
                      <m:sup>
                        <m:r>
                          <a:rPr lang="en-US" sz="1400" b="1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1400" b="1" i="1" smtClean="0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p>
                    </m:sSup>
                    <m:r>
                      <a:rPr lang="en-US" sz="1400" b="1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US" sz="1400" b="1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en-US" sz="1400" b="1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1400" b="1" i="0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𝐧𝐀</m:t>
                    </m:r>
                    <m:r>
                      <a:rPr lang="en-US" sz="1400" b="1" i="1" smtClean="0">
                        <a:ln w="0"/>
                        <a:solidFill>
                          <a:schemeClr val="tx1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]≈</m:t>
                    </m:r>
                    <m:sSup>
                      <m:sSupPr>
                        <m:ctrlPr>
                          <a:rPr lang="en-US" sz="1400" b="1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sSup>
                          <m:sSupPr>
                            <m:ctrlPr>
                              <a:rPr lang="en-US" sz="1400" b="1" i="1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1" i="1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𝟏𝟎</m:t>
                            </m:r>
                          </m:e>
                          <m:sup>
                            <m:r>
                              <a:rPr lang="en-US" sz="1400" b="1" i="1" smtClean="0">
                                <a:ln w="0"/>
                                <a:solidFill>
                                  <a:schemeClr val="tx1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𝟒</m:t>
                            </m:r>
                          </m:sup>
                        </m:sSup>
                        <m:r>
                          <a:rPr lang="en-US" sz="1400" b="1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𝒔</m:t>
                        </m:r>
                      </m:e>
                      <m:sup>
                        <m:r>
                          <a:rPr lang="en-US" sz="1400" b="1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r>
                          <a:rPr lang="en-US" sz="1400" b="1" i="1">
                            <a:ln w="0"/>
                            <a:solidFill>
                              <a:schemeClr val="tx1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sup>
                    </m:sSup>
                  </m:oMath>
                </a14:m>
                <a:endParaRPr lang="en-US" sz="2000" b="1" baseline="-250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Cambria" panose="02040503050406030204" pitchFamily="18" charset="0"/>
                  <a:ea typeface="Cambria" panose="02040503050406030204" pitchFamily="18" charset="0"/>
                </a:endParaRPr>
              </a:p>
            </p:txBody>
          </p:sp>
        </mc:Choice>
        <mc:Fallback>
          <p:sp>
            <p:nvSpPr>
              <p:cNvPr id="30" name="Star: 32 Points 29">
                <a:extLst>
                  <a:ext uri="{FF2B5EF4-FFF2-40B4-BE49-F238E27FC236}">
                    <a16:creationId xmlns:a16="http://schemas.microsoft.com/office/drawing/2014/main" id="{F4787B71-300D-3832-BD0A-27D2F0B5F0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28800" y="5457663"/>
                <a:ext cx="7270442" cy="914400"/>
              </a:xfrm>
              <a:prstGeom prst="star32">
                <a:avLst>
                  <a:gd name="adj" fmla="val 45109"/>
                </a:avLst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>
            <a:extLst>
              <a:ext uri="{FF2B5EF4-FFF2-40B4-BE49-F238E27FC236}">
                <a16:creationId xmlns:a16="http://schemas.microsoft.com/office/drawing/2014/main" id="{D650B6FE-F1FC-DC7C-2BD8-A97F8ADF8C0B}"/>
              </a:ext>
            </a:extLst>
          </p:cNvPr>
          <p:cNvSpPr txBox="1"/>
          <p:nvPr/>
        </p:nvSpPr>
        <p:spPr>
          <a:xfrm rot="2326672">
            <a:off x="1141227" y="2206922"/>
            <a:ext cx="95330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800" b="1" dirty="0">
                <a:solidFill>
                  <a:schemeClr val="tx1"/>
                </a:solidFill>
              </a:rPr>
              <a:t>1000</a:t>
            </a:r>
            <a:r>
              <a:rPr lang="en-US" sz="1800" b="1" baseline="30000" dirty="0">
                <a:solidFill>
                  <a:schemeClr val="tx1"/>
                </a:solidFill>
              </a:rPr>
              <a:t>o</a:t>
            </a:r>
            <a:r>
              <a:rPr lang="en-US" sz="1800" b="1" dirty="0">
                <a:solidFill>
                  <a:schemeClr val="tx1"/>
                </a:solidFill>
              </a:rPr>
              <a:t>C</a:t>
            </a:r>
          </a:p>
        </p:txBody>
      </p:sp>
      <p:pic>
        <p:nvPicPr>
          <p:cNvPr id="32" name="Picture 31" descr="A large machine in a factory&#10;&#10;AI-generated content may be incorrect.">
            <a:extLst>
              <a:ext uri="{FF2B5EF4-FFF2-40B4-BE49-F238E27FC236}">
                <a16:creationId xmlns:a16="http://schemas.microsoft.com/office/drawing/2014/main" id="{1BB25500-B1F2-F0FE-416A-85D3F6EC7D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691" y="2727169"/>
            <a:ext cx="3505200" cy="2084247"/>
          </a:xfrm>
          <a:prstGeom prst="rect">
            <a:avLst/>
          </a:prstGeom>
        </p:spPr>
      </p:pic>
      <p:pic>
        <p:nvPicPr>
          <p:cNvPr id="34" name="Picture 33" descr="A large machine in a factory&#10;&#10;AI-generated content may be incorrect.">
            <a:extLst>
              <a:ext uri="{FF2B5EF4-FFF2-40B4-BE49-F238E27FC236}">
                <a16:creationId xmlns:a16="http://schemas.microsoft.com/office/drawing/2014/main" id="{49DE90F0-A363-682D-B5AC-6EBA706417C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16" y="3692406"/>
            <a:ext cx="3076175" cy="1602174"/>
          </a:xfrm>
          <a:prstGeom prst="rect">
            <a:avLst/>
          </a:prstGeom>
        </p:spPr>
      </p:pic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0DD8D168-D6E8-21B7-DCE8-F415959FF7E7}"/>
              </a:ext>
            </a:extLst>
          </p:cNvPr>
          <p:cNvSpPr/>
          <p:nvPr/>
        </p:nvSpPr>
        <p:spPr>
          <a:xfrm>
            <a:off x="57651" y="1516064"/>
            <a:ext cx="1370205" cy="457158"/>
          </a:xfrm>
          <a:prstGeom prst="wedgeRoundRectCallout">
            <a:avLst>
              <a:gd name="adj1" fmla="val 91112"/>
              <a:gd name="adj2" fmla="val -28562"/>
              <a:gd name="adj3" fmla="val 16667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tx1"/>
                </a:solidFill>
              </a:rPr>
              <a:t>Ni-foil coated with </a:t>
            </a:r>
            <a:r>
              <a:rPr lang="en-US" sz="1400" b="1" baseline="30000" dirty="0">
                <a:solidFill>
                  <a:schemeClr val="tx1"/>
                </a:solidFill>
              </a:rPr>
              <a:t>232</a:t>
            </a:r>
            <a:r>
              <a:rPr lang="en-US" sz="1400" b="1" dirty="0">
                <a:solidFill>
                  <a:schemeClr val="tx1"/>
                </a:solidFill>
              </a:rPr>
              <a:t>Th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06F6B42-149E-0427-DB8C-0D8C6C94B906}"/>
              </a:ext>
            </a:extLst>
          </p:cNvPr>
          <p:cNvSpPr/>
          <p:nvPr/>
        </p:nvSpPr>
        <p:spPr>
          <a:xfrm>
            <a:off x="3125" y="5474589"/>
            <a:ext cx="213360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p@Tandem</a:t>
            </a:r>
            <a:endParaRPr lang="en-US" sz="28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r>
              <a:rPr 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~10 mA</a:t>
            </a:r>
          </a:p>
        </p:txBody>
      </p:sp>
    </p:spTree>
    <p:extLst>
      <p:ext uri="{BB962C8B-B14F-4D97-AF65-F5344CB8AC3E}">
        <p14:creationId xmlns:p14="http://schemas.microsoft.com/office/powerpoint/2010/main" val="11096715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11F60A4-0F44-4B92-86C5-AF90B7B8D556}" type="slidenum">
              <a:rPr lang="en-US" altLang="en-US" sz="3600" i="0" smtClean="0"/>
              <a:pPr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3600" i="0" dirty="0"/>
          </a:p>
        </p:txBody>
      </p:sp>
      <p:sp>
        <p:nvSpPr>
          <p:cNvPr id="78851" name="Title 2"/>
          <p:cNvSpPr>
            <a:spLocks noGrp="1"/>
          </p:cNvSpPr>
          <p:nvPr>
            <p:ph type="title"/>
          </p:nvPr>
        </p:nvSpPr>
        <p:spPr bwMode="auto">
          <a:xfrm>
            <a:off x="914400" y="0"/>
            <a:ext cx="7038324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Summary</a:t>
            </a:r>
            <a:endParaRPr lang="en-US" altLang="en-US" dirty="0"/>
          </a:p>
        </p:txBody>
      </p:sp>
      <p:sp>
        <p:nvSpPr>
          <p:cNvPr id="5" name="Flowchart: Terminator 4"/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§5</a:t>
            </a:r>
            <a:endParaRPr lang="en-GB" sz="40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78865" name="Date Placeholder 7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Algerian" panose="04020705040A02060702" pitchFamily="82" charset="0"/>
              </a:rPr>
              <a:t>PM@LECM2025</a:t>
            </a:r>
          </a:p>
        </p:txBody>
      </p:sp>
      <p:sp>
        <p:nvSpPr>
          <p:cNvPr id="10" name="Rectangle 25">
            <a:extLst>
              <a:ext uri="{FF2B5EF4-FFF2-40B4-BE49-F238E27FC236}">
                <a16:creationId xmlns:a16="http://schemas.microsoft.com/office/drawing/2014/main" id="{960B20C7-D239-0703-A71E-08111D7C7E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5268" y="881974"/>
            <a:ext cx="730250" cy="646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i="0" dirty="0">
                <a:solidFill>
                  <a:schemeClr val="bg1"/>
                </a:solidFill>
                <a:latin typeface="Arial" panose="020B0604020202020204" pitchFamily="34" charset="0"/>
              </a:rPr>
              <a:t>✔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7541CA-0B4B-24AE-6FF1-C751FB9E6548}"/>
              </a:ext>
            </a:extLst>
          </p:cNvPr>
          <p:cNvSpPr/>
          <p:nvPr/>
        </p:nvSpPr>
        <p:spPr>
          <a:xfrm>
            <a:off x="1209793" y="881974"/>
            <a:ext cx="7612253" cy="646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l-GR" sz="2400" b="1" dirty="0">
                <a:solidFill>
                  <a:schemeClr val="tx1"/>
                </a:solidFill>
              </a:rPr>
              <a:t>β</a:t>
            </a:r>
            <a:r>
              <a:rPr lang="en-US" sz="2400" b="1" baseline="-25000" dirty="0">
                <a:solidFill>
                  <a:schemeClr val="tx1"/>
                </a:solidFill>
              </a:rPr>
              <a:t>2 </a:t>
            </a:r>
            <a:r>
              <a:rPr lang="en-US" sz="2400" dirty="0">
                <a:solidFill>
                  <a:schemeClr val="tx1"/>
                </a:solidFill>
              </a:rPr>
              <a:t>:</a:t>
            </a:r>
            <a:r>
              <a:rPr lang="en-GB" sz="2400" dirty="0">
                <a:solidFill>
                  <a:schemeClr val="tx1"/>
                </a:solidFill>
                <a:latin typeface="Calibri" panose="020F0502020204030204" pitchFamily="34" charset="0"/>
              </a:rPr>
              <a:t>existing E2,E2+M1 transition measurements </a:t>
            </a:r>
            <a:endParaRPr lang="en-GB" sz="2400" b="1" u="sng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6F38C5-4BA5-FBBC-6277-A3A81F73E3BE}"/>
              </a:ext>
            </a:extLst>
          </p:cNvPr>
          <p:cNvSpPr/>
          <p:nvPr/>
        </p:nvSpPr>
        <p:spPr>
          <a:xfrm>
            <a:off x="319710" y="1536405"/>
            <a:ext cx="8500680" cy="476250"/>
          </a:xfrm>
          <a:prstGeom prst="rect">
            <a:avLst/>
          </a:prstGeom>
          <a:ln w="38100">
            <a:solidFill>
              <a:srgbClr val="4040FF"/>
            </a:solidFill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baseline="30000" dirty="0">
                <a:solidFill>
                  <a:schemeClr val="tx1"/>
                </a:solidFill>
              </a:rPr>
              <a:t>221,227</a:t>
            </a:r>
            <a:r>
              <a:rPr lang="en-US" sz="2800" b="1" dirty="0">
                <a:solidFill>
                  <a:schemeClr val="tx1"/>
                </a:solidFill>
              </a:rPr>
              <a:t>Fr, </a:t>
            </a:r>
            <a:r>
              <a:rPr lang="en-US" sz="2800" b="1" baseline="30000" dirty="0">
                <a:solidFill>
                  <a:schemeClr val="tx1"/>
                </a:solidFill>
              </a:rPr>
              <a:t>223,225</a:t>
            </a:r>
            <a:r>
              <a:rPr lang="en-US" sz="2800" b="1" dirty="0">
                <a:solidFill>
                  <a:schemeClr val="tx1"/>
                </a:solidFill>
              </a:rPr>
              <a:t>Ra</a:t>
            </a:r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3787838E-14CB-1698-9730-B1F0E9D7DB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671" y="2087392"/>
            <a:ext cx="730250" cy="646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i="0" dirty="0">
                <a:solidFill>
                  <a:schemeClr val="bg1"/>
                </a:solidFill>
                <a:latin typeface="Arial" panose="020B0604020202020204" pitchFamily="34" charset="0"/>
              </a:rPr>
              <a:t>✔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D0A54E-B18A-2AFF-92C2-45023C748952}"/>
              </a:ext>
            </a:extLst>
          </p:cNvPr>
          <p:cNvSpPr/>
          <p:nvPr/>
        </p:nvSpPr>
        <p:spPr>
          <a:xfrm>
            <a:off x="1198196" y="2087392"/>
            <a:ext cx="7612253" cy="646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l-GR" sz="2400" b="1" dirty="0">
                <a:solidFill>
                  <a:schemeClr val="tx1"/>
                </a:solidFill>
              </a:rPr>
              <a:t>β</a:t>
            </a:r>
            <a:r>
              <a:rPr lang="en-US" sz="2400" b="1" baseline="-25000" dirty="0">
                <a:solidFill>
                  <a:schemeClr val="tx1"/>
                </a:solidFill>
              </a:rPr>
              <a:t>2 </a:t>
            </a:r>
            <a:r>
              <a:rPr lang="en-US" sz="2400" b="1" dirty="0">
                <a:solidFill>
                  <a:schemeClr val="tx1"/>
                </a:solidFill>
              </a:rPr>
              <a:t>:</a:t>
            </a:r>
            <a:r>
              <a:rPr lang="en-GB" sz="2400" dirty="0">
                <a:solidFill>
                  <a:schemeClr val="tx1"/>
                </a:solidFill>
                <a:latin typeface="Calibri" panose="020F0502020204030204" pitchFamily="34" charset="0"/>
              </a:rPr>
              <a:t> existing HF atomic spectroscopy measurements </a:t>
            </a:r>
            <a:endParaRPr lang="en-GB" sz="2400" b="1" u="sng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07AE7DF-EED4-18D0-7FAE-9BC60CA43FA4}"/>
              </a:ext>
            </a:extLst>
          </p:cNvPr>
          <p:cNvSpPr/>
          <p:nvPr/>
        </p:nvSpPr>
        <p:spPr>
          <a:xfrm>
            <a:off x="325267" y="2755814"/>
            <a:ext cx="8500680" cy="476250"/>
          </a:xfrm>
          <a:prstGeom prst="rect">
            <a:avLst/>
          </a:prstGeom>
          <a:ln w="38100">
            <a:solidFill>
              <a:srgbClr val="4040FF"/>
            </a:solidFill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aseline="30000" dirty="0">
                <a:solidFill>
                  <a:schemeClr val="tx1"/>
                </a:solidFill>
              </a:rPr>
              <a:t>225, 227, 229</a:t>
            </a:r>
            <a:r>
              <a:rPr lang="en-US" sz="2800" b="1" dirty="0">
                <a:solidFill>
                  <a:schemeClr val="tx1"/>
                </a:solidFill>
              </a:rPr>
              <a:t>Ac</a:t>
            </a:r>
            <a:r>
              <a:rPr lang="en-US" sz="2800" dirty="0">
                <a:solidFill>
                  <a:schemeClr val="tx1"/>
                </a:solidFill>
              </a:rPr>
              <a:t>,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aseline="30000" dirty="0">
                <a:solidFill>
                  <a:schemeClr val="tx1"/>
                </a:solidFill>
              </a:rPr>
              <a:t>221, 223, 225, 227, 229</a:t>
            </a:r>
            <a:r>
              <a:rPr lang="en-US" sz="2800" b="1" dirty="0">
                <a:solidFill>
                  <a:schemeClr val="tx1"/>
                </a:solidFill>
              </a:rPr>
              <a:t>Ra</a:t>
            </a:r>
            <a:r>
              <a:rPr lang="en-US" sz="2800" dirty="0">
                <a:solidFill>
                  <a:schemeClr val="tx1"/>
                </a:solidFill>
              </a:rPr>
              <a:t>,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aseline="30000" dirty="0">
                <a:solidFill>
                  <a:schemeClr val="tx1"/>
                </a:solidFill>
              </a:rPr>
              <a:t>221,223,225,227</a:t>
            </a:r>
            <a:r>
              <a:rPr lang="en-US" sz="2800" b="1" dirty="0">
                <a:solidFill>
                  <a:schemeClr val="tx1"/>
                </a:solidFill>
              </a:rPr>
              <a:t>Fr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2C7A22F-AE9E-CB53-80CC-C4C9F3ECAFAD}"/>
              </a:ext>
            </a:extLst>
          </p:cNvPr>
          <p:cNvSpPr/>
          <p:nvPr/>
        </p:nvSpPr>
        <p:spPr>
          <a:xfrm>
            <a:off x="1232985" y="4675302"/>
            <a:ext cx="7612253" cy="646113"/>
          </a:xfrm>
          <a:prstGeom prst="rect">
            <a:avLst/>
          </a:prstGeom>
          <a:solidFill>
            <a:srgbClr val="89172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l-GR" sz="2400" b="1" dirty="0">
                <a:solidFill>
                  <a:schemeClr val="bg1"/>
                </a:solidFill>
              </a:rPr>
              <a:t>β</a:t>
            </a:r>
            <a:r>
              <a:rPr lang="en-US" sz="2400" b="1" baseline="-25000" dirty="0">
                <a:solidFill>
                  <a:schemeClr val="bg1"/>
                </a:solidFill>
              </a:rPr>
              <a:t>3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</a:rPr>
              <a:t>: Need dedicated conv. e-</a:t>
            </a:r>
            <a:r>
              <a:rPr lang="en-GB" sz="2400" dirty="0" err="1">
                <a:solidFill>
                  <a:schemeClr val="bg1"/>
                </a:solidFill>
                <a:latin typeface="Calibri" panose="020F0502020204030204" pitchFamily="34" charset="0"/>
              </a:rPr>
              <a:t>spect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</a:rPr>
              <a:t>. &amp; E{2,3}: </a:t>
            </a:r>
            <a:r>
              <a:rPr lang="en-GB" sz="2400" baseline="30000" dirty="0">
                <a:solidFill>
                  <a:schemeClr val="bg1"/>
                </a:solidFill>
                <a:latin typeface="Calibri" panose="020F0502020204030204" pitchFamily="34" charset="0"/>
              </a:rPr>
              <a:t>224,226,228</a:t>
            </a:r>
            <a:r>
              <a:rPr lang="en-GB" sz="2400" dirty="0">
                <a:solidFill>
                  <a:schemeClr val="bg1"/>
                </a:solidFill>
                <a:latin typeface="Calibri" panose="020F0502020204030204" pitchFamily="34" charset="0"/>
              </a:rPr>
              <a:t>Th</a:t>
            </a:r>
          </a:p>
        </p:txBody>
      </p:sp>
      <p:sp>
        <p:nvSpPr>
          <p:cNvPr id="11" name="Rectangle 23">
            <a:extLst>
              <a:ext uri="{FF2B5EF4-FFF2-40B4-BE49-F238E27FC236}">
                <a16:creationId xmlns:a16="http://schemas.microsoft.com/office/drawing/2014/main" id="{86274613-F369-8DC4-866E-CABFA68494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649" y="4675680"/>
            <a:ext cx="730250" cy="646113"/>
          </a:xfrm>
          <a:prstGeom prst="rect">
            <a:avLst/>
          </a:prstGeom>
          <a:solidFill>
            <a:srgbClr val="891723"/>
          </a:solidFill>
          <a:ln w="12700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i="0" dirty="0">
                <a:solidFill>
                  <a:schemeClr val="bg1"/>
                </a:solidFill>
                <a:latin typeface="Arial" panose="020B0604020202020204" pitchFamily="34" charset="0"/>
              </a:rPr>
              <a:t>!</a:t>
            </a:r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83613415-675B-5908-BDD8-47011DBB7B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581" y="3334260"/>
            <a:ext cx="730250" cy="646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i="0" dirty="0">
                <a:solidFill>
                  <a:schemeClr val="bg1"/>
                </a:solidFill>
                <a:latin typeface="Arial" panose="020B0604020202020204" pitchFamily="34" charset="0"/>
              </a:rPr>
              <a:t>✔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9C2C5-76AD-63DA-2217-50545F47F569}"/>
              </a:ext>
            </a:extLst>
          </p:cNvPr>
          <p:cNvSpPr/>
          <p:nvPr/>
        </p:nvSpPr>
        <p:spPr>
          <a:xfrm>
            <a:off x="1213106" y="3334260"/>
            <a:ext cx="7612253" cy="64611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l-GR" sz="2400" b="1" dirty="0">
                <a:solidFill>
                  <a:schemeClr val="tx1"/>
                </a:solidFill>
              </a:rPr>
              <a:t>β</a:t>
            </a:r>
            <a:r>
              <a:rPr lang="en-US" sz="2400" b="1" baseline="-25000" dirty="0">
                <a:solidFill>
                  <a:schemeClr val="tx1"/>
                </a:solidFill>
              </a:rPr>
              <a:t>3</a:t>
            </a:r>
            <a:r>
              <a:rPr lang="en-US" sz="2400" b="1" dirty="0">
                <a:solidFill>
                  <a:schemeClr val="tx1"/>
                </a:solidFill>
              </a:rPr>
              <a:t>: </a:t>
            </a:r>
            <a:r>
              <a:rPr lang="en-GB" sz="2400" dirty="0">
                <a:solidFill>
                  <a:schemeClr val="tx1"/>
                </a:solidFill>
                <a:latin typeface="Calibri" panose="020F0502020204030204" pitchFamily="34" charset="0"/>
              </a:rPr>
              <a:t>existing E3 measurements with {A,Z}-1</a:t>
            </a:r>
            <a:endParaRPr lang="en-GB" sz="2400" b="1" u="sng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549CE45-2F07-3358-7F3E-DD236AB9ABA2}"/>
              </a:ext>
            </a:extLst>
          </p:cNvPr>
          <p:cNvSpPr/>
          <p:nvPr/>
        </p:nvSpPr>
        <p:spPr>
          <a:xfrm>
            <a:off x="340177" y="4002682"/>
            <a:ext cx="8500680" cy="476250"/>
          </a:xfrm>
          <a:prstGeom prst="rect">
            <a:avLst/>
          </a:prstGeom>
          <a:ln w="38100">
            <a:solidFill>
              <a:srgbClr val="4040FF"/>
            </a:solidFill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aseline="30000" dirty="0">
                <a:solidFill>
                  <a:schemeClr val="tx1"/>
                </a:solidFill>
              </a:rPr>
              <a:t>221, 223, 225, 227</a:t>
            </a:r>
            <a:r>
              <a:rPr lang="en-US" sz="2800" b="1" dirty="0">
                <a:solidFill>
                  <a:schemeClr val="tx1"/>
                </a:solidFill>
              </a:rPr>
              <a:t>Fr</a:t>
            </a:r>
            <a:r>
              <a:rPr lang="en-US" sz="2800" dirty="0">
                <a:solidFill>
                  <a:schemeClr val="tx1"/>
                </a:solidFill>
              </a:rPr>
              <a:t>,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aseline="30000" dirty="0">
                <a:solidFill>
                  <a:schemeClr val="tx1"/>
                </a:solidFill>
              </a:rPr>
              <a:t>223, 225, 227, 229</a:t>
            </a:r>
            <a:r>
              <a:rPr lang="en-US" sz="2800" b="1" dirty="0">
                <a:solidFill>
                  <a:schemeClr val="tx1"/>
                </a:solidFill>
              </a:rPr>
              <a:t>Ra/Ac</a:t>
            </a:r>
            <a:r>
              <a:rPr lang="en-US" sz="2800" dirty="0">
                <a:solidFill>
                  <a:schemeClr val="tx1"/>
                </a:solidFill>
              </a:rPr>
              <a:t>, </a:t>
            </a:r>
            <a:r>
              <a:rPr lang="en-US" sz="2800" baseline="30000" dirty="0">
                <a:solidFill>
                  <a:schemeClr val="tx1"/>
                </a:solidFill>
              </a:rPr>
              <a:t>231,233</a:t>
            </a:r>
            <a:r>
              <a:rPr lang="en-US" sz="2800" b="1" dirty="0">
                <a:solidFill>
                  <a:schemeClr val="tx1"/>
                </a:solidFill>
              </a:rPr>
              <a:t>Pa</a:t>
            </a:r>
            <a:r>
              <a:rPr lang="en-US" sz="28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BBF05EF-33FE-E01F-4DFB-0B51C6560A97}"/>
              </a:ext>
            </a:extLst>
          </p:cNvPr>
          <p:cNvSpPr/>
          <p:nvPr/>
        </p:nvSpPr>
        <p:spPr>
          <a:xfrm>
            <a:off x="1232985" y="5486733"/>
            <a:ext cx="7612253" cy="646113"/>
          </a:xfrm>
          <a:prstGeom prst="rect">
            <a:avLst/>
          </a:prstGeom>
          <a:solidFill>
            <a:srgbClr val="FFC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400" b="1" dirty="0">
                <a:solidFill>
                  <a:schemeClr val="tx1"/>
                </a:solidFill>
              </a:rPr>
              <a:t>Tandem accelerators can be a long-term source of </a:t>
            </a:r>
            <a:r>
              <a:rPr lang="en-US" sz="2400" b="1" baseline="30000" dirty="0">
                <a:solidFill>
                  <a:schemeClr val="tx1"/>
                </a:solidFill>
              </a:rPr>
              <a:t>229</a:t>
            </a:r>
            <a:r>
              <a:rPr lang="en-US" sz="2400" b="1" dirty="0">
                <a:solidFill>
                  <a:schemeClr val="tx1"/>
                </a:solidFill>
              </a:rPr>
              <a:t>Pa </a:t>
            </a:r>
            <a:endParaRPr lang="en-GB" sz="24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Rectangle 23">
            <a:extLst>
              <a:ext uri="{FF2B5EF4-FFF2-40B4-BE49-F238E27FC236}">
                <a16:creationId xmlns:a16="http://schemas.microsoft.com/office/drawing/2014/main" id="{3780F022-70E9-E186-62D4-B5BB962E57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649" y="5487111"/>
            <a:ext cx="730250" cy="646113"/>
          </a:xfrm>
          <a:prstGeom prst="rect">
            <a:avLst/>
          </a:prstGeom>
          <a:solidFill>
            <a:srgbClr val="FFC000"/>
          </a:solidFill>
          <a:ln w="12700">
            <a:solidFill>
              <a:schemeClr val="tx2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i="0" dirty="0"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105640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1BC10C-D0D7-CB60-79D5-85829CAF0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Number Placeholder 1">
            <a:extLst>
              <a:ext uri="{FF2B5EF4-FFF2-40B4-BE49-F238E27FC236}">
                <a16:creationId xmlns:a16="http://schemas.microsoft.com/office/drawing/2014/main" id="{D4817B06-2554-C181-EFEF-A52C35879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11F60A4-0F44-4B92-86C5-AF90B7B8D556}" type="slidenum">
              <a:rPr lang="en-US" altLang="en-US" sz="3600" i="0" smtClean="0"/>
              <a:pPr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3600" i="0" dirty="0"/>
          </a:p>
        </p:txBody>
      </p:sp>
      <p:sp>
        <p:nvSpPr>
          <p:cNvPr id="78851" name="Title 2">
            <a:extLst>
              <a:ext uri="{FF2B5EF4-FFF2-40B4-BE49-F238E27FC236}">
                <a16:creationId xmlns:a16="http://schemas.microsoft.com/office/drawing/2014/main" id="{C107FEE5-F140-B59D-3134-A5AC32DE833A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914400" y="0"/>
            <a:ext cx="7038324" cy="762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Acknowledgements</a:t>
            </a:r>
          </a:p>
        </p:txBody>
      </p:sp>
      <p:sp>
        <p:nvSpPr>
          <p:cNvPr id="5" name="Flowchart: Terminator 4">
            <a:extLst>
              <a:ext uri="{FF2B5EF4-FFF2-40B4-BE49-F238E27FC236}">
                <a16:creationId xmlns:a16="http://schemas.microsoft.com/office/drawing/2014/main" id="{A2BDC5DC-05B1-072C-0B6F-6EEFE7F79FD1}"/>
              </a:ext>
            </a:extLst>
          </p:cNvPr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§5</a:t>
            </a:r>
            <a:endParaRPr lang="en-GB" sz="40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78865" name="Date Placeholder 7">
            <a:extLst>
              <a:ext uri="{FF2B5EF4-FFF2-40B4-BE49-F238E27FC236}">
                <a16:creationId xmlns:a16="http://schemas.microsoft.com/office/drawing/2014/main" id="{8B4D2C74-E325-686C-2526-641CDC97CDF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Algerian" panose="04020705040A02060702" pitchFamily="82" charset="0"/>
              </a:rPr>
              <a:t>PM@LECM2025</a:t>
            </a:r>
          </a:p>
        </p:txBody>
      </p:sp>
      <p:sp>
        <p:nvSpPr>
          <p:cNvPr id="16" name="Rectangle 26">
            <a:extLst>
              <a:ext uri="{FF2B5EF4-FFF2-40B4-BE49-F238E27FC236}">
                <a16:creationId xmlns:a16="http://schemas.microsoft.com/office/drawing/2014/main" id="{1A4CC1A7-F991-C1C9-87A9-DED29D687D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2902" y="6334825"/>
            <a:ext cx="3406300" cy="338554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1600" i="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Thanks: A. </a:t>
            </a:r>
            <a:r>
              <a:rPr lang="en-US" sz="1600" i="0" dirty="0" err="1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Afanasjev</a:t>
            </a:r>
            <a:r>
              <a:rPr lang="en-US" sz="1600" i="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, J. Winger</a:t>
            </a:r>
            <a:endParaRPr lang="en-US" altLang="en-US" sz="1600" i="0" dirty="0"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3B8CEB9-D762-2512-47E8-CF2316C78497}"/>
              </a:ext>
            </a:extLst>
          </p:cNvPr>
          <p:cNvSpPr/>
          <p:nvPr/>
        </p:nvSpPr>
        <p:spPr>
          <a:xfrm>
            <a:off x="3810000" y="924690"/>
            <a:ext cx="1385316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Current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7C599CD-A0A1-1B74-37BD-A236E68A28AF}"/>
              </a:ext>
            </a:extLst>
          </p:cNvPr>
          <p:cNvSpPr/>
          <p:nvPr/>
        </p:nvSpPr>
        <p:spPr>
          <a:xfrm>
            <a:off x="4120594" y="2806506"/>
            <a:ext cx="902811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Past</a:t>
            </a:r>
            <a:endParaRPr lang="en-US" sz="4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2" name="Picture 21" descr="A blue globe with white text&#10;&#10;AI-generated content may be incorrect.">
            <a:extLst>
              <a:ext uri="{FF2B5EF4-FFF2-40B4-BE49-F238E27FC236}">
                <a16:creationId xmlns:a16="http://schemas.microsoft.com/office/drawing/2014/main" id="{B0E09060-4CAD-D436-F99F-750D88AB80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578" y="3838583"/>
            <a:ext cx="1128090" cy="731003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7B6C3595-03F3-DA5E-D119-978E3AD575E9}"/>
              </a:ext>
            </a:extLst>
          </p:cNvPr>
          <p:cNvSpPr/>
          <p:nvPr/>
        </p:nvSpPr>
        <p:spPr>
          <a:xfrm>
            <a:off x="1370703" y="3315665"/>
            <a:ext cx="6557341" cy="476250"/>
          </a:xfrm>
          <a:prstGeom prst="rect">
            <a:avLst/>
          </a:prstGeom>
          <a:ln w="38100">
            <a:solidFill>
              <a:srgbClr val="4040FF"/>
            </a:solidFill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DE-SC0014448, DE-SC0019768, DE-FG02-94ER40818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Picture 26" descr="A logo of the united states of america&#10;&#10;AI-generated content may be incorrect.">
            <a:extLst>
              <a:ext uri="{FF2B5EF4-FFF2-40B4-BE49-F238E27FC236}">
                <a16:creationId xmlns:a16="http://schemas.microsoft.com/office/drawing/2014/main" id="{5C282575-687F-B7D8-4814-5CC6B1D51F7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93" y="3225199"/>
            <a:ext cx="628499" cy="628499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47572B19-E6F2-A7F1-8B88-7BA7EED12E4B}"/>
              </a:ext>
            </a:extLst>
          </p:cNvPr>
          <p:cNvSpPr/>
          <p:nvPr/>
        </p:nvSpPr>
        <p:spPr>
          <a:xfrm>
            <a:off x="1365734" y="3934590"/>
            <a:ext cx="1981563" cy="476250"/>
          </a:xfrm>
          <a:prstGeom prst="rect">
            <a:avLst/>
          </a:prstGeom>
          <a:ln w="38100">
            <a:solidFill>
              <a:srgbClr val="4040FF"/>
            </a:solidFill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PHY-1822502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Picture 30" descr="A red and grey rectangles&#10;&#10;AI-generated content may be incorrect.">
            <a:extLst>
              <a:ext uri="{FF2B5EF4-FFF2-40B4-BE49-F238E27FC236}">
                <a16:creationId xmlns:a16="http://schemas.microsoft.com/office/drawing/2014/main" id="{03B601BF-F255-D376-79DE-304255C642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63" y="1998070"/>
            <a:ext cx="1098502" cy="731003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9B7D0178-445E-025B-7A2E-99D08A0D72D9}"/>
              </a:ext>
            </a:extLst>
          </p:cNvPr>
          <p:cNvSpPr/>
          <p:nvPr/>
        </p:nvSpPr>
        <p:spPr>
          <a:xfrm>
            <a:off x="1405234" y="2117158"/>
            <a:ext cx="2404765" cy="476250"/>
          </a:xfrm>
          <a:prstGeom prst="rect">
            <a:avLst/>
          </a:prstGeom>
          <a:ln w="38100">
            <a:solidFill>
              <a:srgbClr val="4040FF"/>
            </a:solidFill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UROP, MISTI, LNS</a:t>
            </a:r>
            <a:endParaRPr lang="en-US" sz="2000" b="1" dirty="0">
              <a:solidFill>
                <a:schemeClr val="tx1"/>
              </a:solidFill>
            </a:endParaRPr>
          </a:p>
        </p:txBody>
      </p:sp>
      <p:pic>
        <p:nvPicPr>
          <p:cNvPr id="34" name="Picture 33" descr="A maroon and white logo with a white letter m&#10;&#10;AI-generated content may be incorrect.">
            <a:extLst>
              <a:ext uri="{FF2B5EF4-FFF2-40B4-BE49-F238E27FC236}">
                <a16:creationId xmlns:a16="http://schemas.microsoft.com/office/drawing/2014/main" id="{42913AD2-A83C-5A5E-A784-0672D38261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6968" y="3979076"/>
            <a:ext cx="697037" cy="424485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FFF7D3C3-C051-2322-5912-754005547709}"/>
              </a:ext>
            </a:extLst>
          </p:cNvPr>
          <p:cNvSpPr/>
          <p:nvPr/>
        </p:nvSpPr>
        <p:spPr>
          <a:xfrm>
            <a:off x="4442736" y="3926405"/>
            <a:ext cx="1612002" cy="476250"/>
          </a:xfrm>
          <a:prstGeom prst="rect">
            <a:avLst/>
          </a:prstGeom>
          <a:ln w="38100">
            <a:solidFill>
              <a:srgbClr val="4040FF"/>
            </a:solidFill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ORED-110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" name="Picture 36" descr="A blue and white logo&#10;&#10;AI-generated content may be incorrect.">
            <a:extLst>
              <a:ext uri="{FF2B5EF4-FFF2-40B4-BE49-F238E27FC236}">
                <a16:creationId xmlns:a16="http://schemas.microsoft.com/office/drawing/2014/main" id="{E32400BB-BB12-E364-3DF4-8E0EFF5F03D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49" y="4587771"/>
            <a:ext cx="584086" cy="584086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7F56EEC1-838D-AEE1-BDE6-8E80EABE81EE}"/>
              </a:ext>
            </a:extLst>
          </p:cNvPr>
          <p:cNvSpPr/>
          <p:nvPr/>
        </p:nvSpPr>
        <p:spPr>
          <a:xfrm>
            <a:off x="1365734" y="4645510"/>
            <a:ext cx="5370650" cy="476250"/>
          </a:xfrm>
          <a:prstGeom prst="rect">
            <a:avLst/>
          </a:prstGeom>
          <a:ln w="38100">
            <a:solidFill>
              <a:srgbClr val="4040FF"/>
            </a:solidFill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G2017100190747806, G2019100190747806</a:t>
            </a:r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9CE60F0-895B-0F07-F2C3-1DEF41EF2B90}"/>
              </a:ext>
            </a:extLst>
          </p:cNvPr>
          <p:cNvSpPr/>
          <p:nvPr/>
        </p:nvSpPr>
        <p:spPr>
          <a:xfrm>
            <a:off x="4776832" y="2098080"/>
            <a:ext cx="1419135" cy="476250"/>
          </a:xfrm>
          <a:prstGeom prst="rect">
            <a:avLst/>
          </a:prstGeom>
          <a:ln w="38100">
            <a:solidFill>
              <a:srgbClr val="4040FF"/>
            </a:solidFill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Fellowship</a:t>
            </a:r>
          </a:p>
        </p:txBody>
      </p:sp>
      <p:pic>
        <p:nvPicPr>
          <p:cNvPr id="43" name="Picture 42" descr="A blue and gold logo&#10;&#10;AI-generated content may be incorrect.">
            <a:extLst>
              <a:ext uri="{FF2B5EF4-FFF2-40B4-BE49-F238E27FC236}">
                <a16:creationId xmlns:a16="http://schemas.microsoft.com/office/drawing/2014/main" id="{9C020DA3-35BC-8E8A-3A74-4E1019BA98D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151" y="2044163"/>
            <a:ext cx="591642" cy="59428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A758926-2EA0-A745-D9DF-6FD8F76FDCE1}"/>
              </a:ext>
            </a:extLst>
          </p:cNvPr>
          <p:cNvSpPr/>
          <p:nvPr/>
        </p:nvSpPr>
        <p:spPr>
          <a:xfrm>
            <a:off x="1406418" y="1430040"/>
            <a:ext cx="3927582" cy="476250"/>
          </a:xfrm>
          <a:prstGeom prst="rect">
            <a:avLst/>
          </a:prstGeom>
          <a:ln w="38100">
            <a:solidFill>
              <a:srgbClr val="4040FF"/>
            </a:solidFill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DE-SC0018229, DE-SC0024846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A4CC543-CC89-15ED-E9CE-8CDABD93B7E2}"/>
              </a:ext>
            </a:extLst>
          </p:cNvPr>
          <p:cNvSpPr/>
          <p:nvPr/>
        </p:nvSpPr>
        <p:spPr>
          <a:xfrm>
            <a:off x="5486400" y="1438323"/>
            <a:ext cx="1651763" cy="476250"/>
          </a:xfrm>
          <a:prstGeom prst="rect">
            <a:avLst/>
          </a:prstGeom>
          <a:ln w="38100">
            <a:solidFill>
              <a:srgbClr val="4040FF"/>
            </a:solidFill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BNL-460913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9" name="Picture 28" descr="A logo of the united states of america&#10;&#10;AI-generated content may be incorrect.">
            <a:extLst>
              <a:ext uri="{FF2B5EF4-FFF2-40B4-BE49-F238E27FC236}">
                <a16:creationId xmlns:a16="http://schemas.microsoft.com/office/drawing/2014/main" id="{83DC432C-D32E-5D09-3AAB-764C841386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676" y="1353915"/>
            <a:ext cx="628499" cy="628499"/>
          </a:xfrm>
          <a:prstGeom prst="rect">
            <a:avLst/>
          </a:prstGeom>
        </p:spPr>
      </p:pic>
      <p:sp>
        <p:nvSpPr>
          <p:cNvPr id="44" name="Rectangle 43">
            <a:extLst>
              <a:ext uri="{FF2B5EF4-FFF2-40B4-BE49-F238E27FC236}">
                <a16:creationId xmlns:a16="http://schemas.microsoft.com/office/drawing/2014/main" id="{96B19DA8-C1F1-4DE3-40BA-6226B297809C}"/>
              </a:ext>
            </a:extLst>
          </p:cNvPr>
          <p:cNvSpPr/>
          <p:nvPr/>
        </p:nvSpPr>
        <p:spPr>
          <a:xfrm>
            <a:off x="7010400" y="3920395"/>
            <a:ext cx="1436334" cy="476250"/>
          </a:xfrm>
          <a:prstGeom prst="rect">
            <a:avLst/>
          </a:prstGeom>
          <a:ln w="38100">
            <a:solidFill>
              <a:srgbClr val="4040FF"/>
            </a:solidFill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Fellowship</a:t>
            </a:r>
          </a:p>
        </p:txBody>
      </p:sp>
      <p:pic>
        <p:nvPicPr>
          <p:cNvPr id="46" name="Picture 45" descr="A logo with a black background&#10;&#10;AI-generated content may be incorrect.">
            <a:extLst>
              <a:ext uri="{FF2B5EF4-FFF2-40B4-BE49-F238E27FC236}">
                <a16:creationId xmlns:a16="http://schemas.microsoft.com/office/drawing/2014/main" id="{9C790318-9121-45FC-0C0B-EA0282AE174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4479" y="3920395"/>
            <a:ext cx="508918" cy="508918"/>
          </a:xfrm>
          <a:prstGeom prst="rect">
            <a:avLst/>
          </a:prstGeom>
        </p:spPr>
      </p:pic>
      <p:pic>
        <p:nvPicPr>
          <p:cNvPr id="48" name="Picture 47" descr="A logo of a department of education&#10;&#10;AI-generated content may be incorrect.">
            <a:extLst>
              <a:ext uri="{FF2B5EF4-FFF2-40B4-BE49-F238E27FC236}">
                <a16:creationId xmlns:a16="http://schemas.microsoft.com/office/drawing/2014/main" id="{16735480-9C7B-4D9F-9746-607606BEA64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45" y="5241337"/>
            <a:ext cx="628499" cy="628499"/>
          </a:xfrm>
          <a:prstGeom prst="rect">
            <a:avLst/>
          </a:prstGeom>
        </p:spPr>
      </p:pic>
      <p:sp>
        <p:nvSpPr>
          <p:cNvPr id="49" name="Rectangle 48">
            <a:extLst>
              <a:ext uri="{FF2B5EF4-FFF2-40B4-BE49-F238E27FC236}">
                <a16:creationId xmlns:a16="http://schemas.microsoft.com/office/drawing/2014/main" id="{25694C05-9934-F19E-AA64-3FED5635E1CC}"/>
              </a:ext>
            </a:extLst>
          </p:cNvPr>
          <p:cNvSpPr/>
          <p:nvPr/>
        </p:nvSpPr>
        <p:spPr>
          <a:xfrm>
            <a:off x="1365734" y="5332489"/>
            <a:ext cx="1981562" cy="476250"/>
          </a:xfrm>
          <a:prstGeom prst="rect">
            <a:avLst/>
          </a:prstGeom>
          <a:ln w="38100">
            <a:solidFill>
              <a:srgbClr val="4040FF"/>
            </a:solidFill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F-19124368008</a:t>
            </a:r>
            <a:endParaRPr lang="en-US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68313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35C18A3-6E30-4467-A57F-FE3A1C228BFA}" type="slidenum">
              <a:rPr lang="en-US" altLang="en-US" sz="3600" i="0" smtClean="0"/>
              <a:pPr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3600" i="0"/>
          </a:p>
        </p:txBody>
      </p:sp>
      <p:sp>
        <p:nvSpPr>
          <p:cNvPr id="4" name="Rectangle 3"/>
          <p:cNvSpPr/>
          <p:nvPr/>
        </p:nvSpPr>
        <p:spPr>
          <a:xfrm>
            <a:off x="3229326" y="2967335"/>
            <a:ext cx="268535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Backup</a:t>
            </a:r>
          </a:p>
        </p:txBody>
      </p:sp>
      <p:sp>
        <p:nvSpPr>
          <p:cNvPr id="79876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Algerian" panose="04020705040A02060702" pitchFamily="82" charset="0"/>
              </a:rPr>
              <a:t>PM@LECM2025</a:t>
            </a:r>
            <a:endParaRPr lang="en-US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36D7BA2-936E-40EA-9BA5-F7ACD0A3A767}" type="slidenum">
              <a:rPr lang="en-US" altLang="en-US" sz="3600" i="0" smtClean="0"/>
              <a:pPr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3600" i="0"/>
          </a:p>
        </p:txBody>
      </p:sp>
      <p:sp>
        <p:nvSpPr>
          <p:cNvPr id="20483" name="Tit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E &amp; M Moments</a:t>
            </a:r>
          </a:p>
        </p:txBody>
      </p:sp>
      <p:sp>
        <p:nvSpPr>
          <p:cNvPr id="5" name="Flowchart: Terminator 4"/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§1</a:t>
            </a:r>
            <a:endParaRPr lang="en-GB" sz="40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20485" name="Rectangle 6"/>
          <p:cNvSpPr>
            <a:spLocks noChangeArrowheads="1"/>
          </p:cNvSpPr>
          <p:nvPr/>
        </p:nvSpPr>
        <p:spPr bwMode="auto">
          <a:xfrm>
            <a:off x="2057400" y="6581775"/>
            <a:ext cx="5029200" cy="276225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i="0">
                <a:latin typeface="Arial" panose="020B0604020202020204" pitchFamily="34" charset="0"/>
              </a:rPr>
              <a:t>K. T. Hecht, Quantum Mechanics (Springer, NY), (2002): pp. 299-302.</a:t>
            </a:r>
          </a:p>
        </p:txBody>
      </p:sp>
      <p:sp>
        <p:nvSpPr>
          <p:cNvPr id="2" name="Rectangle 1"/>
          <p:cNvSpPr/>
          <p:nvPr/>
        </p:nvSpPr>
        <p:spPr>
          <a:xfrm>
            <a:off x="914400" y="855663"/>
            <a:ext cx="7519988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Wigner-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Eckart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Theorem</a:t>
            </a:r>
          </a:p>
        </p:txBody>
      </p:sp>
      <p:sp>
        <p:nvSpPr>
          <p:cNvPr id="3" name="Rectangle 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3041409"/>
            <a:ext cx="3657601" cy="2800767"/>
          </a:xfrm>
          <a:prstGeom prst="rect">
            <a:avLst/>
          </a:prstGeom>
          <a:blipFill rotWithShape="0">
            <a:blip r:embed="rId2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3657600" y="4210050"/>
          <a:ext cx="4572000" cy="226695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61868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Spin</a:t>
                      </a:r>
                    </a:p>
                    <a:p>
                      <a:pPr algn="ctr"/>
                      <a:r>
                        <a:rPr lang="en-US" sz="1800" dirty="0">
                          <a:solidFill>
                            <a:srgbClr val="FFFF00"/>
                          </a:solidFill>
                        </a:rPr>
                        <a:t>‘s’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endParaRPr lang="en-US" sz="1800" dirty="0"/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169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0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Charge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- (</a:t>
                      </a:r>
                      <a:r>
                        <a:rPr lang="en-US" sz="1800" dirty="0" err="1"/>
                        <a:t>Anapole</a:t>
                      </a:r>
                      <a:r>
                        <a:rPr lang="en-US" sz="1800" dirty="0"/>
                        <a:t>)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169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1/2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…EDM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…MDM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694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…EQM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…MQM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Curved Left Arrow 14"/>
          <p:cNvSpPr/>
          <p:nvPr/>
        </p:nvSpPr>
        <p:spPr>
          <a:xfrm>
            <a:off x="8434388" y="1447800"/>
            <a:ext cx="404812" cy="3706813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419600" y="4159375"/>
            <a:ext cx="213360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(E)</a:t>
            </a:r>
            <a:r>
              <a:rPr lang="en-US" sz="2400" b="1" dirty="0" err="1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lectric</a:t>
            </a:r>
            <a:endParaRPr lang="en-US" sz="24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</a:endParaRPr>
          </a:p>
          <a:p>
            <a:pPr algn="ctr">
              <a:defRPr/>
            </a:pPr>
            <a:r>
              <a:rPr lang="en-US" sz="2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moments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081974" y="4136400"/>
            <a:ext cx="2466451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(M)</a:t>
            </a:r>
            <a:r>
              <a:rPr lang="en-US" sz="2400" b="1" dirty="0" err="1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agnetic</a:t>
            </a:r>
            <a:r>
              <a:rPr lang="en-US" sz="24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moments</a:t>
            </a:r>
          </a:p>
        </p:txBody>
      </p:sp>
      <p:sp>
        <p:nvSpPr>
          <p:cNvPr id="4" name="Explosion 2 3"/>
          <p:cNvSpPr/>
          <p:nvPr/>
        </p:nvSpPr>
        <p:spPr>
          <a:xfrm>
            <a:off x="4751388" y="2568575"/>
            <a:ext cx="2590800" cy="1343025"/>
          </a:xfrm>
          <a:prstGeom prst="irregularSeal2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>
                <a:solidFill>
                  <a:srgbClr val="C00000"/>
                </a:solidFill>
              </a:rPr>
              <a:t>CPV</a:t>
            </a:r>
          </a:p>
        </p:txBody>
      </p:sp>
      <p:sp>
        <p:nvSpPr>
          <p:cNvPr id="18" name="Oval 17"/>
          <p:cNvSpPr/>
          <p:nvPr/>
        </p:nvSpPr>
        <p:spPr>
          <a:xfrm>
            <a:off x="5265738" y="5503863"/>
            <a:ext cx="685800" cy="32861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7100888" y="6000750"/>
            <a:ext cx="685800" cy="32861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0" name="Straight Arrow Connector 9"/>
          <p:cNvCxnSpPr>
            <a:stCxn id="4" idx="2"/>
            <a:endCxn id="18" idx="0"/>
          </p:cNvCxnSpPr>
          <p:nvPr/>
        </p:nvCxnSpPr>
        <p:spPr>
          <a:xfrm flipH="1">
            <a:off x="5608638" y="3740150"/>
            <a:ext cx="534987" cy="1763713"/>
          </a:xfrm>
          <a:prstGeom prst="straightConnector1">
            <a:avLst/>
          </a:prstGeom>
          <a:ln w="254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4" idx="2"/>
            <a:endCxn id="19" idx="0"/>
          </p:cNvCxnSpPr>
          <p:nvPr/>
        </p:nvCxnSpPr>
        <p:spPr>
          <a:xfrm>
            <a:off x="6143625" y="3740150"/>
            <a:ext cx="1300163" cy="2260600"/>
          </a:xfrm>
          <a:prstGeom prst="straightConnector1">
            <a:avLst/>
          </a:prstGeom>
          <a:ln w="254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362200" y="1968448"/>
            <a:ext cx="5051511" cy="553998"/>
          </a:xfrm>
          <a:prstGeom prst="rect">
            <a:avLst/>
          </a:prstGeom>
          <a:blipFill rotWithShape="0">
            <a:blip r:embed="rId3"/>
            <a:stretch>
              <a:fillRect l="-5288" t="-22105" r="-4567" b="-44211"/>
            </a:stretch>
          </a:blipFill>
          <a:ln w="25400">
            <a:solidFill>
              <a:schemeClr val="accent2"/>
            </a:solidFill>
          </a:ln>
        </p:spPr>
        <p:txBody>
          <a:bodyPr/>
          <a:lstStyle/>
          <a:p>
            <a:pPr>
              <a:defRPr/>
            </a:pPr>
            <a:r>
              <a:rPr lang="en-US">
                <a:noFill/>
              </a:rPr>
              <a:t> </a:t>
            </a:r>
          </a:p>
        </p:txBody>
      </p:sp>
      <p:sp>
        <p:nvSpPr>
          <p:cNvPr id="20519" name="Date Placeholder 5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Algerian" panose="04020705040A02060702" pitchFamily="82" charset="0"/>
              </a:rPr>
              <a:t>QNP 2024</a:t>
            </a:r>
            <a:endParaRPr lang="en-US" altLang="en-US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62025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7A8386D-5688-48B0-8723-D240C9223C22}" type="slidenum">
              <a:rPr lang="en-US" altLang="en-US" sz="3600" i="0" smtClean="0"/>
              <a:pPr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3600" i="0"/>
          </a:p>
        </p:txBody>
      </p:sp>
      <p:sp>
        <p:nvSpPr>
          <p:cNvPr id="70659" name="Title 2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/>
              <a:t>MQM</a:t>
            </a:r>
          </a:p>
        </p:txBody>
      </p:sp>
      <p:sp>
        <p:nvSpPr>
          <p:cNvPr id="5" name="Flowchart: Terminator 4"/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40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§1</a:t>
            </a:r>
            <a:endParaRPr lang="en-GB" sz="40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70661" name="Rectangle 6"/>
          <p:cNvSpPr>
            <a:spLocks noChangeArrowheads="1"/>
          </p:cNvSpPr>
          <p:nvPr/>
        </p:nvSpPr>
        <p:spPr bwMode="auto">
          <a:xfrm>
            <a:off x="1984375" y="6394450"/>
            <a:ext cx="5175250" cy="277813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200" i="0">
                <a:latin typeface="Arial" panose="020B0604020202020204" pitchFamily="34" charset="0"/>
              </a:rPr>
              <a:t>B. G. C. Lackenby and V. V. Flambaum, Phys. Rev. D </a:t>
            </a:r>
            <a:r>
              <a:rPr lang="en-US" altLang="en-US" sz="1200" b="1" i="0">
                <a:latin typeface="Arial" panose="020B0604020202020204" pitchFamily="34" charset="0"/>
              </a:rPr>
              <a:t>98</a:t>
            </a:r>
            <a:r>
              <a:rPr lang="en-US" altLang="en-US" sz="1200" i="0">
                <a:latin typeface="Arial" panose="020B0604020202020204" pitchFamily="34" charset="0"/>
              </a:rPr>
              <a:t>, 115019 (2018).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911179" y="990600"/>
            <a:ext cx="5321641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u="sng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Quadrupole Deformed Nuclei</a:t>
            </a:r>
            <a:endParaRPr lang="en-US" sz="28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0663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135188"/>
            <a:ext cx="3956050" cy="310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4152900" y="2407002"/>
            <a:ext cx="4800600" cy="255454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40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</a:rPr>
              <a:t>While nuclear EDM is screened by an atom, nuclear MQM is not!</a:t>
            </a:r>
          </a:p>
        </p:txBody>
      </p:sp>
      <p:sp>
        <p:nvSpPr>
          <p:cNvPr id="70665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latin typeface="Algerian" panose="04020705040A02060702" pitchFamily="82" charset="0"/>
              </a:rPr>
              <a:t>PM@LECM2025</a:t>
            </a:r>
          </a:p>
        </p:txBody>
      </p:sp>
    </p:spTree>
    <p:extLst>
      <p:ext uri="{BB962C8B-B14F-4D97-AF65-F5344CB8AC3E}">
        <p14:creationId xmlns:p14="http://schemas.microsoft.com/office/powerpoint/2010/main" val="41966533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763074-FB28-04C6-B857-85468218B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screenshot of a computer&#10;&#10;Description automatically generated">
            <a:extLst>
              <a:ext uri="{FF2B5EF4-FFF2-40B4-BE49-F238E27FC236}">
                <a16:creationId xmlns:a16="http://schemas.microsoft.com/office/drawing/2014/main" id="{BE5F7678-A88F-388C-2564-2E51B88E83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668" y="881035"/>
            <a:ext cx="6803731" cy="5894785"/>
          </a:xfrm>
          <a:prstGeom prst="rect">
            <a:avLst/>
          </a:prstGeom>
        </p:spPr>
      </p:pic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B869C936-6129-C991-F7BE-2423C37C8209}"/>
              </a:ext>
            </a:extLst>
          </p:cNvPr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6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§3</a:t>
            </a:r>
            <a:endParaRPr lang="en-GB" sz="36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CDE8C13-208F-C752-D7EC-46CF1D0AE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0"/>
            <a:ext cx="6976927" cy="762000"/>
          </a:xfrm>
        </p:spPr>
        <p:txBody>
          <a:bodyPr/>
          <a:lstStyle/>
          <a:p>
            <a:r>
              <a:rPr lang="el-GR" dirty="0"/>
              <a:t>β</a:t>
            </a:r>
            <a:r>
              <a:rPr lang="en-US" baseline="-25000" dirty="0"/>
              <a:t>2</a:t>
            </a:r>
            <a:r>
              <a:rPr lang="en-US" dirty="0"/>
              <a:t> from E2, E2+M1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1DB2B2C-B390-5620-3452-82399F26E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PM@LECM2025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B66816-EA1D-33F6-C411-DE2237A39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312379-AF3A-492F-9E34-79658B46C14D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E247C0-97F0-61D7-555D-8C9DD17307F8}"/>
              </a:ext>
            </a:extLst>
          </p:cNvPr>
          <p:cNvSpPr txBox="1"/>
          <p:nvPr/>
        </p:nvSpPr>
        <p:spPr>
          <a:xfrm>
            <a:off x="5543550" y="1074241"/>
            <a:ext cx="2019300" cy="769441"/>
          </a:xfrm>
          <a:prstGeom prst="rect">
            <a:avLst/>
          </a:prstGeom>
          <a:solidFill>
            <a:srgbClr val="FFFF00"/>
          </a:solidFill>
          <a:ln w="25400">
            <a:solidFill>
              <a:srgbClr val="4040FF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M1+E2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1E8E448-B678-C4ED-D001-ACAED86E9126}"/>
              </a:ext>
            </a:extLst>
          </p:cNvPr>
          <p:cNvSpPr txBox="1"/>
          <p:nvPr/>
        </p:nvSpPr>
        <p:spPr>
          <a:xfrm>
            <a:off x="2635034" y="1066800"/>
            <a:ext cx="933450" cy="769441"/>
          </a:xfrm>
          <a:prstGeom prst="rect">
            <a:avLst/>
          </a:prstGeom>
          <a:solidFill>
            <a:srgbClr val="FFFF00"/>
          </a:solidFill>
          <a:ln w="25400">
            <a:solidFill>
              <a:srgbClr val="4040FF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E2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6" name="Left Brace 15">
            <a:extLst>
              <a:ext uri="{FF2B5EF4-FFF2-40B4-BE49-F238E27FC236}">
                <a16:creationId xmlns:a16="http://schemas.microsoft.com/office/drawing/2014/main" id="{53C20401-0541-A102-732B-A82F07238171}"/>
              </a:ext>
            </a:extLst>
          </p:cNvPr>
          <p:cNvSpPr/>
          <p:nvPr/>
        </p:nvSpPr>
        <p:spPr>
          <a:xfrm>
            <a:off x="1237039" y="990600"/>
            <a:ext cx="199701" cy="5730874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 Brace 16">
            <a:extLst>
              <a:ext uri="{FF2B5EF4-FFF2-40B4-BE49-F238E27FC236}">
                <a16:creationId xmlns:a16="http://schemas.microsoft.com/office/drawing/2014/main" id="{0864BC0D-578D-FC70-C812-7B7677DC15BD}"/>
              </a:ext>
            </a:extLst>
          </p:cNvPr>
          <p:cNvSpPr/>
          <p:nvPr/>
        </p:nvSpPr>
        <p:spPr>
          <a:xfrm rot="10800000">
            <a:off x="8053548" y="1017774"/>
            <a:ext cx="199701" cy="5730874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allout: Line 20">
            <a:extLst>
              <a:ext uri="{FF2B5EF4-FFF2-40B4-BE49-F238E27FC236}">
                <a16:creationId xmlns:a16="http://schemas.microsoft.com/office/drawing/2014/main" id="{EA5B4DFB-4062-6B68-6593-67D91C7B0D22}"/>
              </a:ext>
            </a:extLst>
          </p:cNvPr>
          <p:cNvSpPr/>
          <p:nvPr/>
        </p:nvSpPr>
        <p:spPr>
          <a:xfrm>
            <a:off x="38745" y="3166960"/>
            <a:ext cx="1211073" cy="2319440"/>
          </a:xfrm>
          <a:prstGeom prst="borderCallout1">
            <a:avLst>
              <a:gd name="adj1" fmla="val 127"/>
              <a:gd name="adj2" fmla="val 100561"/>
              <a:gd name="adj3" fmla="val -58142"/>
              <a:gd name="adj4" fmla="val 215474"/>
            </a:avLst>
          </a:prstGeom>
          <a:ln>
            <a:solidFill>
              <a:srgbClr val="4040FF"/>
            </a:solidFill>
            <a:tailEnd type="arrow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#67</a:t>
            </a:r>
            <a:r>
              <a:rPr lang="en-US" sz="2400" b="1" baseline="30000" dirty="0">
                <a:solidFill>
                  <a:schemeClr val="tx1"/>
                </a:solidFill>
              </a:rPr>
              <a:t> 151</a:t>
            </a:r>
            <a:r>
              <a:rPr lang="en-US" sz="2400" b="1" dirty="0">
                <a:solidFill>
                  <a:schemeClr val="tx1"/>
                </a:solidFill>
              </a:rPr>
              <a:t>Pm – </a:t>
            </a:r>
            <a:r>
              <a:rPr lang="en-US" sz="2400" b="1" baseline="30000" dirty="0">
                <a:solidFill>
                  <a:schemeClr val="tx1"/>
                </a:solidFill>
              </a:rPr>
              <a:t>249</a:t>
            </a:r>
            <a:r>
              <a:rPr lang="en-US" sz="2400" b="1" dirty="0">
                <a:solidFill>
                  <a:schemeClr val="tx1"/>
                </a:solidFill>
              </a:rPr>
              <a:t>Bk:</a:t>
            </a:r>
            <a:br>
              <a:rPr lang="en-US" sz="2400" b="1" dirty="0">
                <a:solidFill>
                  <a:schemeClr val="tx1"/>
                </a:solidFill>
              </a:rPr>
            </a:br>
            <a:r>
              <a:rPr lang="en-US" sz="2400" b="1" baseline="30000" dirty="0">
                <a:solidFill>
                  <a:schemeClr val="tx1"/>
                </a:solidFill>
              </a:rPr>
              <a:t>171,173</a:t>
            </a:r>
            <a:r>
              <a:rPr lang="en-US" sz="2400" b="1" dirty="0">
                <a:solidFill>
                  <a:schemeClr val="tx1"/>
                </a:solidFill>
              </a:rPr>
              <a:t>Yb, </a:t>
            </a:r>
            <a:r>
              <a:rPr lang="en-US" sz="2400" b="1" baseline="30000" dirty="0">
                <a:solidFill>
                  <a:schemeClr val="tx1"/>
                </a:solidFill>
              </a:rPr>
              <a:t>221,227</a:t>
            </a:r>
            <a:r>
              <a:rPr lang="en-US" sz="2400" b="1" dirty="0">
                <a:solidFill>
                  <a:schemeClr val="tx1"/>
                </a:solidFill>
              </a:rPr>
              <a:t>Fr,</a:t>
            </a:r>
            <a:r>
              <a:rPr lang="en-US" sz="2400" b="1" baseline="30000" dirty="0">
                <a:solidFill>
                  <a:schemeClr val="tx1"/>
                </a:solidFill>
              </a:rPr>
              <a:t>223,225</a:t>
            </a:r>
            <a:r>
              <a:rPr lang="en-US" sz="2400" b="1" dirty="0">
                <a:solidFill>
                  <a:schemeClr val="tx1"/>
                </a:solidFill>
              </a:rPr>
              <a:t>Ra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ECCEDB8-3BCD-DB0D-8940-91E39337C250}"/>
              </a:ext>
            </a:extLst>
          </p:cNvPr>
          <p:cNvCxnSpPr/>
          <p:nvPr/>
        </p:nvCxnSpPr>
        <p:spPr>
          <a:xfrm flipV="1">
            <a:off x="1249818" y="1843682"/>
            <a:ext cx="4293732" cy="1323278"/>
          </a:xfrm>
          <a:prstGeom prst="straightConnector1">
            <a:avLst/>
          </a:prstGeom>
          <a:ln w="25400">
            <a:solidFill>
              <a:srgbClr val="404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Arrow: Right 8">
            <a:extLst>
              <a:ext uri="{FF2B5EF4-FFF2-40B4-BE49-F238E27FC236}">
                <a16:creationId xmlns:a16="http://schemas.microsoft.com/office/drawing/2014/main" id="{BEE3F87F-7A00-5670-0B99-BD19A49A0895}"/>
              </a:ext>
            </a:extLst>
          </p:cNvPr>
          <p:cNvSpPr/>
          <p:nvPr/>
        </p:nvSpPr>
        <p:spPr>
          <a:xfrm>
            <a:off x="1349668" y="4147841"/>
            <a:ext cx="7555886" cy="1268482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/>
              <a:t>CEU Poster, Abstract - G00.00011 (L. Qin) Tue @ 4PM:</a:t>
            </a:r>
          </a:p>
          <a:p>
            <a:r>
              <a:rPr lang="en-US" dirty="0"/>
              <a:t>Measurement of Quadrupole Deformations from E2 and E2+M1 Transitions*</a:t>
            </a:r>
          </a:p>
        </p:txBody>
      </p:sp>
    </p:spTree>
    <p:extLst>
      <p:ext uri="{BB962C8B-B14F-4D97-AF65-F5344CB8AC3E}">
        <p14:creationId xmlns:p14="http://schemas.microsoft.com/office/powerpoint/2010/main" val="34050534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0AFF9-7EA7-BEEB-61E0-7B985E219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66202639-48F3-6A71-896F-476845896B31}"/>
              </a:ext>
            </a:extLst>
          </p:cNvPr>
          <p:cNvSpPr/>
          <p:nvPr/>
        </p:nvSpPr>
        <p:spPr>
          <a:xfrm>
            <a:off x="1219407" y="1992532"/>
            <a:ext cx="2588665" cy="2332584"/>
          </a:xfrm>
          <a:prstGeom prst="ellipse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751F6B0-000A-C6B4-8BFB-7868C57F6B64}"/>
              </a:ext>
            </a:extLst>
          </p:cNvPr>
          <p:cNvSpPr/>
          <p:nvPr/>
        </p:nvSpPr>
        <p:spPr>
          <a:xfrm>
            <a:off x="1520515" y="2263358"/>
            <a:ext cx="1973215" cy="1790933"/>
          </a:xfrm>
          <a:prstGeom prst="ellipse">
            <a:avLst/>
          </a:prstGeom>
          <a:solidFill>
            <a:schemeClr val="bg1"/>
          </a:solidFill>
          <a:ln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99491DC0-9E54-A2EF-398B-6AD1A75515A1}"/>
              </a:ext>
            </a:extLst>
          </p:cNvPr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6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§3</a:t>
            </a:r>
            <a:endParaRPr lang="en-GB" sz="36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78B2934-991A-3378-2F74-B2164C9A2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0"/>
            <a:ext cx="6976927" cy="762000"/>
          </a:xfrm>
        </p:spPr>
        <p:txBody>
          <a:bodyPr/>
          <a:lstStyle/>
          <a:p>
            <a:r>
              <a:rPr lang="en-US" sz="3600" dirty="0"/>
              <a:t>Hyperfine Interaction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CACA13-6B50-E749-BF31-BBBA419813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PM@LECM2025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36C37E-E468-1DEA-57C9-242DE3799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312379-AF3A-492F-9E34-79658B46C14D}" type="slidenum">
              <a:rPr lang="en-US" altLang="en-US" smtClean="0"/>
              <a:pPr>
                <a:defRPr/>
              </a:pPr>
              <a:t>33</a:t>
            </a:fld>
            <a:endParaRPr lang="en-US" alt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70B4F4AE-CD68-F30C-0711-3DD41B5CF80B}"/>
              </a:ext>
            </a:extLst>
          </p:cNvPr>
          <p:cNvSpPr/>
          <p:nvPr/>
        </p:nvSpPr>
        <p:spPr>
          <a:xfrm>
            <a:off x="2006856" y="2653637"/>
            <a:ext cx="1013768" cy="98279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chemeClr val="tx1"/>
                </a:solidFill>
              </a:rPr>
              <a:t>1/2</a:t>
            </a:r>
            <a:r>
              <a:rPr lang="en-US" sz="2000" b="1" baseline="30000" dirty="0">
                <a:solidFill>
                  <a:schemeClr val="tx1"/>
                </a:solidFill>
              </a:rPr>
              <a:t>+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4F5B659-8ADB-1A98-C933-B63E0A7F029F}"/>
              </a:ext>
            </a:extLst>
          </p:cNvPr>
          <p:cNvCxnSpPr>
            <a:cxnSpLocks/>
            <a:stCxn id="2" idx="6"/>
          </p:cNvCxnSpPr>
          <p:nvPr/>
        </p:nvCxnSpPr>
        <p:spPr>
          <a:xfrm flipV="1">
            <a:off x="3808072" y="3155938"/>
            <a:ext cx="1843171" cy="2886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11D861EC-A809-2BD6-70D6-137D5F6479C8}"/>
              </a:ext>
            </a:extLst>
          </p:cNvPr>
          <p:cNvSpPr txBox="1"/>
          <p:nvPr/>
        </p:nvSpPr>
        <p:spPr>
          <a:xfrm>
            <a:off x="2221833" y="655610"/>
            <a:ext cx="697692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Due to nuclear spin</a:t>
            </a:r>
            <a:endParaRPr lang="en-US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8" name="Rectangle 26">
            <a:extLst>
              <a:ext uri="{FF2B5EF4-FFF2-40B4-BE49-F238E27FC236}">
                <a16:creationId xmlns:a16="http://schemas.microsoft.com/office/drawing/2014/main" id="{D770B69B-C436-D1BE-DFEB-1E17167863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9160" y="6518588"/>
            <a:ext cx="3522772" cy="253916"/>
          </a:xfrm>
          <a:prstGeom prst="rect">
            <a:avLst/>
          </a:prstGeom>
          <a:solidFill>
            <a:srgbClr val="FFFF66"/>
          </a:solidFill>
          <a:ln>
            <a:noFill/>
          </a:ln>
          <a:extLs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 i="1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50" i="0" dirty="0">
                <a:latin typeface="Arial" panose="020B0604020202020204" pitchFamily="34" charset="0"/>
                <a:cs typeface="Arial" panose="020B0604020202020204" pitchFamily="34" charset="0"/>
              </a:rPr>
              <a:t>    K. M. Lynch et al., Phys. Rev. C 97, 024309 (2018)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E519C9E-B49F-BD76-7A70-B7F11E8F591D}"/>
              </a:ext>
            </a:extLst>
          </p:cNvPr>
          <p:cNvSpPr/>
          <p:nvPr/>
        </p:nvSpPr>
        <p:spPr>
          <a:xfrm>
            <a:off x="2423750" y="1882941"/>
            <a:ext cx="190422" cy="19766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843B34-1968-FDFB-FF52-0B6A91D10D7D}"/>
              </a:ext>
            </a:extLst>
          </p:cNvPr>
          <p:cNvSpPr txBox="1"/>
          <p:nvPr/>
        </p:nvSpPr>
        <p:spPr>
          <a:xfrm>
            <a:off x="6284375" y="1386650"/>
            <a:ext cx="14079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tx1"/>
                </a:solidFill>
                <a:latin typeface="+mj-lt"/>
              </a:rPr>
              <a:t>7s</a:t>
            </a:r>
            <a:r>
              <a:rPr lang="en-US" sz="3200" b="1" baseline="30000" dirty="0">
                <a:solidFill>
                  <a:schemeClr val="tx1"/>
                </a:solidFill>
                <a:latin typeface="+mj-lt"/>
              </a:rPr>
              <a:t>2 1</a:t>
            </a:r>
            <a:r>
              <a:rPr lang="en-US" sz="3200" b="1" dirty="0">
                <a:solidFill>
                  <a:schemeClr val="tx1"/>
                </a:solidFill>
                <a:latin typeface="+mj-lt"/>
              </a:rPr>
              <a:t>S</a:t>
            </a:r>
            <a:r>
              <a:rPr lang="en-US" sz="3200" b="1" baseline="-25000" dirty="0">
                <a:solidFill>
                  <a:schemeClr val="tx1"/>
                </a:solidFill>
                <a:latin typeface="+mj-lt"/>
              </a:rPr>
              <a:t>0</a:t>
            </a:r>
          </a:p>
        </p:txBody>
      </p:sp>
      <p:pic>
        <p:nvPicPr>
          <p:cNvPr id="32" name="Picture 31" descr="A blue wave on a black background&#10;&#10;Description automatically generated">
            <a:extLst>
              <a:ext uri="{FF2B5EF4-FFF2-40B4-BE49-F238E27FC236}">
                <a16:creationId xmlns:a16="http://schemas.microsoft.com/office/drawing/2014/main" id="{E96FF38C-31BD-B0E7-4644-BA5D7633BC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249735">
            <a:off x="4364624" y="1692470"/>
            <a:ext cx="719446" cy="2203563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2EAA187-BC31-36DF-96C3-E769428E4A62}"/>
              </a:ext>
            </a:extLst>
          </p:cNvPr>
          <p:cNvSpPr txBox="1"/>
          <p:nvPr/>
        </p:nvSpPr>
        <p:spPr>
          <a:xfrm>
            <a:off x="4734078" y="1697150"/>
            <a:ext cx="10614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l-GR" sz="4400" b="1" dirty="0">
                <a:solidFill>
                  <a:srgbClr val="2044FF"/>
                </a:solidFill>
                <a:latin typeface="+mj-lt"/>
              </a:rPr>
              <a:t>γ</a:t>
            </a:r>
            <a:endParaRPr lang="en-US" sz="4400" b="1" baseline="30000" dirty="0">
              <a:solidFill>
                <a:srgbClr val="2044FF"/>
              </a:solidFill>
              <a:latin typeface="+mj-lt"/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87F8ED5-EEBD-FBAA-3C11-08DF861D9347}"/>
              </a:ext>
            </a:extLst>
          </p:cNvPr>
          <p:cNvSpPr/>
          <p:nvPr/>
        </p:nvSpPr>
        <p:spPr>
          <a:xfrm>
            <a:off x="5651243" y="1980737"/>
            <a:ext cx="2588665" cy="2332584"/>
          </a:xfrm>
          <a:prstGeom prst="ellipse">
            <a:avLst/>
          </a:prstGeom>
          <a:solidFill>
            <a:schemeClr val="bg1"/>
          </a:solidFill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9807DFC-4E8B-2714-C088-9AACCFBD0E82}"/>
              </a:ext>
            </a:extLst>
          </p:cNvPr>
          <p:cNvSpPr/>
          <p:nvPr/>
        </p:nvSpPr>
        <p:spPr>
          <a:xfrm>
            <a:off x="5952351" y="2251563"/>
            <a:ext cx="1973215" cy="1790933"/>
          </a:xfrm>
          <a:prstGeom prst="ellipse">
            <a:avLst/>
          </a:prstGeom>
          <a:solidFill>
            <a:schemeClr val="bg1"/>
          </a:solidFill>
          <a:ln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8356A24-8707-3607-68A5-A8DC7506836F}"/>
              </a:ext>
            </a:extLst>
          </p:cNvPr>
          <p:cNvSpPr/>
          <p:nvPr/>
        </p:nvSpPr>
        <p:spPr>
          <a:xfrm>
            <a:off x="6438692" y="2641842"/>
            <a:ext cx="1013768" cy="98279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sz="2000" b="1" dirty="0">
                <a:solidFill>
                  <a:schemeClr val="tx1"/>
                </a:solidFill>
              </a:rPr>
              <a:t>1/2</a:t>
            </a:r>
            <a:r>
              <a:rPr lang="en-US" sz="2000" b="1" baseline="30000" dirty="0">
                <a:solidFill>
                  <a:schemeClr val="tx1"/>
                </a:solidFill>
              </a:rPr>
              <a:t>+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58B1D56-ED95-F4DD-EFB6-F07365CE7924}"/>
              </a:ext>
            </a:extLst>
          </p:cNvPr>
          <p:cNvSpPr/>
          <p:nvPr/>
        </p:nvSpPr>
        <p:spPr>
          <a:xfrm>
            <a:off x="6843747" y="2164525"/>
            <a:ext cx="190422" cy="19766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C1972B5-EC5B-7177-FEFF-1C013A607852}"/>
              </a:ext>
            </a:extLst>
          </p:cNvPr>
          <p:cNvSpPr txBox="1"/>
          <p:nvPr/>
        </p:nvSpPr>
        <p:spPr>
          <a:xfrm>
            <a:off x="1657525" y="1262521"/>
            <a:ext cx="179491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3200" b="1" dirty="0">
                <a:solidFill>
                  <a:schemeClr val="tx1"/>
                </a:solidFill>
                <a:latin typeface="+mj-lt"/>
              </a:rPr>
              <a:t>7s7p</a:t>
            </a:r>
            <a:r>
              <a:rPr lang="en-US" sz="3200" b="1" baseline="30000" dirty="0">
                <a:solidFill>
                  <a:schemeClr val="tx1"/>
                </a:solidFill>
                <a:latin typeface="+mj-lt"/>
              </a:rPr>
              <a:t> 3</a:t>
            </a:r>
            <a:r>
              <a:rPr lang="en-US" sz="3200" b="1" dirty="0">
                <a:solidFill>
                  <a:schemeClr val="tx1"/>
                </a:solidFill>
                <a:latin typeface="+mj-lt"/>
              </a:rPr>
              <a:t>P</a:t>
            </a:r>
            <a:r>
              <a:rPr lang="en-US" sz="3200" b="1" baseline="-25000" dirty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pic>
        <p:nvPicPr>
          <p:cNvPr id="41" name="Graphic 40">
            <a:extLst>
              <a:ext uri="{FF2B5EF4-FFF2-40B4-BE49-F238E27FC236}">
                <a16:creationId xmlns:a16="http://schemas.microsoft.com/office/drawing/2014/main" id="{41BC4F07-FE83-F68C-0C58-48DCF188AF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5800" y="4642957"/>
            <a:ext cx="4905375" cy="1738793"/>
          </a:xfrm>
          <a:prstGeom prst="rect">
            <a:avLst/>
          </a:prstGeom>
        </p:spPr>
      </p:pic>
      <p:sp>
        <p:nvSpPr>
          <p:cNvPr id="42" name="Arrow: Right 41">
            <a:extLst>
              <a:ext uri="{FF2B5EF4-FFF2-40B4-BE49-F238E27FC236}">
                <a16:creationId xmlns:a16="http://schemas.microsoft.com/office/drawing/2014/main" id="{A1E882C9-A64E-FA5D-8EA3-99DB343FD3E7}"/>
              </a:ext>
            </a:extLst>
          </p:cNvPr>
          <p:cNvSpPr/>
          <p:nvPr/>
        </p:nvSpPr>
        <p:spPr>
          <a:xfrm rot="10800000">
            <a:off x="3879214" y="4616893"/>
            <a:ext cx="581025" cy="532788"/>
          </a:xfrm>
          <a:prstGeom prst="rightArrow">
            <a:avLst/>
          </a:prstGeom>
          <a:solidFill>
            <a:schemeClr val="accent2">
              <a:lumMod val="40000"/>
              <a:lumOff val="60000"/>
              <a:alpha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271908B5-C0FC-9AA7-97F2-19AF76924554}"/>
              </a:ext>
            </a:extLst>
          </p:cNvPr>
          <p:cNvSpPr/>
          <p:nvPr/>
        </p:nvSpPr>
        <p:spPr>
          <a:xfrm>
            <a:off x="4463302" y="4583660"/>
            <a:ext cx="2255746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Nuclear Spin</a:t>
            </a:r>
            <a:endParaRPr lang="en-US" sz="32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4" name="Arrow: Right 43">
            <a:extLst>
              <a:ext uri="{FF2B5EF4-FFF2-40B4-BE49-F238E27FC236}">
                <a16:creationId xmlns:a16="http://schemas.microsoft.com/office/drawing/2014/main" id="{FE899061-C480-9B6D-9A42-C0EC81F6EDF5}"/>
              </a:ext>
            </a:extLst>
          </p:cNvPr>
          <p:cNvSpPr/>
          <p:nvPr/>
        </p:nvSpPr>
        <p:spPr>
          <a:xfrm rot="10800000">
            <a:off x="5608858" y="5242304"/>
            <a:ext cx="581025" cy="532788"/>
          </a:xfrm>
          <a:prstGeom prst="rightArrow">
            <a:avLst/>
          </a:prstGeom>
          <a:solidFill>
            <a:schemeClr val="accent2">
              <a:lumMod val="40000"/>
              <a:lumOff val="60000"/>
              <a:alpha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94267EA9-EB2F-75EC-CB1D-C4AE18B7B1E1}"/>
              </a:ext>
            </a:extLst>
          </p:cNvPr>
          <p:cNvSpPr/>
          <p:nvPr/>
        </p:nvSpPr>
        <p:spPr>
          <a:xfrm>
            <a:off x="6200893" y="5315547"/>
            <a:ext cx="283821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en-US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Nuclear-Electron Cross talk</a:t>
            </a:r>
            <a:endParaRPr lang="en-US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28C4B994-265C-7CE0-660A-35C43E40678D}"/>
              </a:ext>
            </a:extLst>
          </p:cNvPr>
          <p:cNvSpPr/>
          <p:nvPr/>
        </p:nvSpPr>
        <p:spPr>
          <a:xfrm rot="10800000">
            <a:off x="4520506" y="5819917"/>
            <a:ext cx="581025" cy="532788"/>
          </a:xfrm>
          <a:prstGeom prst="rightArrow">
            <a:avLst/>
          </a:prstGeom>
          <a:solidFill>
            <a:schemeClr val="accent2">
              <a:lumMod val="40000"/>
              <a:lumOff val="60000"/>
              <a:alpha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DEF6B31-DB79-2FFB-6675-5E5C95F964F4}"/>
              </a:ext>
            </a:extLst>
          </p:cNvPr>
          <p:cNvSpPr/>
          <p:nvPr/>
        </p:nvSpPr>
        <p:spPr>
          <a:xfrm>
            <a:off x="5094584" y="5796975"/>
            <a:ext cx="238238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32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Electron Spin</a:t>
            </a:r>
            <a:endParaRPr lang="en-US" sz="32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531564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DA10CD-9EE4-387D-E547-3B0460BC7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graph of a graph showing a number of electrons&#10;&#10;Description automatically generated">
            <a:extLst>
              <a:ext uri="{FF2B5EF4-FFF2-40B4-BE49-F238E27FC236}">
                <a16:creationId xmlns:a16="http://schemas.microsoft.com/office/drawing/2014/main" id="{12924885-5E5C-B9CF-D265-E3094C9127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2055" y="2058872"/>
            <a:ext cx="3927145" cy="3164889"/>
          </a:xfrm>
          <a:prstGeom prst="rect">
            <a:avLst/>
          </a:prstGeom>
        </p:spPr>
      </p:pic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0E091520-177B-8B7B-1B2E-B82A4C624367}"/>
              </a:ext>
            </a:extLst>
          </p:cNvPr>
          <p:cNvSpPr/>
          <p:nvPr/>
        </p:nvSpPr>
        <p:spPr>
          <a:xfrm>
            <a:off x="76200" y="93663"/>
            <a:ext cx="838200" cy="574675"/>
          </a:xfrm>
          <a:prstGeom prst="flowChartTerminator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3600" b="1" dirty="0">
                <a:solidFill>
                  <a:schemeClr val="tx1"/>
                </a:solidFill>
                <a:latin typeface="Segoe UI Bold" panose="020B0802040204020203" pitchFamily="34" charset="0"/>
                <a:cs typeface="Segoe UI Bold" panose="020B0802040204020203" pitchFamily="34" charset="0"/>
              </a:rPr>
              <a:t>§3</a:t>
            </a:r>
            <a:endParaRPr lang="en-GB" sz="3600" b="1" dirty="0">
              <a:solidFill>
                <a:schemeClr val="tx1"/>
              </a:solidFill>
              <a:latin typeface="Segoe UI Bold" panose="020B0802040204020203" pitchFamily="34" charset="0"/>
              <a:cs typeface="Segoe UI Bold" panose="020B0802040204020203" pitchFamily="34" charset="0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461BEC7-079F-4A7B-04A1-4D6A2CD604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399" y="0"/>
            <a:ext cx="6976927" cy="762000"/>
          </a:xfrm>
        </p:spPr>
        <p:txBody>
          <a:bodyPr/>
          <a:lstStyle/>
          <a:p>
            <a:r>
              <a:rPr lang="el-GR" dirty="0"/>
              <a:t>β</a:t>
            </a:r>
            <a:r>
              <a:rPr lang="en-US" dirty="0"/>
              <a:t> from Atomic Spectroscopy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189A30-D119-362E-772D-E8B31E36C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PM@LECM2025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551A9F-56DE-3B3B-85BE-D6B591B76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1312379-AF3A-492F-9E34-79658B46C14D}" type="slidenum">
              <a:rPr lang="en-US" altLang="en-US" smtClean="0"/>
              <a:pPr>
                <a:defRPr/>
              </a:pPr>
              <a:t>34</a:t>
            </a:fld>
            <a:endParaRPr lang="en-US" alt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301F866-F511-3788-4921-3297E4AF4696}"/>
              </a:ext>
            </a:extLst>
          </p:cNvPr>
          <p:cNvSpPr/>
          <p:nvPr/>
        </p:nvSpPr>
        <p:spPr>
          <a:xfrm>
            <a:off x="318269" y="1368117"/>
            <a:ext cx="3244799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l-GR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β</a:t>
            </a:r>
            <a:r>
              <a:rPr lang="en-US" sz="4000" baseline="-25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2</a:t>
            </a:r>
            <a:r>
              <a:rPr lang="en-US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: E2 (</a:t>
            </a:r>
            <a:r>
              <a:rPr lang="en-US" sz="4000" dirty="0" err="1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Coulex</a:t>
            </a:r>
            <a:r>
              <a:rPr lang="en-US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)</a:t>
            </a:r>
            <a:endParaRPr lang="en-US" sz="40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95E9F13-AEE7-52C6-5BE0-531FD6E40032}"/>
                  </a:ext>
                </a:extLst>
              </p:cNvPr>
              <p:cNvSpPr/>
              <p:nvPr/>
            </p:nvSpPr>
            <p:spPr>
              <a:xfrm>
                <a:off x="2684592" y="697227"/>
                <a:ext cx="3774816" cy="71417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bSup>
                      <m:sSubSupPr>
                        <m:ctrlPr>
                          <a:rPr lang="en-US" sz="3200" b="1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3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𝜷</m:t>
                        </m:r>
                      </m:e>
                      <m:sub>
                        <m:r>
                          <a:rPr lang="en-US" sz="32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sub>
                      <m:sup>
                        <m:r>
                          <a:rPr lang="en-US" sz="3200" b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3200" b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𝐅𝐑𝐃𝐌</m:t>
                        </m:r>
                        <m:r>
                          <a:rPr lang="en-US" sz="3200" b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bSup>
                  </m:oMath>
                </a14:m>
                <a:r>
                  <a:rPr lang="en-US" sz="3200" b="1" cap="none" spc="0" dirty="0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chemeClr val="tx1"/>
                    </a:solidFill>
                    <a:effectLst>
                      <a:outerShdw blurRad="12700" dist="38100" dir="2700000" algn="tl" rotWithShape="0">
                        <a:schemeClr val="bg1">
                          <a:lumMod val="50000"/>
                        </a:schemeClr>
                      </a:outerShdw>
                    </a:effectLst>
                  </a:rPr>
                  <a:t>[</a:t>
                </a:r>
                <a:r>
                  <a:rPr lang="en-US" sz="3200" b="1" cap="none" spc="0" baseline="30000" dirty="0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chemeClr val="tx1"/>
                    </a:solidFill>
                    <a:effectLst>
                      <a:outerShdw blurRad="12700" dist="38100" dir="2700000" algn="tl" rotWithShape="0">
                        <a:schemeClr val="bg1">
                          <a:lumMod val="50000"/>
                        </a:schemeClr>
                      </a:outerShdw>
                    </a:effectLst>
                  </a:rPr>
                  <a:t>214</a:t>
                </a:r>
                <a:r>
                  <a:rPr lang="en-US" sz="3200" b="1" cap="none" spc="0" dirty="0">
                    <a:ln w="9525">
                      <a:solidFill>
                        <a:schemeClr val="bg1"/>
                      </a:solidFill>
                      <a:prstDash val="solid"/>
                    </a:ln>
                    <a:solidFill>
                      <a:schemeClr val="tx1"/>
                    </a:solidFill>
                    <a:effectLst>
                      <a:outerShdw blurRad="12700" dist="38100" dir="2700000" algn="tl" rotWithShape="0">
                        <a:schemeClr val="bg1">
                          <a:lumMod val="50000"/>
                        </a:schemeClr>
                      </a:outerShdw>
                    </a:effectLst>
                  </a:rPr>
                  <a:t>Ra] = 0 !</a:t>
                </a: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95E9F13-AEE7-52C6-5BE0-531FD6E400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4592" y="697227"/>
                <a:ext cx="3774816" cy="71417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>
            <a:extLst>
              <a:ext uri="{FF2B5EF4-FFF2-40B4-BE49-F238E27FC236}">
                <a16:creationId xmlns:a16="http://schemas.microsoft.com/office/drawing/2014/main" id="{AAB5A9ED-9E8F-F6A8-EF86-AA39E985489D}"/>
              </a:ext>
            </a:extLst>
          </p:cNvPr>
          <p:cNvSpPr/>
          <p:nvPr/>
        </p:nvSpPr>
        <p:spPr>
          <a:xfrm>
            <a:off x="5751543" y="1389611"/>
            <a:ext cx="3082895" cy="707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>
              <a:defRPr/>
            </a:pPr>
            <a:r>
              <a:rPr lang="en-US" sz="400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Cambria Math" panose="02040503050406030204" pitchFamily="18" charset="0"/>
              </a:rPr>
              <a:t>Use Hyperfine</a:t>
            </a:r>
            <a:endParaRPr lang="en-US" sz="400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4DDB200A-1EF7-0DC7-D813-6E1E320ACAFF}"/>
              </a:ext>
            </a:extLst>
          </p:cNvPr>
          <p:cNvSpPr/>
          <p:nvPr/>
        </p:nvSpPr>
        <p:spPr>
          <a:xfrm>
            <a:off x="3581400" y="1465325"/>
            <a:ext cx="2165381" cy="532788"/>
          </a:xfrm>
          <a:prstGeom prst="rightArrow">
            <a:avLst/>
          </a:prstGeom>
          <a:solidFill>
            <a:schemeClr val="accent2">
              <a:lumMod val="40000"/>
              <a:lumOff val="60000"/>
              <a:alpha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diagram of a graph&#10;&#10;Description automatically generated">
            <a:extLst>
              <a:ext uri="{FF2B5EF4-FFF2-40B4-BE49-F238E27FC236}">
                <a16:creationId xmlns:a16="http://schemas.microsoft.com/office/drawing/2014/main" id="{399BCF9C-D109-2B26-61C2-7FAD1795447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124" y="2205870"/>
            <a:ext cx="3994359" cy="308768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EA03A1C-1220-7DD3-0CED-973D7732F7A2}"/>
                  </a:ext>
                </a:extLst>
              </p:cNvPr>
              <p:cNvSpPr txBox="1"/>
              <p:nvPr/>
            </p:nvSpPr>
            <p:spPr>
              <a:xfrm>
                <a:off x="3980785" y="5261048"/>
                <a:ext cx="3770135" cy="553228"/>
              </a:xfrm>
              <a:prstGeom prst="rect">
                <a:avLst/>
              </a:prstGeom>
              <a:solidFill>
                <a:schemeClr val="accent5"/>
              </a:solidFill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𝛿𝜈</m:t>
                          </m:r>
                        </m:e>
                        <m:sub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en-US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b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16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16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sub>
                          </m:sSub>
                        </m:e>
                      </m:d>
                      <m:r>
                        <a:rPr lang="en-US" sz="1600" b="0" i="0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16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e>
                        <m:sub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6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sz="16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1ABFBFF-9B57-F35D-21FB-C5742CDA99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0785" y="5261048"/>
                <a:ext cx="3770135" cy="55322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1E8AA22-0AF4-0AC9-68EE-CBC680DA50C1}"/>
                  </a:ext>
                </a:extLst>
              </p:cNvPr>
              <p:cNvSpPr txBox="1"/>
              <p:nvPr/>
            </p:nvSpPr>
            <p:spPr>
              <a:xfrm>
                <a:off x="3980785" y="5807769"/>
                <a:ext cx="3659592" cy="549253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𝛿</m:t>
                          </m:r>
                          <m:d>
                            <m:dPr>
                              <m:begChr m:val="⟨"/>
                              <m:endChr m:val="⟩"/>
                              <m:ctrlP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⟨"/>
                              <m:endChr m:val="⟩"/>
                              <m:ctrlP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b>
                          <m:sSub>
                            <m:sSubPr>
                              <m:ctrlPr>
                                <a:rPr lang="en-US" sz="16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sub>
                      </m:sSub>
                      <m:d>
                        <m:dPr>
                          <m:begChr m:val="{"/>
                          <m:endChr m:val="}"/>
                          <m:ctrlP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f>
                            <m:fPr>
                              <m:ctrlP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den>
                          </m:f>
                          <m:sSub>
                            <m:sSubPr>
                              <m:ctrlP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𝛿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  <m:sup>
                                      <m:r>
                                        <a:rPr lang="en-US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e>
                              </m:d>
                            </m:e>
                            <m:sub>
                              <m:sSub>
                                <m:sSubPr>
                                  <m:ctrlP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sub>
                          </m:sSub>
                          <m:r>
                            <a:rPr lang="en-US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…</m:t>
                          </m:r>
                        </m:e>
                      </m:d>
                    </m:oMath>
                  </m:oMathPara>
                </a14:m>
                <a:endParaRPr lang="en-US" sz="1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81E8AA22-0AF4-0AC9-68EE-CBC680DA50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0785" y="5807769"/>
                <a:ext cx="3659592" cy="549253"/>
              </a:xfrm>
              <a:prstGeom prst="rect">
                <a:avLst/>
              </a:prstGeom>
              <a:blipFill>
                <a:blip r:embed="rId7"/>
                <a:stretch>
                  <a:fillRect b="-111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id="{43DF31D8-1938-5995-A386-3FD8F6B2D9A7}"/>
              </a:ext>
            </a:extLst>
          </p:cNvPr>
          <p:cNvSpPr/>
          <p:nvPr/>
        </p:nvSpPr>
        <p:spPr>
          <a:xfrm>
            <a:off x="1936221" y="5552666"/>
            <a:ext cx="208101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King Plots: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BA0461F-559E-8E57-07BC-29AF86A89FD7}"/>
              </a:ext>
            </a:extLst>
          </p:cNvPr>
          <p:cNvSpPr/>
          <p:nvPr/>
        </p:nvSpPr>
        <p:spPr>
          <a:xfrm>
            <a:off x="2647226" y="6380782"/>
            <a:ext cx="4228401" cy="461665"/>
          </a:xfrm>
          <a:prstGeom prst="rect">
            <a:avLst/>
          </a:prstGeom>
          <a:solidFill>
            <a:srgbClr val="FFFF66"/>
          </a:solidFill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S. A. Ahmad et al.,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Nucl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. Phys. A 483, 244 (1988)</a:t>
            </a:r>
          </a:p>
          <a:p>
            <a:pPr algn="ctr"/>
            <a:r>
              <a:rPr lang="en-US" sz="1200" b="1" dirty="0">
                <a:latin typeface="Calibri" panose="020F0502020204030204" pitchFamily="34" charset="0"/>
                <a:cs typeface="Calibri" panose="020F0502020204030204" pitchFamily="34" charset="0"/>
              </a:rPr>
              <a:t>    P. </a:t>
            </a:r>
            <a:r>
              <a:rPr lang="en-US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Möller</a:t>
            </a:r>
            <a:r>
              <a:rPr lang="en-US" sz="1200" b="1" dirty="0">
                <a:latin typeface="Calibri" panose="020F0502020204030204" pitchFamily="34" charset="0"/>
                <a:cs typeface="Calibri" panose="020F0502020204030204" pitchFamily="34" charset="0"/>
              </a:rPr>
              <a:t> et al, At. Data </a:t>
            </a:r>
            <a:r>
              <a:rPr lang="en-US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Nucl</a:t>
            </a:r>
            <a:r>
              <a:rPr lang="en-US" sz="1200" b="1" dirty="0">
                <a:latin typeface="Calibri" panose="020F0502020204030204" pitchFamily="34" charset="0"/>
                <a:cs typeface="Calibri" panose="020F0502020204030204" pitchFamily="34" charset="0"/>
              </a:rPr>
              <a:t>. Data Tables 109-110, 1 (2016)</a:t>
            </a:r>
          </a:p>
        </p:txBody>
      </p:sp>
      <p:cxnSp>
        <p:nvCxnSpPr>
          <p:cNvPr id="33" name="Connector: Curved 32">
            <a:extLst>
              <a:ext uri="{FF2B5EF4-FFF2-40B4-BE49-F238E27FC236}">
                <a16:creationId xmlns:a16="http://schemas.microsoft.com/office/drawing/2014/main" id="{C28A8A9A-B1B3-48CA-CBFD-C025C50D6287}"/>
              </a:ext>
            </a:extLst>
          </p:cNvPr>
          <p:cNvCxnSpPr>
            <a:cxnSpLocks/>
            <a:stCxn id="15" idx="3"/>
          </p:cNvCxnSpPr>
          <p:nvPr/>
        </p:nvCxnSpPr>
        <p:spPr>
          <a:xfrm flipH="1" flipV="1">
            <a:off x="7086600" y="3505200"/>
            <a:ext cx="553777" cy="2577196"/>
          </a:xfrm>
          <a:prstGeom prst="curvedConnector4">
            <a:avLst>
              <a:gd name="adj1" fmla="val -41280"/>
              <a:gd name="adj2" fmla="val 55328"/>
            </a:avLst>
          </a:prstGeom>
          <a:ln w="3810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D89FB47C-5DF4-EACA-7EC9-82E04CAFF389}"/>
              </a:ext>
            </a:extLst>
          </p:cNvPr>
          <p:cNvCxnSpPr>
            <a:cxnSpLocks/>
            <a:stCxn id="12" idx="1"/>
          </p:cNvCxnSpPr>
          <p:nvPr/>
        </p:nvCxnSpPr>
        <p:spPr>
          <a:xfrm rot="10800000">
            <a:off x="2510857" y="3749722"/>
            <a:ext cx="1469928" cy="1787941"/>
          </a:xfrm>
          <a:prstGeom prst="curvedConnector2">
            <a:avLst/>
          </a:prstGeom>
          <a:ln w="381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252B4221-EAEE-F3F9-FFBD-7035EC6CBFBB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631502" y="1843505"/>
              <a:ext cx="6096000" cy="4513517"/>
            </p:xfrm>
            <a:graphic>
              <a:graphicData uri="http://schemas.openxmlformats.org/drawingml/2006/table">
                <a:tbl>
                  <a:tblPr firstRow="1" bandRow="1">
                    <a:tableStyleId>{1E171933-4619-4E11-9A3F-F7608DF75F80}</a:tableStyleId>
                  </a:tblPr>
                  <a:tblGrid>
                    <a:gridCol w="1219200">
                      <a:extLst>
                        <a:ext uri="{9D8B030D-6E8A-4147-A177-3AD203B41FA5}">
                          <a16:colId xmlns:a16="http://schemas.microsoft.com/office/drawing/2014/main" val="2413693159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4214719070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3997222717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1367452881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1015309109"/>
                        </a:ext>
                      </a:extLst>
                    </a:gridCol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bg1"/>
                              </a:solidFill>
                            </a:rPr>
                            <a:t>Isotope</a:t>
                          </a:r>
                          <a:endParaRPr lang="en-US" dirty="0">
                            <a:solidFill>
                              <a:schemeClr val="bg1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n-US" sz="1800" smtClean="0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sz="1800" i="1">
                                      <a:solidFill>
                                        <a:schemeClr val="bg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1800" i="1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180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p>
                                      <m:r>
                                        <a:rPr lang="en-US" sz="1800">
                                          <a:solidFill>
                                            <a:schemeClr val="bg1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</m:oMath>
                          </a14:m>
                          <a:r>
                            <a:rPr lang="en-US" b="0" dirty="0">
                              <a:solidFill>
                                <a:schemeClr val="bg1"/>
                              </a:solidFill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[fm</a:t>
                          </a:r>
                          <a:r>
                            <a:rPr lang="en-US" b="0" baseline="30000" dirty="0">
                              <a:solidFill>
                                <a:schemeClr val="bg1"/>
                              </a:solidFill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2</a:t>
                          </a:r>
                          <a:r>
                            <a:rPr lang="en-US" b="0" dirty="0">
                              <a:solidFill>
                                <a:schemeClr val="bg1"/>
                              </a:solidFill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Calibri" panose="020F0502020204030204" pitchFamily="34" charset="0"/>
                            </a:rPr>
                            <a:t>]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80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sz="180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1800" b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sz="1800" b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𝐅𝐑𝐃𝐌</m:t>
                                    </m:r>
                                    <m:r>
                                      <a:rPr lang="en-US" sz="1800" b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80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sz="180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1800" b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sz="1800" b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𝐇𝐅𝐈</m:t>
                                    </m:r>
                                    <m:r>
                                      <a:rPr lang="en-US" sz="1800" b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b="0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Sup>
                                  <m:sSubSupPr>
                                    <m:ctrlPr>
                                      <a:rPr lang="en-US" sz="1800" i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sz="180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en-US" sz="180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  <m:sup>
                                    <m:r>
                                      <a:rPr lang="en-US" sz="1800" b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(</m:t>
                                    </m:r>
                                    <m:r>
                                      <a:rPr lang="en-US" sz="1800" b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𝐄𝟐</m:t>
                                    </m:r>
                                    <m:r>
                                      <a:rPr lang="en-US" sz="1800" b="1" smtClean="0">
                                        <a:solidFill>
                                          <a:schemeClr val="bg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)</m:t>
                                    </m:r>
                                  </m:sup>
                                </m:sSubSup>
                              </m:oMath>
                            </m:oMathPara>
                          </a14:m>
                          <a:endParaRPr 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6214277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aseline="30000" dirty="0"/>
                            <a:t>220</a:t>
                          </a:r>
                          <a:r>
                            <a:rPr lang="en-US" dirty="0"/>
                            <a:t>Ra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0.679 (69)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0.111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0.182(58)</a:t>
                          </a: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0857559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aseline="30000" dirty="0"/>
                            <a:t>221</a:t>
                          </a:r>
                          <a:r>
                            <a:rPr lang="en-US" dirty="0"/>
                            <a:t>Ra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0.805 (82)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0.111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0.198(63)</a:t>
                          </a: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7381672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aseline="30000" dirty="0"/>
                            <a:t>222</a:t>
                          </a:r>
                          <a:r>
                            <a:rPr lang="en-US" dirty="0"/>
                            <a:t>Ra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0.894 (91)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0.122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0.209(67)</a:t>
                          </a: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i="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0.192(8)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091244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aseline="30000" dirty="0"/>
                            <a:t>223</a:t>
                          </a:r>
                          <a:r>
                            <a:rPr lang="en-US" dirty="0"/>
                            <a:t>Ra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1.007 (102)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i="0" u="none" strike="noStrike" kern="1200" baseline="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0.132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0.222(71)</a:t>
                          </a: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i="0" u="none" strike="noStrike" kern="1200" baseline="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≃ 0.19</a:t>
                          </a:r>
                          <a:endParaRPr lang="en-US" dirty="0"/>
                        </a:p>
                      </a:txBody>
                      <a:tcPr>
                        <a:solidFill>
                          <a:srgbClr val="FFFF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984873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aseline="30000" dirty="0"/>
                            <a:t>224</a:t>
                          </a:r>
                          <a:r>
                            <a:rPr lang="en-US" dirty="0"/>
                            <a:t>Ra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1.090 (110)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0.143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0.231(73)</a:t>
                          </a: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i="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0.1790(12)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0382855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aseline="30000" dirty="0"/>
                            <a:t>225</a:t>
                          </a:r>
                          <a:r>
                            <a:rPr lang="en-US" dirty="0"/>
                            <a:t>Ra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1.208 (122)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i="0" u="none" strike="noStrike" kern="1200" baseline="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0.154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0.243(77)</a:t>
                          </a: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i="0" u="none" strike="noStrike" kern="1200" baseline="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0.1794(39)</a:t>
                          </a:r>
                          <a:endParaRPr lang="en-US" dirty="0"/>
                        </a:p>
                      </a:txBody>
                      <a:tcPr>
                        <a:solidFill>
                          <a:srgbClr val="FFFF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90304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aseline="30000" dirty="0"/>
                            <a:t>226</a:t>
                          </a:r>
                          <a:r>
                            <a:rPr lang="en-US" dirty="0"/>
                            <a:t>Ra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1.277 (129)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0.164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0.250(79)</a:t>
                          </a: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i="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0.2024(25)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531628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aseline="30000" dirty="0"/>
                            <a:t>227</a:t>
                          </a:r>
                          <a:r>
                            <a:rPr lang="en-US" dirty="0"/>
                            <a:t>Ra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1.365 (138)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i="0" u="none" strike="noStrike" kern="1200" baseline="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0.174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0.258(82)</a:t>
                          </a: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i="0" u="none" strike="noStrike" kern="1200" baseline="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≥ 0.202</a:t>
                          </a:r>
                          <a:endParaRPr lang="en-US" dirty="0"/>
                        </a:p>
                      </a:txBody>
                      <a:tcPr>
                        <a:solidFill>
                          <a:srgbClr val="FFFF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969469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aseline="30000" dirty="0"/>
                            <a:t>228</a:t>
                          </a:r>
                          <a:r>
                            <a:rPr lang="en-US" dirty="0"/>
                            <a:t>Ra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1.459 (148)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0.174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0.267(85)</a:t>
                          </a: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i="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0.2167(36)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146978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aseline="30000" dirty="0"/>
                            <a:t>229</a:t>
                          </a:r>
                          <a:r>
                            <a:rPr lang="en-US" dirty="0"/>
                            <a:t>Ra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1.556 (158)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0.184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0.276(88)</a:t>
                          </a: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126247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aseline="30000" dirty="0"/>
                            <a:t>230</a:t>
                          </a:r>
                          <a:r>
                            <a:rPr lang="en-US" dirty="0"/>
                            <a:t>Ra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1.667 (169)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0.194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0.285(97)</a:t>
                          </a: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9195546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" name="Table 7">
                <a:extLst>
                  <a:ext uri="{FF2B5EF4-FFF2-40B4-BE49-F238E27FC236}">
                    <a16:creationId xmlns:a16="http://schemas.microsoft.com/office/drawing/2014/main" id="{252B4221-EAEE-F3F9-FFBD-7035EC6CBFB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923938072"/>
                  </p:ext>
                </p:extLst>
              </p:nvPr>
            </p:nvGraphicFramePr>
            <p:xfrm>
              <a:off x="1631502" y="1843505"/>
              <a:ext cx="6096000" cy="4517009"/>
            </p:xfrm>
            <a:graphic>
              <a:graphicData uri="http://schemas.openxmlformats.org/drawingml/2006/table">
                <a:tbl>
                  <a:tblPr firstRow="1" bandRow="1">
                    <a:tableStyleId>{1E171933-4619-4E11-9A3F-F7608DF75F80}</a:tableStyleId>
                  </a:tblPr>
                  <a:tblGrid>
                    <a:gridCol w="1219200">
                      <a:extLst>
                        <a:ext uri="{9D8B030D-6E8A-4147-A177-3AD203B41FA5}">
                          <a16:colId xmlns:a16="http://schemas.microsoft.com/office/drawing/2014/main" val="2413693159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4214719070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3997222717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1367452881"/>
                        </a:ext>
                      </a:extLst>
                    </a:gridCol>
                    <a:gridCol w="1219200">
                      <a:extLst>
                        <a:ext uri="{9D8B030D-6E8A-4147-A177-3AD203B41FA5}">
                          <a16:colId xmlns:a16="http://schemas.microsoft.com/office/drawing/2014/main" val="1015309109"/>
                        </a:ext>
                      </a:extLst>
                    </a:gridCol>
                  </a:tblGrid>
                  <a:tr h="43776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chemeClr val="bg1"/>
                              </a:solidFill>
                            </a:rPr>
                            <a:t>Isotope</a:t>
                          </a:r>
                          <a:endParaRPr lang="en-US" dirty="0">
                            <a:solidFill>
                              <a:schemeClr val="bg1"/>
                            </a:solidFill>
                            <a:latin typeface="Calibri" panose="020F0502020204030204" pitchFamily="34" charset="0"/>
                            <a:ea typeface="Calibri" panose="020F0502020204030204" pitchFamily="34" charset="0"/>
                            <a:cs typeface="Calibri" panose="020F0502020204030204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100500" t="-5556" r="-301500" b="-9513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199502" t="-5556" r="-200000" b="-9513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301000" t="-5556" r="-101000" b="-95138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8"/>
                          <a:stretch>
                            <a:fillRect l="-401000" t="-5556" r="-1000" b="-9513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26214277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aseline="30000" dirty="0"/>
                            <a:t>220</a:t>
                          </a:r>
                          <a:r>
                            <a:rPr lang="en-US" dirty="0"/>
                            <a:t>Ra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0.679 (69)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0.111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0.182(58)</a:t>
                          </a: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708575595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aseline="30000" dirty="0"/>
                            <a:t>221</a:t>
                          </a:r>
                          <a:r>
                            <a:rPr lang="en-US" dirty="0"/>
                            <a:t>Ra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0.805 (82)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0.111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0.198(63)</a:t>
                          </a: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87381672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aseline="30000" dirty="0"/>
                            <a:t>222</a:t>
                          </a:r>
                          <a:r>
                            <a:rPr lang="en-US" dirty="0"/>
                            <a:t>Ra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0.894 (91)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0.122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0.209(67)</a:t>
                          </a: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i="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0.192(8)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42091244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aseline="30000" dirty="0"/>
                            <a:t>223</a:t>
                          </a:r>
                          <a:r>
                            <a:rPr lang="en-US" dirty="0"/>
                            <a:t>Ra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1.007 (102)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i="0" u="none" strike="noStrike" kern="1200" baseline="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0.132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0.222(71)</a:t>
                          </a: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i="0" u="none" strike="noStrike" kern="1200" baseline="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≃ 0.19</a:t>
                          </a:r>
                          <a:endParaRPr lang="en-US" dirty="0"/>
                        </a:p>
                      </a:txBody>
                      <a:tcPr>
                        <a:solidFill>
                          <a:srgbClr val="FFFF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198487380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aseline="30000" dirty="0"/>
                            <a:t>224</a:t>
                          </a:r>
                          <a:r>
                            <a:rPr lang="en-US" dirty="0"/>
                            <a:t>Ra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1.090 (110)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0.143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0.231(73)</a:t>
                          </a: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i="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0.1790(12)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203828551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aseline="30000" dirty="0"/>
                            <a:t>225</a:t>
                          </a:r>
                          <a:r>
                            <a:rPr lang="en-US" dirty="0"/>
                            <a:t>Ra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1.208 (122)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i="0" u="none" strike="noStrike" kern="1200" baseline="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0.154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0.243(77)</a:t>
                          </a: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i="0" u="none" strike="noStrike" kern="1200" baseline="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0.1794(39)</a:t>
                          </a:r>
                          <a:endParaRPr lang="en-US" dirty="0"/>
                        </a:p>
                      </a:txBody>
                      <a:tcPr>
                        <a:solidFill>
                          <a:srgbClr val="FFFF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209030437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aseline="30000" dirty="0"/>
                            <a:t>226</a:t>
                          </a:r>
                          <a:r>
                            <a:rPr lang="en-US" dirty="0"/>
                            <a:t>Ra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1.277 (129)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0.164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0.250(79)</a:t>
                          </a: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i="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0.2024(25)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053162839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aseline="30000" dirty="0"/>
                            <a:t>227</a:t>
                          </a:r>
                          <a:r>
                            <a:rPr lang="en-US" dirty="0"/>
                            <a:t>Ra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1.365 (138)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i="0" u="none" strike="noStrike" kern="1200" baseline="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0.174</a:t>
                          </a:r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0.258(82)</a:t>
                          </a: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i="0" u="none" strike="noStrike" kern="1200" baseline="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≥ 0.202</a:t>
                          </a:r>
                          <a:endParaRPr lang="en-US" dirty="0"/>
                        </a:p>
                      </a:txBody>
                      <a:tcPr>
                        <a:solidFill>
                          <a:srgbClr val="FFFF00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969469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aseline="30000" dirty="0"/>
                            <a:t>228</a:t>
                          </a:r>
                          <a:r>
                            <a:rPr lang="en-US" dirty="0"/>
                            <a:t>Ra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1.459 (148)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0.174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0.267(85)</a:t>
                          </a: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i="0" kern="1200" dirty="0">
                              <a:solidFill>
                                <a:schemeClr val="dk1"/>
                              </a:solidFill>
                              <a:effectLst/>
                              <a:latin typeface="+mn-lt"/>
                              <a:ea typeface="+mn-ea"/>
                              <a:cs typeface="+mn-cs"/>
                            </a:rPr>
                            <a:t>0.2167(36)</a:t>
                          </a:r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2414697868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aseline="30000" dirty="0"/>
                            <a:t>229</a:t>
                          </a:r>
                          <a:r>
                            <a:rPr lang="en-US" dirty="0"/>
                            <a:t>Ra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1.556 (158)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0.184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0.276(88)</a:t>
                          </a: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3461262472"/>
                      </a:ext>
                    </a:extLst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baseline="30000" dirty="0"/>
                            <a:t>230</a:t>
                          </a:r>
                          <a:r>
                            <a:rPr lang="en-US" dirty="0"/>
                            <a:t>Ra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1.667 (169)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0.194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0.285(97)</a:t>
                          </a:r>
                        </a:p>
                      </a:txBody>
                      <a:tcPr>
                        <a:solidFill>
                          <a:srgbClr val="FFC00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991955468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ACEA235C-38CA-654C-B3F0-2251D78D4D7A}"/>
              </a:ext>
            </a:extLst>
          </p:cNvPr>
          <p:cNvSpPr txBox="1"/>
          <p:nvPr/>
        </p:nvSpPr>
        <p:spPr>
          <a:xfrm>
            <a:off x="7448219" y="2874887"/>
            <a:ext cx="5163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 i="0" dirty="0">
                <a:latin typeface="Arial" panose="020B0604020202020204" pitchFamily="34" charset="0"/>
              </a:rPr>
              <a:t>✔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2004140-EF6E-FA5D-92E7-BAC0BA6F59EF}"/>
              </a:ext>
            </a:extLst>
          </p:cNvPr>
          <p:cNvSpPr txBox="1"/>
          <p:nvPr/>
        </p:nvSpPr>
        <p:spPr>
          <a:xfrm>
            <a:off x="7455843" y="3235339"/>
            <a:ext cx="5163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 i="0" dirty="0">
                <a:latin typeface="Arial" panose="020B0604020202020204" pitchFamily="34" charset="0"/>
              </a:rPr>
              <a:t>✔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D0F2C3A-E47B-03BC-CE84-72C345EE9531}"/>
              </a:ext>
            </a:extLst>
          </p:cNvPr>
          <p:cNvSpPr txBox="1"/>
          <p:nvPr/>
        </p:nvSpPr>
        <p:spPr>
          <a:xfrm>
            <a:off x="7476975" y="3571936"/>
            <a:ext cx="5163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 i="0" dirty="0">
                <a:latin typeface="Arial" panose="020B0604020202020204" pitchFamily="34" charset="0"/>
              </a:rPr>
              <a:t>✔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BAEAB32-C130-08A7-E6D3-516157F0C325}"/>
              </a:ext>
            </a:extLst>
          </p:cNvPr>
          <p:cNvSpPr txBox="1"/>
          <p:nvPr/>
        </p:nvSpPr>
        <p:spPr>
          <a:xfrm>
            <a:off x="7498107" y="3955860"/>
            <a:ext cx="5163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 i="0" dirty="0">
                <a:latin typeface="Arial" panose="020B0604020202020204" pitchFamily="34" charset="0"/>
              </a:rPr>
              <a:t>✔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6C07B6C-0EEF-2272-EDCB-F12B82E39E53}"/>
              </a:ext>
            </a:extLst>
          </p:cNvPr>
          <p:cNvSpPr txBox="1"/>
          <p:nvPr/>
        </p:nvSpPr>
        <p:spPr>
          <a:xfrm>
            <a:off x="7521670" y="4327541"/>
            <a:ext cx="5163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 i="0" dirty="0">
                <a:latin typeface="Arial" panose="020B0604020202020204" pitchFamily="34" charset="0"/>
              </a:rPr>
              <a:t>✔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4637D23-5E65-9B8B-0A36-135EADBE3ADE}"/>
              </a:ext>
            </a:extLst>
          </p:cNvPr>
          <p:cNvSpPr txBox="1"/>
          <p:nvPr/>
        </p:nvSpPr>
        <p:spPr>
          <a:xfrm>
            <a:off x="7521670" y="4693655"/>
            <a:ext cx="5163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 i="0" dirty="0">
                <a:latin typeface="Arial" panose="020B0604020202020204" pitchFamily="34" charset="0"/>
              </a:rPr>
              <a:t>✔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00BD5C7-2051-0D19-E4E8-75A7406538E8}"/>
              </a:ext>
            </a:extLst>
          </p:cNvPr>
          <p:cNvSpPr txBox="1"/>
          <p:nvPr/>
        </p:nvSpPr>
        <p:spPr>
          <a:xfrm>
            <a:off x="7521670" y="5055152"/>
            <a:ext cx="51630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 i="0" dirty="0">
                <a:latin typeface="Arial" panose="020B0604020202020204" pitchFamily="34" charset="0"/>
              </a:rPr>
              <a:t>✔</a:t>
            </a:r>
          </a:p>
        </p:txBody>
      </p:sp>
    </p:spTree>
    <p:extLst>
      <p:ext uri="{BB962C8B-B14F-4D97-AF65-F5344CB8AC3E}">
        <p14:creationId xmlns:p14="http://schemas.microsoft.com/office/powerpoint/2010/main" val="1266548246"/>
      </p:ext>
    </p:extLst>
  </p:cSld>
  <p:clrMapOvr>
    <a:masterClrMapping/>
  </p:clrMapOvr>
</p:sld>
</file>

<file path=ppt/theme/theme1.xml><?xml version="1.0" encoding="utf-8"?>
<a:theme xmlns:a="http://schemas.openxmlformats.org/drawingml/2006/main" name="SSA.PP.Presentation4">
  <a:themeElements>
    <a:clrScheme name="SSA.PP.Presentation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SA.PP.Presentation2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SA.PP.Presentation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SA.PP.Presentation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SA.PP.Presentation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SA.PP.Presentation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SA.PP.Presentation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SA.PP.Presentation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SA.PP.Presentation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SA.PP.Presentation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SA.PP.Presentation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SA.PP.Presentation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SA.PP.Presentation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SA.PP.Presentation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SSA.PP.Presentation4</Template>
  <TotalTime>19870</TotalTime>
  <Words>2492</Words>
  <Application>Microsoft Office PowerPoint</Application>
  <PresentationFormat>On-screen Show (4:3)</PresentationFormat>
  <Paragraphs>649</Paragraphs>
  <Slides>34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6" baseType="lpstr">
      <vt:lpstr>Algerian</vt:lpstr>
      <vt:lpstr>Arial</vt:lpstr>
      <vt:lpstr>Arial Narrow</vt:lpstr>
      <vt:lpstr>Calibri</vt:lpstr>
      <vt:lpstr>Cambria</vt:lpstr>
      <vt:lpstr>Cambria Math</vt:lpstr>
      <vt:lpstr>Frutiger 55 Roman</vt:lpstr>
      <vt:lpstr>Garamond</vt:lpstr>
      <vt:lpstr>Segoe UI Bold</vt:lpstr>
      <vt:lpstr>Times New Roman</vt:lpstr>
      <vt:lpstr>Wingdings</vt:lpstr>
      <vt:lpstr>SSA.PP.Presentation4</vt:lpstr>
      <vt:lpstr>… Stuff to do before… 229Pa-EDM</vt:lpstr>
      <vt:lpstr>Overview</vt:lpstr>
      <vt:lpstr>Motivation</vt:lpstr>
      <vt:lpstr>BAU</vt:lpstr>
      <vt:lpstr>Schiff Moment</vt:lpstr>
      <vt:lpstr>Atomic EDM: Low Energy Param.</vt:lpstr>
      <vt:lpstr>Molecules</vt:lpstr>
      <vt:lpstr>Choice of Isotopes</vt:lpstr>
      <vt:lpstr>Ground State Parity Doublets (β3) </vt:lpstr>
      <vt:lpstr>Confirm ΔE in 229Pa</vt:lpstr>
      <vt:lpstr>Schiff Moment</vt:lpstr>
      <vt:lpstr>MQM – Quad. Deform. (β2)</vt:lpstr>
      <vt:lpstr>MQM (Preliminary)</vt:lpstr>
      <vt:lpstr>Need: β2 + β3 (&amp; ΔE) </vt:lpstr>
      <vt:lpstr>Measurement of Deformation</vt:lpstr>
      <vt:lpstr>Nucleon EDM &amp; MQM</vt:lpstr>
      <vt:lpstr>Quadrupole Deformation</vt:lpstr>
      <vt:lpstr>β from Nuclear Spectroscopy</vt:lpstr>
      <vt:lpstr>β2 from E2, E2+M1</vt:lpstr>
      <vt:lpstr>β from Atomic Spectroscopy</vt:lpstr>
      <vt:lpstr>β from Atomic HF Spectroscopy</vt:lpstr>
      <vt:lpstr>β3 from E{2,3}, but not 0+</vt:lpstr>
      <vt:lpstr>Stuck with: β3 from E3</vt:lpstr>
      <vt:lpstr>Source of  229Pa</vt:lpstr>
      <vt:lpstr>229Pa beam?!</vt:lpstr>
      <vt:lpstr>Dedicated 229Pa source</vt:lpstr>
      <vt:lpstr>Summary</vt:lpstr>
      <vt:lpstr>Acknowledgements</vt:lpstr>
      <vt:lpstr>PowerPoint Presentation</vt:lpstr>
      <vt:lpstr>E &amp; M Moments</vt:lpstr>
      <vt:lpstr>MQM</vt:lpstr>
      <vt:lpstr>β2 from E2, E2+M1</vt:lpstr>
      <vt:lpstr>Hyperfine Interaction</vt:lpstr>
      <vt:lpstr>β from Atomic Spectroscopy</vt:lpstr>
    </vt:vector>
  </TitlesOfParts>
  <Company>University of Chicago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SSA Power Point Presentation</dc:title>
  <dc:creator>Jesberg, Jeanine</dc:creator>
  <cp:lastModifiedBy>Prajwal Mohanmurthy</cp:lastModifiedBy>
  <cp:revision>323</cp:revision>
  <cp:lastPrinted>2020-10-30T18:56:54Z</cp:lastPrinted>
  <dcterms:created xsi:type="dcterms:W3CDTF">2012-10-18T14:20:20Z</dcterms:created>
  <dcterms:modified xsi:type="dcterms:W3CDTF">2025-08-11T19:17:22Z</dcterms:modified>
</cp:coreProperties>
</file>