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30" r:id="rId1"/>
    <p:sldMasterId id="2147483793" r:id="rId2"/>
  </p:sldMasterIdLst>
  <p:notesMasterIdLst>
    <p:notesMasterId r:id="rId47"/>
  </p:notesMasterIdLst>
  <p:sldIdLst>
    <p:sldId id="258" r:id="rId3"/>
    <p:sldId id="315" r:id="rId4"/>
    <p:sldId id="275" r:id="rId5"/>
    <p:sldId id="322" r:id="rId6"/>
    <p:sldId id="317" r:id="rId7"/>
    <p:sldId id="257" r:id="rId8"/>
    <p:sldId id="325" r:id="rId9"/>
    <p:sldId id="326" r:id="rId10"/>
    <p:sldId id="298" r:id="rId11"/>
    <p:sldId id="304" r:id="rId12"/>
    <p:sldId id="299" r:id="rId13"/>
    <p:sldId id="316" r:id="rId14"/>
    <p:sldId id="281" r:id="rId15"/>
    <p:sldId id="283" r:id="rId16"/>
    <p:sldId id="331" r:id="rId17"/>
    <p:sldId id="292" r:id="rId18"/>
    <p:sldId id="3754" r:id="rId19"/>
    <p:sldId id="3755" r:id="rId20"/>
    <p:sldId id="3764" r:id="rId21"/>
    <p:sldId id="3765" r:id="rId22"/>
    <p:sldId id="3746" r:id="rId23"/>
    <p:sldId id="256" r:id="rId24"/>
    <p:sldId id="3763" r:id="rId25"/>
    <p:sldId id="3761" r:id="rId26"/>
    <p:sldId id="311" r:id="rId27"/>
    <p:sldId id="310" r:id="rId28"/>
    <p:sldId id="318" r:id="rId29"/>
    <p:sldId id="312" r:id="rId30"/>
    <p:sldId id="3758" r:id="rId31"/>
    <p:sldId id="3762" r:id="rId32"/>
    <p:sldId id="3759" r:id="rId33"/>
    <p:sldId id="302" r:id="rId34"/>
    <p:sldId id="3766" r:id="rId35"/>
    <p:sldId id="327" r:id="rId36"/>
    <p:sldId id="328" r:id="rId37"/>
    <p:sldId id="3752" r:id="rId38"/>
    <p:sldId id="319" r:id="rId39"/>
    <p:sldId id="320" r:id="rId40"/>
    <p:sldId id="1486" r:id="rId41"/>
    <p:sldId id="321" r:id="rId42"/>
    <p:sldId id="324" r:id="rId43"/>
    <p:sldId id="3757" r:id="rId44"/>
    <p:sldId id="562" r:id="rId45"/>
    <p:sldId id="3767" r:id="rId4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1">
          <p15:clr>
            <a:srgbClr val="A4A3A4"/>
          </p15:clr>
        </p15:guide>
        <p15:guide id="2" orient="horz" pos="3092">
          <p15:clr>
            <a:srgbClr val="A4A3A4"/>
          </p15:clr>
        </p15:guide>
        <p15:guide id="3" orient="horz" pos="517">
          <p15:clr>
            <a:srgbClr val="A4A3A4"/>
          </p15:clr>
        </p15:guide>
        <p15:guide id="4" orient="horz" pos="895">
          <p15:clr>
            <a:srgbClr val="A4A3A4"/>
          </p15:clr>
        </p15:guide>
        <p15:guide id="5" orient="horz" pos="2387">
          <p15:clr>
            <a:srgbClr val="A4A3A4"/>
          </p15:clr>
        </p15:guide>
        <p15:guide id="6" pos="5565">
          <p15:clr>
            <a:srgbClr val="A4A3A4"/>
          </p15:clr>
        </p15:guide>
        <p15:guide id="7" pos="317">
          <p15:clr>
            <a:srgbClr val="A4A3A4"/>
          </p15:clr>
        </p15:guide>
        <p15:guide id="8" pos="15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J" initials="M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3A05"/>
    <a:srgbClr val="0B1F8F"/>
    <a:srgbClr val="CCFFFF"/>
    <a:srgbClr val="B80000"/>
    <a:srgbClr val="0084FF"/>
    <a:srgbClr val="4D008C"/>
    <a:srgbClr val="A12B2F"/>
    <a:srgbClr val="007836"/>
    <a:srgbClr val="ECAA00"/>
    <a:srgbClr val="7677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47" autoAdjust="0"/>
    <p:restoredTop sz="93544" autoAdjust="0"/>
  </p:normalViewPr>
  <p:slideViewPr>
    <p:cSldViewPr snapToGrid="0" showGuides="1">
      <p:cViewPr varScale="1">
        <p:scale>
          <a:sx n="102" d="100"/>
          <a:sy n="102" d="100"/>
        </p:scale>
        <p:origin x="984" y="86"/>
      </p:cViewPr>
      <p:guideLst>
        <p:guide orient="horz" pos="271"/>
        <p:guide orient="horz" pos="3092"/>
        <p:guide orient="horz" pos="517"/>
        <p:guide orient="horz" pos="895"/>
        <p:guide orient="horz" pos="2387"/>
        <p:guide pos="5565"/>
        <p:guide pos="317"/>
        <p:guide pos="15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commentAuthors" Target="commentAuthors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0A489-9093-C54A-B1C3-374F661A0010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A7A1A-8011-3A42-91B8-EE1BD44E4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9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37472-F350-E648-BF73-5FBCC1A166B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166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437472-F350-E648-BF73-5FBCC1A166B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709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09443" indent="-272863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91451" indent="-218290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28031" indent="-218290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964611" indent="-218290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0119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83777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27435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71093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F25E142A-F936-4091-A5D9-2A677D0E02C4}" type="slidenum">
              <a:rPr lang="en-US">
                <a:latin typeface="Times New Roman" pitchFamily="18" charset="0"/>
              </a:rPr>
              <a:pPr eaLnBrk="1" hangingPunct="1"/>
              <a:t>43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7347" name="Rectangle 7"/>
          <p:cNvSpPr txBox="1">
            <a:spLocks noGrp="1" noChangeArrowheads="1"/>
          </p:cNvSpPr>
          <p:nvPr/>
        </p:nvSpPr>
        <p:spPr bwMode="auto">
          <a:xfrm>
            <a:off x="3927574" y="8756751"/>
            <a:ext cx="3005121" cy="4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79" tIns="45989" rIns="91979" bIns="45989"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E833886D-FE5B-4A98-9C29-F370BD7BBDF1}" type="slidenum">
              <a:rPr lang="en-US" sz="1200">
                <a:latin typeface="Times New Roman" pitchFamily="18" charset="0"/>
              </a:rPr>
              <a:pPr algn="r" eaLnBrk="1" hangingPunct="1"/>
              <a:t>43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73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0563"/>
            <a:ext cx="6148388" cy="3459162"/>
          </a:xfrm>
          <a:ln/>
        </p:spPr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58" y="4379901"/>
            <a:ext cx="5086284" cy="4149700"/>
          </a:xfrm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71760-ECAD-5C6C-351C-D94B143F2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E2B7A835-51C6-1FCC-2345-F5E3164F4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09443" indent="-272863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091451" indent="-218290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528031" indent="-218290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964611" indent="-218290" defTabSz="923186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40119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83777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27435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710932" indent="-218290" defTabSz="9231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fld id="{F25E142A-F936-4091-A5D9-2A677D0E02C4}" type="slidenum">
              <a:rPr lang="en-US">
                <a:latin typeface="Times New Roman" pitchFamily="18" charset="0"/>
              </a:rPr>
              <a:pPr eaLnBrk="1" hangingPunct="1"/>
              <a:t>44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57347" name="Rectangle 7">
            <a:extLst>
              <a:ext uri="{FF2B5EF4-FFF2-40B4-BE49-F238E27FC236}">
                <a16:creationId xmlns:a16="http://schemas.microsoft.com/office/drawing/2014/main" id="{46C7A8C2-E304-B66B-5181-BF2D4CD04EE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27574" y="8756751"/>
            <a:ext cx="3005121" cy="4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79" tIns="45989" rIns="91979" bIns="45989" anchor="b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fld id="{E833886D-FE5B-4A98-9C29-F370BD7BBDF1}" type="slidenum">
              <a:rPr lang="en-US" sz="1200">
                <a:latin typeface="Times New Roman" pitchFamily="18" charset="0"/>
              </a:rPr>
              <a:pPr algn="r" eaLnBrk="1" hangingPunct="1"/>
              <a:t>44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96C17A33-CF0F-7715-8D13-3AAEF4A9CC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3700" y="690563"/>
            <a:ext cx="6148388" cy="3459162"/>
          </a:xfrm>
          <a:ln/>
        </p:spPr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87037A2B-2789-81C0-E25A-55F018C703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958" y="4379901"/>
            <a:ext cx="5086284" cy="4149700"/>
          </a:xfrm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57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sv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54" y="4562475"/>
            <a:ext cx="1540844" cy="55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aerial view of Argonne with APS in front 5730-00068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 b="7135"/>
          <a:stretch/>
        </p:blipFill>
        <p:spPr>
          <a:xfrm>
            <a:off x="0" y="0"/>
            <a:ext cx="9144000" cy="448868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-10684"/>
            <a:ext cx="9143999" cy="4499372"/>
          </a:xfrm>
          <a:solidFill>
            <a:schemeClr val="accent2">
              <a:alpha val="90000"/>
            </a:schemeClr>
          </a:solidFill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SECTION BREAK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1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08346"/>
            <a:ext cx="8372901" cy="331708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1st-level bullet. Click an icon below to add table, graph or other imagery.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0991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4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67903"/>
            <a:ext cx="8372901" cy="621711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TITLE AND CONTENT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Columns-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30288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428723"/>
            <a:ext cx="4023360" cy="3317081"/>
          </a:xfrm>
        </p:spPr>
        <p:txBody>
          <a:bodyPr/>
          <a:lstStyle>
            <a:lvl1pPr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00588" y="1418007"/>
            <a:ext cx="4023360" cy="3317081"/>
          </a:xfrm>
        </p:spPr>
        <p:txBody>
          <a:bodyPr/>
          <a:lstStyle>
            <a:lvl1pPr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</p:spTree>
    <p:extLst>
      <p:ext uri="{BB962C8B-B14F-4D97-AF65-F5344CB8AC3E}">
        <p14:creationId xmlns:p14="http://schemas.microsoft.com/office/powerpoint/2010/main" val="3407572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Columns-TWO w/boxed 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0895" y="1840702"/>
            <a:ext cx="4114800" cy="2876912"/>
          </a:xfrm>
          <a:ln>
            <a:solidFill>
              <a:schemeClr val="bg1">
                <a:lumMod val="50000"/>
              </a:schemeClr>
            </a:solidFill>
          </a:ln>
        </p:spPr>
        <p:txBody>
          <a:bodyPr lIns="182880" tIns="91440" rIns="91440"/>
          <a:lstStyle>
            <a:lvl1pPr>
              <a:defRPr sz="1800"/>
            </a:lvl1pPr>
            <a:lvl2pPr marL="457200" indent="-173038"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4875" y="1840702"/>
            <a:ext cx="4114800" cy="2876912"/>
          </a:xfrm>
          <a:ln>
            <a:solidFill>
              <a:schemeClr val="bg1">
                <a:lumMod val="50000"/>
              </a:schemeClr>
            </a:solidFill>
          </a:ln>
        </p:spPr>
        <p:txBody>
          <a:bodyPr lIns="182880" tIns="91440" rIns="91440"/>
          <a:lstStyle>
            <a:lvl1pPr>
              <a:defRPr sz="1800"/>
            </a:lvl1pPr>
            <a:lvl2pPr marL="457200" indent="-173038"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14875" y="1406047"/>
            <a:ext cx="4114800" cy="465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lIns="182880" bIns="0" anchor="ctr"/>
          <a:lstStyle>
            <a:lvl1pPr marL="0" indent="0" algn="l">
              <a:lnSpc>
                <a:spcPct val="100000"/>
              </a:lnSpc>
              <a:buNone/>
              <a:defRPr sz="1800" b="1" cap="all" baseline="0">
                <a:solidFill>
                  <a:schemeClr val="bg1"/>
                </a:solidFill>
              </a:defRPr>
            </a:lvl1pPr>
            <a:lvl2pPr marL="457200" indent="-173038">
              <a:defRPr sz="1600"/>
            </a:lvl2pPr>
            <a:lvl3pPr marL="627063" indent="-128588">
              <a:defRPr sz="14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 dirty="0"/>
              <a:t>Click to Add Headline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  <a:noFill/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60895" y="1406047"/>
            <a:ext cx="4114800" cy="465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  <a:effectLst/>
        </p:spPr>
        <p:txBody>
          <a:bodyPr lIns="182880" bIns="0" anchor="ctr"/>
          <a:lstStyle>
            <a:lvl1pPr marL="0" indent="0" algn="l">
              <a:lnSpc>
                <a:spcPct val="100000"/>
              </a:lnSpc>
              <a:buNone/>
              <a:defRPr sz="1800" b="1" cap="all" baseline="0">
                <a:solidFill>
                  <a:schemeClr val="bg1"/>
                </a:solidFill>
              </a:defRPr>
            </a:lvl1pPr>
            <a:lvl2pPr marL="457200" indent="-173038">
              <a:defRPr sz="1600"/>
            </a:lvl2pPr>
            <a:lvl3pPr marL="627063" indent="-128588">
              <a:defRPr sz="14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 dirty="0"/>
              <a:t>Click to Add Headline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Two-column CONTENT slide</a:t>
            </a:r>
            <a:br>
              <a:rPr lang="en-US" dirty="0"/>
            </a:br>
            <a:r>
              <a:rPr lang="en-US" dirty="0"/>
              <a:t>with box treatment</a:t>
            </a:r>
          </a:p>
        </p:txBody>
      </p:sp>
    </p:spTree>
    <p:extLst>
      <p:ext uri="{BB962C8B-B14F-4D97-AF65-F5344CB8AC3E}">
        <p14:creationId xmlns:p14="http://schemas.microsoft.com/office/powerpoint/2010/main" val="342340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IMAGE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EC96C-AFD1-4C49-9493-F5643E5E2E8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03575" y="1417872"/>
            <a:ext cx="4319750" cy="1540832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80" y="1417871"/>
            <a:ext cx="3729481" cy="1565882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95680" y="3203316"/>
            <a:ext cx="3729481" cy="1565882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VERTICAL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4503575" y="3193094"/>
            <a:ext cx="4319750" cy="1540832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HREE IMAGE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EC96C-AFD1-4C49-9493-F5643E5E2E8F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5309" y="1451045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89394" y="1442711"/>
            <a:ext cx="2023746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87015" y="2620206"/>
            <a:ext cx="2028507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IMAGES – VERTICAL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2896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3045309" y="2630976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487014" y="3807136"/>
            <a:ext cx="2028507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3045309" y="3794491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IMAGES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88732" y="3141637"/>
            <a:ext cx="4114800" cy="1596872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6" y="3141637"/>
            <a:ext cx="4097585" cy="1596872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79" y="1417871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09050" y="1417871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top HORIZONTAL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IMAGES - Bottom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6890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408347"/>
            <a:ext cx="4114800" cy="128780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5" y="1408347"/>
            <a:ext cx="4114800" cy="128780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64146" y="2711336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30864" y="2711336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bottom HORIZONTAL</a:t>
            </a:r>
            <a:br>
              <a:rPr lang="en-US" dirty="0"/>
            </a:br>
            <a:r>
              <a:rPr lang="en-US" dirty="0"/>
              <a:t>WITH CAPTIONS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76266" y="4434669"/>
            <a:ext cx="3995723" cy="35907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750290" y="4444194"/>
            <a:ext cx="3995723" cy="35907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457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WO LRG IMAGES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88732" y="4106864"/>
            <a:ext cx="4114800" cy="686876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6" y="4106864"/>
            <a:ext cx="4097585" cy="686876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79" y="1420813"/>
            <a:ext cx="4023360" cy="268605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09050" y="1420813"/>
            <a:ext cx="4023360" cy="268605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Large IMAGES w/bullets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0991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</p:spTree>
    <p:extLst>
      <p:ext uri="{BB962C8B-B14F-4D97-AF65-F5344CB8AC3E}">
        <p14:creationId xmlns:p14="http://schemas.microsoft.com/office/powerpoint/2010/main" val="34604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PICS/caption -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76630" y="1417046"/>
            <a:ext cx="3790374" cy="280811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76630" y="4256434"/>
            <a:ext cx="3840480" cy="438773"/>
          </a:xfrm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IMAGES with captions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09912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6" name="Picture Placeholder 4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765130" y="1416462"/>
            <a:ext cx="3790374" cy="280811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765130" y="4255850"/>
            <a:ext cx="3840480" cy="438773"/>
          </a:xfrm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64070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5879" y="2854960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381086" y="2854960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03079" y="1415695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388286" y="1415695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6261696" y="2856834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68896" y="1417569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THREE IMAGES – HORIZONTAL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8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PICS/captions/bullets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1418980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453235" y="1418980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88341" y="1418980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906022" y="1418980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672521"/>
            <a:ext cx="8434552" cy="1086330"/>
          </a:xfrm>
          <a:noFill/>
        </p:spPr>
        <p:txBody>
          <a:bodyPr lIns="0" tIns="91440"/>
          <a:lstStyle>
            <a:lvl1pPr>
              <a:defRPr sz="20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defTabSz="4572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four images, captions and bullets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18128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442595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81064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905532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  <a:ln>
            <a:noFill/>
          </a:ln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</p:spTree>
    <p:extLst>
      <p:ext uri="{BB962C8B-B14F-4D97-AF65-F5344CB8AC3E}">
        <p14:creationId xmlns:p14="http://schemas.microsoft.com/office/powerpoint/2010/main" val="201421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PICS/caption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four IMAGES with captions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207749"/>
          </a:xfrm>
          <a:ln>
            <a:noFill/>
          </a:ln>
        </p:spPr>
        <p:txBody>
          <a:bodyPr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87437" y="1420813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87437" y="2822383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18" name="Picture Placeholder 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912432" y="1420813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912432" y="2822383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0" name="Picture Placeholder 4"/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87437" y="3097650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487437" y="4502674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4" name="Picture Placeholder 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912432" y="3097650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4912432" y="4505517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</p:spTree>
    <p:extLst>
      <p:ext uri="{BB962C8B-B14F-4D97-AF65-F5344CB8AC3E}">
        <p14:creationId xmlns:p14="http://schemas.microsoft.com/office/powerpoint/2010/main" val="423592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*Charts, Graphs,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graph, chart or table slide. </a:t>
            </a:r>
            <a:br>
              <a:rPr lang="en-US" dirty="0"/>
            </a:br>
            <a:r>
              <a:rPr lang="en-US" dirty="0"/>
              <a:t>Headline in all caps, Arial Font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17579"/>
            <a:ext cx="8372901" cy="302239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an icon below to add a chart, graph, or table.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43573" y="4457863"/>
            <a:ext cx="3711039" cy="240746"/>
          </a:xfrm>
        </p:spPr>
        <p:txBody>
          <a:bodyPr bIns="0" anchor="t" anchorCtr="0"/>
          <a:lstStyle>
            <a:lvl1pPr marL="0" indent="0">
              <a:buNone/>
              <a:defRPr sz="1050" baseline="0"/>
            </a:lvl1pPr>
          </a:lstStyle>
          <a:p>
            <a:pPr lvl="0"/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50041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54" y="4562475"/>
            <a:ext cx="1540844" cy="55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erial view of Argonne with APS in front 5730-00068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 b="7135"/>
          <a:stretch/>
        </p:blipFill>
        <p:spPr>
          <a:xfrm>
            <a:off x="0" y="0"/>
            <a:ext cx="9144000" cy="44886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-10684"/>
            <a:ext cx="9143999" cy="4499372"/>
          </a:xfrm>
          <a:solidFill>
            <a:schemeClr val="accent2">
              <a:alpha val="90000"/>
            </a:schemeClr>
          </a:solidFill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closing statement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991004" y="-1815882"/>
            <a:ext cx="3782000" cy="160043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Suggested</a:t>
            </a:r>
            <a:r>
              <a:rPr lang="en-US" sz="1400" b="1" baseline="0" dirty="0">
                <a:solidFill>
                  <a:schemeClr val="bg1"/>
                </a:solidFill>
              </a:rPr>
              <a:t> closing statement (optional): </a:t>
            </a:r>
          </a:p>
          <a:p>
            <a:endParaRPr lang="en-US" sz="1400" b="1" baseline="0" dirty="0">
              <a:solidFill>
                <a:schemeClr val="bg1"/>
              </a:solidFill>
            </a:endParaRPr>
          </a:p>
          <a:p>
            <a:pPr lvl="0"/>
            <a:r>
              <a:rPr lang="en-US" sz="1400" b="1" dirty="0">
                <a:solidFill>
                  <a:schemeClr val="bg1"/>
                </a:solidFill>
              </a:rPr>
              <a:t>WE START WITH YES.</a:t>
            </a:r>
          </a:p>
          <a:p>
            <a:pPr lvl="0">
              <a:spcAft>
                <a:spcPts val="1200"/>
              </a:spcAft>
            </a:pPr>
            <a:r>
              <a:rPr lang="en-US" sz="1400" b="1" dirty="0">
                <a:solidFill>
                  <a:schemeClr val="bg1"/>
                </a:solidFill>
              </a:rPr>
              <a:t>AND END WITH THANK YOU.</a:t>
            </a:r>
          </a:p>
          <a:p>
            <a:pPr lvl="0"/>
            <a:r>
              <a:rPr lang="en-US" sz="1400" b="1" dirty="0">
                <a:solidFill>
                  <a:schemeClr val="bg1"/>
                </a:solidFill>
              </a:rPr>
              <a:t>DO YOU HAVE ANY BIG QUESTIONS?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043"/>
            <a:ext cx="9144000" cy="5148543"/>
          </a:xfrm>
          <a:prstGeom prst="rect">
            <a:avLst/>
          </a:prstGeom>
          <a:solidFill>
            <a:srgbClr val="1C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86954"/>
            <a:ext cx="8372901" cy="60451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AND CONTENT SLIDE. </a:t>
            </a:r>
            <a:br>
              <a:rPr lang="en-US" dirty="0"/>
            </a:br>
            <a:r>
              <a:rPr lang="en-US" dirty="0"/>
              <a:t>Headline in all caps, Arial Font.</a:t>
            </a:r>
          </a:p>
        </p:txBody>
      </p:sp>
    </p:spTree>
    <p:extLst>
      <p:ext uri="{BB962C8B-B14F-4D97-AF65-F5344CB8AC3E}">
        <p14:creationId xmlns:p14="http://schemas.microsoft.com/office/powerpoint/2010/main" val="35953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*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86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9"/>
          <p:cNvSpPr>
            <a:spLocks noGrp="1"/>
          </p:cNvSpPr>
          <p:nvPr>
            <p:ph type="body" sz="quarter" idx="27" hasCustomPrompt="1"/>
          </p:nvPr>
        </p:nvSpPr>
        <p:spPr>
          <a:xfrm>
            <a:off x="468796" y="574696"/>
            <a:ext cx="5685350" cy="304654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8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Optional one line subhead, </a:t>
            </a:r>
            <a:r>
              <a:rPr lang="en-US" dirty="0" err="1"/>
              <a:t>url</a:t>
            </a:r>
            <a:r>
              <a:rPr lang="en-US" dirty="0"/>
              <a:t> or date</a:t>
            </a:r>
          </a:p>
        </p:txBody>
      </p:sp>
      <p:pic>
        <p:nvPicPr>
          <p:cNvPr id="15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314" y="408441"/>
            <a:ext cx="1786846" cy="643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863726" y="1266825"/>
            <a:ext cx="4280275" cy="202996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266825"/>
            <a:ext cx="4863724" cy="2029968"/>
          </a:xfrm>
          <a:solidFill>
            <a:schemeClr val="accent2"/>
          </a:solidFill>
        </p:spPr>
        <p:txBody>
          <a:bodyPr lIns="457200" rIns="91440" anchor="ctr">
            <a:normAutofit/>
          </a:bodyPr>
          <a:lstStyle>
            <a:lvl1pPr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-Cover option A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266825"/>
            <a:ext cx="239714" cy="2029968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49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50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</a:t>
            </a:r>
            <a:br>
              <a:rPr lang="en-US" dirty="0"/>
            </a:br>
            <a:r>
              <a:rPr lang="en-US" dirty="0"/>
              <a:t>info if not needed</a:t>
            </a:r>
          </a:p>
        </p:txBody>
      </p:sp>
      <p:sp>
        <p:nvSpPr>
          <p:cNvPr id="54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6360197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r>
              <a:rPr lang="en-US" dirty="0"/>
              <a:t>PRESENTER NAME</a:t>
            </a:r>
          </a:p>
        </p:txBody>
      </p:sp>
      <p:sp>
        <p:nvSpPr>
          <p:cNvPr id="55" name="Text Placeholder 45"/>
          <p:cNvSpPr>
            <a:spLocks noGrp="1"/>
          </p:cNvSpPr>
          <p:nvPr>
            <p:ph type="body" sz="quarter" idx="26" hasCustomPrompt="1"/>
          </p:nvPr>
        </p:nvSpPr>
        <p:spPr>
          <a:xfrm>
            <a:off x="6360197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</a:t>
            </a:r>
            <a:br>
              <a:rPr lang="en-US" dirty="0"/>
            </a:br>
            <a:r>
              <a:rPr lang="en-US" dirty="0"/>
              <a:t>info if not needed</a:t>
            </a:r>
          </a:p>
        </p:txBody>
      </p:sp>
      <p:sp>
        <p:nvSpPr>
          <p:cNvPr id="47" name="Text Placeholder 45"/>
          <p:cNvSpPr>
            <a:spLocks noGrp="1"/>
          </p:cNvSpPr>
          <p:nvPr>
            <p:ph type="body" sz="quarter" idx="19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-1018914" y="-1479541"/>
            <a:ext cx="3502900" cy="101566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Suggested</a:t>
            </a:r>
            <a:r>
              <a:rPr lang="en-US" sz="1400" b="1" baseline="0" dirty="0">
                <a:solidFill>
                  <a:schemeClr val="bg1"/>
                </a:solidFill>
              </a:rPr>
              <a:t> line of text (optional): </a:t>
            </a:r>
          </a:p>
          <a:p>
            <a:endParaRPr lang="en-US" sz="1400" b="1" baseline="0" dirty="0">
              <a:solidFill>
                <a:schemeClr val="bg1"/>
              </a:solidFill>
            </a:endParaRPr>
          </a:p>
          <a:p>
            <a:r>
              <a:rPr lang="en-US" sz="1400" b="1" baseline="0" dirty="0">
                <a:solidFill>
                  <a:schemeClr val="bg1"/>
                </a:solidFill>
              </a:rPr>
              <a:t>WE START WITH YES.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264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6" y="4545002"/>
            <a:ext cx="1557337" cy="56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82" descr="aerial view of Argonne with APS in front 5730-00068.jp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2" b="7135"/>
          <a:stretch/>
        </p:blipFill>
        <p:spPr>
          <a:xfrm>
            <a:off x="0" y="-20265"/>
            <a:ext cx="9144000" cy="4508954"/>
          </a:xfrm>
          <a:prstGeom prst="rect">
            <a:avLst/>
          </a:prstGeom>
        </p:spPr>
      </p:pic>
      <p:sp>
        <p:nvSpPr>
          <p:cNvPr id="84" name="Text Placeholder 1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-20265"/>
            <a:ext cx="9144000" cy="4508954"/>
          </a:xfrm>
          <a:solidFill>
            <a:schemeClr val="accent2">
              <a:alpha val="85000"/>
            </a:schemeClr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863726" y="1266825"/>
            <a:ext cx="4280275" cy="202996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266825"/>
            <a:ext cx="4863724" cy="2029968"/>
          </a:xfrm>
          <a:solidFill>
            <a:schemeClr val="accent2"/>
          </a:solidFill>
        </p:spPr>
        <p:txBody>
          <a:bodyPr lIns="457200" rIns="91440" anchor="ctr">
            <a:normAutofit/>
          </a:bodyPr>
          <a:lstStyle>
            <a:lvl1pPr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-Cover option B 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1" y="153714"/>
            <a:ext cx="5851526" cy="969169"/>
          </a:xfrm>
        </p:spPr>
        <p:txBody>
          <a:bodyPr lIns="457200" rIns="274320" anchor="ctr"/>
          <a:lstStyle>
            <a:lvl1pPr marL="0" indent="0">
              <a:buNone/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presentation date</a:t>
            </a:r>
          </a:p>
        </p:txBody>
      </p:sp>
      <p:sp>
        <p:nvSpPr>
          <p:cNvPr id="85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6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89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6360197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0" name="Text Placeholder 45"/>
          <p:cNvSpPr>
            <a:spLocks noGrp="1"/>
          </p:cNvSpPr>
          <p:nvPr>
            <p:ph type="body" sz="quarter" idx="26" hasCustomPrompt="1"/>
          </p:nvPr>
        </p:nvSpPr>
        <p:spPr>
          <a:xfrm>
            <a:off x="6360197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266825"/>
            <a:ext cx="239714" cy="2029968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55" name="TextBox 154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16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6" y="82331"/>
            <a:ext cx="1557337" cy="56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endParaRPr lang="en-US" dirty="0"/>
          </a:p>
        </p:txBody>
      </p:sp>
      <p:sp>
        <p:nvSpPr>
          <p:cNvPr id="56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7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5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674681"/>
            <a:ext cx="8925874" cy="2071151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2794775"/>
            <a:ext cx="8452904" cy="647160"/>
          </a:xfrm>
        </p:spPr>
        <p:txBody>
          <a:bodyPr lIns="0" rIns="91440" anchor="b">
            <a:normAutofit/>
          </a:bodyPr>
          <a:lstStyle>
            <a:lvl1pPr>
              <a:defRPr sz="2800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 – cover option c 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360197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4" hasCustomPrompt="1"/>
          </p:nvPr>
        </p:nvSpPr>
        <p:spPr>
          <a:xfrm>
            <a:off x="6360197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9900" y="3441935"/>
            <a:ext cx="8484914" cy="248308"/>
          </a:xfr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– delete if not needed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674680"/>
            <a:ext cx="224589" cy="2071116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86" name="TextBox 185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503238" y="300961"/>
            <a:ext cx="5984648" cy="331077"/>
          </a:xfrm>
        </p:spPr>
        <p:txBody>
          <a:bodyPr/>
          <a:lstStyle>
            <a:lvl1pPr marL="0" indent="0">
              <a:buNone/>
              <a:defRPr sz="1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z="1000" b="0" cap="all" dirty="0">
                <a:solidFill>
                  <a:srgbClr val="000000"/>
                </a:solidFill>
              </a:rPr>
              <a:t>Type in Name of </a:t>
            </a:r>
            <a:r>
              <a:rPr lang="en-US" sz="1000" b="0" cap="all" dirty="0" err="1">
                <a:solidFill>
                  <a:srgbClr val="000000"/>
                </a:solidFill>
              </a:rPr>
              <a:t>fACILITY</a:t>
            </a:r>
            <a:r>
              <a:rPr lang="en-US" sz="1000" b="0" cap="all" dirty="0">
                <a:solidFill>
                  <a:srgbClr val="000000"/>
                </a:solidFill>
              </a:rPr>
              <a:t>, division, group, program or </a:t>
            </a:r>
            <a:r>
              <a:rPr lang="en-US" sz="1000" dirty="0">
                <a:solidFill>
                  <a:srgbClr val="000000"/>
                </a:solidFill>
              </a:rPr>
              <a:t>www.anl.gov</a:t>
            </a:r>
          </a:p>
        </p:txBody>
      </p:sp>
      <p:sp>
        <p:nvSpPr>
          <p:cNvPr id="17" name="Text Placeholder 45"/>
          <p:cNvSpPr>
            <a:spLocks noGrp="1"/>
          </p:cNvSpPr>
          <p:nvPr>
            <p:ph type="body" sz="quarter" idx="27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5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miesen\Desktop\anlrgbppt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976" y="170633"/>
            <a:ext cx="1557337" cy="56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19301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56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7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1930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5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1261205"/>
            <a:ext cx="8925874" cy="2071151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1" y="82770"/>
            <a:ext cx="6776128" cy="839426"/>
          </a:xfrm>
        </p:spPr>
        <p:txBody>
          <a:bodyPr lIns="0" rIns="91440" anchor="b">
            <a:normAutofit/>
          </a:bodyPr>
          <a:lstStyle>
            <a:lvl1pPr>
              <a:defRPr sz="2800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 –</a:t>
            </a:r>
            <a:br>
              <a:rPr lang="en-US" dirty="0"/>
            </a:br>
            <a:r>
              <a:rPr lang="en-US" dirty="0"/>
              <a:t>Cover option D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360197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4" hasCustomPrompt="1"/>
          </p:nvPr>
        </p:nvSpPr>
        <p:spPr>
          <a:xfrm>
            <a:off x="6360197" y="371930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9900" y="922195"/>
            <a:ext cx="8484914" cy="248308"/>
          </a:xfr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– delete if not needed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1261204"/>
            <a:ext cx="224589" cy="2071116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53" name="TextBox 152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Placeholder 45"/>
          <p:cNvSpPr>
            <a:spLocks noGrp="1"/>
          </p:cNvSpPr>
          <p:nvPr>
            <p:ph type="body" sz="quarter" idx="19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70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Ful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6978"/>
            <a:ext cx="8925873" cy="5143500"/>
          </a:xfrm>
          <a:solidFill>
            <a:schemeClr val="bg1"/>
          </a:solidFill>
        </p:spPr>
        <p:txBody>
          <a:bodyPr lIns="0" tIns="16459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 then right click image and “SEND IMAGE TO BACK”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3581400"/>
            <a:ext cx="9144000" cy="1562100"/>
          </a:xfrm>
          <a:solidFill>
            <a:schemeClr val="tx2">
              <a:alpha val="91000"/>
            </a:schemeClr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1" y="3782231"/>
            <a:ext cx="8321040" cy="1030194"/>
          </a:xfrm>
        </p:spPr>
        <p:txBody>
          <a:bodyPr lIns="0" anchor="t"/>
          <a:lstStyle>
            <a:lvl1pPr>
              <a:defRPr sz="2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Full-frame image layout  –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8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ON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93639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-1"/>
            <a:ext cx="8925873" cy="2742010"/>
          </a:xfrm>
          <a:solidFill>
            <a:schemeClr val="bg1"/>
          </a:solidFill>
        </p:spPr>
        <p:txBody>
          <a:bodyPr lIns="0"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65038"/>
            <a:ext cx="8674100" cy="590324"/>
          </a:xfrm>
        </p:spPr>
        <p:txBody>
          <a:bodyPr lIns="0"/>
          <a:lstStyle>
            <a:lvl1pPr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one image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49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TW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0"/>
            <a:ext cx="4480560" cy="2747963"/>
          </a:xfrm>
          <a:solidFill>
            <a:schemeClr val="bg1">
              <a:lumMod val="75000"/>
            </a:schemeClr>
          </a:solidFill>
        </p:spPr>
        <p:txBody>
          <a:bodyPr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682525" y="0"/>
            <a:ext cx="4480560" cy="2747963"/>
          </a:xfrm>
          <a:solidFill>
            <a:schemeClr val="bg1">
              <a:lumMod val="85000"/>
            </a:schemeClr>
          </a:solidFill>
        </p:spPr>
        <p:txBody>
          <a:bodyPr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55513"/>
            <a:ext cx="8674100" cy="590324"/>
          </a:xfrm>
        </p:spPr>
        <p:txBody>
          <a:bodyPr lIns="0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TWO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84114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3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THREE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0"/>
            <a:ext cx="2990088" cy="275523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194237" y="0"/>
            <a:ext cx="2990088" cy="275523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6186112" y="0"/>
            <a:ext cx="2957888" cy="275523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93639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65038"/>
            <a:ext cx="8674100" cy="590324"/>
          </a:xfrm>
        </p:spPr>
        <p:txBody>
          <a:bodyPr lIns="0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Three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97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ic - FOUR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0" y="0"/>
            <a:ext cx="9144000" cy="5143500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1240631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453235" y="1240631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88341" y="1240631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906022" y="1240631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484064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four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18128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442595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81064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905532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3"/>
          </p:nvPr>
        </p:nvSpPr>
        <p:spPr>
          <a:xfrm>
            <a:off x="0" y="-1"/>
            <a:ext cx="228600" cy="51435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65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3840" y="4778694"/>
            <a:ext cx="2133600" cy="1944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5/29/2017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58840" y="4778693"/>
            <a:ext cx="2895600" cy="19335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dirty="0"/>
              <a:t>ARIS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086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EBA47E31-79AA-6498-BB50-34DBC4F5E4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8" r="28"/>
          <a:stretch/>
        </p:blipFill>
        <p:spPr>
          <a:xfrm>
            <a:off x="7348785" y="4566547"/>
            <a:ext cx="1581735" cy="54864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FF942FA-E8D8-7F73-B508-F9761FA55B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2" y="4720399"/>
            <a:ext cx="2181368" cy="246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BB4A7C-9367-147A-F4E6-9D55ED7060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4900" t="26978" r="8429" b="9296"/>
          <a:stretch/>
        </p:blipFill>
        <p:spPr>
          <a:xfrm>
            <a:off x="0" y="0"/>
            <a:ext cx="9142729" cy="44886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30F12D-B614-7EB2-5E16-F4CD0DB2A5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hq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8"/>
          <a:stretch/>
        </p:blipFill>
        <p:spPr>
          <a:xfrm>
            <a:off x="0" y="-10684"/>
            <a:ext cx="9144000" cy="44993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27329" y="923382"/>
            <a:ext cx="5002306" cy="2057400"/>
          </a:xfrm>
          <a:solidFill>
            <a:schemeClr val="accent2">
              <a:alpha val="85000"/>
            </a:schemeClr>
          </a:solidFill>
        </p:spPr>
        <p:txBody>
          <a:bodyPr lIns="228600" rIns="182880" bIns="0" anchor="ctr" anchorCtr="0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Cover option B 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593A0-1381-9E08-C43E-02227E369EC8}"/>
              </a:ext>
            </a:extLst>
          </p:cNvPr>
          <p:cNvSpPr/>
          <p:nvPr userDrawn="1"/>
        </p:nvSpPr>
        <p:spPr>
          <a:xfrm>
            <a:off x="-1271" y="923382"/>
            <a:ext cx="228600" cy="2057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z="100">
              <a:solidFill>
                <a:schemeClr val="accent1"/>
              </a:solidFill>
            </a:endParaRP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F840A56-6BA9-8FE9-4544-1F2426DC07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29542" y="923382"/>
            <a:ext cx="3911600" cy="2057400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3552" y="243457"/>
            <a:ext cx="2562036" cy="670943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l">
              <a:buNone/>
              <a:defRPr sz="1600" b="1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MONTH DAY, YEAR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1B8C1237-9E9A-A9B9-D997-F971E7E403B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22952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spcBef>
                <a:spcPts val="0"/>
              </a:spcBef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5" name="Text Placeholder 45">
            <a:extLst>
              <a:ext uri="{FF2B5EF4-FFF2-40B4-BE49-F238E27FC236}">
                <a16:creationId xmlns:a16="http://schemas.microsoft.com/office/drawing/2014/main" id="{F23F5504-504E-35E3-02E6-1E4869CD6AF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533777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864C7D51-4165-B55A-4253-6B2637C720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4286" y="322952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spcBef>
                <a:spcPts val="0"/>
              </a:spcBef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Text Placeholder 45">
            <a:extLst>
              <a:ext uri="{FF2B5EF4-FFF2-40B4-BE49-F238E27FC236}">
                <a16:creationId xmlns:a16="http://schemas.microsoft.com/office/drawing/2014/main" id="{F0DE6988-954D-993F-40F1-7BB0D8A8E0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94286" y="3533777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5BBA2D86-84B3-B15A-ACC9-771B8BA779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18671" y="322952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spcBef>
                <a:spcPts val="0"/>
              </a:spcBef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9" name="Text Placeholder 45">
            <a:extLst>
              <a:ext uri="{FF2B5EF4-FFF2-40B4-BE49-F238E27FC236}">
                <a16:creationId xmlns:a16="http://schemas.microsoft.com/office/drawing/2014/main" id="{9F09511A-BF35-DDA5-9473-7AD4769E5B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18671" y="3533777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</p:spTree>
    <p:extLst>
      <p:ext uri="{BB962C8B-B14F-4D97-AF65-F5344CB8AC3E}">
        <p14:creationId xmlns:p14="http://schemas.microsoft.com/office/powerpoint/2010/main" val="324013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*Title, Sub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E61F04F-3CF4-D566-EF9D-9CDCD0B981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93775"/>
            <a:ext cx="8382000" cy="438150"/>
          </a:xfrm>
        </p:spPr>
        <p:txBody>
          <a:bodyPr>
            <a:noAutofit/>
          </a:bodyPr>
          <a:lstStyle>
            <a:lvl1pPr marL="0" indent="0">
              <a:buNone/>
              <a:defRPr sz="2000" b="1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subtitle sentence case. Optional: delete as needed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476E8C9-921B-17FC-9AEA-348F1AA2B0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7200" y="1431925"/>
            <a:ext cx="7315200" cy="3273425"/>
          </a:xfrm>
        </p:spPr>
        <p:txBody>
          <a:bodyPr/>
          <a:lstStyle/>
          <a:p>
            <a:pPr lvl="0"/>
            <a:r>
              <a:rPr lang="en-US" dirty="0"/>
              <a:t>Click to add 1st-level bullet. Click an icon below to add table, graph or other imagery.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99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*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CB122-5B65-991A-2FDE-AF2758034E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D784A4-5319-59E0-E107-C337A45DEF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F5EF28-261C-FD41-A360-1A380056DD1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C70634C6-3CF5-6F27-C809-D042DA00CC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93775"/>
            <a:ext cx="8382000" cy="438150"/>
          </a:xfrm>
        </p:spPr>
        <p:txBody>
          <a:bodyPr>
            <a:noAutofit/>
          </a:bodyPr>
          <a:lstStyle>
            <a:lvl1pPr marL="0" indent="0">
              <a:buNone/>
              <a:defRPr sz="2000" b="1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subtitle sentence case. Optional: delete as needed</a:t>
            </a:r>
          </a:p>
        </p:txBody>
      </p:sp>
    </p:spTree>
    <p:extLst>
      <p:ext uri="{BB962C8B-B14F-4D97-AF65-F5344CB8AC3E}">
        <p14:creationId xmlns:p14="http://schemas.microsoft.com/office/powerpoint/2010/main" val="285444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Section Break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7902345-CDF3-E24C-86E4-4C9E2CC4D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0"/>
          <a:stretch/>
        </p:blipFill>
        <p:spPr>
          <a:xfrm>
            <a:off x="0" y="-10684"/>
            <a:ext cx="9144000" cy="44886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-1"/>
            <a:ext cx="9143999" cy="4488688"/>
          </a:xfrm>
          <a:noFill/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SECTION BREAK TITLE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F5BFF999-B145-1C46-8778-9949300170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918" y="4535386"/>
            <a:ext cx="2242075" cy="5821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A24FD3-8F0E-DF4F-8C2E-F6970F4CAF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33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Section Break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7902345-CDF3-E24C-86E4-4C9E2CC4D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9"/>
          <a:stretch/>
        </p:blipFill>
        <p:spPr>
          <a:xfrm>
            <a:off x="0" y="-10684"/>
            <a:ext cx="9144000" cy="44886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-10684"/>
            <a:ext cx="9143999" cy="4499371"/>
          </a:xfrm>
          <a:noFill/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SECTION BREAK TITLE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F5BFF999-B145-1C46-8778-9949300170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918" y="4535386"/>
            <a:ext cx="2242075" cy="5821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A24FD3-8F0E-DF4F-8C2E-F6970F4CAF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Section Break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57902345-CDF3-E24C-86E4-4C9E2CC4D6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9"/>
          <a:stretch/>
        </p:blipFill>
        <p:spPr>
          <a:xfrm>
            <a:off x="0" y="-10684"/>
            <a:ext cx="9144000" cy="4488688"/>
          </a:xfrm>
          <a:prstGeom prst="rect">
            <a:avLst/>
          </a:prstGeom>
        </p:spPr>
      </p:pic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" y="-10684"/>
            <a:ext cx="9143999" cy="4499371"/>
          </a:xfrm>
          <a:noFill/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SECTION BREAK TITLE</a:t>
            </a:r>
          </a:p>
        </p:txBody>
      </p:sp>
      <p:pic>
        <p:nvPicPr>
          <p:cNvPr id="15" name="Picture 14" descr="A close up of a sign&#10;&#10;Description automatically generated">
            <a:extLst>
              <a:ext uri="{FF2B5EF4-FFF2-40B4-BE49-F238E27FC236}">
                <a16:creationId xmlns:a16="http://schemas.microsoft.com/office/drawing/2014/main" id="{F5BFF999-B145-1C46-8778-9949300170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918" y="4535386"/>
            <a:ext cx="2242075" cy="5821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5A24FD3-8F0E-DF4F-8C2E-F6970F4CAF4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63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4886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F4CFF5-2A2E-8945-9027-39964E4B3E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alphaModFix amt="8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38"/>
          <a:stretch/>
        </p:blipFill>
        <p:spPr>
          <a:xfrm>
            <a:off x="0" y="-10684"/>
            <a:ext cx="9144000" cy="449937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"/>
            <a:ext cx="9143999" cy="4478002"/>
          </a:xfrm>
          <a:noFill/>
        </p:spPr>
        <p:txBody>
          <a:bodyPr lIns="457200" tIns="0" bIns="457200" anchor="ctr"/>
          <a:lstStyle>
            <a:lvl1pPr marL="0" indent="0">
              <a:buNone/>
              <a:defRPr sz="28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Type in SECTION BREAK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C0D23278-3667-1F4A-8304-61669185B1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918" y="4535386"/>
            <a:ext cx="2242075" cy="58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84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60244"/>
            <a:ext cx="8372901" cy="621711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BASIC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395284"/>
            <a:ext cx="8372901" cy="3317082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to add 1st-level bullet. Click an icon below to add table, graph or other imagery.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618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53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itle Only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58573"/>
            <a:ext cx="8372901" cy="621711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TITLE AND CONTENT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3" name="Group 22" hidden="1">
            <a:extLst>
              <a:ext uri="{FF2B5EF4-FFF2-40B4-BE49-F238E27FC236}">
                <a16:creationId xmlns:a16="http://schemas.microsoft.com/office/drawing/2014/main" id="{9CDC428E-DBB5-1649-8291-2FA82A5C9E82}"/>
              </a:ext>
            </a:extLst>
          </p:cNvPr>
          <p:cNvGrpSpPr/>
          <p:nvPr/>
        </p:nvGrpSpPr>
        <p:grpSpPr>
          <a:xfrm>
            <a:off x="419099" y="1390650"/>
            <a:ext cx="8269876" cy="3314700"/>
            <a:chOff x="419099" y="1390650"/>
            <a:chExt cx="8269876" cy="33147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F1F8818-1FE6-2341-BE7A-993CECC5541D}"/>
                </a:ext>
              </a:extLst>
            </p:cNvPr>
            <p:cNvSpPr/>
            <p:nvPr userDrawn="1"/>
          </p:nvSpPr>
          <p:spPr>
            <a:xfrm>
              <a:off x="419100" y="1390650"/>
              <a:ext cx="4045324" cy="222907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/>
                <a:t>SPONSOR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B991B3-C8CA-5842-83B0-825B25C421FB}"/>
                </a:ext>
              </a:extLst>
            </p:cNvPr>
            <p:cNvSpPr/>
            <p:nvPr userDrawn="1"/>
          </p:nvSpPr>
          <p:spPr>
            <a:xfrm>
              <a:off x="4643651" y="1390650"/>
              <a:ext cx="4045324" cy="222907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/>
                <a:t>FUNDING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CCDC5DB-87A9-9449-8FD5-702421FEB657}"/>
                </a:ext>
              </a:extLst>
            </p:cNvPr>
            <p:cNvSpPr/>
            <p:nvPr userDrawn="1"/>
          </p:nvSpPr>
          <p:spPr>
            <a:xfrm>
              <a:off x="419099" y="1765436"/>
              <a:ext cx="3493227" cy="2179547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sz="1200" b="1" dirty="0"/>
                <a:t>DESCRIPTION</a:t>
              </a:r>
            </a:p>
            <a:p>
              <a:r>
                <a:rPr lang="en-US" sz="1200" dirty="0">
                  <a:solidFill>
                    <a:schemeClr val="tx1"/>
                  </a:solidFill>
                </a:rPr>
                <a:t>Current projects exploring: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Identification and fingerprinting of electronic control units using ML/DL/AI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Creation of a vehicle simulation testbed 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Creation of a automotive mobility testbed to safely test resilience measures such as sensor fusion</a:t>
              </a:r>
            </a:p>
            <a:p>
              <a:pPr marL="120650" indent="-12065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Threat modeling, </a:t>
              </a:r>
              <a:r>
                <a:rPr lang="en-US" sz="1200" dirty="0" err="1">
                  <a:solidFill>
                    <a:schemeClr val="tx1"/>
                  </a:solidFill>
                </a:rPr>
                <a:t>pentesting</a:t>
              </a:r>
              <a:r>
                <a:rPr lang="en-US" sz="1200" dirty="0">
                  <a:solidFill>
                    <a:schemeClr val="tx1"/>
                  </a:solidFill>
                </a:rPr>
                <a:t>, and risk analysis of vehicle to grid infrastructure (EVSE/</a:t>
              </a:r>
              <a:r>
                <a:rPr lang="en-US" sz="1200" dirty="0" err="1">
                  <a:solidFill>
                    <a:schemeClr val="tx1"/>
                  </a:solidFill>
                </a:rPr>
                <a:t>xFC</a:t>
              </a:r>
              <a:r>
                <a:rPr lang="en-US" sz="1200" dirty="0">
                  <a:solidFill>
                    <a:schemeClr val="tx1"/>
                  </a:solidFill>
                </a:rPr>
                <a:t>)</a:t>
              </a:r>
            </a:p>
            <a:p>
              <a:endParaRPr lang="en-US" sz="1200" b="1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B433469-4EFE-E542-978B-1448E472CC26}"/>
                </a:ext>
              </a:extLst>
            </p:cNvPr>
            <p:cNvSpPr/>
            <p:nvPr userDrawn="1"/>
          </p:nvSpPr>
          <p:spPr>
            <a:xfrm>
              <a:off x="4054358" y="1765436"/>
              <a:ext cx="2185332" cy="2179547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sz="1200" b="1" dirty="0"/>
                <a:t>RESULTS</a:t>
              </a:r>
            </a:p>
            <a:p>
              <a:pPr marL="114300" indent="-1143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Deliverables include simulation testbed software, physical testbed, industry papers, DOE white papers</a:t>
              </a:r>
            </a:p>
            <a:p>
              <a:pPr marL="114300" indent="-114300"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chemeClr val="tx1"/>
                  </a:solidFill>
                </a:rPr>
                <a:t>Results will impact current charging infrastructure deployment and shape secure architectures and policy</a:t>
              </a:r>
            </a:p>
            <a:p>
              <a:endParaRPr lang="en-US" sz="1200" b="1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7654D32-AD25-E741-99D1-1FFB7CFA218F}"/>
                </a:ext>
              </a:extLst>
            </p:cNvPr>
            <p:cNvSpPr/>
            <p:nvPr userDrawn="1"/>
          </p:nvSpPr>
          <p:spPr>
            <a:xfrm>
              <a:off x="6392591" y="1765436"/>
              <a:ext cx="2296383" cy="2179547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US" sz="1200" b="1" dirty="0"/>
                <a:t>CONTRIBUTION</a:t>
              </a:r>
            </a:p>
            <a:p>
              <a:r>
                <a:rPr lang="en-US" sz="1200" dirty="0">
                  <a:solidFill>
                    <a:schemeClr val="tx1"/>
                  </a:solidFill>
                </a:rPr>
                <a:t>Techniques and tools developed apply to heavy vehicles which impact critical infrastructure, military operations, and commerce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C35AC7-582F-7D4E-ADFB-FDB003388826}"/>
                </a:ext>
              </a:extLst>
            </p:cNvPr>
            <p:cNvSpPr/>
            <p:nvPr userDrawn="1"/>
          </p:nvSpPr>
          <p:spPr>
            <a:xfrm>
              <a:off x="419100" y="4098842"/>
              <a:ext cx="4045324" cy="606508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/>
                <a:t>ARGONNE CAPABILITIES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2101D9A-0D44-9848-B7BE-578BE7238C03}"/>
                </a:ext>
              </a:extLst>
            </p:cNvPr>
            <p:cNvSpPr/>
            <p:nvPr userDrawn="1"/>
          </p:nvSpPr>
          <p:spPr>
            <a:xfrm>
              <a:off x="4643651" y="4098842"/>
              <a:ext cx="4045324" cy="606508"/>
            </a:xfrm>
            <a:prstGeom prst="rect">
              <a:avLst/>
            </a:prstGeom>
            <a:solidFill>
              <a:schemeClr val="accent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200" b="1" dirty="0"/>
                <a:t>FUTURE OUTLOOK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614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*Title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58573"/>
            <a:ext cx="8372901" cy="621711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TITLE AND CONTENT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6A010B-81D1-D941-BDE7-50CB6BFE52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859176"/>
              </p:ext>
            </p:extLst>
          </p:nvPr>
        </p:nvGraphicFramePr>
        <p:xfrm>
          <a:off x="457200" y="1518245"/>
          <a:ext cx="8372900" cy="3204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225">
                  <a:extLst>
                    <a:ext uri="{9D8B030D-6E8A-4147-A177-3AD203B41FA5}">
                      <a16:colId xmlns:a16="http://schemas.microsoft.com/office/drawing/2014/main" val="953177877"/>
                    </a:ext>
                  </a:extLst>
                </a:gridCol>
                <a:gridCol w="2093225">
                  <a:extLst>
                    <a:ext uri="{9D8B030D-6E8A-4147-A177-3AD203B41FA5}">
                      <a16:colId xmlns:a16="http://schemas.microsoft.com/office/drawing/2014/main" val="3184500041"/>
                    </a:ext>
                  </a:extLst>
                </a:gridCol>
                <a:gridCol w="2093225">
                  <a:extLst>
                    <a:ext uri="{9D8B030D-6E8A-4147-A177-3AD203B41FA5}">
                      <a16:colId xmlns:a16="http://schemas.microsoft.com/office/drawing/2014/main" val="3933062838"/>
                    </a:ext>
                  </a:extLst>
                </a:gridCol>
                <a:gridCol w="2093225">
                  <a:extLst>
                    <a:ext uri="{9D8B030D-6E8A-4147-A177-3AD203B41FA5}">
                      <a16:colId xmlns:a16="http://schemas.microsoft.com/office/drawing/2014/main" val="434370605"/>
                    </a:ext>
                  </a:extLst>
                </a:gridCol>
              </a:tblGrid>
              <a:tr h="106812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385294"/>
                  </a:ext>
                </a:extLst>
              </a:tr>
              <a:tr h="106812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4461716"/>
                  </a:ext>
                </a:extLst>
              </a:tr>
              <a:tr h="106812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438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93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Columns-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20763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397181"/>
            <a:ext cx="4023360" cy="3317081"/>
          </a:xfrm>
        </p:spPr>
        <p:txBody>
          <a:bodyPr/>
          <a:lstStyle>
            <a:lvl1pPr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00588" y="1397181"/>
            <a:ext cx="4023360" cy="3317081"/>
          </a:xfrm>
        </p:spPr>
        <p:txBody>
          <a:bodyPr/>
          <a:lstStyle>
            <a:lvl1pPr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Two-column CONTENT slide</a:t>
            </a:r>
            <a:br>
              <a:rPr lang="en-US" dirty="0"/>
            </a:br>
            <a:r>
              <a:rPr lang="en-US" dirty="0"/>
              <a:t>one or two lines for headline</a:t>
            </a:r>
          </a:p>
        </p:txBody>
      </p:sp>
    </p:spTree>
    <p:extLst>
      <p:ext uri="{BB962C8B-B14F-4D97-AF65-F5344CB8AC3E}">
        <p14:creationId xmlns:p14="http://schemas.microsoft.com/office/powerpoint/2010/main" val="262716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Columns-TWO w/boxed 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60895" y="1840702"/>
            <a:ext cx="4114800" cy="2876912"/>
          </a:xfrm>
          <a:ln>
            <a:solidFill>
              <a:schemeClr val="bg1">
                <a:lumMod val="50000"/>
              </a:schemeClr>
            </a:solidFill>
          </a:ln>
        </p:spPr>
        <p:txBody>
          <a:bodyPr lIns="182880" tIns="91440" rIns="91440"/>
          <a:lstStyle>
            <a:lvl1pPr>
              <a:defRPr sz="1800"/>
            </a:lvl1pPr>
            <a:lvl2pPr marL="457200" indent="-173038"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4875" y="1840702"/>
            <a:ext cx="4114800" cy="2876912"/>
          </a:xfrm>
          <a:ln>
            <a:solidFill>
              <a:schemeClr val="bg1">
                <a:lumMod val="50000"/>
              </a:schemeClr>
            </a:solidFill>
          </a:ln>
        </p:spPr>
        <p:txBody>
          <a:bodyPr lIns="182880" tIns="91440" rIns="91440"/>
          <a:lstStyle>
            <a:lvl1pPr>
              <a:defRPr sz="1800"/>
            </a:lvl1pPr>
            <a:lvl2pPr marL="457200" indent="-173038">
              <a:defRPr sz="1800"/>
            </a:lvl2pPr>
            <a:lvl3pPr marL="627063" indent="-128588">
              <a:defRPr sz="1800"/>
            </a:lvl3pPr>
            <a:lvl4pPr marL="865188" indent="-171450">
              <a:defRPr sz="1800"/>
            </a:lvl4pPr>
            <a:lvl5pPr marL="1084263" indent="-171450"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4714875" y="1406047"/>
            <a:ext cx="4114800" cy="465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</p:spPr>
        <p:txBody>
          <a:bodyPr lIns="182880" bIns="0" anchor="ctr"/>
          <a:lstStyle>
            <a:lvl1pPr marL="0" indent="0" algn="l">
              <a:lnSpc>
                <a:spcPct val="100000"/>
              </a:lnSpc>
              <a:buNone/>
              <a:defRPr sz="1800" b="1" cap="all" baseline="0">
                <a:solidFill>
                  <a:schemeClr val="bg1"/>
                </a:solidFill>
              </a:defRPr>
            </a:lvl1pPr>
            <a:lvl2pPr marL="457200" indent="-173038">
              <a:defRPr sz="1600"/>
            </a:lvl2pPr>
            <a:lvl3pPr marL="627063" indent="-128588">
              <a:defRPr sz="14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 dirty="0"/>
              <a:t>Click to Add Headline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  <a:noFill/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60895" y="1406047"/>
            <a:ext cx="4114800" cy="465749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1"/>
            </a:solidFill>
            <a:miter lim="800000"/>
          </a:ln>
          <a:effectLst/>
        </p:spPr>
        <p:txBody>
          <a:bodyPr lIns="182880" bIns="0" anchor="ctr"/>
          <a:lstStyle>
            <a:lvl1pPr marL="0" indent="0" algn="l">
              <a:lnSpc>
                <a:spcPct val="100000"/>
              </a:lnSpc>
              <a:buNone/>
              <a:defRPr sz="1800" b="1" cap="all" baseline="0">
                <a:solidFill>
                  <a:schemeClr val="bg1"/>
                </a:solidFill>
              </a:defRPr>
            </a:lvl1pPr>
            <a:lvl2pPr marL="457200" indent="-173038">
              <a:defRPr sz="1600"/>
            </a:lvl2pPr>
            <a:lvl3pPr marL="627063" indent="-128588">
              <a:defRPr sz="14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 dirty="0"/>
              <a:t>Click to Add Headline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Two-column CONTENT slide</a:t>
            </a:r>
            <a:br>
              <a:rPr lang="en-US" dirty="0"/>
            </a:br>
            <a:r>
              <a:rPr lang="en-US" dirty="0"/>
              <a:t>with box treatment</a:t>
            </a:r>
          </a:p>
        </p:txBody>
      </p:sp>
    </p:spTree>
    <p:extLst>
      <p:ext uri="{BB962C8B-B14F-4D97-AF65-F5344CB8AC3E}">
        <p14:creationId xmlns:p14="http://schemas.microsoft.com/office/powerpoint/2010/main" val="20332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WO IMAGE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EC96C-AFD1-4C49-9493-F5643E5E2E8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03575" y="1417872"/>
            <a:ext cx="4319750" cy="1540832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80" y="1417871"/>
            <a:ext cx="3729481" cy="1565882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95680" y="3203316"/>
            <a:ext cx="3729481" cy="1565882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VERTICAL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4503575" y="3193094"/>
            <a:ext cx="4319750" cy="1540832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3A0AD6-33FE-814B-87A9-4E608B8F74A5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40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HREE IMAGES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EC96C-AFD1-4C49-9493-F5643E5E2E8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045309" y="1451045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89394" y="1442711"/>
            <a:ext cx="2023746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87015" y="2620206"/>
            <a:ext cx="2028507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THREE IMAGES – VERTICAL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3045309" y="2630976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9" hasCustomPrompt="1"/>
          </p:nvPr>
        </p:nvSpPr>
        <p:spPr>
          <a:xfrm>
            <a:off x="487014" y="3807136"/>
            <a:ext cx="2028507" cy="89010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3045309" y="3794491"/>
            <a:ext cx="5814912" cy="977534"/>
          </a:xfrm>
        </p:spPr>
        <p:txBody>
          <a:bodyPr tIns="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4308E4-C478-8B4F-9CF3-FE905CC5EAE2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4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WO IMAGES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88732" y="3141637"/>
            <a:ext cx="4114800" cy="1596872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6" y="3141637"/>
            <a:ext cx="4097585" cy="1596872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79" y="1417871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09050" y="1417871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top HORIZONTAL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AC047F-7504-6040-9A50-9037B6706A19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9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WO IMAGES - Bottom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6890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57200" y="1408347"/>
            <a:ext cx="4114800" cy="128780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5" y="1408347"/>
            <a:ext cx="4114800" cy="1287809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800"/>
            </a:lvl4pPr>
            <a:lvl5pPr marL="1084263" indent="-171450">
              <a:spcBef>
                <a:spcPts val="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64146" y="2711336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30864" y="2711336"/>
            <a:ext cx="4023360" cy="1714500"/>
          </a:xfrm>
          <a:solidFill>
            <a:schemeClr val="bg1">
              <a:lumMod val="75000"/>
            </a:schemeClr>
          </a:solidFill>
        </p:spPr>
        <p:txBody>
          <a:bodyPr tIns="27432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IMAGES – bottom HORIZONTAL</a:t>
            </a:r>
            <a:br>
              <a:rPr lang="en-US" dirty="0"/>
            </a:br>
            <a:r>
              <a:rPr lang="en-US" dirty="0"/>
              <a:t>WITH CAPTIONS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76266" y="4434669"/>
            <a:ext cx="3995723" cy="35907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4750290" y="4444194"/>
            <a:ext cx="3995723" cy="35907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428104-5CD7-CF40-A1CE-EA92AC64A19C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502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WO LRG IMAGES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88732" y="4106864"/>
            <a:ext cx="4114800" cy="686876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716216" y="4106864"/>
            <a:ext cx="4097585" cy="686876"/>
          </a:xfrm>
        </p:spPr>
        <p:txBody>
          <a:bodyPr tIns="91440"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spcBef>
                <a:spcPts val="0"/>
              </a:spcBef>
              <a:defRPr sz="1600"/>
            </a:lvl4pPr>
            <a:lvl5pPr marL="1084263" indent="-171450">
              <a:spcBef>
                <a:spcPts val="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495679" y="1420813"/>
            <a:ext cx="4023360" cy="268605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4709050" y="1420813"/>
            <a:ext cx="4023360" cy="2686050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TWO Large IMAGES w/bullets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72CC85-1438-5F42-9179-3C81994D43C3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244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PICS/caption -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676630" y="1417046"/>
            <a:ext cx="3790374" cy="280811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76630" y="4256434"/>
            <a:ext cx="3840480" cy="438773"/>
          </a:xfrm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TWO IMAGES with captions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6" name="Picture Placeholder 4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4765130" y="1416462"/>
            <a:ext cx="3790374" cy="280811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4765130" y="4255850"/>
            <a:ext cx="3840480" cy="438773"/>
          </a:xfrm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Image Caption </a:t>
            </a:r>
          </a:p>
          <a:p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948071-63C1-4747-86E2-6482665F5BC9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48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64070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95879" y="2854960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3381086" y="2854960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03079" y="1415695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388286" y="1415695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6261696" y="2856834"/>
            <a:ext cx="2465584" cy="1609958"/>
          </a:xfrm>
        </p:spPr>
        <p:txBody>
          <a:bodyPr/>
          <a:lstStyle>
            <a:lvl1pPr>
              <a:spcBef>
                <a:spcPts val="600"/>
              </a:spcBef>
              <a:defRPr sz="1800"/>
            </a:lvl1pPr>
            <a:lvl2pPr marL="457200" indent="-173038">
              <a:spcBef>
                <a:spcPts val="0"/>
              </a:spcBef>
              <a:defRPr sz="1800"/>
            </a:lvl2pPr>
            <a:lvl3pPr marL="627063" indent="-128588">
              <a:spcBef>
                <a:spcPts val="0"/>
              </a:spcBef>
              <a:defRPr sz="1800"/>
            </a:lvl3pPr>
            <a:lvl4pPr marL="865188" indent="-171450">
              <a:defRPr sz="1200"/>
            </a:lvl4pPr>
            <a:lvl5pPr marL="1084263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8" name="Picture Placeholder 4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6268896" y="1417569"/>
            <a:ext cx="2361244" cy="1365433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THREE IMAGES – HORIZONTAL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49CC6B-2983-0D4D-82B9-F1A10E59F7C8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4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PICS/captions/bullets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1418980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453235" y="1418980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88341" y="1418980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906022" y="1418980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672521"/>
            <a:ext cx="8434552" cy="1086330"/>
          </a:xfrm>
          <a:noFill/>
        </p:spPr>
        <p:txBody>
          <a:bodyPr lIns="0" tIns="91440"/>
          <a:lstStyle>
            <a:lvl1pPr>
              <a:defRPr sz="2000">
                <a:solidFill>
                  <a:srgbClr val="000000"/>
                </a:solidFill>
              </a:defRPr>
            </a:lvl1pPr>
            <a:lvl2pPr>
              <a:defRPr sz="2000">
                <a:solidFill>
                  <a:srgbClr val="000000"/>
                </a:solidFill>
              </a:defRPr>
            </a:lvl2pPr>
            <a:lvl3pPr>
              <a:defRPr sz="2000">
                <a:solidFill>
                  <a:srgbClr val="000000"/>
                </a:solidFill>
              </a:defRPr>
            </a:lvl3pPr>
            <a:lvl4pPr>
              <a:defRPr sz="2000">
                <a:solidFill>
                  <a:srgbClr val="000000"/>
                </a:solidFill>
              </a:defRPr>
            </a:lvl4pPr>
            <a:lvl5pPr>
              <a:defRPr sz="20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 defTabSz="4572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2800" b="1" i="0" kern="1200" cap="all" baseline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four images, captions and bullets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18128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442595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81064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905532" y="3127171"/>
            <a:ext cx="2238469" cy="358378"/>
          </a:xfrm>
          <a:noFill/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  <a:ln>
            <a:noFill/>
          </a:ln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6864AA-5B21-8540-84EC-C73D123264E9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25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PICS/caption -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four IMAGES with captions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207749"/>
          </a:xfrm>
          <a:ln>
            <a:noFill/>
          </a:ln>
        </p:spPr>
        <p:txBody>
          <a:bodyPr bIns="0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487437" y="1420813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87437" y="2822383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18" name="Picture Placeholder 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4912432" y="1420813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4912432" y="2822383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0" name="Picture Placeholder 4"/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487437" y="3097650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487437" y="4502674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4" name="Picture Placeholder 4"/>
          <p:cNvSpPr>
            <a:spLocks noGrp="1" noChangeAspect="1"/>
          </p:cNvSpPr>
          <p:nvPr>
            <p:ph type="pic" sz="quarter" idx="29" hasCustomPrompt="1"/>
          </p:nvPr>
        </p:nvSpPr>
        <p:spPr>
          <a:xfrm>
            <a:off x="4912432" y="3097650"/>
            <a:ext cx="3790374" cy="1383425"/>
          </a:xfrm>
          <a:solidFill>
            <a:schemeClr val="bg1">
              <a:lumMod val="75000"/>
            </a:schemeClr>
          </a:solidFill>
        </p:spPr>
        <p:txBody>
          <a:bodyPr tIns="18288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4912432" y="4505517"/>
            <a:ext cx="3840480" cy="276137"/>
          </a:xfrm>
          <a:ln>
            <a:noFill/>
          </a:ln>
        </p:spPr>
        <p:txBody>
          <a:bodyPr bIns="0" anchor="t" anchorCtr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 sz="1200" b="0" cap="none" baseline="0"/>
            </a:lvl1pPr>
          </a:lstStyle>
          <a:p>
            <a:r>
              <a:rPr lang="en-US" dirty="0"/>
              <a:t>Image Caption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949AAE-F040-DC4F-B49E-873371F2F039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179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*Charts, Graphs,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graph, chart or table slide. </a:t>
            </a:r>
            <a:br>
              <a:rPr lang="en-US" dirty="0"/>
            </a:br>
            <a:r>
              <a:rPr lang="en-US" dirty="0"/>
              <a:t>Headline in all caps, Arial Font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1" y="1417579"/>
            <a:ext cx="8372901" cy="302239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/>
              <a:t>Click an icon below to add a chart, graph, or table.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43573" y="4457863"/>
            <a:ext cx="3711039" cy="240746"/>
          </a:xfrm>
        </p:spPr>
        <p:txBody>
          <a:bodyPr bIns="0" anchor="t" anchorCtr="0"/>
          <a:lstStyle>
            <a:lvl1pPr marL="0" indent="0">
              <a:buNone/>
              <a:defRPr sz="1050" baseline="0"/>
            </a:lvl1pPr>
          </a:lstStyle>
          <a:p>
            <a:pPr lvl="0"/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73825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-5043"/>
            <a:ext cx="9144000" cy="5148543"/>
          </a:xfrm>
          <a:prstGeom prst="rect">
            <a:avLst/>
          </a:prstGeom>
          <a:solidFill>
            <a:srgbClr val="1C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86954"/>
            <a:ext cx="8372901" cy="604513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AND CONTENT SLIDE. </a:t>
            </a:r>
            <a:br>
              <a:rPr lang="en-US" dirty="0"/>
            </a:br>
            <a:r>
              <a:rPr lang="en-US" dirty="0"/>
              <a:t>Headline in all caps, Arial Font.</a:t>
            </a:r>
          </a:p>
        </p:txBody>
      </p:sp>
    </p:spTree>
    <p:extLst>
      <p:ext uri="{BB962C8B-B14F-4D97-AF65-F5344CB8AC3E}">
        <p14:creationId xmlns:p14="http://schemas.microsoft.com/office/powerpoint/2010/main" val="27449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*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55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Cover Option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 up of a sign&#10;&#10;Description automatically generated">
            <a:extLst>
              <a:ext uri="{FF2B5EF4-FFF2-40B4-BE49-F238E27FC236}">
                <a16:creationId xmlns:a16="http://schemas.microsoft.com/office/drawing/2014/main" id="{033A2C4E-B105-AD4E-8FDE-BD99A58863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1228" y="369832"/>
            <a:ext cx="2592519" cy="673172"/>
          </a:xfrm>
          <a:prstGeom prst="rect">
            <a:avLst/>
          </a:prstGeom>
        </p:spPr>
      </p:pic>
      <p:sp>
        <p:nvSpPr>
          <p:cNvPr id="17" name="Text Placeholder 9"/>
          <p:cNvSpPr>
            <a:spLocks noGrp="1"/>
          </p:cNvSpPr>
          <p:nvPr>
            <p:ph type="body" sz="quarter" idx="27" hasCustomPrompt="1"/>
          </p:nvPr>
        </p:nvSpPr>
        <p:spPr>
          <a:xfrm>
            <a:off x="468796" y="574696"/>
            <a:ext cx="5685350" cy="304654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8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Optional one line subhead, </a:t>
            </a:r>
            <a:r>
              <a:rPr lang="en-US" dirty="0" err="1"/>
              <a:t>url</a:t>
            </a:r>
            <a:r>
              <a:rPr lang="en-US" dirty="0"/>
              <a:t> or date</a:t>
            </a:r>
          </a:p>
        </p:txBody>
      </p:sp>
      <p:sp>
        <p:nvSpPr>
          <p:cNvPr id="8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863726" y="1266825"/>
            <a:ext cx="4280275" cy="202996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266825"/>
            <a:ext cx="4863724" cy="2029968"/>
          </a:xfrm>
          <a:solidFill>
            <a:schemeClr val="accent2"/>
          </a:solidFill>
        </p:spPr>
        <p:txBody>
          <a:bodyPr lIns="457200" rIns="91440" anchor="ctr">
            <a:normAutofit/>
          </a:bodyPr>
          <a:lstStyle>
            <a:lvl1pPr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-Cover option A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266825"/>
            <a:ext cx="239714" cy="2029968"/>
          </a:xfrm>
          <a:solidFill>
            <a:schemeClr val="tx2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48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49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50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</a:t>
            </a:r>
            <a:br>
              <a:rPr lang="en-US" dirty="0"/>
            </a:br>
            <a:r>
              <a:rPr lang="en-US" dirty="0"/>
              <a:t>info if not needed</a:t>
            </a:r>
          </a:p>
        </p:txBody>
      </p:sp>
      <p:sp>
        <p:nvSpPr>
          <p:cNvPr id="54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6360197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r>
              <a:rPr lang="en-US" dirty="0"/>
              <a:t>PRESENTER NAME</a:t>
            </a:r>
          </a:p>
        </p:txBody>
      </p:sp>
      <p:sp>
        <p:nvSpPr>
          <p:cNvPr id="55" name="Text Placeholder 45"/>
          <p:cNvSpPr>
            <a:spLocks noGrp="1"/>
          </p:cNvSpPr>
          <p:nvPr>
            <p:ph type="body" sz="quarter" idx="26" hasCustomPrompt="1"/>
          </p:nvPr>
        </p:nvSpPr>
        <p:spPr>
          <a:xfrm>
            <a:off x="6360197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</a:t>
            </a:r>
            <a:br>
              <a:rPr lang="en-US" dirty="0"/>
            </a:br>
            <a:r>
              <a:rPr lang="en-US" dirty="0"/>
              <a:t>info if not needed</a:t>
            </a:r>
          </a:p>
        </p:txBody>
      </p:sp>
      <p:sp>
        <p:nvSpPr>
          <p:cNvPr id="47" name="Text Placeholder 45"/>
          <p:cNvSpPr>
            <a:spLocks noGrp="1"/>
          </p:cNvSpPr>
          <p:nvPr>
            <p:ph type="body" sz="quarter" idx="19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-1018914" y="-1479541"/>
            <a:ext cx="3502900" cy="101566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Suggested</a:t>
            </a:r>
            <a:r>
              <a:rPr lang="en-US" sz="1400" b="1" baseline="0" dirty="0">
                <a:solidFill>
                  <a:schemeClr val="bg1"/>
                </a:solidFill>
              </a:rPr>
              <a:t> line of text (optional): </a:t>
            </a:r>
          </a:p>
          <a:p>
            <a:endParaRPr lang="en-US" sz="1400" b="1" baseline="0" dirty="0">
              <a:solidFill>
                <a:schemeClr val="bg1"/>
              </a:solidFill>
            </a:endParaRPr>
          </a:p>
          <a:p>
            <a:r>
              <a:rPr lang="en-US" sz="1400" b="1" baseline="0" dirty="0">
                <a:solidFill>
                  <a:schemeClr val="bg1"/>
                </a:solidFill>
              </a:rPr>
              <a:t>WE START WITH YES.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06F20EC-1191-F34E-9A74-6242A6193671}"/>
              </a:ext>
            </a:extLst>
          </p:cNvPr>
          <p:cNvSpPr txBox="1"/>
          <p:nvPr userDrawn="1"/>
        </p:nvSpPr>
        <p:spPr>
          <a:xfrm>
            <a:off x="-1018914" y="-1479541"/>
            <a:ext cx="3502900" cy="1015663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Suggested</a:t>
            </a:r>
            <a:r>
              <a:rPr lang="en-US" sz="1400" b="1" baseline="0" dirty="0">
                <a:solidFill>
                  <a:schemeClr val="bg1"/>
                </a:solidFill>
              </a:rPr>
              <a:t> line of text (optional): </a:t>
            </a:r>
          </a:p>
          <a:p>
            <a:endParaRPr lang="en-US" sz="1400" b="1" baseline="0" dirty="0">
              <a:solidFill>
                <a:schemeClr val="bg1"/>
              </a:solidFill>
            </a:endParaRPr>
          </a:p>
          <a:p>
            <a:r>
              <a:rPr lang="en-US" sz="1400" b="1" baseline="0" dirty="0">
                <a:solidFill>
                  <a:schemeClr val="bg1"/>
                </a:solidFill>
              </a:rPr>
              <a:t>WE START WITH YES.</a:t>
            </a:r>
            <a:endParaRPr lang="en-US" sz="14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8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Cover Option 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362DF68-E9A6-3A4D-8807-FED7088721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4488688"/>
          </a:xfrm>
          <a:prstGeom prst="rect">
            <a:avLst/>
          </a:prstGeom>
        </p:spPr>
      </p:pic>
      <p:sp>
        <p:nvSpPr>
          <p:cNvPr id="8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863726" y="1266825"/>
            <a:ext cx="4280275" cy="2029968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1266825"/>
            <a:ext cx="4863724" cy="2029968"/>
          </a:xfrm>
          <a:solidFill>
            <a:schemeClr val="accent2"/>
          </a:solidFill>
        </p:spPr>
        <p:txBody>
          <a:bodyPr lIns="457200" rIns="91440" anchor="ctr">
            <a:normAutofit/>
          </a:bodyPr>
          <a:lstStyle>
            <a:lvl1pPr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 -Cover option B </a:t>
            </a:r>
            <a:br>
              <a:rPr lang="en-US" dirty="0"/>
            </a:br>
            <a:r>
              <a:rPr lang="en-US" dirty="0"/>
              <a:t>can be up to four </a:t>
            </a:r>
            <a:br>
              <a:rPr lang="en-US" dirty="0"/>
            </a:br>
            <a:r>
              <a:rPr lang="en-US" dirty="0"/>
              <a:t>or five lines of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1" y="153714"/>
            <a:ext cx="5851526" cy="969169"/>
          </a:xfrm>
        </p:spPr>
        <p:txBody>
          <a:bodyPr lIns="457200" rIns="274320" anchor="ctr"/>
          <a:lstStyle>
            <a:lvl1pPr marL="0" indent="0">
              <a:buNone/>
              <a:defRPr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Month Day, 2021</a:t>
            </a:r>
          </a:p>
        </p:txBody>
      </p:sp>
      <p:sp>
        <p:nvSpPr>
          <p:cNvPr id="85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6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89" name="Text Placeholder 9"/>
          <p:cNvSpPr>
            <a:spLocks noGrp="1"/>
          </p:cNvSpPr>
          <p:nvPr>
            <p:ph type="body" sz="quarter" idx="25" hasCustomPrompt="1"/>
          </p:nvPr>
        </p:nvSpPr>
        <p:spPr>
          <a:xfrm>
            <a:off x="6360197" y="3437210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90" name="Text Placeholder 45"/>
          <p:cNvSpPr>
            <a:spLocks noGrp="1"/>
          </p:cNvSpPr>
          <p:nvPr>
            <p:ph type="body" sz="quarter" idx="26" hasCustomPrompt="1"/>
          </p:nvPr>
        </p:nvSpPr>
        <p:spPr>
          <a:xfrm>
            <a:off x="6360197" y="3720288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1266825"/>
            <a:ext cx="239714" cy="2029968"/>
          </a:xfrm>
          <a:solidFill>
            <a:schemeClr val="tx2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E42203-03B0-9B44-A4A6-421ACB9CC571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3" name="Picture 22" descr="A close up of a sign&#10;&#10;Description automatically generated">
            <a:extLst>
              <a:ext uri="{FF2B5EF4-FFF2-40B4-BE49-F238E27FC236}">
                <a16:creationId xmlns:a16="http://schemas.microsoft.com/office/drawing/2014/main" id="{3ED98465-142B-874D-9BEF-93A1086E76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918" y="4535386"/>
            <a:ext cx="2242075" cy="5821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1761542-C518-9E4E-BE7F-FE23A2605BA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2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Cover Option 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7E2FAC2F-5DA3-DF47-A636-2A95DC1252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58316" y="58557"/>
            <a:ext cx="2201070" cy="571529"/>
          </a:xfrm>
          <a:prstGeom prst="rect">
            <a:avLst/>
          </a:prstGeom>
        </p:spPr>
      </p:pic>
      <p:sp>
        <p:nvSpPr>
          <p:cNvPr id="5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endParaRPr lang="en-US" dirty="0"/>
          </a:p>
        </p:txBody>
      </p:sp>
      <p:sp>
        <p:nvSpPr>
          <p:cNvPr id="56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7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5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674681"/>
            <a:ext cx="8925874" cy="2071151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2794775"/>
            <a:ext cx="8452904" cy="647160"/>
          </a:xfrm>
        </p:spPr>
        <p:txBody>
          <a:bodyPr lIns="0" rIns="91440" anchor="b">
            <a:normAutofit/>
          </a:bodyPr>
          <a:lstStyle>
            <a:lvl1pPr>
              <a:defRPr sz="2800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 – cover option c 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360197" y="3709174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4" hasCustomPrompt="1"/>
          </p:nvPr>
        </p:nvSpPr>
        <p:spPr>
          <a:xfrm>
            <a:off x="6360197" y="399225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9900" y="3441935"/>
            <a:ext cx="8484914" cy="248308"/>
          </a:xfr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– delete if not needed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674680"/>
            <a:ext cx="224589" cy="2071116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503238" y="300961"/>
            <a:ext cx="5984648" cy="331077"/>
          </a:xfrm>
        </p:spPr>
        <p:txBody>
          <a:bodyPr/>
          <a:lstStyle>
            <a:lvl1pPr marL="0" indent="0">
              <a:buNone/>
              <a:defRPr sz="10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sz="1000" b="0" cap="all" dirty="0">
                <a:solidFill>
                  <a:srgbClr val="000000"/>
                </a:solidFill>
              </a:rPr>
              <a:t>Type in Name of </a:t>
            </a:r>
            <a:r>
              <a:rPr lang="en-US" sz="1000" b="0" cap="all" dirty="0" err="1">
                <a:solidFill>
                  <a:srgbClr val="000000"/>
                </a:solidFill>
              </a:rPr>
              <a:t>fACILITY</a:t>
            </a:r>
            <a:r>
              <a:rPr lang="en-US" sz="1000" b="0" cap="all" dirty="0">
                <a:solidFill>
                  <a:srgbClr val="000000"/>
                </a:solidFill>
              </a:rPr>
              <a:t>, division, group, program or </a:t>
            </a:r>
            <a:r>
              <a:rPr lang="en-US" sz="1000" dirty="0">
                <a:solidFill>
                  <a:srgbClr val="000000"/>
                </a:solidFill>
              </a:rPr>
              <a:t>www.anl.gov</a:t>
            </a:r>
          </a:p>
        </p:txBody>
      </p:sp>
      <p:sp>
        <p:nvSpPr>
          <p:cNvPr id="17" name="Text Placeholder 45"/>
          <p:cNvSpPr>
            <a:spLocks noGrp="1"/>
          </p:cNvSpPr>
          <p:nvPr>
            <p:ph type="body" sz="quarter" idx="27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65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Cover Option 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 up of a sign&#10;&#10;Description automatically generated">
            <a:extLst>
              <a:ext uri="{FF2B5EF4-FFF2-40B4-BE49-F238E27FC236}">
                <a16:creationId xmlns:a16="http://schemas.microsoft.com/office/drawing/2014/main" id="{F98DCACE-65A7-5044-AE4A-0380388C94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2888" y="139139"/>
            <a:ext cx="2201070" cy="571529"/>
          </a:xfrm>
          <a:prstGeom prst="rect">
            <a:avLst/>
          </a:prstGeom>
        </p:spPr>
      </p:pic>
      <p:sp>
        <p:nvSpPr>
          <p:cNvPr id="50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469901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3" name="Text Placeholder 45"/>
          <p:cNvSpPr>
            <a:spLocks noGrp="1"/>
          </p:cNvSpPr>
          <p:nvPr>
            <p:ph type="body" sz="quarter" idx="18" hasCustomPrompt="1"/>
          </p:nvPr>
        </p:nvSpPr>
        <p:spPr>
          <a:xfrm>
            <a:off x="469901" y="3719301"/>
            <a:ext cx="2692871" cy="685800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r>
              <a:rPr lang="en-US" dirty="0"/>
              <a:t>Add Presenter Title</a:t>
            </a:r>
            <a:br>
              <a:rPr lang="en-US" dirty="0"/>
            </a:br>
            <a:r>
              <a:rPr lang="en-US" dirty="0"/>
              <a:t>Optional Line 2</a:t>
            </a:r>
            <a:br>
              <a:rPr lang="en-US" dirty="0"/>
            </a:br>
            <a:r>
              <a:rPr lang="en-US" dirty="0"/>
              <a:t>Optional Line 3</a:t>
            </a:r>
          </a:p>
        </p:txBody>
      </p:sp>
      <p:sp>
        <p:nvSpPr>
          <p:cNvPr id="56" name="Text Placeholder 9"/>
          <p:cNvSpPr>
            <a:spLocks noGrp="1"/>
          </p:cNvSpPr>
          <p:nvPr>
            <p:ph type="body" sz="quarter" idx="21" hasCustomPrompt="1"/>
          </p:nvPr>
        </p:nvSpPr>
        <p:spPr>
          <a:xfrm>
            <a:off x="3417372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7" name="Text Placeholder 45"/>
          <p:cNvSpPr>
            <a:spLocks noGrp="1"/>
          </p:cNvSpPr>
          <p:nvPr>
            <p:ph type="body" sz="quarter" idx="22" hasCustomPrompt="1"/>
          </p:nvPr>
        </p:nvSpPr>
        <p:spPr>
          <a:xfrm>
            <a:off x="3417372" y="371930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second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45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1261205"/>
            <a:ext cx="8925874" cy="2071151"/>
          </a:xfrm>
          <a:solidFill>
            <a:schemeClr val="bg1">
              <a:lumMod val="75000"/>
            </a:schemeClr>
          </a:solidFill>
        </p:spPr>
        <p:txBody>
          <a:bodyPr tIns="36576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1" y="82770"/>
            <a:ext cx="6776128" cy="839426"/>
          </a:xfrm>
        </p:spPr>
        <p:txBody>
          <a:bodyPr lIns="0" rIns="91440" anchor="b">
            <a:normAutofit/>
          </a:bodyPr>
          <a:lstStyle>
            <a:lvl1pPr>
              <a:defRPr sz="2800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presentation title –</a:t>
            </a:r>
            <a:br>
              <a:rPr lang="en-US" dirty="0"/>
            </a:br>
            <a:r>
              <a:rPr lang="en-US" dirty="0"/>
              <a:t>Cover option D</a:t>
            </a:r>
          </a:p>
        </p:txBody>
      </p:sp>
      <p:sp>
        <p:nvSpPr>
          <p:cNvPr id="87" name="Text Placeholder 9"/>
          <p:cNvSpPr>
            <a:spLocks noGrp="1"/>
          </p:cNvSpPr>
          <p:nvPr>
            <p:ph type="body" sz="quarter" idx="23" hasCustomPrompt="1"/>
          </p:nvPr>
        </p:nvSpPr>
        <p:spPr>
          <a:xfrm>
            <a:off x="6360197" y="3436223"/>
            <a:ext cx="2692871" cy="295275"/>
          </a:xfrm>
        </p:spPr>
        <p:txBody>
          <a:bodyPr lIns="0" bIns="0" anchor="b">
            <a:normAutofit/>
          </a:bodyPr>
          <a:lstStyle>
            <a:lvl1pPr marL="0" indent="0">
              <a:buFont typeface="Arial" pitchFamily="34" charset="0"/>
              <a:buNone/>
              <a:defRPr sz="1400" b="1" cap="all" baseline="0">
                <a:solidFill>
                  <a:srgbClr val="47484A"/>
                </a:solidFill>
              </a:defRPr>
            </a:lvl1pPr>
            <a:lvl2pPr marL="0" indent="0">
              <a:buNone/>
              <a:defRPr/>
            </a:lvl2pPr>
            <a:lvl3pPr marL="0" indent="0">
              <a:spcBef>
                <a:spcPts val="1800"/>
              </a:spcBef>
              <a:buNone/>
              <a:defRPr/>
            </a:lvl3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88" name="Text Placeholder 45"/>
          <p:cNvSpPr>
            <a:spLocks noGrp="1"/>
          </p:cNvSpPr>
          <p:nvPr>
            <p:ph type="body" sz="quarter" idx="24" hasCustomPrompt="1"/>
          </p:nvPr>
        </p:nvSpPr>
        <p:spPr>
          <a:xfrm>
            <a:off x="6360197" y="3719301"/>
            <a:ext cx="2692871" cy="560042"/>
          </a:xfrm>
        </p:spPr>
        <p:txBody>
          <a:bodyPr lIns="0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Remove third presenter info </a:t>
            </a:r>
            <a:br>
              <a:rPr lang="en-US" dirty="0"/>
            </a:br>
            <a:r>
              <a:rPr lang="en-US" dirty="0"/>
              <a:t>if not needed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469900" y="922195"/>
            <a:ext cx="8484914" cy="248308"/>
          </a:xfrm>
        </p:spPr>
        <p:txBody>
          <a:bodyPr/>
          <a:lstStyle>
            <a:lvl1pPr marL="0" indent="0">
              <a:buNone/>
              <a:defRPr b="1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Subtitle – delete if not needed</a:t>
            </a:r>
          </a:p>
        </p:txBody>
      </p:sp>
      <p:sp>
        <p:nvSpPr>
          <p:cNvPr id="4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2" y="1261204"/>
            <a:ext cx="224589" cy="2071116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Placeholder 45"/>
          <p:cNvSpPr>
            <a:spLocks noGrp="1"/>
          </p:cNvSpPr>
          <p:nvPr>
            <p:ph type="body" sz="quarter" idx="19" hasCustomPrompt="1"/>
          </p:nvPr>
        </p:nvSpPr>
        <p:spPr>
          <a:xfrm>
            <a:off x="6360197" y="4570711"/>
            <a:ext cx="2692872" cy="386558"/>
          </a:xfrm>
        </p:spPr>
        <p:txBody>
          <a:bodyPr lIns="0" anchor="b"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rgbClr val="47484A"/>
                </a:solidFill>
              </a:defRPr>
            </a:lvl1pPr>
            <a:lvl2pPr marL="0" indent="0">
              <a:spcBef>
                <a:spcPts val="1800"/>
              </a:spcBef>
              <a:buNone/>
              <a:defRPr/>
            </a:lvl2pPr>
          </a:lstStyle>
          <a:p>
            <a:pPr lvl="0"/>
            <a:r>
              <a:rPr lang="en-US" dirty="0"/>
              <a:t>Presentation Date</a:t>
            </a:r>
            <a:br>
              <a:rPr lang="en-US" dirty="0"/>
            </a:br>
            <a:r>
              <a:rPr lang="en-US" dirty="0"/>
              <a:t>City, State (presentation location)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121" y="4702076"/>
            <a:ext cx="2046368" cy="2602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E0B74B2-E6E3-1F42-960D-D93F5F6DFFD7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Pic - Full Fr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6978"/>
            <a:ext cx="8925873" cy="5143500"/>
          </a:xfrm>
          <a:solidFill>
            <a:schemeClr val="bg1"/>
          </a:solidFill>
        </p:spPr>
        <p:txBody>
          <a:bodyPr lIns="0" tIns="16459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 then right click image and “SEND IMAGE TO BACK”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3581400"/>
            <a:ext cx="9144000" cy="1562100"/>
          </a:xfrm>
          <a:solidFill>
            <a:schemeClr val="tx2">
              <a:alpha val="91000"/>
            </a:schemeClr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1" y="3782231"/>
            <a:ext cx="8321040" cy="1030194"/>
          </a:xfrm>
        </p:spPr>
        <p:txBody>
          <a:bodyPr lIns="0" anchor="t"/>
          <a:lstStyle>
            <a:lvl1pPr>
              <a:defRPr sz="2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Full-frame image layout  –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B37AC7-5779-EA49-A0D7-9D1B49DA1F37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03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Pic - ON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93639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-1"/>
            <a:ext cx="8925873" cy="2742010"/>
          </a:xfrm>
          <a:solidFill>
            <a:schemeClr val="bg1"/>
          </a:solidFill>
        </p:spPr>
        <p:txBody>
          <a:bodyPr lIns="0"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65038"/>
            <a:ext cx="8674100" cy="590324"/>
          </a:xfrm>
        </p:spPr>
        <p:txBody>
          <a:bodyPr lIns="0"/>
          <a:lstStyle>
            <a:lvl1pPr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one image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3E64664-6AC5-4D43-A5BA-3C65A0CD272B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20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Pic - TWO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6"/>
          <p:cNvSpPr>
            <a:spLocks noGrp="1"/>
          </p:cNvSpPr>
          <p:nvPr>
            <p:ph type="body" sz="quarter" idx="20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218127" y="0"/>
            <a:ext cx="4480560" cy="2747963"/>
          </a:xfrm>
          <a:solidFill>
            <a:schemeClr val="bg1">
              <a:lumMod val="75000"/>
            </a:schemeClr>
          </a:solidFill>
        </p:spPr>
        <p:txBody>
          <a:bodyPr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2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4682525" y="0"/>
            <a:ext cx="4480560" cy="2747963"/>
          </a:xfrm>
          <a:solidFill>
            <a:schemeClr val="bg1">
              <a:lumMod val="85000"/>
            </a:schemeClr>
          </a:solidFill>
        </p:spPr>
        <p:txBody>
          <a:bodyPr tIns="109728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55513"/>
            <a:ext cx="8674100" cy="590324"/>
          </a:xfrm>
        </p:spPr>
        <p:txBody>
          <a:bodyPr lIns="0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TWO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84114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BD6018-DDBA-E84D-A7DB-865142558636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1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Pic - THREE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6"/>
          <p:cNvSpPr>
            <a:spLocks noGrp="1"/>
          </p:cNvSpPr>
          <p:nvPr>
            <p:ph type="body" sz="quarter" idx="19" hasCustomPrompt="1"/>
          </p:nvPr>
        </p:nvSpPr>
        <p:spPr>
          <a:xfrm>
            <a:off x="0" y="2742091"/>
            <a:ext cx="9144000" cy="2401409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0"/>
            <a:ext cx="2990088" cy="275523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3194237" y="0"/>
            <a:ext cx="2990088" cy="275523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6186112" y="0"/>
            <a:ext cx="2957888" cy="275523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893639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9900" y="3265038"/>
            <a:ext cx="8674100" cy="590324"/>
          </a:xfrm>
        </p:spPr>
        <p:txBody>
          <a:bodyPr lIns="0"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Three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97FFC8-1032-3A40-A0C9-227A67AABE6E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4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*Pic - FOUR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"/>
          <p:cNvSpPr>
            <a:spLocks noGrp="1"/>
          </p:cNvSpPr>
          <p:nvPr>
            <p:ph type="body" sz="quarter" idx="24" hasCustomPrompt="1"/>
          </p:nvPr>
        </p:nvSpPr>
        <p:spPr>
          <a:xfrm>
            <a:off x="0" y="0"/>
            <a:ext cx="9144000" cy="5143500"/>
          </a:xfrm>
          <a:solidFill>
            <a:schemeClr val="accent2"/>
          </a:solidFill>
        </p:spPr>
        <p:txBody>
          <a:bodyPr bIns="0" anchor="b" anchorCtr="0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x1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Picture Placeholder 4"/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18127" y="1240631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9" name="Picture Placeholder 4"/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2453235" y="1240631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0" name="Picture Placeholder 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4688341" y="1240631"/>
            <a:ext cx="2240280" cy="1678712"/>
          </a:xfrm>
          <a:solidFill>
            <a:schemeClr val="bg1">
              <a:lumMod val="8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11" name="Picture Placeholder 4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6906022" y="1240631"/>
            <a:ext cx="2240280" cy="1678712"/>
          </a:xfrm>
          <a:solidFill>
            <a:schemeClr val="bg1">
              <a:lumMod val="75000"/>
            </a:schemeClr>
          </a:solidFill>
        </p:spPr>
        <p:txBody>
          <a:bodyPr lIns="0" tIns="731520" anchor="t" anchorCtr="0"/>
          <a:lstStyle>
            <a:lvl1pPr marL="0" indent="0" algn="ctr">
              <a:buNone/>
              <a:defRPr baseline="0"/>
            </a:lvl1pPr>
          </a:lstStyle>
          <a:p>
            <a:r>
              <a:rPr lang="en-US" dirty="0"/>
              <a:t>Click icon to insert an image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469900" y="3484064"/>
            <a:ext cx="8434552" cy="1359776"/>
          </a:xfrm>
          <a:noFill/>
        </p:spPr>
        <p:txBody>
          <a:bodyPr lIns="0" tIns="91440"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Science/R&amp;D hero – four images</a:t>
            </a:r>
            <a:br>
              <a:rPr lang="en-US" dirty="0"/>
            </a:br>
            <a:r>
              <a:rPr lang="en-US" dirty="0"/>
              <a:t>Headline is </a:t>
            </a:r>
            <a:r>
              <a:rPr lang="en-US" dirty="0" err="1"/>
              <a:t>arial</a:t>
            </a:r>
            <a:r>
              <a:rPr lang="en-US" dirty="0"/>
              <a:t> in all caps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218128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2442595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4681064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905532" y="2948823"/>
            <a:ext cx="2238469" cy="358378"/>
          </a:xfrm>
        </p:spPr>
        <p:txBody>
          <a:bodyPr lIns="91440" rIns="91440"/>
          <a:lstStyle>
            <a:lvl1pPr marL="0" indent="0">
              <a:lnSpc>
                <a:spcPct val="95000"/>
              </a:lnSpc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Image caption Image caption Image caption Image caption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23"/>
          </p:nvPr>
        </p:nvSpPr>
        <p:spPr>
          <a:xfrm>
            <a:off x="0" y="-1"/>
            <a:ext cx="228600" cy="51435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-2"/>
            <a:ext cx="228600" cy="5143500"/>
          </a:xfrm>
          <a:solidFill>
            <a:schemeClr val="accent1"/>
          </a:solidFill>
        </p:spPr>
        <p:txBody>
          <a:bodyPr bIns="0" anchor="b"/>
          <a:lstStyle>
            <a:lvl1pPr marL="0" indent="0">
              <a:buNone/>
              <a:defRPr sz="100"/>
            </a:lvl1pPr>
          </a:lstStyle>
          <a:p>
            <a:pPr lvl="0"/>
            <a:r>
              <a:rPr lang="en-US" dirty="0"/>
              <a:t> 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615DA8-4650-8A4E-B3B2-622DC8056A60}"/>
              </a:ext>
            </a:extLst>
          </p:cNvPr>
          <p:cNvSpPr txBox="1"/>
          <p:nvPr userDrawn="1"/>
        </p:nvSpPr>
        <p:spPr>
          <a:xfrm>
            <a:off x="-1876478" y="0"/>
            <a:ext cx="1548931" cy="3385542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Instructions on replacing a current image: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Select and delete image and click the icon to insert a different image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dirty="0">
                <a:solidFill>
                  <a:schemeClr val="bg1"/>
                </a:solidFill>
              </a:rPr>
              <a:t>Use the crop tool to position the image within the shape.  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38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*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1" y="367903"/>
            <a:ext cx="8372901" cy="621711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TITLE AND CONTENT </a:t>
            </a:r>
            <a:br>
              <a:rPr lang="en-US" dirty="0"/>
            </a:br>
            <a:r>
              <a:rPr lang="en-US" dirty="0"/>
              <a:t>Headline in </a:t>
            </a:r>
            <a:r>
              <a:rPr lang="en-US" dirty="0" err="1"/>
              <a:t>arial</a:t>
            </a:r>
            <a:r>
              <a:rPr lang="en-US" dirty="0"/>
              <a:t> and all caps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1019437"/>
            <a:ext cx="8372901" cy="374786"/>
          </a:xfrm>
        </p:spPr>
        <p:txBody>
          <a:bodyPr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rgbClr val="0065A2"/>
                </a:solidFill>
              </a:defRPr>
            </a:lvl1pPr>
          </a:lstStyle>
          <a:p>
            <a:r>
              <a:rPr lang="en-US" dirty="0"/>
              <a:t>Slide subtitle optional -  delete as needed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184E02-FB66-514F-AED2-31434781E75B}"/>
              </a:ext>
            </a:extLst>
          </p:cNvPr>
          <p:cNvSpPr txBox="1"/>
          <p:nvPr userDrawn="1"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65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*Blank w Bar and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2148350" y="10841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97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9694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image" Target="../media/image10.png"/><Relationship Id="rId8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amiesen\Desktop\anlrgbpptlogo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1490" y="4799992"/>
            <a:ext cx="775768" cy="279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358378"/>
            <a:ext cx="8372901" cy="62171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Headline in all caps </a:t>
            </a:r>
            <a:r>
              <a:rPr lang="en-US" dirty="0" err="1"/>
              <a:t>28pt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preferred as one or two lines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3826"/>
            <a:ext cx="8372901" cy="3317081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 dirty="0"/>
              <a:t>Click to add 1st-level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0" y="-2"/>
            <a:ext cx="228600" cy="51435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z="100">
              <a:solidFill>
                <a:schemeClr val="accent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4827084"/>
            <a:ext cx="1418753" cy="1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831" r:id="rId2"/>
    <p:sldLayoutId id="2147483832" r:id="rId3"/>
    <p:sldLayoutId id="2147483833" r:id="rId4"/>
    <p:sldLayoutId id="2147483835" r:id="rId5"/>
    <p:sldLayoutId id="2147483774" r:id="rId6"/>
    <p:sldLayoutId id="2147483711" r:id="rId7"/>
    <p:sldLayoutId id="2147483836" r:id="rId8"/>
    <p:sldLayoutId id="2147483837" r:id="rId9"/>
    <p:sldLayoutId id="2147483776" r:id="rId10"/>
    <p:sldLayoutId id="2147483709" r:id="rId11"/>
    <p:sldLayoutId id="2147483838" r:id="rId12"/>
    <p:sldLayoutId id="2147483739" r:id="rId13"/>
    <p:sldLayoutId id="2147483839" r:id="rId14"/>
    <p:sldLayoutId id="2147483689" r:id="rId15"/>
    <p:sldLayoutId id="2147483710" r:id="rId16"/>
    <p:sldLayoutId id="2147483706" r:id="rId17"/>
    <p:sldLayoutId id="2147483704" r:id="rId18"/>
    <p:sldLayoutId id="2147483769" r:id="rId19"/>
    <p:sldLayoutId id="2147483770" r:id="rId20"/>
    <p:sldLayoutId id="2147483771" r:id="rId21"/>
    <p:sldLayoutId id="2147483772" r:id="rId22"/>
    <p:sldLayoutId id="2147483761" r:id="rId23"/>
    <p:sldLayoutId id="2147483762" r:id="rId24"/>
    <p:sldLayoutId id="2147483763" r:id="rId25"/>
    <p:sldLayoutId id="2147483765" r:id="rId26"/>
    <p:sldLayoutId id="2147483766" r:id="rId27"/>
    <p:sldLayoutId id="2147483841" r:id="rId28"/>
    <p:sldLayoutId id="2147483842" r:id="rId29"/>
    <p:sldLayoutId id="2147483843" r:id="rId30"/>
    <p:sldLayoutId id="2147483844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457200" rtl="0" eaLnBrk="1" latinLnBrk="0" hangingPunct="1">
        <a:lnSpc>
          <a:spcPct val="95000"/>
        </a:lnSpc>
        <a:spcBef>
          <a:spcPct val="0"/>
        </a:spcBef>
        <a:buNone/>
        <a:defRPr sz="2800" b="1" i="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457200" rtl="0" eaLnBrk="1" latinLnBrk="0" hangingPunct="1">
        <a:spcBef>
          <a:spcPts val="600"/>
        </a:spcBef>
        <a:spcAft>
          <a:spcPts val="0"/>
        </a:spcAft>
        <a:buFont typeface="Wingdings" pitchFamily="2" charset="2"/>
        <a:buChar char="§"/>
        <a:defRPr sz="1800" kern="1200" baseline="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520700" indent="-236538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803275" indent="-187325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087438" indent="-171450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171450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»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D251620B-FC18-4146-9BF7-244077EE7563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0665" y="4794647"/>
            <a:ext cx="1044942" cy="29833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358378"/>
            <a:ext cx="8372901" cy="62171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Headline in all caps </a:t>
            </a:r>
            <a:r>
              <a:rPr lang="en-US" dirty="0" err="1"/>
              <a:t>28pt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preferred as one or two lines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3826"/>
            <a:ext cx="8372901" cy="3317081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 dirty="0"/>
              <a:t>Click to add 1st-level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lvl1pPr algn="ct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EFAAC5A-9C4F-4278-920D-DF2BAB59574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9" name="Rectangle 48"/>
          <p:cNvSpPr/>
          <p:nvPr/>
        </p:nvSpPr>
        <p:spPr>
          <a:xfrm>
            <a:off x="0" y="-2"/>
            <a:ext cx="228600" cy="51435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sz="100">
              <a:solidFill>
                <a:schemeClr val="accent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1" y="4827084"/>
            <a:ext cx="1418753" cy="1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9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26" r:id="rId2"/>
    <p:sldLayoutId id="2147483827" r:id="rId3"/>
    <p:sldLayoutId id="2147483828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1" r:id="rId20"/>
    <p:sldLayoutId id="2147483812" r:id="rId21"/>
    <p:sldLayoutId id="2147483813" r:id="rId22"/>
    <p:sldLayoutId id="2147483814" r:id="rId23"/>
    <p:sldLayoutId id="2147483815" r:id="rId24"/>
    <p:sldLayoutId id="2147483816" r:id="rId25"/>
    <p:sldLayoutId id="2147483817" r:id="rId26"/>
    <p:sldLayoutId id="2147483818" r:id="rId27"/>
    <p:sldLayoutId id="2147483819" r:id="rId28"/>
    <p:sldLayoutId id="2147483820" r:id="rId29"/>
    <p:sldLayoutId id="2147483821" r:id="rId30"/>
    <p:sldLayoutId id="2147483822" r:id="rId31"/>
    <p:sldLayoutId id="2147483824" r:id="rId32"/>
    <p:sldLayoutId id="2147483829" r:id="rId3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 ftr="0" dt="0"/>
  <p:txStyles>
    <p:titleStyle>
      <a:lvl1pPr algn="l" defTabSz="457200" rtl="0" eaLnBrk="1" latinLnBrk="0" hangingPunct="1">
        <a:lnSpc>
          <a:spcPct val="95000"/>
        </a:lnSpc>
        <a:spcBef>
          <a:spcPct val="0"/>
        </a:spcBef>
        <a:buNone/>
        <a:defRPr sz="2800" b="1" i="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173038" indent="-173038" algn="l" defTabSz="457200" rtl="0" eaLnBrk="1" latinLnBrk="0" hangingPunct="1">
        <a:spcBef>
          <a:spcPts val="600"/>
        </a:spcBef>
        <a:spcAft>
          <a:spcPts val="0"/>
        </a:spcAft>
        <a:buFont typeface="Wingdings" pitchFamily="2" charset="2"/>
        <a:buChar char="§"/>
        <a:defRPr sz="1800" kern="1200" baseline="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520700" indent="-236538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803275" indent="-187325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•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1087438" indent="-171450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–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1371600" indent="-171450" algn="l" defTabSz="457200" rtl="0" eaLnBrk="1" latinLnBrk="0" hangingPunct="1">
        <a:spcBef>
          <a:spcPts val="0"/>
        </a:spcBef>
        <a:spcAft>
          <a:spcPts val="0"/>
        </a:spcAft>
        <a:buFont typeface="Arial"/>
        <a:buChar char="»"/>
        <a:defRPr sz="18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564">
          <p15:clr>
            <a:srgbClr val="F26B43"/>
          </p15:clr>
        </p15:guide>
        <p15:guide id="4" pos="5568">
          <p15:clr>
            <a:srgbClr val="F26B43"/>
          </p15:clr>
        </p15:guide>
        <p15:guide id="5" orient="horz" pos="2964">
          <p15:clr>
            <a:srgbClr val="F26B43"/>
          </p15:clr>
        </p15:guide>
        <p15:guide id="6" orient="horz" pos="1720">
          <p15:clr>
            <a:srgbClr val="F26B43"/>
          </p15:clr>
        </p15:guide>
        <p15:guide id="7" orient="horz" pos="876">
          <p15:clr>
            <a:srgbClr val="F26B43"/>
          </p15:clr>
        </p15:guide>
        <p15:guide id="8" orient="horz" pos="3180" userDrawn="1">
          <p15:clr>
            <a:srgbClr val="F26B43"/>
          </p15:clr>
        </p15:guide>
        <p15:guide id="9" pos="2880" userDrawn="1">
          <p15:clr>
            <a:srgbClr val="F26B43"/>
          </p15:clr>
        </p15:guide>
        <p15:guide id="10" orient="horz" pos="3156" userDrawn="1">
          <p15:clr>
            <a:srgbClr val="F26B43"/>
          </p15:clr>
        </p15:guide>
        <p15:guide id="11" pos="2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1016/j.nima.2021.165738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hyperlink" Target="https://www.isotopes.gov/sites/default/files/2020-08/Ac-225%20User%20Group%20Presentation%20-%20Final%20%28002%29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1.jpeg"/><Relationship Id="rId7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5.jpeg"/><Relationship Id="rId11" Type="http://schemas.openxmlformats.org/officeDocument/2006/relationships/image" Target="../media/image62.png"/><Relationship Id="rId5" Type="http://schemas.openxmlformats.org/officeDocument/2006/relationships/image" Target="../media/image23.jpeg"/><Relationship Id="rId10" Type="http://schemas.openxmlformats.org/officeDocument/2006/relationships/image" Target="../media/image61.jpeg"/><Relationship Id="rId4" Type="http://schemas.openxmlformats.org/officeDocument/2006/relationships/image" Target="../media/image22.jpeg"/><Relationship Id="rId9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3.png"/><Relationship Id="rId7" Type="http://schemas.openxmlformats.org/officeDocument/2006/relationships/image" Target="../media/image11.png"/><Relationship Id="rId12" Type="http://schemas.openxmlformats.org/officeDocument/2006/relationships/image" Target="../media/image16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0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76.png"/><Relationship Id="rId5" Type="http://schemas.openxmlformats.org/officeDocument/2006/relationships/image" Target="../media/image75.emf"/><Relationship Id="rId4" Type="http://schemas.openxmlformats.org/officeDocument/2006/relationships/image" Target="../media/image7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10.png"/><Relationship Id="rId5" Type="http://schemas.openxmlformats.org/officeDocument/2006/relationships/image" Target="../media/image78.png"/><Relationship Id="rId4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1.jpeg"/><Relationship Id="rId7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5.jpeg"/><Relationship Id="rId11" Type="http://schemas.openxmlformats.org/officeDocument/2006/relationships/image" Target="../media/image62.png"/><Relationship Id="rId5" Type="http://schemas.openxmlformats.org/officeDocument/2006/relationships/image" Target="../media/image23.jpeg"/><Relationship Id="rId10" Type="http://schemas.openxmlformats.org/officeDocument/2006/relationships/image" Target="../media/image61.jpeg"/><Relationship Id="rId4" Type="http://schemas.openxmlformats.org/officeDocument/2006/relationships/image" Target="../media/image22.jpeg"/><Relationship Id="rId9" Type="http://schemas.openxmlformats.org/officeDocument/2006/relationships/image" Target="../media/image60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df"/><Relationship Id="rId13" Type="http://schemas.openxmlformats.org/officeDocument/2006/relationships/image" Target="../media/image420.png"/><Relationship Id="rId12" Type="http://schemas.openxmlformats.org/officeDocument/2006/relationships/image" Target="../media/image410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82.png"/><Relationship Id="rId10" Type="http://schemas.openxmlformats.org/officeDocument/2006/relationships/image" Target="../media/image80.png"/><Relationship Id="rId9" Type="http://schemas.openxmlformats.org/officeDocument/2006/relationships/image" Target="../media/image79.png"/><Relationship Id="rId14" Type="http://schemas.openxmlformats.org/officeDocument/2006/relationships/image" Target="../media/image8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0.pdf"/><Relationship Id="rId13" Type="http://schemas.openxmlformats.org/officeDocument/2006/relationships/image" Target="../media/image82.png"/><Relationship Id="rId12" Type="http://schemas.openxmlformats.org/officeDocument/2006/relationships/image" Target="../media/image8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60.png"/><Relationship Id="rId10" Type="http://schemas.openxmlformats.org/officeDocument/2006/relationships/image" Target="../media/image350.png"/><Relationship Id="rId9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0.png"/><Relationship Id="rId7" Type="http://schemas.openxmlformats.org/officeDocument/2006/relationships/image" Target="../media/image95.emf"/><Relationship Id="rId2" Type="http://schemas.openxmlformats.org/officeDocument/2006/relationships/image" Target="../media/image870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1.png"/><Relationship Id="rId5" Type="http://schemas.openxmlformats.org/officeDocument/2006/relationships/image" Target="../media/image110.png"/><Relationship Id="rId4" Type="http://schemas.openxmlformats.org/officeDocument/2006/relationships/image" Target="../media/image10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7.wmf"/><Relationship Id="rId4" Type="http://schemas.openxmlformats.org/officeDocument/2006/relationships/oleObject" Target="../embeddings/oleObject1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7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266825"/>
            <a:ext cx="4862592" cy="2029968"/>
          </a:xfrm>
        </p:spPr>
        <p:txBody>
          <a:bodyPr>
            <a:normAutofit/>
          </a:bodyPr>
          <a:lstStyle/>
          <a:p>
            <a:r>
              <a:rPr lang="en-US" cap="none" dirty="0">
                <a:cs typeface="Arial"/>
              </a:rPr>
              <a:t>Update on the Ra-225 EDM Experiment</a:t>
            </a:r>
            <a:br>
              <a:rPr lang="en-US" cap="none" dirty="0">
                <a:cs typeface="Arial"/>
              </a:rPr>
            </a:br>
            <a:endParaRPr lang="en-US" cap="none" dirty="0">
              <a:cs typeface="Arial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erhtjhtyhy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469901" y="3513669"/>
            <a:ext cx="2692871" cy="295275"/>
          </a:xfrm>
        </p:spPr>
        <p:txBody>
          <a:bodyPr/>
          <a:lstStyle/>
          <a:p>
            <a:r>
              <a:rPr lang="en-US" dirty="0"/>
              <a:t>Peter Mueller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9901" y="3796747"/>
            <a:ext cx="4102099" cy="685800"/>
          </a:xfrm>
        </p:spPr>
        <p:txBody>
          <a:bodyPr>
            <a:normAutofit/>
          </a:bodyPr>
          <a:lstStyle/>
          <a:p>
            <a:r>
              <a:rPr lang="en-US" dirty="0"/>
              <a:t>Principal Physicist</a:t>
            </a:r>
          </a:p>
          <a:p>
            <a:r>
              <a:rPr lang="en-US" dirty="0"/>
              <a:t>Interim Group Leader Fundamental Symmetries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>
          <a:xfrm>
            <a:off x="-577005" y="660953"/>
            <a:ext cx="2856499" cy="519153"/>
          </a:xfrm>
        </p:spPr>
        <p:txBody>
          <a:bodyPr/>
          <a:lstStyle/>
          <a:p>
            <a:pPr algn="ctr"/>
            <a:r>
              <a:rPr lang="en-US" dirty="0"/>
              <a:t>Aug. 11</a:t>
            </a:r>
            <a:r>
              <a:rPr lang="en-US" baseline="30000" dirty="0"/>
              <a:t>th</a:t>
            </a:r>
            <a:r>
              <a:rPr lang="en-US" dirty="0"/>
              <a:t>, 2025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2EF0BEE-6F35-ADFB-3369-6FCCB7CBEDE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/>
          <a:srcRect t="15801" r="142" b="13998"/>
          <a:stretch/>
        </p:blipFill>
        <p:spPr>
          <a:xfrm>
            <a:off x="4862593" y="1268122"/>
            <a:ext cx="4276471" cy="2034024"/>
          </a:xfr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5C7BA29-36BC-3E87-84A9-49188D9E9655}"/>
              </a:ext>
            </a:extLst>
          </p:cNvPr>
          <p:cNvGrpSpPr/>
          <p:nvPr/>
        </p:nvGrpSpPr>
        <p:grpSpPr>
          <a:xfrm>
            <a:off x="5845195" y="3938484"/>
            <a:ext cx="3084077" cy="806909"/>
            <a:chOff x="4243621" y="4271501"/>
            <a:chExt cx="3084077" cy="806909"/>
          </a:xfrm>
        </p:grpSpPr>
        <p:pic>
          <p:nvPicPr>
            <p:cNvPr id="1026" name="Picture 2" descr="U.S. Department of Energy Office of Science">
              <a:extLst>
                <a:ext uri="{FF2B5EF4-FFF2-40B4-BE49-F238E27FC236}">
                  <a16:creationId xmlns:a16="http://schemas.microsoft.com/office/drawing/2014/main" id="{273F0ABF-335C-9A9D-9033-186B01C7E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3621" y="4271501"/>
              <a:ext cx="3084077" cy="519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2BAA28-56B0-96F6-4422-BBB1C644775E}"/>
                </a:ext>
              </a:extLst>
            </p:cNvPr>
            <p:cNvSpPr txBox="1"/>
            <p:nvPr/>
          </p:nvSpPr>
          <p:spPr>
            <a:xfrm>
              <a:off x="4243621" y="4816800"/>
              <a:ext cx="30840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Nuclear Physics – Fundamental Symmetries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3D171EC-9E98-0222-3CD6-57BDC5D53BC2}"/>
              </a:ext>
            </a:extLst>
          </p:cNvPr>
          <p:cNvSpPr txBox="1"/>
          <p:nvPr/>
        </p:nvSpPr>
        <p:spPr>
          <a:xfrm>
            <a:off x="5845195" y="3650728"/>
            <a:ext cx="30840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Project funding:</a:t>
            </a:r>
          </a:p>
        </p:txBody>
      </p:sp>
    </p:spTree>
    <p:extLst>
      <p:ext uri="{BB962C8B-B14F-4D97-AF65-F5344CB8AC3E}">
        <p14:creationId xmlns:p14="http://schemas.microsoft.com/office/powerpoint/2010/main" val="12281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8E67B4F-05C6-E68D-1D45-5E0D45C37C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-10684"/>
            <a:ext cx="9143999" cy="4510684"/>
          </a:xfrm>
        </p:spPr>
        <p:txBody>
          <a:bodyPr anchor="t" anchorCtr="0"/>
          <a:lstStyle/>
          <a:p>
            <a:r>
              <a:rPr lang="en-US" dirty="0"/>
              <a:t>Radium EDM Team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D3A42B-EAE1-0A6B-15F5-BB8C349BEA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54575"/>
            <a:ext cx="457200" cy="138113"/>
          </a:xfrm>
        </p:spPr>
        <p:txBody>
          <a:bodyPr/>
          <a:lstStyle/>
          <a:p>
            <a:fld id="{AEFAAC5A-9C4F-4278-920D-DF2BAB595749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 descr="https://www.anl.gov/sites/www/files/styles/profile_teaser_square_350px/public/Mueller%20Petter%2031953D156.jpg?itok=KIS-748D">
            <a:extLst>
              <a:ext uri="{FF2B5EF4-FFF2-40B4-BE49-F238E27FC236}">
                <a16:creationId xmlns:a16="http://schemas.microsoft.com/office/drawing/2014/main" id="{98C15C4F-C221-110F-EEE9-33E08AED9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855" y="983069"/>
            <a:ext cx="1062648" cy="106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www.anl.gov/sites/www/files/styles/profile_teaser_square_350px/public/Bishof%20Michael%20%2031953D135.jpg?itok=hHjvVO-s">
            <a:extLst>
              <a:ext uri="{FF2B5EF4-FFF2-40B4-BE49-F238E27FC236}">
                <a16:creationId xmlns:a16="http://schemas.microsoft.com/office/drawing/2014/main" id="{0FE655E3-CE93-10F3-4027-7664DFAD3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39300"/>
            <a:ext cx="1065180" cy="106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www.anl.gov/sites/www/files/styles/profile_teaser_square_350px/public/Bailey%20Kevin%2031953D049.jpg?itok=cc-9sGrA">
            <a:extLst>
              <a:ext uri="{FF2B5EF4-FFF2-40B4-BE49-F238E27FC236}">
                <a16:creationId xmlns:a16="http://schemas.microsoft.com/office/drawing/2014/main" id="{B2DC5262-EC20-6CD1-63B4-D5E842017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72399"/>
            <a:ext cx="1062648" cy="106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264A8F-5B51-422F-B20D-8104805F2BF7}"/>
              </a:ext>
            </a:extLst>
          </p:cNvPr>
          <p:cNvSpPr txBox="1"/>
          <p:nvPr/>
        </p:nvSpPr>
        <p:spPr>
          <a:xfrm>
            <a:off x="1972257" y="2133839"/>
            <a:ext cx="1556836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Peter Mueller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D1A093-56A4-CC1E-D55D-60C52FF0DA96}"/>
              </a:ext>
            </a:extLst>
          </p:cNvPr>
          <p:cNvSpPr txBox="1"/>
          <p:nvPr/>
        </p:nvSpPr>
        <p:spPr>
          <a:xfrm>
            <a:off x="142764" y="2065751"/>
            <a:ext cx="168507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Michael Bishof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38919C-58DC-E332-AF52-B1EFC40A9B1E}"/>
              </a:ext>
            </a:extLst>
          </p:cNvPr>
          <p:cNvSpPr txBox="1"/>
          <p:nvPr/>
        </p:nvSpPr>
        <p:spPr>
          <a:xfrm>
            <a:off x="1915798" y="3791099"/>
            <a:ext cx="167231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Tom O’Connor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381B8D-CADB-EBAC-FEF4-052069874B3B}"/>
              </a:ext>
            </a:extLst>
          </p:cNvPr>
          <p:cNvSpPr txBox="1"/>
          <p:nvPr/>
        </p:nvSpPr>
        <p:spPr>
          <a:xfrm>
            <a:off x="260976" y="3791099"/>
            <a:ext cx="145424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Kevin Bailey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439717-112A-D3A8-E161-A84B12A72D52}"/>
              </a:ext>
            </a:extLst>
          </p:cNvPr>
          <p:cNvSpPr txBox="1"/>
          <p:nvPr/>
        </p:nvSpPr>
        <p:spPr>
          <a:xfrm>
            <a:off x="5804293" y="2092602"/>
            <a:ext cx="164660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Jaideep Singh</a:t>
            </a:r>
            <a:endParaRPr lang="en-US" dirty="0"/>
          </a:p>
        </p:txBody>
      </p:sp>
      <p:pic>
        <p:nvPicPr>
          <p:cNvPr id="15" name="Picture 21">
            <a:extLst>
              <a:ext uri="{FF2B5EF4-FFF2-40B4-BE49-F238E27FC236}">
                <a16:creationId xmlns:a16="http://schemas.microsoft.com/office/drawing/2014/main" id="{B0D637CC-DE44-1337-53FD-BB4FAC729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648" y="945932"/>
            <a:ext cx="1119897" cy="1058548"/>
          </a:xfrm>
          <a:prstGeom prst="rect">
            <a:avLst/>
          </a:prstGeom>
        </p:spPr>
      </p:pic>
      <p:pic>
        <p:nvPicPr>
          <p:cNvPr id="16" name="Picture 8" descr="https://www.anl.gov/sites/www/files/styles/profile_teaser_square_350px/public/O%27Connor%20Thomas%2031953D089.jpg?itok=C7hDh-zj">
            <a:extLst>
              <a:ext uri="{FF2B5EF4-FFF2-40B4-BE49-F238E27FC236}">
                <a16:creationId xmlns:a16="http://schemas.microsoft.com/office/drawing/2014/main" id="{388CF793-17EA-271D-0B07-C7B3E9036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456" y="2672052"/>
            <a:ext cx="1062648" cy="106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A92B37E-F1D8-85D4-7B67-4DAB5C351523}"/>
              </a:ext>
            </a:extLst>
          </p:cNvPr>
          <p:cNvSpPr txBox="1"/>
          <p:nvPr/>
        </p:nvSpPr>
        <p:spPr>
          <a:xfrm>
            <a:off x="3239467" y="882444"/>
            <a:ext cx="2800767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u="sng" dirty="0">
                <a:solidFill>
                  <a:srgbClr val="FFFFFF"/>
                </a:solidFill>
              </a:rPr>
              <a:t>REU Students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Harvey Campos-Chavez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David Vera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14E4E7-6791-3541-D21C-424DB1B2D132}"/>
              </a:ext>
            </a:extLst>
          </p:cNvPr>
          <p:cNvSpPr txBox="1"/>
          <p:nvPr/>
        </p:nvSpPr>
        <p:spPr>
          <a:xfrm>
            <a:off x="5306790" y="2566128"/>
            <a:ext cx="2723886" cy="92333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u="sng" dirty="0">
                <a:solidFill>
                  <a:srgbClr val="FFFFFF"/>
                </a:solidFill>
              </a:rPr>
              <a:t>Graduate Students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Gordon Arrowsmith-Kron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Aiden Boyer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18983F-C178-2F82-3AE9-C57333D687AA}"/>
              </a:ext>
            </a:extLst>
          </p:cNvPr>
          <p:cNvSpPr txBox="1"/>
          <p:nvPr/>
        </p:nvSpPr>
        <p:spPr>
          <a:xfrm>
            <a:off x="2344508" y="511854"/>
            <a:ext cx="86754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@ANL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BFE57E-C566-E5EF-6567-B2D09812BA26}"/>
              </a:ext>
            </a:extLst>
          </p:cNvPr>
          <p:cNvSpPr txBox="1"/>
          <p:nvPr/>
        </p:nvSpPr>
        <p:spPr>
          <a:xfrm>
            <a:off x="6193822" y="529806"/>
            <a:ext cx="931665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@MSU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6C4A598-3FFD-CE10-10BB-A4D21EC00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5" b="-2705"/>
          <a:stretch/>
        </p:blipFill>
        <p:spPr bwMode="auto">
          <a:xfrm>
            <a:off x="3950228" y="2716488"/>
            <a:ext cx="1056779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C632CE-3085-BBDC-E6EC-E9C5FB0DA1F0}"/>
              </a:ext>
            </a:extLst>
          </p:cNvPr>
          <p:cNvSpPr txBox="1"/>
          <p:nvPr/>
        </p:nvSpPr>
        <p:spPr>
          <a:xfrm>
            <a:off x="3700199" y="3813268"/>
            <a:ext cx="150554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David Peana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A8AC563-792D-1B10-42C9-EBB253575280}"/>
              </a:ext>
            </a:extLst>
          </p:cNvPr>
          <p:cNvSpPr txBox="1"/>
          <p:nvPr/>
        </p:nvSpPr>
        <p:spPr>
          <a:xfrm>
            <a:off x="7529104" y="511854"/>
            <a:ext cx="1534394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@UKentucky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9959EFC8-E14F-1D7D-5C92-817F6AD38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30" y="940653"/>
            <a:ext cx="1062648" cy="90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9FF1B04-951E-1AE0-3EE9-CAA9CBD31F05}"/>
              </a:ext>
            </a:extLst>
          </p:cNvPr>
          <p:cNvSpPr txBox="1"/>
          <p:nvPr/>
        </p:nvSpPr>
        <p:spPr>
          <a:xfrm>
            <a:off x="7293342" y="1842221"/>
            <a:ext cx="193739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Wolfgang Korsch</a:t>
            </a:r>
            <a:endParaRPr lang="en-US" dirty="0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1468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19EC30F-58C9-4C7F-DE3E-3FEA3E0CC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786" y="3221378"/>
            <a:ext cx="2830750" cy="14299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0868"/>
            <a:ext cx="8372901" cy="421631"/>
          </a:xfrm>
        </p:spPr>
        <p:txBody>
          <a:bodyPr/>
          <a:lstStyle/>
          <a:p>
            <a:r>
              <a:rPr lang="en-US" cap="none" dirty="0"/>
              <a:t>Why look for electric dipole moments?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CD3289-B823-67EA-B1A9-126C861576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0176" y="712032"/>
            <a:ext cx="4343399" cy="25434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400" dirty="0">
                <a:cs typeface="Arial"/>
              </a:rPr>
              <a:t>T-violation implies CP violation via CPT symmetry</a:t>
            </a:r>
            <a:endParaRPr lang="en-US" sz="1400" dirty="0"/>
          </a:p>
        </p:txBody>
      </p:sp>
      <p:pic>
        <p:nvPicPr>
          <p:cNvPr id="19" name="Picture 19">
            <a:extLst>
              <a:ext uri="{FF2B5EF4-FFF2-40B4-BE49-F238E27FC236}">
                <a16:creationId xmlns:a16="http://schemas.microsoft.com/office/drawing/2014/main" id="{3916A06A-79E6-23F5-C038-A23AE2BE7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248" y="1134078"/>
            <a:ext cx="2743200" cy="1700784"/>
          </a:xfrm>
          <a:prstGeom prst="rect">
            <a:avLst/>
          </a:prstGeom>
        </p:spPr>
      </p:pic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3BDE6D40-9BF1-6779-9997-79988EA770A4}"/>
              </a:ext>
            </a:extLst>
          </p:cNvPr>
          <p:cNvSpPr txBox="1">
            <a:spLocks/>
          </p:cNvSpPr>
          <p:nvPr/>
        </p:nvSpPr>
        <p:spPr>
          <a:xfrm>
            <a:off x="5121614" y="712032"/>
            <a:ext cx="3962913" cy="37478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 sz="20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20700" indent="-23653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3275" indent="-187325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7438" indent="-171450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171450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cs typeface="Arial"/>
              </a:rPr>
              <a:t>Additional CP violation needed to explain matter—antimatter asymmetry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9A1815-34C8-6854-DD27-0B41E051E9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44" y="1165913"/>
            <a:ext cx="4021855" cy="12073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D68C63-4134-3418-C479-E456EF2CC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974" y="2449909"/>
            <a:ext cx="4800600" cy="1903998"/>
          </a:xfrm>
          <a:prstGeom prst="rect">
            <a:avLst/>
          </a:prstGeom>
        </p:spPr>
      </p:pic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ABB1DD8-3F37-F3BF-A616-0AF46D939D6A}"/>
              </a:ext>
            </a:extLst>
          </p:cNvPr>
          <p:cNvSpPr txBox="1">
            <a:spLocks/>
          </p:cNvSpPr>
          <p:nvPr/>
        </p:nvSpPr>
        <p:spPr>
          <a:xfrm>
            <a:off x="618957" y="2515922"/>
            <a:ext cx="4343399" cy="2543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 sz="20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20700" indent="-23653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3275" indent="-187325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7438" indent="-171450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171450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cs typeface="Arial"/>
              </a:rPr>
              <a:t>No Standard Model EDM near experimental limits.</a:t>
            </a:r>
            <a:endParaRPr lang="en-US" sz="1400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E97F3963-F8BA-33BC-D102-96BDC90EB787}"/>
              </a:ext>
            </a:extLst>
          </p:cNvPr>
          <p:cNvSpPr txBox="1">
            <a:spLocks/>
          </p:cNvSpPr>
          <p:nvPr/>
        </p:nvSpPr>
        <p:spPr>
          <a:xfrm>
            <a:off x="5444160" y="2912986"/>
            <a:ext cx="3143376" cy="2543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 sz="2000" b="1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20700" indent="-236538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3275" indent="-187325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87438" indent="-171450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–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-171450" algn="l" defTabSz="457200" rtl="0" eaLnBrk="1" latinLnBrk="0" hangingPunct="1">
              <a:spcBef>
                <a:spcPts val="0"/>
              </a:spcBef>
              <a:spcAft>
                <a:spcPts val="0"/>
              </a:spcAft>
              <a:buFont typeface="Arial"/>
              <a:buChar char="»"/>
              <a:defRPr sz="18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>
                <a:cs typeface="Arial"/>
              </a:rPr>
              <a:t>BSM theories naturally include additional CP violation</a:t>
            </a:r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70EC4A-974B-3CEB-902C-B88C1E9B70EA}"/>
              </a:ext>
            </a:extLst>
          </p:cNvPr>
          <p:cNvSpPr txBox="1"/>
          <p:nvPr/>
        </p:nvSpPr>
        <p:spPr>
          <a:xfrm>
            <a:off x="2397575" y="4921827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M. </a:t>
            </a:r>
            <a:r>
              <a:rPr lang="en-US" sz="1100" dirty="0" err="1">
                <a:solidFill>
                  <a:schemeClr val="tx1">
                    <a:lumMod val="50000"/>
                  </a:schemeClr>
                </a:solidFill>
              </a:rPr>
              <a:t>Pospelov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, A. Ritz, </a:t>
            </a:r>
            <a:r>
              <a:rPr lang="en-US" sz="1100" i="1" dirty="0">
                <a:solidFill>
                  <a:schemeClr val="tx1">
                    <a:lumMod val="50000"/>
                  </a:schemeClr>
                </a:solidFill>
              </a:rPr>
              <a:t>Annals of Physics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sz="1100" b="1" dirty="0">
                <a:solidFill>
                  <a:schemeClr val="tx1">
                    <a:lumMod val="50000"/>
                  </a:schemeClr>
                </a:solidFill>
              </a:rPr>
              <a:t>318</a:t>
            </a:r>
            <a:r>
              <a:rPr lang="en-US" sz="1100" dirty="0">
                <a:solidFill>
                  <a:schemeClr val="tx1">
                    <a:lumMod val="50000"/>
                  </a:schemeClr>
                </a:solidFill>
              </a:rPr>
              <a:t>, 119–169 (2005).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C2C635-5B4F-5CEA-72D1-3DE170178C5F}"/>
                  </a:ext>
                </a:extLst>
              </p:cNvPr>
              <p:cNvSpPr txBox="1"/>
              <p:nvPr/>
            </p:nvSpPr>
            <p:spPr>
              <a:xfrm>
                <a:off x="893134" y="4353907"/>
                <a:ext cx="2000035" cy="2778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𝐶𝐾𝑀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−32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C2C635-5B4F-5CEA-72D1-3DE170178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134" y="4353907"/>
                <a:ext cx="2000035" cy="277897"/>
              </a:xfrm>
              <a:prstGeom prst="rect">
                <a:avLst/>
              </a:prstGeom>
              <a:blipFill>
                <a:blip r:embed="rId6"/>
                <a:stretch>
                  <a:fillRect l="-2134" r="-915" b="-1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631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E519B-B4A8-0953-4135-664C28C8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2419"/>
            <a:ext cx="8372901" cy="621711"/>
          </a:xfrm>
        </p:spPr>
        <p:txBody>
          <a:bodyPr/>
          <a:lstStyle/>
          <a:p>
            <a:r>
              <a:rPr lang="en-US" cap="none" dirty="0"/>
              <a:t>Why radium?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31B6AE-E1A5-A154-87C2-9165945E77B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9EBAF57-05B6-B82B-A53B-FDC9BD1295AA}"/>
              </a:ext>
            </a:extLst>
          </p:cNvPr>
          <p:cNvSpPr/>
          <p:nvPr/>
        </p:nvSpPr>
        <p:spPr>
          <a:xfrm>
            <a:off x="299874" y="1038798"/>
            <a:ext cx="2692121" cy="3248995"/>
          </a:xfrm>
          <a:prstGeom prst="roundRect">
            <a:avLst/>
          </a:prstGeom>
          <a:solidFill>
            <a:srgbClr val="CC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A1DF53-C070-924A-DD53-168E7285A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63" y="1599203"/>
            <a:ext cx="2135141" cy="24039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130130-A152-3381-E47E-EAAD122BCE67}"/>
              </a:ext>
            </a:extLst>
          </p:cNvPr>
          <p:cNvSpPr txBox="1"/>
          <p:nvPr/>
        </p:nvSpPr>
        <p:spPr>
          <a:xfrm>
            <a:off x="816124" y="1177625"/>
            <a:ext cx="189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Laser Cooling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C0A60C-4C80-7186-FEDE-E78CDA0579D6}"/>
              </a:ext>
            </a:extLst>
          </p:cNvPr>
          <p:cNvSpPr/>
          <p:nvPr/>
        </p:nvSpPr>
        <p:spPr>
          <a:xfrm>
            <a:off x="3115419" y="1038798"/>
            <a:ext cx="2692121" cy="3248995"/>
          </a:xfrm>
          <a:prstGeom prst="roundRect">
            <a:avLst/>
          </a:prstGeom>
          <a:solidFill>
            <a:srgbClr val="CC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0D077F-CD18-E1E1-32D9-B535F946D053}"/>
              </a:ext>
            </a:extLst>
          </p:cNvPr>
          <p:cNvSpPr txBox="1"/>
          <p:nvPr/>
        </p:nvSpPr>
        <p:spPr>
          <a:xfrm>
            <a:off x="3194177" y="1229871"/>
            <a:ext cx="2534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No accelerator needed</a:t>
            </a:r>
          </a:p>
        </p:txBody>
      </p:sp>
      <p:sp>
        <p:nvSpPr>
          <p:cNvPr id="16" name="Text Box 4">
            <a:extLst>
              <a:ext uri="{FF2B5EF4-FFF2-40B4-BE49-F238E27FC236}">
                <a16:creationId xmlns:a16="http://schemas.microsoft.com/office/drawing/2014/main" id="{79DDC087-4D96-A5FF-07E5-6EFB4F767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49" y="2545680"/>
            <a:ext cx="819004" cy="64633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aseline="30000" dirty="0">
                <a:solidFill>
                  <a:srgbClr val="FF0000"/>
                </a:solidFill>
                <a:latin typeface="Calibri" pitchFamily="-111" charset="0"/>
              </a:rPr>
              <a:t>229</a:t>
            </a:r>
            <a:r>
              <a:rPr lang="en-US" dirty="0">
                <a:solidFill>
                  <a:srgbClr val="FF0000"/>
                </a:solidFill>
                <a:latin typeface="Calibri" pitchFamily="-111" charset="0"/>
              </a:rPr>
              <a:t>Th</a:t>
            </a:r>
          </a:p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itchFamily="-111" charset="0"/>
              </a:rPr>
              <a:t>7.3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Calibri" pitchFamily="-111" charset="0"/>
              </a:rPr>
              <a:t>kyr</a:t>
            </a:r>
            <a:endParaRPr lang="en-US" dirty="0">
              <a:solidFill>
                <a:schemeClr val="tx2">
                  <a:lumMod val="50000"/>
                </a:schemeClr>
              </a:solidFill>
              <a:latin typeface="Calibri" pitchFamily="-111" charset="0"/>
            </a:endParaRP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07294328-B3B7-7D98-7ADB-F3727121D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672" y="3544107"/>
            <a:ext cx="957263" cy="646331"/>
          </a:xfrm>
          <a:prstGeom prst="rect">
            <a:avLst/>
          </a:prstGeom>
          <a:solidFill>
            <a:srgbClr val="CCECFF"/>
          </a:solidFill>
          <a:ln w="38100">
            <a:solidFill>
              <a:srgbClr val="FF9966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aseline="30000" dirty="0">
                <a:solidFill>
                  <a:srgbClr val="FF0000"/>
                </a:solidFill>
                <a:latin typeface="Calibri" pitchFamily="-111" charset="0"/>
              </a:rPr>
              <a:t>225</a:t>
            </a:r>
            <a:r>
              <a:rPr lang="en-US" dirty="0">
                <a:solidFill>
                  <a:srgbClr val="FF0000"/>
                </a:solidFill>
                <a:latin typeface="Calibri" pitchFamily="-111" charset="0"/>
              </a:rPr>
              <a:t>Ra</a:t>
            </a:r>
          </a:p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itchFamily="-111" charset="0"/>
              </a:rPr>
              <a:t>15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Calibri" pitchFamily="-111" charset="0"/>
              </a:rPr>
              <a:t>d</a:t>
            </a:r>
            <a:endParaRPr lang="en-US" dirty="0">
              <a:solidFill>
                <a:schemeClr val="tx2">
                  <a:lumMod val="50000"/>
                </a:schemeClr>
              </a:solidFill>
              <a:latin typeface="Calibri" pitchFamily="-111" charset="0"/>
            </a:endParaRPr>
          </a:p>
        </p:txBody>
      </p:sp>
      <p:sp>
        <p:nvSpPr>
          <p:cNvPr id="18" name="Text Box 4">
            <a:extLst>
              <a:ext uri="{FF2B5EF4-FFF2-40B4-BE49-F238E27FC236}">
                <a16:creationId xmlns:a16="http://schemas.microsoft.com/office/drawing/2014/main" id="{D1DAEA97-1AE8-3EE9-3911-88C1E6D9D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1053" y="1594485"/>
            <a:ext cx="877727" cy="646331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baseline="30000" dirty="0">
                <a:solidFill>
                  <a:srgbClr val="FF0000"/>
                </a:solidFill>
                <a:latin typeface="Calibri" pitchFamily="-111" charset="0"/>
              </a:rPr>
              <a:t>233</a:t>
            </a:r>
            <a:r>
              <a:rPr lang="en-US" dirty="0">
                <a:solidFill>
                  <a:srgbClr val="FF0000"/>
                </a:solidFill>
                <a:latin typeface="Calibri" pitchFamily="-111" charset="0"/>
              </a:rPr>
              <a:t>U</a:t>
            </a:r>
          </a:p>
          <a:p>
            <a:pPr algn="ctr"/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alibri" pitchFamily="-111" charset="0"/>
              </a:rPr>
              <a:t>159 </a:t>
            </a:r>
            <a:r>
              <a:rPr lang="en-US" dirty="0" err="1">
                <a:solidFill>
                  <a:schemeClr val="tx2">
                    <a:lumMod val="50000"/>
                  </a:schemeClr>
                </a:solidFill>
                <a:latin typeface="Calibri" pitchFamily="-111" charset="0"/>
              </a:rPr>
              <a:t>kyr</a:t>
            </a:r>
            <a:endParaRPr lang="en-US" dirty="0">
              <a:solidFill>
                <a:schemeClr val="tx2">
                  <a:lumMod val="50000"/>
                </a:schemeClr>
              </a:solidFill>
              <a:latin typeface="Calibri" pitchFamily="-111" charset="0"/>
            </a:endParaRPr>
          </a:p>
        </p:txBody>
      </p:sp>
      <p:sp>
        <p:nvSpPr>
          <p:cNvPr id="19" name="Line 9">
            <a:extLst>
              <a:ext uri="{FF2B5EF4-FFF2-40B4-BE49-F238E27FC236}">
                <a16:creationId xmlns:a16="http://schemas.microsoft.com/office/drawing/2014/main" id="{52475929-462A-CF42-A672-E29524D58A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76151" y="2186675"/>
            <a:ext cx="381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8505E227-CE37-B51A-EBA4-929E96C3D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981" y="2012216"/>
            <a:ext cx="3762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Symbol" pitchFamily="-111" charset="2"/>
              </a:rPr>
              <a:t>a</a:t>
            </a:r>
          </a:p>
        </p:txBody>
      </p:sp>
      <p:sp>
        <p:nvSpPr>
          <p:cNvPr id="21" name="Line 9">
            <a:extLst>
              <a:ext uri="{FF2B5EF4-FFF2-40B4-BE49-F238E27FC236}">
                <a16:creationId xmlns:a16="http://schemas.microsoft.com/office/drawing/2014/main" id="{494E9DD6-55BD-374E-F204-E293636473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85649" y="3204333"/>
            <a:ext cx="38100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 Box 10">
            <a:extLst>
              <a:ext uri="{FF2B5EF4-FFF2-40B4-BE49-F238E27FC236}">
                <a16:creationId xmlns:a16="http://schemas.microsoft.com/office/drawing/2014/main" id="{28323454-CD63-61AF-9D29-C40F58067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84" y="2991146"/>
            <a:ext cx="376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Symbol" pitchFamily="-111" charset="2"/>
              </a:rPr>
              <a:t>a</a:t>
            </a: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85BD56E2-8885-F6AC-894D-14B897200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64" y="1038798"/>
            <a:ext cx="3324772" cy="324899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86495E5-A89F-026E-F2D1-8AA66F1D2719}"/>
              </a:ext>
            </a:extLst>
          </p:cNvPr>
          <p:cNvSpPr txBox="1"/>
          <p:nvPr/>
        </p:nvSpPr>
        <p:spPr>
          <a:xfrm>
            <a:off x="6072264" y="1181467"/>
            <a:ext cx="2830367" cy="338554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</a:schemeClr>
                </a:solidFill>
              </a:rPr>
              <a:t>Strong Octupole Deformation</a:t>
            </a:r>
          </a:p>
        </p:txBody>
      </p:sp>
    </p:spTree>
    <p:extLst>
      <p:ext uri="{BB962C8B-B14F-4D97-AF65-F5344CB8AC3E}">
        <p14:creationId xmlns:p14="http://schemas.microsoft.com/office/powerpoint/2010/main" val="206281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6AE1353-997D-9707-9E4F-C8E8E50E7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4238" y="647822"/>
            <a:ext cx="5371064" cy="42320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90868"/>
            <a:ext cx="8372901" cy="421631"/>
          </a:xfrm>
        </p:spPr>
        <p:txBody>
          <a:bodyPr/>
          <a:lstStyle/>
          <a:p>
            <a:r>
              <a:rPr lang="en-US" cap="none" dirty="0"/>
              <a:t>Where to look for an EDM?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8CD3289-B823-67EA-B1A9-126C861576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511369"/>
            <a:ext cx="5387726" cy="37478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Several stones to uncover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5C1A23-B8A1-F795-592C-F3E36BE7F6A7}"/>
              </a:ext>
            </a:extLst>
          </p:cNvPr>
          <p:cNvSpPr txBox="1"/>
          <p:nvPr/>
        </p:nvSpPr>
        <p:spPr>
          <a:xfrm>
            <a:off x="5277699" y="4011032"/>
            <a:ext cx="113249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kern="1200" baseline="0" dirty="0">
                <a:latin typeface="Times New Roman"/>
                <a:ea typeface="ＭＳ Ｐゴシック"/>
                <a:cs typeface="ＭＳ Ｐゴシック"/>
              </a:rPr>
              <a:t>(Hg, Xe, </a:t>
            </a:r>
            <a:r>
              <a:rPr lang="en-US" sz="1200" kern="1200" baseline="0" dirty="0">
                <a:solidFill>
                  <a:srgbClr val="FD090F"/>
                </a:solidFill>
                <a:latin typeface="Times New Roman"/>
                <a:ea typeface="ＭＳ Ｐゴシック"/>
                <a:cs typeface="ＭＳ Ｐゴシック"/>
              </a:rPr>
              <a:t>Ra</a:t>
            </a:r>
            <a:r>
              <a:rPr lang="en-US" sz="1200" kern="1200" baseline="0" dirty="0">
                <a:latin typeface="Times New Roman"/>
                <a:ea typeface="ＭＳ Ｐゴシック"/>
                <a:cs typeface="ＭＳ Ｐゴシック"/>
              </a:rPr>
              <a:t>, </a:t>
            </a:r>
            <a:r>
              <a:rPr lang="en-US" sz="1200" dirty="0">
                <a:latin typeface="Times New Roman"/>
                <a:ea typeface="ＭＳ Ｐゴシック"/>
                <a:cs typeface="ＭＳ Ｐゴシック"/>
              </a:rPr>
              <a:t>Yb, Rn, </a:t>
            </a:r>
            <a:r>
              <a:rPr lang="en-US" sz="1200" dirty="0" err="1">
                <a:latin typeface="Times New Roman"/>
                <a:ea typeface="ＭＳ Ｐゴシック"/>
                <a:cs typeface="ＭＳ Ｐゴシック"/>
              </a:rPr>
              <a:t>TlF</a:t>
            </a:r>
            <a:r>
              <a:rPr lang="en-US" sz="1200" kern="1200" baseline="0" dirty="0">
                <a:latin typeface="Times New Roman"/>
                <a:ea typeface="ＭＳ Ｐゴシック"/>
                <a:cs typeface="ＭＳ Ｐゴシック"/>
              </a:rPr>
              <a:t>)</a:t>
            </a:r>
            <a:endParaRPr lang="en-US" sz="1200" dirty="0">
              <a:latin typeface="Times New Roman"/>
              <a:ea typeface="ＭＳ Ｐゴシック"/>
              <a:cs typeface="Times New Roman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901231-97BC-F471-354B-2E019CF11C2E}"/>
              </a:ext>
            </a:extLst>
          </p:cNvPr>
          <p:cNvSpPr txBox="1"/>
          <p:nvPr/>
        </p:nvSpPr>
        <p:spPr>
          <a:xfrm>
            <a:off x="8110333" y="3674741"/>
            <a:ext cx="119686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latin typeface="Times New Roman"/>
                <a:ea typeface="ＭＳ Ｐゴシック"/>
              </a:rPr>
              <a:t>(Cs, Tl, </a:t>
            </a:r>
            <a:r>
              <a:rPr lang="en-US" sz="1200" dirty="0" err="1">
                <a:latin typeface="Times New Roman"/>
                <a:ea typeface="ＭＳ Ｐゴシック"/>
              </a:rPr>
              <a:t>ThO</a:t>
            </a:r>
            <a:r>
              <a:rPr lang="en-US" sz="1200" dirty="0">
                <a:latin typeface="Times New Roman"/>
                <a:ea typeface="ＭＳ Ｐゴシック"/>
              </a:rPr>
              <a:t>, </a:t>
            </a:r>
            <a:r>
              <a:rPr lang="en-US" sz="1200" dirty="0" err="1">
                <a:latin typeface="Times New Roman"/>
                <a:ea typeface="ＭＳ Ｐゴシック"/>
              </a:rPr>
              <a:t>YbF</a:t>
            </a:r>
            <a:r>
              <a:rPr lang="en-US" sz="1200" dirty="0">
                <a:latin typeface="Times New Roman"/>
                <a:ea typeface="ＭＳ Ｐゴシック"/>
              </a:rPr>
              <a:t>, </a:t>
            </a:r>
            <a:r>
              <a:rPr lang="en-US" sz="1200" dirty="0" err="1">
                <a:latin typeface="Times New Roman"/>
                <a:ea typeface="ＭＳ Ｐゴシック"/>
              </a:rPr>
              <a:t>HfF</a:t>
            </a:r>
            <a:r>
              <a:rPr lang="en-US" sz="1200" dirty="0">
                <a:latin typeface="Times New Roman"/>
                <a:ea typeface="ＭＳ Ｐゴシック"/>
              </a:rPr>
              <a:t>+)</a:t>
            </a:r>
            <a:endParaRPr lang="en-US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5A2B5F-FDAE-5DBD-B710-539736152885}"/>
              </a:ext>
            </a:extLst>
          </p:cNvPr>
          <p:cNvSpPr txBox="1"/>
          <p:nvPr/>
        </p:nvSpPr>
        <p:spPr>
          <a:xfrm>
            <a:off x="4800600" y="4616697"/>
            <a:ext cx="517828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i="1" dirty="0">
                <a:latin typeface="Calibri"/>
                <a:cs typeface="Calibri"/>
              </a:rPr>
              <a:t>T. E. Chupp et al., Rev. Mod. Phys. </a:t>
            </a:r>
            <a:r>
              <a:rPr lang="en-US" sz="1200" b="1" i="1" dirty="0">
                <a:latin typeface="Calibri"/>
                <a:cs typeface="Calibri"/>
              </a:rPr>
              <a:t>91</a:t>
            </a:r>
            <a:r>
              <a:rPr lang="en-US" sz="1200" i="1" dirty="0">
                <a:latin typeface="Calibri"/>
                <a:cs typeface="Calibri"/>
              </a:rPr>
              <a:t> (2019)</a:t>
            </a:r>
            <a:endParaRPr lang="en-US" sz="1200" dirty="0"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88000" y="959054"/>
            <a:ext cx="291828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“Origin” of an EDM explained by low energy EFT parameters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Diamagnetic systems sensitive to many parameters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Every system has different sensitivities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dirty="0"/>
              <a:t>Many systems contribute to current limits</a:t>
            </a:r>
          </a:p>
        </p:txBody>
      </p:sp>
    </p:spTree>
    <p:extLst>
      <p:ext uri="{BB962C8B-B14F-4D97-AF65-F5344CB8AC3E}">
        <p14:creationId xmlns:p14="http://schemas.microsoft.com/office/powerpoint/2010/main" val="393593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80292" y="559639"/>
            <a:ext cx="8372901" cy="37478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New limits on Ra can have a big impact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351D2A-F307-1FE1-8238-C2A218A58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03000"/>
              </p:ext>
            </p:extLst>
          </p:nvPr>
        </p:nvGraphicFramePr>
        <p:xfrm>
          <a:off x="360296" y="1030948"/>
          <a:ext cx="8645999" cy="95059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55750">
                  <a:extLst>
                    <a:ext uri="{9D8B030D-6E8A-4147-A177-3AD203B41FA5}">
                      <a16:colId xmlns:a16="http://schemas.microsoft.com/office/drawing/2014/main" val="3014541788"/>
                    </a:ext>
                  </a:extLst>
                </a:gridCol>
                <a:gridCol w="1055792">
                  <a:extLst>
                    <a:ext uri="{9D8B030D-6E8A-4147-A177-3AD203B41FA5}">
                      <a16:colId xmlns:a16="http://schemas.microsoft.com/office/drawing/2014/main" val="1748688156"/>
                    </a:ext>
                  </a:extLst>
                </a:gridCol>
                <a:gridCol w="1102652">
                  <a:extLst>
                    <a:ext uri="{9D8B030D-6E8A-4147-A177-3AD203B41FA5}">
                      <a16:colId xmlns:a16="http://schemas.microsoft.com/office/drawing/2014/main" val="1764231345"/>
                    </a:ext>
                  </a:extLst>
                </a:gridCol>
                <a:gridCol w="1193847">
                  <a:extLst>
                    <a:ext uri="{9D8B030D-6E8A-4147-A177-3AD203B41FA5}">
                      <a16:colId xmlns:a16="http://schemas.microsoft.com/office/drawing/2014/main" val="725690220"/>
                    </a:ext>
                  </a:extLst>
                </a:gridCol>
                <a:gridCol w="1069489">
                  <a:extLst>
                    <a:ext uri="{9D8B030D-6E8A-4147-A177-3AD203B41FA5}">
                      <a16:colId xmlns:a16="http://schemas.microsoft.com/office/drawing/2014/main" val="1500466819"/>
                    </a:ext>
                  </a:extLst>
                </a:gridCol>
                <a:gridCol w="1185558">
                  <a:extLst>
                    <a:ext uri="{9D8B030D-6E8A-4147-A177-3AD203B41FA5}">
                      <a16:colId xmlns:a16="http://schemas.microsoft.com/office/drawing/2014/main" val="475125426"/>
                    </a:ext>
                  </a:extLst>
                </a:gridCol>
                <a:gridCol w="1482911">
                  <a:extLst>
                    <a:ext uri="{9D8B030D-6E8A-4147-A177-3AD203B41FA5}">
                      <a16:colId xmlns:a16="http://schemas.microsoft.com/office/drawing/2014/main" val="1154362037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effectLst/>
                        </a:rPr>
                        <a:t>Experiment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aseline="30000" dirty="0">
                          <a:effectLst/>
                        </a:rPr>
                        <a:t>199</a:t>
                      </a:r>
                      <a:r>
                        <a:rPr lang="en-US" sz="1600" dirty="0">
                          <a:effectLst/>
                        </a:rPr>
                        <a:t>Hg</a:t>
                      </a:r>
                      <a:endParaRPr lang="en-US" sz="105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baseline="30000" dirty="0">
                          <a:effectLst/>
                        </a:rPr>
                        <a:t>129</a:t>
                      </a:r>
                      <a:r>
                        <a:rPr lang="en-US" sz="1600" dirty="0">
                          <a:effectLst/>
                        </a:rPr>
                        <a:t>Xe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 err="1">
                          <a:effectLst/>
                        </a:rPr>
                        <a:t>TlF</a:t>
                      </a:r>
                      <a:endParaRPr lang="en-US" dirty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vi-VN" sz="1600" dirty="0">
                          <a:effectLst/>
                        </a:rPr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vi-VN" sz="1600" baseline="30000" dirty="0">
                          <a:effectLst/>
                        </a:rPr>
                        <a:t>225</a:t>
                      </a:r>
                      <a:r>
                        <a:rPr lang="vi-VN" sz="1600" dirty="0">
                          <a:effectLst/>
                        </a:rPr>
                        <a:t>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vi-VN" sz="1600" baseline="30000" dirty="0">
                          <a:effectLst/>
                        </a:rPr>
                        <a:t>171</a:t>
                      </a:r>
                      <a:r>
                        <a:rPr lang="vi-VN" sz="1600" dirty="0">
                          <a:effectLst/>
                        </a:rPr>
                        <a:t>Yb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270243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Current limit, e-cm (95% CL)​​</a:t>
                      </a:r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7.4</a:t>
                      </a:r>
                      <a:r>
                        <a:rPr lang="en-US" sz="1600" u="none" strike="noStrike" noProof="0" dirty="0">
                          <a:effectLst/>
                        </a:rPr>
                        <a:t>×10</a:t>
                      </a:r>
                      <a:r>
                        <a:rPr lang="en-US" sz="1600" u="none" strike="noStrike" baseline="30000" noProof="0" dirty="0">
                          <a:effectLst/>
                        </a:rPr>
                        <a:t>-30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effectLst/>
                        </a:rPr>
                        <a:t>1.4</a:t>
                      </a:r>
                      <a:r>
                        <a:rPr lang="en-US" dirty="0"/>
                        <a:t>×10</a:t>
                      </a:r>
                      <a:r>
                        <a:rPr lang="en-US" baseline="30000" dirty="0"/>
                        <a:t>-27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u="none" strike="noStrike" noProof="0" dirty="0">
                          <a:effectLst/>
                        </a:rPr>
                        <a:t>6.5×10</a:t>
                      </a:r>
                      <a:r>
                        <a:rPr lang="en-US" sz="1600" u="none" strike="noStrike" baseline="30000" noProof="0" dirty="0">
                          <a:effectLst/>
                        </a:rPr>
                        <a:t>-23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u="none" strike="noStrike" noProof="0" dirty="0">
                          <a:effectLst/>
                        </a:rPr>
                        <a:t>3.6×10</a:t>
                      </a:r>
                      <a:r>
                        <a:rPr lang="en-US" sz="1600" u="none" strike="noStrike" baseline="30000" noProof="0" dirty="0">
                          <a:effectLst/>
                        </a:rPr>
                        <a:t>-26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u="none" strike="noStrike" noProof="0" dirty="0">
                          <a:effectLst/>
                        </a:rPr>
                        <a:t>1.4×10</a:t>
                      </a:r>
                      <a:r>
                        <a:rPr lang="en-US" sz="1600" u="none" strike="noStrike" baseline="30000" noProof="0" dirty="0">
                          <a:effectLst/>
                        </a:rPr>
                        <a:t>-23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u="none" strike="noStrike" baseline="0" noProof="0" dirty="0">
                          <a:effectLst/>
                        </a:rPr>
                        <a:t>1.5×10</a:t>
                      </a:r>
                      <a:r>
                        <a:rPr lang="en-US" sz="1600" u="none" strike="noStrike" baseline="30000" noProof="0" dirty="0">
                          <a:effectLst/>
                        </a:rPr>
                        <a:t>-26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570713"/>
                  </a:ext>
                </a:extLst>
              </a:tr>
            </a:tbl>
          </a:graphicData>
        </a:graphic>
      </p:graphicFrame>
      <p:sp>
        <p:nvSpPr>
          <p:cNvPr id="6" name="Text Box 2">
            <a:extLst>
              <a:ext uri="{FF2B5EF4-FFF2-40B4-BE49-F238E27FC236}">
                <a16:creationId xmlns:a16="http://schemas.microsoft.com/office/drawing/2014/main" id="{723C4661-ADE7-6963-8B35-0A9819809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331" y="2024292"/>
            <a:ext cx="5886017" cy="528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6646" tIns="48323" rIns="96646" bIns="48323" anchor="ctr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0" hangingPunct="0"/>
            <a:r>
              <a:rPr kumimoji="1" lang="en-US" altLang="zh-TW" sz="1400" i="1" dirty="0">
                <a:latin typeface="Calibri"/>
                <a:ea typeface="PMingLiU"/>
                <a:cs typeface="PMingLiU" pitchFamily="18" charset="-120"/>
              </a:rPr>
              <a:t>T. E. Chupp et al., Rev. Mod. Phys. </a:t>
            </a:r>
            <a:r>
              <a:rPr kumimoji="1" lang="en-US" altLang="zh-TW" sz="1400" b="1" i="1" dirty="0">
                <a:latin typeface="Calibri"/>
                <a:ea typeface="PMingLiU"/>
                <a:cs typeface="PMingLiU" pitchFamily="18" charset="-120"/>
              </a:rPr>
              <a:t>91</a:t>
            </a:r>
            <a:r>
              <a:rPr kumimoji="1" lang="en-US" altLang="zh-TW" sz="1400" i="1" dirty="0">
                <a:latin typeface="Calibri"/>
                <a:ea typeface="PMingLiU"/>
                <a:cs typeface="PMingLiU" pitchFamily="18" charset="-120"/>
              </a:rPr>
              <a:t> (2019);</a:t>
            </a:r>
            <a:r>
              <a:rPr lang="en-US" altLang="zh-TW" sz="1400" i="1" dirty="0">
                <a:latin typeface="Calibri"/>
                <a:ea typeface="PMingLiU"/>
                <a:cs typeface="PMingLiU" pitchFamily="18" charset="-120"/>
              </a:rPr>
              <a:t>N. Sachdeva et al., Phys. Rev. Lett. </a:t>
            </a:r>
            <a:r>
              <a:rPr lang="en-US" altLang="zh-TW" sz="1400" b="1" i="1" dirty="0">
                <a:latin typeface="Calibri"/>
                <a:ea typeface="PMingLiU"/>
                <a:cs typeface="PMingLiU" pitchFamily="18" charset="-120"/>
              </a:rPr>
              <a:t>123</a:t>
            </a:r>
            <a:r>
              <a:rPr lang="en-US" altLang="zh-TW" sz="1400" i="1" dirty="0">
                <a:latin typeface="Calibri"/>
                <a:ea typeface="PMingLiU"/>
                <a:cs typeface="PMingLiU" pitchFamily="18" charset="-120"/>
              </a:rPr>
              <a:t>, 143003(2019);T. A. Zhang et al., Phys. Rev. Lett. </a:t>
            </a:r>
            <a:r>
              <a:rPr lang="en-US" altLang="zh-TW" sz="1400" b="1" i="1" dirty="0">
                <a:latin typeface="Calibri"/>
                <a:ea typeface="PMingLiU"/>
                <a:cs typeface="PMingLiU" pitchFamily="18" charset="-120"/>
              </a:rPr>
              <a:t>129</a:t>
            </a:r>
            <a:r>
              <a:rPr lang="en-US" altLang="zh-TW" sz="1400" i="1" dirty="0">
                <a:latin typeface="Calibri"/>
                <a:ea typeface="PMingLiU"/>
                <a:cs typeface="PMingLiU" pitchFamily="18" charset="-120"/>
              </a:rPr>
              <a:t>, 083001 (2022).</a:t>
            </a:r>
            <a:endParaRPr lang="en-US" b="1" dirty="0">
              <a:ea typeface="PMingLiU"/>
              <a:cs typeface="Arial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689E789-1F48-6A7B-D1A0-CFCAD3017C61}"/>
              </a:ext>
            </a:extLst>
          </p:cNvPr>
          <p:cNvSpPr txBox="1">
            <a:spLocks/>
          </p:cNvSpPr>
          <p:nvPr/>
        </p:nvSpPr>
        <p:spPr>
          <a:xfrm>
            <a:off x="457201" y="119732"/>
            <a:ext cx="8372901" cy="42163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4572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2800" b="1" i="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none" dirty="0"/>
              <a:t>Current limits on Diamagnetic systems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0AD7FF-B351-B481-6012-083AD32F9B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387329"/>
              </p:ext>
            </p:extLst>
          </p:nvPr>
        </p:nvGraphicFramePr>
        <p:xfrm>
          <a:off x="1281112" y="2640761"/>
          <a:ext cx="6581775" cy="19431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4625">
                  <a:extLst>
                    <a:ext uri="{9D8B030D-6E8A-4147-A177-3AD203B41FA5}">
                      <a16:colId xmlns:a16="http://schemas.microsoft.com/office/drawing/2014/main" val="426492412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325714954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312382424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3058693255"/>
                    </a:ext>
                  </a:extLst>
                </a:gridCol>
                <a:gridCol w="1171575">
                  <a:extLst>
                    <a:ext uri="{9D8B030D-6E8A-4147-A177-3AD203B41FA5}">
                      <a16:colId xmlns:a16="http://schemas.microsoft.com/office/drawing/2014/main" val="2928140942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dirty="0">
                          <a:effectLst/>
                        </a:rPr>
                        <a:t>BSM parameter​​</a:t>
                      </a:r>
                      <a:endParaRPr lang="en-US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C</a:t>
                      </a:r>
                      <a:r>
                        <a:rPr lang="en-US" sz="1600" baseline="-25000" dirty="0">
                          <a:effectLst/>
                        </a:rPr>
                        <a:t>T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g</a:t>
                      </a:r>
                      <a:r>
                        <a:rPr lang="en-US" sz="1600" baseline="-25000" dirty="0">
                          <a:effectLst/>
                        </a:rPr>
                        <a:t>π</a:t>
                      </a:r>
                      <a:r>
                        <a:rPr lang="en-US" sz="1600" baseline="30000" dirty="0">
                          <a:effectLst/>
                        </a:rPr>
                        <a:t>(0)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g</a:t>
                      </a:r>
                      <a:r>
                        <a:rPr lang="en-US" sz="1600" b="1" i="0" u="none" strike="noStrike" baseline="-25000" noProof="0" dirty="0">
                          <a:effectLst/>
                          <a:latin typeface="Arial"/>
                        </a:rPr>
                        <a:t>π</a:t>
                      </a:r>
                      <a:r>
                        <a:rPr lang="en-US" sz="1600" baseline="30000" dirty="0">
                          <a:effectLst/>
                        </a:rPr>
                        <a:t>(1)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vi-VN" sz="1600" dirty="0" err="1">
                          <a:effectLst/>
                        </a:rPr>
                        <a:t>đ</a:t>
                      </a:r>
                      <a:r>
                        <a:rPr lang="vi-VN" sz="1600" baseline="-25000" dirty="0" err="1">
                          <a:effectLst/>
                        </a:rPr>
                        <a:t>n</a:t>
                      </a:r>
                      <a:r>
                        <a:rPr lang="vi-VN" sz="1600" baseline="-25000" dirty="0">
                          <a:effectLst/>
                        </a:rPr>
                        <a:t> </a:t>
                      </a:r>
                      <a:r>
                        <a:rPr lang="vi-VN" sz="1600" dirty="0">
                          <a:effectLst/>
                        </a:rPr>
                        <a:t>(e </a:t>
                      </a:r>
                      <a:r>
                        <a:rPr lang="vi-VN" sz="1600" dirty="0" err="1">
                          <a:effectLst/>
                        </a:rPr>
                        <a:t>cm</a:t>
                      </a:r>
                      <a:r>
                        <a:rPr lang="vi-VN" sz="1600" dirty="0">
                          <a:effectLst/>
                        </a:rPr>
                        <a:t>)​​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30123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dirty="0">
                          <a:effectLst/>
                        </a:rPr>
                        <a:t>Current limits (95% CL)​​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2×10</a:t>
                      </a:r>
                      <a:r>
                        <a:rPr lang="en-US" sz="1600" baseline="30000" dirty="0">
                          <a:effectLst/>
                        </a:rPr>
                        <a:t>-6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  <a:endParaRPr lang="en-US" sz="16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8×10</a:t>
                      </a:r>
                      <a:r>
                        <a:rPr lang="en-US" sz="1600" baseline="30000" dirty="0">
                          <a:effectLst/>
                        </a:rPr>
                        <a:t>-9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  <a:endParaRPr lang="en-US" sz="16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1.2×10</a:t>
                      </a:r>
                      <a:r>
                        <a:rPr lang="en-US" sz="1600" baseline="30000" dirty="0">
                          <a:effectLst/>
                        </a:rPr>
                        <a:t>-9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  <a:endParaRPr lang="en-US" sz="160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1.2×10</a:t>
                      </a:r>
                      <a:r>
                        <a:rPr lang="en-US" sz="1600" baseline="30000" dirty="0">
                          <a:effectLst/>
                        </a:rPr>
                        <a:t>-22</a:t>
                      </a:r>
                      <a:r>
                        <a:rPr lang="en-US" sz="1600" dirty="0">
                          <a:effectLst/>
                        </a:rPr>
                        <a:t>​​</a:t>
                      </a:r>
                      <a:endParaRPr lang="en-US" sz="160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625068"/>
                  </a:ext>
                </a:extLst>
              </a:tr>
              <a:tr h="400050">
                <a:tc gridSpan="5"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Improvement Factor (over current limit)​​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2178392934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dirty="0">
                          <a:effectLst/>
                        </a:rPr>
                        <a:t>Current + </a:t>
                      </a:r>
                      <a:r>
                        <a:rPr lang="en-US" sz="1600" baseline="30000" dirty="0">
                          <a:effectLst/>
                        </a:rPr>
                        <a:t>225</a:t>
                      </a:r>
                      <a:r>
                        <a:rPr lang="en-US" sz="1600" dirty="0">
                          <a:effectLst/>
                        </a:rPr>
                        <a:t>Ra [10</a:t>
                      </a:r>
                      <a:r>
                        <a:rPr lang="en-US" sz="1600" baseline="30000" dirty="0">
                          <a:effectLst/>
                        </a:rPr>
                        <a:t>-25 </a:t>
                      </a:r>
                      <a:r>
                        <a:rPr lang="en-US" sz="1600" dirty="0">
                          <a:effectLst/>
                        </a:rPr>
                        <a:t>e cm]​​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40​​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2​​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1.2​​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20​​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00956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dirty="0">
                          <a:effectLst/>
                        </a:rPr>
                        <a:t>Current + </a:t>
                      </a:r>
                      <a:r>
                        <a:rPr lang="en-US" sz="1600" baseline="30000" dirty="0">
                          <a:effectLst/>
                        </a:rPr>
                        <a:t>225</a:t>
                      </a:r>
                      <a:r>
                        <a:rPr lang="en-US" sz="1600" dirty="0">
                          <a:effectLst/>
                        </a:rPr>
                        <a:t>Ra [10</a:t>
                      </a:r>
                      <a:r>
                        <a:rPr lang="en-US" sz="1600" baseline="30000" dirty="0">
                          <a:effectLst/>
                        </a:rPr>
                        <a:t>-26</a:t>
                      </a:r>
                      <a:r>
                        <a:rPr lang="en-US" sz="700" baseline="30000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e cm]​​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200​​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8​​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4​​</a:t>
                      </a:r>
                      <a:endParaRPr lang="en-US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dirty="0">
                          <a:effectLst/>
                        </a:rPr>
                        <a:t>60​​</a:t>
                      </a:r>
                      <a:endParaRPr lang="en-US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46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80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EDBD1-18FA-69C6-9A49-853F67956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8218"/>
            <a:ext cx="4647236" cy="232643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Ra-EDM Apparatus at ANL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30BEE7-C149-AEE9-7C31-F36E21BA5A7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D059153A-F5E8-6D65-DAA1-114BBCC9A7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63" y="742699"/>
            <a:ext cx="7446623" cy="4092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B3A547-329D-0734-8237-B0E4D36094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27" y="625906"/>
            <a:ext cx="1993900" cy="1728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CDE81752-098D-5AD4-704B-DC9E45AF5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027" y="648897"/>
            <a:ext cx="19939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226</a:t>
            </a:r>
            <a:r>
              <a:rPr lang="en-US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Ra MOT</a:t>
            </a:r>
          </a:p>
          <a:p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200,000 atoms</a:t>
            </a:r>
          </a:p>
          <a:p>
            <a:r>
              <a:rPr lang="en-US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40 </a:t>
            </a:r>
            <a:r>
              <a:rPr lang="en-US" dirty="0" err="1">
                <a:solidFill>
                  <a:schemeClr val="bg1"/>
                </a:solidFill>
                <a:latin typeface="Symbol"/>
                <a:ea typeface="Times New Roman" charset="0"/>
                <a:cs typeface="Times New Roman" charset="0"/>
              </a:rPr>
              <a:t>m</a:t>
            </a:r>
            <a:r>
              <a:rPr lang="en-US" dirty="0" err="1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K</a:t>
            </a:r>
            <a:endParaRPr lang="en-US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17831A-BA31-DEAE-6F6C-8EE072F04442}"/>
              </a:ext>
            </a:extLst>
          </p:cNvPr>
          <p:cNvCxnSpPr/>
          <p:nvPr/>
        </p:nvCxnSpPr>
        <p:spPr>
          <a:xfrm>
            <a:off x="1133014" y="1473317"/>
            <a:ext cx="923925" cy="0"/>
          </a:xfrm>
          <a:prstGeom prst="straightConnector1">
            <a:avLst/>
          </a:prstGeom>
          <a:ln>
            <a:solidFill>
              <a:schemeClr val="bg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7">
            <a:extLst>
              <a:ext uri="{FF2B5EF4-FFF2-40B4-BE49-F238E27FC236}">
                <a16:creationId xmlns:a16="http://schemas.microsoft.com/office/drawing/2014/main" id="{AD7DA766-CA2F-3F82-5044-8647BAF1D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4976" y="1031316"/>
            <a:ext cx="1160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latin typeface="Times New Roman" charset="0"/>
              </a:rPr>
              <a:t>0.6 mm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94EBA7-0C12-AA9A-6F8C-83EAC17F6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650" y="520861"/>
            <a:ext cx="984080" cy="986957"/>
          </a:xfrm>
          <a:prstGeom prst="rect">
            <a:avLst/>
          </a:prstGeom>
          <a:noFill/>
          <a:ln w="38100">
            <a:solidFill>
              <a:srgbClr val="14020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38">
            <a:extLst>
              <a:ext uri="{FF2B5EF4-FFF2-40B4-BE49-F238E27FC236}">
                <a16:creationId xmlns:a16="http://schemas.microsoft.com/office/drawing/2014/main" id="{1E0336B1-2EA6-4F40-EE4E-D60A2249F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4190" y="1526060"/>
            <a:ext cx="12234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Times New Roman" charset="0"/>
              </a:rPr>
              <a:t>700 atoms</a:t>
            </a:r>
          </a:p>
          <a:p>
            <a:pPr algn="ctr"/>
            <a:r>
              <a:rPr lang="en-US" dirty="0">
                <a:latin typeface="Times New Roman" charset="0"/>
              </a:rPr>
              <a:t>Ra-225</a:t>
            </a:r>
          </a:p>
          <a:p>
            <a:pPr algn="ctr"/>
            <a:r>
              <a:rPr lang="en-US" dirty="0">
                <a:latin typeface="Times New Roman" charset="0"/>
              </a:rPr>
              <a:t>Absorption</a:t>
            </a:r>
          </a:p>
          <a:p>
            <a:pPr algn="ctr"/>
            <a:r>
              <a:rPr lang="en-US" dirty="0">
                <a:latin typeface="Times New Roman" charset="0"/>
              </a:rPr>
              <a:t>image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727DD0D-B4F7-4BF3-A1FC-342B7AAE3652}"/>
              </a:ext>
            </a:extLst>
          </p:cNvPr>
          <p:cNvCxnSpPr/>
          <p:nvPr/>
        </p:nvCxnSpPr>
        <p:spPr>
          <a:xfrm>
            <a:off x="8026472" y="400251"/>
            <a:ext cx="1055687" cy="0"/>
          </a:xfrm>
          <a:prstGeom prst="straightConnector1">
            <a:avLst/>
          </a:prstGeom>
          <a:ln>
            <a:solidFill>
              <a:schemeClr val="bg2">
                <a:lumMod val="1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38">
            <a:extLst>
              <a:ext uri="{FF2B5EF4-FFF2-40B4-BE49-F238E27FC236}">
                <a16:creationId xmlns:a16="http://schemas.microsoft.com/office/drawing/2014/main" id="{2F3B04D5-E0AE-C94C-9557-62277A68A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8937" y="38767"/>
            <a:ext cx="889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Times New Roman" charset="0"/>
              </a:rPr>
              <a:t>0.5 mm</a:t>
            </a:r>
          </a:p>
        </p:txBody>
      </p:sp>
      <p:sp>
        <p:nvSpPr>
          <p:cNvPr id="7" name="TextBox 24">
            <a:extLst>
              <a:ext uri="{FF2B5EF4-FFF2-40B4-BE49-F238E27FC236}">
                <a16:creationId xmlns:a16="http://schemas.microsoft.com/office/drawing/2014/main" id="{7DE2C420-72C3-F3A6-4080-60E192EA7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304" y="2549157"/>
            <a:ext cx="146867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latin typeface="Times New Roman" charset="0"/>
              </a:rPr>
              <a:t>Ra(NO</a:t>
            </a:r>
            <a:r>
              <a:rPr lang="en-US" sz="1800" baseline="-25000" dirty="0">
                <a:latin typeface="Times New Roman" charset="0"/>
              </a:rPr>
              <a:t>3</a:t>
            </a:r>
            <a:r>
              <a:rPr lang="en-US" sz="1800" dirty="0">
                <a:latin typeface="Times New Roman" charset="0"/>
              </a:rPr>
              <a:t>)</a:t>
            </a:r>
            <a:r>
              <a:rPr lang="en-US" sz="1800" baseline="-25000" dirty="0">
                <a:latin typeface="Times New Roman" charset="0"/>
              </a:rPr>
              <a:t>2</a:t>
            </a:r>
            <a:r>
              <a:rPr lang="en-US" sz="1800" dirty="0">
                <a:latin typeface="Times New Roman" charset="0"/>
              </a:rPr>
              <a:t>+Ba</a:t>
            </a:r>
          </a:p>
        </p:txBody>
      </p:sp>
    </p:spTree>
    <p:extLst>
      <p:ext uri="{BB962C8B-B14F-4D97-AF65-F5344CB8AC3E}">
        <p14:creationId xmlns:p14="http://schemas.microsoft.com/office/powerpoint/2010/main" val="268682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49B3BF-CF21-313C-C1F4-2212B3638C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54575"/>
            <a:ext cx="457200" cy="138113"/>
          </a:xfrm>
        </p:spPr>
        <p:txBody>
          <a:bodyPr/>
          <a:lstStyle/>
          <a:p>
            <a:fld id="{AEFAAC5A-9C4F-4278-920D-DF2BAB595749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 descr="C:\Users\mdietrich\Desktop\K6b_4245-4266_20160331.jpg">
            <a:extLst>
              <a:ext uri="{FF2B5EF4-FFF2-40B4-BE49-F238E27FC236}">
                <a16:creationId xmlns:a16="http://schemas.microsoft.com/office/drawing/2014/main" id="{E8670962-C5CF-1FA7-E26E-0B3B97A4D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4318"/>
            <a:ext cx="9236597" cy="737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748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2FA30A-F0F0-EE28-6D5D-30420B36D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274" y="780328"/>
            <a:ext cx="5024321" cy="411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7FA45-41F5-A996-3342-5D110032D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63517"/>
            <a:ext cx="8372901" cy="373233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Most recent EDM result</a:t>
            </a:r>
            <a:endParaRPr lang="en-US" dirty="0"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50F2C-2C2A-9449-9784-188296B0A5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89185" y="4928402"/>
            <a:ext cx="4347312" cy="337093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400" b="0" dirty="0">
                <a:solidFill>
                  <a:schemeClr val="tx1">
                    <a:lumMod val="50000"/>
                  </a:schemeClr>
                </a:solidFill>
                <a:cs typeface="Arial"/>
              </a:rPr>
              <a:t>M. </a:t>
            </a:r>
            <a:r>
              <a:rPr lang="en-US" sz="1400" b="0" dirty="0" err="1">
                <a:solidFill>
                  <a:schemeClr val="tx1">
                    <a:lumMod val="50000"/>
                  </a:schemeClr>
                </a:solidFill>
                <a:cs typeface="Arial"/>
              </a:rPr>
              <a:t>Bishof</a:t>
            </a:r>
            <a:r>
              <a:rPr lang="en-US" sz="1400" b="0" dirty="0">
                <a:solidFill>
                  <a:schemeClr val="tx1">
                    <a:lumMod val="50000"/>
                  </a:schemeClr>
                </a:solidFill>
                <a:cs typeface="Arial"/>
              </a:rPr>
              <a:t> </a:t>
            </a:r>
            <a:r>
              <a:rPr lang="en-US" sz="1400" b="0" i="1" dirty="0">
                <a:solidFill>
                  <a:schemeClr val="tx1">
                    <a:lumMod val="50000"/>
                  </a:schemeClr>
                </a:solidFill>
                <a:cs typeface="Arial"/>
              </a:rPr>
              <a:t>et al.</a:t>
            </a:r>
            <a:r>
              <a:rPr lang="en-US" sz="1400" b="0" dirty="0">
                <a:solidFill>
                  <a:schemeClr val="tx1">
                    <a:lumMod val="50000"/>
                  </a:schemeClr>
                </a:solidFill>
                <a:cs typeface="Arial"/>
              </a:rPr>
              <a:t> PRC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  <a:cs typeface="Arial"/>
              </a:rPr>
              <a:t> 94</a:t>
            </a:r>
            <a:r>
              <a:rPr lang="en-US" sz="1400" b="0" dirty="0">
                <a:solidFill>
                  <a:schemeClr val="tx1">
                    <a:lumMod val="50000"/>
                  </a:schemeClr>
                </a:solidFill>
                <a:cs typeface="Arial"/>
              </a:rPr>
              <a:t>, 025501 (2016)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2BCCA-1D04-5E6D-9904-2CF2136543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5339B80A-1D71-9CD3-9FF5-35AEC2FD63D6}"/>
              </a:ext>
            </a:extLst>
          </p:cNvPr>
          <p:cNvSpPr txBox="1"/>
          <p:nvPr/>
        </p:nvSpPr>
        <p:spPr>
          <a:xfrm>
            <a:off x="4800600" y="64819"/>
            <a:ext cx="3715256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d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Ra-225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= (4± 6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stat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± 0.2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syst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) × 10</a:t>
            </a:r>
            <a:r>
              <a:rPr lang="en-US" sz="1600" b="1" baseline="30000" dirty="0">
                <a:solidFill>
                  <a:schemeClr val="bg2">
                    <a:lumMod val="10000"/>
                  </a:schemeClr>
                </a:solidFill>
              </a:rPr>
              <a:t>-24</a:t>
            </a:r>
            <a:endParaRPr lang="en-US" sz="16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600" b="1" baseline="300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e-cm  </a:t>
            </a:r>
            <a:endParaRPr lang="en-US" sz="1600" b="1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d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Ra-225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&lt; 1.4 × 10</a:t>
            </a:r>
            <a:r>
              <a:rPr lang="en-US" sz="1600" b="1" baseline="30000" dirty="0">
                <a:solidFill>
                  <a:schemeClr val="bg2">
                    <a:lumMod val="10000"/>
                  </a:schemeClr>
                </a:solidFill>
              </a:rPr>
              <a:t>-23 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e-cm 95% C.L.</a:t>
            </a:r>
          </a:p>
          <a:p>
            <a:pPr algn="ctr"/>
            <a:endParaRPr lang="en-US" sz="1600" b="1" dirty="0">
              <a:solidFill>
                <a:schemeClr val="bg2">
                  <a:lumMod val="10000"/>
                </a:schemeClr>
              </a:solidFill>
              <a:cs typeface="Arial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A011E72-6B15-F976-DA0E-AA26D2307E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6" t="6820" r="8508" b="10891"/>
          <a:stretch/>
        </p:blipFill>
        <p:spPr bwMode="auto">
          <a:xfrm>
            <a:off x="806833" y="2710114"/>
            <a:ext cx="1737360" cy="155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586DBB9F-5246-92BF-DE9E-E2984204A5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8" t="3517" r="8501" b="9761"/>
          <a:stretch/>
        </p:blipFill>
        <p:spPr bwMode="auto">
          <a:xfrm>
            <a:off x="806833" y="642733"/>
            <a:ext cx="1737360" cy="164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99C40AD-7706-8DD5-0ACD-FF34D3CA0351}"/>
              </a:ext>
            </a:extLst>
          </p:cNvPr>
          <p:cNvCxnSpPr>
            <a:cxnSpLocks/>
            <a:stCxn id="8" idx="3"/>
          </p:cNvCxnSpPr>
          <p:nvPr/>
        </p:nvCxnSpPr>
        <p:spPr bwMode="auto">
          <a:xfrm>
            <a:off x="2544193" y="1465693"/>
            <a:ext cx="4250146" cy="40242"/>
          </a:xfrm>
          <a:prstGeom prst="straightConnector1">
            <a:avLst/>
          </a:prstGeom>
          <a:noFill/>
          <a:ln w="38100" cap="flat" cmpd="sng" algn="ctr">
            <a:solidFill>
              <a:srgbClr val="080808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543DD6-9574-47D9-30F7-AAEDA94FF380}"/>
              </a:ext>
            </a:extLst>
          </p:cNvPr>
          <p:cNvCxnSpPr>
            <a:cxnSpLocks/>
            <a:stCxn id="6" idx="3"/>
          </p:cNvCxnSpPr>
          <p:nvPr/>
        </p:nvCxnSpPr>
        <p:spPr bwMode="auto">
          <a:xfrm>
            <a:off x="2544193" y="3487354"/>
            <a:ext cx="2890121" cy="8833"/>
          </a:xfrm>
          <a:prstGeom prst="straightConnector1">
            <a:avLst/>
          </a:prstGeom>
          <a:noFill/>
          <a:ln w="38100" cap="flat" cmpd="sng" algn="ctr">
            <a:solidFill>
              <a:srgbClr val="080808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5259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2">
            <a:extLst>
              <a:ext uri="{FF2B5EF4-FFF2-40B4-BE49-F238E27FC236}">
                <a16:creationId xmlns:a16="http://schemas.microsoft.com/office/drawing/2014/main" id="{B28D6E46-F984-2C54-1434-3F088B77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386" y="380843"/>
            <a:ext cx="8626693" cy="2252234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2B7A1-9884-9217-03C8-D519CA978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86" y="1398"/>
            <a:ext cx="8372901" cy="379445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Experimental Improvements</a:t>
            </a:r>
            <a:endParaRPr lang="en-US" cap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B810D-4F15-067D-5912-0A94A7BFB7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397706" y="4898205"/>
            <a:ext cx="457200" cy="137160"/>
          </a:xfrm>
        </p:spPr>
        <p:txBody>
          <a:bodyPr/>
          <a:lstStyle/>
          <a:p>
            <a:fld id="{AEFAAC5A-9C4F-4278-920D-DF2BAB59574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AutoShape 42">
            <a:extLst>
              <a:ext uri="{FF2B5EF4-FFF2-40B4-BE49-F238E27FC236}">
                <a16:creationId xmlns:a16="http://schemas.microsoft.com/office/drawing/2014/main" id="{4FA9804F-5E19-A05E-556C-BCB967912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906" y="2715422"/>
            <a:ext cx="4117174" cy="233558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AutoShape 42">
            <a:extLst>
              <a:ext uri="{FF2B5EF4-FFF2-40B4-BE49-F238E27FC236}">
                <a16:creationId xmlns:a16="http://schemas.microsoft.com/office/drawing/2014/main" id="{B0DCF159-5655-2D46-04CD-9FB0E76D2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831" y="2740761"/>
            <a:ext cx="4036399" cy="2310734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08F7B51-7C2C-CE52-E76C-F7C1F0B6B756}"/>
              </a:ext>
            </a:extLst>
          </p:cNvPr>
          <p:cNvSpPr txBox="1"/>
          <p:nvPr/>
        </p:nvSpPr>
        <p:spPr>
          <a:xfrm>
            <a:off x="1016584" y="4579684"/>
            <a:ext cx="2710999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Improved Spin Detection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4B3E879-39B6-3F65-9C98-8EC9B6B97B41}"/>
              </a:ext>
            </a:extLst>
          </p:cNvPr>
          <p:cNvSpPr txBox="1"/>
          <p:nvPr/>
        </p:nvSpPr>
        <p:spPr>
          <a:xfrm>
            <a:off x="5757087" y="4533185"/>
            <a:ext cx="23006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Improved Electrodes</a:t>
            </a:r>
          </a:p>
        </p:txBody>
      </p:sp>
      <p:pic>
        <p:nvPicPr>
          <p:cNvPr id="13" name="Picture 12" descr="2284AFE4-936C-4938-9F35-20BDB84C5A57@phy">
            <a:extLst>
              <a:ext uri="{FF2B5EF4-FFF2-40B4-BE49-F238E27FC236}">
                <a16:creationId xmlns:a16="http://schemas.microsoft.com/office/drawing/2014/main" id="{8A30434C-E99B-60D0-EDA2-EB15C119A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734" y="2881590"/>
            <a:ext cx="2876349" cy="162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8">
            <a:extLst>
              <a:ext uri="{FF2B5EF4-FFF2-40B4-BE49-F238E27FC236}">
                <a16:creationId xmlns:a16="http://schemas.microsoft.com/office/drawing/2014/main" id="{C5D7030E-5FB2-33DF-C1D7-55D35EA39C68}"/>
              </a:ext>
            </a:extLst>
          </p:cNvPr>
          <p:cNvSpPr txBox="1"/>
          <p:nvPr/>
        </p:nvSpPr>
        <p:spPr>
          <a:xfrm>
            <a:off x="3156007" y="939587"/>
            <a:ext cx="233250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Blue Light Upgrade</a:t>
            </a:r>
          </a:p>
          <a:p>
            <a:r>
              <a:rPr lang="en-US" dirty="0">
                <a:cs typeface="Arial"/>
              </a:rPr>
              <a:t>(improved laser cooling and trapping)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8372C0-23FE-7A36-BE82-75437E5EE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28" y="2788844"/>
            <a:ext cx="2455110" cy="1830835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CD354EFE-6351-8511-621E-35A0CDFA4B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801" r="142" b="13998"/>
          <a:stretch/>
        </p:blipFill>
        <p:spPr>
          <a:xfrm>
            <a:off x="5488513" y="607132"/>
            <a:ext cx="3257871" cy="15495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EBF2928-C03F-B169-FBA3-CB985B9C8B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85" y="432664"/>
            <a:ext cx="2810622" cy="21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1C184-62E7-2932-FD76-A2C200D18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398"/>
            <a:ext cx="8372901" cy="410505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Improving the electric field</a:t>
            </a:r>
            <a:endParaRPr lang="en-US" cap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B87E5C-5151-B61D-E94D-52A28B60C96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D6BB6260-C470-D389-83F1-D22E65CF63C8}"/>
              </a:ext>
            </a:extLst>
          </p:cNvPr>
          <p:cNvSpPr txBox="1"/>
          <p:nvPr/>
        </p:nvSpPr>
        <p:spPr>
          <a:xfrm>
            <a:off x="4317037" y="631300"/>
            <a:ext cx="4794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D2D2D2">
                    <a:lumMod val="10000"/>
                  </a:srgbClr>
                </a:solidFill>
              </a:rPr>
              <a:t>Previously: Copper Electrodes, E = 65 kV/cm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DB391BD2-F14A-90CC-D8A5-3A12C38AB099}"/>
              </a:ext>
            </a:extLst>
          </p:cNvPr>
          <p:cNvSpPr txBox="1"/>
          <p:nvPr/>
        </p:nvSpPr>
        <p:spPr>
          <a:xfrm>
            <a:off x="260990" y="4274400"/>
            <a:ext cx="8568466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D2D2D2">
                    <a:lumMod val="10000"/>
                  </a:srgbClr>
                </a:solidFill>
              </a:rPr>
              <a:t>4x increase in EDM Sensitivity</a:t>
            </a:r>
          </a:p>
          <a:p>
            <a:pPr algn="ctr"/>
            <a:endParaRPr lang="en-US" baseline="30000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1391BD-0F97-F8A1-F632-77260DE5453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722" y="438646"/>
            <a:ext cx="3363166" cy="2241550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D2EBCD6C-04DE-8989-B301-3B6B87A0CAD2}"/>
              </a:ext>
            </a:extLst>
          </p:cNvPr>
          <p:cNvSpPr txBox="1"/>
          <p:nvPr/>
        </p:nvSpPr>
        <p:spPr>
          <a:xfrm>
            <a:off x="227328" y="2706167"/>
            <a:ext cx="5906489" cy="132343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D2D2D2">
                    <a:lumMod val="10000"/>
                  </a:srgbClr>
                </a:solidFill>
              </a:rPr>
              <a:t>Niobium electrodes completed:</a:t>
            </a:r>
          </a:p>
          <a:p>
            <a:r>
              <a:rPr lang="en-US" dirty="0">
                <a:solidFill>
                  <a:srgbClr val="D2D2D2">
                    <a:lumMod val="10000"/>
                  </a:srgbClr>
                </a:solidFill>
              </a:rPr>
              <a:t>300 kV/cm demonstrated</a:t>
            </a:r>
          </a:p>
          <a:p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(J. Singh/MSU, M. Kelly, T. Reid/ANL, M. Poelker/</a:t>
            </a:r>
            <a:r>
              <a:rPr lang="en-US" sz="1400" dirty="0" err="1">
                <a:solidFill>
                  <a:schemeClr val="tx1">
                    <a:lumMod val="50000"/>
                  </a:schemeClr>
                </a:solidFill>
              </a:rPr>
              <a:t>Jlab</a:t>
            </a:r>
            <a:r>
              <a:rPr lang="en-US" sz="1400" dirty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US" sz="1400" dirty="0">
              <a:solidFill>
                <a:schemeClr val="tx1">
                  <a:lumMod val="50000"/>
                </a:schemeClr>
              </a:solidFill>
              <a:cs typeface="Arial"/>
            </a:endParaRPr>
          </a:p>
          <a:p>
            <a:endParaRPr lang="en-US" dirty="0">
              <a:solidFill>
                <a:srgbClr val="D2D2D2">
                  <a:lumMod val="10000"/>
                </a:srgbClr>
              </a:solidFill>
            </a:endParaRPr>
          </a:p>
          <a:p>
            <a:r>
              <a:rPr lang="en-US" sz="1200" dirty="0">
                <a:ea typeface="+mn-lt"/>
                <a:cs typeface="+mn-lt"/>
              </a:rPr>
              <a:t>R. A. Ready </a:t>
            </a:r>
            <a:r>
              <a:rPr lang="en-US" sz="1200" i="1" dirty="0">
                <a:ea typeface="+mn-lt"/>
                <a:cs typeface="+mn-lt"/>
              </a:rPr>
              <a:t>et al.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>
                <a:ea typeface="+mn-lt"/>
                <a:cs typeface="+mn-lt"/>
                <a:hlinkClick r:id="rId3"/>
              </a:rPr>
              <a:t>Nucl. Instrum. Methods Phys. Res., Sect. A </a:t>
            </a:r>
            <a:r>
              <a:rPr lang="en-US" sz="1200" b="1" dirty="0">
                <a:ea typeface="+mn-lt"/>
                <a:cs typeface="+mn-lt"/>
                <a:hlinkClick r:id="rId3"/>
              </a:rPr>
              <a:t>1014</a:t>
            </a:r>
            <a:r>
              <a:rPr lang="en-US" sz="1200" dirty="0">
                <a:ea typeface="+mn-lt"/>
                <a:cs typeface="+mn-lt"/>
                <a:hlinkClick r:id="rId3"/>
              </a:rPr>
              <a:t>, 165738 (2021)</a:t>
            </a:r>
            <a:r>
              <a:rPr lang="en-US" sz="1200" dirty="0">
                <a:ea typeface="+mn-lt"/>
                <a:cs typeface="+mn-lt"/>
              </a:rPr>
              <a:t>.</a:t>
            </a:r>
            <a:endParaRPr lang="en-US" dirty="0"/>
          </a:p>
        </p:txBody>
      </p:sp>
      <p:pic>
        <p:nvPicPr>
          <p:cNvPr id="9" name="Picture 8" descr="2284AFE4-936C-4938-9F35-20BDB84C5A57@phy">
            <a:extLst>
              <a:ext uri="{FF2B5EF4-FFF2-40B4-BE49-F238E27FC236}">
                <a16:creationId xmlns:a16="http://schemas.microsoft.com/office/drawing/2014/main" id="{5E5E9566-6D51-FF85-939A-588F2F14A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027" y="1283524"/>
            <a:ext cx="3980135" cy="22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4581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7417-171C-0BA0-8A83-6EAA4A828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-2150"/>
            <a:ext cx="8372901" cy="621711"/>
          </a:xfrm>
        </p:spPr>
        <p:txBody>
          <a:bodyPr/>
          <a:lstStyle/>
          <a:p>
            <a:r>
              <a:rPr lang="en-US" cap="none" dirty="0"/>
              <a:t>Blue light upgrade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E5AC5F-5AC9-6053-AE71-771691E26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5653" y="1154116"/>
            <a:ext cx="2539531" cy="3317082"/>
          </a:xfrm>
        </p:spPr>
        <p:txBody>
          <a:bodyPr/>
          <a:lstStyle/>
          <a:p>
            <a:r>
              <a:rPr lang="en-US" sz="1700" dirty="0"/>
              <a:t>Previous 714 nm laser cooling weaker but simple</a:t>
            </a:r>
          </a:p>
          <a:p>
            <a:r>
              <a:rPr lang="en-US" sz="1700" dirty="0"/>
              <a:t>483 nm cooling requires more repumps but traps 100x more atoms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F2992-6F60-58AA-D6A1-4DCA9293A8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1" y="672302"/>
            <a:ext cx="8372901" cy="374786"/>
          </a:xfrm>
        </p:spPr>
        <p:txBody>
          <a:bodyPr/>
          <a:lstStyle/>
          <a:p>
            <a:r>
              <a:rPr lang="en-US" dirty="0"/>
              <a:t>100x more atoms and only 2x more lasers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B4C68A-7BAF-84D3-C0A7-ECD009B2FA1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F40D5F9D-7F0C-E0FA-B66C-6199C84C1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75" y="1413292"/>
            <a:ext cx="2983953" cy="325872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C078C5B9-B1C9-614E-D10C-100DFE08B1D4}"/>
              </a:ext>
            </a:extLst>
          </p:cNvPr>
          <p:cNvGrpSpPr/>
          <p:nvPr/>
        </p:nvGrpSpPr>
        <p:grpSpPr>
          <a:xfrm>
            <a:off x="6015560" y="472440"/>
            <a:ext cx="3102128" cy="4199579"/>
            <a:chOff x="6015560" y="472440"/>
            <a:chExt cx="3102128" cy="4199579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16C219B6-31A2-D012-876C-D17A2F9A7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15560" y="472440"/>
              <a:ext cx="3102128" cy="4199579"/>
            </a:xfrm>
            <a:prstGeom prst="rect">
              <a:avLst/>
            </a:prstGeom>
          </p:spPr>
        </p:pic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08911851-760B-65BC-BDB1-18726835BD4C}"/>
                </a:ext>
              </a:extLst>
            </p:cNvPr>
            <p:cNvCxnSpPr/>
            <p:nvPr/>
          </p:nvCxnSpPr>
          <p:spPr>
            <a:xfrm>
              <a:off x="6842760" y="672302"/>
              <a:ext cx="0" cy="3798896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</a:schemeClr>
              </a:solidFill>
              <a:prstDash val="sysDot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55DB80B-D18A-FDEF-10A4-64E126F4B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340" y="2824832"/>
            <a:ext cx="2810622" cy="2148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73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30F8-5EAE-D354-6765-BA525114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624" y="-329"/>
            <a:ext cx="8360478" cy="410505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Improving spin detection</a:t>
            </a:r>
            <a:endParaRPr lang="en-US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29D52-9176-3F8E-076A-915569D5AD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9625" y="410789"/>
            <a:ext cx="8372901" cy="37478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Current absorption imaging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3C332-FB57-7114-B7C0-198E829A2B4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E116923-A5E2-B1E0-A578-214E8F13F8C5}"/>
              </a:ext>
            </a:extLst>
          </p:cNvPr>
          <p:cNvCxnSpPr/>
          <p:nvPr/>
        </p:nvCxnSpPr>
        <p:spPr>
          <a:xfrm>
            <a:off x="2072298" y="16647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23131DF-1DD4-9575-2881-C555ED69B417}"/>
              </a:ext>
            </a:extLst>
          </p:cNvPr>
          <p:cNvCxnSpPr/>
          <p:nvPr/>
        </p:nvCxnSpPr>
        <p:spPr>
          <a:xfrm>
            <a:off x="2986698" y="16647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C6A90-CEA1-ABD6-7C2F-3447C1CFE76A}"/>
              </a:ext>
            </a:extLst>
          </p:cNvPr>
          <p:cNvCxnSpPr/>
          <p:nvPr/>
        </p:nvCxnSpPr>
        <p:spPr>
          <a:xfrm>
            <a:off x="2072298" y="41031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9835E0-6D8D-B761-4D38-D0AAD604C0A2}"/>
              </a:ext>
            </a:extLst>
          </p:cNvPr>
          <p:cNvCxnSpPr/>
          <p:nvPr/>
        </p:nvCxnSpPr>
        <p:spPr>
          <a:xfrm>
            <a:off x="2986698" y="41031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2DC664C6-0E2A-0D98-CDD3-79C5230FFB05}"/>
              </a:ext>
            </a:extLst>
          </p:cNvPr>
          <p:cNvSpPr/>
          <p:nvPr/>
        </p:nvSpPr>
        <p:spPr bwMode="auto">
          <a:xfrm>
            <a:off x="3176370" y="3991289"/>
            <a:ext cx="228600" cy="228600"/>
          </a:xfrm>
          <a:prstGeom prst="ellipse">
            <a:avLst/>
          </a:prstGeom>
          <a:solidFill>
            <a:srgbClr val="660066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616161"/>
              </a:solidFill>
              <a:latin typeface="Arial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B9E26BF2-803C-1FA1-DDA0-F3BC81EEDD6C}"/>
              </a:ext>
            </a:extLst>
          </p:cNvPr>
          <p:cNvSpPr txBox="1"/>
          <p:nvPr/>
        </p:nvSpPr>
        <p:spPr>
          <a:xfrm>
            <a:off x="1811429" y="257094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0000FF"/>
                </a:solidFill>
                <a:latin typeface="Arial"/>
              </a:rPr>
              <a:t>483 nm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FFF5E1-2679-2AF6-BFE1-F577950B1273}"/>
              </a:ext>
            </a:extLst>
          </p:cNvPr>
          <p:cNvCxnSpPr/>
          <p:nvPr/>
        </p:nvCxnSpPr>
        <p:spPr>
          <a:xfrm>
            <a:off x="4809922" y="30363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FFD5400A-E160-53AE-C175-4F7330FD1291}"/>
              </a:ext>
            </a:extLst>
          </p:cNvPr>
          <p:cNvSpPr/>
          <p:nvPr/>
        </p:nvSpPr>
        <p:spPr bwMode="auto">
          <a:xfrm>
            <a:off x="2271909" y="3991289"/>
            <a:ext cx="228600" cy="228600"/>
          </a:xfrm>
          <a:prstGeom prst="ellipse">
            <a:avLst/>
          </a:prstGeom>
          <a:solidFill>
            <a:srgbClr val="660066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616161"/>
              </a:solidFill>
              <a:latin typeface="Arial"/>
            </a:endParaRPr>
          </a:p>
        </p:txBody>
      </p:sp>
      <p:sp>
        <p:nvSpPr>
          <p:cNvPr id="14" name="Text Box 64">
            <a:extLst>
              <a:ext uri="{FF2B5EF4-FFF2-40B4-BE49-F238E27FC236}">
                <a16:creationId xmlns:a16="http://schemas.microsoft.com/office/drawing/2014/main" id="{0C033167-DA52-F18A-B736-28B1CC8A0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098" y="3861255"/>
            <a:ext cx="508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baseline="30000" dirty="0">
                <a:solidFill>
                  <a:srgbClr val="808080">
                    <a:lumMod val="10000"/>
                  </a:srgbClr>
                </a:solidFill>
                <a:latin typeface="Arial"/>
              </a:rPr>
              <a:t>1</a:t>
            </a:r>
            <a:r>
              <a:rPr lang="en-US" kern="0" dirty="0">
                <a:solidFill>
                  <a:srgbClr val="808080">
                    <a:lumMod val="10000"/>
                  </a:srgbClr>
                </a:solidFill>
                <a:latin typeface="Arial"/>
              </a:rPr>
              <a:t>S</a:t>
            </a:r>
            <a:r>
              <a:rPr lang="en-US" kern="0" baseline="-25000" dirty="0">
                <a:solidFill>
                  <a:srgbClr val="808080">
                    <a:lumMod val="10000"/>
                  </a:srgbClr>
                </a:solidFill>
                <a:latin typeface="Arial"/>
              </a:rPr>
              <a:t>0</a:t>
            </a:r>
            <a:endParaRPr lang="en-US" kern="0" dirty="0">
              <a:solidFill>
                <a:srgbClr val="808080">
                  <a:lumMod val="10000"/>
                </a:srgbClr>
              </a:solidFill>
              <a:latin typeface="Arial"/>
            </a:endParaRPr>
          </a:p>
        </p:txBody>
      </p:sp>
      <p:sp>
        <p:nvSpPr>
          <p:cNvPr id="15" name="Text Box 64">
            <a:extLst>
              <a:ext uri="{FF2B5EF4-FFF2-40B4-BE49-F238E27FC236}">
                <a16:creationId xmlns:a16="http://schemas.microsoft.com/office/drawing/2014/main" id="{97512E2B-F2A8-92CC-75B3-BC7D6A1C9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062" y="1230490"/>
            <a:ext cx="508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baseline="30000" dirty="0">
                <a:solidFill>
                  <a:srgbClr val="808080">
                    <a:lumMod val="10000"/>
                  </a:srgbClr>
                </a:solidFill>
                <a:latin typeface="Arial"/>
              </a:rPr>
              <a:t>1</a:t>
            </a:r>
            <a:r>
              <a:rPr lang="en-US" kern="0" dirty="0">
                <a:solidFill>
                  <a:srgbClr val="808080">
                    <a:lumMod val="10000"/>
                  </a:srgbClr>
                </a:solidFill>
                <a:latin typeface="Arial"/>
              </a:rPr>
              <a:t>P</a:t>
            </a:r>
            <a:r>
              <a:rPr lang="en-US" kern="0" baseline="-25000" dirty="0">
                <a:solidFill>
                  <a:srgbClr val="808080">
                    <a:lumMod val="10000"/>
                  </a:srgbClr>
                </a:solidFill>
                <a:latin typeface="Arial"/>
              </a:rPr>
              <a:t>1</a:t>
            </a:r>
            <a:endParaRPr lang="en-US" kern="0" dirty="0">
              <a:solidFill>
                <a:srgbClr val="808080">
                  <a:lumMod val="10000"/>
                </a:srgbClr>
              </a:solidFill>
              <a:latin typeface="Arial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5EA2B6-3AED-B002-B8B3-2EED6BE7C137}"/>
              </a:ext>
            </a:extLst>
          </p:cNvPr>
          <p:cNvCxnSpPr/>
          <p:nvPr/>
        </p:nvCxnSpPr>
        <p:spPr>
          <a:xfrm>
            <a:off x="1250023" y="1136137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B99320-CDDF-CE02-09E1-67A0A5F7E04E}"/>
              </a:ext>
            </a:extLst>
          </p:cNvPr>
          <p:cNvCxnSpPr/>
          <p:nvPr/>
        </p:nvCxnSpPr>
        <p:spPr>
          <a:xfrm>
            <a:off x="2082484" y="113931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B13405-31DB-58D6-2152-B4C1605D6205}"/>
              </a:ext>
            </a:extLst>
          </p:cNvPr>
          <p:cNvCxnSpPr/>
          <p:nvPr/>
        </p:nvCxnSpPr>
        <p:spPr>
          <a:xfrm>
            <a:off x="3005898" y="1137725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C60E85-A892-660C-DD9A-BFAA88B7166F}"/>
              </a:ext>
            </a:extLst>
          </p:cNvPr>
          <p:cNvCxnSpPr/>
          <p:nvPr/>
        </p:nvCxnSpPr>
        <p:spPr>
          <a:xfrm>
            <a:off x="3819322" y="114104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0" name="Text Box 64">
            <a:extLst>
              <a:ext uri="{FF2B5EF4-FFF2-40B4-BE49-F238E27FC236}">
                <a16:creationId xmlns:a16="http://schemas.microsoft.com/office/drawing/2014/main" id="{E61DF439-2453-8F3F-8C84-0C47FA903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5498" y="3129005"/>
            <a:ext cx="5212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baseline="30000" dirty="0">
                <a:solidFill>
                  <a:srgbClr val="D2D2D2">
                    <a:lumMod val="10000"/>
                  </a:srgbClr>
                </a:solidFill>
                <a:latin typeface="Arial"/>
              </a:rPr>
              <a:t>3</a:t>
            </a:r>
            <a:r>
              <a:rPr lang="en-US" kern="0" dirty="0">
                <a:solidFill>
                  <a:srgbClr val="D2D2D2">
                    <a:lumMod val="10000"/>
                  </a:srgbClr>
                </a:solidFill>
                <a:latin typeface="Arial"/>
              </a:rPr>
              <a:t>D</a:t>
            </a:r>
            <a:r>
              <a:rPr lang="en-US" kern="0" baseline="-25000" dirty="0">
                <a:solidFill>
                  <a:srgbClr val="D2D2D2">
                    <a:lumMod val="10000"/>
                  </a:srgbClr>
                </a:solidFill>
                <a:latin typeface="Arial"/>
              </a:rPr>
              <a:t>1</a:t>
            </a:r>
            <a:endParaRPr lang="en-US" kern="0" dirty="0">
              <a:solidFill>
                <a:srgbClr val="D2D2D2">
                  <a:lumMod val="10000"/>
                </a:srgbClr>
              </a:solidFill>
              <a:latin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66D5559-EADE-2122-B3B6-8CE6F153EF8A}"/>
              </a:ext>
            </a:extLst>
          </p:cNvPr>
          <p:cNvSpPr/>
          <p:nvPr/>
        </p:nvSpPr>
        <p:spPr>
          <a:xfrm>
            <a:off x="929298" y="3879337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 = 1/2</a:t>
            </a:r>
            <a:endParaRPr lang="en-US" altLang="en-US" kern="0" baseline="-30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FABE1D-066E-2854-A47B-8BCDD34BCE5E}"/>
              </a:ext>
            </a:extLst>
          </p:cNvPr>
          <p:cNvSpPr/>
          <p:nvPr/>
        </p:nvSpPr>
        <p:spPr>
          <a:xfrm>
            <a:off x="929298" y="1517137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 = 1/2</a:t>
            </a:r>
            <a:endParaRPr lang="en-US" altLang="en-US" kern="0" baseline="-30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7BD580-6D23-9388-D0EB-291AAA38334D}"/>
              </a:ext>
            </a:extLst>
          </p:cNvPr>
          <p:cNvSpPr/>
          <p:nvPr/>
        </p:nvSpPr>
        <p:spPr>
          <a:xfrm>
            <a:off x="319698" y="983737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 = 3/2</a:t>
            </a:r>
            <a:endParaRPr lang="en-US" altLang="en-US" kern="0" baseline="-30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91056C-8119-5B6F-3527-349FC5F91D1D}"/>
              </a:ext>
            </a:extLst>
          </p:cNvPr>
          <p:cNvCxnSpPr/>
          <p:nvPr/>
        </p:nvCxnSpPr>
        <p:spPr>
          <a:xfrm flipV="1">
            <a:off x="3253398" y="1691264"/>
            <a:ext cx="895043" cy="2380595"/>
          </a:xfrm>
          <a:prstGeom prst="straightConnector1">
            <a:avLst/>
          </a:prstGeom>
          <a:noFill/>
          <a:ln w="50800" cap="flat" cmpd="sng" algn="ctr">
            <a:solidFill>
              <a:srgbClr val="0000F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2C79662-3A98-0920-B33D-7CD3F38D6B5C}"/>
              </a:ext>
            </a:extLst>
          </p:cNvPr>
          <p:cNvCxnSpPr>
            <a:cxnSpLocks/>
          </p:cNvCxnSpPr>
          <p:nvPr/>
        </p:nvCxnSpPr>
        <p:spPr>
          <a:xfrm flipV="1">
            <a:off x="2390067" y="1685183"/>
            <a:ext cx="895043" cy="2380595"/>
          </a:xfrm>
          <a:prstGeom prst="straightConnector1">
            <a:avLst/>
          </a:prstGeom>
          <a:noFill/>
          <a:ln w="50800" cap="flat" cmpd="sng" algn="ctr">
            <a:solidFill>
              <a:srgbClr val="0000F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3" name="Picture 24">
            <a:extLst>
              <a:ext uri="{FF2B5EF4-FFF2-40B4-BE49-F238E27FC236}">
                <a16:creationId xmlns:a16="http://schemas.microsoft.com/office/drawing/2014/main" id="{B832EE3A-CCBF-FC82-E11F-9423355BF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998" y="1142508"/>
            <a:ext cx="4420428" cy="296408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EB25731-02F0-28D1-FBF3-306DA66D915B}"/>
              </a:ext>
            </a:extLst>
          </p:cNvPr>
          <p:cNvSpPr txBox="1"/>
          <p:nvPr/>
        </p:nvSpPr>
        <p:spPr>
          <a:xfrm>
            <a:off x="3925957" y="4093679"/>
            <a:ext cx="38149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Only 2.1 photons/atom on average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B50A4EB-D85E-C635-FAD7-90B2B3FB7244}"/>
              </a:ext>
            </a:extLst>
          </p:cNvPr>
          <p:cNvCxnSpPr>
            <a:cxnSpLocks/>
          </p:cNvCxnSpPr>
          <p:nvPr/>
        </p:nvCxnSpPr>
        <p:spPr>
          <a:xfrm flipV="1">
            <a:off x="3422708" y="1746510"/>
            <a:ext cx="13738" cy="2349799"/>
          </a:xfrm>
          <a:prstGeom prst="straightConnector1">
            <a:avLst/>
          </a:prstGeom>
          <a:noFill/>
          <a:ln w="50800" cap="flat" cmpd="sng" algn="ctr">
            <a:solidFill>
              <a:srgbClr val="0000FF"/>
            </a:solidFill>
            <a:prstDash val="sysDot"/>
            <a:headEnd type="arrow"/>
            <a:tailEnd type="non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2AD3BB5-0EE0-75D3-EA42-0C5FECF81623}"/>
              </a:ext>
            </a:extLst>
          </p:cNvPr>
          <p:cNvCxnSpPr>
            <a:cxnSpLocks/>
          </p:cNvCxnSpPr>
          <p:nvPr/>
        </p:nvCxnSpPr>
        <p:spPr>
          <a:xfrm flipV="1">
            <a:off x="2627579" y="1777572"/>
            <a:ext cx="815079" cy="2306314"/>
          </a:xfrm>
          <a:prstGeom prst="straightConnector1">
            <a:avLst/>
          </a:prstGeom>
          <a:noFill/>
          <a:ln w="50800" cap="flat" cmpd="sng" algn="ctr">
            <a:solidFill>
              <a:srgbClr val="0000FF"/>
            </a:solidFill>
            <a:prstDash val="sysDot"/>
            <a:headEnd type="arrow"/>
            <a:tailEnd type="non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82063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30F8-5EAE-D354-6765-BA5251142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-329"/>
            <a:ext cx="8372901" cy="435955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Improved spin detection in </a:t>
            </a:r>
            <a:r>
              <a:rPr lang="en-US" cap="none" baseline="30000" dirty="0">
                <a:cs typeface="Arial"/>
              </a:rPr>
              <a:t>225</a:t>
            </a:r>
            <a:r>
              <a:rPr lang="en-US" cap="none" dirty="0">
                <a:cs typeface="Arial"/>
              </a:rPr>
              <a:t>Ra</a:t>
            </a:r>
            <a:endParaRPr lang="en-US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D29D52-9176-3F8E-076A-915569D5AD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93080" y="492806"/>
            <a:ext cx="2645419" cy="37478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>
                <a:cs typeface="Arial"/>
              </a:rPr>
              <a:t>QND spin detection 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3C332-FB57-7114-B7C0-198E829A2B4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1C6A90-CEA1-ABD6-7C2F-3447C1CFE76A}"/>
              </a:ext>
            </a:extLst>
          </p:cNvPr>
          <p:cNvCxnSpPr/>
          <p:nvPr/>
        </p:nvCxnSpPr>
        <p:spPr>
          <a:xfrm>
            <a:off x="2453722" y="4519130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9835E0-6D8D-B761-4D38-D0AAD604C0A2}"/>
              </a:ext>
            </a:extLst>
          </p:cNvPr>
          <p:cNvCxnSpPr/>
          <p:nvPr/>
        </p:nvCxnSpPr>
        <p:spPr>
          <a:xfrm>
            <a:off x="3368122" y="4519130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4" name="Text Box 64">
            <a:extLst>
              <a:ext uri="{FF2B5EF4-FFF2-40B4-BE49-F238E27FC236}">
                <a16:creationId xmlns:a16="http://schemas.microsoft.com/office/drawing/2014/main" id="{0C033167-DA52-F18A-B736-28B1CC8A0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1" y="4271132"/>
            <a:ext cx="508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baseline="30000" dirty="0">
                <a:solidFill>
                  <a:srgbClr val="808080">
                    <a:lumMod val="10000"/>
                  </a:srgbClr>
                </a:solidFill>
                <a:latin typeface="Arial"/>
              </a:rPr>
              <a:t>1</a:t>
            </a:r>
            <a:r>
              <a:rPr lang="en-US" kern="0" dirty="0">
                <a:solidFill>
                  <a:srgbClr val="808080">
                    <a:lumMod val="10000"/>
                  </a:srgbClr>
                </a:solidFill>
                <a:latin typeface="Arial"/>
              </a:rPr>
              <a:t>S</a:t>
            </a:r>
            <a:r>
              <a:rPr lang="en-US" kern="0" baseline="-25000" dirty="0">
                <a:solidFill>
                  <a:srgbClr val="808080">
                    <a:lumMod val="10000"/>
                  </a:srgbClr>
                </a:solidFill>
                <a:latin typeface="Arial"/>
              </a:rPr>
              <a:t>0</a:t>
            </a:r>
            <a:endParaRPr lang="en-US" kern="0" dirty="0">
              <a:solidFill>
                <a:srgbClr val="808080">
                  <a:lumMod val="10000"/>
                </a:srgbClr>
              </a:solidFill>
              <a:latin typeface="Arial"/>
            </a:endParaRPr>
          </a:p>
        </p:txBody>
      </p:sp>
      <p:sp>
        <p:nvSpPr>
          <p:cNvPr id="15" name="Text Box 64">
            <a:extLst>
              <a:ext uri="{FF2B5EF4-FFF2-40B4-BE49-F238E27FC236}">
                <a16:creationId xmlns:a16="http://schemas.microsoft.com/office/drawing/2014/main" id="{97512E2B-F2A8-92CC-75B3-BC7D6A1C9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853" y="2303064"/>
            <a:ext cx="508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baseline="30000" dirty="0">
                <a:solidFill>
                  <a:schemeClr val="tx1">
                    <a:lumMod val="50000"/>
                  </a:schemeClr>
                </a:solidFill>
                <a:latin typeface="Arial"/>
              </a:rPr>
              <a:t>3</a:t>
            </a:r>
            <a:r>
              <a:rPr lang="en-US" kern="0" dirty="0">
                <a:solidFill>
                  <a:schemeClr val="tx1">
                    <a:lumMod val="50000"/>
                  </a:schemeClr>
                </a:solidFill>
                <a:latin typeface="Arial"/>
              </a:rPr>
              <a:t>P</a:t>
            </a:r>
            <a:r>
              <a:rPr lang="en-US" kern="0" baseline="-25000" dirty="0">
                <a:solidFill>
                  <a:schemeClr val="tx1">
                    <a:lumMod val="50000"/>
                  </a:schemeClr>
                </a:solidFill>
                <a:latin typeface="Arial"/>
              </a:rPr>
              <a:t>1</a:t>
            </a:r>
            <a:endParaRPr lang="en-US" kern="0" dirty="0">
              <a:solidFill>
                <a:schemeClr val="tx1">
                  <a:lumMod val="50000"/>
                </a:schemeClr>
              </a:solidFill>
              <a:latin typeface="Arial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B5EA2B6-3AED-B002-B8B3-2EED6BE7C137}"/>
              </a:ext>
            </a:extLst>
          </p:cNvPr>
          <p:cNvCxnSpPr/>
          <p:nvPr/>
        </p:nvCxnSpPr>
        <p:spPr>
          <a:xfrm>
            <a:off x="1631447" y="248838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AB99320-CDDF-CE02-09E1-67A0A5F7E04E}"/>
              </a:ext>
            </a:extLst>
          </p:cNvPr>
          <p:cNvCxnSpPr/>
          <p:nvPr/>
        </p:nvCxnSpPr>
        <p:spPr>
          <a:xfrm>
            <a:off x="2463908" y="2491557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B13405-31DB-58D6-2152-B4C1605D6205}"/>
              </a:ext>
            </a:extLst>
          </p:cNvPr>
          <p:cNvCxnSpPr/>
          <p:nvPr/>
        </p:nvCxnSpPr>
        <p:spPr>
          <a:xfrm>
            <a:off x="3387322" y="2489969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5C60E85-A892-660C-DD9A-BFAA88B7166F}"/>
              </a:ext>
            </a:extLst>
          </p:cNvPr>
          <p:cNvCxnSpPr/>
          <p:nvPr/>
        </p:nvCxnSpPr>
        <p:spPr>
          <a:xfrm>
            <a:off x="4200746" y="2493285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166D5559-EADE-2122-B3B6-8CE6F153EF8A}"/>
              </a:ext>
            </a:extLst>
          </p:cNvPr>
          <p:cNvSpPr/>
          <p:nvPr/>
        </p:nvSpPr>
        <p:spPr>
          <a:xfrm>
            <a:off x="1310722" y="4295294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 = 1/2</a:t>
            </a:r>
            <a:endParaRPr lang="en-US" altLang="en-US" kern="0" baseline="-30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C7BD580-6D23-9388-D0EB-291AAA38334D}"/>
              </a:ext>
            </a:extLst>
          </p:cNvPr>
          <p:cNvSpPr/>
          <p:nvPr/>
        </p:nvSpPr>
        <p:spPr>
          <a:xfrm>
            <a:off x="701122" y="2335981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 = 3/2</a:t>
            </a:r>
            <a:endParaRPr lang="en-US" altLang="en-US" kern="0" baseline="-30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491056C-8119-5B6F-3527-349FC5F91D1D}"/>
              </a:ext>
            </a:extLst>
          </p:cNvPr>
          <p:cNvCxnSpPr/>
          <p:nvPr/>
        </p:nvCxnSpPr>
        <p:spPr>
          <a:xfrm flipV="1">
            <a:off x="3634822" y="2490248"/>
            <a:ext cx="882884" cy="2021886"/>
          </a:xfrm>
          <a:prstGeom prst="straightConnector1">
            <a:avLst/>
          </a:prstGeom>
          <a:noFill/>
          <a:ln w="508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5" name="TextBox 20">
            <a:extLst>
              <a:ext uri="{FF2B5EF4-FFF2-40B4-BE49-F238E27FC236}">
                <a16:creationId xmlns:a16="http://schemas.microsoft.com/office/drawing/2014/main" id="{0C6F0E2B-2FC8-9EE9-51B0-1500B71CD421}"/>
              </a:ext>
            </a:extLst>
          </p:cNvPr>
          <p:cNvSpPr txBox="1"/>
          <p:nvPr/>
        </p:nvSpPr>
        <p:spPr>
          <a:xfrm>
            <a:off x="5450573" y="1370384"/>
            <a:ext cx="3379529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/>
              <a:buChar char="§"/>
            </a:pPr>
            <a:r>
              <a:rPr lang="en-US" dirty="0"/>
              <a:t>AC Stark shift of </a:t>
            </a:r>
            <a:r>
              <a:rPr lang="en-US" dirty="0">
                <a:latin typeface="Times"/>
                <a:cs typeface="Times"/>
              </a:rPr>
              <a:t>±</a:t>
            </a:r>
            <a:r>
              <a:rPr lang="en-US" dirty="0" err="1">
                <a:latin typeface="Times"/>
                <a:cs typeface="Times"/>
              </a:rPr>
              <a:t>Ω</a:t>
            </a:r>
            <a:r>
              <a:rPr lang="en-US" baseline="-25000" dirty="0" err="1">
                <a:latin typeface="Times"/>
                <a:cs typeface="Times"/>
              </a:rPr>
              <a:t>c</a:t>
            </a:r>
            <a:r>
              <a:rPr lang="en-US" dirty="0">
                <a:latin typeface="Times"/>
                <a:cs typeface="Times"/>
              </a:rPr>
              <a:t>/2 </a:t>
            </a:r>
            <a:endParaRPr lang="en-US" dirty="0">
              <a:latin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 dirty="0">
                <a:latin typeface="Arial"/>
                <a:cs typeface="Arial"/>
              </a:rPr>
              <a:t>(</a:t>
            </a:r>
            <a:r>
              <a:rPr lang="en-US" dirty="0" err="1">
                <a:latin typeface="Arial"/>
                <a:cs typeface="Arial"/>
              </a:rPr>
              <a:t>Autler</a:t>
            </a:r>
            <a:r>
              <a:rPr lang="en-US" dirty="0">
                <a:latin typeface="Arial"/>
                <a:cs typeface="Arial"/>
              </a:rPr>
              <a:t>-Townes splitting)</a:t>
            </a:r>
          </a:p>
          <a:p>
            <a:pPr marL="285750" indent="-285750">
              <a:buFont typeface="Wingdings"/>
              <a:buChar char="§"/>
            </a:pPr>
            <a:r>
              <a:rPr lang="en-US" dirty="0">
                <a:cs typeface="Arial"/>
              </a:rPr>
              <a:t>Scattering reduced by </a:t>
            </a:r>
            <a:r>
              <a:rPr lang="en-US" dirty="0">
                <a:latin typeface="Times"/>
                <a:cs typeface="Times"/>
              </a:rPr>
              <a:t>Ω</a:t>
            </a:r>
            <a:r>
              <a:rPr lang="en-US" baseline="-25000" dirty="0">
                <a:latin typeface="Times"/>
                <a:cs typeface="Times"/>
              </a:rPr>
              <a:t>c</a:t>
            </a:r>
            <a:r>
              <a:rPr lang="en-US" baseline="30000" dirty="0">
                <a:latin typeface="Times"/>
                <a:cs typeface="Times"/>
              </a:rPr>
              <a:t>2</a:t>
            </a:r>
            <a:r>
              <a:rPr lang="en-US" dirty="0">
                <a:latin typeface="Times"/>
                <a:cs typeface="Times"/>
              </a:rPr>
              <a:t>/(</a:t>
            </a:r>
            <a:r>
              <a:rPr lang="en-US" dirty="0" err="1">
                <a:latin typeface="Times"/>
                <a:cs typeface="Times"/>
              </a:rPr>
              <a:t>Γ</a:t>
            </a:r>
            <a:r>
              <a:rPr lang="en-US" baseline="-25000" dirty="0" err="1">
                <a:latin typeface="Times"/>
                <a:cs typeface="Times"/>
              </a:rPr>
              <a:t>c</a:t>
            </a:r>
            <a:r>
              <a:rPr lang="en-US" dirty="0" err="1">
                <a:latin typeface="Times"/>
                <a:cs typeface="Times"/>
              </a:rPr>
              <a:t>×Γ</a:t>
            </a:r>
            <a:r>
              <a:rPr lang="en-US" baseline="-25000" dirty="0" err="1">
                <a:latin typeface="Times"/>
                <a:cs typeface="Times"/>
              </a:rPr>
              <a:t>p</a:t>
            </a:r>
            <a:r>
              <a:rPr lang="en-US" dirty="0">
                <a:latin typeface="Times"/>
                <a:cs typeface="Times"/>
              </a:rPr>
              <a:t>)</a:t>
            </a:r>
          </a:p>
          <a:p>
            <a:pPr marL="285750" indent="-285750">
              <a:buFont typeface="Wingdings"/>
              <a:buChar char="§"/>
            </a:pPr>
            <a:r>
              <a:rPr lang="en-US" baseline="30000" dirty="0"/>
              <a:t>171</a:t>
            </a:r>
            <a:r>
              <a:rPr lang="en-US" dirty="0"/>
              <a:t>Yb demonstrated 19 dB reduction in optical noise</a:t>
            </a:r>
            <a:endParaRPr lang="en-US" dirty="0">
              <a:cs typeface="Arial"/>
            </a:endParaRPr>
          </a:p>
          <a:p>
            <a:pPr marL="285750" indent="-285750">
              <a:buFont typeface="Wingdings"/>
              <a:buChar char="§"/>
            </a:pPr>
            <a:r>
              <a:rPr lang="en-US" dirty="0">
                <a:cs typeface="Arial"/>
              </a:rPr>
              <a:t>Expect very similar performance in </a:t>
            </a:r>
            <a:r>
              <a:rPr lang="en-US" baseline="30000" dirty="0">
                <a:cs typeface="Arial"/>
              </a:rPr>
              <a:t>225</a:t>
            </a:r>
            <a:r>
              <a:rPr lang="en-US" dirty="0">
                <a:cs typeface="Arial"/>
              </a:rPr>
              <a:t>Ra 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B24AD4-C80A-E145-F9B1-10466FC932BD}"/>
              </a:ext>
            </a:extLst>
          </p:cNvPr>
          <p:cNvCxnSpPr>
            <a:cxnSpLocks/>
          </p:cNvCxnSpPr>
          <p:nvPr/>
        </p:nvCxnSpPr>
        <p:spPr>
          <a:xfrm flipV="1">
            <a:off x="2759332" y="2490247"/>
            <a:ext cx="882884" cy="2021886"/>
          </a:xfrm>
          <a:prstGeom prst="straightConnector1">
            <a:avLst/>
          </a:prstGeom>
          <a:noFill/>
          <a:ln w="50800" cap="flat" cmpd="sng" algn="ctr">
            <a:solidFill>
              <a:srgbClr val="FF000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7" name="Text Box 64">
            <a:extLst>
              <a:ext uri="{FF2B5EF4-FFF2-40B4-BE49-F238E27FC236}">
                <a16:creationId xmlns:a16="http://schemas.microsoft.com/office/drawing/2014/main" id="{4DB22D18-0528-1771-E851-E252ABF45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294" y="856074"/>
            <a:ext cx="508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40" tIns="45720" rIns="91440" bIns="45720" anchor="t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baseline="30000" dirty="0">
                <a:solidFill>
                  <a:schemeClr val="tx1">
                    <a:lumMod val="50000"/>
                  </a:schemeClr>
                </a:solidFill>
                <a:latin typeface="Arial"/>
              </a:rPr>
              <a:t>3</a:t>
            </a:r>
            <a:r>
              <a:rPr lang="en-US" kern="0" dirty="0">
                <a:solidFill>
                  <a:schemeClr val="tx1">
                    <a:lumMod val="50000"/>
                  </a:schemeClr>
                </a:solidFill>
                <a:latin typeface="Arial"/>
              </a:rPr>
              <a:t>S</a:t>
            </a:r>
            <a:r>
              <a:rPr lang="en-US" kern="0" baseline="-25000" dirty="0">
                <a:solidFill>
                  <a:schemeClr val="tx1">
                    <a:lumMod val="50000"/>
                  </a:schemeClr>
                </a:solidFill>
                <a:latin typeface="Arial"/>
              </a:rPr>
              <a:t>1</a:t>
            </a:r>
            <a:endParaRPr lang="en-US" kern="0" dirty="0">
              <a:solidFill>
                <a:schemeClr val="tx1">
                  <a:lumMod val="50000"/>
                </a:schemeClr>
              </a:solidFill>
              <a:latin typeface="Arial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DDBAABB-A853-1848-D648-8C4A6F5A6FED}"/>
              </a:ext>
            </a:extLst>
          </p:cNvPr>
          <p:cNvCxnSpPr>
            <a:cxnSpLocks/>
          </p:cNvCxnSpPr>
          <p:nvPr/>
        </p:nvCxnSpPr>
        <p:spPr>
          <a:xfrm>
            <a:off x="1588888" y="104139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7DD00F6-1EDD-7EFD-22F1-23B5F549EE30}"/>
              </a:ext>
            </a:extLst>
          </p:cNvPr>
          <p:cNvCxnSpPr>
            <a:cxnSpLocks/>
          </p:cNvCxnSpPr>
          <p:nvPr/>
        </p:nvCxnSpPr>
        <p:spPr>
          <a:xfrm>
            <a:off x="2421349" y="1044567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3C80EF0-F998-48CD-8F79-DD67DC1AFBCD}"/>
              </a:ext>
            </a:extLst>
          </p:cNvPr>
          <p:cNvCxnSpPr>
            <a:cxnSpLocks/>
          </p:cNvCxnSpPr>
          <p:nvPr/>
        </p:nvCxnSpPr>
        <p:spPr>
          <a:xfrm>
            <a:off x="3344763" y="1042979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287DB75-DC8B-3A54-EC5B-2B5D0321B65F}"/>
              </a:ext>
            </a:extLst>
          </p:cNvPr>
          <p:cNvCxnSpPr>
            <a:cxnSpLocks/>
          </p:cNvCxnSpPr>
          <p:nvPr/>
        </p:nvCxnSpPr>
        <p:spPr>
          <a:xfrm>
            <a:off x="4158187" y="1046295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D531416-26E6-C564-88D3-39E3A879CA55}"/>
              </a:ext>
            </a:extLst>
          </p:cNvPr>
          <p:cNvSpPr/>
          <p:nvPr/>
        </p:nvSpPr>
        <p:spPr>
          <a:xfrm>
            <a:off x="658563" y="888991"/>
            <a:ext cx="909223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kern="0" dirty="0">
                <a:solidFill>
                  <a:srgbClr val="000000"/>
                </a:solidFill>
                <a:latin typeface="Arial"/>
                <a:cs typeface="Times New Roman" pitchFamily="18" charset="0"/>
              </a:rPr>
              <a:t>F = 3/2</a:t>
            </a:r>
            <a:endParaRPr lang="en-US" altLang="en-US" kern="0" baseline="-30000" dirty="0">
              <a:solidFill>
                <a:srgbClr val="000000"/>
              </a:solidFill>
              <a:latin typeface="Arial"/>
              <a:cs typeface="Times New Roman" pitchFamily="18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3474699-4EB1-C498-7BA8-46F060264127}"/>
              </a:ext>
            </a:extLst>
          </p:cNvPr>
          <p:cNvCxnSpPr>
            <a:cxnSpLocks/>
          </p:cNvCxnSpPr>
          <p:nvPr/>
        </p:nvCxnSpPr>
        <p:spPr>
          <a:xfrm flipV="1">
            <a:off x="1877762" y="1055416"/>
            <a:ext cx="840326" cy="1444306"/>
          </a:xfrm>
          <a:prstGeom prst="straightConnector1">
            <a:avLst/>
          </a:prstGeom>
          <a:noFill/>
          <a:ln w="50800" cap="flat" cmpd="sng" algn="ctr">
            <a:solidFill>
              <a:srgbClr val="7030A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6B129BC-4FD8-78F9-35D2-44D0BCE24386}"/>
              </a:ext>
            </a:extLst>
          </p:cNvPr>
          <p:cNvCxnSpPr>
            <a:cxnSpLocks/>
          </p:cNvCxnSpPr>
          <p:nvPr/>
        </p:nvCxnSpPr>
        <p:spPr>
          <a:xfrm flipV="1">
            <a:off x="2777570" y="1055415"/>
            <a:ext cx="840326" cy="1444306"/>
          </a:xfrm>
          <a:prstGeom prst="straightConnector1">
            <a:avLst/>
          </a:prstGeom>
          <a:noFill/>
          <a:ln w="50800" cap="flat" cmpd="sng" algn="ctr">
            <a:solidFill>
              <a:srgbClr val="7030A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BFA98D6-41C7-F08E-2D49-6AE2B84512D1}"/>
              </a:ext>
            </a:extLst>
          </p:cNvPr>
          <p:cNvCxnSpPr>
            <a:cxnSpLocks/>
          </p:cNvCxnSpPr>
          <p:nvPr/>
        </p:nvCxnSpPr>
        <p:spPr>
          <a:xfrm flipV="1">
            <a:off x="3659139" y="1055415"/>
            <a:ext cx="840326" cy="1444306"/>
          </a:xfrm>
          <a:prstGeom prst="straightConnector1">
            <a:avLst/>
          </a:prstGeom>
          <a:noFill/>
          <a:ln w="50800" cap="flat" cmpd="sng" algn="ctr">
            <a:solidFill>
              <a:srgbClr val="7030A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7" name="TextBox 6">
            <a:extLst>
              <a:ext uri="{FF2B5EF4-FFF2-40B4-BE49-F238E27FC236}">
                <a16:creationId xmlns:a16="http://schemas.microsoft.com/office/drawing/2014/main" id="{BE70D2FF-68A4-B614-C06D-02E07BDC660F}"/>
              </a:ext>
            </a:extLst>
          </p:cNvPr>
          <p:cNvSpPr txBox="1"/>
          <p:nvPr/>
        </p:nvSpPr>
        <p:spPr>
          <a:xfrm>
            <a:off x="1311283" y="1582473"/>
            <a:ext cx="95410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FF0000"/>
                </a:solidFill>
                <a:latin typeface="Arial"/>
              </a:rPr>
              <a:t>784 nm</a:t>
            </a:r>
            <a:endParaRPr lang="en-US" dirty="0"/>
          </a:p>
        </p:txBody>
      </p:sp>
      <p:sp>
        <p:nvSpPr>
          <p:cNvPr id="38" name="TextBox 6">
            <a:extLst>
              <a:ext uri="{FF2B5EF4-FFF2-40B4-BE49-F238E27FC236}">
                <a16:creationId xmlns:a16="http://schemas.microsoft.com/office/drawing/2014/main" id="{431469F8-B1D4-4A45-635F-1BABF92C31AF}"/>
              </a:ext>
            </a:extLst>
          </p:cNvPr>
          <p:cNvSpPr txBox="1"/>
          <p:nvPr/>
        </p:nvSpPr>
        <p:spPr>
          <a:xfrm>
            <a:off x="1943581" y="3576643"/>
            <a:ext cx="954107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FF0000"/>
                </a:solidFill>
                <a:latin typeface="Arial"/>
              </a:rPr>
              <a:t>714 nm</a:t>
            </a:r>
            <a:endParaRPr lang="en-US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A65879F-784B-6A99-D1BC-720471CFE08E}"/>
              </a:ext>
            </a:extLst>
          </p:cNvPr>
          <p:cNvCxnSpPr>
            <a:cxnSpLocks/>
          </p:cNvCxnSpPr>
          <p:nvPr/>
        </p:nvCxnSpPr>
        <p:spPr>
          <a:xfrm>
            <a:off x="3392133" y="2244012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36CED1B-7E39-ADD7-8345-CC77CE8AACF1}"/>
              </a:ext>
            </a:extLst>
          </p:cNvPr>
          <p:cNvCxnSpPr>
            <a:cxnSpLocks/>
          </p:cNvCxnSpPr>
          <p:nvPr/>
        </p:nvCxnSpPr>
        <p:spPr>
          <a:xfrm>
            <a:off x="3392132" y="2736474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5E7BFBF-F258-8825-9B40-52C588E6E079}"/>
              </a:ext>
            </a:extLst>
          </p:cNvPr>
          <p:cNvCxnSpPr>
            <a:cxnSpLocks/>
          </p:cNvCxnSpPr>
          <p:nvPr/>
        </p:nvCxnSpPr>
        <p:spPr>
          <a:xfrm>
            <a:off x="2468004" y="224401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FA485A3-EE31-8ED2-7357-32FBF242B36D}"/>
              </a:ext>
            </a:extLst>
          </p:cNvPr>
          <p:cNvCxnSpPr>
            <a:cxnSpLocks/>
          </p:cNvCxnSpPr>
          <p:nvPr/>
        </p:nvCxnSpPr>
        <p:spPr>
          <a:xfrm>
            <a:off x="2468003" y="27364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0A2093C-88F0-52AF-9F19-5623DD87B091}"/>
              </a:ext>
            </a:extLst>
          </p:cNvPr>
          <p:cNvCxnSpPr>
            <a:cxnSpLocks/>
          </p:cNvCxnSpPr>
          <p:nvPr/>
        </p:nvCxnSpPr>
        <p:spPr>
          <a:xfrm>
            <a:off x="1647233" y="224401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E90212-4A5C-9FC9-3732-97BAE741B6E7}"/>
              </a:ext>
            </a:extLst>
          </p:cNvPr>
          <p:cNvCxnSpPr>
            <a:cxnSpLocks/>
          </p:cNvCxnSpPr>
          <p:nvPr/>
        </p:nvCxnSpPr>
        <p:spPr>
          <a:xfrm>
            <a:off x="1647232" y="273647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87E002E-3F14-586D-1AB7-CE0B40BA7ECC}"/>
              </a:ext>
            </a:extLst>
          </p:cNvPr>
          <p:cNvCxnSpPr>
            <a:cxnSpLocks/>
          </p:cNvCxnSpPr>
          <p:nvPr/>
        </p:nvCxnSpPr>
        <p:spPr>
          <a:xfrm>
            <a:off x="2455845" y="81526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25446E9-348F-3F67-9213-E15B644525AF}"/>
              </a:ext>
            </a:extLst>
          </p:cNvPr>
          <p:cNvCxnSpPr>
            <a:cxnSpLocks/>
          </p:cNvCxnSpPr>
          <p:nvPr/>
        </p:nvCxnSpPr>
        <p:spPr>
          <a:xfrm>
            <a:off x="2455844" y="130772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D0BACF1-60F3-223D-8622-1ED99A904437}"/>
              </a:ext>
            </a:extLst>
          </p:cNvPr>
          <p:cNvCxnSpPr>
            <a:cxnSpLocks/>
          </p:cNvCxnSpPr>
          <p:nvPr/>
        </p:nvCxnSpPr>
        <p:spPr>
          <a:xfrm>
            <a:off x="3379973" y="81526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02ADC3B-0BD4-9BD1-5630-330008B1FF19}"/>
              </a:ext>
            </a:extLst>
          </p:cNvPr>
          <p:cNvCxnSpPr>
            <a:cxnSpLocks/>
          </p:cNvCxnSpPr>
          <p:nvPr/>
        </p:nvCxnSpPr>
        <p:spPr>
          <a:xfrm>
            <a:off x="3379972" y="130772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6AE1062-FFDF-227B-4880-715635EEC845}"/>
              </a:ext>
            </a:extLst>
          </p:cNvPr>
          <p:cNvCxnSpPr>
            <a:cxnSpLocks/>
          </p:cNvCxnSpPr>
          <p:nvPr/>
        </p:nvCxnSpPr>
        <p:spPr>
          <a:xfrm>
            <a:off x="4188585" y="827421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BBC2627-23EF-FD20-CBD5-63C95109B9C1}"/>
              </a:ext>
            </a:extLst>
          </p:cNvPr>
          <p:cNvCxnSpPr>
            <a:cxnSpLocks/>
          </p:cNvCxnSpPr>
          <p:nvPr/>
        </p:nvCxnSpPr>
        <p:spPr>
          <a:xfrm>
            <a:off x="4188584" y="1319883"/>
            <a:ext cx="609600" cy="1588"/>
          </a:xfrm>
          <a:prstGeom prst="line">
            <a:avLst/>
          </a:prstGeom>
          <a:noFill/>
          <a:ln w="50800" cap="flat" cmpd="sng" algn="ctr">
            <a:solidFill>
              <a:srgbClr val="000000"/>
            </a:solidFill>
            <a:prstDash val="sysDot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2ED37403-5885-39C1-792A-ED8AEE6611C5}"/>
              </a:ext>
            </a:extLst>
          </p:cNvPr>
          <p:cNvCxnSpPr>
            <a:cxnSpLocks/>
          </p:cNvCxnSpPr>
          <p:nvPr/>
        </p:nvCxnSpPr>
        <p:spPr>
          <a:xfrm flipV="1">
            <a:off x="4510308" y="1043255"/>
            <a:ext cx="840326" cy="1444306"/>
          </a:xfrm>
          <a:prstGeom prst="straightConnector1">
            <a:avLst/>
          </a:prstGeom>
          <a:noFill/>
          <a:ln w="50800" cap="flat" cmpd="sng" algn="ctr">
            <a:solidFill>
              <a:srgbClr val="7030A0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CD8A689-7BA7-974D-36F8-14FDEFB9FF42}"/>
              </a:ext>
            </a:extLst>
          </p:cNvPr>
          <p:cNvSpPr txBox="1"/>
          <p:nvPr/>
        </p:nvSpPr>
        <p:spPr>
          <a:xfrm>
            <a:off x="402095" y="1306038"/>
            <a:ext cx="17278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Times"/>
                <a:ea typeface="+mn-lt"/>
                <a:cs typeface="+mn-lt"/>
              </a:rPr>
              <a:t>Γ</a:t>
            </a:r>
            <a:r>
              <a:rPr lang="en-US" b="1" baseline="-25000" dirty="0" err="1">
                <a:latin typeface="Times"/>
                <a:ea typeface="+mn-lt"/>
                <a:cs typeface="+mn-lt"/>
              </a:rPr>
              <a:t>c</a:t>
            </a:r>
            <a:r>
              <a:rPr lang="en-US" b="1" dirty="0">
                <a:latin typeface="Times"/>
                <a:ea typeface="+mn-lt"/>
                <a:cs typeface="+mn-lt"/>
              </a:rPr>
              <a:t> = 3.3 MHz</a:t>
            </a:r>
            <a:endParaRPr lang="en-US" dirty="0">
              <a:latin typeface="Time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74C6949-6884-2476-221C-5D29A2E8CE18}"/>
              </a:ext>
            </a:extLst>
          </p:cNvPr>
          <p:cNvSpPr txBox="1"/>
          <p:nvPr/>
        </p:nvSpPr>
        <p:spPr>
          <a:xfrm>
            <a:off x="359536" y="3245489"/>
            <a:ext cx="17704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 err="1">
                <a:latin typeface="Times"/>
                <a:ea typeface="+mn-lt"/>
                <a:cs typeface="+mn-lt"/>
              </a:rPr>
              <a:t>Γ</a:t>
            </a:r>
            <a:r>
              <a:rPr lang="en-US" b="1" baseline="-25000" dirty="0" err="1">
                <a:latin typeface="Times"/>
                <a:ea typeface="+mn-lt"/>
                <a:cs typeface="+mn-lt"/>
              </a:rPr>
              <a:t>p</a:t>
            </a:r>
            <a:r>
              <a:rPr lang="en-US" b="1" dirty="0">
                <a:latin typeface="Times"/>
                <a:ea typeface="+mn-lt"/>
                <a:cs typeface="+mn-lt"/>
              </a:rPr>
              <a:t> = 380 kHz</a:t>
            </a:r>
            <a:endParaRPr lang="en-US" dirty="0">
              <a:latin typeface="Times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D8D0CBA3-4FFA-A49E-253C-32C0BF0C870D}"/>
              </a:ext>
            </a:extLst>
          </p:cNvPr>
          <p:cNvSpPr txBox="1"/>
          <p:nvPr/>
        </p:nvSpPr>
        <p:spPr>
          <a:xfrm>
            <a:off x="759064" y="1836187"/>
            <a:ext cx="137730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rgbClr val="0084FF"/>
                </a:solidFill>
                <a:latin typeface="Arial"/>
              </a:rPr>
              <a:t>(or 488 nm)</a:t>
            </a:r>
            <a:endParaRPr lang="en-US" dirty="0">
              <a:solidFill>
                <a:srgbClr val="0084FF"/>
              </a:solidFill>
              <a:cs typeface="Arial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767941-E1BA-4BAE-89D3-FBE6EC3A16CF}"/>
              </a:ext>
            </a:extLst>
          </p:cNvPr>
          <p:cNvSpPr txBox="1"/>
          <p:nvPr/>
        </p:nvSpPr>
        <p:spPr>
          <a:xfrm>
            <a:off x="4487694" y="4082641"/>
            <a:ext cx="4623328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 dirty="0">
                <a:latin typeface="Calibri"/>
                <a:cs typeface="Calibri"/>
              </a:rPr>
              <a:t>T. A. Zhang et al., Phys. Rev. Lett. </a:t>
            </a:r>
            <a:r>
              <a:rPr lang="en-US" sz="1600" b="1" i="1" dirty="0">
                <a:latin typeface="Calibri"/>
                <a:cs typeface="Calibri"/>
              </a:rPr>
              <a:t>129</a:t>
            </a:r>
            <a:r>
              <a:rPr lang="en-US" sz="1600" i="1" dirty="0">
                <a:latin typeface="Calibri"/>
                <a:cs typeface="Calibri"/>
              </a:rPr>
              <a:t>, 083001 (2022).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8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 Yang,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4748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8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Phys. Rev. Applied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748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7484A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054015 (2023).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7484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43AF2B-45BC-A8B9-A8D6-66C5A02AFCE8}"/>
              </a:ext>
            </a:extLst>
          </p:cNvPr>
          <p:cNvSpPr/>
          <p:nvPr/>
        </p:nvSpPr>
        <p:spPr bwMode="auto">
          <a:xfrm>
            <a:off x="2669351" y="4408039"/>
            <a:ext cx="228600" cy="228600"/>
          </a:xfrm>
          <a:prstGeom prst="ellipse">
            <a:avLst/>
          </a:prstGeom>
          <a:solidFill>
            <a:srgbClr val="660066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616161"/>
              </a:solidFill>
              <a:latin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C664C6-0E2A-0D98-CDD3-79C5230FFB05}"/>
              </a:ext>
            </a:extLst>
          </p:cNvPr>
          <p:cNvSpPr/>
          <p:nvPr/>
        </p:nvSpPr>
        <p:spPr bwMode="auto">
          <a:xfrm>
            <a:off x="3550921" y="4408039"/>
            <a:ext cx="228600" cy="228600"/>
          </a:xfrm>
          <a:prstGeom prst="ellipse">
            <a:avLst/>
          </a:prstGeom>
          <a:solidFill>
            <a:srgbClr val="660066"/>
          </a:solidFill>
          <a:ln w="25400" cap="flat" cmpd="sng" algn="ctr">
            <a:solidFill>
              <a:srgbClr val="FFFFFF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616161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182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7E0FD-66AB-D3A2-4400-2F04AC379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85406"/>
            <a:ext cx="8372901" cy="434985"/>
          </a:xfrm>
        </p:spPr>
        <p:txBody>
          <a:bodyPr/>
          <a:lstStyle/>
          <a:p>
            <a:r>
              <a:rPr lang="en-US" cap="none" dirty="0"/>
              <a:t>Putting it all together—expected sensitivity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2FB4D-DDA0-3930-15FA-E5AA3F2ECA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00" y="670033"/>
            <a:ext cx="8372901" cy="374786"/>
          </a:xfrm>
        </p:spPr>
        <p:txBody>
          <a:bodyPr/>
          <a:lstStyle/>
          <a:p>
            <a:r>
              <a:rPr lang="en-US" dirty="0"/>
              <a:t>Raw EDM sensitivity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2A8D7-815D-62C4-B2F9-4DD0CA2AD0F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BFDD6BC-2A94-B6E0-D795-38C5CB6DAC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465766"/>
              </p:ext>
            </p:extLst>
          </p:nvPr>
        </p:nvGraphicFramePr>
        <p:xfrm>
          <a:off x="286034" y="1413696"/>
          <a:ext cx="3919094" cy="2480908"/>
        </p:xfrm>
        <a:graphic>
          <a:graphicData uri="http://schemas.openxmlformats.org/drawingml/2006/table">
            <a:tbl>
              <a:tblPr firstRow="1" lastRow="1" bandRow="1">
                <a:tableStyleId>{21E4AEA4-8DFA-4A89-87EB-49C32662AFE0}</a:tableStyleId>
              </a:tblPr>
              <a:tblGrid>
                <a:gridCol w="1852402">
                  <a:extLst>
                    <a:ext uri="{9D8B030D-6E8A-4147-A177-3AD203B41FA5}">
                      <a16:colId xmlns:a16="http://schemas.microsoft.com/office/drawing/2014/main" val="297422670"/>
                    </a:ext>
                  </a:extLst>
                </a:gridCol>
                <a:gridCol w="2066692">
                  <a:extLst>
                    <a:ext uri="{9D8B030D-6E8A-4147-A177-3AD203B41FA5}">
                      <a16:colId xmlns:a16="http://schemas.microsoft.com/office/drawing/2014/main" val="1966013147"/>
                    </a:ext>
                  </a:extLst>
                </a:gridCol>
              </a:tblGrid>
              <a:tr h="460207">
                <a:tc>
                  <a:txBody>
                    <a:bodyPr/>
                    <a:lstStyle/>
                    <a:p>
                      <a:r>
                        <a:rPr lang="en-US" u="sng" dirty="0"/>
                        <a:t>Upgrade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/>
                        <a:t>Sensitivity Gain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766525"/>
                  </a:ext>
                </a:extLst>
              </a:tr>
              <a:tr h="460207">
                <a:tc>
                  <a:txBody>
                    <a:bodyPr/>
                    <a:lstStyle/>
                    <a:p>
                      <a:r>
                        <a:rPr lang="en-US" dirty="0"/>
                        <a:t>Blue 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995231"/>
                  </a:ext>
                </a:extLst>
              </a:tr>
              <a:tr h="460207">
                <a:tc>
                  <a:txBody>
                    <a:bodyPr/>
                    <a:lstStyle/>
                    <a:p>
                      <a:r>
                        <a:rPr lang="en-US" dirty="0"/>
                        <a:t>QND Detection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626937"/>
                  </a:ext>
                </a:extLst>
              </a:tr>
              <a:tr h="460207">
                <a:tc>
                  <a:txBody>
                    <a:bodyPr/>
                    <a:lstStyle/>
                    <a:p>
                      <a:r>
                        <a:rPr lang="en-US" dirty="0"/>
                        <a:t>Electrodes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848552"/>
                  </a:ext>
                </a:extLst>
              </a:tr>
              <a:tr h="46020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</a:t>
                      </a:r>
                    </a:p>
                    <a:p>
                      <a:r>
                        <a:rPr lang="en-US" dirty="0"/>
                        <a:t>(not a product)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97195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6FED34B-0204-BC68-E02A-DE4C3D75FBD0}"/>
              </a:ext>
            </a:extLst>
          </p:cNvPr>
          <p:cNvSpPr txBox="1"/>
          <p:nvPr/>
        </p:nvSpPr>
        <p:spPr>
          <a:xfrm>
            <a:off x="4643650" y="455453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https://github.com/Jayich-Lab/EDM-Limits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AF865F4-1832-4C9E-A910-7E958978B0B6}"/>
              </a:ext>
            </a:extLst>
          </p:cNvPr>
          <p:cNvSpPr txBox="1"/>
          <p:nvPr/>
        </p:nvSpPr>
        <p:spPr>
          <a:xfrm>
            <a:off x="228600" y="426348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M. Bishof, </a:t>
            </a:r>
            <a:r>
              <a:rPr lang="en-US" sz="1400" i="1" dirty="0"/>
              <a:t>et al</a:t>
            </a:r>
            <a:r>
              <a:rPr lang="en-US" sz="1400" dirty="0"/>
              <a:t>. Phys. Rev. C </a:t>
            </a:r>
            <a:r>
              <a:rPr lang="en-US" sz="1400" b="1" dirty="0"/>
              <a:t>94, </a:t>
            </a:r>
            <a:r>
              <a:rPr lang="en-US" sz="1400" dirty="0"/>
              <a:t>025501 (2016).</a:t>
            </a:r>
          </a:p>
          <a:p>
            <a:r>
              <a:rPr lang="en-US" sz="1400" dirty="0"/>
              <a:t>Y. Yang, </a:t>
            </a:r>
            <a:r>
              <a:rPr lang="en-US" sz="1400" i="1" dirty="0"/>
              <a:t>et al</a:t>
            </a:r>
            <a:r>
              <a:rPr lang="en-US" sz="1400" dirty="0"/>
              <a:t>. Phys. Rev. Applied </a:t>
            </a:r>
            <a:r>
              <a:rPr lang="en-US" sz="1400" b="1" dirty="0"/>
              <a:t>19</a:t>
            </a:r>
            <a:r>
              <a:rPr lang="en-US" sz="1400" dirty="0"/>
              <a:t>, 054015 (2023).</a:t>
            </a:r>
            <a:endParaRPr lang="en-US" dirty="0"/>
          </a:p>
        </p:txBody>
      </p:sp>
      <p:pic>
        <p:nvPicPr>
          <p:cNvPr id="17" name="Picture 16" descr="Chart, scatter chart&#10;&#10;Description automatically generated">
            <a:extLst>
              <a:ext uri="{FF2B5EF4-FFF2-40B4-BE49-F238E27FC236}">
                <a16:creationId xmlns:a16="http://schemas.microsoft.com/office/drawing/2014/main" id="{D2402E2A-6010-1FFF-BD10-295D13014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5128" y="854486"/>
            <a:ext cx="4938872" cy="3599330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B0C833D2-EB5B-990C-301C-A5256906DA0E}"/>
              </a:ext>
            </a:extLst>
          </p:cNvPr>
          <p:cNvSpPr/>
          <p:nvPr/>
        </p:nvSpPr>
        <p:spPr>
          <a:xfrm>
            <a:off x="8830101" y="2822049"/>
            <a:ext cx="259080" cy="259080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4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01"/>
            <a:ext cx="8372901" cy="496835"/>
          </a:xfrm>
        </p:spPr>
        <p:txBody>
          <a:bodyPr/>
          <a:lstStyle/>
          <a:p>
            <a:r>
              <a:rPr lang="en-US" cap="none" baseline="30000" dirty="0"/>
              <a:t>229</a:t>
            </a:r>
            <a:r>
              <a:rPr lang="en-US" cap="none" dirty="0"/>
              <a:t>Th </a:t>
            </a:r>
            <a:r>
              <a:rPr lang="en-US" cap="none" dirty="0">
                <a:sym typeface="Wingdings" panose="05000000000000000000" pitchFamily="2" charset="2"/>
              </a:rPr>
              <a:t> </a:t>
            </a:r>
            <a:r>
              <a:rPr lang="en-US" cap="none" baseline="30000" dirty="0">
                <a:sym typeface="Wingdings" panose="05000000000000000000" pitchFamily="2" charset="2"/>
              </a:rPr>
              <a:t>225</a:t>
            </a:r>
            <a:r>
              <a:rPr lang="en-US" cap="none" dirty="0">
                <a:sym typeface="Wingdings" panose="05000000000000000000" pitchFamily="2" charset="2"/>
              </a:rPr>
              <a:t>Ra</a:t>
            </a:r>
            <a:r>
              <a:rPr lang="en-US" cap="none" dirty="0"/>
              <a:t>: a straightforward source of </a:t>
            </a:r>
            <a:r>
              <a:rPr lang="en-US" cap="none" baseline="30000" dirty="0"/>
              <a:t>225</a:t>
            </a:r>
            <a:r>
              <a:rPr lang="en-US" cap="none" dirty="0"/>
              <a:t>Ra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57200" y="655856"/>
            <a:ext cx="8372901" cy="374786"/>
          </a:xfrm>
        </p:spPr>
        <p:txBody>
          <a:bodyPr/>
          <a:lstStyle/>
          <a:p>
            <a:r>
              <a:rPr lang="en-US" dirty="0"/>
              <a:t>DOE has ~20 Ci of unused </a:t>
            </a:r>
            <a:r>
              <a:rPr lang="en-US" baseline="30000" dirty="0"/>
              <a:t>229</a:t>
            </a:r>
            <a:r>
              <a:rPr lang="en-US" dirty="0"/>
              <a:t>Th… but there’s a catch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FAAC5A-9C4F-4278-920D-DF2BAB595749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93143" y="1107684"/>
            <a:ext cx="8157713" cy="36586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US" dirty="0"/>
              <a:t>The </a:t>
            </a:r>
            <a:r>
              <a:rPr lang="en-US" baseline="30000" dirty="0"/>
              <a:t>229</a:t>
            </a:r>
            <a:r>
              <a:rPr lang="en-US" dirty="0"/>
              <a:t>Th is contained in 1,400 kg of uranium</a:t>
            </a: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US" dirty="0"/>
              <a:t>Enriched </a:t>
            </a:r>
            <a:r>
              <a:rPr lang="en-US" baseline="30000" dirty="0"/>
              <a:t>233</a:t>
            </a:r>
            <a:r>
              <a:rPr lang="en-US" dirty="0"/>
              <a:t>U was created in the 50’s and 60’s as potential nuclear fuel</a:t>
            </a: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US" dirty="0"/>
              <a:t>450 kg of </a:t>
            </a:r>
            <a:r>
              <a:rPr lang="en-US" baseline="30000" dirty="0"/>
              <a:t>233</a:t>
            </a:r>
            <a:r>
              <a:rPr lang="en-US" dirty="0"/>
              <a:t>U decaying for ~60 years produces ~117 g (23 Ci) of </a:t>
            </a:r>
            <a:r>
              <a:rPr lang="en-US" baseline="30000" dirty="0"/>
              <a:t>229</a:t>
            </a:r>
            <a:r>
              <a:rPr lang="en-US" dirty="0"/>
              <a:t>Th</a:t>
            </a:r>
            <a:endParaRPr lang="en-US" dirty="0">
              <a:cs typeface="Arial"/>
            </a:endParaRPr>
          </a:p>
          <a:p>
            <a:pPr marL="285750" indent="-285750">
              <a:lnSpc>
                <a:spcPct val="150000"/>
              </a:lnSpc>
              <a:buFont typeface="Wingdings" panose="020B0604020202020204" pitchFamily="34" charset="0"/>
              <a:buChar char="§"/>
            </a:pPr>
            <a:r>
              <a:rPr lang="en-US" dirty="0"/>
              <a:t>This amount of </a:t>
            </a:r>
            <a:r>
              <a:rPr lang="en-US" baseline="30000" dirty="0"/>
              <a:t>229</a:t>
            </a:r>
            <a:r>
              <a:rPr lang="en-US" dirty="0"/>
              <a:t>Th dwarfs the current global supply (~0.1 Ci</a:t>
            </a:r>
            <a:r>
              <a:rPr lang="en-US" baseline="30000" dirty="0"/>
              <a:t>1</a:t>
            </a:r>
            <a:r>
              <a:rPr lang="en-US" dirty="0"/>
              <a:t>)</a:t>
            </a:r>
            <a:endParaRPr lang="en-US" dirty="0">
              <a:cs typeface="Arial"/>
            </a:endParaRPr>
          </a:p>
          <a:p>
            <a:pPr algn="r">
              <a:lnSpc>
                <a:spcPct val="150000"/>
              </a:lnSpc>
            </a:pPr>
            <a:r>
              <a:rPr lang="en-US" sz="1050" baseline="30000" dirty="0"/>
              <a:t>1</a:t>
            </a:r>
            <a:r>
              <a:rPr lang="en-US" sz="1050" dirty="0">
                <a:hlinkClick r:id="rId2"/>
              </a:rPr>
              <a:t>https://www.isotopes.gov/sites/default/files/2020-08/Ac-225 User Group Presentation – Final (002).pdf</a:t>
            </a:r>
            <a:r>
              <a:rPr lang="en-US" sz="1050" dirty="0"/>
              <a:t> </a:t>
            </a:r>
            <a:endParaRPr lang="en-US" sz="1050" baseline="30000" dirty="0"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491" y="1592284"/>
            <a:ext cx="5413817" cy="15136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191109" y="1955321"/>
            <a:ext cx="4595004" cy="356558"/>
          </a:xfrm>
          <a:prstGeom prst="rect">
            <a:avLst/>
          </a:prstGeom>
          <a:solidFill>
            <a:srgbClr val="FFFF00">
              <a:alpha val="39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6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5F955-67F7-6C48-54DB-86FD9685A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F2DC-5B5D-C1D3-648E-B363B7369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6512"/>
            <a:ext cx="8372901" cy="621711"/>
          </a:xfrm>
        </p:spPr>
        <p:txBody>
          <a:bodyPr/>
          <a:lstStyle/>
          <a:p>
            <a:r>
              <a:rPr lang="en-US" dirty="0"/>
              <a:t>Blue Light Upgrade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608C4-B5C2-C3EF-C18E-2BFA4AF1F3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499" y="743828"/>
            <a:ext cx="4343399" cy="374786"/>
          </a:xfrm>
        </p:spPr>
        <p:txBody>
          <a:bodyPr/>
          <a:lstStyle/>
          <a:p>
            <a:r>
              <a:rPr lang="en-US" dirty="0"/>
              <a:t>Repump Spectroscopy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CAC6B6-B801-208C-B265-52EED021465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18F14C9-27FE-75F5-12C7-475BA5C57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1" y="1853004"/>
            <a:ext cx="4217669" cy="20870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C138ED0-2BFE-487D-B4F6-1FBB86C5C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02" y="1158"/>
            <a:ext cx="4103200" cy="47376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05EDBE5-0350-161B-BE30-A3A490F5423D}"/>
              </a:ext>
            </a:extLst>
          </p:cNvPr>
          <p:cNvSpPr/>
          <p:nvPr/>
        </p:nvSpPr>
        <p:spPr>
          <a:xfrm>
            <a:off x="8117174" y="4092315"/>
            <a:ext cx="867830" cy="6217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2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ECA3-9DEA-16CD-970A-8AE5AE954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79576-96E3-37D0-ECB1-3BDE7D296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6512"/>
            <a:ext cx="8372901" cy="621711"/>
          </a:xfrm>
        </p:spPr>
        <p:txBody>
          <a:bodyPr/>
          <a:lstStyle/>
          <a:p>
            <a:r>
              <a:rPr lang="en-US" dirty="0"/>
              <a:t>Blue Light Upgrade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F6D40-B8F9-BA4E-FCC1-AD7C8ED00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499" y="743828"/>
            <a:ext cx="4343399" cy="374786"/>
          </a:xfrm>
        </p:spPr>
        <p:txBody>
          <a:bodyPr/>
          <a:lstStyle/>
          <a:p>
            <a:r>
              <a:rPr lang="en-US" dirty="0"/>
              <a:t>Repump Spectroscopy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DD363C-975F-8BDA-6337-1BFAC068084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37A8A7-82B9-A697-1839-F21F08208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1" y="1853004"/>
            <a:ext cx="4217669" cy="20870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B99A61-84F4-C744-E450-59BBE01FF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02" y="1158"/>
            <a:ext cx="4103200" cy="47376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6A76B01-53CB-33E1-DC20-BF994332F728}"/>
              </a:ext>
            </a:extLst>
          </p:cNvPr>
          <p:cNvSpPr/>
          <p:nvPr/>
        </p:nvSpPr>
        <p:spPr>
          <a:xfrm>
            <a:off x="8117174" y="4092315"/>
            <a:ext cx="867830" cy="6217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2C7D782-92FD-842B-D7FF-BBD3914161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3"/>
          <a:stretch>
            <a:fillRect/>
          </a:stretch>
        </p:blipFill>
        <p:spPr bwMode="auto">
          <a:xfrm>
            <a:off x="7530792" y="3320908"/>
            <a:ext cx="1561638" cy="123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ECEB13-8B0C-CCEC-F481-0B296C2777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1" r="33902"/>
          <a:stretch>
            <a:fillRect/>
          </a:stretch>
        </p:blipFill>
        <p:spPr bwMode="auto">
          <a:xfrm>
            <a:off x="6790103" y="769504"/>
            <a:ext cx="1521508" cy="121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899A9F-EE86-E835-9F48-3B8DB6E811F3}"/>
              </a:ext>
            </a:extLst>
          </p:cNvPr>
          <p:cNvSpPr txBox="1"/>
          <p:nvPr/>
        </p:nvSpPr>
        <p:spPr>
          <a:xfrm>
            <a:off x="7357504" y="55329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712 nm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C6076A-77CF-543A-97F7-7A633426365C}"/>
              </a:ext>
            </a:extLst>
          </p:cNvPr>
          <p:cNvSpPr txBox="1"/>
          <p:nvPr/>
        </p:nvSpPr>
        <p:spPr>
          <a:xfrm>
            <a:off x="8117174" y="305481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698 nm</a:t>
            </a:r>
          </a:p>
        </p:txBody>
      </p:sp>
    </p:spTree>
    <p:extLst>
      <p:ext uri="{BB962C8B-B14F-4D97-AF65-F5344CB8AC3E}">
        <p14:creationId xmlns:p14="http://schemas.microsoft.com/office/powerpoint/2010/main" val="233566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3D60D-0A93-4A11-F31E-4333AF35E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5FD25-7E48-2186-6008-9F3B25640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6512"/>
            <a:ext cx="8372901" cy="621711"/>
          </a:xfrm>
        </p:spPr>
        <p:txBody>
          <a:bodyPr/>
          <a:lstStyle/>
          <a:p>
            <a:r>
              <a:rPr lang="en-US" dirty="0"/>
              <a:t>Blue Light Upgrade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210AD-E318-33BA-5FF5-7C0C8B3A88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499" y="743828"/>
            <a:ext cx="4343399" cy="374786"/>
          </a:xfrm>
        </p:spPr>
        <p:txBody>
          <a:bodyPr/>
          <a:lstStyle/>
          <a:p>
            <a:r>
              <a:rPr lang="en-US" dirty="0"/>
              <a:t>Repump Spectroscopy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4C12C-97AA-B9B1-E67F-27B83E1AD91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5CD6D4-E4F0-42AF-56B7-B00165A99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1" y="1853004"/>
            <a:ext cx="4217669" cy="20870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3FF0D7-9AAE-1B0B-62F9-05E1AF0CF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02" y="1158"/>
            <a:ext cx="4103200" cy="47376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149D0D-54B5-9CA1-F691-698678526834}"/>
              </a:ext>
            </a:extLst>
          </p:cNvPr>
          <p:cNvSpPr/>
          <p:nvPr/>
        </p:nvSpPr>
        <p:spPr>
          <a:xfrm>
            <a:off x="8117174" y="4092315"/>
            <a:ext cx="867830" cy="6217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AC16712-5A66-88E8-FC44-999AD87C6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3"/>
          <a:stretch>
            <a:fillRect/>
          </a:stretch>
        </p:blipFill>
        <p:spPr bwMode="auto">
          <a:xfrm>
            <a:off x="7530792" y="3320908"/>
            <a:ext cx="1561638" cy="123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166F45-C756-FE86-A5FD-C312686148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1" r="33902"/>
          <a:stretch>
            <a:fillRect/>
          </a:stretch>
        </p:blipFill>
        <p:spPr bwMode="auto">
          <a:xfrm>
            <a:off x="6790103" y="769504"/>
            <a:ext cx="1521508" cy="121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230E07-61A5-FB22-F1E5-FA88B702A2E4}"/>
              </a:ext>
            </a:extLst>
          </p:cNvPr>
          <p:cNvSpPr txBox="1"/>
          <p:nvPr/>
        </p:nvSpPr>
        <p:spPr>
          <a:xfrm>
            <a:off x="7357504" y="55329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712 nm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8CB3FA-9FF6-424B-B62C-D078A18A516D}"/>
              </a:ext>
            </a:extLst>
          </p:cNvPr>
          <p:cNvSpPr txBox="1"/>
          <p:nvPr/>
        </p:nvSpPr>
        <p:spPr>
          <a:xfrm>
            <a:off x="8117174" y="305481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698 nm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ADCBB2-1546-F6DC-39DA-1D5A1FECBB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843" y="2147499"/>
            <a:ext cx="2421195" cy="16375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F6E359-DED7-5ADA-906A-1581C20BD14A}"/>
              </a:ext>
            </a:extLst>
          </p:cNvPr>
          <p:cNvSpPr txBox="1"/>
          <p:nvPr/>
        </p:nvSpPr>
        <p:spPr>
          <a:xfrm>
            <a:off x="4455743" y="228343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634 nm</a:t>
            </a:r>
          </a:p>
        </p:txBody>
      </p:sp>
    </p:spTree>
    <p:extLst>
      <p:ext uri="{BB962C8B-B14F-4D97-AF65-F5344CB8AC3E}">
        <p14:creationId xmlns:p14="http://schemas.microsoft.com/office/powerpoint/2010/main" val="87465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4D5BF-3633-74E1-8ECF-12AC0E90F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FD87B-2FA3-2858-2CCF-5DEB1FAAB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26512"/>
            <a:ext cx="8372901" cy="621711"/>
          </a:xfrm>
        </p:spPr>
        <p:txBody>
          <a:bodyPr/>
          <a:lstStyle/>
          <a:p>
            <a:r>
              <a:rPr lang="en-US" dirty="0"/>
              <a:t>Blue Light Upgrade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EF925-FB96-AA3D-EBA3-BE9C7D970A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6499" y="743828"/>
            <a:ext cx="4343399" cy="374786"/>
          </a:xfrm>
        </p:spPr>
        <p:txBody>
          <a:bodyPr/>
          <a:lstStyle/>
          <a:p>
            <a:r>
              <a:rPr lang="en-US" dirty="0"/>
              <a:t>Repump Spectroscopy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D2708-FD94-268A-C31D-F62AFA91C6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9AB66B-B7A5-2A13-F7C4-C620E8A4E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1" y="1853004"/>
            <a:ext cx="4217669" cy="208709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7387CE-34EE-429D-6A25-3961F47A9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902" y="1158"/>
            <a:ext cx="4103200" cy="47376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C2CE6B8-5F21-FEA2-C003-72CFB0D0BCFA}"/>
              </a:ext>
            </a:extLst>
          </p:cNvPr>
          <p:cNvSpPr/>
          <p:nvPr/>
        </p:nvSpPr>
        <p:spPr>
          <a:xfrm>
            <a:off x="8117174" y="4092315"/>
            <a:ext cx="867830" cy="6217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E147A1E-76CA-633D-22B0-2CC55DD76F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13"/>
          <a:stretch>
            <a:fillRect/>
          </a:stretch>
        </p:blipFill>
        <p:spPr bwMode="auto">
          <a:xfrm>
            <a:off x="7530792" y="3320908"/>
            <a:ext cx="1561638" cy="1238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8BC6CC-666C-0941-D1BE-B83C61CF7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1" r="33902"/>
          <a:stretch>
            <a:fillRect/>
          </a:stretch>
        </p:blipFill>
        <p:spPr bwMode="auto">
          <a:xfrm>
            <a:off x="6790103" y="769504"/>
            <a:ext cx="1521508" cy="121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E06C2A-EC40-2666-44B2-151AF27C9AFB}"/>
              </a:ext>
            </a:extLst>
          </p:cNvPr>
          <p:cNvSpPr txBox="1"/>
          <p:nvPr/>
        </p:nvSpPr>
        <p:spPr>
          <a:xfrm>
            <a:off x="7357504" y="553297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712 nm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4EC8FE-9F69-2627-C4D5-9CFA6932CF99}"/>
              </a:ext>
            </a:extLst>
          </p:cNvPr>
          <p:cNvSpPr txBox="1"/>
          <p:nvPr/>
        </p:nvSpPr>
        <p:spPr>
          <a:xfrm>
            <a:off x="8117174" y="305481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698 nm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3065143-6ACA-4014-AD5B-3ACDD84B4A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" r="66882"/>
          <a:stretch>
            <a:fillRect/>
          </a:stretch>
        </p:blipFill>
        <p:spPr bwMode="auto">
          <a:xfrm>
            <a:off x="4199610" y="2227879"/>
            <a:ext cx="2222428" cy="176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12F1C86-EF2B-BC69-8620-ED6DD8CEE63C}"/>
              </a:ext>
            </a:extLst>
          </p:cNvPr>
          <p:cNvSpPr txBox="1"/>
          <p:nvPr/>
        </p:nvSpPr>
        <p:spPr>
          <a:xfrm>
            <a:off x="5068329" y="200063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660 nm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B7D79E-1151-F53C-E832-E2702D90D8DC}"/>
              </a:ext>
            </a:extLst>
          </p:cNvPr>
          <p:cNvSpPr txBox="1"/>
          <p:nvPr/>
        </p:nvSpPr>
        <p:spPr>
          <a:xfrm>
            <a:off x="6227693" y="161523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096F77-CEB6-6EA4-2DEA-E441505D60C2}"/>
              </a:ext>
            </a:extLst>
          </p:cNvPr>
          <p:cNvSpPr txBox="1"/>
          <p:nvPr/>
        </p:nvSpPr>
        <p:spPr>
          <a:xfrm>
            <a:off x="5111171" y="74434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5287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087"/>
            <a:ext cx="8372901" cy="463476"/>
          </a:xfrm>
        </p:spPr>
        <p:txBody>
          <a:bodyPr/>
          <a:lstStyle/>
          <a:p>
            <a:r>
              <a:rPr lang="en-US" cap="none" dirty="0"/>
              <a:t>Ra-225 EDM Status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FAAC5A-9C4F-4278-920D-DF2BAB595749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517341"/>
            <a:ext cx="8459723" cy="41088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Solution to Ra-225 supply issues identified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20 </a:t>
            </a:r>
            <a:r>
              <a:rPr lang="en-US" dirty="0" err="1">
                <a:ea typeface="+mn-lt"/>
                <a:cs typeface="+mn-lt"/>
              </a:rPr>
              <a:t>mCi</a:t>
            </a:r>
            <a:r>
              <a:rPr lang="en-US" dirty="0">
                <a:ea typeface="+mn-lt"/>
                <a:cs typeface="+mn-lt"/>
              </a:rPr>
              <a:t> of </a:t>
            </a:r>
            <a:r>
              <a:rPr lang="en-US" baseline="30000" dirty="0">
                <a:ea typeface="+mn-lt"/>
                <a:cs typeface="+mn-lt"/>
              </a:rPr>
              <a:t>229</a:t>
            </a:r>
            <a:r>
              <a:rPr lang="en-US" dirty="0">
                <a:ea typeface="+mn-lt"/>
                <a:cs typeface="+mn-lt"/>
              </a:rPr>
              <a:t>Th produces 10 </a:t>
            </a:r>
            <a:r>
              <a:rPr lang="en-US" dirty="0" err="1">
                <a:ea typeface="+mn-lt"/>
                <a:cs typeface="+mn-lt"/>
              </a:rPr>
              <a:t>mCi</a:t>
            </a:r>
            <a:r>
              <a:rPr lang="en-US" dirty="0">
                <a:ea typeface="+mn-lt"/>
                <a:cs typeface="+mn-lt"/>
              </a:rPr>
              <a:t> of </a:t>
            </a:r>
            <a:r>
              <a:rPr lang="en-US" baseline="30000" dirty="0">
                <a:ea typeface="+mn-lt"/>
                <a:cs typeface="+mn-lt"/>
              </a:rPr>
              <a:t>225</a:t>
            </a:r>
            <a:r>
              <a:rPr lang="en-US" dirty="0">
                <a:ea typeface="+mn-lt"/>
                <a:cs typeface="+mn-lt"/>
              </a:rPr>
              <a:t>Ra every 2 weeks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Approach tested with Th-230 -&gt; Ra-226 observed</a:t>
            </a:r>
            <a:br>
              <a:rPr lang="en-US" dirty="0">
                <a:ea typeface="+mn-lt"/>
                <a:cs typeface="+mn-lt"/>
              </a:rPr>
            </a:br>
            <a:endParaRPr lang="en-US" dirty="0">
              <a:ea typeface="+mn-lt"/>
              <a:cs typeface="+mn-lt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Blue light upgrade is progressing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Beamline assembled, loaded with Ra-226 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Repump transitions (finally) observed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dirty="0">
                <a:ea typeface="+mn-lt"/>
                <a:cs typeface="+mn-lt"/>
              </a:rPr>
              <a:t>Next step: Blue MOT </a:t>
            </a:r>
            <a:br>
              <a:rPr lang="en-US" dirty="0">
                <a:ea typeface="+mn-lt"/>
                <a:cs typeface="+mn-lt"/>
              </a:rPr>
            </a:br>
            <a:endParaRPr lang="en-US" dirty="0">
              <a:ea typeface="+mn-lt"/>
              <a:cs typeface="+mn-lt"/>
            </a:endParaRPr>
          </a:p>
          <a:p>
            <a:pPr marL="285750" indent="-285750">
              <a:spcAft>
                <a:spcPts val="600"/>
              </a:spcAft>
              <a:buFont typeface="Wingdings"/>
              <a:buChar char="§"/>
            </a:pPr>
            <a:r>
              <a:rPr lang="en-US" dirty="0">
                <a:cs typeface="Arial"/>
              </a:rPr>
              <a:t>Join “science” apparatus with BLU once 482 nm MOT works</a:t>
            </a:r>
          </a:p>
          <a:p>
            <a:pPr marL="285750" indent="-285750">
              <a:spcAft>
                <a:spcPts val="600"/>
              </a:spcAft>
              <a:buFont typeface="Wingdings"/>
              <a:buChar char="§"/>
            </a:pPr>
            <a:endParaRPr lang="en-US" dirty="0">
              <a:cs typeface="Arial"/>
            </a:endParaRPr>
          </a:p>
          <a:p>
            <a:pPr marL="285750" indent="-285750">
              <a:spcAft>
                <a:spcPts val="600"/>
              </a:spcAft>
              <a:buFont typeface="Wingdings"/>
              <a:buChar char="§"/>
            </a:pPr>
            <a:r>
              <a:rPr lang="en-US" dirty="0">
                <a:cs typeface="Arial"/>
              </a:rPr>
              <a:t>Aim for &lt;10</a:t>
            </a:r>
            <a:r>
              <a:rPr lang="en-US" baseline="30000" dirty="0">
                <a:cs typeface="Arial"/>
              </a:rPr>
              <a:t>-25</a:t>
            </a:r>
            <a:r>
              <a:rPr lang="en-US" dirty="0">
                <a:cs typeface="Arial"/>
              </a:rPr>
              <a:t> e cm EDM measurement within 2 years</a:t>
            </a:r>
          </a:p>
        </p:txBody>
      </p:sp>
    </p:spTree>
    <p:extLst>
      <p:ext uri="{BB962C8B-B14F-4D97-AF65-F5344CB8AC3E}">
        <p14:creationId xmlns:p14="http://schemas.microsoft.com/office/powerpoint/2010/main" val="239738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8">
            <a:extLst>
              <a:ext uri="{FF2B5EF4-FFF2-40B4-BE49-F238E27FC236}">
                <a16:creationId xmlns:a16="http://schemas.microsoft.com/office/drawing/2014/main" id="{530A2F86-ECD1-A581-DFF3-C87E5E834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/>
              <a:t>Development of Yb tweezer arrays for quantum simulation of nuclear physics</a:t>
            </a:r>
          </a:p>
        </p:txBody>
      </p:sp>
      <p:pic>
        <p:nvPicPr>
          <p:cNvPr id="3" name="图片占位符 2" descr="图片包含 激光, 绿色, 桌子, 火车&#10;&#10;描述已自动生成">
            <a:extLst>
              <a:ext uri="{FF2B5EF4-FFF2-40B4-BE49-F238E27FC236}">
                <a16:creationId xmlns:a16="http://schemas.microsoft.com/office/drawing/2014/main" id="{1C9C91A9-E960-3D1F-897C-E7B29CBBE4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l="11499" t="31372" r="26964" b="11086"/>
          <a:stretch/>
        </p:blipFill>
        <p:spPr>
          <a:xfrm>
            <a:off x="5229542" y="923382"/>
            <a:ext cx="3911600" cy="2057400"/>
          </a:xfrm>
        </p:spPr>
      </p:pic>
    </p:spTree>
    <p:extLst>
      <p:ext uri="{BB962C8B-B14F-4D97-AF65-F5344CB8AC3E}">
        <p14:creationId xmlns:p14="http://schemas.microsoft.com/office/powerpoint/2010/main" val="177906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97F4634-0182-7F08-D327-5F3037C5B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938" y="1064375"/>
            <a:ext cx="507206" cy="303595"/>
          </a:xfrm>
        </p:spPr>
        <p:txBody>
          <a:bodyPr/>
          <a:lstStyle/>
          <a:p>
            <a:r>
              <a:rPr lang="en-US" dirty="0"/>
              <a:t>PI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6984CF8-BD30-5BD5-7697-F202524767F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" r="1861"/>
          <a:stretch/>
        </p:blipFill>
        <p:spPr>
          <a:xfrm>
            <a:off x="1649138" y="1420725"/>
            <a:ext cx="914400" cy="914400"/>
          </a:xfrm>
          <a:prstGeom prst="rect">
            <a:avLst/>
          </a:prstGeom>
        </p:spPr>
      </p:pic>
      <p:pic>
        <p:nvPicPr>
          <p:cNvPr id="18" name="Picture 2" descr="https://www.anl.gov/sites/www/files/styles/profile_teaser_square_350px/public/Mueller%20Petter%2031953D156.jpg?itok=KIS-748D">
            <a:extLst>
              <a:ext uri="{FF2B5EF4-FFF2-40B4-BE49-F238E27FC236}">
                <a16:creationId xmlns:a16="http://schemas.microsoft.com/office/drawing/2014/main" id="{C87E86DC-1CB3-21F1-714D-00F660AD6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338" y="329506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www.anl.gov/sites/www/files/styles/profile_teaser_square_350px/public/Bishof%20Michael%20%2031953D135.jpg?itok=hHjvVO-s">
            <a:extLst>
              <a:ext uri="{FF2B5EF4-FFF2-40B4-BE49-F238E27FC236}">
                <a16:creationId xmlns:a16="http://schemas.microsoft.com/office/drawing/2014/main" id="{F083A443-3437-9B30-E868-4FD053298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8" y="142072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www.anl.gov/sites/www/files/styles/profile_teaser_square_350px/public/Bailey%20Kevin%2031953D049.jpg?itok=cc-9sGrA">
            <a:extLst>
              <a:ext uri="{FF2B5EF4-FFF2-40B4-BE49-F238E27FC236}">
                <a16:creationId xmlns:a16="http://schemas.microsoft.com/office/drawing/2014/main" id="{363968D2-E7E1-DB65-EB11-755FA4074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8" y="328751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www.anl.gov/sites/www/files/styles/profile_teaser_square_350px/public/O%27Connor%20Thomas%2031953D089.jpg?itok=C7hDh-zj">
            <a:extLst>
              <a:ext uri="{FF2B5EF4-FFF2-40B4-BE49-F238E27FC236}">
                <a16:creationId xmlns:a16="http://schemas.microsoft.com/office/drawing/2014/main" id="{59B432D6-B3A1-653E-F5D0-3A4F364E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138" y="328751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474F29-5F65-EB2E-A785-AC7A932C9E14}"/>
              </a:ext>
            </a:extLst>
          </p:cNvPr>
          <p:cNvSpPr txBox="1"/>
          <p:nvPr/>
        </p:nvSpPr>
        <p:spPr>
          <a:xfrm>
            <a:off x="1511978" y="2347222"/>
            <a:ext cx="1188720" cy="585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Francesco</a:t>
            </a:r>
          </a:p>
          <a:p>
            <a:pPr algn="ctr"/>
            <a:r>
              <a:rPr lang="en-US" sz="1600" dirty="0" err="1"/>
              <a:t>Granato</a:t>
            </a:r>
            <a:endParaRPr 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EF4E50-4907-0F8B-1BC7-4FAF00764BAB}"/>
              </a:ext>
            </a:extLst>
          </p:cNvPr>
          <p:cNvSpPr txBox="1"/>
          <p:nvPr/>
        </p:nvSpPr>
        <p:spPr>
          <a:xfrm>
            <a:off x="373860" y="2347222"/>
            <a:ext cx="1188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Michael</a:t>
            </a:r>
          </a:p>
          <a:p>
            <a:pPr algn="ctr"/>
            <a:r>
              <a:rPr lang="en-US" sz="1600" dirty="0" err="1"/>
              <a:t>Bishof</a:t>
            </a:r>
            <a:endParaRPr lang="en-US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39ACF8-6718-5846-DF90-6725AF71F838}"/>
              </a:ext>
            </a:extLst>
          </p:cNvPr>
          <p:cNvSpPr txBox="1"/>
          <p:nvPr/>
        </p:nvSpPr>
        <p:spPr>
          <a:xfrm>
            <a:off x="1585679" y="4201914"/>
            <a:ext cx="1061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Tom</a:t>
            </a:r>
          </a:p>
          <a:p>
            <a:pPr algn="ctr"/>
            <a:r>
              <a:rPr lang="en-US" sz="1600" dirty="0"/>
              <a:t>O’Connor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B69095-252E-271A-B447-2D9CB3A804DA}"/>
              </a:ext>
            </a:extLst>
          </p:cNvPr>
          <p:cNvSpPr txBox="1"/>
          <p:nvPr/>
        </p:nvSpPr>
        <p:spPr>
          <a:xfrm>
            <a:off x="597766" y="4201914"/>
            <a:ext cx="740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Kevin</a:t>
            </a:r>
          </a:p>
          <a:p>
            <a:r>
              <a:rPr lang="en-US" sz="1600" dirty="0"/>
              <a:t>Bailey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124AF1-2FAD-74CA-F453-5063A3DEA0C4}"/>
              </a:ext>
            </a:extLst>
          </p:cNvPr>
          <p:cNvSpPr txBox="1"/>
          <p:nvPr/>
        </p:nvSpPr>
        <p:spPr>
          <a:xfrm>
            <a:off x="2812069" y="4201914"/>
            <a:ext cx="856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Peter</a:t>
            </a:r>
          </a:p>
          <a:p>
            <a:pPr algn="ctr"/>
            <a:r>
              <a:rPr lang="en-US" sz="1600" dirty="0"/>
              <a:t>Mueller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D7E79F-F614-37BD-2D65-662583637449}"/>
              </a:ext>
            </a:extLst>
          </p:cNvPr>
          <p:cNvSpPr txBox="1"/>
          <p:nvPr/>
        </p:nvSpPr>
        <p:spPr>
          <a:xfrm>
            <a:off x="4056777" y="2347222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Zeyu</a:t>
            </a:r>
          </a:p>
          <a:p>
            <a:pPr algn="ctr"/>
            <a:r>
              <a:rPr lang="en-US" sz="1600" dirty="0"/>
              <a:t>Ye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A03016E-7E5D-3451-3CBF-2AE18E820D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t="10246" r="13646" b="11302"/>
          <a:stretch/>
        </p:blipFill>
        <p:spPr>
          <a:xfrm>
            <a:off x="3919538" y="1404241"/>
            <a:ext cx="914400" cy="914400"/>
          </a:xfrm>
          <a:prstGeom prst="rect">
            <a:avLst/>
          </a:prstGeom>
        </p:spPr>
      </p:pic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B8C21CBD-7819-400B-3611-D8EB12102C9A}"/>
              </a:ext>
            </a:extLst>
          </p:cNvPr>
          <p:cNvSpPr txBox="1">
            <a:spLocks/>
          </p:cNvSpPr>
          <p:nvPr/>
        </p:nvSpPr>
        <p:spPr>
          <a:xfrm>
            <a:off x="1649138" y="1066218"/>
            <a:ext cx="1477924" cy="301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Postdocs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E33A3F4-511E-52C8-7E16-98BB48693C6B}"/>
              </a:ext>
            </a:extLst>
          </p:cNvPr>
          <p:cNvSpPr txBox="1">
            <a:spLocks/>
          </p:cNvSpPr>
          <p:nvPr/>
        </p:nvSpPr>
        <p:spPr>
          <a:xfrm>
            <a:off x="3919538" y="1066218"/>
            <a:ext cx="1683302" cy="301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Grad Student</a:t>
            </a:r>
          </a:p>
        </p:txBody>
      </p:sp>
      <p:pic>
        <p:nvPicPr>
          <p:cNvPr id="5122" name="Picture 2" descr="Varun Jorapur">
            <a:extLst>
              <a:ext uri="{FF2B5EF4-FFF2-40B4-BE49-F238E27FC236}">
                <a16:creationId xmlns:a16="http://schemas.microsoft.com/office/drawing/2014/main" id="{DA0EF133-0419-CB1E-D671-123E4BF14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r="16169" b="38277"/>
          <a:stretch/>
        </p:blipFill>
        <p:spPr bwMode="auto">
          <a:xfrm>
            <a:off x="2784338" y="141039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A6BBC1C-44CB-D761-86B6-C510AA78D208}"/>
              </a:ext>
            </a:extLst>
          </p:cNvPr>
          <p:cNvSpPr txBox="1"/>
          <p:nvPr/>
        </p:nvSpPr>
        <p:spPr>
          <a:xfrm>
            <a:off x="2645871" y="2347222"/>
            <a:ext cx="1188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Varun</a:t>
            </a:r>
          </a:p>
          <a:p>
            <a:pPr algn="ctr"/>
            <a:r>
              <a:rPr lang="en-US" sz="1600" dirty="0" err="1"/>
              <a:t>Jorapur</a:t>
            </a:r>
            <a:endParaRPr lang="en-US" sz="1600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41C62E60-3661-FC76-5E40-54F75BB93E86}"/>
              </a:ext>
            </a:extLst>
          </p:cNvPr>
          <p:cNvSpPr txBox="1">
            <a:spLocks/>
          </p:cNvSpPr>
          <p:nvPr/>
        </p:nvSpPr>
        <p:spPr>
          <a:xfrm>
            <a:off x="513938" y="2941307"/>
            <a:ext cx="1825977" cy="313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Collaborators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85708EA9-0E6B-1257-277A-1643C7221E68}"/>
              </a:ext>
            </a:extLst>
          </p:cNvPr>
          <p:cNvSpPr txBox="1">
            <a:spLocks/>
          </p:cNvSpPr>
          <p:nvPr/>
        </p:nvSpPr>
        <p:spPr>
          <a:xfrm>
            <a:off x="6189940" y="2941307"/>
            <a:ext cx="1825977" cy="3135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REU Student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918CED-659C-8FE8-21B2-77B531FAAA9C}"/>
              </a:ext>
            </a:extLst>
          </p:cNvPr>
          <p:cNvSpPr txBox="1"/>
          <p:nvPr/>
        </p:nvSpPr>
        <p:spPr>
          <a:xfrm>
            <a:off x="6189940" y="3327559"/>
            <a:ext cx="2344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Mouhamed Mbengue</a:t>
            </a:r>
          </a:p>
          <a:p>
            <a:r>
              <a:rPr lang="en-US" sz="1600" dirty="0"/>
              <a:t>Wanda Lindquist</a:t>
            </a:r>
          </a:p>
        </p:txBody>
      </p:sp>
      <p:pic>
        <p:nvPicPr>
          <p:cNvPr id="1026" name="Picture 2" descr="Featured profile image">
            <a:extLst>
              <a:ext uri="{FF2B5EF4-FFF2-40B4-BE49-F238E27FC236}">
                <a16:creationId xmlns:a16="http://schemas.microsoft.com/office/drawing/2014/main" id="{04DBE67B-C764-EB60-DF53-FEE73D2F8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4739" y="3320677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5574D3-F3E8-5125-2847-C018500C70AD}"/>
              </a:ext>
            </a:extLst>
          </p:cNvPr>
          <p:cNvSpPr txBox="1"/>
          <p:nvPr/>
        </p:nvSpPr>
        <p:spPr>
          <a:xfrm>
            <a:off x="5100608" y="4201914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Anna</a:t>
            </a:r>
          </a:p>
          <a:p>
            <a:pPr algn="ctr"/>
            <a:r>
              <a:rPr lang="en-US" sz="1600" dirty="0"/>
              <a:t>McCoy</a:t>
            </a:r>
          </a:p>
        </p:txBody>
      </p:sp>
      <p:pic>
        <p:nvPicPr>
          <p:cNvPr id="1028" name="Picture 4" descr="Featured profile image">
            <a:extLst>
              <a:ext uri="{FF2B5EF4-FFF2-40B4-BE49-F238E27FC236}">
                <a16:creationId xmlns:a16="http://schemas.microsoft.com/office/drawing/2014/main" id="{9B65306E-6D22-7852-E5CA-B6FFFE7FB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19538" y="330909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5868EC-D3FF-9C4D-54D5-2EFB1B24F48C}"/>
              </a:ext>
            </a:extLst>
          </p:cNvPr>
          <p:cNvSpPr txBox="1"/>
          <p:nvPr/>
        </p:nvSpPr>
        <p:spPr>
          <a:xfrm>
            <a:off x="4045557" y="4201914"/>
            <a:ext cx="662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Ian</a:t>
            </a:r>
          </a:p>
          <a:p>
            <a:pPr algn="ctr"/>
            <a:r>
              <a:rPr lang="en-US" sz="1600" dirty="0" err="1"/>
              <a:t>Cloet</a:t>
            </a:r>
            <a:endParaRPr lang="en-US" sz="16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E9AFBC6-554F-5BA9-5B66-35772A5D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7650"/>
            <a:ext cx="8382000" cy="746522"/>
          </a:xfrm>
        </p:spPr>
        <p:txBody>
          <a:bodyPr/>
          <a:lstStyle/>
          <a:p>
            <a:r>
              <a:rPr lang="en-US" dirty="0"/>
              <a:t>The Y</a:t>
            </a:r>
            <a:r>
              <a:rPr lang="en-US" cap="none" dirty="0"/>
              <a:t>b</a:t>
            </a:r>
            <a:r>
              <a:rPr lang="en-US" dirty="0"/>
              <a:t> team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6842D60-192B-5C81-DEDC-F3DDF6B8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23</a:t>
            </a:fld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687A8C-DC72-5ABE-CFB4-5DA4832B2B5D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  <p:pic>
        <p:nvPicPr>
          <p:cNvPr id="10" name="Picture 9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A3C6478F-E005-76F1-3E79-7DE15FE479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3691" y="1708871"/>
            <a:ext cx="2649260" cy="72252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3F3E35-D697-7BE6-EC4C-9306976A4139}"/>
              </a:ext>
            </a:extLst>
          </p:cNvPr>
          <p:cNvCxnSpPr>
            <a:cxnSpLocks/>
          </p:cNvCxnSpPr>
          <p:nvPr/>
        </p:nvCxnSpPr>
        <p:spPr>
          <a:xfrm>
            <a:off x="513938" y="1362802"/>
            <a:ext cx="9144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2AF55B6-482A-79D5-76EE-E5FC218817DB}"/>
              </a:ext>
            </a:extLst>
          </p:cNvPr>
          <p:cNvCxnSpPr>
            <a:cxnSpLocks/>
          </p:cNvCxnSpPr>
          <p:nvPr/>
        </p:nvCxnSpPr>
        <p:spPr>
          <a:xfrm>
            <a:off x="1649138" y="1362802"/>
            <a:ext cx="20496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F32A71-04FB-D089-9789-6F92F3554E0C}"/>
              </a:ext>
            </a:extLst>
          </p:cNvPr>
          <p:cNvCxnSpPr>
            <a:cxnSpLocks/>
          </p:cNvCxnSpPr>
          <p:nvPr/>
        </p:nvCxnSpPr>
        <p:spPr>
          <a:xfrm>
            <a:off x="3919538" y="1362802"/>
            <a:ext cx="9144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086DDB2-B5A2-A071-A558-3C2B45571B95}"/>
              </a:ext>
            </a:extLst>
          </p:cNvPr>
          <p:cNvCxnSpPr>
            <a:cxnSpLocks/>
          </p:cNvCxnSpPr>
          <p:nvPr/>
        </p:nvCxnSpPr>
        <p:spPr>
          <a:xfrm>
            <a:off x="513938" y="3238203"/>
            <a:ext cx="5455201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5A9B09A-5B1D-23ED-13D0-0A9D884BD3F8}"/>
              </a:ext>
            </a:extLst>
          </p:cNvPr>
          <p:cNvCxnSpPr>
            <a:cxnSpLocks/>
          </p:cNvCxnSpPr>
          <p:nvPr/>
        </p:nvCxnSpPr>
        <p:spPr>
          <a:xfrm>
            <a:off x="6189940" y="3236827"/>
            <a:ext cx="20496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3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B7A6EF7E-7482-522B-CBD5-E5D8C1C73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Neutral atom quantum simulator for nuclear physics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543320-B153-01CD-3A2C-02C9930585B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993774"/>
            <a:ext cx="5928102" cy="746521"/>
          </a:xfrm>
        </p:spPr>
        <p:txBody>
          <a:bodyPr/>
          <a:lstStyle/>
          <a:p>
            <a:r>
              <a:rPr lang="en-US" dirty="0"/>
              <a:t>Perform simulations of strongly-interacting fermion systems relevant to nuclear physics. 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848A929-FA4C-E3CC-D5E1-2458B6A99C0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804789"/>
            <a:ext cx="6152827" cy="2900561"/>
          </a:xfrm>
        </p:spPr>
        <p:txBody>
          <a:bodyPr/>
          <a:lstStyle/>
          <a:p>
            <a:r>
              <a:rPr lang="en-US" dirty="0"/>
              <a:t>Yb atoms offer unique tools to </a:t>
            </a:r>
            <a:r>
              <a:rPr lang="en-US" dirty="0">
                <a:solidFill>
                  <a:srgbClr val="4D00D6"/>
                </a:solidFill>
              </a:rPr>
              <a:t>cool</a:t>
            </a:r>
            <a:r>
              <a:rPr lang="en-US" dirty="0"/>
              <a:t>, </a:t>
            </a:r>
            <a:r>
              <a:rPr lang="en-US" dirty="0">
                <a:solidFill>
                  <a:srgbClr val="A6CF55"/>
                </a:solidFill>
              </a:rPr>
              <a:t>trap</a:t>
            </a:r>
            <a:r>
              <a:rPr lang="en-US" dirty="0"/>
              <a:t>, and </a:t>
            </a:r>
            <a:r>
              <a:rPr lang="en-US" dirty="0">
                <a:solidFill>
                  <a:schemeClr val="bg2"/>
                </a:solidFill>
              </a:rPr>
              <a:t>manipulate</a:t>
            </a:r>
            <a:r>
              <a:rPr lang="en-US" dirty="0"/>
              <a:t> atoms held in </a:t>
            </a:r>
            <a:r>
              <a:rPr lang="en-US" dirty="0">
                <a:solidFill>
                  <a:srgbClr val="FF0000"/>
                </a:solidFill>
              </a:rPr>
              <a:t>tweezer</a:t>
            </a:r>
            <a:r>
              <a:rPr lang="en-US" dirty="0"/>
              <a:t> arrays with long coherence times.</a:t>
            </a:r>
          </a:p>
          <a:p>
            <a:r>
              <a:rPr lang="en-US" dirty="0"/>
              <a:t>Effective field theories for QCD with </a:t>
            </a:r>
            <a:r>
              <a:rPr lang="en-US" dirty="0">
                <a:solidFill>
                  <a:srgbClr val="B04BFF"/>
                </a:solidFill>
              </a:rPr>
              <a:t>short-range interactions</a:t>
            </a:r>
            <a:r>
              <a:rPr lang="en-US" dirty="0"/>
              <a:t> can be implemented naturally in Yb arrays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Hamiltonians in spin operator basis translate directly to arrays of interacting atom qubits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F4C541-89C0-C585-5354-05CA391F5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767" y="620911"/>
            <a:ext cx="2165233" cy="2671990"/>
          </a:xfrm>
          <a:prstGeom prst="rect">
            <a:avLst/>
          </a:prstGeom>
        </p:spPr>
      </p:pic>
      <p:sp>
        <p:nvSpPr>
          <p:cNvPr id="15" name="Right Brace 7">
            <a:extLst>
              <a:ext uri="{FF2B5EF4-FFF2-40B4-BE49-F238E27FC236}">
                <a16:creationId xmlns:a16="http://schemas.microsoft.com/office/drawing/2014/main" id="{47075268-DA1B-4563-39A5-0842233C1ED4}"/>
              </a:ext>
            </a:extLst>
          </p:cNvPr>
          <p:cNvSpPr/>
          <p:nvPr/>
        </p:nvSpPr>
        <p:spPr>
          <a:xfrm rot="16200000">
            <a:off x="2510990" y="2609395"/>
            <a:ext cx="119424" cy="1383735"/>
          </a:xfrm>
          <a:prstGeom prst="rightBrace">
            <a:avLst>
              <a:gd name="adj1" fmla="val 78705"/>
              <a:gd name="adj2" fmla="val 50000"/>
            </a:avLst>
          </a:prstGeom>
          <a:ln w="19050">
            <a:solidFill>
              <a:srgbClr val="B04B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rgbClr val="B04BFF"/>
              </a:solidFill>
            </a:endParaRPr>
          </a:p>
        </p:txBody>
      </p:sp>
      <p:sp>
        <p:nvSpPr>
          <p:cNvPr id="16" name="Right Brace 8">
            <a:extLst>
              <a:ext uri="{FF2B5EF4-FFF2-40B4-BE49-F238E27FC236}">
                <a16:creationId xmlns:a16="http://schemas.microsoft.com/office/drawing/2014/main" id="{638C6DC0-E174-DCF8-09F8-A7BDFF0839DB}"/>
              </a:ext>
            </a:extLst>
          </p:cNvPr>
          <p:cNvSpPr/>
          <p:nvPr/>
        </p:nvSpPr>
        <p:spPr>
          <a:xfrm rot="16200000">
            <a:off x="3862863" y="2801367"/>
            <a:ext cx="119424" cy="999794"/>
          </a:xfrm>
          <a:prstGeom prst="rightBrace">
            <a:avLst>
              <a:gd name="adj1" fmla="val 78705"/>
              <a:gd name="adj2" fmla="val 50000"/>
            </a:avLst>
          </a:prstGeom>
          <a:ln w="19050"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rgbClr val="4D00D6"/>
              </a:solidFill>
            </a:endParaRPr>
          </a:p>
        </p:txBody>
      </p:sp>
      <p:sp>
        <p:nvSpPr>
          <p:cNvPr id="17" name="Right Brace 9">
            <a:extLst>
              <a:ext uri="{FF2B5EF4-FFF2-40B4-BE49-F238E27FC236}">
                <a16:creationId xmlns:a16="http://schemas.microsoft.com/office/drawing/2014/main" id="{B404AC6C-3040-97BF-058C-CC0016EAD0EE}"/>
              </a:ext>
            </a:extLst>
          </p:cNvPr>
          <p:cNvSpPr/>
          <p:nvPr/>
        </p:nvSpPr>
        <p:spPr>
          <a:xfrm rot="16200000">
            <a:off x="4875108" y="2867191"/>
            <a:ext cx="119424" cy="868143"/>
          </a:xfrm>
          <a:prstGeom prst="rightBrace">
            <a:avLst>
              <a:gd name="adj1" fmla="val 78705"/>
              <a:gd name="adj2" fmla="val 50000"/>
            </a:avLst>
          </a:prstGeom>
          <a:ln w="19050">
            <a:solidFill>
              <a:srgbClr val="B04BF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>
              <a:solidFill>
                <a:srgbClr val="B04B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25">
                <a:extLst>
                  <a:ext uri="{FF2B5EF4-FFF2-40B4-BE49-F238E27FC236}">
                    <a16:creationId xmlns:a16="http://schemas.microsoft.com/office/drawing/2014/main" id="{ED58026A-DB41-2289-792A-7D96C5CC9C4B}"/>
                  </a:ext>
                </a:extLst>
              </p:cNvPr>
              <p:cNvSpPr txBox="1"/>
              <p:nvPr/>
            </p:nvSpPr>
            <p:spPr>
              <a:xfrm>
                <a:off x="876799" y="3230595"/>
                <a:ext cx="5145191" cy="6058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𝑚𝑎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8" name="文本框 25">
                <a:extLst>
                  <a:ext uri="{FF2B5EF4-FFF2-40B4-BE49-F238E27FC236}">
                    <a16:creationId xmlns:a16="http://schemas.microsoft.com/office/drawing/2014/main" id="{ED58026A-DB41-2289-792A-7D96C5CC9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799" y="3230595"/>
                <a:ext cx="5145191" cy="605807"/>
              </a:xfrm>
              <a:prstGeom prst="rect">
                <a:avLst/>
              </a:prstGeom>
              <a:blipFill>
                <a:blip r:embed="rId4"/>
                <a:stretch>
                  <a:fillRect b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26">
                <a:extLst>
                  <a:ext uri="{FF2B5EF4-FFF2-40B4-BE49-F238E27FC236}">
                    <a16:creationId xmlns:a16="http://schemas.microsoft.com/office/drawing/2014/main" id="{B090628A-912B-F3D9-470F-0C265F6F9FAB}"/>
                  </a:ext>
                </a:extLst>
              </p:cNvPr>
              <p:cNvSpPr txBox="1"/>
              <p:nvPr/>
            </p:nvSpPr>
            <p:spPr>
              <a:xfrm>
                <a:off x="4751907" y="2985124"/>
                <a:ext cx="24526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B04B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B04B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B04BFF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</m:oMath>
                  </m:oMathPara>
                </a14:m>
                <a:endParaRPr lang="en-US" sz="1050" dirty="0">
                  <a:solidFill>
                    <a:srgbClr val="B04BFF"/>
                  </a:solidFill>
                </a:endParaRPr>
              </a:p>
            </p:txBody>
          </p:sp>
        </mc:Choice>
        <mc:Fallback xmlns="">
          <p:sp>
            <p:nvSpPr>
              <p:cNvPr id="19" name="文本框 26">
                <a:extLst>
                  <a:ext uri="{FF2B5EF4-FFF2-40B4-BE49-F238E27FC236}">
                    <a16:creationId xmlns:a16="http://schemas.microsoft.com/office/drawing/2014/main" id="{B090628A-912B-F3D9-470F-0C265F6F9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1907" y="2985124"/>
                <a:ext cx="245265" cy="307777"/>
              </a:xfrm>
              <a:prstGeom prst="rect">
                <a:avLst/>
              </a:prstGeom>
              <a:blipFill>
                <a:blip r:embed="rId5"/>
                <a:stretch>
                  <a:fillRect r="-225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235">
                <a:extLst>
                  <a:ext uri="{FF2B5EF4-FFF2-40B4-BE49-F238E27FC236}">
                    <a16:creationId xmlns:a16="http://schemas.microsoft.com/office/drawing/2014/main" id="{D87A1C0B-096D-69A7-D58A-8A2FF368BBD0}"/>
                  </a:ext>
                </a:extLst>
              </p:cNvPr>
              <p:cNvSpPr txBox="1"/>
              <p:nvPr/>
            </p:nvSpPr>
            <p:spPr>
              <a:xfrm>
                <a:off x="3752113" y="2987561"/>
                <a:ext cx="2452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105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0" name="文本框 235">
                <a:extLst>
                  <a:ext uri="{FF2B5EF4-FFF2-40B4-BE49-F238E27FC236}">
                    <a16:creationId xmlns:a16="http://schemas.microsoft.com/office/drawing/2014/main" id="{D87A1C0B-096D-69A7-D58A-8A2FF368BB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113" y="2987561"/>
                <a:ext cx="245265" cy="307777"/>
              </a:xfrm>
              <a:prstGeom prst="rect">
                <a:avLst/>
              </a:prstGeom>
              <a:blipFill>
                <a:blip r:embed="rId6"/>
                <a:stretch>
                  <a:fillRect r="-4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36">
                <a:extLst>
                  <a:ext uri="{FF2B5EF4-FFF2-40B4-BE49-F238E27FC236}">
                    <a16:creationId xmlns:a16="http://schemas.microsoft.com/office/drawing/2014/main" id="{DD11460E-32C6-EB5C-610C-26B379F9D730}"/>
                  </a:ext>
                </a:extLst>
              </p:cNvPr>
              <p:cNvSpPr txBox="1"/>
              <p:nvPr/>
            </p:nvSpPr>
            <p:spPr>
              <a:xfrm>
                <a:off x="2412771" y="2982688"/>
                <a:ext cx="245265" cy="312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B04B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B04B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B04BFF"/>
                              </a:solidFill>
                              <a:latin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</m:oMath>
                  </m:oMathPara>
                </a14:m>
                <a:endParaRPr lang="en-US" sz="1050" dirty="0">
                  <a:solidFill>
                    <a:srgbClr val="B04BFF"/>
                  </a:solidFill>
                </a:endParaRPr>
              </a:p>
            </p:txBody>
          </p:sp>
        </mc:Choice>
        <mc:Fallback xmlns="">
          <p:sp>
            <p:nvSpPr>
              <p:cNvPr id="21" name="文本框 236">
                <a:extLst>
                  <a:ext uri="{FF2B5EF4-FFF2-40B4-BE49-F238E27FC236}">
                    <a16:creationId xmlns:a16="http://schemas.microsoft.com/office/drawing/2014/main" id="{DD11460E-32C6-EB5C-610C-26B379F9D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771" y="2982688"/>
                <a:ext cx="245265" cy="312650"/>
              </a:xfrm>
              <a:prstGeom prst="rect">
                <a:avLst/>
              </a:prstGeom>
              <a:blipFill>
                <a:blip r:embed="rId7"/>
                <a:stretch>
                  <a:fillRect r="-4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74032E0D-F402-4494-4FA8-E5DC645724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0341" y="4207915"/>
            <a:ext cx="256054" cy="384081"/>
          </a:xfrm>
          <a:prstGeom prst="rect">
            <a:avLst/>
          </a:prstGeom>
          <a:noFill/>
          <a:effectLst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9F09B90-2A59-AC07-6D2B-1A17C58220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6900950" y="4105313"/>
            <a:ext cx="256054" cy="384081"/>
          </a:xfrm>
          <a:prstGeom prst="rect">
            <a:avLst/>
          </a:prstGeom>
          <a:noFill/>
          <a:effectLst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BF8A606-AE16-F8DC-CE8D-C0CC898A02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6987" y="4220103"/>
            <a:ext cx="256054" cy="384081"/>
          </a:xfrm>
          <a:prstGeom prst="rect">
            <a:avLst/>
          </a:prstGeom>
          <a:noFill/>
          <a:effectLst/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02AC0EC-E8B0-8372-C529-637BC6F3F1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>
            <a:off x="8137843" y="4110462"/>
            <a:ext cx="256054" cy="384081"/>
          </a:xfrm>
          <a:prstGeom prst="rect">
            <a:avLst/>
          </a:prstGeom>
          <a:noFill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E472D03-5B83-0CF6-CD8C-CBD9DB6A69A0}"/>
                  </a:ext>
                </a:extLst>
              </p:cNvPr>
              <p:cNvSpPr txBox="1"/>
              <p:nvPr/>
            </p:nvSpPr>
            <p:spPr>
              <a:xfrm>
                <a:off x="7168003" y="3836402"/>
                <a:ext cx="5330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E472D03-5B83-0CF6-CD8C-CBD9DB6A69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003" y="3836402"/>
                <a:ext cx="533031" cy="369332"/>
              </a:xfrm>
              <a:prstGeom prst="rect">
                <a:avLst/>
              </a:prstGeom>
              <a:blipFill>
                <a:blip r:embed="rId9"/>
                <a:stretch>
                  <a:fillRect l="-57471" t="-118033" r="-88506" b="-185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09682D3-6762-5CFE-3E39-CB35B8DEF0E3}"/>
                  </a:ext>
                </a:extLst>
              </p:cNvPr>
              <p:cNvSpPr txBox="1"/>
              <p:nvPr/>
            </p:nvSpPr>
            <p:spPr>
              <a:xfrm>
                <a:off x="7593813" y="3843003"/>
                <a:ext cx="5330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09682D3-6762-5CFE-3E39-CB35B8DEF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813" y="3843003"/>
                <a:ext cx="533031" cy="369332"/>
              </a:xfrm>
              <a:prstGeom prst="rect">
                <a:avLst/>
              </a:prstGeom>
              <a:blipFill>
                <a:blip r:embed="rId10"/>
                <a:stretch>
                  <a:fillRect l="-57471" t="-118033" r="-88506" b="-185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08F99E2-F92A-6A86-BC45-C67F91CF125C}"/>
                  </a:ext>
                </a:extLst>
              </p:cNvPr>
              <p:cNvSpPr txBox="1"/>
              <p:nvPr/>
            </p:nvSpPr>
            <p:spPr>
              <a:xfrm>
                <a:off x="6751907" y="3836402"/>
                <a:ext cx="5330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08F99E2-F92A-6A86-BC45-C67F91CF12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907" y="3836402"/>
                <a:ext cx="533031" cy="369332"/>
              </a:xfrm>
              <a:prstGeom prst="rect">
                <a:avLst/>
              </a:prstGeom>
              <a:blipFill>
                <a:blip r:embed="rId11"/>
                <a:stretch>
                  <a:fillRect l="-57471" t="-118033" r="-88506" b="-185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21101C0-3F1E-5F78-E880-35238DABA37C}"/>
                  </a:ext>
                </a:extLst>
              </p:cNvPr>
              <p:cNvSpPr txBox="1"/>
              <p:nvPr/>
            </p:nvSpPr>
            <p:spPr>
              <a:xfrm>
                <a:off x="8000685" y="3842315"/>
                <a:ext cx="533031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21101C0-3F1E-5F78-E880-35238DABA3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0685" y="3842315"/>
                <a:ext cx="533031" cy="369332"/>
              </a:xfrm>
              <a:prstGeom prst="rect">
                <a:avLst/>
              </a:prstGeom>
              <a:blipFill>
                <a:blip r:embed="rId12"/>
                <a:stretch>
                  <a:fillRect l="-55682" t="-118033" r="-87500" b="-18524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336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ytterbium?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Powerful tools provided the two electrons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8CE2F6-D9AE-8EB1-AF56-18230BED57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431925"/>
            <a:ext cx="5089666" cy="3273425"/>
          </a:xfrm>
        </p:spPr>
        <p:txBody>
          <a:bodyPr/>
          <a:lstStyle/>
          <a:p>
            <a:r>
              <a:rPr lang="en-US" dirty="0"/>
              <a:t>Preferable for laser cooling</a:t>
            </a:r>
          </a:p>
          <a:p>
            <a:pPr lvl="1"/>
            <a:r>
              <a:rPr lang="en-US" dirty="0">
                <a:solidFill>
                  <a:srgbClr val="4D00D6"/>
                </a:solidFill>
              </a:rPr>
              <a:t>Broad cooling </a:t>
            </a:r>
            <a:r>
              <a:rPr lang="en-US" dirty="0"/>
              <a:t>(~</a:t>
            </a:r>
            <a:r>
              <a:rPr lang="en-US" dirty="0" err="1"/>
              <a:t>mK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rgbClr val="77B300"/>
                </a:solidFill>
              </a:rPr>
              <a:t>Narrow cooling and imaging </a:t>
            </a:r>
            <a:r>
              <a:rPr lang="en-US" dirty="0"/>
              <a:t>(~</a:t>
            </a:r>
            <a:r>
              <a:rPr lang="en-US" dirty="0" err="1"/>
              <a:t>μK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chemeClr val="bg2"/>
                </a:solidFill>
              </a:rPr>
              <a:t>“Clock” </a:t>
            </a:r>
            <a:r>
              <a:rPr lang="en-US" dirty="0"/>
              <a:t>transition to long-lived metastable states protected from environmental effects</a:t>
            </a:r>
          </a:p>
          <a:p>
            <a:r>
              <a:rPr lang="en-US" dirty="0">
                <a:solidFill>
                  <a:srgbClr val="9F22FF"/>
                </a:solidFill>
              </a:rPr>
              <a:t>Single-photon excitation </a:t>
            </a:r>
            <a:r>
              <a:rPr lang="en-US" dirty="0"/>
              <a:t>to Rydberg states trapped by the same tweezers </a:t>
            </a:r>
            <a:r>
              <a:rPr lang="en-US" baseline="30000" dirty="0"/>
              <a:t>[1]</a:t>
            </a:r>
          </a:p>
        </p:txBody>
      </p:sp>
      <p:sp>
        <p:nvSpPr>
          <p:cNvPr id="2" name="矩形: 圆角 60">
            <a:extLst>
              <a:ext uri="{FF2B5EF4-FFF2-40B4-BE49-F238E27FC236}">
                <a16:creationId xmlns:a16="http://schemas.microsoft.com/office/drawing/2014/main" id="{A529ACB3-664B-B3B1-AFC1-365D1C157D93}"/>
              </a:ext>
            </a:extLst>
          </p:cNvPr>
          <p:cNvSpPr/>
          <p:nvPr/>
        </p:nvSpPr>
        <p:spPr>
          <a:xfrm>
            <a:off x="6764219" y="2316851"/>
            <a:ext cx="1375734" cy="1077614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48">
            <a:extLst>
              <a:ext uri="{FF2B5EF4-FFF2-40B4-BE49-F238E27FC236}">
                <a16:creationId xmlns:a16="http://schemas.microsoft.com/office/drawing/2014/main" id="{E5C68988-3166-6D1E-891F-F4AEA5458380}"/>
              </a:ext>
            </a:extLst>
          </p:cNvPr>
          <p:cNvCxnSpPr>
            <a:cxnSpLocks/>
          </p:cNvCxnSpPr>
          <p:nvPr/>
        </p:nvCxnSpPr>
        <p:spPr>
          <a:xfrm>
            <a:off x="6140352" y="1711668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50">
            <a:extLst>
              <a:ext uri="{FF2B5EF4-FFF2-40B4-BE49-F238E27FC236}">
                <a16:creationId xmlns:a16="http://schemas.microsoft.com/office/drawing/2014/main" id="{0147494E-B532-0BD4-5558-7EB67A30945D}"/>
              </a:ext>
            </a:extLst>
          </p:cNvPr>
          <p:cNvCxnSpPr>
            <a:cxnSpLocks/>
          </p:cNvCxnSpPr>
          <p:nvPr/>
        </p:nvCxnSpPr>
        <p:spPr>
          <a:xfrm>
            <a:off x="7666734" y="1935408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2">
            <a:extLst>
              <a:ext uri="{FF2B5EF4-FFF2-40B4-BE49-F238E27FC236}">
                <a16:creationId xmlns:a16="http://schemas.microsoft.com/office/drawing/2014/main" id="{EA9A0DEA-85B3-19DA-E999-FEFBDB9E3D67}"/>
              </a:ext>
            </a:extLst>
          </p:cNvPr>
          <p:cNvCxnSpPr>
            <a:cxnSpLocks/>
          </p:cNvCxnSpPr>
          <p:nvPr/>
        </p:nvCxnSpPr>
        <p:spPr>
          <a:xfrm>
            <a:off x="7184333" y="2858208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4">
            <a:extLst>
              <a:ext uri="{FF2B5EF4-FFF2-40B4-BE49-F238E27FC236}">
                <a16:creationId xmlns:a16="http://schemas.microsoft.com/office/drawing/2014/main" id="{3849D293-D295-0CAB-E6E4-40BF9F3AB642}"/>
              </a:ext>
            </a:extLst>
          </p:cNvPr>
          <p:cNvCxnSpPr>
            <a:cxnSpLocks/>
          </p:cNvCxnSpPr>
          <p:nvPr/>
        </p:nvCxnSpPr>
        <p:spPr>
          <a:xfrm>
            <a:off x="7209124" y="963847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55">
            <a:extLst>
              <a:ext uri="{FF2B5EF4-FFF2-40B4-BE49-F238E27FC236}">
                <a16:creationId xmlns:a16="http://schemas.microsoft.com/office/drawing/2014/main" id="{F555E527-874F-7681-71BA-893924819267}"/>
              </a:ext>
            </a:extLst>
          </p:cNvPr>
          <p:cNvSpPr txBox="1"/>
          <p:nvPr/>
        </p:nvSpPr>
        <p:spPr>
          <a:xfrm>
            <a:off x="5708004" y="1517036"/>
            <a:ext cx="62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P</a:t>
            </a:r>
            <a:r>
              <a:rPr lang="en-US" sz="1600" baseline="-25000" dirty="0"/>
              <a:t>1</a:t>
            </a:r>
          </a:p>
        </p:txBody>
      </p:sp>
      <p:sp>
        <p:nvSpPr>
          <p:cNvPr id="11" name="TextBox 45">
            <a:extLst>
              <a:ext uri="{FF2B5EF4-FFF2-40B4-BE49-F238E27FC236}">
                <a16:creationId xmlns:a16="http://schemas.microsoft.com/office/drawing/2014/main" id="{56C317F2-2B60-5BFD-4E9F-92CEC1B2F993}"/>
              </a:ext>
            </a:extLst>
          </p:cNvPr>
          <p:cNvSpPr txBox="1"/>
          <p:nvPr/>
        </p:nvSpPr>
        <p:spPr>
          <a:xfrm>
            <a:off x="8412674" y="1753361"/>
            <a:ext cx="586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</a:t>
            </a:r>
            <a:r>
              <a:rPr lang="en-US" sz="1600" dirty="0"/>
              <a:t>D</a:t>
            </a:r>
            <a:r>
              <a:rPr lang="en-US" sz="1600" baseline="-25000" dirty="0"/>
              <a:t>1</a:t>
            </a:r>
          </a:p>
        </p:txBody>
      </p:sp>
      <p:sp>
        <p:nvSpPr>
          <p:cNvPr id="12" name="TextBox 49">
            <a:extLst>
              <a:ext uri="{FF2B5EF4-FFF2-40B4-BE49-F238E27FC236}">
                <a16:creationId xmlns:a16="http://schemas.microsoft.com/office/drawing/2014/main" id="{D145C9B9-0ED4-3B35-27E6-6BB4FDFAA906}"/>
              </a:ext>
            </a:extLst>
          </p:cNvPr>
          <p:cNvSpPr txBox="1"/>
          <p:nvPr/>
        </p:nvSpPr>
        <p:spPr>
          <a:xfrm>
            <a:off x="6764219" y="3036130"/>
            <a:ext cx="622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</a:t>
            </a:r>
            <a:r>
              <a:rPr lang="en-US" sz="1600" dirty="0"/>
              <a:t>P</a:t>
            </a:r>
            <a:r>
              <a:rPr lang="en-US" sz="1600" baseline="-25000" dirty="0"/>
              <a:t>0</a:t>
            </a:r>
          </a:p>
        </p:txBody>
      </p:sp>
      <p:sp>
        <p:nvSpPr>
          <p:cNvPr id="13" name="TextBox 123">
            <a:extLst>
              <a:ext uri="{FF2B5EF4-FFF2-40B4-BE49-F238E27FC236}">
                <a16:creationId xmlns:a16="http://schemas.microsoft.com/office/drawing/2014/main" id="{D60EA275-F493-B70B-407E-4C10C5C44E53}"/>
              </a:ext>
            </a:extLst>
          </p:cNvPr>
          <p:cNvSpPr txBox="1"/>
          <p:nvPr/>
        </p:nvSpPr>
        <p:spPr>
          <a:xfrm>
            <a:off x="5965438" y="4264901"/>
            <a:ext cx="615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S</a:t>
            </a:r>
            <a:r>
              <a:rPr lang="en-US" sz="1600" baseline="-25000" dirty="0"/>
              <a:t>0</a:t>
            </a:r>
          </a:p>
        </p:txBody>
      </p:sp>
      <p:sp>
        <p:nvSpPr>
          <p:cNvPr id="14" name="TextBox 124">
            <a:extLst>
              <a:ext uri="{FF2B5EF4-FFF2-40B4-BE49-F238E27FC236}">
                <a16:creationId xmlns:a16="http://schemas.microsoft.com/office/drawing/2014/main" id="{902B2330-502E-8B5D-68FE-3339FB3ED546}"/>
              </a:ext>
            </a:extLst>
          </p:cNvPr>
          <p:cNvSpPr txBox="1"/>
          <p:nvPr/>
        </p:nvSpPr>
        <p:spPr>
          <a:xfrm>
            <a:off x="6764271" y="2664049"/>
            <a:ext cx="622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</a:t>
            </a:r>
            <a:r>
              <a:rPr lang="en-US" sz="1600" dirty="0"/>
              <a:t>P</a:t>
            </a:r>
            <a:r>
              <a:rPr lang="en-US" sz="1600" baseline="-25000" dirty="0"/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25">
                <a:extLst>
                  <a:ext uri="{FF2B5EF4-FFF2-40B4-BE49-F238E27FC236}">
                    <a16:creationId xmlns:a16="http://schemas.microsoft.com/office/drawing/2014/main" id="{E9195859-E6C8-1754-5161-2A6EBEA477B7}"/>
                  </a:ext>
                </a:extLst>
              </p:cNvPr>
              <p:cNvSpPr txBox="1"/>
              <p:nvPr/>
            </p:nvSpPr>
            <p:spPr>
              <a:xfrm>
                <a:off x="7995601" y="788761"/>
                <a:ext cx="10054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aseline="30000" dirty="0"/>
                  <a:t>3</a:t>
                </a:r>
                <a:r>
                  <a:rPr lang="en-US" sz="1600" dirty="0"/>
                  <a:t>S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endParaRPr lang="en-US" sz="1600" baseline="-25000" dirty="0"/>
              </a:p>
            </p:txBody>
          </p:sp>
        </mc:Choice>
        <mc:Fallback xmlns="">
          <p:sp>
            <p:nvSpPr>
              <p:cNvPr id="15" name="TextBox 125">
                <a:extLst>
                  <a:ext uri="{FF2B5EF4-FFF2-40B4-BE49-F238E27FC236}">
                    <a16:creationId xmlns:a16="http://schemas.microsoft.com/office/drawing/2014/main" id="{E9195859-E6C8-1754-5161-2A6EBEA47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601" y="788761"/>
                <a:ext cx="1005484" cy="338554"/>
              </a:xfrm>
              <a:prstGeom prst="rect">
                <a:avLst/>
              </a:prstGeom>
              <a:blipFill>
                <a:blip r:embed="rId2"/>
                <a:stretch>
                  <a:fillRect t="-3571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206">
            <a:extLst>
              <a:ext uri="{FF2B5EF4-FFF2-40B4-BE49-F238E27FC236}">
                <a16:creationId xmlns:a16="http://schemas.microsoft.com/office/drawing/2014/main" id="{233199E7-A8EA-145C-3A5F-927F766DC16B}"/>
              </a:ext>
            </a:extLst>
          </p:cNvPr>
          <p:cNvCxnSpPr>
            <a:cxnSpLocks/>
          </p:cNvCxnSpPr>
          <p:nvPr/>
        </p:nvCxnSpPr>
        <p:spPr>
          <a:xfrm flipH="1" flipV="1">
            <a:off x="6528013" y="1733140"/>
            <a:ext cx="24477" cy="2703513"/>
          </a:xfrm>
          <a:prstGeom prst="straightConnector1">
            <a:avLst/>
          </a:prstGeom>
          <a:ln w="63500">
            <a:solidFill>
              <a:srgbClr val="4D00D6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07">
            <a:extLst>
              <a:ext uri="{FF2B5EF4-FFF2-40B4-BE49-F238E27FC236}">
                <a16:creationId xmlns:a16="http://schemas.microsoft.com/office/drawing/2014/main" id="{A86BC4FA-71FE-9C65-B27F-10C8377EEEBE}"/>
              </a:ext>
            </a:extLst>
          </p:cNvPr>
          <p:cNvCxnSpPr>
            <a:cxnSpLocks/>
          </p:cNvCxnSpPr>
          <p:nvPr/>
        </p:nvCxnSpPr>
        <p:spPr>
          <a:xfrm flipV="1">
            <a:off x="7318293" y="2876140"/>
            <a:ext cx="0" cy="1558038"/>
          </a:xfrm>
          <a:prstGeom prst="straightConnector1">
            <a:avLst/>
          </a:prstGeom>
          <a:ln w="317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208">
            <a:extLst>
              <a:ext uri="{FF2B5EF4-FFF2-40B4-BE49-F238E27FC236}">
                <a16:creationId xmlns:a16="http://schemas.microsoft.com/office/drawing/2014/main" id="{D172CE98-DBA7-4DA8-FF39-A95B2001D6F1}"/>
              </a:ext>
            </a:extLst>
          </p:cNvPr>
          <p:cNvCxnSpPr>
            <a:cxnSpLocks/>
          </p:cNvCxnSpPr>
          <p:nvPr/>
        </p:nvCxnSpPr>
        <p:spPr>
          <a:xfrm flipV="1">
            <a:off x="7441368" y="3244440"/>
            <a:ext cx="0" cy="1189738"/>
          </a:xfrm>
          <a:prstGeom prst="straightConnector1">
            <a:avLst/>
          </a:prstGeom>
          <a:ln w="19050">
            <a:solidFill>
              <a:schemeClr val="bg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209">
            <a:extLst>
              <a:ext uri="{FF2B5EF4-FFF2-40B4-BE49-F238E27FC236}">
                <a16:creationId xmlns:a16="http://schemas.microsoft.com/office/drawing/2014/main" id="{F114B72B-7BC8-7CDD-551A-BD255D2BA52A}"/>
              </a:ext>
            </a:extLst>
          </p:cNvPr>
          <p:cNvCxnSpPr>
            <a:cxnSpLocks/>
          </p:cNvCxnSpPr>
          <p:nvPr/>
        </p:nvCxnSpPr>
        <p:spPr>
          <a:xfrm flipV="1">
            <a:off x="7754089" y="1959667"/>
            <a:ext cx="3245" cy="1265521"/>
          </a:xfrm>
          <a:prstGeom prst="straightConnector1">
            <a:avLst/>
          </a:prstGeom>
          <a:ln w="25400">
            <a:solidFill>
              <a:srgbClr val="A6002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210">
            <a:extLst>
              <a:ext uri="{FF2B5EF4-FFF2-40B4-BE49-F238E27FC236}">
                <a16:creationId xmlns:a16="http://schemas.microsoft.com/office/drawing/2014/main" id="{51BDE491-98FB-D3C1-E2F5-94F00FDEBAA8}"/>
              </a:ext>
            </a:extLst>
          </p:cNvPr>
          <p:cNvCxnSpPr>
            <a:cxnSpLocks/>
          </p:cNvCxnSpPr>
          <p:nvPr/>
        </p:nvCxnSpPr>
        <p:spPr>
          <a:xfrm flipV="1">
            <a:off x="7614283" y="991778"/>
            <a:ext cx="0" cy="2239962"/>
          </a:xfrm>
          <a:prstGeom prst="straightConnector1">
            <a:avLst/>
          </a:prstGeom>
          <a:ln w="25400">
            <a:solidFill>
              <a:srgbClr val="9F22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18">
            <a:extLst>
              <a:ext uri="{FF2B5EF4-FFF2-40B4-BE49-F238E27FC236}">
                <a16:creationId xmlns:a16="http://schemas.microsoft.com/office/drawing/2014/main" id="{1BDDC35C-37CF-8EC8-1EA7-5CA30E3E2415}"/>
              </a:ext>
            </a:extLst>
          </p:cNvPr>
          <p:cNvSpPr txBox="1"/>
          <p:nvPr/>
        </p:nvSpPr>
        <p:spPr>
          <a:xfrm>
            <a:off x="5863874" y="2873495"/>
            <a:ext cx="694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4D00D6"/>
                </a:solidFill>
              </a:rPr>
              <a:t>399 nm</a:t>
            </a:r>
          </a:p>
        </p:txBody>
      </p:sp>
      <p:sp>
        <p:nvSpPr>
          <p:cNvPr id="22" name="TextBox 220">
            <a:extLst>
              <a:ext uri="{FF2B5EF4-FFF2-40B4-BE49-F238E27FC236}">
                <a16:creationId xmlns:a16="http://schemas.microsoft.com/office/drawing/2014/main" id="{69FBAF19-6040-4EB0-5DD2-DD21A8273BBF}"/>
              </a:ext>
            </a:extLst>
          </p:cNvPr>
          <p:cNvSpPr txBox="1"/>
          <p:nvPr/>
        </p:nvSpPr>
        <p:spPr>
          <a:xfrm>
            <a:off x="6654345" y="3600575"/>
            <a:ext cx="710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77B300"/>
                </a:solidFill>
              </a:rPr>
              <a:t>556 nm</a:t>
            </a:r>
          </a:p>
        </p:txBody>
      </p:sp>
      <p:sp>
        <p:nvSpPr>
          <p:cNvPr id="23" name="TextBox 221">
            <a:extLst>
              <a:ext uri="{FF2B5EF4-FFF2-40B4-BE49-F238E27FC236}">
                <a16:creationId xmlns:a16="http://schemas.microsoft.com/office/drawing/2014/main" id="{C3AF5C51-ED5E-1774-0F6E-6A5FD178421B}"/>
              </a:ext>
            </a:extLst>
          </p:cNvPr>
          <p:cNvSpPr txBox="1"/>
          <p:nvPr/>
        </p:nvSpPr>
        <p:spPr>
          <a:xfrm>
            <a:off x="7407588" y="3851221"/>
            <a:ext cx="787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578 nm</a:t>
            </a:r>
          </a:p>
        </p:txBody>
      </p:sp>
      <p:sp>
        <p:nvSpPr>
          <p:cNvPr id="24" name="TextBox 222">
            <a:extLst>
              <a:ext uri="{FF2B5EF4-FFF2-40B4-BE49-F238E27FC236}">
                <a16:creationId xmlns:a16="http://schemas.microsoft.com/office/drawing/2014/main" id="{75CD177D-5F59-9E63-C01E-65A86DCA59B9}"/>
              </a:ext>
            </a:extLst>
          </p:cNvPr>
          <p:cNvSpPr txBox="1"/>
          <p:nvPr/>
        </p:nvSpPr>
        <p:spPr>
          <a:xfrm>
            <a:off x="6937306" y="1208495"/>
            <a:ext cx="757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9F22FF"/>
                </a:solidFill>
              </a:rPr>
              <a:t>302 nm</a:t>
            </a:r>
          </a:p>
        </p:txBody>
      </p:sp>
      <p:sp>
        <p:nvSpPr>
          <p:cNvPr id="25" name="TextBox 223">
            <a:extLst>
              <a:ext uri="{FF2B5EF4-FFF2-40B4-BE49-F238E27FC236}">
                <a16:creationId xmlns:a16="http://schemas.microsoft.com/office/drawing/2014/main" id="{9CB997F6-DFF1-CD90-D083-945AEB0E5CC5}"/>
              </a:ext>
            </a:extLst>
          </p:cNvPr>
          <p:cNvSpPr txBox="1"/>
          <p:nvPr/>
        </p:nvSpPr>
        <p:spPr>
          <a:xfrm>
            <a:off x="7726784" y="2064719"/>
            <a:ext cx="870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A60021"/>
                </a:solidFill>
              </a:rPr>
              <a:t>1389 nm</a:t>
            </a:r>
          </a:p>
        </p:txBody>
      </p:sp>
      <p:cxnSp>
        <p:nvCxnSpPr>
          <p:cNvPr id="26" name="Straight Connector 51">
            <a:extLst>
              <a:ext uri="{FF2B5EF4-FFF2-40B4-BE49-F238E27FC236}">
                <a16:creationId xmlns:a16="http://schemas.microsoft.com/office/drawing/2014/main" id="{7667F9B7-EF7C-3874-E1E8-196762C98A5C}"/>
              </a:ext>
            </a:extLst>
          </p:cNvPr>
          <p:cNvCxnSpPr>
            <a:cxnSpLocks/>
          </p:cNvCxnSpPr>
          <p:nvPr/>
        </p:nvCxnSpPr>
        <p:spPr>
          <a:xfrm>
            <a:off x="6383883" y="4434178"/>
            <a:ext cx="1830138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53">
            <a:extLst>
              <a:ext uri="{FF2B5EF4-FFF2-40B4-BE49-F238E27FC236}">
                <a16:creationId xmlns:a16="http://schemas.microsoft.com/office/drawing/2014/main" id="{25AC24C1-8D3A-8420-8A9D-9941F33B27E6}"/>
              </a:ext>
            </a:extLst>
          </p:cNvPr>
          <p:cNvCxnSpPr>
            <a:cxnSpLocks/>
          </p:cNvCxnSpPr>
          <p:nvPr/>
        </p:nvCxnSpPr>
        <p:spPr>
          <a:xfrm>
            <a:off x="7184333" y="3223950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52">
            <a:extLst>
              <a:ext uri="{FF2B5EF4-FFF2-40B4-BE49-F238E27FC236}">
                <a16:creationId xmlns:a16="http://schemas.microsoft.com/office/drawing/2014/main" id="{7FE4D6BA-A905-8A4A-447C-3A5F5FF93F39}"/>
              </a:ext>
            </a:extLst>
          </p:cNvPr>
          <p:cNvCxnSpPr>
            <a:cxnSpLocks/>
          </p:cNvCxnSpPr>
          <p:nvPr/>
        </p:nvCxnSpPr>
        <p:spPr>
          <a:xfrm>
            <a:off x="7184333" y="2494771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124">
            <a:extLst>
              <a:ext uri="{FF2B5EF4-FFF2-40B4-BE49-F238E27FC236}">
                <a16:creationId xmlns:a16="http://schemas.microsoft.com/office/drawing/2014/main" id="{FC07C796-702A-3950-8484-2624EF779D7D}"/>
              </a:ext>
            </a:extLst>
          </p:cNvPr>
          <p:cNvSpPr txBox="1"/>
          <p:nvPr/>
        </p:nvSpPr>
        <p:spPr>
          <a:xfrm>
            <a:off x="6764219" y="2316851"/>
            <a:ext cx="622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</a:t>
            </a:r>
            <a:r>
              <a:rPr lang="en-US" sz="1600" dirty="0"/>
              <a:t>P</a:t>
            </a:r>
            <a:r>
              <a:rPr lang="en-US" sz="1600" baseline="-25000" dirty="0"/>
              <a:t>2</a:t>
            </a:r>
          </a:p>
        </p:txBody>
      </p:sp>
      <p:sp>
        <p:nvSpPr>
          <p:cNvPr id="30" name="文本框 61">
            <a:extLst>
              <a:ext uri="{FF2B5EF4-FFF2-40B4-BE49-F238E27FC236}">
                <a16:creationId xmlns:a16="http://schemas.microsoft.com/office/drawing/2014/main" id="{737DF2A7-4714-B353-8485-2BDD5FBD5729}"/>
              </a:ext>
            </a:extLst>
          </p:cNvPr>
          <p:cNvSpPr txBox="1"/>
          <p:nvPr/>
        </p:nvSpPr>
        <p:spPr>
          <a:xfrm>
            <a:off x="457200" y="4443740"/>
            <a:ext cx="4808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[1] J. T. Wilson, </a:t>
            </a:r>
            <a:r>
              <a:rPr lang="en-US" sz="1100" i="1" dirty="0"/>
              <a:t>et al.</a:t>
            </a:r>
            <a:r>
              <a:rPr lang="en-US" sz="1100" dirty="0"/>
              <a:t> Phys. Rev. Lett.</a:t>
            </a:r>
            <a:r>
              <a:rPr lang="en-US" sz="1100" i="1" dirty="0"/>
              <a:t> </a:t>
            </a:r>
            <a:r>
              <a:rPr lang="en-US" sz="1100" b="1" dirty="0"/>
              <a:t>128</a:t>
            </a:r>
            <a:r>
              <a:rPr lang="en-US" sz="1100" dirty="0"/>
              <a:t>, 033201 (2022).</a:t>
            </a:r>
          </a:p>
        </p:txBody>
      </p:sp>
      <p:sp>
        <p:nvSpPr>
          <p:cNvPr id="33" name="Slide Number Placeholder 1">
            <a:extLst>
              <a:ext uri="{FF2B5EF4-FFF2-40B4-BE49-F238E27FC236}">
                <a16:creationId xmlns:a16="http://schemas.microsoft.com/office/drawing/2014/main" id="{E8048A30-EBFF-B1DE-A540-F2C038EC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25</a:t>
            </a:fld>
            <a:endParaRPr lang="en-US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EBD0FC-C9E7-EEF9-9D93-88DD3BBBDF31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228424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Neutral atoms in Tweezers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 bottom-up approach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8CE2F6-D9AE-8EB1-AF56-18230BED57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431925"/>
            <a:ext cx="4933950" cy="3273425"/>
          </a:xfrm>
        </p:spPr>
        <p:txBody>
          <a:bodyPr/>
          <a:lstStyle/>
          <a:p>
            <a:r>
              <a:rPr lang="en-US" dirty="0"/>
              <a:t>Re-configurable to arbitrary patterns</a:t>
            </a:r>
          </a:p>
          <a:p>
            <a:r>
              <a:rPr lang="en-US" dirty="0"/>
              <a:t>Scalable to large systems</a:t>
            </a:r>
          </a:p>
          <a:p>
            <a:r>
              <a:rPr lang="en-US" dirty="0"/>
              <a:t>Flexible connectivity</a:t>
            </a:r>
          </a:p>
        </p:txBody>
      </p:sp>
      <p:pic>
        <p:nvPicPr>
          <p:cNvPr id="2" name="图片 8" descr="图示&#10;&#10;描述已自动生成">
            <a:extLst>
              <a:ext uri="{FF2B5EF4-FFF2-40B4-BE49-F238E27FC236}">
                <a16:creationId xmlns:a16="http://schemas.microsoft.com/office/drawing/2014/main" id="{FE2306FE-9DE6-04B9-02B8-F7FC3A94F3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-1467"/>
          <a:stretch/>
        </p:blipFill>
        <p:spPr>
          <a:xfrm>
            <a:off x="5769959" y="1431925"/>
            <a:ext cx="2642473" cy="2888817"/>
          </a:xfrm>
          <a:prstGeom prst="rect">
            <a:avLst/>
          </a:prstGeom>
        </p:spPr>
      </p:pic>
      <p:sp>
        <p:nvSpPr>
          <p:cNvPr id="6" name="文本框 9">
            <a:extLst>
              <a:ext uri="{FF2B5EF4-FFF2-40B4-BE49-F238E27FC236}">
                <a16:creationId xmlns:a16="http://schemas.microsoft.com/office/drawing/2014/main" id="{5BA959E7-005C-5B1D-9904-C4DF249401F2}"/>
              </a:ext>
            </a:extLst>
          </p:cNvPr>
          <p:cNvSpPr txBox="1"/>
          <p:nvPr/>
        </p:nvSpPr>
        <p:spPr>
          <a:xfrm>
            <a:off x="5301227" y="4453792"/>
            <a:ext cx="35799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M. Endres, </a:t>
            </a:r>
            <a:r>
              <a:rPr lang="en-US" sz="1200" i="1" dirty="0"/>
              <a:t>et al</a:t>
            </a:r>
            <a:r>
              <a:rPr lang="en-US" sz="1200" dirty="0"/>
              <a:t>. Science </a:t>
            </a:r>
            <a:r>
              <a:rPr lang="en-US" sz="1200" b="1" dirty="0"/>
              <a:t>354</a:t>
            </a:r>
            <a:r>
              <a:rPr lang="en-US" sz="1200" dirty="0"/>
              <a:t>, 1024-1027 (2016).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438DD7F-3D74-CD0B-857F-FB229FA3A831}"/>
              </a:ext>
            </a:extLst>
          </p:cNvPr>
          <p:cNvSpPr txBox="1"/>
          <p:nvPr/>
        </p:nvSpPr>
        <p:spPr>
          <a:xfrm>
            <a:off x="951187" y="4459129"/>
            <a:ext cx="3945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M. A. Norcia, </a:t>
            </a:r>
            <a:r>
              <a:rPr lang="en-US" sz="1200" i="1" dirty="0"/>
              <a:t>et al.</a:t>
            </a:r>
            <a:r>
              <a:rPr lang="en-US" sz="1200" dirty="0"/>
              <a:t> PRX Quantum </a:t>
            </a:r>
            <a:r>
              <a:rPr lang="en-US" sz="1200" b="1" dirty="0"/>
              <a:t>5</a:t>
            </a:r>
            <a:r>
              <a:rPr lang="en-US" sz="1200" dirty="0"/>
              <a:t>, 030316 (2024).</a:t>
            </a:r>
          </a:p>
        </p:txBody>
      </p:sp>
      <p:pic>
        <p:nvPicPr>
          <p:cNvPr id="2050" name="Picture 2" descr="Figure caption">
            <a:extLst>
              <a:ext uri="{FF2B5EF4-FFF2-40B4-BE49-F238E27FC236}">
                <a16:creationId xmlns:a16="http://schemas.microsoft.com/office/drawing/2014/main" id="{BE4A1BE7-2324-F5EA-1D3E-DD63D771C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444" y="2661687"/>
            <a:ext cx="3346047" cy="16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83E58B5F-9718-DD08-FDB8-F1D9E306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26</a:t>
            </a:fld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3C6858-71DA-7408-23CF-2949EE2CC33F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22584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Rydberg atoms in tweezers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Tunable strong interactions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8CE2F6-D9AE-8EB1-AF56-18230BED57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1431925"/>
            <a:ext cx="4406202" cy="3273425"/>
          </a:xfrm>
        </p:spPr>
        <p:txBody>
          <a:bodyPr/>
          <a:lstStyle/>
          <a:p>
            <a:r>
              <a:rPr lang="en-US" dirty="0"/>
              <a:t>Rydberg blockade mechanism provides strong interaction between atoms</a:t>
            </a:r>
          </a:p>
          <a:p>
            <a:r>
              <a:rPr lang="en-US" dirty="0"/>
              <a:t>High fidelity (&gt;99.5%) entanglement can be realized </a:t>
            </a:r>
            <a:r>
              <a:rPr lang="en-US" baseline="30000" dirty="0"/>
              <a:t>[1]</a:t>
            </a:r>
            <a:endParaRPr lang="en-US" dirty="0"/>
          </a:p>
          <a:p>
            <a:r>
              <a:rPr lang="en-US" dirty="0"/>
              <a:t>Interaction strength can be tuned by using different Rydberg states or variable lattice spacings </a:t>
            </a:r>
            <a:r>
              <a:rPr lang="en-US" baseline="30000" dirty="0"/>
              <a:t>[2]</a:t>
            </a:r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F36F3F-3104-E00B-8C88-DBB05902EF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75263"/>
          <a:stretch/>
        </p:blipFill>
        <p:spPr>
          <a:xfrm>
            <a:off x="5470815" y="3756898"/>
            <a:ext cx="3039333" cy="6616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C9C583-DC6C-50A5-7A82-A93A0786FF9F}"/>
              </a:ext>
            </a:extLst>
          </p:cNvPr>
          <p:cNvSpPr txBox="1"/>
          <p:nvPr/>
        </p:nvSpPr>
        <p:spPr>
          <a:xfrm>
            <a:off x="5153056" y="4436988"/>
            <a:ext cx="3809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H. Levine, </a:t>
            </a:r>
            <a:r>
              <a:rPr lang="en-US" sz="1200" i="1" dirty="0"/>
              <a:t>et al. </a:t>
            </a:r>
            <a:r>
              <a:rPr lang="en-US" sz="1200" dirty="0"/>
              <a:t>Phys. Rev. Lett. </a:t>
            </a:r>
            <a:r>
              <a:rPr lang="en-US" sz="1200" b="1" dirty="0"/>
              <a:t>123</a:t>
            </a:r>
            <a:r>
              <a:rPr lang="en-US" sz="1200" dirty="0"/>
              <a:t>, 170503 (2019).</a:t>
            </a:r>
          </a:p>
        </p:txBody>
      </p:sp>
      <p:sp>
        <p:nvSpPr>
          <p:cNvPr id="11" name="文本框 61">
            <a:extLst>
              <a:ext uri="{FF2B5EF4-FFF2-40B4-BE49-F238E27FC236}">
                <a16:creationId xmlns:a16="http://schemas.microsoft.com/office/drawing/2014/main" id="{3E1A6388-1B7A-CCC1-C81D-A74CA00A157D}"/>
              </a:ext>
            </a:extLst>
          </p:cNvPr>
          <p:cNvSpPr txBox="1"/>
          <p:nvPr/>
        </p:nvSpPr>
        <p:spPr>
          <a:xfrm>
            <a:off x="457200" y="4283100"/>
            <a:ext cx="48082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[1] P. Scholl, </a:t>
            </a:r>
            <a:r>
              <a:rPr lang="en-US" sz="1100" i="1" dirty="0"/>
              <a:t>et al.</a:t>
            </a:r>
            <a:r>
              <a:rPr lang="en-US" sz="1100" dirty="0"/>
              <a:t> Nature</a:t>
            </a:r>
            <a:r>
              <a:rPr lang="en-US" sz="1100" i="1" dirty="0"/>
              <a:t> </a:t>
            </a:r>
            <a:r>
              <a:rPr lang="en-US" sz="1100" b="1" dirty="0"/>
              <a:t>622</a:t>
            </a:r>
            <a:r>
              <a:rPr lang="en-US" sz="1100" dirty="0"/>
              <a:t>, 273-278 (2023).</a:t>
            </a:r>
          </a:p>
          <a:p>
            <a:r>
              <a:rPr lang="en-US" sz="1100" dirty="0"/>
              <a:t>[2] H. </a:t>
            </a:r>
            <a:r>
              <a:rPr lang="en-US" sz="1100" dirty="0" err="1"/>
              <a:t>Bernien</a:t>
            </a:r>
            <a:r>
              <a:rPr lang="en-US" sz="1100" dirty="0"/>
              <a:t>, </a:t>
            </a:r>
            <a:r>
              <a:rPr lang="en-US" sz="1100" i="1" dirty="0"/>
              <a:t>et al</a:t>
            </a:r>
            <a:r>
              <a:rPr lang="en-US" sz="1100" dirty="0"/>
              <a:t>. Nature </a:t>
            </a:r>
            <a:r>
              <a:rPr lang="en-US" sz="1100" b="1" dirty="0"/>
              <a:t>551</a:t>
            </a:r>
            <a:r>
              <a:rPr lang="en-US" sz="1100" dirty="0"/>
              <a:t>, 579–584 (2017).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AE74AD-18DE-7058-C1E1-E9521D546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167" y="1025838"/>
            <a:ext cx="3392633" cy="20355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741985-0F60-7CDC-AF37-DEF1A068ECA5}"/>
              </a:ext>
            </a:extLst>
          </p:cNvPr>
          <p:cNvSpPr txBox="1"/>
          <p:nvPr/>
        </p:nvSpPr>
        <p:spPr>
          <a:xfrm>
            <a:off x="5153056" y="3102293"/>
            <a:ext cx="3674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A. </a:t>
            </a:r>
            <a:r>
              <a:rPr lang="en-US" sz="1200" dirty="0" err="1"/>
              <a:t>Gaëtan</a:t>
            </a:r>
            <a:r>
              <a:rPr lang="en-US" sz="1200" dirty="0"/>
              <a:t>, </a:t>
            </a:r>
            <a:r>
              <a:rPr lang="en-US" sz="1200" i="1" dirty="0"/>
              <a:t>et al. </a:t>
            </a:r>
            <a:r>
              <a:rPr lang="en-US" sz="1200" dirty="0"/>
              <a:t>Nat. Phys. </a:t>
            </a:r>
            <a:r>
              <a:rPr lang="en-US" sz="1200" b="1" dirty="0"/>
              <a:t>5</a:t>
            </a:r>
            <a:r>
              <a:rPr lang="en-US" sz="1200" dirty="0"/>
              <a:t>, 115–118 (2009).</a:t>
            </a:r>
          </a:p>
          <a:p>
            <a:r>
              <a:rPr lang="en-US" sz="1200" dirty="0"/>
              <a:t>E. Urban, </a:t>
            </a:r>
            <a:r>
              <a:rPr lang="en-US" sz="1200" i="1" dirty="0"/>
              <a:t>et al.</a:t>
            </a:r>
            <a:r>
              <a:rPr lang="en-US" sz="1200" dirty="0"/>
              <a:t> Nat. Phys. </a:t>
            </a:r>
            <a:r>
              <a:rPr lang="en-US" sz="1200" b="1" dirty="0"/>
              <a:t>5</a:t>
            </a:r>
            <a:r>
              <a:rPr lang="en-US" sz="1200" dirty="0"/>
              <a:t>, 110–114 (2009).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BB767A45-2CEB-B10A-B8CC-FB52A1CB9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27</a:t>
            </a:fld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FD25D8-37E1-F660-60D3-FCBC52A914EF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26169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Vacuum design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Load atoms in UHV from a cold beam source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8CE2F6-D9AE-8EB1-AF56-18230BED57C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Maintains &lt;10</a:t>
            </a:r>
            <a:r>
              <a:rPr lang="en-US" baseline="30000" dirty="0"/>
              <a:t>-11</a:t>
            </a:r>
            <a:r>
              <a:rPr lang="en-US" dirty="0"/>
              <a:t> Torr vacuum in the glass cell</a:t>
            </a:r>
            <a:endParaRPr lang="en-US" baseline="30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B36790-0B69-F3A8-917D-D90DA9E91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5313" y="1855791"/>
            <a:ext cx="4922072" cy="228907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B0D679D-6F97-29DE-CE4C-49ACF9C0A8DD}"/>
              </a:ext>
            </a:extLst>
          </p:cNvPr>
          <p:cNvCxnSpPr>
            <a:cxnSpLocks/>
          </p:cNvCxnSpPr>
          <p:nvPr/>
        </p:nvCxnSpPr>
        <p:spPr>
          <a:xfrm flipV="1">
            <a:off x="5311809" y="3425424"/>
            <a:ext cx="0" cy="64672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233B18F-9AD9-D716-98A8-969D831EFE92}"/>
              </a:ext>
            </a:extLst>
          </p:cNvPr>
          <p:cNvSpPr txBox="1"/>
          <p:nvPr/>
        </p:nvSpPr>
        <p:spPr>
          <a:xfrm>
            <a:off x="4648200" y="4013167"/>
            <a:ext cx="1330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Transverse Cooling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AC59066-512B-945F-C1C5-323C3C6D94CA}"/>
              </a:ext>
            </a:extLst>
          </p:cNvPr>
          <p:cNvCxnSpPr>
            <a:cxnSpLocks/>
          </p:cNvCxnSpPr>
          <p:nvPr/>
        </p:nvCxnSpPr>
        <p:spPr>
          <a:xfrm flipH="1" flipV="1">
            <a:off x="5909099" y="3343275"/>
            <a:ext cx="323822" cy="72887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972F58A-3135-42DC-96D5-6336278D756F}"/>
              </a:ext>
            </a:extLst>
          </p:cNvPr>
          <p:cNvSpPr txBox="1"/>
          <p:nvPr/>
        </p:nvSpPr>
        <p:spPr>
          <a:xfrm>
            <a:off x="5581059" y="4072148"/>
            <a:ext cx="1330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Zeeman Slower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AC9B75C-A8E4-A269-6BB6-DCF0B2681AB3}"/>
              </a:ext>
            </a:extLst>
          </p:cNvPr>
          <p:cNvCxnSpPr>
            <a:cxnSpLocks/>
          </p:cNvCxnSpPr>
          <p:nvPr/>
        </p:nvCxnSpPr>
        <p:spPr>
          <a:xfrm>
            <a:off x="5950742" y="2358401"/>
            <a:ext cx="464346" cy="3452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66453F5-CD7B-76D0-011F-AC2976DA9D09}"/>
              </a:ext>
            </a:extLst>
          </p:cNvPr>
          <p:cNvSpPr txBox="1"/>
          <p:nvPr/>
        </p:nvSpPr>
        <p:spPr>
          <a:xfrm>
            <a:off x="5285421" y="1835181"/>
            <a:ext cx="1330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Bending MOT Chamber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4FBD50-3015-1EC0-7E66-03D8EDA4C787}"/>
              </a:ext>
            </a:extLst>
          </p:cNvPr>
          <p:cNvSpPr txBox="1"/>
          <p:nvPr/>
        </p:nvSpPr>
        <p:spPr>
          <a:xfrm>
            <a:off x="7847210" y="1804637"/>
            <a:ext cx="9777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Trapping Region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D0D1E07-FC8F-F371-B1A0-62CD17B20AF7}"/>
              </a:ext>
            </a:extLst>
          </p:cNvPr>
          <p:cNvCxnSpPr>
            <a:cxnSpLocks/>
          </p:cNvCxnSpPr>
          <p:nvPr/>
        </p:nvCxnSpPr>
        <p:spPr>
          <a:xfrm>
            <a:off x="8336060" y="2358401"/>
            <a:ext cx="1" cy="555656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4F923E-5D30-B806-6376-0BA2EE39C616}"/>
              </a:ext>
            </a:extLst>
          </p:cNvPr>
          <p:cNvCxnSpPr>
            <a:cxnSpLocks/>
          </p:cNvCxnSpPr>
          <p:nvPr/>
        </p:nvCxnSpPr>
        <p:spPr>
          <a:xfrm flipV="1">
            <a:off x="3806648" y="3406485"/>
            <a:ext cx="426321" cy="41388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49460A5-243B-BF23-3BEB-764F58BF1829}"/>
              </a:ext>
            </a:extLst>
          </p:cNvPr>
          <p:cNvSpPr txBox="1"/>
          <p:nvPr/>
        </p:nvSpPr>
        <p:spPr>
          <a:xfrm>
            <a:off x="3255268" y="3771304"/>
            <a:ext cx="977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Oven</a:t>
            </a:r>
          </a:p>
        </p:txBody>
      </p:sp>
      <p:cxnSp>
        <p:nvCxnSpPr>
          <p:cNvPr id="16" name="Straight Connector 48">
            <a:extLst>
              <a:ext uri="{FF2B5EF4-FFF2-40B4-BE49-F238E27FC236}">
                <a16:creationId xmlns:a16="http://schemas.microsoft.com/office/drawing/2014/main" id="{E786F160-9A39-4869-CF04-A62BF7E8398B}"/>
              </a:ext>
            </a:extLst>
          </p:cNvPr>
          <p:cNvCxnSpPr>
            <a:cxnSpLocks/>
          </p:cNvCxnSpPr>
          <p:nvPr/>
        </p:nvCxnSpPr>
        <p:spPr>
          <a:xfrm>
            <a:off x="1145846" y="2258785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55">
            <a:extLst>
              <a:ext uri="{FF2B5EF4-FFF2-40B4-BE49-F238E27FC236}">
                <a16:creationId xmlns:a16="http://schemas.microsoft.com/office/drawing/2014/main" id="{480BC0C3-28D0-CF00-C0DB-2B0AF7B5A5CA}"/>
              </a:ext>
            </a:extLst>
          </p:cNvPr>
          <p:cNvSpPr txBox="1"/>
          <p:nvPr/>
        </p:nvSpPr>
        <p:spPr>
          <a:xfrm>
            <a:off x="703414" y="2064153"/>
            <a:ext cx="62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P</a:t>
            </a:r>
            <a:r>
              <a:rPr lang="en-US" sz="1600" baseline="-25000" dirty="0"/>
              <a:t>1</a:t>
            </a:r>
          </a:p>
        </p:txBody>
      </p:sp>
      <p:sp>
        <p:nvSpPr>
          <p:cNvPr id="18" name="TextBox 123">
            <a:extLst>
              <a:ext uri="{FF2B5EF4-FFF2-40B4-BE49-F238E27FC236}">
                <a16:creationId xmlns:a16="http://schemas.microsoft.com/office/drawing/2014/main" id="{949F2BBA-ED20-49CF-E5F0-CDB45C236AFE}"/>
              </a:ext>
            </a:extLst>
          </p:cNvPr>
          <p:cNvSpPr txBox="1"/>
          <p:nvPr/>
        </p:nvSpPr>
        <p:spPr>
          <a:xfrm>
            <a:off x="703414" y="3681422"/>
            <a:ext cx="615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S</a:t>
            </a:r>
            <a:r>
              <a:rPr lang="en-US" sz="1600" baseline="-25000" dirty="0"/>
              <a:t>0</a:t>
            </a:r>
          </a:p>
        </p:txBody>
      </p:sp>
      <p:cxnSp>
        <p:nvCxnSpPr>
          <p:cNvPr id="19" name="Straight Arrow Connector 206">
            <a:extLst>
              <a:ext uri="{FF2B5EF4-FFF2-40B4-BE49-F238E27FC236}">
                <a16:creationId xmlns:a16="http://schemas.microsoft.com/office/drawing/2014/main" id="{F0F4D46E-17B1-3D82-AB75-07FB3DE60934}"/>
              </a:ext>
            </a:extLst>
          </p:cNvPr>
          <p:cNvCxnSpPr>
            <a:cxnSpLocks/>
          </p:cNvCxnSpPr>
          <p:nvPr/>
        </p:nvCxnSpPr>
        <p:spPr>
          <a:xfrm flipH="1" flipV="1">
            <a:off x="1500735" y="2258785"/>
            <a:ext cx="14409" cy="1591478"/>
          </a:xfrm>
          <a:prstGeom prst="straightConnector1">
            <a:avLst/>
          </a:prstGeom>
          <a:ln w="63500">
            <a:solidFill>
              <a:srgbClr val="4D00D6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218">
            <a:extLst>
              <a:ext uri="{FF2B5EF4-FFF2-40B4-BE49-F238E27FC236}">
                <a16:creationId xmlns:a16="http://schemas.microsoft.com/office/drawing/2014/main" id="{DADB850A-B149-ECB9-F779-B59A4749F4A0}"/>
              </a:ext>
            </a:extLst>
          </p:cNvPr>
          <p:cNvSpPr txBox="1"/>
          <p:nvPr/>
        </p:nvSpPr>
        <p:spPr>
          <a:xfrm>
            <a:off x="826168" y="2921446"/>
            <a:ext cx="6948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4D00D6"/>
                </a:solidFill>
              </a:rPr>
              <a:t>399 nm</a:t>
            </a:r>
          </a:p>
        </p:txBody>
      </p:sp>
      <p:cxnSp>
        <p:nvCxnSpPr>
          <p:cNvPr id="21" name="Straight Connector 51">
            <a:extLst>
              <a:ext uri="{FF2B5EF4-FFF2-40B4-BE49-F238E27FC236}">
                <a16:creationId xmlns:a16="http://schemas.microsoft.com/office/drawing/2014/main" id="{87563177-FF9A-709D-9DA7-7548F6F06E9D}"/>
              </a:ext>
            </a:extLst>
          </p:cNvPr>
          <p:cNvCxnSpPr>
            <a:cxnSpLocks/>
          </p:cNvCxnSpPr>
          <p:nvPr/>
        </p:nvCxnSpPr>
        <p:spPr>
          <a:xfrm>
            <a:off x="1145846" y="3850699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8">
                <a:extLst>
                  <a:ext uri="{FF2B5EF4-FFF2-40B4-BE49-F238E27FC236}">
                    <a16:creationId xmlns:a16="http://schemas.microsoft.com/office/drawing/2014/main" id="{C1D7E131-B1CC-B336-C536-7D978BEF786F}"/>
                  </a:ext>
                </a:extLst>
              </p:cNvPr>
              <p:cNvSpPr txBox="1"/>
              <p:nvPr/>
            </p:nvSpPr>
            <p:spPr>
              <a:xfrm>
                <a:off x="746269" y="4079081"/>
                <a:ext cx="15218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4D00D6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sz="1200" b="0" i="1" smtClean="0">
                        <a:solidFill>
                          <a:srgbClr val="4D00D6"/>
                        </a:solidFill>
                        <a:latin typeface="Cambria Math" panose="02040503050406030204" pitchFamily="18" charset="0"/>
                      </a:rPr>
                      <m:t>/(2</m:t>
                    </m:r>
                    <m:r>
                      <a:rPr lang="en-US" sz="1200" b="0" i="1" smtClean="0">
                        <a:solidFill>
                          <a:srgbClr val="4D00D6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200" b="0" i="1" smtClean="0">
                        <a:solidFill>
                          <a:srgbClr val="4D00D6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solidFill>
                      <a:srgbClr val="4D00D6"/>
                    </a:solidFill>
                  </a:rPr>
                  <a:t> = 29.1</a:t>
                </a:r>
                <a:r>
                  <a:rPr lang="zh-CN" altLang="en-US" sz="1200" dirty="0">
                    <a:solidFill>
                      <a:srgbClr val="4D00D6"/>
                    </a:solidFill>
                  </a:rPr>
                  <a:t> </a:t>
                </a:r>
                <a:r>
                  <a:rPr lang="en-US" altLang="zh-CN" sz="1200" dirty="0">
                    <a:solidFill>
                      <a:srgbClr val="4D00D6"/>
                    </a:solidFill>
                  </a:rPr>
                  <a:t>MHz</a:t>
                </a:r>
                <a:endParaRPr lang="en-US" sz="1200" dirty="0">
                  <a:solidFill>
                    <a:srgbClr val="4D00D6"/>
                  </a:solidFill>
                </a:endParaRPr>
              </a:p>
            </p:txBody>
          </p:sp>
        </mc:Choice>
        <mc:Fallback xmlns="">
          <p:sp>
            <p:nvSpPr>
              <p:cNvPr id="22" name="TextBox 218">
                <a:extLst>
                  <a:ext uri="{FF2B5EF4-FFF2-40B4-BE49-F238E27FC236}">
                    <a16:creationId xmlns:a16="http://schemas.microsoft.com/office/drawing/2014/main" id="{C1D7E131-B1CC-B336-C536-7D978BEF7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269" y="4079081"/>
                <a:ext cx="1521822" cy="276999"/>
              </a:xfrm>
              <a:prstGeom prst="rect">
                <a:avLst/>
              </a:prstGeom>
              <a:blipFill>
                <a:blip r:embed="rId3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48">
            <a:extLst>
              <a:ext uri="{FF2B5EF4-FFF2-40B4-BE49-F238E27FC236}">
                <a16:creationId xmlns:a16="http://schemas.microsoft.com/office/drawing/2014/main" id="{1F6E7E0E-2442-3858-CCC9-B0C819C9CC11}"/>
              </a:ext>
            </a:extLst>
          </p:cNvPr>
          <p:cNvCxnSpPr>
            <a:cxnSpLocks/>
          </p:cNvCxnSpPr>
          <p:nvPr/>
        </p:nvCxnSpPr>
        <p:spPr>
          <a:xfrm>
            <a:off x="2566405" y="2650324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55">
            <a:extLst>
              <a:ext uri="{FF2B5EF4-FFF2-40B4-BE49-F238E27FC236}">
                <a16:creationId xmlns:a16="http://schemas.microsoft.com/office/drawing/2014/main" id="{89AD9A84-21BD-A770-AAE4-DA56202426F0}"/>
              </a:ext>
            </a:extLst>
          </p:cNvPr>
          <p:cNvSpPr txBox="1"/>
          <p:nvPr/>
        </p:nvSpPr>
        <p:spPr>
          <a:xfrm>
            <a:off x="2123973" y="2455692"/>
            <a:ext cx="62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</a:t>
            </a:r>
            <a:r>
              <a:rPr lang="en-US" sz="1600" dirty="0"/>
              <a:t>P</a:t>
            </a:r>
            <a:r>
              <a:rPr lang="en-US" sz="1600" baseline="-25000" dirty="0"/>
              <a:t>1</a:t>
            </a:r>
          </a:p>
        </p:txBody>
      </p:sp>
      <p:sp>
        <p:nvSpPr>
          <p:cNvPr id="26" name="TextBox 123">
            <a:extLst>
              <a:ext uri="{FF2B5EF4-FFF2-40B4-BE49-F238E27FC236}">
                <a16:creationId xmlns:a16="http://schemas.microsoft.com/office/drawing/2014/main" id="{304741AE-CC76-6AD3-1494-3CDA0A9C4BD5}"/>
              </a:ext>
            </a:extLst>
          </p:cNvPr>
          <p:cNvSpPr txBox="1"/>
          <p:nvPr/>
        </p:nvSpPr>
        <p:spPr>
          <a:xfrm>
            <a:off x="2123973" y="3680986"/>
            <a:ext cx="615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S</a:t>
            </a:r>
            <a:r>
              <a:rPr lang="en-US" sz="1600" baseline="-25000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18">
                <a:extLst>
                  <a:ext uri="{FF2B5EF4-FFF2-40B4-BE49-F238E27FC236}">
                    <a16:creationId xmlns:a16="http://schemas.microsoft.com/office/drawing/2014/main" id="{4AA6FC27-1D75-558B-80EE-4FBFE33B2409}"/>
                  </a:ext>
                </a:extLst>
              </p:cNvPr>
              <p:cNvSpPr txBox="1"/>
              <p:nvPr/>
            </p:nvSpPr>
            <p:spPr>
              <a:xfrm>
                <a:off x="2174432" y="4079081"/>
                <a:ext cx="15218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rgbClr val="77B300"/>
                        </a:solidFill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sz="1200" b="0" i="1" smtClean="0">
                        <a:solidFill>
                          <a:srgbClr val="77B300"/>
                        </a:solidFill>
                        <a:latin typeface="Cambria Math" panose="02040503050406030204" pitchFamily="18" charset="0"/>
                      </a:rPr>
                      <m:t>/(2</m:t>
                    </m:r>
                    <m:r>
                      <a:rPr lang="en-US" sz="1200" b="0" i="1" smtClean="0">
                        <a:solidFill>
                          <a:srgbClr val="77B3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1200" b="0" i="1" smtClean="0">
                        <a:solidFill>
                          <a:srgbClr val="77B3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solidFill>
                      <a:srgbClr val="77B300"/>
                    </a:solidFill>
                  </a:rPr>
                  <a:t> = 182.4</a:t>
                </a:r>
                <a:r>
                  <a:rPr lang="zh-CN" altLang="en-US" sz="1200" dirty="0">
                    <a:solidFill>
                      <a:srgbClr val="77B300"/>
                    </a:solidFill>
                  </a:rPr>
                  <a:t> </a:t>
                </a:r>
                <a:r>
                  <a:rPr lang="en-US" altLang="zh-CN" sz="1200" dirty="0">
                    <a:solidFill>
                      <a:srgbClr val="77B300"/>
                    </a:solidFill>
                  </a:rPr>
                  <a:t>kHz</a:t>
                </a:r>
                <a:endParaRPr lang="en-US" sz="1200" dirty="0">
                  <a:solidFill>
                    <a:srgbClr val="77B300"/>
                  </a:solidFill>
                </a:endParaRPr>
              </a:p>
            </p:txBody>
          </p:sp>
        </mc:Choice>
        <mc:Fallback xmlns="">
          <p:sp>
            <p:nvSpPr>
              <p:cNvPr id="27" name="TextBox 218">
                <a:extLst>
                  <a:ext uri="{FF2B5EF4-FFF2-40B4-BE49-F238E27FC236}">
                    <a16:creationId xmlns:a16="http://schemas.microsoft.com/office/drawing/2014/main" id="{4AA6FC27-1D75-558B-80EE-4FBFE33B2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4432" y="4079081"/>
                <a:ext cx="1521822" cy="276999"/>
              </a:xfrm>
              <a:prstGeom prst="rect">
                <a:avLst/>
              </a:prstGeom>
              <a:blipFill>
                <a:blip r:embed="rId4"/>
                <a:stretch>
                  <a:fillRect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07">
            <a:extLst>
              <a:ext uri="{FF2B5EF4-FFF2-40B4-BE49-F238E27FC236}">
                <a16:creationId xmlns:a16="http://schemas.microsoft.com/office/drawing/2014/main" id="{E9C61A15-4387-6A01-D94A-2542F47E4B33}"/>
              </a:ext>
            </a:extLst>
          </p:cNvPr>
          <p:cNvCxnSpPr>
            <a:cxnSpLocks/>
          </p:cNvCxnSpPr>
          <p:nvPr/>
        </p:nvCxnSpPr>
        <p:spPr>
          <a:xfrm flipV="1">
            <a:off x="2935343" y="2650324"/>
            <a:ext cx="0" cy="1199939"/>
          </a:xfrm>
          <a:prstGeom prst="straightConnector1">
            <a:avLst/>
          </a:prstGeom>
          <a:ln w="31750"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1">
            <a:extLst>
              <a:ext uri="{FF2B5EF4-FFF2-40B4-BE49-F238E27FC236}">
                <a16:creationId xmlns:a16="http://schemas.microsoft.com/office/drawing/2014/main" id="{BEC2FA39-6D24-56BE-9975-923037F97BB6}"/>
              </a:ext>
            </a:extLst>
          </p:cNvPr>
          <p:cNvCxnSpPr>
            <a:cxnSpLocks/>
          </p:cNvCxnSpPr>
          <p:nvPr/>
        </p:nvCxnSpPr>
        <p:spPr>
          <a:xfrm>
            <a:off x="2566405" y="3850263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20">
            <a:extLst>
              <a:ext uri="{FF2B5EF4-FFF2-40B4-BE49-F238E27FC236}">
                <a16:creationId xmlns:a16="http://schemas.microsoft.com/office/drawing/2014/main" id="{3BBC5ADB-19AD-DD87-DFCF-0E67161CAFE6}"/>
              </a:ext>
            </a:extLst>
          </p:cNvPr>
          <p:cNvSpPr txBox="1"/>
          <p:nvPr/>
        </p:nvSpPr>
        <p:spPr>
          <a:xfrm>
            <a:off x="2244269" y="3093231"/>
            <a:ext cx="710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77B300"/>
                </a:solidFill>
              </a:rPr>
              <a:t>556 nm</a:t>
            </a:r>
          </a:p>
        </p:txBody>
      </p:sp>
      <p:sp>
        <p:nvSpPr>
          <p:cNvPr id="23" name="Slide Number Placeholder 1">
            <a:extLst>
              <a:ext uri="{FF2B5EF4-FFF2-40B4-BE49-F238E27FC236}">
                <a16:creationId xmlns:a16="http://schemas.microsoft.com/office/drawing/2014/main" id="{690CAE9F-A6DD-669E-F1BD-3F20A7F8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28</a:t>
            </a:fld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2840984-BA20-264F-BBBE-5202A57F084F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350847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ytterbium arrays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Cooling and imaging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8CE2F6-D9AE-8EB1-AF56-18230BED57C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Atoms loaded into individual dipole traps</a:t>
            </a:r>
          </a:p>
          <a:p>
            <a:r>
              <a:rPr lang="en-US" dirty="0"/>
              <a:t>Fluorescence from single atoms can be imaged by </a:t>
            </a:r>
            <a:r>
              <a:rPr lang="en-US" dirty="0" err="1"/>
              <a:t>sCMOS</a:t>
            </a:r>
            <a:endParaRPr lang="en-US" dirty="0"/>
          </a:p>
        </p:txBody>
      </p:sp>
      <p:pic>
        <p:nvPicPr>
          <p:cNvPr id="31" name="图片 3" descr="图片包含 图表&#10;&#10;描述已自动生成">
            <a:extLst>
              <a:ext uri="{FF2B5EF4-FFF2-40B4-BE49-F238E27FC236}">
                <a16:creationId xmlns:a16="http://schemas.microsoft.com/office/drawing/2014/main" id="{DDAE0438-6670-C8EE-E201-CD18004D8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15" t="40128" r="7061" b="38054"/>
          <a:stretch/>
        </p:blipFill>
        <p:spPr>
          <a:xfrm>
            <a:off x="4392196" y="3112641"/>
            <a:ext cx="4127910" cy="830578"/>
          </a:xfrm>
          <a:prstGeom prst="rect">
            <a:avLst/>
          </a:prstGeom>
        </p:spPr>
      </p:pic>
      <p:pic>
        <p:nvPicPr>
          <p:cNvPr id="32" name="Picture Placeholder 13">
            <a:extLst>
              <a:ext uri="{FF2B5EF4-FFF2-40B4-BE49-F238E27FC236}">
                <a16:creationId xmlns:a16="http://schemas.microsoft.com/office/drawing/2014/main" id="{78F543F6-5516-6ABC-6382-BA4C42ADB9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6" b="5498"/>
          <a:stretch/>
        </p:blipFill>
        <p:spPr>
          <a:xfrm>
            <a:off x="975070" y="2494617"/>
            <a:ext cx="3055616" cy="206662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1CD6D8-463F-E371-3D39-EE1333126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29</a:t>
            </a:fld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94AE0E-E930-D142-7013-9DF8CEC0EFB6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14834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9FC14B89-9176-B500-5E4A-F8DED1CEB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193" y="3999408"/>
            <a:ext cx="5873057" cy="6361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E69DAEF-C63C-AEB8-A220-A5D42601C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192" y="3250971"/>
            <a:ext cx="5813069" cy="62804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863D78C-2DFA-9DD1-4203-40268F7B31D8}"/>
              </a:ext>
            </a:extLst>
          </p:cNvPr>
          <p:cNvCxnSpPr>
            <a:cxnSpLocks/>
          </p:cNvCxnSpPr>
          <p:nvPr/>
        </p:nvCxnSpPr>
        <p:spPr>
          <a:xfrm flipH="1">
            <a:off x="7171204" y="3677489"/>
            <a:ext cx="1540476" cy="5648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546151E-DC97-9B54-D477-759345EAB9B5}"/>
              </a:ext>
            </a:extLst>
          </p:cNvPr>
          <p:cNvCxnSpPr>
            <a:cxnSpLocks/>
          </p:cNvCxnSpPr>
          <p:nvPr/>
        </p:nvCxnSpPr>
        <p:spPr>
          <a:xfrm flipH="1">
            <a:off x="6954998" y="3677489"/>
            <a:ext cx="1437299" cy="5157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03BE2AC-52D4-191F-7D6F-0F8E89909C4F}"/>
              </a:ext>
            </a:extLst>
          </p:cNvPr>
          <p:cNvSpPr txBox="1"/>
          <p:nvPr/>
        </p:nvSpPr>
        <p:spPr>
          <a:xfrm>
            <a:off x="6954996" y="3768865"/>
            <a:ext cx="74766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</a:rPr>
              <a:t>……</a:t>
            </a:r>
          </a:p>
        </p:txBody>
      </p:sp>
      <p:pic>
        <p:nvPicPr>
          <p:cNvPr id="15" name="Picture 14" descr="A graph of a normal distribution&#10;&#10;Description automatically generated">
            <a:extLst>
              <a:ext uri="{FF2B5EF4-FFF2-40B4-BE49-F238E27FC236}">
                <a16:creationId xmlns:a16="http://schemas.microsoft.com/office/drawing/2014/main" id="{1D425B5D-2BB6-4256-3424-585706395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1691" y="1244914"/>
            <a:ext cx="2277141" cy="14358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86066F-DB4D-9FAE-F56C-813B9AB941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79" y="2849490"/>
            <a:ext cx="2753964" cy="18387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E68E8C5-3EA0-FBE9-2489-DA7C34418FC9}"/>
              </a:ext>
            </a:extLst>
          </p:cNvPr>
          <p:cNvSpPr/>
          <p:nvPr/>
        </p:nvSpPr>
        <p:spPr>
          <a:xfrm>
            <a:off x="6205491" y="1139293"/>
            <a:ext cx="2470592" cy="1617418"/>
          </a:xfrm>
          <a:prstGeom prst="rect">
            <a:avLst/>
          </a:pr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11CBEC6-4CA7-A458-4533-049C360146B3}"/>
              </a:ext>
            </a:extLst>
          </p:cNvPr>
          <p:cNvCxnSpPr>
            <a:cxnSpLocks/>
          </p:cNvCxnSpPr>
          <p:nvPr/>
        </p:nvCxnSpPr>
        <p:spPr>
          <a:xfrm>
            <a:off x="6205490" y="2754741"/>
            <a:ext cx="2578915" cy="6819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381E55-A261-2313-2CDD-541B2A6AD706}"/>
              </a:ext>
            </a:extLst>
          </p:cNvPr>
          <p:cNvCxnSpPr>
            <a:cxnSpLocks/>
          </p:cNvCxnSpPr>
          <p:nvPr/>
        </p:nvCxnSpPr>
        <p:spPr>
          <a:xfrm>
            <a:off x="8676083" y="2771919"/>
            <a:ext cx="135921" cy="6956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D383F94F-78F1-98BE-B50B-F3D6C065DE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6941" y="912916"/>
            <a:ext cx="3078786" cy="195922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E4392DC-959B-0A0B-24F4-3EC5B3B32F3A}"/>
              </a:ext>
            </a:extLst>
          </p:cNvPr>
          <p:cNvSpPr txBox="1"/>
          <p:nvPr/>
        </p:nvSpPr>
        <p:spPr>
          <a:xfrm>
            <a:off x="244971" y="1309561"/>
            <a:ext cx="243066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1775" indent="-231775">
              <a:buFont typeface="+mj-lt"/>
              <a:buAutoNum type="arabicPeriod"/>
            </a:pPr>
            <a:r>
              <a:rPr lang="en-US" sz="1350" dirty="0"/>
              <a:t>Determine occupancy with camera image</a:t>
            </a:r>
          </a:p>
          <a:p>
            <a:pPr marL="231775" indent="-231775">
              <a:buFont typeface="+mj-lt"/>
              <a:buAutoNum type="arabicPeriod"/>
            </a:pPr>
            <a:r>
              <a:rPr lang="en-US" sz="1350" dirty="0"/>
              <a:t>Calculate waveform using GPU in 20 </a:t>
            </a:r>
            <a:r>
              <a:rPr lang="en-US" sz="1350" dirty="0" err="1"/>
              <a:t>ms</a:t>
            </a:r>
            <a:r>
              <a:rPr lang="en-US" sz="1350" dirty="0"/>
              <a:t> (Typ.)</a:t>
            </a:r>
          </a:p>
          <a:p>
            <a:pPr marL="231775" indent="-231775">
              <a:buFont typeface="+mj-lt"/>
              <a:buAutoNum type="arabicPeriod"/>
            </a:pPr>
            <a:r>
              <a:rPr lang="en-US" sz="1350" dirty="0"/>
              <a:t>Move atoms in 1 </a:t>
            </a:r>
            <a:r>
              <a:rPr lang="en-US" sz="1350" dirty="0" err="1"/>
              <a:t>ms</a:t>
            </a:r>
            <a:endParaRPr lang="en-US" sz="1350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1D563A9-797E-FDBF-3C28-89A781D82438}"/>
              </a:ext>
            </a:extLst>
          </p:cNvPr>
          <p:cNvCxnSpPr>
            <a:cxnSpLocks/>
          </p:cNvCxnSpPr>
          <p:nvPr/>
        </p:nvCxnSpPr>
        <p:spPr>
          <a:xfrm flipH="1">
            <a:off x="2675635" y="2623974"/>
            <a:ext cx="504196" cy="22551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81A1C36-FF09-A527-CCB2-16FF11B21DDF}"/>
              </a:ext>
            </a:extLst>
          </p:cNvPr>
          <p:cNvSpPr txBox="1"/>
          <p:nvPr/>
        </p:nvSpPr>
        <p:spPr>
          <a:xfrm>
            <a:off x="4187337" y="4569211"/>
            <a:ext cx="39154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i="1" dirty="0"/>
              <a:t>Typical attempt for 10-site defect-free array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DF916F-5D16-80DF-F3E8-00765DE3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879" y="7625"/>
            <a:ext cx="8382000" cy="526463"/>
          </a:xfrm>
        </p:spPr>
        <p:txBody>
          <a:bodyPr/>
          <a:lstStyle/>
          <a:p>
            <a:r>
              <a:rPr lang="en-US" dirty="0"/>
              <a:t>Atom Rearrangement (preliminary)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C4E34-F367-CD00-81D5-2308BD1636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9879" y="535652"/>
            <a:ext cx="8382000" cy="438150"/>
          </a:xfrm>
        </p:spPr>
        <p:txBody>
          <a:bodyPr/>
          <a:lstStyle/>
          <a:p>
            <a:r>
              <a:rPr lang="en-US" dirty="0"/>
              <a:t>Defect-free arrays: a pre-requisite for simulations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857281-32DC-C88B-9632-9EAE9B149D76}"/>
              </a:ext>
            </a:extLst>
          </p:cNvPr>
          <p:cNvSpPr txBox="1"/>
          <p:nvPr/>
        </p:nvSpPr>
        <p:spPr>
          <a:xfrm>
            <a:off x="3139193" y="3071242"/>
            <a:ext cx="5106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sng" dirty="0"/>
              <a:t>First image:  before rearrangement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640B4B-8487-F406-2DDC-8E670E9FBE7A}"/>
              </a:ext>
            </a:extLst>
          </p:cNvPr>
          <p:cNvSpPr txBox="1"/>
          <p:nvPr/>
        </p:nvSpPr>
        <p:spPr>
          <a:xfrm>
            <a:off x="3139191" y="3825197"/>
            <a:ext cx="51064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u="sng" dirty="0"/>
              <a:t>Second Image: confirms successful </a:t>
            </a:r>
            <a:r>
              <a:rPr lang="en-US" sz="1200" i="1" u="sng" dirty="0" err="1"/>
              <a:t>rearrangment</a:t>
            </a:r>
            <a:endParaRPr lang="en-US" sz="1200" i="1" u="sn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BDEEFA-3C4C-BEFB-2D8B-72DE83871F11}"/>
              </a:ext>
            </a:extLst>
          </p:cNvPr>
          <p:cNvSpPr txBox="1"/>
          <p:nvPr/>
        </p:nvSpPr>
        <p:spPr>
          <a:xfrm>
            <a:off x="5983712" y="901204"/>
            <a:ext cx="39154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/>
              <a:t>Image determines site occupancy with high fidelity</a:t>
            </a:r>
            <a:endParaRPr lang="en-US" sz="1350" i="1" dirty="0"/>
          </a:p>
        </p:txBody>
      </p:sp>
    </p:spTree>
    <p:extLst>
      <p:ext uri="{BB962C8B-B14F-4D97-AF65-F5344CB8AC3E}">
        <p14:creationId xmlns:p14="http://schemas.microsoft.com/office/powerpoint/2010/main" val="196401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Entanglement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Long-coherence qubit operations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8CE2F6-D9AE-8EB1-AF56-18230BED57C1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57199" y="1431925"/>
                <a:ext cx="6752527" cy="3273425"/>
              </a:xfrm>
            </p:spPr>
            <p:txBody>
              <a:bodyPr/>
              <a:lstStyle/>
              <a:p>
                <a:r>
                  <a:rPr lang="en-US" dirty="0"/>
                  <a:t>Hz-level “clock” laser reference by </a:t>
                </a:r>
                <a:r>
                  <a:rPr lang="en-US" dirty="0" err="1"/>
                  <a:t>ultrastable</a:t>
                </a:r>
                <a:r>
                  <a:rPr lang="en-US" dirty="0"/>
                  <a:t> cavity</a:t>
                </a:r>
              </a:p>
              <a:p>
                <a:r>
                  <a:rPr lang="en-US" dirty="0"/>
                  <a:t>Hundreds of </a:t>
                </a:r>
                <a:r>
                  <a:rPr lang="en-US" dirty="0" err="1"/>
                  <a:t>mW</a:t>
                </a:r>
                <a:r>
                  <a:rPr lang="en-US" dirty="0"/>
                  <a:t> power in 302 nm for fast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&gt; 5 MHz) qubit operation</a:t>
                </a:r>
                <a:endParaRPr lang="en-US" baseline="30000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8CE2F6-D9AE-8EB1-AF56-18230BED57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57199" y="1431925"/>
                <a:ext cx="6752527" cy="3273425"/>
              </a:xfrm>
              <a:blipFill>
                <a:blip r:embed="rId2"/>
                <a:stretch>
                  <a:fillRect l="-2068" t="-1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" name="Straight Connector 48">
            <a:extLst>
              <a:ext uri="{FF2B5EF4-FFF2-40B4-BE49-F238E27FC236}">
                <a16:creationId xmlns:a16="http://schemas.microsoft.com/office/drawing/2014/main" id="{FD4D0A77-2297-3ED0-82B6-BAF368685C30}"/>
              </a:ext>
            </a:extLst>
          </p:cNvPr>
          <p:cNvCxnSpPr>
            <a:cxnSpLocks/>
          </p:cNvCxnSpPr>
          <p:nvPr/>
        </p:nvCxnSpPr>
        <p:spPr>
          <a:xfrm>
            <a:off x="7847999" y="3093903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5">
            <a:extLst>
              <a:ext uri="{FF2B5EF4-FFF2-40B4-BE49-F238E27FC236}">
                <a16:creationId xmlns:a16="http://schemas.microsoft.com/office/drawing/2014/main" id="{A5FAAA82-7A3D-50FD-C4F8-61F88ADBFF57}"/>
              </a:ext>
            </a:extLst>
          </p:cNvPr>
          <p:cNvSpPr txBox="1"/>
          <p:nvPr/>
        </p:nvSpPr>
        <p:spPr>
          <a:xfrm>
            <a:off x="7405567" y="2899271"/>
            <a:ext cx="6238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3</a:t>
            </a:r>
            <a:r>
              <a:rPr lang="en-US" sz="1600" dirty="0"/>
              <a:t>P</a:t>
            </a:r>
            <a:r>
              <a:rPr lang="en-US" sz="1600" baseline="-25000" dirty="0"/>
              <a:t>0</a:t>
            </a:r>
          </a:p>
        </p:txBody>
      </p:sp>
      <p:sp>
        <p:nvSpPr>
          <p:cNvPr id="7" name="TextBox 123">
            <a:extLst>
              <a:ext uri="{FF2B5EF4-FFF2-40B4-BE49-F238E27FC236}">
                <a16:creationId xmlns:a16="http://schemas.microsoft.com/office/drawing/2014/main" id="{81322767-9313-9FAA-9A58-89466E1B5FBC}"/>
              </a:ext>
            </a:extLst>
          </p:cNvPr>
          <p:cNvSpPr txBox="1"/>
          <p:nvPr/>
        </p:nvSpPr>
        <p:spPr>
          <a:xfrm>
            <a:off x="7405567" y="4297855"/>
            <a:ext cx="6155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aseline="30000" dirty="0"/>
              <a:t>1</a:t>
            </a:r>
            <a:r>
              <a:rPr lang="en-US" sz="1600" dirty="0"/>
              <a:t>S</a:t>
            </a:r>
            <a:r>
              <a:rPr lang="en-US" sz="1600" baseline="-25000" dirty="0"/>
              <a:t>0</a:t>
            </a:r>
          </a:p>
        </p:txBody>
      </p:sp>
      <p:cxnSp>
        <p:nvCxnSpPr>
          <p:cNvPr id="8" name="Straight Arrow Connector 207">
            <a:extLst>
              <a:ext uri="{FF2B5EF4-FFF2-40B4-BE49-F238E27FC236}">
                <a16:creationId xmlns:a16="http://schemas.microsoft.com/office/drawing/2014/main" id="{4AD99989-9EF5-84A8-B600-182E9392BF2A}"/>
              </a:ext>
            </a:extLst>
          </p:cNvPr>
          <p:cNvCxnSpPr>
            <a:cxnSpLocks/>
          </p:cNvCxnSpPr>
          <p:nvPr/>
        </p:nvCxnSpPr>
        <p:spPr>
          <a:xfrm flipV="1">
            <a:off x="8216937" y="3129242"/>
            <a:ext cx="0" cy="1337890"/>
          </a:xfrm>
          <a:prstGeom prst="straightConnector1">
            <a:avLst/>
          </a:prstGeom>
          <a:ln w="31750">
            <a:solidFill>
              <a:schemeClr val="bg2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51">
            <a:extLst>
              <a:ext uri="{FF2B5EF4-FFF2-40B4-BE49-F238E27FC236}">
                <a16:creationId xmlns:a16="http://schemas.microsoft.com/office/drawing/2014/main" id="{AA24EFC3-2E53-4AB4-7F26-83FCC3DFC6B9}"/>
              </a:ext>
            </a:extLst>
          </p:cNvPr>
          <p:cNvCxnSpPr>
            <a:cxnSpLocks/>
          </p:cNvCxnSpPr>
          <p:nvPr/>
        </p:nvCxnSpPr>
        <p:spPr>
          <a:xfrm>
            <a:off x="7847999" y="4467132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220">
            <a:extLst>
              <a:ext uri="{FF2B5EF4-FFF2-40B4-BE49-F238E27FC236}">
                <a16:creationId xmlns:a16="http://schemas.microsoft.com/office/drawing/2014/main" id="{F3A8472B-D6BB-A7B9-A891-926865A705CB}"/>
              </a:ext>
            </a:extLst>
          </p:cNvPr>
          <p:cNvSpPr txBox="1"/>
          <p:nvPr/>
        </p:nvSpPr>
        <p:spPr>
          <a:xfrm>
            <a:off x="7525863" y="3655353"/>
            <a:ext cx="710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/>
                </a:solidFill>
              </a:rPr>
              <a:t>578 nm</a:t>
            </a:r>
          </a:p>
        </p:txBody>
      </p:sp>
      <p:pic>
        <p:nvPicPr>
          <p:cNvPr id="11" name="Picture 10" descr="A close-up of a machine&#10;&#10;Description automatically generated">
            <a:extLst>
              <a:ext uri="{FF2B5EF4-FFF2-40B4-BE49-F238E27FC236}">
                <a16:creationId xmlns:a16="http://schemas.microsoft.com/office/drawing/2014/main" id="{3236E302-1DE6-783B-64F9-220E5ECCAA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0591" y="2604901"/>
            <a:ext cx="2795684" cy="2096763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99C8B18-CC49-0C8F-8BF0-7D059FEED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1" y="2551075"/>
            <a:ext cx="2896719" cy="223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Straight Connector 54">
            <a:extLst>
              <a:ext uri="{FF2B5EF4-FFF2-40B4-BE49-F238E27FC236}">
                <a16:creationId xmlns:a16="http://schemas.microsoft.com/office/drawing/2014/main" id="{B66247B6-08DA-26FB-065E-E1E885AD6DA4}"/>
              </a:ext>
            </a:extLst>
          </p:cNvPr>
          <p:cNvCxnSpPr>
            <a:cxnSpLocks/>
          </p:cNvCxnSpPr>
          <p:nvPr/>
        </p:nvCxnSpPr>
        <p:spPr>
          <a:xfrm>
            <a:off x="7811778" y="827592"/>
            <a:ext cx="775921" cy="0"/>
          </a:xfrm>
          <a:prstGeom prst="line">
            <a:avLst/>
          </a:prstGeom>
          <a:ln w="25400" cap="rnd">
            <a:solidFill>
              <a:schemeClr val="tx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125">
                <a:extLst>
                  <a:ext uri="{FF2B5EF4-FFF2-40B4-BE49-F238E27FC236}">
                    <a16:creationId xmlns:a16="http://schemas.microsoft.com/office/drawing/2014/main" id="{51D147DE-F14B-EA4C-B5EE-071B88E6422E}"/>
                  </a:ext>
                </a:extLst>
              </p:cNvPr>
              <p:cNvSpPr txBox="1"/>
              <p:nvPr/>
            </p:nvSpPr>
            <p:spPr>
              <a:xfrm>
                <a:off x="7405567" y="458995"/>
                <a:ext cx="10054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aseline="30000" dirty="0"/>
                  <a:t>3</a:t>
                </a:r>
                <a:r>
                  <a:rPr lang="en-US" sz="1600" dirty="0"/>
                  <a:t>S</a:t>
                </a:r>
                <a:r>
                  <a:rPr lang="en-US" sz="1600" baseline="-25000" dirty="0"/>
                  <a:t>1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≥50</m:t>
                    </m:r>
                  </m:oMath>
                </a14:m>
                <a:endParaRPr lang="en-US" sz="1600" baseline="-25000" dirty="0"/>
              </a:p>
            </p:txBody>
          </p:sp>
        </mc:Choice>
        <mc:Fallback xmlns="">
          <p:sp>
            <p:nvSpPr>
              <p:cNvPr id="33" name="TextBox 125">
                <a:extLst>
                  <a:ext uri="{FF2B5EF4-FFF2-40B4-BE49-F238E27FC236}">
                    <a16:creationId xmlns:a16="http://schemas.microsoft.com/office/drawing/2014/main" id="{51D147DE-F14B-EA4C-B5EE-071B88E642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5567" y="458995"/>
                <a:ext cx="1005484" cy="338554"/>
              </a:xfrm>
              <a:prstGeom prst="rect">
                <a:avLst/>
              </a:prstGeom>
              <a:blipFill>
                <a:blip r:embed="rId6"/>
                <a:stretch>
                  <a:fillRect t="-7407" b="-25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210">
            <a:extLst>
              <a:ext uri="{FF2B5EF4-FFF2-40B4-BE49-F238E27FC236}">
                <a16:creationId xmlns:a16="http://schemas.microsoft.com/office/drawing/2014/main" id="{EBDCF70B-D5F5-817D-E3EA-F0F569110305}"/>
              </a:ext>
            </a:extLst>
          </p:cNvPr>
          <p:cNvCxnSpPr>
            <a:cxnSpLocks/>
          </p:cNvCxnSpPr>
          <p:nvPr/>
        </p:nvCxnSpPr>
        <p:spPr>
          <a:xfrm flipV="1">
            <a:off x="8216937" y="855523"/>
            <a:ext cx="0" cy="2239962"/>
          </a:xfrm>
          <a:prstGeom prst="straightConnector1">
            <a:avLst/>
          </a:prstGeom>
          <a:ln w="25400">
            <a:solidFill>
              <a:srgbClr val="9F22FF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222">
            <a:extLst>
              <a:ext uri="{FF2B5EF4-FFF2-40B4-BE49-F238E27FC236}">
                <a16:creationId xmlns:a16="http://schemas.microsoft.com/office/drawing/2014/main" id="{52CE7DDD-03B4-7931-C3C7-C3D86F21C300}"/>
              </a:ext>
            </a:extLst>
          </p:cNvPr>
          <p:cNvSpPr txBox="1"/>
          <p:nvPr/>
        </p:nvSpPr>
        <p:spPr>
          <a:xfrm>
            <a:off x="7539960" y="1791283"/>
            <a:ext cx="757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9F22FF"/>
                </a:solidFill>
              </a:rPr>
              <a:t>302 nm</a:t>
            </a:r>
          </a:p>
        </p:txBody>
      </p: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C0142C39-8893-77C7-A54B-946909FA6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31</a:t>
            </a:fld>
            <a:endParaRPr lang="en-US" sz="1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DDD5E1-7F74-5A3A-70EC-90585AFF1E39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141963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97F4634-0182-7F08-D327-5F3037C5B0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3938" y="1064375"/>
            <a:ext cx="507206" cy="303595"/>
          </a:xfrm>
        </p:spPr>
        <p:txBody>
          <a:bodyPr/>
          <a:lstStyle/>
          <a:p>
            <a:r>
              <a:rPr lang="en-US" dirty="0"/>
              <a:t>PI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6984CF8-BD30-5BD5-7697-F202524767FF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" r="1861"/>
          <a:stretch/>
        </p:blipFill>
        <p:spPr>
          <a:xfrm>
            <a:off x="1649138" y="1420725"/>
            <a:ext cx="914400" cy="914400"/>
          </a:xfrm>
          <a:prstGeom prst="rect">
            <a:avLst/>
          </a:prstGeom>
        </p:spPr>
      </p:pic>
      <p:pic>
        <p:nvPicPr>
          <p:cNvPr id="18" name="Picture 2" descr="https://www.anl.gov/sites/www/files/styles/profile_teaser_square_350px/public/Mueller%20Petter%2031953D156.jpg?itok=KIS-748D">
            <a:extLst>
              <a:ext uri="{FF2B5EF4-FFF2-40B4-BE49-F238E27FC236}">
                <a16:creationId xmlns:a16="http://schemas.microsoft.com/office/drawing/2014/main" id="{C87E86DC-1CB3-21F1-714D-00F660AD6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338" y="329506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www.anl.gov/sites/www/files/styles/profile_teaser_square_350px/public/Bishof%20Michael%20%2031953D135.jpg?itok=hHjvVO-s">
            <a:extLst>
              <a:ext uri="{FF2B5EF4-FFF2-40B4-BE49-F238E27FC236}">
                <a16:creationId xmlns:a16="http://schemas.microsoft.com/office/drawing/2014/main" id="{F083A443-3437-9B30-E868-4FD053298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8" y="142072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www.anl.gov/sites/www/files/styles/profile_teaser_square_350px/public/Bailey%20Kevin%2031953D049.jpg?itok=cc-9sGrA">
            <a:extLst>
              <a:ext uri="{FF2B5EF4-FFF2-40B4-BE49-F238E27FC236}">
                <a16:creationId xmlns:a16="http://schemas.microsoft.com/office/drawing/2014/main" id="{363968D2-E7E1-DB65-EB11-755FA4074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38" y="328751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https://www.anl.gov/sites/www/files/styles/profile_teaser_square_350px/public/O%27Connor%20Thomas%2031953D089.jpg?itok=C7hDh-zj">
            <a:extLst>
              <a:ext uri="{FF2B5EF4-FFF2-40B4-BE49-F238E27FC236}">
                <a16:creationId xmlns:a16="http://schemas.microsoft.com/office/drawing/2014/main" id="{59B432D6-B3A1-653E-F5D0-3A4F364E3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138" y="3287515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474F29-5F65-EB2E-A785-AC7A932C9E14}"/>
              </a:ext>
            </a:extLst>
          </p:cNvPr>
          <p:cNvSpPr txBox="1"/>
          <p:nvPr/>
        </p:nvSpPr>
        <p:spPr>
          <a:xfrm>
            <a:off x="1511978" y="2347222"/>
            <a:ext cx="1188720" cy="585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Francesco</a:t>
            </a:r>
          </a:p>
          <a:p>
            <a:pPr algn="ctr"/>
            <a:r>
              <a:rPr lang="en-US" sz="1600" dirty="0" err="1"/>
              <a:t>Granato</a:t>
            </a:r>
            <a:endParaRPr 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4EF4E50-4907-0F8B-1BC7-4FAF00764BAB}"/>
              </a:ext>
            </a:extLst>
          </p:cNvPr>
          <p:cNvSpPr txBox="1"/>
          <p:nvPr/>
        </p:nvSpPr>
        <p:spPr>
          <a:xfrm>
            <a:off x="373860" y="2347222"/>
            <a:ext cx="1188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Michael</a:t>
            </a:r>
          </a:p>
          <a:p>
            <a:pPr algn="ctr"/>
            <a:r>
              <a:rPr lang="en-US" sz="1600" dirty="0" err="1"/>
              <a:t>Bishof</a:t>
            </a:r>
            <a:endParaRPr lang="en-US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939ACF8-6718-5846-DF90-6725AF71F838}"/>
              </a:ext>
            </a:extLst>
          </p:cNvPr>
          <p:cNvSpPr txBox="1"/>
          <p:nvPr/>
        </p:nvSpPr>
        <p:spPr>
          <a:xfrm>
            <a:off x="1585679" y="4201914"/>
            <a:ext cx="1061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Tom</a:t>
            </a:r>
          </a:p>
          <a:p>
            <a:pPr algn="ctr"/>
            <a:r>
              <a:rPr lang="en-US" sz="1600" dirty="0"/>
              <a:t>O’Connor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CB69095-252E-271A-B447-2D9CB3A804DA}"/>
              </a:ext>
            </a:extLst>
          </p:cNvPr>
          <p:cNvSpPr txBox="1"/>
          <p:nvPr/>
        </p:nvSpPr>
        <p:spPr>
          <a:xfrm>
            <a:off x="597766" y="4201914"/>
            <a:ext cx="740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Kevin</a:t>
            </a:r>
          </a:p>
          <a:p>
            <a:r>
              <a:rPr lang="en-US" sz="1600" dirty="0"/>
              <a:t>Bailey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124AF1-2FAD-74CA-F453-5063A3DEA0C4}"/>
              </a:ext>
            </a:extLst>
          </p:cNvPr>
          <p:cNvSpPr txBox="1"/>
          <p:nvPr/>
        </p:nvSpPr>
        <p:spPr>
          <a:xfrm>
            <a:off x="2812069" y="4201914"/>
            <a:ext cx="856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Peter</a:t>
            </a:r>
          </a:p>
          <a:p>
            <a:pPr algn="ctr"/>
            <a:r>
              <a:rPr lang="en-US" sz="1600" dirty="0"/>
              <a:t>Mueller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D7E79F-F614-37BD-2D65-662583637449}"/>
              </a:ext>
            </a:extLst>
          </p:cNvPr>
          <p:cNvSpPr txBox="1"/>
          <p:nvPr/>
        </p:nvSpPr>
        <p:spPr>
          <a:xfrm>
            <a:off x="4056777" y="2347222"/>
            <a:ext cx="639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Zeyu</a:t>
            </a:r>
          </a:p>
          <a:p>
            <a:pPr algn="ctr"/>
            <a:r>
              <a:rPr lang="en-US" sz="1600" dirty="0"/>
              <a:t>Ye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A03016E-7E5D-3451-3CBF-2AE18E820DB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t="10246" r="13646" b="11302"/>
          <a:stretch/>
        </p:blipFill>
        <p:spPr>
          <a:xfrm>
            <a:off x="3919538" y="1404241"/>
            <a:ext cx="914400" cy="914400"/>
          </a:xfrm>
          <a:prstGeom prst="rect">
            <a:avLst/>
          </a:prstGeom>
        </p:spPr>
      </p:pic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B8C21CBD-7819-400B-3611-D8EB12102C9A}"/>
              </a:ext>
            </a:extLst>
          </p:cNvPr>
          <p:cNvSpPr txBox="1">
            <a:spLocks/>
          </p:cNvSpPr>
          <p:nvPr/>
        </p:nvSpPr>
        <p:spPr>
          <a:xfrm>
            <a:off x="1649138" y="1066218"/>
            <a:ext cx="1477924" cy="301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Postdoc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E33A3F4-511E-52C8-7E16-98BB48693C6B}"/>
              </a:ext>
            </a:extLst>
          </p:cNvPr>
          <p:cNvSpPr txBox="1">
            <a:spLocks/>
          </p:cNvSpPr>
          <p:nvPr/>
        </p:nvSpPr>
        <p:spPr>
          <a:xfrm>
            <a:off x="3919538" y="1066218"/>
            <a:ext cx="1683302" cy="3017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Grad Student</a:t>
            </a:r>
          </a:p>
        </p:txBody>
      </p:sp>
      <p:pic>
        <p:nvPicPr>
          <p:cNvPr id="5122" name="Picture 2" descr="Varun Jorapur">
            <a:extLst>
              <a:ext uri="{FF2B5EF4-FFF2-40B4-BE49-F238E27FC236}">
                <a16:creationId xmlns:a16="http://schemas.microsoft.com/office/drawing/2014/main" id="{DA0EF133-0419-CB1E-D671-123E4BF140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" r="16169" b="38277"/>
          <a:stretch/>
        </p:blipFill>
        <p:spPr bwMode="auto">
          <a:xfrm>
            <a:off x="2784338" y="1410398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A6BBC1C-44CB-D761-86B6-C510AA78D208}"/>
              </a:ext>
            </a:extLst>
          </p:cNvPr>
          <p:cNvSpPr txBox="1"/>
          <p:nvPr/>
        </p:nvSpPr>
        <p:spPr>
          <a:xfrm>
            <a:off x="2645871" y="2347222"/>
            <a:ext cx="1188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Varun</a:t>
            </a:r>
          </a:p>
          <a:p>
            <a:pPr algn="ctr"/>
            <a:r>
              <a:rPr lang="en-US" sz="1600" dirty="0" err="1"/>
              <a:t>Jorapur</a:t>
            </a:r>
            <a:endParaRPr lang="en-US" sz="1600" dirty="0"/>
          </a:p>
        </p:txBody>
      </p:sp>
      <p:sp>
        <p:nvSpPr>
          <p:cNvPr id="32" name="Text Placeholder 12">
            <a:extLst>
              <a:ext uri="{FF2B5EF4-FFF2-40B4-BE49-F238E27FC236}">
                <a16:creationId xmlns:a16="http://schemas.microsoft.com/office/drawing/2014/main" id="{41C62E60-3661-FC76-5E40-54F75BB93E86}"/>
              </a:ext>
            </a:extLst>
          </p:cNvPr>
          <p:cNvSpPr txBox="1">
            <a:spLocks/>
          </p:cNvSpPr>
          <p:nvPr/>
        </p:nvSpPr>
        <p:spPr>
          <a:xfrm>
            <a:off x="513938" y="2941307"/>
            <a:ext cx="1825977" cy="313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Collaborator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85708EA9-0E6B-1257-277A-1643C7221E68}"/>
              </a:ext>
            </a:extLst>
          </p:cNvPr>
          <p:cNvSpPr txBox="1">
            <a:spLocks/>
          </p:cNvSpPr>
          <p:nvPr/>
        </p:nvSpPr>
        <p:spPr>
          <a:xfrm>
            <a:off x="6189940" y="2941307"/>
            <a:ext cx="1825977" cy="3135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Font typeface="Wingdings" pitchFamily="2" charset="2"/>
              <a:buNone/>
              <a:defRPr sz="2000" b="1" i="0" kern="1200" baseline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63550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7850" indent="-142875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2013" indent="-25603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—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1875" indent="-164592" algn="l" defTabSz="6858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Font typeface="System Font Regular"/>
              <a:buChar char="»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REU Student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918CED-659C-8FE8-21B2-77B531FAAA9C}"/>
              </a:ext>
            </a:extLst>
          </p:cNvPr>
          <p:cNvSpPr txBox="1"/>
          <p:nvPr/>
        </p:nvSpPr>
        <p:spPr>
          <a:xfrm>
            <a:off x="6189940" y="3327559"/>
            <a:ext cx="2344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Mouhamed Mbengue</a:t>
            </a:r>
          </a:p>
        </p:txBody>
      </p:sp>
      <p:pic>
        <p:nvPicPr>
          <p:cNvPr id="1026" name="Picture 2" descr="Featured profile image">
            <a:extLst>
              <a:ext uri="{FF2B5EF4-FFF2-40B4-BE49-F238E27FC236}">
                <a16:creationId xmlns:a16="http://schemas.microsoft.com/office/drawing/2014/main" id="{04DBE67B-C764-EB60-DF53-FEE73D2F8C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54739" y="3320677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5574D3-F3E8-5125-2847-C018500C70AD}"/>
              </a:ext>
            </a:extLst>
          </p:cNvPr>
          <p:cNvSpPr txBox="1"/>
          <p:nvPr/>
        </p:nvSpPr>
        <p:spPr>
          <a:xfrm>
            <a:off x="5100608" y="4201914"/>
            <a:ext cx="8226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Anna</a:t>
            </a:r>
          </a:p>
          <a:p>
            <a:pPr algn="ctr"/>
            <a:r>
              <a:rPr lang="en-US" sz="1600" dirty="0"/>
              <a:t>McCoy</a:t>
            </a:r>
          </a:p>
        </p:txBody>
      </p:sp>
      <p:pic>
        <p:nvPicPr>
          <p:cNvPr id="1028" name="Picture 4" descr="Featured profile image">
            <a:extLst>
              <a:ext uri="{FF2B5EF4-FFF2-40B4-BE49-F238E27FC236}">
                <a16:creationId xmlns:a16="http://schemas.microsoft.com/office/drawing/2014/main" id="{9B65306E-6D22-7852-E5CA-B6FFFE7FBB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19538" y="3309090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5868EC-D3FF-9C4D-54D5-2EFB1B24F48C}"/>
              </a:ext>
            </a:extLst>
          </p:cNvPr>
          <p:cNvSpPr txBox="1"/>
          <p:nvPr/>
        </p:nvSpPr>
        <p:spPr>
          <a:xfrm>
            <a:off x="4045557" y="4201914"/>
            <a:ext cx="662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Ian</a:t>
            </a:r>
          </a:p>
          <a:p>
            <a:pPr algn="ctr"/>
            <a:r>
              <a:rPr lang="en-US" sz="1600" dirty="0" err="1"/>
              <a:t>Cloet</a:t>
            </a:r>
            <a:endParaRPr lang="en-US" sz="1600" dirty="0"/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E9AFBC6-554F-5BA9-5B66-35772A5DF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7650"/>
            <a:ext cx="8382000" cy="746522"/>
          </a:xfrm>
        </p:spPr>
        <p:txBody>
          <a:bodyPr/>
          <a:lstStyle/>
          <a:p>
            <a:r>
              <a:rPr lang="en-US" dirty="0"/>
              <a:t>The Yb team</a:t>
            </a:r>
          </a:p>
        </p:txBody>
      </p:sp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66842D60-192B-5C81-DEDC-F3DDF6B8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32</a:t>
            </a:fld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687A8C-DC72-5ABE-CFB4-5DA4832B2B5D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  <p:pic>
        <p:nvPicPr>
          <p:cNvPr id="10" name="Picture 9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A3C6478F-E005-76F1-3E79-7DE15FE479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3691" y="1708871"/>
            <a:ext cx="2649260" cy="72252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B3F3E35-D697-7BE6-EC4C-9306976A4139}"/>
              </a:ext>
            </a:extLst>
          </p:cNvPr>
          <p:cNvCxnSpPr>
            <a:cxnSpLocks/>
          </p:cNvCxnSpPr>
          <p:nvPr/>
        </p:nvCxnSpPr>
        <p:spPr>
          <a:xfrm>
            <a:off x="513938" y="1362802"/>
            <a:ext cx="9144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2AF55B6-482A-79D5-76EE-E5FC218817DB}"/>
              </a:ext>
            </a:extLst>
          </p:cNvPr>
          <p:cNvCxnSpPr>
            <a:cxnSpLocks/>
          </p:cNvCxnSpPr>
          <p:nvPr/>
        </p:nvCxnSpPr>
        <p:spPr>
          <a:xfrm>
            <a:off x="1649138" y="1362802"/>
            <a:ext cx="20496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9F32A71-04FB-D089-9789-6F92F3554E0C}"/>
              </a:ext>
            </a:extLst>
          </p:cNvPr>
          <p:cNvCxnSpPr>
            <a:cxnSpLocks/>
          </p:cNvCxnSpPr>
          <p:nvPr/>
        </p:nvCxnSpPr>
        <p:spPr>
          <a:xfrm>
            <a:off x="3919538" y="1362802"/>
            <a:ext cx="9144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086DDB2-B5A2-A071-A558-3C2B45571B95}"/>
              </a:ext>
            </a:extLst>
          </p:cNvPr>
          <p:cNvCxnSpPr>
            <a:cxnSpLocks/>
          </p:cNvCxnSpPr>
          <p:nvPr/>
        </p:nvCxnSpPr>
        <p:spPr>
          <a:xfrm>
            <a:off x="513938" y="3238203"/>
            <a:ext cx="5455201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5A9B09A-5B1D-23ED-13D0-0A9D884BD3F8}"/>
              </a:ext>
            </a:extLst>
          </p:cNvPr>
          <p:cNvCxnSpPr>
            <a:cxnSpLocks/>
          </p:cNvCxnSpPr>
          <p:nvPr/>
        </p:nvCxnSpPr>
        <p:spPr>
          <a:xfrm>
            <a:off x="6189940" y="3236827"/>
            <a:ext cx="2049600" cy="0"/>
          </a:xfrm>
          <a:prstGeom prst="line">
            <a:avLst/>
          </a:prstGeom>
          <a:ln w="19050">
            <a:solidFill>
              <a:srgbClr val="025F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21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85DB33-E456-78D4-0D21-6FEECA7F92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71394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0C8E-53A1-EDB6-C6C2-894E330AA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"/>
            <a:ext cx="8372901" cy="477248"/>
          </a:xfrm>
        </p:spPr>
        <p:txBody>
          <a:bodyPr/>
          <a:lstStyle/>
          <a:p>
            <a:r>
              <a:rPr lang="en-US" dirty="0"/>
              <a:t>EDM measurement in Radium</a:t>
            </a:r>
          </a:p>
        </p:txBody>
      </p:sp>
      <p:pic>
        <p:nvPicPr>
          <p:cNvPr id="24" name="Picture 23" descr="latex-image-1.pdf">
            <a:extLst>
              <a:ext uri="{FF2B5EF4-FFF2-40B4-BE49-F238E27FC236}">
                <a16:creationId xmlns:a16="http://schemas.microsoft.com/office/drawing/2014/main" id="{93F6A9BD-5548-D885-25E6-99BA37321073}"/>
              </a:ext>
            </a:extLst>
          </p:cNvPr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4978400" y="2479949"/>
            <a:ext cx="3479800" cy="457200"/>
          </a:xfrm>
          <a:prstGeom prst="rect">
            <a:avLst/>
          </a:prstGeom>
        </p:spPr>
      </p:pic>
      <p:pic>
        <p:nvPicPr>
          <p:cNvPr id="25" name="Picture 6">
            <a:extLst>
              <a:ext uri="{FF2B5EF4-FFF2-40B4-BE49-F238E27FC236}">
                <a16:creationId xmlns:a16="http://schemas.microsoft.com/office/drawing/2014/main" id="{D6C146FA-7D1C-54D0-6456-67240FE47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198" y="468948"/>
            <a:ext cx="6644772" cy="196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2B79A01-6B98-94F4-36C8-C1C0D1C11E00}"/>
              </a:ext>
            </a:extLst>
          </p:cNvPr>
          <p:cNvGrpSpPr/>
          <p:nvPr/>
        </p:nvGrpSpPr>
        <p:grpSpPr>
          <a:xfrm>
            <a:off x="390436" y="2697548"/>
            <a:ext cx="1483398" cy="1364980"/>
            <a:chOff x="228600" y="944488"/>
            <a:chExt cx="2286000" cy="210351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AF337F9-696E-F5DA-A60A-CE8CC7F20C38}"/>
                </a:ext>
              </a:extLst>
            </p:cNvPr>
            <p:cNvSpPr/>
            <p:nvPr/>
          </p:nvSpPr>
          <p:spPr bwMode="auto">
            <a:xfrm>
              <a:off x="228600" y="1828800"/>
              <a:ext cx="2286000" cy="1219200"/>
            </a:xfrm>
            <a:prstGeom prst="ellipse">
              <a:avLst/>
            </a:prstGeom>
            <a:noFill/>
            <a:ln w="38100" cap="flat" cmpd="sng" algn="ctr">
              <a:solidFill>
                <a:schemeClr val="tx2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10880AA-062D-DF10-72BF-CDC36733C740}"/>
                </a:ext>
              </a:extLst>
            </p:cNvPr>
            <p:cNvCxnSpPr/>
            <p:nvPr/>
          </p:nvCxnSpPr>
          <p:spPr bwMode="auto">
            <a:xfrm flipV="1">
              <a:off x="1370077" y="1143000"/>
              <a:ext cx="0" cy="1295400"/>
            </a:xfrm>
            <a:prstGeom prst="straightConnector1">
              <a:avLst/>
            </a:prstGeom>
            <a:noFill/>
            <a:ln w="38100" cap="flat" cmpd="sng" algn="ctr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5AEC767-04CF-CBD6-DBCA-7369EF569CE2}"/>
                    </a:ext>
                  </a:extLst>
                </p:cNvPr>
                <p:cNvSpPr txBox="1"/>
                <p:nvPr/>
              </p:nvSpPr>
              <p:spPr>
                <a:xfrm>
                  <a:off x="665506" y="944488"/>
                  <a:ext cx="476411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506" y="944488"/>
                  <a:ext cx="476411" cy="506421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r="-1961" b="-150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0D24A20-CB8D-9A76-EDE4-CC4244D89DE4}"/>
                </a:ext>
              </a:extLst>
            </p:cNvPr>
            <p:cNvCxnSpPr>
              <a:endCxn id="29" idx="2"/>
            </p:cNvCxnSpPr>
            <p:nvPr/>
          </p:nvCxnSpPr>
          <p:spPr bwMode="auto">
            <a:xfrm flipH="1">
              <a:off x="228600" y="2438400"/>
              <a:ext cx="1143000" cy="0"/>
            </a:xfrm>
            <a:prstGeom prst="straightConnector1">
              <a:avLst/>
            </a:prstGeom>
            <a:noFill/>
            <a:ln w="38100" cap="flat" cmpd="sng" algn="ctr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1B32F7C-EB41-99F6-4AE2-D7363EFC4EB3}"/>
                    </a:ext>
                  </a:extLst>
                </p:cNvPr>
                <p:cNvSpPr txBox="1"/>
                <p:nvPr/>
              </p:nvSpPr>
              <p:spPr>
                <a:xfrm>
                  <a:off x="595882" y="2361679"/>
                  <a:ext cx="42191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/>
                              </a:rPr>
                              <m:t>μ</m:t>
                            </m:r>
                          </m:e>
                        </m:acc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882" y="2361679"/>
                  <a:ext cx="421910" cy="461665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l="-6667" r="-31111" b="-6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1" name="Picture 4">
            <a:extLst>
              <a:ext uri="{FF2B5EF4-FFF2-40B4-BE49-F238E27FC236}">
                <a16:creationId xmlns:a16="http://schemas.microsoft.com/office/drawing/2014/main" id="{583FE0DC-FE4D-D932-2CC9-CDA32157E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6" t="3583" r="14640" b="343"/>
          <a:stretch/>
        </p:blipFill>
        <p:spPr bwMode="auto">
          <a:xfrm>
            <a:off x="4483757" y="2913285"/>
            <a:ext cx="301752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4">
            <a:extLst>
              <a:ext uri="{FF2B5EF4-FFF2-40B4-BE49-F238E27FC236}">
                <a16:creationId xmlns:a16="http://schemas.microsoft.com/office/drawing/2014/main" id="{132E3E44-0836-5FE2-D63A-02219F8AE8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3" t="3582" r="-1081" b="20780"/>
          <a:stretch/>
        </p:blipFill>
        <p:spPr bwMode="auto">
          <a:xfrm>
            <a:off x="5006933" y="2946566"/>
            <a:ext cx="2827191" cy="172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2DD1555-679A-191B-D6F4-50A3875B2D61}"/>
              </a:ext>
            </a:extLst>
          </p:cNvPr>
          <p:cNvGrpSpPr/>
          <p:nvPr/>
        </p:nvGrpSpPr>
        <p:grpSpPr>
          <a:xfrm>
            <a:off x="234270" y="1947526"/>
            <a:ext cx="3352800" cy="2880756"/>
            <a:chOff x="152400" y="3288268"/>
            <a:chExt cx="3352800" cy="288075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5CFE45E-F125-ABF8-7901-FDE2A163F5DF}"/>
                </a:ext>
              </a:extLst>
            </p:cNvPr>
            <p:cNvCxnSpPr/>
            <p:nvPr/>
          </p:nvCxnSpPr>
          <p:spPr>
            <a:xfrm>
              <a:off x="1981200" y="35766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77CB94-814D-3898-56E8-6A9B8601EE2F}"/>
                </a:ext>
              </a:extLst>
            </p:cNvPr>
            <p:cNvCxnSpPr/>
            <p:nvPr/>
          </p:nvCxnSpPr>
          <p:spPr>
            <a:xfrm>
              <a:off x="2895600" y="35766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68DE206-2A8F-CE40-09E2-2FAE70D8DB5D}"/>
                </a:ext>
              </a:extLst>
            </p:cNvPr>
            <p:cNvCxnSpPr/>
            <p:nvPr/>
          </p:nvCxnSpPr>
          <p:spPr>
            <a:xfrm>
              <a:off x="1981200" y="60150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2A17B03-CD4A-9250-FAFA-269574DAE1AB}"/>
                </a:ext>
              </a:extLst>
            </p:cNvPr>
            <p:cNvCxnSpPr/>
            <p:nvPr/>
          </p:nvCxnSpPr>
          <p:spPr>
            <a:xfrm>
              <a:off x="2895600" y="60150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408BF3F-8270-8295-F33C-1E9146BA1D79}"/>
                </a:ext>
              </a:extLst>
            </p:cNvPr>
            <p:cNvCxnSpPr/>
            <p:nvPr/>
          </p:nvCxnSpPr>
          <p:spPr>
            <a:xfrm flipV="1">
              <a:off x="2286000" y="3654424"/>
              <a:ext cx="838200" cy="2286000"/>
            </a:xfrm>
            <a:prstGeom prst="straightConnector1">
              <a:avLst/>
            </a:prstGeom>
            <a:ln w="508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eqn.png">
              <a:extLst>
                <a:ext uri="{FF2B5EF4-FFF2-40B4-BE49-F238E27FC236}">
                  <a16:creationId xmlns:a16="http://schemas.microsoft.com/office/drawing/2014/main" id="{25C21AC1-BB0E-DBD1-D74F-A8A45CD42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240972" y="4416424"/>
              <a:ext cx="426028" cy="342900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5E02DC3-2645-1D68-4D41-C487AA2E5139}"/>
                </a:ext>
              </a:extLst>
            </p:cNvPr>
            <p:cNvSpPr/>
            <p:nvPr/>
          </p:nvSpPr>
          <p:spPr bwMode="auto">
            <a:xfrm>
              <a:off x="3124200" y="5940424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61616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2D8D7F-B536-42BB-B631-3AC7BD38ACA4}"/>
                </a:ext>
              </a:extLst>
            </p:cNvPr>
            <p:cNvSpPr txBox="1"/>
            <p:nvPr/>
          </p:nvSpPr>
          <p:spPr>
            <a:xfrm>
              <a:off x="1838601" y="4001165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483 nm</a:t>
              </a:r>
            </a:p>
          </p:txBody>
        </p:sp>
        <p:sp>
          <p:nvSpPr>
            <p:cNvPr id="16" name="Text Box 64">
              <a:extLst>
                <a:ext uri="{FF2B5EF4-FFF2-40B4-BE49-F238E27FC236}">
                  <a16:creationId xmlns:a16="http://schemas.microsoft.com/office/drawing/2014/main" id="{6D0193D4-AF5A-AC59-3C43-42DED7F78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5773118"/>
              <a:ext cx="44755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30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</a:t>
              </a: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S</a:t>
              </a:r>
              <a:r>
                <a:rPr lang="en-US" sz="1800" baseline="-25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0</a:t>
              </a:r>
              <a:endPara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  <p:sp>
          <p:nvSpPr>
            <p:cNvPr id="17" name="Text Box 64">
              <a:extLst>
                <a:ext uri="{FF2B5EF4-FFF2-40B4-BE49-F238E27FC236}">
                  <a16:creationId xmlns:a16="http://schemas.microsoft.com/office/drawing/2014/main" id="{7EAE8B1B-441B-A080-E58A-4309B67021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88268"/>
              <a:ext cx="4603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30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</a:t>
              </a: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P</a:t>
              </a:r>
              <a:r>
                <a:rPr lang="en-US" sz="1800" baseline="-25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</a:t>
              </a:r>
              <a:endPara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9915E1-2B15-BE50-CE36-B867D9EF2D6D}"/>
                </a:ext>
              </a:extLst>
            </p:cNvPr>
            <p:cNvSpPr/>
            <p:nvPr/>
          </p:nvSpPr>
          <p:spPr>
            <a:xfrm>
              <a:off x="838200" y="5791200"/>
              <a:ext cx="8354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  <a:cs typeface="Times New Roman" pitchFamily="18" charset="0"/>
                </a:rPr>
                <a:t>F = 1/2</a:t>
              </a:r>
              <a:endParaRPr lang="en-US" altLang="en-US" sz="1800" baseline="-30000" dirty="0">
                <a:solidFill>
                  <a:schemeClr val="bg2">
                    <a:lumMod val="10000"/>
                  </a:schemeClr>
                </a:solidFill>
                <a:latin typeface="+mn-lt"/>
                <a:cs typeface="Times New Roman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4777347-0A7D-50C3-C806-CD838DF9BA72}"/>
                </a:ext>
              </a:extLst>
            </p:cNvPr>
            <p:cNvSpPr/>
            <p:nvPr/>
          </p:nvSpPr>
          <p:spPr>
            <a:xfrm>
              <a:off x="838200" y="3429000"/>
              <a:ext cx="8354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  <a:cs typeface="Times New Roman" pitchFamily="18" charset="0"/>
                </a:rPr>
                <a:t>F = 1/2</a:t>
              </a:r>
              <a:endParaRPr lang="en-US" altLang="en-US" sz="1800" baseline="-30000" dirty="0">
                <a:solidFill>
                  <a:schemeClr val="bg2">
                    <a:lumMod val="10000"/>
                  </a:schemeClr>
                </a:solidFill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861DBF0-1736-8D3C-5363-0B0E9CD5DCA1}"/>
                </a:ext>
              </a:extLst>
            </p:cNvPr>
            <p:cNvGrpSpPr/>
            <p:nvPr/>
          </p:nvGrpSpPr>
          <p:grpSpPr>
            <a:xfrm>
              <a:off x="2514600" y="3733800"/>
              <a:ext cx="762000" cy="2132011"/>
              <a:chOff x="2590800" y="2819400"/>
              <a:chExt cx="762000" cy="2132011"/>
            </a:xfrm>
          </p:grpSpPr>
          <p:cxnSp>
            <p:nvCxnSpPr>
              <p:cNvPr id="22" name="AutoShape 18">
                <a:extLst>
                  <a:ext uri="{FF2B5EF4-FFF2-40B4-BE49-F238E27FC236}">
                    <a16:creationId xmlns:a16="http://schemas.microsoft.com/office/drawing/2014/main" id="{DB966E5E-BD83-B34F-72AB-A45B10A75E2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52800" y="2819400"/>
                <a:ext cx="0" cy="2132011"/>
              </a:xfrm>
              <a:prstGeom prst="straightConnector1">
                <a:avLst/>
              </a:prstGeom>
              <a:noFill/>
              <a:ln w="19050">
                <a:solidFill>
                  <a:srgbClr val="0000FF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AutoShape 18">
                <a:extLst>
                  <a:ext uri="{FF2B5EF4-FFF2-40B4-BE49-F238E27FC236}">
                    <a16:creationId xmlns:a16="http://schemas.microsoft.com/office/drawing/2014/main" id="{F2C1F2AD-1BB8-7B9E-4305-E723AA5B5BF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590800" y="2819400"/>
                <a:ext cx="746414" cy="2132011"/>
              </a:xfrm>
              <a:prstGeom prst="straightConnector1">
                <a:avLst/>
              </a:prstGeom>
              <a:noFill/>
              <a:ln w="19050">
                <a:solidFill>
                  <a:srgbClr val="0000FF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AA1D3-02C6-3F15-7950-1013F9802C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3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BC9886F4-7D68-56F2-C426-53E79A43E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51" y="468880"/>
            <a:ext cx="6838950" cy="2114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D60C8E-53A1-EDB6-C6C2-894E330AA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"/>
            <a:ext cx="8372901" cy="477248"/>
          </a:xfrm>
        </p:spPr>
        <p:txBody>
          <a:bodyPr/>
          <a:lstStyle/>
          <a:p>
            <a:r>
              <a:rPr lang="en-US" dirty="0"/>
              <a:t>EDM measurement in Radium</a:t>
            </a:r>
          </a:p>
        </p:txBody>
      </p:sp>
      <p:pic>
        <p:nvPicPr>
          <p:cNvPr id="24" name="Picture 23" descr="latex-image-1.pdf">
            <a:extLst>
              <a:ext uri="{FF2B5EF4-FFF2-40B4-BE49-F238E27FC236}">
                <a16:creationId xmlns:a16="http://schemas.microsoft.com/office/drawing/2014/main" id="{93F6A9BD-5548-D885-25E6-99BA37321073}"/>
              </a:ext>
            </a:extLst>
          </p:cNvPr>
          <p:cNvPicPr>
            <a:picLocks noChangeAspect="1"/>
          </p:cNvPicPr>
          <p:nvPr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8"/>
              <a:stretch>
                <a:fillRect/>
              </a:stretch>
            </p:blipFill>
          </mc:Choice>
          <mc:Fallback>
            <p:blipFill>
              <a:blip r:embed="rId9"/>
              <a:stretch>
                <a:fillRect/>
              </a:stretch>
            </p:blipFill>
          </mc:Fallback>
        </mc:AlternateContent>
        <p:spPr>
          <a:xfrm>
            <a:off x="4978400" y="2479949"/>
            <a:ext cx="3479800" cy="4572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2B79A01-6B98-94F4-36C8-C1C0D1C11E00}"/>
              </a:ext>
            </a:extLst>
          </p:cNvPr>
          <p:cNvGrpSpPr/>
          <p:nvPr/>
        </p:nvGrpSpPr>
        <p:grpSpPr>
          <a:xfrm>
            <a:off x="390436" y="2697548"/>
            <a:ext cx="1483398" cy="1364980"/>
            <a:chOff x="228600" y="944488"/>
            <a:chExt cx="2286000" cy="210351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BAF337F9-696E-F5DA-A60A-CE8CC7F20C38}"/>
                </a:ext>
              </a:extLst>
            </p:cNvPr>
            <p:cNvSpPr/>
            <p:nvPr/>
          </p:nvSpPr>
          <p:spPr bwMode="auto">
            <a:xfrm>
              <a:off x="228600" y="1828800"/>
              <a:ext cx="2286000" cy="1219200"/>
            </a:xfrm>
            <a:prstGeom prst="ellipse">
              <a:avLst/>
            </a:prstGeom>
            <a:noFill/>
            <a:ln w="38100" cap="flat" cmpd="sng" algn="ctr">
              <a:solidFill>
                <a:schemeClr val="tx2">
                  <a:lumMod val="50000"/>
                </a:schemeClr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10880AA-062D-DF10-72BF-CDC36733C740}"/>
                </a:ext>
              </a:extLst>
            </p:cNvPr>
            <p:cNvCxnSpPr/>
            <p:nvPr/>
          </p:nvCxnSpPr>
          <p:spPr bwMode="auto">
            <a:xfrm flipV="1">
              <a:off x="1370077" y="1143000"/>
              <a:ext cx="0" cy="1295400"/>
            </a:xfrm>
            <a:prstGeom prst="straightConnector1">
              <a:avLst/>
            </a:prstGeom>
            <a:noFill/>
            <a:ln w="38100" cap="flat" cmpd="sng" algn="ctr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5AEC767-04CF-CBD6-DBCA-7369EF569CE2}"/>
                    </a:ext>
                  </a:extLst>
                </p:cNvPr>
                <p:cNvSpPr txBox="1"/>
                <p:nvPr/>
              </p:nvSpPr>
              <p:spPr>
                <a:xfrm>
                  <a:off x="665506" y="944488"/>
                  <a:ext cx="476411" cy="5064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/>
                              </a:rPr>
                              <m:t>𝑩</m:t>
                            </m:r>
                          </m:e>
                        </m:acc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5AEC767-04CF-CBD6-DBCA-7369EF569CE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506" y="944488"/>
                  <a:ext cx="476411" cy="506421"/>
                </a:xfrm>
                <a:prstGeom prst="rect">
                  <a:avLst/>
                </a:prstGeom>
                <a:blipFill>
                  <a:blip r:embed="rId10"/>
                  <a:stretch>
                    <a:fillRect r="-2000" b="-207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40D24A20-CB8D-9A76-EDE4-CC4244D89DE4}"/>
                </a:ext>
              </a:extLst>
            </p:cNvPr>
            <p:cNvCxnSpPr>
              <a:endCxn id="29" idx="2"/>
            </p:cNvCxnSpPr>
            <p:nvPr/>
          </p:nvCxnSpPr>
          <p:spPr bwMode="auto">
            <a:xfrm flipH="1">
              <a:off x="228600" y="2438400"/>
              <a:ext cx="1143000" cy="0"/>
            </a:xfrm>
            <a:prstGeom prst="straightConnector1">
              <a:avLst/>
            </a:prstGeom>
            <a:noFill/>
            <a:ln w="38100" cap="flat" cmpd="sng" algn="ctr">
              <a:solidFill>
                <a:schemeClr val="bg2">
                  <a:lumMod val="10000"/>
                </a:schemeClr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1B32F7C-EB41-99F6-4AE2-D7363EFC4EB3}"/>
                    </a:ext>
                  </a:extLst>
                </p:cNvPr>
                <p:cNvSpPr txBox="1"/>
                <p:nvPr/>
              </p:nvSpPr>
              <p:spPr>
                <a:xfrm>
                  <a:off x="595882" y="2361679"/>
                  <a:ext cx="42191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sty m:val="p"/>
                              </m:rPr>
                              <a:rPr lang="el-GR" sz="2400" b="1" i="1" smtClean="0">
                                <a:solidFill>
                                  <a:schemeClr val="bg2">
                                    <a:lumMod val="10000"/>
                                  </a:schemeClr>
                                </a:solidFill>
                                <a:latin typeface="Cambria Math"/>
                              </a:rPr>
                              <m:t>μ</m:t>
                            </m:r>
                          </m:e>
                        </m:acc>
                      </m:oMath>
                    </m:oMathPara>
                  </a14:m>
                  <a:endParaRPr lang="en-US" sz="2400" b="1" dirty="0"/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31B32F7C-EB41-99F6-4AE2-D7363EFC4E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882" y="2361679"/>
                  <a:ext cx="421910" cy="461665"/>
                </a:xfrm>
                <a:prstGeom prst="rect">
                  <a:avLst/>
                </a:prstGeom>
                <a:blipFill>
                  <a:blip r:embed="rId11"/>
                  <a:stretch>
                    <a:fillRect l="-4444" r="-33333" b="-6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1" name="Picture 4">
            <a:extLst>
              <a:ext uri="{FF2B5EF4-FFF2-40B4-BE49-F238E27FC236}">
                <a16:creationId xmlns:a16="http://schemas.microsoft.com/office/drawing/2014/main" id="{583FE0DC-FE4D-D932-2CC9-CDA32157E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6" t="3583" r="14640" b="343"/>
          <a:stretch/>
        </p:blipFill>
        <p:spPr bwMode="auto">
          <a:xfrm>
            <a:off x="4483757" y="2913285"/>
            <a:ext cx="3017520" cy="2194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52DD1555-679A-191B-D6F4-50A3875B2D61}"/>
              </a:ext>
            </a:extLst>
          </p:cNvPr>
          <p:cNvGrpSpPr/>
          <p:nvPr/>
        </p:nvGrpSpPr>
        <p:grpSpPr>
          <a:xfrm>
            <a:off x="234270" y="1947526"/>
            <a:ext cx="3352800" cy="2880756"/>
            <a:chOff x="152400" y="3288268"/>
            <a:chExt cx="3352800" cy="288075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5CFE45E-F125-ABF8-7901-FDE2A163F5DF}"/>
                </a:ext>
              </a:extLst>
            </p:cNvPr>
            <p:cNvCxnSpPr/>
            <p:nvPr/>
          </p:nvCxnSpPr>
          <p:spPr>
            <a:xfrm>
              <a:off x="1981200" y="35766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77CB94-814D-3898-56E8-6A9B8601EE2F}"/>
                </a:ext>
              </a:extLst>
            </p:cNvPr>
            <p:cNvCxnSpPr/>
            <p:nvPr/>
          </p:nvCxnSpPr>
          <p:spPr>
            <a:xfrm>
              <a:off x="2895600" y="35766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68DE206-2A8F-CE40-09E2-2FAE70D8DB5D}"/>
                </a:ext>
              </a:extLst>
            </p:cNvPr>
            <p:cNvCxnSpPr/>
            <p:nvPr/>
          </p:nvCxnSpPr>
          <p:spPr>
            <a:xfrm>
              <a:off x="1981200" y="60150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72A17B03-CD4A-9250-FAFA-269574DAE1AB}"/>
                </a:ext>
              </a:extLst>
            </p:cNvPr>
            <p:cNvCxnSpPr/>
            <p:nvPr/>
          </p:nvCxnSpPr>
          <p:spPr>
            <a:xfrm>
              <a:off x="2895600" y="6015036"/>
              <a:ext cx="609600" cy="158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408BF3F-8270-8295-F33C-1E9146BA1D79}"/>
                </a:ext>
              </a:extLst>
            </p:cNvPr>
            <p:cNvCxnSpPr/>
            <p:nvPr/>
          </p:nvCxnSpPr>
          <p:spPr>
            <a:xfrm flipV="1">
              <a:off x="2286000" y="3654424"/>
              <a:ext cx="838200" cy="2286000"/>
            </a:xfrm>
            <a:prstGeom prst="straightConnector1">
              <a:avLst/>
            </a:prstGeom>
            <a:ln w="50800"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" name="Picture 12" descr="eqn.png">
              <a:extLst>
                <a:ext uri="{FF2B5EF4-FFF2-40B4-BE49-F238E27FC236}">
                  <a16:creationId xmlns:a16="http://schemas.microsoft.com/office/drawing/2014/main" id="{25C21AC1-BB0E-DBD1-D74F-A8A45CD42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40972" y="4416424"/>
              <a:ext cx="426028" cy="342900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5E02DC3-2645-1D68-4D41-C487AA2E5139}"/>
                </a:ext>
              </a:extLst>
            </p:cNvPr>
            <p:cNvSpPr/>
            <p:nvPr/>
          </p:nvSpPr>
          <p:spPr bwMode="auto">
            <a:xfrm>
              <a:off x="3124200" y="5940424"/>
              <a:ext cx="228600" cy="22860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61616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62D8D7F-B536-42BB-B631-3AC7BD38ACA4}"/>
                </a:ext>
              </a:extLst>
            </p:cNvPr>
            <p:cNvSpPr txBox="1"/>
            <p:nvPr/>
          </p:nvSpPr>
          <p:spPr>
            <a:xfrm>
              <a:off x="1838601" y="4001165"/>
              <a:ext cx="8947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483 nm</a:t>
              </a:r>
            </a:p>
          </p:txBody>
        </p:sp>
        <p:sp>
          <p:nvSpPr>
            <p:cNvPr id="16" name="Text Box 64">
              <a:extLst>
                <a:ext uri="{FF2B5EF4-FFF2-40B4-BE49-F238E27FC236}">
                  <a16:creationId xmlns:a16="http://schemas.microsoft.com/office/drawing/2014/main" id="{6D0193D4-AF5A-AC59-3C43-42DED7F782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5773118"/>
              <a:ext cx="44755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30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</a:t>
              </a: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S</a:t>
              </a:r>
              <a:r>
                <a:rPr lang="en-US" sz="1800" baseline="-25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0</a:t>
              </a:r>
              <a:endPara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  <p:sp>
          <p:nvSpPr>
            <p:cNvPr id="17" name="Text Box 64">
              <a:extLst>
                <a:ext uri="{FF2B5EF4-FFF2-40B4-BE49-F238E27FC236}">
                  <a16:creationId xmlns:a16="http://schemas.microsoft.com/office/drawing/2014/main" id="{7EAE8B1B-441B-A080-E58A-4309B67021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88268"/>
              <a:ext cx="46038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800" baseline="30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</a:t>
              </a:r>
              <a:r>
                <a:rPr 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P</a:t>
              </a:r>
              <a:r>
                <a:rPr lang="en-US" sz="1800" baseline="-25000" dirty="0">
                  <a:solidFill>
                    <a:schemeClr val="bg2">
                      <a:lumMod val="10000"/>
                    </a:schemeClr>
                  </a:solidFill>
                  <a:latin typeface="+mn-lt"/>
                </a:rPr>
                <a:t>1</a:t>
              </a:r>
              <a:endParaRPr lang="en-US" sz="1800" dirty="0">
                <a:solidFill>
                  <a:schemeClr val="bg2">
                    <a:lumMod val="10000"/>
                  </a:schemeClr>
                </a:solidFill>
                <a:latin typeface="+mn-lt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69915E1-2B15-BE50-CE36-B867D9EF2D6D}"/>
                </a:ext>
              </a:extLst>
            </p:cNvPr>
            <p:cNvSpPr/>
            <p:nvPr/>
          </p:nvSpPr>
          <p:spPr>
            <a:xfrm>
              <a:off x="838200" y="5791200"/>
              <a:ext cx="8354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  <a:cs typeface="Times New Roman" pitchFamily="18" charset="0"/>
                </a:rPr>
                <a:t>F = 1/2</a:t>
              </a:r>
              <a:endParaRPr lang="en-US" altLang="en-US" sz="1800" baseline="-30000" dirty="0">
                <a:solidFill>
                  <a:schemeClr val="bg2">
                    <a:lumMod val="10000"/>
                  </a:schemeClr>
                </a:solidFill>
                <a:latin typeface="+mn-lt"/>
                <a:cs typeface="Times New Roman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4777347-0A7D-50C3-C806-CD838DF9BA72}"/>
                </a:ext>
              </a:extLst>
            </p:cNvPr>
            <p:cNvSpPr/>
            <p:nvPr/>
          </p:nvSpPr>
          <p:spPr>
            <a:xfrm>
              <a:off x="838200" y="3429000"/>
              <a:ext cx="8354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1800" dirty="0">
                  <a:solidFill>
                    <a:schemeClr val="bg2">
                      <a:lumMod val="10000"/>
                    </a:schemeClr>
                  </a:solidFill>
                  <a:latin typeface="+mn-lt"/>
                  <a:cs typeface="Times New Roman" pitchFamily="18" charset="0"/>
                </a:rPr>
                <a:t>F = 1/2</a:t>
              </a:r>
              <a:endParaRPr lang="en-US" altLang="en-US" sz="1800" baseline="-30000" dirty="0">
                <a:solidFill>
                  <a:schemeClr val="bg2">
                    <a:lumMod val="10000"/>
                  </a:schemeClr>
                </a:solidFill>
                <a:latin typeface="+mn-lt"/>
                <a:cs typeface="Times New Roman" pitchFamily="18" charset="0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861DBF0-1736-8D3C-5363-0B0E9CD5DCA1}"/>
                </a:ext>
              </a:extLst>
            </p:cNvPr>
            <p:cNvGrpSpPr/>
            <p:nvPr/>
          </p:nvGrpSpPr>
          <p:grpSpPr>
            <a:xfrm>
              <a:off x="2514600" y="3733800"/>
              <a:ext cx="762000" cy="2132011"/>
              <a:chOff x="2590800" y="2819400"/>
              <a:chExt cx="762000" cy="2132011"/>
            </a:xfrm>
          </p:grpSpPr>
          <p:cxnSp>
            <p:nvCxnSpPr>
              <p:cNvPr id="22" name="AutoShape 18">
                <a:extLst>
                  <a:ext uri="{FF2B5EF4-FFF2-40B4-BE49-F238E27FC236}">
                    <a16:creationId xmlns:a16="http://schemas.microsoft.com/office/drawing/2014/main" id="{DB966E5E-BD83-B34F-72AB-A45B10A75E2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52800" y="2819400"/>
                <a:ext cx="0" cy="2132011"/>
              </a:xfrm>
              <a:prstGeom prst="straightConnector1">
                <a:avLst/>
              </a:prstGeom>
              <a:noFill/>
              <a:ln w="19050">
                <a:solidFill>
                  <a:srgbClr val="0000FF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AutoShape 18">
                <a:extLst>
                  <a:ext uri="{FF2B5EF4-FFF2-40B4-BE49-F238E27FC236}">
                    <a16:creationId xmlns:a16="http://schemas.microsoft.com/office/drawing/2014/main" id="{F2C1F2AD-1BB8-7B9E-4305-E723AA5B5BF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2590800" y="2819400"/>
                <a:ext cx="746414" cy="2132011"/>
              </a:xfrm>
              <a:prstGeom prst="straightConnector1">
                <a:avLst/>
              </a:prstGeom>
              <a:noFill/>
              <a:ln w="19050">
                <a:solidFill>
                  <a:srgbClr val="0000FF"/>
                </a:solidFill>
                <a:prstDash val="dash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AA1D3-02C6-3F15-7950-1013F9802C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28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9E44386-50BC-C373-237F-2A00B2815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44" y="-5956"/>
            <a:ext cx="8372901" cy="435353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Ra-EDM Apparatus at ANL</a:t>
            </a:r>
            <a:endParaRPr lang="en-US" cap="non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A3C01F-1D97-328F-08A9-51EDF22D4C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FAAC5A-9C4F-4278-920D-DF2BAB595749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865F79-4018-38CC-A217-3CA4333C82C7}"/>
              </a:ext>
            </a:extLst>
          </p:cNvPr>
          <p:cNvSpPr/>
          <p:nvPr/>
        </p:nvSpPr>
        <p:spPr>
          <a:xfrm>
            <a:off x="641875" y="673183"/>
            <a:ext cx="8461205" cy="5331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Slide Number Placeholder 29">
            <a:extLst>
              <a:ext uri="{FF2B5EF4-FFF2-40B4-BE49-F238E27FC236}">
                <a16:creationId xmlns:a16="http://schemas.microsoft.com/office/drawing/2014/main" id="{B69688C6-8573-491B-4125-4594F536DEBA}"/>
              </a:ext>
            </a:extLst>
          </p:cNvPr>
          <p:cNvSpPr>
            <a:spLocks noGrp="1"/>
          </p:cNvSpPr>
          <p:nvPr/>
        </p:nvSpPr>
        <p:spPr>
          <a:xfrm>
            <a:off x="4303143" y="4782915"/>
            <a:ext cx="457200" cy="18288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E4BAC9-6D41-4691-9299-18EF07EF0177}" type="slidenum">
              <a:rPr lang="en-US" smtClean="0"/>
              <a:pPr/>
              <a:t>36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07133A-4F9E-37DD-D570-CA87FEDD51AE}"/>
              </a:ext>
            </a:extLst>
          </p:cNvPr>
          <p:cNvCxnSpPr/>
          <p:nvPr/>
        </p:nvCxnSpPr>
        <p:spPr>
          <a:xfrm>
            <a:off x="2401198" y="4286776"/>
            <a:ext cx="1308100" cy="0"/>
          </a:xfrm>
          <a:prstGeom prst="line">
            <a:avLst/>
          </a:prstGeom>
          <a:ln w="31750">
            <a:solidFill>
              <a:srgbClr val="FF66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BB77937-3078-A2E6-F978-877C77EA41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8765" y="774674"/>
            <a:ext cx="5676900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E5164DA-F12A-744B-BC61-97A2A0C47D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299" y="3276504"/>
            <a:ext cx="1993900" cy="17287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24">
            <a:extLst>
              <a:ext uri="{FF2B5EF4-FFF2-40B4-BE49-F238E27FC236}">
                <a16:creationId xmlns:a16="http://schemas.microsoft.com/office/drawing/2014/main" id="{EDF44066-3AE4-119F-35E7-1BA514538D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5327" y="576719"/>
            <a:ext cx="146870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latin typeface="Times New Roman" charset="0"/>
              </a:rPr>
              <a:t>Ra(NO</a:t>
            </a:r>
            <a:r>
              <a:rPr lang="en-US" sz="1800" baseline="-25000" dirty="0">
                <a:latin typeface="Times New Roman" charset="0"/>
              </a:rPr>
              <a:t>3</a:t>
            </a:r>
            <a:r>
              <a:rPr lang="en-US" sz="1800" dirty="0">
                <a:latin typeface="Times New Roman" charset="0"/>
              </a:rPr>
              <a:t>)</a:t>
            </a:r>
            <a:r>
              <a:rPr lang="en-US" sz="1800" baseline="-25000" dirty="0">
                <a:latin typeface="Times New Roman" charset="0"/>
              </a:rPr>
              <a:t>2</a:t>
            </a:r>
            <a:r>
              <a:rPr lang="en-US" sz="1800" dirty="0">
                <a:latin typeface="Times New Roman" charset="0"/>
              </a:rPr>
              <a:t>+Ba</a:t>
            </a:r>
          </a:p>
          <a:p>
            <a:pPr algn="ctr"/>
            <a:r>
              <a:rPr lang="en-US" sz="1800" dirty="0">
                <a:latin typeface="Times New Roman" charset="0"/>
              </a:rPr>
              <a:t>Oven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953DCDB7-B2F1-7CC9-2257-7451E06A3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9040" y="1282812"/>
            <a:ext cx="9286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Times New Roman" charset="0"/>
              </a:rPr>
              <a:t>Zeeman</a:t>
            </a:r>
          </a:p>
          <a:p>
            <a:r>
              <a:rPr lang="en-US" sz="1800">
                <a:latin typeface="Times New Roman" charset="0"/>
              </a:rPr>
              <a:t>Slower</a:t>
            </a:r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id="{C05B4605-1F13-6222-FCE6-F1D6962F7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9" y="1145389"/>
            <a:ext cx="19986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Times New Roman" charset="0"/>
              </a:rPr>
              <a:t>Magnetic Shielding</a:t>
            </a:r>
          </a:p>
          <a:p>
            <a:r>
              <a:rPr lang="en-US" sz="1800">
                <a:latin typeface="Times New Roman" charset="0"/>
              </a:rPr>
              <a:t>&amp; Magnet Coils</a:t>
            </a:r>
          </a:p>
        </p:txBody>
      </p:sp>
      <p:sp>
        <p:nvSpPr>
          <p:cNvPr id="15" name="TextBox 29">
            <a:extLst>
              <a:ext uri="{FF2B5EF4-FFF2-40B4-BE49-F238E27FC236}">
                <a16:creationId xmlns:a16="http://schemas.microsoft.com/office/drawing/2014/main" id="{65374226-3258-B8E5-4E0D-D7EFF3BC6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3489" y="564157"/>
            <a:ext cx="15462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latin typeface="Times New Roman" charset="0"/>
              </a:rPr>
              <a:t>HV Electrodes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46B7C35-2D4D-AD59-622E-A0CB80441D15}"/>
              </a:ext>
            </a:extLst>
          </p:cNvPr>
          <p:cNvCxnSpPr>
            <a:cxnSpLocks/>
          </p:cNvCxnSpPr>
          <p:nvPr/>
        </p:nvCxnSpPr>
        <p:spPr bwMode="auto">
          <a:xfrm flipH="1">
            <a:off x="5781677" y="845490"/>
            <a:ext cx="34925" cy="1046162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F81C7BB-3CF6-DAB3-622B-327018871AD3}"/>
              </a:ext>
            </a:extLst>
          </p:cNvPr>
          <p:cNvCxnSpPr>
            <a:cxnSpLocks/>
          </p:cNvCxnSpPr>
          <p:nvPr/>
        </p:nvCxnSpPr>
        <p:spPr bwMode="auto">
          <a:xfrm flipH="1">
            <a:off x="4141927" y="1928924"/>
            <a:ext cx="222250" cy="317500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F383A5F-233B-7516-9AF0-4368D24E2B90}"/>
              </a:ext>
            </a:extLst>
          </p:cNvPr>
          <p:cNvCxnSpPr/>
          <p:nvPr/>
        </p:nvCxnSpPr>
        <p:spPr bwMode="auto">
          <a:xfrm flipH="1">
            <a:off x="2857641" y="862124"/>
            <a:ext cx="369886" cy="458788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CAC0B58-7E7E-2FCF-4B5F-43965939A28B}"/>
              </a:ext>
            </a:extLst>
          </p:cNvPr>
          <p:cNvCxnSpPr>
            <a:cxnSpLocks/>
          </p:cNvCxnSpPr>
          <p:nvPr/>
        </p:nvCxnSpPr>
        <p:spPr bwMode="auto">
          <a:xfrm flipH="1">
            <a:off x="6589714" y="1469239"/>
            <a:ext cx="530225" cy="285750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3422E0A-8473-28DC-78CD-77221E2FDBE5}"/>
              </a:ext>
            </a:extLst>
          </p:cNvPr>
          <p:cNvCxnSpPr/>
          <p:nvPr/>
        </p:nvCxnSpPr>
        <p:spPr bwMode="auto">
          <a:xfrm flipV="1">
            <a:off x="3721723" y="2906064"/>
            <a:ext cx="955260" cy="1406871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5C78C0D-ED20-D28A-FB15-491C064270D4}"/>
              </a:ext>
            </a:extLst>
          </p:cNvPr>
          <p:cNvCxnSpPr/>
          <p:nvPr/>
        </p:nvCxnSpPr>
        <p:spPr bwMode="auto">
          <a:xfrm>
            <a:off x="1966914" y="927212"/>
            <a:ext cx="315913" cy="211137"/>
          </a:xfrm>
          <a:prstGeom prst="straightConnector1">
            <a:avLst/>
          </a:prstGeom>
          <a:ln w="31750">
            <a:solidFill>
              <a:srgbClr val="FF6600"/>
            </a:solidFill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4">
            <a:extLst>
              <a:ext uri="{FF2B5EF4-FFF2-40B4-BE49-F238E27FC236}">
                <a16:creationId xmlns:a16="http://schemas.microsoft.com/office/drawing/2014/main" id="{506E5F9D-0F1F-E91E-A617-45034BF0C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394" y="4764785"/>
            <a:ext cx="35988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J. R. Guest et al., PRL 98 093001 (2007)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25154B60-34AA-003B-0D61-6C57ADDC7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0736" y="3990465"/>
            <a:ext cx="154396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aseline="30000" dirty="0">
                <a:latin typeface="Times New Roman" charset="0"/>
                <a:ea typeface="Times New Roman" charset="0"/>
                <a:cs typeface="Times New Roman" charset="0"/>
              </a:rPr>
              <a:t>226</a:t>
            </a:r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Ra MOT</a:t>
            </a:r>
          </a:p>
          <a:p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200,000 atoms</a:t>
            </a:r>
          </a:p>
          <a:p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40 </a:t>
            </a:r>
            <a:r>
              <a:rPr lang="en-US" dirty="0" err="1">
                <a:latin typeface="Symbol"/>
                <a:ea typeface="Times New Roman" charset="0"/>
                <a:cs typeface="Times New Roman" charset="0"/>
              </a:rPr>
              <a:t>m</a:t>
            </a:r>
            <a:r>
              <a:rPr lang="en-US" dirty="0" err="1">
                <a:latin typeface="Times New Roman" charset="0"/>
                <a:ea typeface="Times New Roman" charset="0"/>
                <a:cs typeface="Times New Roman" charset="0"/>
              </a:rPr>
              <a:t>K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4" name="TextBox 28678">
            <a:extLst>
              <a:ext uri="{FF2B5EF4-FFF2-40B4-BE49-F238E27FC236}">
                <a16:creationId xmlns:a16="http://schemas.microsoft.com/office/drawing/2014/main" id="{E3832E9F-753D-1FF8-232C-771F9E29C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1102" y="328793"/>
            <a:ext cx="1841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DC6AD79-CBFB-E603-FD46-3BEA4EDB5D53}"/>
              </a:ext>
            </a:extLst>
          </p:cNvPr>
          <p:cNvCxnSpPr/>
          <p:nvPr/>
        </p:nvCxnSpPr>
        <p:spPr>
          <a:xfrm>
            <a:off x="891003" y="4450840"/>
            <a:ext cx="923925" cy="0"/>
          </a:xfrm>
          <a:prstGeom prst="straightConnector1">
            <a:avLst/>
          </a:prstGeom>
          <a:ln>
            <a:solidFill>
              <a:schemeClr val="bg2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7">
            <a:extLst>
              <a:ext uri="{FF2B5EF4-FFF2-40B4-BE49-F238E27FC236}">
                <a16:creationId xmlns:a16="http://schemas.microsoft.com/office/drawing/2014/main" id="{8D7E4F60-42BF-E42C-4563-852AEF7412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7535" y="4416122"/>
            <a:ext cx="11604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schemeClr val="bg1"/>
                </a:solidFill>
                <a:latin typeface="Times New Roman" charset="0"/>
              </a:rPr>
              <a:t>0.6 mm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0197A641-D1B5-F247-7F2A-53CAE5EF1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3585" y="544847"/>
            <a:ext cx="19907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>
                <a:latin typeface="Times New Roman" charset="0"/>
              </a:rPr>
              <a:t>Transverse Cooling 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49B80463-C5CE-52B3-6012-1EDA2EA2708A}"/>
              </a:ext>
            </a:extLst>
          </p:cNvPr>
          <p:cNvSpPr txBox="1"/>
          <p:nvPr/>
        </p:nvSpPr>
        <p:spPr>
          <a:xfrm>
            <a:off x="315536" y="1905863"/>
            <a:ext cx="1383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Symbol"/>
              </a:rPr>
              <a:t>h </a:t>
            </a:r>
            <a:r>
              <a:rPr lang="en-US" dirty="0"/>
              <a:t>~ 1.6*10</a:t>
            </a:r>
            <a:r>
              <a:rPr lang="en-US" baseline="30000" dirty="0"/>
              <a:t>-6</a:t>
            </a:r>
          </a:p>
        </p:txBody>
      </p:sp>
      <p:pic>
        <p:nvPicPr>
          <p:cNvPr id="29" name="Picture 7">
            <a:extLst>
              <a:ext uri="{FF2B5EF4-FFF2-40B4-BE49-F238E27FC236}">
                <a16:creationId xmlns:a16="http://schemas.microsoft.com/office/drawing/2014/main" id="{82394C17-FE7D-4386-EFEA-D15FC2FBE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042" y="2245765"/>
            <a:ext cx="2321337" cy="249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85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2FA30A-F0F0-EE28-6D5D-30420B36D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979" y="492420"/>
            <a:ext cx="5323021" cy="436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7FA45-41F5-A996-3342-5D110032D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420" y="71140"/>
            <a:ext cx="8372901" cy="373233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Latest Ra-EDM Measurement</a:t>
            </a:r>
            <a:endParaRPr lang="en-US" dirty="0">
              <a:cs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50F2C-2C2A-9449-9784-188296B0A5E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2709" y="3892721"/>
            <a:ext cx="2434272" cy="18560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sz="1100" b="0" dirty="0">
                <a:cs typeface="Arial"/>
              </a:rPr>
              <a:t>M. </a:t>
            </a:r>
            <a:r>
              <a:rPr lang="en-US" sz="1100" b="0" dirty="0" err="1">
                <a:cs typeface="Arial"/>
              </a:rPr>
              <a:t>Bishof</a:t>
            </a:r>
            <a:r>
              <a:rPr lang="en-US" sz="1100" b="0" dirty="0">
                <a:cs typeface="Arial"/>
              </a:rPr>
              <a:t> </a:t>
            </a:r>
            <a:r>
              <a:rPr lang="en-US" sz="1100" b="0" i="1" dirty="0">
                <a:cs typeface="Arial"/>
              </a:rPr>
              <a:t>et al.</a:t>
            </a:r>
            <a:r>
              <a:rPr lang="en-US" sz="1100" b="0" dirty="0">
                <a:cs typeface="Arial"/>
              </a:rPr>
              <a:t> PRC</a:t>
            </a:r>
            <a:r>
              <a:rPr lang="en-US" sz="1100" dirty="0">
                <a:cs typeface="Arial"/>
              </a:rPr>
              <a:t> 94</a:t>
            </a:r>
            <a:r>
              <a:rPr lang="en-US" sz="1100" b="0" dirty="0">
                <a:cs typeface="Arial"/>
              </a:rPr>
              <a:t>, 025501 (2016)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32BCCA-1D04-5E6D-9904-2CF2136543E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FAAC5A-9C4F-4278-920D-DF2BAB595749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5339B80A-1D71-9CD3-9FF5-35AEC2FD63D6}"/>
              </a:ext>
            </a:extLst>
          </p:cNvPr>
          <p:cNvSpPr txBox="1"/>
          <p:nvPr/>
        </p:nvSpPr>
        <p:spPr>
          <a:xfrm>
            <a:off x="5386455" y="49087"/>
            <a:ext cx="371525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d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Ra-225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= (4± 6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stat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± 0.2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syst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) × 10</a:t>
            </a:r>
            <a:r>
              <a:rPr lang="en-US" sz="1600" b="1" baseline="30000" dirty="0">
                <a:solidFill>
                  <a:schemeClr val="bg2">
                    <a:lumMod val="10000"/>
                  </a:schemeClr>
                </a:solidFill>
              </a:rPr>
              <a:t>-24</a:t>
            </a:r>
            <a:endParaRPr lang="en-US" sz="1600" b="1" dirty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en-US" sz="1600" b="1" baseline="30000" dirty="0">
                <a:solidFill>
                  <a:schemeClr val="bg2">
                    <a:lumMod val="10000"/>
                  </a:schemeClr>
                </a:solidFill>
              </a:rPr>
              <a:t> 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e-cm  </a:t>
            </a:r>
            <a:endParaRPr lang="en-US" sz="1600" b="1" dirty="0">
              <a:solidFill>
                <a:schemeClr val="bg2">
                  <a:lumMod val="10000"/>
                </a:schemeClr>
              </a:solidFill>
              <a:cs typeface="Arial"/>
            </a:endParaRPr>
          </a:p>
          <a:p>
            <a:pPr algn="ctr"/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d</a:t>
            </a:r>
            <a:r>
              <a:rPr lang="en-US" sz="1600" b="1" baseline="-25000" dirty="0">
                <a:solidFill>
                  <a:schemeClr val="bg2">
                    <a:lumMod val="10000"/>
                  </a:schemeClr>
                </a:solidFill>
              </a:rPr>
              <a:t>Ra-225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 &lt; 1.4 × 10</a:t>
            </a:r>
            <a:r>
              <a:rPr lang="en-US" sz="1600" b="1" baseline="30000" dirty="0">
                <a:solidFill>
                  <a:schemeClr val="bg2">
                    <a:lumMod val="10000"/>
                  </a:schemeClr>
                </a:solidFill>
              </a:rPr>
              <a:t>-23 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e-cm 95% C.L.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51" y="3108244"/>
            <a:ext cx="1618444" cy="141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494" y="436750"/>
            <a:ext cx="1618320" cy="1420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26" y="1772497"/>
            <a:ext cx="1635356" cy="1435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>
            <a:stCxn id="9" idx="3"/>
          </p:cNvCxnSpPr>
          <p:nvPr/>
        </p:nvCxnSpPr>
        <p:spPr>
          <a:xfrm>
            <a:off x="2301814" y="1147013"/>
            <a:ext cx="2597990" cy="4343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0" idx="3"/>
          </p:cNvCxnSpPr>
          <p:nvPr/>
        </p:nvCxnSpPr>
        <p:spPr>
          <a:xfrm>
            <a:off x="2309682" y="2490237"/>
            <a:ext cx="3337744" cy="35955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3"/>
          </p:cNvCxnSpPr>
          <p:nvPr/>
        </p:nvCxnSpPr>
        <p:spPr>
          <a:xfrm flipV="1">
            <a:off x="2295895" y="3354551"/>
            <a:ext cx="4053147" cy="46064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27805" y="4406060"/>
            <a:ext cx="3306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Atom cloud absorption images</a:t>
            </a:r>
          </a:p>
        </p:txBody>
      </p:sp>
    </p:spTree>
    <p:extLst>
      <p:ext uri="{BB962C8B-B14F-4D97-AF65-F5344CB8AC3E}">
        <p14:creationId xmlns:p14="http://schemas.microsoft.com/office/powerpoint/2010/main" val="86144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B7A1-9884-9217-03C8-D519CA978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386" y="1398"/>
            <a:ext cx="8372901" cy="379445"/>
          </a:xfrm>
        </p:spPr>
        <p:txBody>
          <a:bodyPr/>
          <a:lstStyle/>
          <a:p>
            <a:r>
              <a:rPr lang="en-US" cap="none" dirty="0">
                <a:cs typeface="Arial"/>
              </a:rPr>
              <a:t>Improvements toward 10</a:t>
            </a:r>
            <a:r>
              <a:rPr lang="en-US" cap="none" baseline="30000" dirty="0">
                <a:cs typeface="Arial"/>
              </a:rPr>
              <a:t>-26</a:t>
            </a:r>
            <a:r>
              <a:rPr lang="en-US" cap="none" dirty="0">
                <a:cs typeface="Arial"/>
              </a:rPr>
              <a:t> e cm measurement</a:t>
            </a:r>
            <a:endParaRPr lang="en-US" cap="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B810D-4F15-067D-5912-0A94A7BFB7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4343400" y="4855282"/>
            <a:ext cx="457200" cy="13716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EFAAC5A-9C4F-4278-920D-DF2BAB595749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AutoShape 42">
            <a:extLst>
              <a:ext uri="{FF2B5EF4-FFF2-40B4-BE49-F238E27FC236}">
                <a16:creationId xmlns:a16="http://schemas.microsoft.com/office/drawing/2014/main" id="{B28D6E46-F984-2C54-1434-3F088B77C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60" y="2792672"/>
            <a:ext cx="8626693" cy="2252234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C9F84F-85EF-D355-E7A1-6EFC9F4A4EE2}"/>
              </a:ext>
            </a:extLst>
          </p:cNvPr>
          <p:cNvSpPr/>
          <p:nvPr/>
        </p:nvSpPr>
        <p:spPr>
          <a:xfrm>
            <a:off x="705411" y="2906719"/>
            <a:ext cx="2469600" cy="1726931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AutoShape 42">
            <a:extLst>
              <a:ext uri="{FF2B5EF4-FFF2-40B4-BE49-F238E27FC236}">
                <a16:creationId xmlns:a16="http://schemas.microsoft.com/office/drawing/2014/main" id="{4FA9804F-5E19-A05E-556C-BCB967912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8817" y="382503"/>
            <a:ext cx="4380852" cy="233558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AutoShape 42">
            <a:extLst>
              <a:ext uri="{FF2B5EF4-FFF2-40B4-BE49-F238E27FC236}">
                <a16:creationId xmlns:a16="http://schemas.microsoft.com/office/drawing/2014/main" id="{B0DCF159-5655-2D46-04CD-9FB0E76D2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60" y="407349"/>
            <a:ext cx="4036399" cy="2310734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>
            <a:noFill/>
            <a:round/>
            <a:headEnd/>
            <a:tailEnd/>
          </a:ln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08F7B51-7C2C-CE52-E76C-F7C1F0B6B756}"/>
              </a:ext>
            </a:extLst>
          </p:cNvPr>
          <p:cNvSpPr txBox="1"/>
          <p:nvPr/>
        </p:nvSpPr>
        <p:spPr>
          <a:xfrm>
            <a:off x="947612" y="382962"/>
            <a:ext cx="234872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"QND" spin detection</a:t>
            </a:r>
            <a:endParaRPr lang="en-US" dirty="0"/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4B3E879-39B6-3F65-9C98-8EC9B6B97B41}"/>
              </a:ext>
            </a:extLst>
          </p:cNvPr>
          <p:cNvSpPr txBox="1"/>
          <p:nvPr/>
        </p:nvSpPr>
        <p:spPr>
          <a:xfrm>
            <a:off x="5693216" y="2021193"/>
            <a:ext cx="2300630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Improved Electrodes</a:t>
            </a:r>
          </a:p>
        </p:txBody>
      </p:sp>
      <p:pic>
        <p:nvPicPr>
          <p:cNvPr id="13" name="Picture 12" descr="2284AFE4-936C-4938-9F35-20BDB84C5A57@phy">
            <a:extLst>
              <a:ext uri="{FF2B5EF4-FFF2-40B4-BE49-F238E27FC236}">
                <a16:creationId xmlns:a16="http://schemas.microsoft.com/office/drawing/2014/main" id="{8A30434C-E99B-60D0-EDA2-EB15C119A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863" y="438909"/>
            <a:ext cx="2876349" cy="1621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F7629B-C9D3-B8C7-8EC7-5589AD6BF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699" y="2837167"/>
            <a:ext cx="2279794" cy="173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60">
            <a:extLst>
              <a:ext uri="{FF2B5EF4-FFF2-40B4-BE49-F238E27FC236}">
                <a16:creationId xmlns:a16="http://schemas.microsoft.com/office/drawing/2014/main" id="{7984E987-4C22-F261-DEF3-A9EE912C89C5}"/>
              </a:ext>
            </a:extLst>
          </p:cNvPr>
          <p:cNvSpPr txBox="1"/>
          <p:nvPr/>
        </p:nvSpPr>
        <p:spPr>
          <a:xfrm>
            <a:off x="1228543" y="4575040"/>
            <a:ext cx="178685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en-US" sz="1500" dirty="0">
                <a:solidFill>
                  <a:prstClr val="black"/>
                </a:solidFill>
                <a:latin typeface="Palatino"/>
                <a:cs typeface="Palatino"/>
              </a:rPr>
              <a:t>Atom Velocity</a:t>
            </a:r>
          </a:p>
        </p:txBody>
      </p:sp>
      <p:sp>
        <p:nvSpPr>
          <p:cNvPr id="17" name="TextBox 63">
            <a:extLst>
              <a:ext uri="{FF2B5EF4-FFF2-40B4-BE49-F238E27FC236}">
                <a16:creationId xmlns:a16="http://schemas.microsoft.com/office/drawing/2014/main" id="{C28E8233-5C98-9466-068B-B814A0EE5FF2}"/>
              </a:ext>
            </a:extLst>
          </p:cNvPr>
          <p:cNvSpPr txBox="1"/>
          <p:nvPr/>
        </p:nvSpPr>
        <p:spPr>
          <a:xfrm rot="16200000">
            <a:off x="-118955" y="3463971"/>
            <a:ext cx="1272543" cy="33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en-US" sz="1500" dirty="0">
                <a:solidFill>
                  <a:prstClr val="black"/>
                </a:solidFill>
                <a:latin typeface="Palatino"/>
                <a:cs typeface="Palatino"/>
              </a:rPr>
              <a:t>Atom Flux</a:t>
            </a:r>
          </a:p>
        </p:txBody>
      </p:sp>
      <p:sp>
        <p:nvSpPr>
          <p:cNvPr id="18" name="TextBox 68">
            <a:extLst>
              <a:ext uri="{FF2B5EF4-FFF2-40B4-BE49-F238E27FC236}">
                <a16:creationId xmlns:a16="http://schemas.microsoft.com/office/drawing/2014/main" id="{65491F92-8E64-70A8-7A56-696FE885E11E}"/>
              </a:ext>
            </a:extLst>
          </p:cNvPr>
          <p:cNvSpPr txBox="1"/>
          <p:nvPr/>
        </p:nvSpPr>
        <p:spPr>
          <a:xfrm>
            <a:off x="806634" y="3451003"/>
            <a:ext cx="4713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342900"/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</a:p>
          <a:p>
            <a:pPr algn="ctr" defTabSz="342900"/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m/s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56AFBB-588A-A514-3F06-3C58DF8B044A}"/>
              </a:ext>
            </a:extLst>
          </p:cNvPr>
          <p:cNvCxnSpPr/>
          <p:nvPr/>
        </p:nvCxnSpPr>
        <p:spPr bwMode="auto">
          <a:xfrm>
            <a:off x="1052849" y="3945223"/>
            <a:ext cx="0" cy="384176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0" name="TextBox 70">
            <a:extLst>
              <a:ext uri="{FF2B5EF4-FFF2-40B4-BE49-F238E27FC236}">
                <a16:creationId xmlns:a16="http://schemas.microsoft.com/office/drawing/2014/main" id="{88BE4638-EA53-A33B-624D-A731EE702D5A}"/>
              </a:ext>
            </a:extLst>
          </p:cNvPr>
          <p:cNvSpPr txBox="1"/>
          <p:nvPr/>
        </p:nvSpPr>
        <p:spPr>
          <a:xfrm>
            <a:off x="1911671" y="2904473"/>
            <a:ext cx="10644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310 m/s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FE9A83-DE92-E1A5-3CFB-8649EB8DC2EA}"/>
              </a:ext>
            </a:extLst>
          </p:cNvPr>
          <p:cNvCxnSpPr/>
          <p:nvPr/>
        </p:nvCxnSpPr>
        <p:spPr bwMode="auto">
          <a:xfrm flipH="1" flipV="1">
            <a:off x="1670295" y="2948816"/>
            <a:ext cx="310597" cy="67245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18">
            <a:extLst>
              <a:ext uri="{FF2B5EF4-FFF2-40B4-BE49-F238E27FC236}">
                <a16:creationId xmlns:a16="http://schemas.microsoft.com/office/drawing/2014/main" id="{C5D7030E-5FB2-33DF-C1D7-55D35EA39C68}"/>
              </a:ext>
            </a:extLst>
          </p:cNvPr>
          <p:cNvSpPr txBox="1"/>
          <p:nvPr/>
        </p:nvSpPr>
        <p:spPr>
          <a:xfrm>
            <a:off x="3175011" y="3028973"/>
            <a:ext cx="280612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/>
              </a:rPr>
              <a:t>Blue Light Upgrade (BLU)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Arial"/>
              </a:rPr>
              <a:t>improved laser cooling and trapping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2C4BA89-CFBC-6099-181A-23830B4F14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137" y="2855613"/>
            <a:ext cx="2515770" cy="18868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93216" y="2314655"/>
            <a:ext cx="27453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R. A. Ready </a:t>
            </a:r>
            <a:r>
              <a:rPr lang="en-US" sz="1100" i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et al., </a:t>
            </a:r>
            <a:r>
              <a:rPr lang="en-US" sz="11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Nucl</a:t>
            </a:r>
            <a:r>
              <a:rPr lang="en-US" sz="1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 </a:t>
            </a:r>
            <a:r>
              <a:rPr lang="en-US" sz="110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Instrum</a:t>
            </a:r>
            <a:r>
              <a:rPr lang="en-US" sz="1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. Methods Phys. Res., Sect. A </a:t>
            </a:r>
            <a:r>
              <a:rPr lang="en-US" sz="1100" b="1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1014</a:t>
            </a:r>
            <a:r>
              <a:rPr lang="en-US" sz="11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, 165738 (2021).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000" dirty="0"/>
          </a:p>
        </p:txBody>
      </p:sp>
      <p:sp>
        <p:nvSpPr>
          <p:cNvPr id="23" name="TextBox 22"/>
          <p:cNvSpPr txBox="1"/>
          <p:nvPr/>
        </p:nvSpPr>
        <p:spPr>
          <a:xfrm>
            <a:off x="2478831" y="2021981"/>
            <a:ext cx="19388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Calibri"/>
                <a:cs typeface="Calibri"/>
              </a:rPr>
              <a:t>T. A. Zhang et al., Phys. Rev. Lett. </a:t>
            </a:r>
            <a:r>
              <a:rPr lang="en-US" sz="1200" b="1" i="1" dirty="0">
                <a:latin typeface="Calibri"/>
                <a:cs typeface="Calibri"/>
              </a:rPr>
              <a:t>129</a:t>
            </a:r>
            <a:r>
              <a:rPr lang="en-US" sz="1200" i="1" dirty="0">
                <a:latin typeface="Calibri"/>
                <a:cs typeface="Calibri"/>
              </a:rPr>
              <a:t>, 083001 (2022).</a:t>
            </a:r>
            <a:endParaRPr lang="en-US" sz="12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9244D9B-6106-4AE3-94E8-B1CD64D96638}"/>
              </a:ext>
            </a:extLst>
          </p:cNvPr>
          <p:cNvSpPr txBox="1"/>
          <p:nvPr/>
        </p:nvSpPr>
        <p:spPr>
          <a:xfrm>
            <a:off x="3689533" y="4274957"/>
            <a:ext cx="181565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D. Booth 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et al.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Spec. Acta B 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172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, 105967 (2020)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95" y="707518"/>
            <a:ext cx="2655031" cy="198294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145" y="649137"/>
            <a:ext cx="799022" cy="784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38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14" y="34713"/>
            <a:ext cx="8372901" cy="413687"/>
          </a:xfrm>
        </p:spPr>
        <p:txBody>
          <a:bodyPr>
            <a:normAutofit/>
          </a:bodyPr>
          <a:lstStyle/>
          <a:p>
            <a:r>
              <a:rPr lang="en-US" dirty="0"/>
              <a:t>Blue Light Upgrade details</a:t>
            </a:r>
          </a:p>
        </p:txBody>
      </p:sp>
      <p:sp>
        <p:nvSpPr>
          <p:cNvPr id="43" name="Slide Number Placeholder 4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39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566525" y="873082"/>
            <a:ext cx="393912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D2D2D2">
                    <a:lumMod val="10000"/>
                  </a:srgbClr>
                </a:solidFill>
              </a:rPr>
              <a:t>All lasers installed at Argonne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D2D2D2">
                    <a:lumMod val="10000"/>
                  </a:srgbClr>
                </a:solidFill>
              </a:rPr>
              <a:t>100x increase in trapping efficiency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D2D2D2">
                    <a:lumMod val="10000"/>
                  </a:srgbClr>
                </a:solidFill>
              </a:rPr>
              <a:t>Will enable a sensitivity in the low 10</a:t>
            </a:r>
            <a:r>
              <a:rPr lang="en-US" sz="1350" baseline="30000" dirty="0">
                <a:solidFill>
                  <a:srgbClr val="D2D2D2">
                    <a:lumMod val="10000"/>
                  </a:srgbClr>
                </a:solidFill>
              </a:rPr>
              <a:t>-26</a:t>
            </a:r>
            <a:r>
              <a:rPr lang="en-US" sz="1350" dirty="0">
                <a:solidFill>
                  <a:srgbClr val="D2D2D2">
                    <a:lumMod val="10000"/>
                  </a:srgbClr>
                </a:solidFill>
              </a:rPr>
              <a:t> e cm</a:t>
            </a: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945466" y="1703031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1219075" y="1760182"/>
            <a:ext cx="0" cy="2457450"/>
          </a:xfrm>
          <a:prstGeom prst="straightConnector1">
            <a:avLst/>
          </a:prstGeom>
          <a:ln w="635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cxnSpLocks/>
          </p:cNvCxnSpPr>
          <p:nvPr/>
        </p:nvCxnSpPr>
        <p:spPr>
          <a:xfrm>
            <a:off x="1461913" y="858995"/>
            <a:ext cx="825494" cy="1520312"/>
          </a:xfrm>
          <a:prstGeom prst="straightConnector1">
            <a:avLst/>
          </a:prstGeom>
          <a:ln w="38100">
            <a:solidFill>
              <a:schemeClr val="accent4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892800" y="1313938"/>
            <a:ext cx="0" cy="2598209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2632876" y="1313939"/>
            <a:ext cx="0" cy="2171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2374216" y="1324491"/>
            <a:ext cx="1" cy="1088923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64511" y="4113199"/>
            <a:ext cx="482824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1</a:t>
            </a:r>
            <a:r>
              <a:rPr lang="en-US" sz="1650" dirty="0"/>
              <a:t>S</a:t>
            </a:r>
            <a:r>
              <a:rPr lang="en-US" sz="1650" baseline="-25000" dirty="0"/>
              <a:t>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4511" y="1541449"/>
            <a:ext cx="482824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1</a:t>
            </a:r>
            <a:r>
              <a:rPr lang="en-US" sz="1650" dirty="0"/>
              <a:t>P</a:t>
            </a:r>
            <a:r>
              <a:rPr lang="en-US" sz="1650" baseline="-25000" dirty="0"/>
              <a:t>1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74066" y="2279692"/>
            <a:ext cx="570990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dirty="0"/>
              <a:t>1D2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002866" y="3807714"/>
            <a:ext cx="494046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3</a:t>
            </a:r>
            <a:r>
              <a:rPr lang="en-US" sz="1650" dirty="0"/>
              <a:t>D</a:t>
            </a:r>
            <a:r>
              <a:rPr lang="en-US" sz="1650" baseline="-25000" dirty="0"/>
              <a:t>1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002866" y="3350514"/>
            <a:ext cx="494046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3</a:t>
            </a:r>
            <a:r>
              <a:rPr lang="en-US" sz="1650" dirty="0"/>
              <a:t>D</a:t>
            </a:r>
            <a:r>
              <a:rPr lang="en-US" sz="1650" baseline="-25000" dirty="0"/>
              <a:t>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002866" y="2836164"/>
            <a:ext cx="494046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3</a:t>
            </a:r>
            <a:r>
              <a:rPr lang="en-US" sz="1650" dirty="0"/>
              <a:t>D</a:t>
            </a:r>
            <a:r>
              <a:rPr lang="en-US" sz="1650" baseline="-25000" dirty="0"/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036733" y="1064514"/>
            <a:ext cx="471604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3</a:t>
            </a:r>
            <a:r>
              <a:rPr lang="en-US" sz="1650" dirty="0"/>
              <a:t>F</a:t>
            </a:r>
            <a:r>
              <a:rPr lang="en-US" sz="1650" baseline="-25000" dirty="0"/>
              <a:t>2</a:t>
            </a:r>
          </a:p>
        </p:txBody>
      </p:sp>
      <p:sp>
        <p:nvSpPr>
          <p:cNvPr id="59" name="TextBox 58"/>
          <p:cNvSpPr txBox="1"/>
          <p:nvPr/>
        </p:nvSpPr>
        <p:spPr>
          <a:xfrm rot="16200000">
            <a:off x="838203" y="3026506"/>
            <a:ext cx="761747" cy="3000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50" dirty="0"/>
              <a:t>483 nm</a:t>
            </a:r>
          </a:p>
        </p:txBody>
      </p:sp>
      <p:sp>
        <p:nvSpPr>
          <p:cNvPr id="60" name="TextBox 59"/>
          <p:cNvSpPr txBox="1"/>
          <p:nvPr/>
        </p:nvSpPr>
        <p:spPr>
          <a:xfrm rot="3644346">
            <a:off x="1580387" y="1371672"/>
            <a:ext cx="76174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633 nm</a:t>
            </a:r>
          </a:p>
        </p:txBody>
      </p:sp>
      <p:sp>
        <p:nvSpPr>
          <p:cNvPr id="61" name="TextBox 60"/>
          <p:cNvSpPr txBox="1"/>
          <p:nvPr/>
        </p:nvSpPr>
        <p:spPr>
          <a:xfrm rot="16200000">
            <a:off x="2246143" y="1707222"/>
            <a:ext cx="761747" cy="3000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50" dirty="0"/>
              <a:t>712 nm</a:t>
            </a:r>
          </a:p>
        </p:txBody>
      </p:sp>
      <p:sp>
        <p:nvSpPr>
          <p:cNvPr id="62" name="TextBox 61"/>
          <p:cNvSpPr txBox="1"/>
          <p:nvPr/>
        </p:nvSpPr>
        <p:spPr>
          <a:xfrm rot="16200000">
            <a:off x="2511928" y="2463001"/>
            <a:ext cx="761747" cy="3000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50" dirty="0"/>
              <a:t>698 nm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V="1">
            <a:off x="945466" y="4274781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1631266" y="2488557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2088466" y="1237796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2088466" y="3017482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2088466" y="3509264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2104377" y="3949531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 descr="Chart&#10;&#10;Description automatically generated">
            <a:extLst>
              <a:ext uri="{FF2B5EF4-FFF2-40B4-BE49-F238E27FC236}">
                <a16:creationId xmlns:a16="http://schemas.microsoft.com/office/drawing/2014/main" id="{70A26438-1CA6-8158-E032-3775F0214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466" y="2015245"/>
            <a:ext cx="4707411" cy="2334335"/>
          </a:xfrm>
          <a:prstGeom prst="rect">
            <a:avLst/>
          </a:prstGeom>
        </p:spPr>
      </p:pic>
      <p:sp>
        <p:nvSpPr>
          <p:cNvPr id="38" name="TextBox 5">
            <a:extLst>
              <a:ext uri="{FF2B5EF4-FFF2-40B4-BE49-F238E27FC236}">
                <a16:creationId xmlns:a16="http://schemas.microsoft.com/office/drawing/2014/main" id="{660BCD0E-721D-2D2B-B234-FE7AA513F8B3}"/>
              </a:ext>
            </a:extLst>
          </p:cNvPr>
          <p:cNvSpPr txBox="1"/>
          <p:nvPr/>
        </p:nvSpPr>
        <p:spPr>
          <a:xfrm>
            <a:off x="4583547" y="3697359"/>
            <a:ext cx="498090" cy="207749"/>
          </a:xfrm>
          <a:prstGeom prst="rect">
            <a:avLst/>
          </a:prstGeom>
          <a:noFill/>
        </p:spPr>
        <p:txBody>
          <a:bodyPr rot="0" spcFirstLastPara="0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900" dirty="0">
                <a:solidFill>
                  <a:srgbClr val="FF0000"/>
                </a:solidFill>
              </a:rPr>
              <a:t>~1%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46180" y="3194624"/>
            <a:ext cx="6944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63%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A85F62F-D0D8-D3FE-4CCD-E8BFF06B7D4D}"/>
              </a:ext>
            </a:extLst>
          </p:cNvPr>
          <p:cNvCxnSpPr/>
          <p:nvPr/>
        </p:nvCxnSpPr>
        <p:spPr>
          <a:xfrm flipV="1">
            <a:off x="932370" y="807319"/>
            <a:ext cx="914400" cy="1"/>
          </a:xfrm>
          <a:prstGeom prst="line">
            <a:avLst/>
          </a:prstGeom>
          <a:ln w="508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2DD9AAB-2653-CCA4-F9D5-F963E3BC0896}"/>
              </a:ext>
            </a:extLst>
          </p:cNvPr>
          <p:cNvSpPr txBox="1"/>
          <p:nvPr/>
        </p:nvSpPr>
        <p:spPr>
          <a:xfrm>
            <a:off x="451414" y="645737"/>
            <a:ext cx="482824" cy="3462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50" baseline="30000" dirty="0"/>
              <a:t>1</a:t>
            </a:r>
            <a:r>
              <a:rPr lang="en-US" sz="1650" dirty="0"/>
              <a:t>P</a:t>
            </a:r>
            <a:r>
              <a:rPr lang="en-US" sz="1650" baseline="-25000" dirty="0"/>
              <a:t>1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A9DD46A-F364-FDE9-71F5-4C52BF41A740}"/>
              </a:ext>
            </a:extLst>
          </p:cNvPr>
          <p:cNvCxnSpPr>
            <a:cxnSpLocks/>
          </p:cNvCxnSpPr>
          <p:nvPr/>
        </p:nvCxnSpPr>
        <p:spPr>
          <a:xfrm>
            <a:off x="993842" y="873082"/>
            <a:ext cx="22358" cy="3344550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82990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017F-0F6B-07F7-0302-E6CF0AB36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76" y="23672"/>
            <a:ext cx="8372901" cy="621711"/>
          </a:xfrm>
        </p:spPr>
        <p:txBody>
          <a:bodyPr/>
          <a:lstStyle/>
          <a:p>
            <a:r>
              <a:rPr lang="en-US" cap="none" dirty="0"/>
              <a:t>Radium vs. other octupole deformed nuclei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06A50-975C-E52B-F5AB-B97FF655C2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176" y="701711"/>
            <a:ext cx="8372901" cy="374786"/>
          </a:xfrm>
        </p:spPr>
        <p:txBody>
          <a:bodyPr/>
          <a:lstStyle/>
          <a:p>
            <a:r>
              <a:rPr lang="en-US" dirty="0"/>
              <a:t>Largest experientially confirmed Schiff moment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AED7E-96D2-CF8A-453A-F234DEA7C57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40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2DF1B69-A2AD-3609-2E1E-3E99F378B751}"/>
              </a:ext>
            </a:extLst>
          </p:cNvPr>
          <p:cNvGrpSpPr/>
          <p:nvPr/>
        </p:nvGrpSpPr>
        <p:grpSpPr>
          <a:xfrm>
            <a:off x="274936" y="1083970"/>
            <a:ext cx="8737430" cy="3043083"/>
            <a:chOff x="287924" y="1595824"/>
            <a:chExt cx="8737430" cy="30430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30F0D47-1F42-8C76-B1BA-650EDC93A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1" y="1595824"/>
              <a:ext cx="8358485" cy="30430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FCA82C-CDB5-05CF-E9E2-1247171D6BAA}"/>
                </a:ext>
              </a:extLst>
            </p:cNvPr>
            <p:cNvSpPr txBox="1"/>
            <p:nvPr/>
          </p:nvSpPr>
          <p:spPr>
            <a:xfrm rot="16200000">
              <a:off x="-546409" y="2832410"/>
              <a:ext cx="2007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50000"/>
                    </a:schemeClr>
                  </a:solidFill>
                </a:rPr>
                <a:t>Observable EDM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12359A-6F90-059C-BF9C-BAC4F6D82619}"/>
                </a:ext>
              </a:extLst>
            </p:cNvPr>
            <p:cNvSpPr txBox="1"/>
            <p:nvPr/>
          </p:nvSpPr>
          <p:spPr>
            <a:xfrm rot="5400000">
              <a:off x="7852467" y="2948088"/>
              <a:ext cx="2007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50000"/>
                    </a:schemeClr>
                  </a:solidFill>
                </a:rPr>
                <a:t>Octupole Moment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BCE8ACC-4A37-F409-BE88-0070EF8CF68F}"/>
              </a:ext>
            </a:extLst>
          </p:cNvPr>
          <p:cNvSpPr txBox="1"/>
          <p:nvPr/>
        </p:nvSpPr>
        <p:spPr>
          <a:xfrm>
            <a:off x="869795" y="4441789"/>
            <a:ext cx="74044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Jacek </a:t>
            </a:r>
            <a:r>
              <a:rPr lang="en-US" sz="11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Dobaczewski</a:t>
            </a:r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, Jonathan Engel, Markus </a:t>
            </a:r>
            <a:r>
              <a:rPr lang="en-US" sz="11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Kortelainen</a:t>
            </a:r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, and Pierre Becker, Phys. Rev. Lett. </a:t>
            </a:r>
            <a:r>
              <a:rPr lang="en-US" sz="1100" b="1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121</a:t>
            </a:r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, 232501 (2018).</a:t>
            </a:r>
          </a:p>
        </p:txBody>
      </p:sp>
    </p:spTree>
    <p:extLst>
      <p:ext uri="{BB962C8B-B14F-4D97-AF65-F5344CB8AC3E}">
        <p14:creationId xmlns:p14="http://schemas.microsoft.com/office/powerpoint/2010/main" val="227140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017F-0F6B-07F7-0302-E6CF0AB36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176" y="23672"/>
            <a:ext cx="8372901" cy="621711"/>
          </a:xfrm>
        </p:spPr>
        <p:txBody>
          <a:bodyPr/>
          <a:lstStyle/>
          <a:p>
            <a:r>
              <a:rPr lang="en-US" cap="none" dirty="0"/>
              <a:t>Radium vs. other octupole deformed nuclei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06A50-975C-E52B-F5AB-B97FF655C2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3176" y="701711"/>
            <a:ext cx="8372901" cy="374786"/>
          </a:xfrm>
        </p:spPr>
        <p:txBody>
          <a:bodyPr/>
          <a:lstStyle/>
          <a:p>
            <a:r>
              <a:rPr lang="en-US" dirty="0"/>
              <a:t>Largest experientially confirmed Schiff moment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AED7E-96D2-CF8A-453A-F234DEA7C57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AEFAAC5A-9C4F-4278-920D-DF2BAB595749}" type="slidenum">
              <a:rPr lang="en-US" smtClean="0"/>
              <a:pPr/>
              <a:t>41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2DF1B69-A2AD-3609-2E1E-3E99F378B751}"/>
              </a:ext>
            </a:extLst>
          </p:cNvPr>
          <p:cNvGrpSpPr/>
          <p:nvPr/>
        </p:nvGrpSpPr>
        <p:grpSpPr>
          <a:xfrm>
            <a:off x="274936" y="1083970"/>
            <a:ext cx="8737430" cy="3043083"/>
            <a:chOff x="287924" y="1595824"/>
            <a:chExt cx="8737430" cy="304308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30F0D47-1F42-8C76-B1BA-650EDC93A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1" y="1595824"/>
              <a:ext cx="8358485" cy="304308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6FCA82C-CDB5-05CF-E9E2-1247171D6BAA}"/>
                </a:ext>
              </a:extLst>
            </p:cNvPr>
            <p:cNvSpPr txBox="1"/>
            <p:nvPr/>
          </p:nvSpPr>
          <p:spPr>
            <a:xfrm rot="16200000">
              <a:off x="-546409" y="2832410"/>
              <a:ext cx="2007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50000"/>
                    </a:schemeClr>
                  </a:solidFill>
                </a:rPr>
                <a:t>Observable EDM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E12359A-6F90-059C-BF9C-BAC4F6D82619}"/>
                </a:ext>
              </a:extLst>
            </p:cNvPr>
            <p:cNvSpPr txBox="1"/>
            <p:nvPr/>
          </p:nvSpPr>
          <p:spPr>
            <a:xfrm rot="5400000">
              <a:off x="7852467" y="2948088"/>
              <a:ext cx="200722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tx1">
                      <a:lumMod val="50000"/>
                    </a:schemeClr>
                  </a:solidFill>
                </a:rPr>
                <a:t>Octupole Moment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7A2B4E2-60B3-7DF9-5041-2273945FEFE1}"/>
              </a:ext>
            </a:extLst>
          </p:cNvPr>
          <p:cNvSpPr txBox="1"/>
          <p:nvPr/>
        </p:nvSpPr>
        <p:spPr>
          <a:xfrm>
            <a:off x="4004846" y="1716621"/>
            <a:ext cx="338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224564-32A0-B327-720D-5CD66A112E4E}"/>
              </a:ext>
            </a:extLst>
          </p:cNvPr>
          <p:cNvSpPr txBox="1"/>
          <p:nvPr/>
        </p:nvSpPr>
        <p:spPr>
          <a:xfrm>
            <a:off x="7396202" y="1606813"/>
            <a:ext cx="3385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CE8ACC-4A37-F409-BE88-0070EF8CF68F}"/>
              </a:ext>
            </a:extLst>
          </p:cNvPr>
          <p:cNvSpPr txBox="1"/>
          <p:nvPr/>
        </p:nvSpPr>
        <p:spPr>
          <a:xfrm>
            <a:off x="869795" y="4441789"/>
            <a:ext cx="740441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Jacek </a:t>
            </a:r>
            <a:r>
              <a:rPr lang="en-US" sz="11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Dobaczewski</a:t>
            </a:r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, Jonathan Engel, Markus </a:t>
            </a:r>
            <a:r>
              <a:rPr lang="en-US" sz="11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Kortelainen</a:t>
            </a:r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, and Pierre Becker, Phys. Rev. Lett. </a:t>
            </a:r>
            <a:r>
              <a:rPr lang="en-US" sz="1100" b="1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121</a:t>
            </a:r>
            <a:r>
              <a:rPr lang="en-US" sz="1100" b="0" i="0" dirty="0">
                <a:solidFill>
                  <a:schemeClr val="tx1">
                    <a:lumMod val="50000"/>
                  </a:schemeClr>
                </a:solidFill>
                <a:effectLst/>
                <a:latin typeface="Proxima Nova"/>
              </a:rPr>
              <a:t>, 232501 (2018).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FD5454-D4E7-00B6-A9A8-BC52A3D67730}"/>
              </a:ext>
            </a:extLst>
          </p:cNvPr>
          <p:cNvSpPr txBox="1"/>
          <p:nvPr/>
        </p:nvSpPr>
        <p:spPr>
          <a:xfrm>
            <a:off x="1666806" y="3920574"/>
            <a:ext cx="6473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*220eV parity doublet needs to be confirmed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26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10E61B-B025-8E0F-5855-3117C77E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Simulating nuclear physics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764E9-B33B-E188-4A54-C7B7A16193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Possibilities with neutral atoms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8CE2F6-D9AE-8EB1-AF56-18230BED57C1}"/>
                  </a:ext>
                </a:extLst>
              </p:cNvPr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57200" y="1431925"/>
                <a:ext cx="5775434" cy="327342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1 flavor Nambu–Jona-</a:t>
                </a:r>
                <a:r>
                  <a:rPr lang="en-US" dirty="0" err="1"/>
                  <a:t>Lasinio</a:t>
                </a:r>
                <a:r>
                  <a:rPr lang="en-US" dirty="0"/>
                  <a:t> model start with 1+1D </a:t>
                </a:r>
                <a:r>
                  <a:rPr lang="en-US" baseline="30000" dirty="0"/>
                  <a:t>[1]</a:t>
                </a:r>
                <a:endParaRPr lang="en-US" dirty="0"/>
              </a:p>
              <a:p>
                <a:pPr lvl="1"/>
                <a:r>
                  <a:rPr lang="en-US" dirty="0"/>
                  <a:t>Interesting to study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𝜓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dirty="0"/>
                  <a:t> with different parameters</a:t>
                </a:r>
              </a:p>
              <a:p>
                <a:pPr lvl="1"/>
                <a:r>
                  <a:rPr lang="en-US" dirty="0"/>
                  <a:t>e.g. Dynamic chiral symmetry breaking</a:t>
                </a:r>
              </a:p>
              <a:p>
                <a:pPr lvl="1"/>
                <a:r>
                  <a:rPr lang="en-US" dirty="0"/>
                  <a:t>Out-of-equilibrium dynamics can be probed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Application of three-body forces in EFT for halo nuclei and collective effects </a:t>
                </a:r>
                <a:r>
                  <a:rPr lang="en-US" baseline="30000" dirty="0"/>
                  <a:t>[2]</a:t>
                </a:r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548CE2F6-D9AE-8EB1-AF56-18230BED57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57200" y="1431925"/>
                <a:ext cx="5775434" cy="3273425"/>
              </a:xfrm>
              <a:blipFill>
                <a:blip r:embed="rId2"/>
                <a:stretch>
                  <a:fillRect l="-2418" t="-1931" r="-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Brace 7">
            <a:extLst>
              <a:ext uri="{FF2B5EF4-FFF2-40B4-BE49-F238E27FC236}">
                <a16:creationId xmlns:a16="http://schemas.microsoft.com/office/drawing/2014/main" id="{B9924630-E7B3-7732-ADB5-03F8752C6364}"/>
              </a:ext>
            </a:extLst>
          </p:cNvPr>
          <p:cNvSpPr/>
          <p:nvPr/>
        </p:nvSpPr>
        <p:spPr>
          <a:xfrm rot="16200000">
            <a:off x="2317261" y="2264076"/>
            <a:ext cx="119424" cy="1383735"/>
          </a:xfrm>
          <a:prstGeom prst="rightBrace">
            <a:avLst>
              <a:gd name="adj1" fmla="val 78705"/>
              <a:gd name="adj2" fmla="val 50000"/>
            </a:avLst>
          </a:prstGeom>
          <a:ln w="19050">
            <a:solidFill>
              <a:schemeClr val="tx1">
                <a:lumMod val="5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6" name="Right Brace 8">
            <a:extLst>
              <a:ext uri="{FF2B5EF4-FFF2-40B4-BE49-F238E27FC236}">
                <a16:creationId xmlns:a16="http://schemas.microsoft.com/office/drawing/2014/main" id="{F8AC95DC-403B-68DF-AFD2-1405429FD26D}"/>
              </a:ext>
            </a:extLst>
          </p:cNvPr>
          <p:cNvSpPr/>
          <p:nvPr/>
        </p:nvSpPr>
        <p:spPr>
          <a:xfrm rot="16200000">
            <a:off x="3669134" y="2456048"/>
            <a:ext cx="119424" cy="999794"/>
          </a:xfrm>
          <a:prstGeom prst="rightBrace">
            <a:avLst>
              <a:gd name="adj1" fmla="val 78705"/>
              <a:gd name="adj2" fmla="val 50000"/>
            </a:avLst>
          </a:prstGeom>
          <a:ln w="1905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7" name="Right Brace 9">
            <a:extLst>
              <a:ext uri="{FF2B5EF4-FFF2-40B4-BE49-F238E27FC236}">
                <a16:creationId xmlns:a16="http://schemas.microsoft.com/office/drawing/2014/main" id="{97AC4ED5-6214-41A0-8AB2-804B9A6F4BBF}"/>
              </a:ext>
            </a:extLst>
          </p:cNvPr>
          <p:cNvSpPr/>
          <p:nvPr/>
        </p:nvSpPr>
        <p:spPr>
          <a:xfrm rot="16200000">
            <a:off x="4681379" y="2521872"/>
            <a:ext cx="119424" cy="868143"/>
          </a:xfrm>
          <a:prstGeom prst="rightBrace">
            <a:avLst>
              <a:gd name="adj1" fmla="val 78705"/>
              <a:gd name="adj2" fmla="val 50000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文本框 25">
                <a:extLst>
                  <a:ext uri="{FF2B5EF4-FFF2-40B4-BE49-F238E27FC236}">
                    <a16:creationId xmlns:a16="http://schemas.microsoft.com/office/drawing/2014/main" id="{AAE38054-033F-ADC6-20AA-45A5811FB841}"/>
                  </a:ext>
                </a:extLst>
              </p:cNvPr>
              <p:cNvSpPr txBox="1"/>
              <p:nvPr/>
            </p:nvSpPr>
            <p:spPr>
              <a:xfrm>
                <a:off x="683070" y="2885276"/>
                <a:ext cx="5145191" cy="6058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𝑚𝑎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e>
                                    <m:sub>
                                      <m: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p>
                              </m:sSubSup>
                            </m:e>
                          </m:d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41" name="文本框 25">
                <a:extLst>
                  <a:ext uri="{FF2B5EF4-FFF2-40B4-BE49-F238E27FC236}">
                    <a16:creationId xmlns:a16="http://schemas.microsoft.com/office/drawing/2014/main" id="{AAE38054-033F-ADC6-20AA-45A5811FB8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070" y="2885276"/>
                <a:ext cx="5145191" cy="605807"/>
              </a:xfrm>
              <a:prstGeom prst="rect">
                <a:avLst/>
              </a:prstGeom>
              <a:blipFill>
                <a:blip r:embed="rId3"/>
                <a:stretch>
                  <a:fillRect l="-493" t="-114286" r="-246" b="-1755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26">
                <a:extLst>
                  <a:ext uri="{FF2B5EF4-FFF2-40B4-BE49-F238E27FC236}">
                    <a16:creationId xmlns:a16="http://schemas.microsoft.com/office/drawing/2014/main" id="{813A6D8B-4D38-031F-F5E6-7F29100DB347}"/>
                  </a:ext>
                </a:extLst>
              </p:cNvPr>
              <p:cNvSpPr txBox="1"/>
              <p:nvPr/>
            </p:nvSpPr>
            <p:spPr>
              <a:xfrm>
                <a:off x="4558178" y="2639805"/>
                <a:ext cx="2452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</m:oMath>
                  </m:oMathPara>
                </a14:m>
                <a:endParaRPr lang="en-US" sz="105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2" name="文本框 26">
                <a:extLst>
                  <a:ext uri="{FF2B5EF4-FFF2-40B4-BE49-F238E27FC236}">
                    <a16:creationId xmlns:a16="http://schemas.microsoft.com/office/drawing/2014/main" id="{813A6D8B-4D38-031F-F5E6-7F29100DB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8178" y="2639805"/>
                <a:ext cx="245265" cy="307777"/>
              </a:xfrm>
              <a:prstGeom prst="rect">
                <a:avLst/>
              </a:prstGeom>
              <a:blipFill>
                <a:blip r:embed="rId4"/>
                <a:stretch>
                  <a:fillRect r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235">
                <a:extLst>
                  <a:ext uri="{FF2B5EF4-FFF2-40B4-BE49-F238E27FC236}">
                    <a16:creationId xmlns:a16="http://schemas.microsoft.com/office/drawing/2014/main" id="{3387E98A-79C3-4534-302B-914177374BC1}"/>
                  </a:ext>
                </a:extLst>
              </p:cNvPr>
              <p:cNvSpPr txBox="1"/>
              <p:nvPr/>
            </p:nvSpPr>
            <p:spPr>
              <a:xfrm>
                <a:off x="3558384" y="2642242"/>
                <a:ext cx="2452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C96D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solidFill>
                                <a:srgbClr val="C96DFF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400" b="0" i="1" smtClean="0">
                              <a:solidFill>
                                <a:srgbClr val="C96D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US" sz="1050" dirty="0">
                  <a:solidFill>
                    <a:srgbClr val="C96DFF"/>
                  </a:solidFill>
                </a:endParaRPr>
              </a:p>
            </p:txBody>
          </p:sp>
        </mc:Choice>
        <mc:Fallback xmlns="">
          <p:sp>
            <p:nvSpPr>
              <p:cNvPr id="43" name="文本框 235">
                <a:extLst>
                  <a:ext uri="{FF2B5EF4-FFF2-40B4-BE49-F238E27FC236}">
                    <a16:creationId xmlns:a16="http://schemas.microsoft.com/office/drawing/2014/main" id="{3387E98A-79C3-4534-302B-914177374B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8384" y="2642242"/>
                <a:ext cx="245265" cy="307777"/>
              </a:xfrm>
              <a:prstGeom prst="rect">
                <a:avLst/>
              </a:prstGeom>
              <a:blipFill>
                <a:blip r:embed="rId5"/>
                <a:stretch>
                  <a:fillRect r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文本框 236">
                <a:extLst>
                  <a:ext uri="{FF2B5EF4-FFF2-40B4-BE49-F238E27FC236}">
                    <a16:creationId xmlns:a16="http://schemas.microsoft.com/office/drawing/2014/main" id="{7ECED746-69C2-723B-1338-61C881A31D93}"/>
                  </a:ext>
                </a:extLst>
              </p:cNvPr>
              <p:cNvSpPr txBox="1"/>
              <p:nvPr/>
            </p:nvSpPr>
            <p:spPr>
              <a:xfrm>
                <a:off x="2219042" y="2637369"/>
                <a:ext cx="245265" cy="312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±</m:t>
                          </m:r>
                        </m:sub>
                      </m:sSub>
                    </m:oMath>
                  </m:oMathPara>
                </a14:m>
                <a:endParaRPr lang="en-US" sz="1050" dirty="0"/>
              </a:p>
            </p:txBody>
          </p:sp>
        </mc:Choice>
        <mc:Fallback xmlns="">
          <p:sp>
            <p:nvSpPr>
              <p:cNvPr id="44" name="文本框 236">
                <a:extLst>
                  <a:ext uri="{FF2B5EF4-FFF2-40B4-BE49-F238E27FC236}">
                    <a16:creationId xmlns:a16="http://schemas.microsoft.com/office/drawing/2014/main" id="{7ECED746-69C2-723B-1338-61C881A31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042" y="2637369"/>
                <a:ext cx="245265" cy="312650"/>
              </a:xfrm>
              <a:prstGeom prst="rect">
                <a:avLst/>
              </a:prstGeom>
              <a:blipFill>
                <a:blip r:embed="rId6"/>
                <a:stretch>
                  <a:fillRect r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文本框 61">
            <a:extLst>
              <a:ext uri="{FF2B5EF4-FFF2-40B4-BE49-F238E27FC236}">
                <a16:creationId xmlns:a16="http://schemas.microsoft.com/office/drawing/2014/main" id="{79D38D3D-DC00-6251-F5E1-D7FE2FBBF5A2}"/>
              </a:ext>
            </a:extLst>
          </p:cNvPr>
          <p:cNvSpPr txBox="1"/>
          <p:nvPr/>
        </p:nvSpPr>
        <p:spPr>
          <a:xfrm>
            <a:off x="457200" y="4274463"/>
            <a:ext cx="48082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[1] I.C. </a:t>
            </a:r>
            <a:r>
              <a:rPr lang="en-US" sz="1100" dirty="0" err="1"/>
              <a:t>Cloët</a:t>
            </a:r>
            <a:r>
              <a:rPr lang="en-US" sz="1100" dirty="0"/>
              <a:t>, private communication.</a:t>
            </a:r>
          </a:p>
          <a:p>
            <a:r>
              <a:rPr lang="en-US" sz="1100" dirty="0"/>
              <a:t>[2] H.-W. Hammer, </a:t>
            </a:r>
            <a:r>
              <a:rPr lang="en-US" sz="1100" i="1" dirty="0"/>
              <a:t>et al.</a:t>
            </a:r>
            <a:r>
              <a:rPr lang="en-US" sz="1100" dirty="0"/>
              <a:t> Rev. Mod. Phys. </a:t>
            </a:r>
            <a:r>
              <a:rPr lang="en-US" sz="1100" b="1" dirty="0"/>
              <a:t>85</a:t>
            </a:r>
            <a:r>
              <a:rPr lang="en-US" sz="1100" dirty="0"/>
              <a:t>, 197 (2013).</a:t>
            </a:r>
          </a:p>
        </p:txBody>
      </p:sp>
      <p:pic>
        <p:nvPicPr>
          <p:cNvPr id="58" name="Picture 9">
            <a:extLst>
              <a:ext uri="{FF2B5EF4-FFF2-40B4-BE49-F238E27FC236}">
                <a16:creationId xmlns:a16="http://schemas.microsoft.com/office/drawing/2014/main" id="{A62A288B-B3ED-9C19-8930-D3C14805DB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261" y="1915873"/>
            <a:ext cx="2867335" cy="1868196"/>
          </a:xfrm>
          <a:prstGeom prst="rect">
            <a:avLst/>
          </a:prstGeom>
        </p:spPr>
      </p:pic>
      <p:sp>
        <p:nvSpPr>
          <p:cNvPr id="59" name="Slide Number Placeholder 1">
            <a:extLst>
              <a:ext uri="{FF2B5EF4-FFF2-40B4-BE49-F238E27FC236}">
                <a16:creationId xmlns:a16="http://schemas.microsoft.com/office/drawing/2014/main" id="{4E3C5EFD-0590-D5A4-6A8C-6C0CC5FBC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063" y="4848498"/>
            <a:ext cx="523875" cy="110042"/>
          </a:xfrm>
        </p:spPr>
        <p:txBody>
          <a:bodyPr/>
          <a:lstStyle/>
          <a:p>
            <a:fld id="{9CF5EF28-261C-FD41-A360-1A380056DD17}" type="slidenum">
              <a:rPr lang="en-US" sz="1200" smtClean="0"/>
              <a:t>42</a:t>
            </a:fld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84CA23-1A32-ECE3-55A6-BA814EE69CD2}"/>
              </a:ext>
            </a:extLst>
          </p:cNvPr>
          <p:cNvSpPr txBox="1"/>
          <p:nvPr/>
        </p:nvSpPr>
        <p:spPr>
          <a:xfrm>
            <a:off x="5992009" y="4781000"/>
            <a:ext cx="21811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10/9/2024 | DNP 2024</a:t>
            </a:r>
          </a:p>
        </p:txBody>
      </p:sp>
    </p:spTree>
    <p:extLst>
      <p:ext uri="{BB962C8B-B14F-4D97-AF65-F5344CB8AC3E}">
        <p14:creationId xmlns:p14="http://schemas.microsoft.com/office/powerpoint/2010/main" val="104865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190913" y="4464310"/>
            <a:ext cx="3608872" cy="39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485" tIns="36242" rIns="72485" bIns="3624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kumimoji="1" lang="en-US" altLang="zh-TW" sz="1050" i="1">
                <a:ea typeface="PMingLiU" charset="-120"/>
              </a:rPr>
              <a:t>Schiff moment of </a:t>
            </a:r>
            <a:r>
              <a:rPr kumimoji="1" lang="en-US" altLang="zh-TW" sz="1050" i="1" baseline="30000">
                <a:ea typeface="PMingLiU" charset="-120"/>
              </a:rPr>
              <a:t>225</a:t>
            </a:r>
            <a:r>
              <a:rPr kumimoji="1" lang="en-US" altLang="zh-TW" sz="1050" i="1">
                <a:ea typeface="PMingLiU" charset="-120"/>
              </a:rPr>
              <a:t>Ra, Dobaczewski, Engel (2005)</a:t>
            </a:r>
          </a:p>
          <a:p>
            <a:pPr algn="r"/>
            <a:r>
              <a:rPr kumimoji="1" lang="en-US" altLang="zh-TW" sz="1050" i="1">
                <a:ea typeface="PMingLiU" charset="-120"/>
              </a:rPr>
              <a:t>Schiff moment of </a:t>
            </a:r>
            <a:r>
              <a:rPr kumimoji="1" lang="en-US" altLang="zh-TW" sz="1050" i="1" baseline="30000">
                <a:ea typeface="PMingLiU" charset="-120"/>
              </a:rPr>
              <a:t>199</a:t>
            </a:r>
            <a:r>
              <a:rPr kumimoji="1" lang="en-US" altLang="zh-TW" sz="1050" i="1">
                <a:ea typeface="PMingLiU" charset="-120"/>
              </a:rPr>
              <a:t>Hg, Ban, Dobaczewski, Engel, Shukla (2010)</a:t>
            </a:r>
            <a:endParaRPr lang="en-US" sz="1050" i="1">
              <a:ea typeface="PMingLiU" charset="-120"/>
            </a:endParaRPr>
          </a:p>
        </p:txBody>
      </p:sp>
      <p:graphicFrame>
        <p:nvGraphicFramePr>
          <p:cNvPr id="249859" name="Group 3"/>
          <p:cNvGraphicFramePr>
            <a:graphicFrameLocks noGrp="1"/>
          </p:cNvGraphicFramePr>
          <p:nvPr/>
        </p:nvGraphicFramePr>
        <p:xfrm>
          <a:off x="4514851" y="3452813"/>
          <a:ext cx="2802732" cy="1006080"/>
        </p:xfrm>
        <a:graphic>
          <a:graphicData uri="http://schemas.openxmlformats.org/drawingml/2006/table">
            <a:tbl>
              <a:tblPr/>
              <a:tblGrid>
                <a:gridCol w="1233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Skyrme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Model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Isoscalar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Isovector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SIII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4000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SkM*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SLy4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700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18" name="Text Box 37"/>
          <p:cNvSpPr txBox="1">
            <a:spLocks noChangeArrowheads="1"/>
          </p:cNvSpPr>
          <p:nvPr/>
        </p:nvSpPr>
        <p:spPr bwMode="auto">
          <a:xfrm>
            <a:off x="4005262" y="3162301"/>
            <a:ext cx="3651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Enhancement Factor: EDM (</a:t>
            </a:r>
            <a:r>
              <a:rPr lang="en-US" sz="1200" b="1" baseline="30000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225</a:t>
            </a:r>
            <a:r>
              <a:rPr lang="en-US" sz="1200" b="1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Ra) / EDM (</a:t>
            </a:r>
            <a:r>
              <a:rPr lang="en-US" sz="1200" b="1" baseline="30000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199</a:t>
            </a:r>
            <a:r>
              <a:rPr lang="en-US" sz="1200" b="1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Hg)</a:t>
            </a:r>
          </a:p>
        </p:txBody>
      </p:sp>
      <p:sp>
        <p:nvSpPr>
          <p:cNvPr id="12319" name="Text Box 38"/>
          <p:cNvSpPr txBox="1">
            <a:spLocks noChangeArrowheads="1"/>
          </p:cNvSpPr>
          <p:nvPr/>
        </p:nvSpPr>
        <p:spPr bwMode="auto">
          <a:xfrm>
            <a:off x="2686050" y="571500"/>
            <a:ext cx="5200650" cy="148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FontTx/>
              <a:buChar char="•"/>
            </a:pPr>
            <a:r>
              <a:rPr lang="en-US" sz="135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Closely spaced parity doublet</a:t>
            </a:r>
            <a:r>
              <a:rPr lang="en-US" sz="1350">
                <a:latin typeface="Arial" pitchFamily="34" charset="0"/>
                <a:ea typeface="ＭＳ Ｐゴシック"/>
                <a:cs typeface="ＭＳ Ｐゴシック"/>
              </a:rPr>
              <a:t> </a:t>
            </a:r>
            <a:r>
              <a:rPr lang="en-US" sz="1050">
                <a:latin typeface="Arial" pitchFamily="34" charset="0"/>
                <a:ea typeface="ＭＳ Ｐゴシック"/>
                <a:cs typeface="ＭＳ Ｐゴシック"/>
              </a:rPr>
              <a:t>– </a:t>
            </a:r>
            <a:r>
              <a:rPr lang="en-US" sz="1050" i="1">
                <a:latin typeface="Arial" pitchFamily="34" charset="0"/>
              </a:rPr>
              <a:t>Haxton &amp; Henley (1983)</a:t>
            </a:r>
            <a:endParaRPr lang="en-US" sz="1050">
              <a:latin typeface="Arial" pitchFamily="34" charset="0"/>
              <a:ea typeface="ＭＳ Ｐゴシック"/>
              <a:cs typeface="ＭＳ Ｐゴシック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135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Large intrinsic Schiff moment due to octupole deformation</a:t>
            </a:r>
          </a:p>
          <a:p>
            <a:pPr lvl="2">
              <a:lnSpc>
                <a:spcPct val="150000"/>
              </a:lnSpc>
            </a:pPr>
            <a:r>
              <a:rPr lang="en-US" sz="1050" i="1">
                <a:latin typeface="Arial" pitchFamily="34" charset="0"/>
              </a:rPr>
              <a:t>		                            – Auerbach, Flambaum &amp; Spevak (1996)</a:t>
            </a:r>
            <a:endParaRPr lang="en-US" sz="1050">
              <a:latin typeface="Arial" pitchFamily="34" charset="0"/>
              <a:ea typeface="ＭＳ Ｐゴシック"/>
              <a:cs typeface="ＭＳ Ｐゴシック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135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Relativistic atomic structure (</a:t>
            </a:r>
            <a:r>
              <a:rPr lang="en-US" sz="1350" baseline="3000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225</a:t>
            </a:r>
            <a:r>
              <a:rPr lang="en-US" sz="135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Ra / </a:t>
            </a:r>
            <a:r>
              <a:rPr lang="en-US" sz="1350" baseline="3000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199</a:t>
            </a:r>
            <a:r>
              <a:rPr lang="en-US" sz="135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Hg ~ 3)</a:t>
            </a:r>
          </a:p>
          <a:p>
            <a:pPr>
              <a:lnSpc>
                <a:spcPct val="150000"/>
              </a:lnSpc>
            </a:pPr>
            <a:r>
              <a:rPr kumimoji="1" lang="en-US" altLang="zh-TW" sz="1050" i="1">
                <a:latin typeface="Arial" pitchFamily="34" charset="0"/>
                <a:ea typeface="PMingLiU" charset="-120"/>
              </a:rPr>
              <a:t>				          – Dzuba, Flambaum, Ginges, Kozlov (2002)</a:t>
            </a:r>
            <a:endParaRPr kumimoji="1" lang="en-US" sz="1050" i="1">
              <a:latin typeface="Arial" pitchFamily="34" charset="0"/>
            </a:endParaRPr>
          </a:p>
        </p:txBody>
      </p:sp>
      <p:sp>
        <p:nvSpPr>
          <p:cNvPr id="12320" name="Rectangle 40"/>
          <p:cNvSpPr>
            <a:spLocks noGrp="1" noChangeArrowheads="1"/>
          </p:cNvSpPr>
          <p:nvPr>
            <p:ph type="title" idx="4294967295"/>
          </p:nvPr>
        </p:nvSpPr>
        <p:spPr>
          <a:xfrm>
            <a:off x="1143001" y="228601"/>
            <a:ext cx="5966222" cy="260747"/>
          </a:xfrm>
        </p:spPr>
        <p:txBody>
          <a:bodyPr/>
          <a:lstStyle/>
          <a:p>
            <a:pPr eaLnBrk="1" hangingPunct="1"/>
            <a:r>
              <a:rPr lang="en-US" dirty="0"/>
              <a:t>EDM of </a:t>
            </a:r>
            <a:r>
              <a:rPr lang="en-US" baseline="30000" dirty="0"/>
              <a:t>225</a:t>
            </a:r>
            <a:r>
              <a:rPr lang="en-US" dirty="0"/>
              <a:t>R</a:t>
            </a:r>
            <a:r>
              <a:rPr lang="en-US" cap="none" dirty="0"/>
              <a:t>a</a:t>
            </a:r>
            <a:r>
              <a:rPr lang="en-US" dirty="0"/>
              <a:t> enhanced</a:t>
            </a:r>
          </a:p>
        </p:txBody>
      </p:sp>
      <p:grpSp>
        <p:nvGrpSpPr>
          <p:cNvPr id="12321" name="Group 33"/>
          <p:cNvGrpSpPr>
            <a:grpSpLocks/>
          </p:cNvGrpSpPr>
          <p:nvPr/>
        </p:nvGrpSpPr>
        <p:grpSpPr bwMode="auto">
          <a:xfrm>
            <a:off x="1428750" y="2114550"/>
            <a:ext cx="2514600" cy="2743200"/>
            <a:chOff x="240" y="1776"/>
            <a:chExt cx="2112" cy="2304"/>
          </a:xfrm>
        </p:grpSpPr>
        <p:sp>
          <p:nvSpPr>
            <p:cNvPr id="12324" name="AutoShape 42"/>
            <p:cNvSpPr>
              <a:spLocks noChangeArrowheads="1"/>
            </p:cNvSpPr>
            <p:nvPr/>
          </p:nvSpPr>
          <p:spPr bwMode="auto">
            <a:xfrm>
              <a:off x="240" y="1776"/>
              <a:ext cx="1968" cy="2304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>
              <a:noFill/>
            </a:ln>
            <a:effectLst>
              <a:outerShdw dist="35921" dir="2700000" algn="ctr" rotWithShape="0">
                <a:srgbClr val="80808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2325" name="Text Box 43"/>
            <p:cNvSpPr txBox="1">
              <a:spLocks noChangeAspect="1" noChangeArrowheads="1"/>
            </p:cNvSpPr>
            <p:nvPr/>
          </p:nvSpPr>
          <p:spPr bwMode="auto">
            <a:xfrm>
              <a:off x="855" y="3171"/>
              <a:ext cx="1497" cy="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</a:t>
              </a:r>
              <a:r>
                <a:rPr lang="en-US" sz="1500" baseline="30000">
                  <a:latin typeface="Symbol" pitchFamily="18" charset="2"/>
                  <a:ea typeface="PMingLiU" charset="-120"/>
                </a:rPr>
                <a:t>- </a:t>
              </a:r>
              <a:r>
                <a:rPr lang="en-US" sz="1500">
                  <a:latin typeface="Symbol" pitchFamily="18" charset="2"/>
                  <a:ea typeface="PMingLiU" charset="-120"/>
                </a:rPr>
                <a:t>= (|a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 - |b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)/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</a:t>
              </a:r>
              <a:r>
                <a:rPr lang="en-US" sz="1500">
                  <a:latin typeface="Symbol" pitchFamily="18" charset="2"/>
                  <a:ea typeface="PMingLiU" charset="-120"/>
                </a:rPr>
                <a:t>2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 </a:t>
              </a:r>
            </a:p>
            <a:p>
              <a:endParaRPr lang="en-US" sz="1500">
                <a:latin typeface="Symbol" pitchFamily="18" charset="2"/>
                <a:ea typeface="PMingLiU" charset="-120"/>
                <a:sym typeface="Symbol" pitchFamily="18" charset="2"/>
              </a:endParaRPr>
            </a:p>
            <a:p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</a:t>
              </a:r>
              <a:r>
                <a:rPr lang="en-US" sz="1500" baseline="30000">
                  <a:latin typeface="Symbol" pitchFamily="18" charset="2"/>
                  <a:ea typeface="PMingLiU" charset="-120"/>
                </a:rPr>
                <a:t>+ </a:t>
              </a:r>
              <a:r>
                <a:rPr lang="en-US" sz="1500">
                  <a:latin typeface="Symbol" pitchFamily="18" charset="2"/>
                  <a:ea typeface="PMingLiU" charset="-120"/>
                </a:rPr>
                <a:t>= (|a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 + |b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)/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</a:t>
              </a:r>
              <a:r>
                <a:rPr lang="en-US" sz="1500">
                  <a:latin typeface="Symbol" pitchFamily="18" charset="2"/>
                  <a:ea typeface="PMingLiU" charset="-120"/>
                </a:rPr>
                <a:t>2</a:t>
              </a:r>
              <a:endParaRPr lang="en-US" sz="1500">
                <a:latin typeface="Times New Roman" pitchFamily="18" charset="0"/>
                <a:ea typeface="PMingLiU" charset="-120"/>
              </a:endParaRPr>
            </a:p>
          </p:txBody>
        </p:sp>
        <p:sp>
          <p:nvSpPr>
            <p:cNvPr id="12326" name="Line 44"/>
            <p:cNvSpPr>
              <a:spLocks noChangeShapeType="1"/>
            </p:cNvSpPr>
            <p:nvPr/>
          </p:nvSpPr>
          <p:spPr bwMode="auto">
            <a:xfrm>
              <a:off x="352" y="3696"/>
              <a:ext cx="524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72485" tIns="36242" rIns="72485" bIns="36242" anchor="ctr"/>
            <a:lstStyle/>
            <a:p>
              <a:endParaRPr lang="en-US" sz="1350"/>
            </a:p>
          </p:txBody>
        </p:sp>
        <p:sp>
          <p:nvSpPr>
            <p:cNvPr id="12327" name="Line 45"/>
            <p:cNvSpPr>
              <a:spLocks noChangeShapeType="1"/>
            </p:cNvSpPr>
            <p:nvPr/>
          </p:nvSpPr>
          <p:spPr bwMode="auto">
            <a:xfrm>
              <a:off x="354" y="3268"/>
              <a:ext cx="524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72485" tIns="36242" rIns="72485" bIns="36242" anchor="ctr"/>
            <a:lstStyle/>
            <a:p>
              <a:endParaRPr lang="en-US" sz="1350"/>
            </a:p>
          </p:txBody>
        </p:sp>
        <p:sp>
          <p:nvSpPr>
            <p:cNvPr id="12328" name="Line 46"/>
            <p:cNvSpPr>
              <a:spLocks noChangeShapeType="1"/>
            </p:cNvSpPr>
            <p:nvPr/>
          </p:nvSpPr>
          <p:spPr bwMode="auto">
            <a:xfrm>
              <a:off x="495" y="3273"/>
              <a:ext cx="2" cy="43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72485" tIns="36242" rIns="72485" bIns="36242" anchor="ctr"/>
            <a:lstStyle/>
            <a:p>
              <a:endParaRPr lang="en-US" sz="1350"/>
            </a:p>
          </p:txBody>
        </p:sp>
        <p:sp>
          <p:nvSpPr>
            <p:cNvPr id="12329" name="Text Box 47"/>
            <p:cNvSpPr txBox="1">
              <a:spLocks noChangeArrowheads="1"/>
            </p:cNvSpPr>
            <p:nvPr/>
          </p:nvSpPr>
          <p:spPr bwMode="auto">
            <a:xfrm>
              <a:off x="469" y="3355"/>
              <a:ext cx="500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2485" tIns="36242" rIns="72485" bIns="36242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sz="1200">
                  <a:latin typeface="Times New Roman" pitchFamily="18" charset="0"/>
                  <a:ea typeface="PMingLiU" charset="-120"/>
                </a:rPr>
                <a:t>55 keV</a:t>
              </a:r>
            </a:p>
          </p:txBody>
        </p:sp>
        <p:grpSp>
          <p:nvGrpSpPr>
            <p:cNvPr id="12330" name="Group 48"/>
            <p:cNvGrpSpPr>
              <a:grpSpLocks/>
            </p:cNvGrpSpPr>
            <p:nvPr/>
          </p:nvGrpSpPr>
          <p:grpSpPr bwMode="auto">
            <a:xfrm>
              <a:off x="330" y="2200"/>
              <a:ext cx="842" cy="853"/>
              <a:chOff x="2726" y="866"/>
              <a:chExt cx="842" cy="853"/>
            </a:xfrm>
          </p:grpSpPr>
          <p:pic>
            <p:nvPicPr>
              <p:cNvPr id="12335" name="Picture 49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6" y="866"/>
                <a:ext cx="842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36" name="Text Box 50"/>
              <p:cNvSpPr txBox="1">
                <a:spLocks noChangeArrowheads="1"/>
              </p:cNvSpPr>
              <p:nvPr/>
            </p:nvSpPr>
            <p:spPr bwMode="auto">
              <a:xfrm>
                <a:off x="2946" y="1054"/>
                <a:ext cx="446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485" tIns="36242" rIns="72485" bIns="36242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/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</a:rPr>
                  <a:t>|</a:t>
                </a:r>
                <a:r>
                  <a:rPr lang="en-US" sz="2400" b="1">
                    <a:solidFill>
                      <a:srgbClr val="0000FF"/>
                    </a:solidFill>
                    <a:latin typeface="Symbol" pitchFamily="18" charset="2"/>
                    <a:ea typeface="PMingLiU" charset="-120"/>
                  </a:rPr>
                  <a:t>a</a:t>
                </a:r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  <a:sym typeface="Symbol" pitchFamily="18" charset="2"/>
                  </a:rPr>
                  <a:t></a:t>
                </a:r>
                <a:endParaRPr lang="en-US" sz="2700" b="1">
                  <a:solidFill>
                    <a:srgbClr val="0000FF"/>
                  </a:solidFill>
                  <a:latin typeface="Times New Roman" pitchFamily="18" charset="0"/>
                  <a:ea typeface="PMingLiU" charset="-120"/>
                </a:endParaRPr>
              </a:p>
            </p:txBody>
          </p:sp>
        </p:grpSp>
        <p:grpSp>
          <p:nvGrpSpPr>
            <p:cNvPr id="12331" name="Group 51"/>
            <p:cNvGrpSpPr>
              <a:grpSpLocks/>
            </p:cNvGrpSpPr>
            <p:nvPr/>
          </p:nvGrpSpPr>
          <p:grpSpPr bwMode="auto">
            <a:xfrm>
              <a:off x="1258" y="2212"/>
              <a:ext cx="842" cy="853"/>
              <a:chOff x="3654" y="878"/>
              <a:chExt cx="842" cy="853"/>
            </a:xfrm>
          </p:grpSpPr>
          <p:pic>
            <p:nvPicPr>
              <p:cNvPr id="12333" name="Picture 52"/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654" y="878"/>
                <a:ext cx="842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34" name="Text Box 53"/>
              <p:cNvSpPr txBox="1">
                <a:spLocks noChangeArrowheads="1"/>
              </p:cNvSpPr>
              <p:nvPr/>
            </p:nvSpPr>
            <p:spPr bwMode="auto">
              <a:xfrm>
                <a:off x="3885" y="1066"/>
                <a:ext cx="425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485" tIns="36242" rIns="72485" bIns="36242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/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</a:rPr>
                  <a:t>|</a:t>
                </a:r>
                <a:r>
                  <a:rPr lang="en-US" sz="2400" b="1">
                    <a:solidFill>
                      <a:srgbClr val="0000FF"/>
                    </a:solidFill>
                    <a:latin typeface="Symbol" pitchFamily="18" charset="2"/>
                    <a:ea typeface="PMingLiU" charset="-120"/>
                  </a:rPr>
                  <a:t>b</a:t>
                </a:r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  <a:sym typeface="Symbol" pitchFamily="18" charset="2"/>
                  </a:rPr>
                  <a:t></a:t>
                </a:r>
                <a:endParaRPr lang="en-US" sz="2700" b="1">
                  <a:solidFill>
                    <a:srgbClr val="0000FF"/>
                  </a:solidFill>
                  <a:latin typeface="Times New Roman" pitchFamily="18" charset="0"/>
                  <a:ea typeface="PMingLiU" charset="-120"/>
                </a:endParaRPr>
              </a:p>
            </p:txBody>
          </p:sp>
        </p:grpSp>
        <p:sp>
          <p:nvSpPr>
            <p:cNvPr id="12332" name="Text Box 54"/>
            <p:cNvSpPr txBox="1">
              <a:spLocks noChangeArrowheads="1"/>
            </p:cNvSpPr>
            <p:nvPr/>
          </p:nvSpPr>
          <p:spPr bwMode="auto">
            <a:xfrm>
              <a:off x="664" y="1872"/>
              <a:ext cx="114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sz="1500">
                  <a:latin typeface="Arial" pitchFamily="34" charset="0"/>
                </a:rPr>
                <a:t>Parity doublet</a:t>
              </a:r>
            </a:p>
          </p:txBody>
        </p:sp>
      </p:grpSp>
      <p:sp>
        <p:nvSpPr>
          <p:cNvPr id="12322" name="Text Box 55"/>
          <p:cNvSpPr txBox="1">
            <a:spLocks noChangeArrowheads="1"/>
          </p:cNvSpPr>
          <p:nvPr/>
        </p:nvSpPr>
        <p:spPr bwMode="auto">
          <a:xfrm>
            <a:off x="1485900" y="857250"/>
            <a:ext cx="919163" cy="764505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 b="1" baseline="30000">
                <a:solidFill>
                  <a:srgbClr val="0000FF"/>
                </a:solidFill>
                <a:latin typeface="Arial" pitchFamily="34" charset="0"/>
                <a:ea typeface="PMingLiU" charset="-120"/>
              </a:rPr>
              <a:t>225</a:t>
            </a:r>
            <a:r>
              <a:rPr lang="en-US" sz="1350" b="1">
                <a:solidFill>
                  <a:srgbClr val="0000FF"/>
                </a:solidFill>
                <a:latin typeface="Arial" pitchFamily="34" charset="0"/>
                <a:ea typeface="PMingLiU" charset="-120"/>
              </a:rPr>
              <a:t>Ra:</a:t>
            </a:r>
          </a:p>
          <a:p>
            <a:pPr algn="ctr">
              <a:lnSpc>
                <a:spcPct val="120000"/>
              </a:lnSpc>
            </a:pPr>
            <a:r>
              <a:rPr lang="en-US" sz="1200" b="1">
                <a:latin typeface="Arial" pitchFamily="34" charset="0"/>
                <a:ea typeface="PMingLiU" charset="-120"/>
              </a:rPr>
              <a:t>I = ½</a:t>
            </a:r>
          </a:p>
          <a:p>
            <a:pPr algn="ctr">
              <a:lnSpc>
                <a:spcPct val="120000"/>
              </a:lnSpc>
            </a:pPr>
            <a:r>
              <a:rPr lang="en-US" sz="1200" b="1">
                <a:latin typeface="Arial" pitchFamily="34" charset="0"/>
                <a:ea typeface="PMingLiU" charset="-120"/>
              </a:rPr>
              <a:t>t</a:t>
            </a:r>
            <a:r>
              <a:rPr lang="en-US" sz="1200" b="1" baseline="-25000">
                <a:latin typeface="Arial" pitchFamily="34" charset="0"/>
                <a:ea typeface="PMingLiU" charset="-120"/>
              </a:rPr>
              <a:t>1/2</a:t>
            </a:r>
            <a:r>
              <a:rPr lang="en-US" sz="1200" b="1">
                <a:latin typeface="Arial" pitchFamily="34" charset="0"/>
                <a:ea typeface="PMingLiU" charset="-120"/>
              </a:rPr>
              <a:t> = 15 d</a:t>
            </a:r>
          </a:p>
        </p:txBody>
      </p:sp>
      <p:graphicFrame>
        <p:nvGraphicFramePr>
          <p:cNvPr id="12323" name="Object 48"/>
          <p:cNvGraphicFramePr>
            <a:graphicFrameLocks noChangeAspect="1"/>
          </p:cNvGraphicFramePr>
          <p:nvPr/>
        </p:nvGraphicFramePr>
        <p:xfrm>
          <a:off x="4057650" y="2343150"/>
          <a:ext cx="3617119" cy="57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46400" imgH="469900" progId="Equation.DSMT4">
                  <p:embed/>
                </p:oleObj>
              </mc:Choice>
              <mc:Fallback>
                <p:oleObj name="Equation" r:id="rId4" imgW="2946400" imgH="469900" progId="Equation.DSMT4">
                  <p:embed/>
                  <p:pic>
                    <p:nvPicPr>
                      <p:cNvPr id="12323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650" y="2343150"/>
                        <a:ext cx="3617119" cy="57864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>
                        <a:outerShdw dist="35921" dir="2700000" algn="ctr" rotWithShape="0">
                          <a:schemeClr val="bg2"/>
                        </a:outer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023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2159-B4DD-F72E-7FFF-CC095E3E8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F11F2182-C74D-D858-E1B5-6405E771F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0913" y="4464310"/>
            <a:ext cx="3608872" cy="39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2485" tIns="36242" rIns="72485" bIns="36242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r>
              <a:rPr kumimoji="1" lang="en-US" altLang="zh-TW" sz="1050" i="1">
                <a:ea typeface="PMingLiU" charset="-120"/>
              </a:rPr>
              <a:t>Schiff moment of </a:t>
            </a:r>
            <a:r>
              <a:rPr kumimoji="1" lang="en-US" altLang="zh-TW" sz="1050" i="1" baseline="30000">
                <a:ea typeface="PMingLiU" charset="-120"/>
              </a:rPr>
              <a:t>225</a:t>
            </a:r>
            <a:r>
              <a:rPr kumimoji="1" lang="en-US" altLang="zh-TW" sz="1050" i="1">
                <a:ea typeface="PMingLiU" charset="-120"/>
              </a:rPr>
              <a:t>Ra, Dobaczewski, Engel (2005)</a:t>
            </a:r>
          </a:p>
          <a:p>
            <a:pPr algn="r"/>
            <a:r>
              <a:rPr kumimoji="1" lang="en-US" altLang="zh-TW" sz="1050" i="1">
                <a:ea typeface="PMingLiU" charset="-120"/>
              </a:rPr>
              <a:t>Schiff moment of </a:t>
            </a:r>
            <a:r>
              <a:rPr kumimoji="1" lang="en-US" altLang="zh-TW" sz="1050" i="1" baseline="30000">
                <a:ea typeface="PMingLiU" charset="-120"/>
              </a:rPr>
              <a:t>199</a:t>
            </a:r>
            <a:r>
              <a:rPr kumimoji="1" lang="en-US" altLang="zh-TW" sz="1050" i="1">
                <a:ea typeface="PMingLiU" charset="-120"/>
              </a:rPr>
              <a:t>Hg, Ban, Dobaczewski, Engel, Shukla (2010)</a:t>
            </a:r>
            <a:endParaRPr lang="en-US" sz="1050" i="1">
              <a:ea typeface="PMingLiU" charset="-120"/>
            </a:endParaRPr>
          </a:p>
        </p:txBody>
      </p:sp>
      <p:graphicFrame>
        <p:nvGraphicFramePr>
          <p:cNvPr id="249859" name="Group 3">
            <a:extLst>
              <a:ext uri="{FF2B5EF4-FFF2-40B4-BE49-F238E27FC236}">
                <a16:creationId xmlns:a16="http://schemas.microsoft.com/office/drawing/2014/main" id="{8A000295-EA67-2D19-CF9C-0C77A3B0C0E1}"/>
              </a:ext>
            </a:extLst>
          </p:cNvPr>
          <p:cNvGraphicFramePr>
            <a:graphicFrameLocks noGrp="1"/>
          </p:cNvGraphicFramePr>
          <p:nvPr/>
        </p:nvGraphicFramePr>
        <p:xfrm>
          <a:off x="4514851" y="3452813"/>
          <a:ext cx="2802732" cy="1006080"/>
        </p:xfrm>
        <a:graphic>
          <a:graphicData uri="http://schemas.openxmlformats.org/drawingml/2006/table">
            <a:tbl>
              <a:tblPr/>
              <a:tblGrid>
                <a:gridCol w="1233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Skyrme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Model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Isoscalar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Isovector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SIII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4000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SkM*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300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2000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5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SLy4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700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SimSun" pitchFamily="2" charset="-122"/>
                          <a:cs typeface="Times New Roman" pitchFamily="18" charset="0"/>
                        </a:rPr>
                        <a:t>8000</a:t>
                      </a:r>
                    </a:p>
                  </a:txBody>
                  <a:tcPr marL="68580" marR="68580" marT="34298" marB="3429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18" name="Text Box 37">
            <a:extLst>
              <a:ext uri="{FF2B5EF4-FFF2-40B4-BE49-F238E27FC236}">
                <a16:creationId xmlns:a16="http://schemas.microsoft.com/office/drawing/2014/main" id="{1931999C-4B1C-0E73-CD84-853D9C7D43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5262" y="3162301"/>
            <a:ext cx="365196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200" b="1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Enhancement Factor: EDM (</a:t>
            </a:r>
            <a:r>
              <a:rPr lang="en-US" sz="1200" b="1" baseline="30000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225</a:t>
            </a:r>
            <a:r>
              <a:rPr lang="en-US" sz="1200" b="1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Ra) / EDM (</a:t>
            </a:r>
            <a:r>
              <a:rPr lang="en-US" sz="1200" b="1" baseline="30000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199</a:t>
            </a:r>
            <a:r>
              <a:rPr lang="en-US" sz="1200" b="1">
                <a:solidFill>
                  <a:srgbClr val="0000FF"/>
                </a:solidFill>
                <a:latin typeface="Arial" pitchFamily="34" charset="0"/>
                <a:ea typeface="ＭＳ Ｐゴシック"/>
                <a:cs typeface="ＭＳ Ｐゴシック"/>
              </a:rPr>
              <a:t>Hg)</a:t>
            </a:r>
          </a:p>
        </p:txBody>
      </p:sp>
      <p:sp>
        <p:nvSpPr>
          <p:cNvPr id="12319" name="Text Box 38">
            <a:extLst>
              <a:ext uri="{FF2B5EF4-FFF2-40B4-BE49-F238E27FC236}">
                <a16:creationId xmlns:a16="http://schemas.microsoft.com/office/drawing/2014/main" id="{EA83B5D9-86DB-F2D2-4106-B1A4DB935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049" y="571500"/>
            <a:ext cx="6128167" cy="1482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3038" indent="-173038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buFontTx/>
              <a:buChar char="•"/>
            </a:pPr>
            <a:r>
              <a:rPr lang="en-US" sz="135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Closely spaced parity doublet</a:t>
            </a:r>
            <a:r>
              <a:rPr lang="en-US" sz="1350" dirty="0">
                <a:latin typeface="Arial" pitchFamily="34" charset="0"/>
                <a:ea typeface="ＭＳ Ｐゴシック"/>
                <a:cs typeface="ＭＳ Ｐゴシック"/>
              </a:rPr>
              <a:t> </a:t>
            </a:r>
            <a:r>
              <a:rPr lang="en-US" sz="1050" dirty="0">
                <a:latin typeface="Arial" pitchFamily="34" charset="0"/>
                <a:ea typeface="ＭＳ Ｐゴシック"/>
                <a:cs typeface="ＭＳ Ｐゴシック"/>
              </a:rPr>
              <a:t>– </a:t>
            </a:r>
            <a:r>
              <a:rPr lang="en-US" sz="1050" i="1" dirty="0">
                <a:latin typeface="Arial" pitchFamily="34" charset="0"/>
              </a:rPr>
              <a:t>Haxton &amp; Henley (1983)</a:t>
            </a:r>
            <a:endParaRPr lang="en-US" sz="1050" dirty="0">
              <a:latin typeface="Arial" pitchFamily="34" charset="0"/>
              <a:ea typeface="ＭＳ Ｐゴシック"/>
              <a:cs typeface="ＭＳ Ｐゴシック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135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Large intrinsic Schiff moment due to octupole deformation</a:t>
            </a:r>
          </a:p>
          <a:p>
            <a:pPr lvl="2">
              <a:lnSpc>
                <a:spcPct val="150000"/>
              </a:lnSpc>
            </a:pPr>
            <a:r>
              <a:rPr lang="en-US" sz="1050" i="1" dirty="0">
                <a:latin typeface="Arial" pitchFamily="34" charset="0"/>
              </a:rPr>
              <a:t>		                            – Auerbach, </a:t>
            </a:r>
            <a:r>
              <a:rPr lang="en-US" sz="1050" i="1" dirty="0" err="1">
                <a:latin typeface="Arial" pitchFamily="34" charset="0"/>
              </a:rPr>
              <a:t>Flambaum</a:t>
            </a:r>
            <a:r>
              <a:rPr lang="en-US" sz="1050" i="1" dirty="0">
                <a:latin typeface="Arial" pitchFamily="34" charset="0"/>
              </a:rPr>
              <a:t> &amp; Spevak (1996)</a:t>
            </a:r>
            <a:endParaRPr lang="en-US" sz="1050" dirty="0">
              <a:latin typeface="Arial" pitchFamily="34" charset="0"/>
              <a:ea typeface="ＭＳ Ｐゴシック"/>
              <a:cs typeface="ＭＳ Ｐゴシック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135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Relativistic atomic structure (</a:t>
            </a:r>
            <a:r>
              <a:rPr lang="en-US" sz="1350" baseline="3000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225</a:t>
            </a:r>
            <a:r>
              <a:rPr lang="en-US" sz="135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Ra / </a:t>
            </a:r>
            <a:r>
              <a:rPr lang="en-US" sz="1350" baseline="3000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199</a:t>
            </a:r>
            <a:r>
              <a:rPr lang="en-US" sz="1350" dirty="0">
                <a:solidFill>
                  <a:srgbClr val="3333FF"/>
                </a:solidFill>
                <a:latin typeface="Arial" pitchFamily="34" charset="0"/>
                <a:ea typeface="ＭＳ Ｐゴシック"/>
                <a:cs typeface="ＭＳ Ｐゴシック"/>
              </a:rPr>
              <a:t>Hg ~ 3)</a:t>
            </a:r>
          </a:p>
          <a:p>
            <a:pPr>
              <a:lnSpc>
                <a:spcPct val="150000"/>
              </a:lnSpc>
            </a:pPr>
            <a:r>
              <a:rPr kumimoji="1" lang="en-US" altLang="zh-TW" sz="1050" i="1" dirty="0">
                <a:latin typeface="Arial" pitchFamily="34" charset="0"/>
                <a:ea typeface="PMingLiU" charset="-120"/>
              </a:rPr>
              <a:t>				          – Dzuba, </a:t>
            </a:r>
            <a:r>
              <a:rPr kumimoji="1" lang="en-US" altLang="zh-TW" sz="1050" i="1" dirty="0" err="1">
                <a:latin typeface="Arial" pitchFamily="34" charset="0"/>
                <a:ea typeface="PMingLiU" charset="-120"/>
              </a:rPr>
              <a:t>Flambaum</a:t>
            </a:r>
            <a:r>
              <a:rPr kumimoji="1" lang="en-US" altLang="zh-TW" sz="1050" i="1" dirty="0">
                <a:latin typeface="Arial" pitchFamily="34" charset="0"/>
                <a:ea typeface="PMingLiU" charset="-120"/>
              </a:rPr>
              <a:t>, </a:t>
            </a:r>
            <a:r>
              <a:rPr kumimoji="1" lang="en-US" altLang="zh-TW" sz="1050" i="1" dirty="0" err="1">
                <a:latin typeface="Arial" pitchFamily="34" charset="0"/>
                <a:ea typeface="PMingLiU" charset="-120"/>
              </a:rPr>
              <a:t>Ginges</a:t>
            </a:r>
            <a:r>
              <a:rPr kumimoji="1" lang="en-US" altLang="zh-TW" sz="1050" i="1" dirty="0">
                <a:latin typeface="Arial" pitchFamily="34" charset="0"/>
                <a:ea typeface="PMingLiU" charset="-120"/>
              </a:rPr>
              <a:t>, Kozlov (2002)</a:t>
            </a:r>
            <a:endParaRPr kumimoji="1" lang="en-US" sz="1050" i="1" dirty="0">
              <a:latin typeface="Arial" pitchFamily="34" charset="0"/>
            </a:endParaRPr>
          </a:p>
        </p:txBody>
      </p:sp>
      <p:sp>
        <p:nvSpPr>
          <p:cNvPr id="12320" name="Rectangle 40">
            <a:extLst>
              <a:ext uri="{FF2B5EF4-FFF2-40B4-BE49-F238E27FC236}">
                <a16:creationId xmlns:a16="http://schemas.microsoft.com/office/drawing/2014/main" id="{4E45AB33-6EBE-D923-A788-759051E109F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143001" y="228601"/>
            <a:ext cx="5966222" cy="260747"/>
          </a:xfrm>
        </p:spPr>
        <p:txBody>
          <a:bodyPr/>
          <a:lstStyle/>
          <a:p>
            <a:pPr eaLnBrk="1" hangingPunct="1"/>
            <a:r>
              <a:rPr lang="en-US" dirty="0"/>
              <a:t>EDM of </a:t>
            </a:r>
            <a:r>
              <a:rPr lang="en-US" baseline="30000" dirty="0"/>
              <a:t>225</a:t>
            </a:r>
            <a:r>
              <a:rPr lang="en-US" dirty="0"/>
              <a:t>R</a:t>
            </a:r>
            <a:r>
              <a:rPr lang="en-US" cap="none" dirty="0"/>
              <a:t>a</a:t>
            </a:r>
            <a:r>
              <a:rPr lang="en-US" dirty="0"/>
              <a:t> enhanced</a:t>
            </a:r>
          </a:p>
        </p:txBody>
      </p:sp>
      <p:grpSp>
        <p:nvGrpSpPr>
          <p:cNvPr id="12321" name="Group 33">
            <a:extLst>
              <a:ext uri="{FF2B5EF4-FFF2-40B4-BE49-F238E27FC236}">
                <a16:creationId xmlns:a16="http://schemas.microsoft.com/office/drawing/2014/main" id="{BEC7B2BD-5171-7D0B-204F-93FDF7465300}"/>
              </a:ext>
            </a:extLst>
          </p:cNvPr>
          <p:cNvGrpSpPr>
            <a:grpSpLocks/>
          </p:cNvGrpSpPr>
          <p:nvPr/>
        </p:nvGrpSpPr>
        <p:grpSpPr bwMode="auto">
          <a:xfrm>
            <a:off x="1428750" y="2114550"/>
            <a:ext cx="2514600" cy="2743200"/>
            <a:chOff x="240" y="1776"/>
            <a:chExt cx="2112" cy="2304"/>
          </a:xfrm>
        </p:grpSpPr>
        <p:sp>
          <p:nvSpPr>
            <p:cNvPr id="12324" name="AutoShape 42">
              <a:extLst>
                <a:ext uri="{FF2B5EF4-FFF2-40B4-BE49-F238E27FC236}">
                  <a16:creationId xmlns:a16="http://schemas.microsoft.com/office/drawing/2014/main" id="{BA126970-94F5-94C5-3C64-63DF9CD56F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1776"/>
              <a:ext cx="1968" cy="2304"/>
            </a:xfrm>
            <a:prstGeom prst="roundRect">
              <a:avLst>
                <a:gd name="adj" fmla="val 16667"/>
              </a:avLst>
            </a:prstGeom>
            <a:solidFill>
              <a:srgbClr val="CCFFFF"/>
            </a:solidFill>
            <a:ln>
              <a:noFill/>
            </a:ln>
            <a:effectLst>
              <a:outerShdw dist="35921" dir="2700000" algn="ctr" rotWithShape="0">
                <a:srgbClr val="808080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12325" name="Text Box 43">
              <a:extLst>
                <a:ext uri="{FF2B5EF4-FFF2-40B4-BE49-F238E27FC236}">
                  <a16:creationId xmlns:a16="http://schemas.microsoft.com/office/drawing/2014/main" id="{4252518E-8A2E-8F77-3EED-5D26227BB41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855" y="3171"/>
              <a:ext cx="1497" cy="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</a:t>
              </a:r>
              <a:r>
                <a:rPr lang="en-US" sz="1500" baseline="30000">
                  <a:latin typeface="Symbol" pitchFamily="18" charset="2"/>
                  <a:ea typeface="PMingLiU" charset="-120"/>
                </a:rPr>
                <a:t>- </a:t>
              </a:r>
              <a:r>
                <a:rPr lang="en-US" sz="1500">
                  <a:latin typeface="Symbol" pitchFamily="18" charset="2"/>
                  <a:ea typeface="PMingLiU" charset="-120"/>
                </a:rPr>
                <a:t>= (|a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 - |b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)/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</a:t>
              </a:r>
              <a:r>
                <a:rPr lang="en-US" sz="1500">
                  <a:latin typeface="Symbol" pitchFamily="18" charset="2"/>
                  <a:ea typeface="PMingLiU" charset="-120"/>
                </a:rPr>
                <a:t>2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 </a:t>
              </a:r>
            </a:p>
            <a:p>
              <a:endParaRPr lang="en-US" sz="1500">
                <a:latin typeface="Symbol" pitchFamily="18" charset="2"/>
                <a:ea typeface="PMingLiU" charset="-120"/>
                <a:sym typeface="Symbol" pitchFamily="18" charset="2"/>
              </a:endParaRPr>
            </a:p>
            <a:p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</a:t>
              </a:r>
              <a:r>
                <a:rPr lang="en-US" sz="1500" baseline="30000">
                  <a:latin typeface="Symbol" pitchFamily="18" charset="2"/>
                  <a:ea typeface="PMingLiU" charset="-120"/>
                </a:rPr>
                <a:t>+ </a:t>
              </a:r>
              <a:r>
                <a:rPr lang="en-US" sz="1500">
                  <a:latin typeface="Symbol" pitchFamily="18" charset="2"/>
                  <a:ea typeface="PMingLiU" charset="-120"/>
                </a:rPr>
                <a:t>= (|a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 + |b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</a:t>
              </a:r>
              <a:r>
                <a:rPr lang="en-US" sz="1500">
                  <a:latin typeface="Symbol" pitchFamily="18" charset="2"/>
                  <a:ea typeface="PMingLiU" charset="-120"/>
                </a:rPr>
                <a:t>)/</a:t>
              </a:r>
              <a:r>
                <a:rPr lang="en-US" sz="1500">
                  <a:latin typeface="Symbol" pitchFamily="18" charset="2"/>
                  <a:ea typeface="PMingLiU" charset="-120"/>
                  <a:sym typeface="Symbol" pitchFamily="18" charset="2"/>
                </a:rPr>
                <a:t></a:t>
              </a:r>
              <a:r>
                <a:rPr lang="en-US" sz="1500">
                  <a:latin typeface="Symbol" pitchFamily="18" charset="2"/>
                  <a:ea typeface="PMingLiU" charset="-120"/>
                </a:rPr>
                <a:t>2</a:t>
              </a:r>
              <a:endParaRPr lang="en-US" sz="1500">
                <a:latin typeface="Times New Roman" pitchFamily="18" charset="0"/>
                <a:ea typeface="PMingLiU" charset="-120"/>
              </a:endParaRPr>
            </a:p>
          </p:txBody>
        </p:sp>
        <p:sp>
          <p:nvSpPr>
            <p:cNvPr id="12326" name="Line 44">
              <a:extLst>
                <a:ext uri="{FF2B5EF4-FFF2-40B4-BE49-F238E27FC236}">
                  <a16:creationId xmlns:a16="http://schemas.microsoft.com/office/drawing/2014/main" id="{98E2EEE7-7ADD-B2B7-C2B6-F8A90A9D8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" y="3696"/>
              <a:ext cx="524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72485" tIns="36242" rIns="72485" bIns="36242" anchor="ctr"/>
            <a:lstStyle/>
            <a:p>
              <a:endParaRPr lang="en-US" sz="1350"/>
            </a:p>
          </p:txBody>
        </p:sp>
        <p:sp>
          <p:nvSpPr>
            <p:cNvPr id="12327" name="Line 45">
              <a:extLst>
                <a:ext uri="{FF2B5EF4-FFF2-40B4-BE49-F238E27FC236}">
                  <a16:creationId xmlns:a16="http://schemas.microsoft.com/office/drawing/2014/main" id="{13578DF9-EBC9-1D93-3544-27929418F7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" y="3268"/>
              <a:ext cx="524" cy="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72485" tIns="36242" rIns="72485" bIns="36242" anchor="ctr"/>
            <a:lstStyle/>
            <a:p>
              <a:endParaRPr lang="en-US" sz="1350"/>
            </a:p>
          </p:txBody>
        </p:sp>
        <p:sp>
          <p:nvSpPr>
            <p:cNvPr id="12328" name="Line 46">
              <a:extLst>
                <a:ext uri="{FF2B5EF4-FFF2-40B4-BE49-F238E27FC236}">
                  <a16:creationId xmlns:a16="http://schemas.microsoft.com/office/drawing/2014/main" id="{816A3D4D-AC4D-082D-ABDB-5D96F2859E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5" y="3273"/>
              <a:ext cx="2" cy="430"/>
            </a:xfrm>
            <a:prstGeom prst="line">
              <a:avLst/>
            </a:prstGeom>
            <a:noFill/>
            <a:ln w="19050">
              <a:solidFill>
                <a:srgbClr val="8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72485" tIns="36242" rIns="72485" bIns="36242" anchor="ctr"/>
            <a:lstStyle/>
            <a:p>
              <a:endParaRPr lang="en-US" sz="1350"/>
            </a:p>
          </p:txBody>
        </p:sp>
        <p:sp>
          <p:nvSpPr>
            <p:cNvPr id="12329" name="Text Box 47">
              <a:extLst>
                <a:ext uri="{FF2B5EF4-FFF2-40B4-BE49-F238E27FC236}">
                  <a16:creationId xmlns:a16="http://schemas.microsoft.com/office/drawing/2014/main" id="{29171FCD-21CA-0EBD-BC6B-1526BD511F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" y="3355"/>
              <a:ext cx="500" cy="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72485" tIns="36242" rIns="72485" bIns="36242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sz="1200">
                  <a:latin typeface="Times New Roman" pitchFamily="18" charset="0"/>
                  <a:ea typeface="PMingLiU" charset="-120"/>
                </a:rPr>
                <a:t>55 keV</a:t>
              </a:r>
            </a:p>
          </p:txBody>
        </p:sp>
        <p:grpSp>
          <p:nvGrpSpPr>
            <p:cNvPr id="12330" name="Group 48">
              <a:extLst>
                <a:ext uri="{FF2B5EF4-FFF2-40B4-BE49-F238E27FC236}">
                  <a16:creationId xmlns:a16="http://schemas.microsoft.com/office/drawing/2014/main" id="{B6F1E96C-657D-AC62-EF8A-BEF92517C1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" y="2200"/>
              <a:ext cx="842" cy="853"/>
              <a:chOff x="2726" y="866"/>
              <a:chExt cx="842" cy="853"/>
            </a:xfrm>
          </p:grpSpPr>
          <p:pic>
            <p:nvPicPr>
              <p:cNvPr id="12335" name="Picture 49">
                <a:extLst>
                  <a:ext uri="{FF2B5EF4-FFF2-40B4-BE49-F238E27FC236}">
                    <a16:creationId xmlns:a16="http://schemas.microsoft.com/office/drawing/2014/main" id="{98F8B5A6-F0D7-DEC1-2261-F46E22B074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26" y="866"/>
                <a:ext cx="842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36" name="Text Box 50">
                <a:extLst>
                  <a:ext uri="{FF2B5EF4-FFF2-40B4-BE49-F238E27FC236}">
                    <a16:creationId xmlns:a16="http://schemas.microsoft.com/office/drawing/2014/main" id="{DCDFAAB5-75B0-7A93-7773-A175E139B6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46" y="1054"/>
                <a:ext cx="446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485" tIns="36242" rIns="72485" bIns="36242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/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</a:rPr>
                  <a:t>|</a:t>
                </a:r>
                <a:r>
                  <a:rPr lang="en-US" sz="2400" b="1">
                    <a:solidFill>
                      <a:srgbClr val="0000FF"/>
                    </a:solidFill>
                    <a:latin typeface="Symbol" pitchFamily="18" charset="2"/>
                    <a:ea typeface="PMingLiU" charset="-120"/>
                  </a:rPr>
                  <a:t>a</a:t>
                </a:r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  <a:sym typeface="Symbol" pitchFamily="18" charset="2"/>
                  </a:rPr>
                  <a:t></a:t>
                </a:r>
                <a:endParaRPr lang="en-US" sz="2700" b="1">
                  <a:solidFill>
                    <a:srgbClr val="0000FF"/>
                  </a:solidFill>
                  <a:latin typeface="Times New Roman" pitchFamily="18" charset="0"/>
                  <a:ea typeface="PMingLiU" charset="-120"/>
                </a:endParaRPr>
              </a:p>
            </p:txBody>
          </p:sp>
        </p:grpSp>
        <p:grpSp>
          <p:nvGrpSpPr>
            <p:cNvPr id="12331" name="Group 51">
              <a:extLst>
                <a:ext uri="{FF2B5EF4-FFF2-40B4-BE49-F238E27FC236}">
                  <a16:creationId xmlns:a16="http://schemas.microsoft.com/office/drawing/2014/main" id="{E50AF611-5A15-A53C-7BB5-8E653DCA2F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58" y="2212"/>
              <a:ext cx="842" cy="853"/>
              <a:chOff x="3654" y="878"/>
              <a:chExt cx="842" cy="853"/>
            </a:xfrm>
          </p:grpSpPr>
          <p:pic>
            <p:nvPicPr>
              <p:cNvPr id="12333" name="Picture 52">
                <a:extLst>
                  <a:ext uri="{FF2B5EF4-FFF2-40B4-BE49-F238E27FC236}">
                    <a16:creationId xmlns:a16="http://schemas.microsoft.com/office/drawing/2014/main" id="{6A6AC590-F16C-F5C6-7D28-807374D472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V="1">
                <a:off x="3654" y="878"/>
                <a:ext cx="842" cy="8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34" name="Text Box 53">
                <a:extLst>
                  <a:ext uri="{FF2B5EF4-FFF2-40B4-BE49-F238E27FC236}">
                    <a16:creationId xmlns:a16="http://schemas.microsoft.com/office/drawing/2014/main" id="{2ADFB599-E29E-4ACC-27D9-69241793F0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5" y="1066"/>
                <a:ext cx="425" cy="4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72485" tIns="36242" rIns="72485" bIns="36242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/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</a:rPr>
                  <a:t>|</a:t>
                </a:r>
                <a:r>
                  <a:rPr lang="en-US" sz="2400" b="1">
                    <a:solidFill>
                      <a:srgbClr val="0000FF"/>
                    </a:solidFill>
                    <a:latin typeface="Symbol" pitchFamily="18" charset="2"/>
                    <a:ea typeface="PMingLiU" charset="-120"/>
                  </a:rPr>
                  <a:t>b</a:t>
                </a:r>
                <a:r>
                  <a:rPr lang="en-US" sz="2700" b="1">
                    <a:solidFill>
                      <a:srgbClr val="0000FF"/>
                    </a:solidFill>
                    <a:latin typeface="Times New Roman" pitchFamily="18" charset="0"/>
                    <a:ea typeface="PMingLiU" charset="-120"/>
                    <a:sym typeface="Symbol" pitchFamily="18" charset="2"/>
                  </a:rPr>
                  <a:t></a:t>
                </a:r>
                <a:endParaRPr lang="en-US" sz="2700" b="1">
                  <a:solidFill>
                    <a:srgbClr val="0000FF"/>
                  </a:solidFill>
                  <a:latin typeface="Times New Roman" pitchFamily="18" charset="0"/>
                  <a:ea typeface="PMingLiU" charset="-120"/>
                </a:endParaRPr>
              </a:p>
            </p:txBody>
          </p:sp>
        </p:grpSp>
        <p:sp>
          <p:nvSpPr>
            <p:cNvPr id="12332" name="Text Box 54">
              <a:extLst>
                <a:ext uri="{FF2B5EF4-FFF2-40B4-BE49-F238E27FC236}">
                  <a16:creationId xmlns:a16="http://schemas.microsoft.com/office/drawing/2014/main" id="{CCCE3227-490A-4F24-F4BC-6048A6711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" y="1872"/>
              <a:ext cx="114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en-US" sz="1500">
                  <a:latin typeface="Arial" pitchFamily="34" charset="0"/>
                </a:rPr>
                <a:t>Parity doublet</a:t>
              </a:r>
            </a:p>
          </p:txBody>
        </p:sp>
      </p:grpSp>
      <p:sp>
        <p:nvSpPr>
          <p:cNvPr id="12322" name="Text Box 55">
            <a:extLst>
              <a:ext uri="{FF2B5EF4-FFF2-40B4-BE49-F238E27FC236}">
                <a16:creationId xmlns:a16="http://schemas.microsoft.com/office/drawing/2014/main" id="{5811DAC0-28A0-E411-FAA7-A4EBA0FB2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857250"/>
            <a:ext cx="919163" cy="764505"/>
          </a:xfrm>
          <a:prstGeom prst="rect">
            <a:avLst/>
          </a:prstGeom>
          <a:solidFill>
            <a:srgbClr val="FFFF99"/>
          </a:solidFill>
          <a:ln>
            <a:noFill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50" b="1" baseline="30000">
                <a:solidFill>
                  <a:srgbClr val="0000FF"/>
                </a:solidFill>
                <a:latin typeface="Arial" pitchFamily="34" charset="0"/>
                <a:ea typeface="PMingLiU" charset="-120"/>
              </a:rPr>
              <a:t>225</a:t>
            </a:r>
            <a:r>
              <a:rPr lang="en-US" sz="1350" b="1">
                <a:solidFill>
                  <a:srgbClr val="0000FF"/>
                </a:solidFill>
                <a:latin typeface="Arial" pitchFamily="34" charset="0"/>
                <a:ea typeface="PMingLiU" charset="-120"/>
              </a:rPr>
              <a:t>Ra:</a:t>
            </a:r>
          </a:p>
          <a:p>
            <a:pPr algn="ctr">
              <a:lnSpc>
                <a:spcPct val="120000"/>
              </a:lnSpc>
            </a:pPr>
            <a:r>
              <a:rPr lang="en-US" sz="1200" b="1">
                <a:latin typeface="Arial" pitchFamily="34" charset="0"/>
                <a:ea typeface="PMingLiU" charset="-120"/>
              </a:rPr>
              <a:t>I = ½</a:t>
            </a:r>
          </a:p>
          <a:p>
            <a:pPr algn="ctr">
              <a:lnSpc>
                <a:spcPct val="120000"/>
              </a:lnSpc>
            </a:pPr>
            <a:r>
              <a:rPr lang="en-US" sz="1200" b="1">
                <a:latin typeface="Arial" pitchFamily="34" charset="0"/>
                <a:ea typeface="PMingLiU" charset="-120"/>
              </a:rPr>
              <a:t>t</a:t>
            </a:r>
            <a:r>
              <a:rPr lang="en-US" sz="1200" b="1" baseline="-25000">
                <a:latin typeface="Arial" pitchFamily="34" charset="0"/>
                <a:ea typeface="PMingLiU" charset="-120"/>
              </a:rPr>
              <a:t>1/2</a:t>
            </a:r>
            <a:r>
              <a:rPr lang="en-US" sz="1200" b="1">
                <a:latin typeface="Arial" pitchFamily="34" charset="0"/>
                <a:ea typeface="PMingLiU" charset="-120"/>
              </a:rPr>
              <a:t> = 15 d</a:t>
            </a:r>
          </a:p>
        </p:txBody>
      </p:sp>
      <p:graphicFrame>
        <p:nvGraphicFramePr>
          <p:cNvPr id="12323" name="Object 48">
            <a:extLst>
              <a:ext uri="{FF2B5EF4-FFF2-40B4-BE49-F238E27FC236}">
                <a16:creationId xmlns:a16="http://schemas.microsoft.com/office/drawing/2014/main" id="{0CCE9935-AA90-27D7-C8CB-E441E0DED9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57650" y="2343150"/>
          <a:ext cx="3617119" cy="57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946400" imgH="469900" progId="Equation.DSMT4">
                  <p:embed/>
                </p:oleObj>
              </mc:Choice>
              <mc:Fallback>
                <p:oleObj name="Equation" r:id="rId4" imgW="2946400" imgH="469900" progId="Equation.DSMT4">
                  <p:embed/>
                  <p:pic>
                    <p:nvPicPr>
                      <p:cNvPr id="12323" name="Object 48">
                        <a:extLst>
                          <a:ext uri="{FF2B5EF4-FFF2-40B4-BE49-F238E27FC236}">
                            <a16:creationId xmlns:a16="http://schemas.microsoft.com/office/drawing/2014/main" id="{0CCE9935-AA90-27D7-C8CB-E441E0DED9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7650" y="2343150"/>
                        <a:ext cx="3617119" cy="578644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>
                        <a:outerShdw dist="35921" dir="2700000" algn="ctr" rotWithShape="0">
                          <a:schemeClr val="bg2"/>
                        </a:outerShdw>
                      </a:effectLst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1056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presentation_16x9">
  <a:themeElements>
    <a:clrScheme name="Argonne General Purpose Template">
      <a:dk1>
        <a:srgbClr val="47484A"/>
      </a:dk1>
      <a:lt1>
        <a:srgbClr val="FFFFFF"/>
      </a:lt1>
      <a:dk2>
        <a:srgbClr val="0082CA"/>
      </a:dk2>
      <a:lt2>
        <a:srgbClr val="ECAA00"/>
      </a:lt2>
      <a:accent1>
        <a:srgbClr val="7AB800"/>
      </a:accent1>
      <a:accent2>
        <a:srgbClr val="00609C"/>
      </a:accent2>
      <a:accent3>
        <a:srgbClr val="4D008C"/>
      </a:accent3>
      <a:accent4>
        <a:srgbClr val="FF7900"/>
      </a:accent4>
      <a:accent5>
        <a:srgbClr val="00A19C"/>
      </a:accent5>
      <a:accent6>
        <a:srgbClr val="CD202C"/>
      </a:accent6>
      <a:hlink>
        <a:srgbClr val="000000"/>
      </a:hlink>
      <a:folHlink>
        <a:srgbClr val="76777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16977731-C412-3943-B741-04857B423370}" vid="{1CB93506-B23E-0946-9F6E-16BB195DC344}"/>
    </a:ext>
  </a:extLst>
</a:theme>
</file>

<file path=ppt/theme/theme2.xml><?xml version="1.0" encoding="utf-8"?>
<a:theme xmlns:a="http://schemas.openxmlformats.org/drawingml/2006/main" name="1_presentation_16x9">
  <a:themeElements>
    <a:clrScheme name="Argonne General Purpose Template">
      <a:dk1>
        <a:srgbClr val="47484A"/>
      </a:dk1>
      <a:lt1>
        <a:srgbClr val="FFFFFF"/>
      </a:lt1>
      <a:dk2>
        <a:srgbClr val="0082CA"/>
      </a:dk2>
      <a:lt2>
        <a:srgbClr val="ECAA00"/>
      </a:lt2>
      <a:accent1>
        <a:srgbClr val="7AB800"/>
      </a:accent1>
      <a:accent2>
        <a:srgbClr val="00609C"/>
      </a:accent2>
      <a:accent3>
        <a:srgbClr val="4D008C"/>
      </a:accent3>
      <a:accent4>
        <a:srgbClr val="FF7900"/>
      </a:accent4>
      <a:accent5>
        <a:srgbClr val="00A19C"/>
      </a:accent5>
      <a:accent6>
        <a:srgbClr val="CD202C"/>
      </a:accent6>
      <a:hlink>
        <a:srgbClr val="000000"/>
      </a:hlink>
      <a:folHlink>
        <a:srgbClr val="76777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16977731-C412-3943-B741-04857B423370}" vid="{1CB93506-B23E-0946-9F6E-16BB195DC34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Argonne presentation_16x9</Template>
  <TotalTime>6246</TotalTime>
  <Words>2472</Words>
  <Application>Microsoft Office PowerPoint</Application>
  <PresentationFormat>On-screen Show (16:9)</PresentationFormat>
  <Paragraphs>598</Paragraphs>
  <Slides>44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7" baseType="lpstr">
      <vt:lpstr>PMingLiU</vt:lpstr>
      <vt:lpstr>Arial</vt:lpstr>
      <vt:lpstr>Calibri</vt:lpstr>
      <vt:lpstr>Cambria Math</vt:lpstr>
      <vt:lpstr>Palatino</vt:lpstr>
      <vt:lpstr>Proxima Nova</vt:lpstr>
      <vt:lpstr>Symbol</vt:lpstr>
      <vt:lpstr>Times</vt:lpstr>
      <vt:lpstr>Times New Roman</vt:lpstr>
      <vt:lpstr>Wingdings</vt:lpstr>
      <vt:lpstr>presentation_16x9</vt:lpstr>
      <vt:lpstr>1_presentation_16x9</vt:lpstr>
      <vt:lpstr>Equation</vt:lpstr>
      <vt:lpstr>Update on the Ra-225 EDM Experiment </vt:lpstr>
      <vt:lpstr>PowerPoint Presentation</vt:lpstr>
      <vt:lpstr>Why look for electric dipole moments?</vt:lpstr>
      <vt:lpstr>Why radium?</vt:lpstr>
      <vt:lpstr>Where to look for an EDM?</vt:lpstr>
      <vt:lpstr>PowerPoint Presentation</vt:lpstr>
      <vt:lpstr>Ra-EDM Apparatus at ANL</vt:lpstr>
      <vt:lpstr>PowerPoint Presentation</vt:lpstr>
      <vt:lpstr>Most recent EDM result</vt:lpstr>
      <vt:lpstr>Experimental Improvements</vt:lpstr>
      <vt:lpstr>Improving the electric field</vt:lpstr>
      <vt:lpstr>Blue light upgrade</vt:lpstr>
      <vt:lpstr>Improving spin detection</vt:lpstr>
      <vt:lpstr>Improved spin detection in 225Ra</vt:lpstr>
      <vt:lpstr>Putting it all together—expected sensitivity</vt:lpstr>
      <vt:lpstr>229Th  225Ra: a straightforward source of 225Ra</vt:lpstr>
      <vt:lpstr>Blue Light Upgrade</vt:lpstr>
      <vt:lpstr>Blue Light Upgrade</vt:lpstr>
      <vt:lpstr>Blue Light Upgrade</vt:lpstr>
      <vt:lpstr>Blue Light Upgrade</vt:lpstr>
      <vt:lpstr>Ra-225 EDM Status</vt:lpstr>
      <vt:lpstr>Development of Yb tweezer arrays for quantum simulation of nuclear physics</vt:lpstr>
      <vt:lpstr>The Yb team</vt:lpstr>
      <vt:lpstr>A Neutral atom quantum simulator for nuclear physics</vt:lpstr>
      <vt:lpstr>Why ytterbium?</vt:lpstr>
      <vt:lpstr>Neutral atoms in Tweezers</vt:lpstr>
      <vt:lpstr>Rydberg atoms in tweezers</vt:lpstr>
      <vt:lpstr>Vacuum design</vt:lpstr>
      <vt:lpstr>1D ytterbium arrays</vt:lpstr>
      <vt:lpstr>Atom Rearrangement (preliminary)</vt:lpstr>
      <vt:lpstr>Local Entanglement</vt:lpstr>
      <vt:lpstr>The Yb team</vt:lpstr>
      <vt:lpstr>PowerPoint Presentation</vt:lpstr>
      <vt:lpstr>EDM measurement in Radium</vt:lpstr>
      <vt:lpstr>EDM measurement in Radium</vt:lpstr>
      <vt:lpstr>Ra-EDM Apparatus at ANL</vt:lpstr>
      <vt:lpstr>Latest Ra-EDM Measurement</vt:lpstr>
      <vt:lpstr>Improvements toward 10-26 e cm measurement</vt:lpstr>
      <vt:lpstr>Blue Light Upgrade details</vt:lpstr>
      <vt:lpstr>Radium vs. other octupole deformed nuclei</vt:lpstr>
      <vt:lpstr>Radium vs. other octupole deformed nuclei</vt:lpstr>
      <vt:lpstr>Simulating nuclear physics</vt:lpstr>
      <vt:lpstr>EDM of 225Ra enhanced</vt:lpstr>
      <vt:lpstr>EDM of 225Ra enhanced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Mueller, Peter</cp:lastModifiedBy>
  <cp:revision>3994</cp:revision>
  <cp:lastPrinted>2015-09-08T15:35:42Z</cp:lastPrinted>
  <dcterms:created xsi:type="dcterms:W3CDTF">2018-07-03T17:34:09Z</dcterms:created>
  <dcterms:modified xsi:type="dcterms:W3CDTF">2025-08-11T15:42:26Z</dcterms:modified>
</cp:coreProperties>
</file>