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41"/>
  </p:notesMasterIdLst>
  <p:sldIdLst>
    <p:sldId id="256" r:id="rId2"/>
    <p:sldId id="257" r:id="rId3"/>
    <p:sldId id="259" r:id="rId4"/>
    <p:sldId id="258" r:id="rId5"/>
    <p:sldId id="702" r:id="rId6"/>
    <p:sldId id="717" r:id="rId7"/>
    <p:sldId id="727" r:id="rId8"/>
    <p:sldId id="669" r:id="rId9"/>
    <p:sldId id="730" r:id="rId10"/>
    <p:sldId id="274" r:id="rId11"/>
    <p:sldId id="275" r:id="rId12"/>
    <p:sldId id="282" r:id="rId13"/>
    <p:sldId id="716" r:id="rId14"/>
    <p:sldId id="726" r:id="rId15"/>
    <p:sldId id="715" r:id="rId16"/>
    <p:sldId id="719" r:id="rId17"/>
    <p:sldId id="720" r:id="rId18"/>
    <p:sldId id="721" r:id="rId19"/>
    <p:sldId id="722" r:id="rId20"/>
    <p:sldId id="739" r:id="rId21"/>
    <p:sldId id="703" r:id="rId22"/>
    <p:sldId id="740" r:id="rId23"/>
    <p:sldId id="741" r:id="rId24"/>
    <p:sldId id="742" r:id="rId25"/>
    <p:sldId id="723" r:id="rId26"/>
    <p:sldId id="714" r:id="rId27"/>
    <p:sldId id="725" r:id="rId28"/>
    <p:sldId id="728" r:id="rId29"/>
    <p:sldId id="707" r:id="rId30"/>
    <p:sldId id="729" r:id="rId31"/>
    <p:sldId id="737" r:id="rId32"/>
    <p:sldId id="734" r:id="rId33"/>
    <p:sldId id="732" r:id="rId34"/>
    <p:sldId id="738" r:id="rId35"/>
    <p:sldId id="731" r:id="rId36"/>
    <p:sldId id="736" r:id="rId37"/>
    <p:sldId id="733" r:id="rId38"/>
    <p:sldId id="265" r:id="rId39"/>
    <p:sldId id="267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2064" userDrawn="1">
          <p15:clr>
            <a:srgbClr val="A4A3A4"/>
          </p15:clr>
        </p15:guide>
        <p15:guide id="3" orient="horz" pos="153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72363"/>
    <a:srgbClr val="551024"/>
    <a:srgbClr val="AE1B44"/>
    <a:srgbClr val="3C4581"/>
    <a:srgbClr val="7626B3"/>
    <a:srgbClr val="DD5051"/>
    <a:srgbClr val="EE7A0E"/>
    <a:srgbClr val="FFFFFF"/>
    <a:srgbClr val="4040FF"/>
    <a:srgbClr val="001F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08"/>
    <p:restoredTop sz="94509"/>
  </p:normalViewPr>
  <p:slideViewPr>
    <p:cSldViewPr>
      <p:cViewPr>
        <p:scale>
          <a:sx n="91" d="100"/>
          <a:sy n="91" d="100"/>
        </p:scale>
        <p:origin x="1584" y="872"/>
      </p:cViewPr>
      <p:guideLst>
        <p:guide pos="2064"/>
        <p:guide orient="horz" pos="153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05T12:54:37.1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10 8191,'0'-5'0,"0"0"0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05T12:53:53.7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10277 24575,'0'-9'0,"0"-7"0,0 4 0,0-9 0,0 4 0,0-5 0,0 5 0,0 2 0,0 1 0,0 3 0,0-3 0,0-2 0,0-8 0,0 0 0,0-12 0,0 5 0,0 0 0,0-4 0,0 10 0,0-4 0,0 6 0,0 6 0,0 1 0,0 6 0,0-1 0,0 1 0,4-5 0,-3-1 0,8-1 0,-7-4 0,7 9 0,-4-4 0,1 6 0,3 0 0,-8-1 0,8 1 0,-7 0 0,7-1 0,-4 1 0,6-1 0,-2 1 0,2 0 0,-1-6 0,0 5 0,1-5 0,-1 5 0,1 6 0,-1-5 0,0 4 0,0-4 0,1 0 0,-1-1 0,0 1 0,0 4 0,0-3 0,0 3 0,1 1 0,-1-4 0,0 3 0,0-4 0,0 4 0,0-3 0,1 7 0,-1-7 0,0 8 0,0-4 0,1 1 0,-1 3 0,0-9 0,6 9 0,1-8 0,0 3 0,11-1 0,-9-2 0,4 3 0,-2 0 0,-9-4 0,4 9 0,-6-3 0,0 4 0,0-5 0,1 4 0,-1-4 0,0 1 0,6 2 0,1-7 0,6 7 0,-1-8 0,1 9 0,-6-9 0,4 9 0,-4-9 0,1 5 0,3-2 0,-10-2 0,11 8 0,-11-8 0,5 7 0,-6-2 0,0-1 0,1 4 0,-1-4 0,0 1 0,0 3 0,-4-9 0,2 9 0,-2-8 0,4 3 0,1 1 0,-1-5 0,1-1 0,4-1 0,3-10 0,5 10 0,-6-10 0,5 4 0,-5 0 0,0 2 0,5 5 0,-10-5 0,4 4 0,-6-4 0,6 5 0,-4-5 0,4 4 0,-5-4 0,-1 6 0,0-1 0,0 1 0,1-1 0,-1-5 0,1 5 0,-1-5 0,1 5 0,-1 1 0,0 0 0,-4-1 0,3 5 0,-8-3 0,4 4 0,-5-5 0,0 0 0,0 1 0,0-5 0,0 3 0,0-9 0,0 8 0,0-9 0,-6 3 0,0-5 0,-5 6 0,5 1 0,-3 6 0,7 0 0,-7 4 0,8-3 0,-8 7 0,8-6 0,-8 7 0,4-8 0,-11 2 0,-2-4 0,1-5 0,-5 3 0,4-3 0,-4 4 0,-1 1 0,6 0 0,-5-1 0,10 2 0,-9-1 0,9 5 0,-4 1 0,10 0 0,-3 4 0,4-8 0,-5 8 0,-1-3 0,-4-2 0,3 1 0,-10-7 0,11 2 0,-11 3 0,10-2 0,-3 3 0,-1-4 0,4 4 0,1-4 0,2 9 0,8-8 0,-8 3 0,3-4 0,-9-5 0,3 3 0,-9-9 0,9 3 0,-10-4 0,10-1 0,-10 0 0,4 0 0,-5 0 0,6 1 0,1 4 0,-1-3 0,5 4 0,-4-1 0,5-3 0,0 9 0,0-9 0,-5 9 0,8-10 0,-7 4 0,4 0 0,3-3 0,-7 3 0,9 1 0,-6-5 0,1 5 0,0-6 0,0 6 0,5-4 0,-4 3 0,4 1 0,0-4 0,-4 4 0,4-1 0,0-3 0,1 4 0,0-6 0,4-7 0,-4 6 0,5-12 0,-5 12 0,4-5 0,-5 6 0,6 0 0,0 6 0,0 1 0,0 6 0,0-1 0,0 1 0,0 0 0,0 1 0,5-2 0,1 1 0,4-1 0,0 6 0,0-4 0,0 3 0,0-4 0,0 5 0,1-10 0,-1 8 0,6-15 0,-4 11 0,15-12 0,-8 6 0,10-7 0,-11 1 0,3 0 0,-9 6 0,10 1 0,-10 0 0,4 3 0,-6-2 0,1 4 0,4-5 0,-3 4 0,4-9 0,0 9 0,-4-4 0,4 5 0,-6 5 0,-4-3 0,3 8 0,-8-8 0,8 8 0,-4-3 0,5-1 0,0-1 0,1-4 0,11-7 0,-3 4 0,10-9 0,0 9 0,-5-9 0,5 9 0,-6-9 0,-1 10 0,-4-10 0,-2 10 0,-5-4 0,-1 6 0,0 4 0,0-3 0,-4 3 0,-1-4 0,-5 0 0,5-6 0,-4-1 0,9-12 0,-8 4 0,3-10 0,-5-4 0,0 6 0,0-10 0,0 12 0,0 0 0,0 2 0,0 12 0,-4 1 0,-2 6 0,0-1 0,-3 1 0,3 4 0,0-3 0,-3 3 0,3-4 0,-10-1 0,4-5 0,-4 4 0,0-10 0,4 5 0,-5-6 0,1 5 0,8-3 0,-7 9 0,9-4 0,-4 5 0,0 1 0,-1 0 0,-4-1 0,3 0 0,-4 0 0,0 1 0,4-1 0,-4 0 0,0 0 0,5 1 0,-5-1 0,0 0 0,4 1 0,-4-1 0,0 5 0,5-3 0,-5 3 0,0-5 0,4 0 0,-4 1 0,0-1 0,4 0 0,-4-5 0,5 4 0,0-9 0,0 3 0,-5-4 0,3-1 0,-4 0 0,5-6 0,1 4 0,-1-4 0,6 6 0,-5 1 0,10-1 0,-9 0 0,9 0 0,-5 6 0,1-5 0,4 11 0,-4-11 0,5 11 0,0-11 0,0 5 0,0 0 0,0-5 0,0 5 0,0 0 0,0-5 0,5 10 0,0-3 0,5 4 0,0 6 0,-4-4 0,3 8 0,-3-9 0,4 5 0,6-1 0,1-4 0,5 4 0,7-6 0,-10 5 0,9-3 0,-17 8 0,5-3 0,0 0 0,-4 4 0,3-4 0,1 5 0,1 0 0,6 0 0,-1-5 0,8 3 0,0-8 0,8 8 0,-1-9 0,0 4 0,-6-5 0,4 5 0,-10-3 0,4 4 0,-7-6 0,-5 6 0,5-4 0,-5 3 0,5-4 0,-4 0 0,-3 0 0,-5 1 0,1 4 0,-1-3 0,-4 3 0,-2-4 0,-4 0 0,4 1 0,2-1 0,-1-6 0,5-1 0,-4 0 0,0 1 0,-1 5 0,-1 1 0,-3-1 0,4 1 0,-5 0 0,-5 5 0,-6-4 0,-6 2 0,-6 1 0,-10-9 0,8 7 0,-8-3 0,10 0 0,6 10 0,1-9 0,0 9 0,4-3 0,-4-1 0,0 4 0,-1-4 0,-6 0 0,0 4 0,-6-4 0,5 5 0,-12 0 0,12 0 0,-6-5 0,1 3 0,10-3 0,-9 5 0,16-4 0,-3 3 0,4-4 0,1 0 0,-6 4 0,4-8 0,-9 8 0,3-9 0,-4 4 0,-1-6 0,0 6 0,0-4 0,6 4 0,1-5 0,6 1 0,0 4 0,5-3 0,-4 4 0,8-5 0,-8 5 0,8-4 0,-8 8 0,8-8 0,-8 3 0,4 0 0,-5 2 0,0 4 0,0 0 0,5-4 0,0-1 0,5-5 0,0 0 0,-4 5 0,3-3 0,-4 2 0,1 1 0,3-4 0,-4 4 0,5-17 0,0 3 0,0-5 0,0 3 0,0 9 0,0-9 0,0 9 0,0-3 0,5 4 0,-4 2 0,4-2 0,-1 2 0,-3-1 0,7 0 0,-7 0 0,4 0 0,-5 0 0,0-6 0,0 5 0,0-4 0,4 9 0,2-3 0,4 4 0,0-6 0,1 1 0,-1-1 0,0 1 0,0 0 0,0-1 0,1 1 0,-1 4 0,6-4 0,1 4 0,5 0 0,1-4 0,0 3 0,-6 1 0,4-4 0,-4 8 0,6-3 0,-6 1 0,4 2 0,-4-2 0,0 4 0,-1-5 0,-6 4 0,1-4 0,-1 5 0,0 0 0,0 0 0,1-4 0,-1 3 0,0-4 0,0 5 0,6 0 0,1-5 0,6 4 0,-1-10 0,1 5 0,0 0 0,6-5 0,-5 10 0,12-5 0,-12 6 0,11-6 0,-10 5 0,4-5 0,-7 6 0,1 0 0,-6-4 0,4 3 0,-9-4 0,9 5 0,-4-5 0,13 4 0,-6-4 0,5 0 0,0 3 0,-5-3 0,12 0 0,-12 3 0,12-9 0,-12 10 0,5-10 0,-6 10 0,6-10 0,-5 5 0,0-1 0,-3-4 0,-4 10 0,0-9 0,4 4 0,-3-5 0,-1 5 0,4-4 0,-4 3 0,0-4 0,4 0 0,-9 0 0,4 1 0,-6-1 0,0 5 0,1-3 0,-2 4 0,-3-5 0,3 4 0,-8-8 0,8 7 0,-8-9 0,4 5 0,-1 1 0,-2 0 0,6 0 0,-7-6 0,4 4 0,-5-9 0,0 9 0,0-9 0,0 3 0,0 1 0,0-4 0,0 9 0,0-9 0,0 9 0,0-4 0,0 5 0,0 1 0,0 0 0,0-1 0,0 1 0,-5 0 0,-1 4 0,-4-3 0,0 3 0,-1-5 0,-5 1 0,4-1 0,-9 0 0,9 5 0,-4-4 0,0 4 0,5 0 0,-11-4 0,11 4 0,-11 0 0,5 1 0,-6 0 0,-6 4 0,4-5 0,-4 6 0,6 0 0,1-5 0,-1 4 0,0-4 0,0 5 0,0 0 0,1 0 0,-8 0 0,6 0 0,-12 0 0,5-6 0,0 5 0,-4-5 0,10 6 0,-10 0 0,10 0 0,-4-5 0,0 4 0,10-4 0,-9 5 0,11 0 0,-6 0 0,0 0 0,0-5 0,0 4 0,1-5 0,-1 1 0,0 4 0,0-4 0,0 0 0,1 4 0,-1-4 0,0-1 0,0 5 0,6-9 0,-4 4 0,9 0 0,-10-4 0,5 4 0,-6-6 0,1 1 0,4 4 0,-3-3 0,-3 3 0,0-4 0,-6 4 0,8-3 0,-1 3 0,0 1 0,0-4 0,0 3 0,6 1 0,-4-4 0,3 3 0,1 1 0,1-4 0,0 4 0,5-4 0,-5-1 0,0-5 0,4 4 0,-4-9 0,5 9 0,0-10 0,0 11 0,0-11 0,5 11 0,-4-5 0,4 0 0,0-2 0,-4-4 0,9-1 0,-9 0 0,8 0 0,-8 1 0,9-1 0,-4 0 0,0 0 0,3 6 0,-3-5 0,5 11 0,0-11 0,0 5 0,0-6 0,0 6 0,0-4 0,0 3 0,6-11 0,0 5 0,11-6 0,1 13 0,4-5 0,1 4 0,6 0 0,-5-4 0,5 9 0,-6-3 0,6 4 0,-5 0 0,12 0 0,-5 0 0,6-1 0,0 6 0,0-4 0,8 10 0,-6-11 0,6 11 0,-8-10 0,0 9 0,0-3 0,1-1 0,-1 5 0,-6-5 0,-2 6 0,-7 0 0,1-5 0,0 4 0,-1-4 0,1 5 0,-1-5 0,1 3 0,0-3 0,-1 0 0,1 4 0,0-4 0,-1 0 0,1 3 0,-6-7 0,4 3 0,-4-5 0,6-1 0,-6 1 0,4 0 0,-9 0 0,9 0 0,-9 0 0,4 0 0,-6 6 0,-4-4 0,-2 3 0,-4-3 0,0-1 0,0-5 0,0 3 0,0-4 0,0 1 0,0 3 0,0-4 0,0 6 0,0-1 0,0 1 0,0-1 0,0 1 0,0 0 0,0-1 0,0 1 0,-4 0 0,-7-1 0,-1 5 0,-9-4 0,3 4 0,-4-1 0,-1-3 0,0 9 0,6-9 0,-5 9 0,11-4 0,-5 1 0,0 3 0,4-4 0,-4 0 0,0 4 0,4-3 0,-3 4 0,-1 0 0,4-5 0,-4 4 0,0-4 0,-1 0 0,-6 4 0,0-4 0,6 0 0,-11 4 0,9-9 0,-10 9 0,6-9 0,0 9 0,1-10 0,-1 10 0,0-9 0,6 9 0,-5-5 0,5 1 0,-6-1 0,6 0 0,-4-5 0,3 10 0,-5-9 0,6 4 0,-4-5 0,3 0 0,-4-1 0,-1 1 0,0-1 0,6 6 0,-5-4 0,5 3 0,0-4 0,1 0 0,0 1 0,4-1 0,-9-5 0,9 4 0,-9-4 0,9 5 0,-9-5 0,9 4 0,-4-4 0,0 0 0,4 4 0,-4-9 0,5 9 0,0-4 0,1 0 0,4 5 0,-4-5 0,4 0 0,0-1 0,-4-1 0,4-3 0,0 4 0,-4-6 0,9 0 0,-10 0 0,10 0 0,-4 1 0,0-1 0,4 0 0,-5 0 0,6 0 0,0 1 0,0-1 0,0 0 0,0 0 0,0 1 0,0-1 0,0 0 0,0 0 0,0 6 0,0-5 0,5 11 0,1-11 0,5 11 0,0-11 0,-1 10 0,1-9 0,5 9 0,-3-10 0,8 9 0,-8-8 0,8 3 0,-3 0 0,11 1 0,-5 1 0,5 3 0,0-4 0,-5 5 0,12 0 0,-12 5 0,12-4 0,-12 10 0,5-10 0,-6 10 0,0-5 0,-1 1 0,1 4 0,-1-4 0,1 0 0,0 4 0,-1-4 0,1 5 0,6-6 0,2 5 0,0-5 0,4 0 0,-4 5 0,0-5 0,4 6 0,-4-5 0,0 3 0,-2-3 0,0 5 0,-5-5 0,5 3 0,-6-3 0,0 0 0,-1 4 0,1-4 0,-1 0 0,1 4 0,6-10 0,-5 9 0,6-8 0,-1 8 0,-5-8 0,5 9 0,-6-9 0,-1 3 0,1 1 0,-6 1 0,4 0 0,-9 4 0,4-4 0,-6 5 0,0-5 0,0 4 0,0-4 0,5 5 0,8 0 0,1 0 0,12 0 0,5-5 0,-8 4 0,1-4 0,-19 5 0,-4 0 0,-1-5 0,0 4 0,0-4 0,-4 1 0,3 2 0,-3-7 0,4 8 0,0-8 0,0 8 0,-4-8 0,3 8 0,-4-4 0,5 5 0,-1 0 0,1 0 0,-1 0 0,-4 0 0,0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05T12:53:56.50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1910 2685 24575,'0'-9'0,"4"-1"0,2-1 0,4 1 0,-4 0 0,-2 0 0,1 4 0,-4-3 0,8 3 0,-3-4 0,0-6 0,3 4 0,-3-9 0,5 3 0,5-4 0,-3-1 0,2 6 0,2-5 0,-6 10 0,5-4 0,-6 6 0,-4 0 0,3 4 0,-8-2 0,4 2 0,-5-4 0,0 0 0,0-6 0,0-1 0,0-6 0,0 1 0,0-8 0,0 6 0,0-5 0,0 6 0,0 0 0,-5 0 0,-1 6 0,-5 1 0,0 0 0,-5 4 0,3-10 0,-8 10 0,3-10 0,1 10 0,-5-10 0,5 10 0,-6-4 0,5-1 0,-3 10 0,8-14 0,-8 14 0,3-10 0,-5 6 0,6 0 0,-5-1 0,5 1 0,-6 5 0,1-4 0,-1 3 0,0-4 0,0 5 0,0-5 0,6 10 0,-4-9 0,3 9 0,1-9 0,-4 9 0,3-4 0,-4 5 0,-1-5 0,6 4 0,-5-4 0,5 5 0,-6 0 0,6 0 0,-5-5 0,5 3 0,-12-3 0,4 5 0,-4-5 0,6 4 0,1-4 0,-1 0 0,0 3 0,0-8 0,6 9 0,-4-9 0,3 8 0,1-7 0,-4 2 0,3 2 0,1-5 0,-4 4 0,3-5 0,1 0 0,-4 4 0,3-2 0,1 3 0,-4-6 0,3 1 0,1 0 0,-4 0 0,3 0 0,-4 0 0,4 0 0,-3-1 0,9 6 0,-4-3 0,6 3 0,0-5 0,-1 6 0,1-5 0,-6 4 0,4-4 0,-9-2 0,9 2 0,-9-1 0,9 0 0,-4 0 0,0 0 0,4 1 0,-9-2 0,9-4 0,-10 4 0,10-4 0,-5-1 0,7 5 0,-7-4 0,6 6 0,-5-1 0,5-5 0,0 4 0,1-4 0,-1 0 0,0 5 0,0-11 0,0 5 0,0 0 0,0-5 0,0 10 0,0-9 0,0 9 0,0-9 0,0 9 0,0-4 0,1 0 0,-1-1 0,0 0 0,0 1 0,0 0 0,0-1 0,4-1 0,-2 2 0,3 6 0,0 0 0,-3-1 0,8 1 0,-4 0 0,5 0 0,0 1 0,-5-7 0,4-1 0,-4-1 0,5-9 0,0 8 0,0-11 0,0 8 0,0-8 0,0 11 0,-5-8 0,3 9 0,-3-5 0,5 6 0,0 1 0,0 0 0,0 5 0,0-11 0,-4 10 0,2-9 0,-2 9 0,4-4 0,0 6 0,-5 0 0,4-1 0,-4 1 0,5 0 0,-4 0 0,3-6 0,-3 0 0,4-7 0,0 0 0,-5 0 0,4 0 0,-10-6 0,10 5 0,-11-12 0,11 12 0,-10-6 0,10 13 0,-9 1 0,9 6 0,-3-1 0,4 1 0,-5 5 0,4 0 0,-3 5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0-06T15:17:14.22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B2B4A7-388C-1D45-9A70-19EE7CB1D211}" type="datetimeFigureOut">
              <a:rPr lang="en-US" smtClean="0"/>
              <a:t>9/18/25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6A1062-E415-1948-B6D1-D24F6CE28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7917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6A1062-E415-1948-B6D1-D24F6CE28AB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3038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6A1062-E415-1948-B6D1-D24F6CE28AB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6392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6A1062-E415-1948-B6D1-D24F6CE28ABF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7070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2B85BA-E14E-2116-B7BB-AC00859BA1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9BB817-3573-A194-11D2-178790EACC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419927-2CE9-2E9F-25E9-C7890BF52A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8437FE-95C3-A41A-36BE-17263D2F6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FRIB-TA: Future directions in nuclear beta decay at FRIB</a:t>
            </a:r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E5E4D9-10F5-E9F6-EF18-DFE2D01B3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1645C-F5D9-1649-98BD-14526ACA2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911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B4C1F-910A-5175-AC05-FA75093FF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B33103-59B5-F78E-63DD-50CAE89CFB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D7F9D-D865-E118-5FFD-43E8B9451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73043A-B3D8-C1BB-D8CE-094B8A50D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FRIB-TA: Future directions in nuclear beta decay at FRIB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4E16B0-30F2-DFCE-9722-D9A3DE237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1645C-F5D9-1649-98BD-14526ACA2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3963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BEDB9-7169-162B-62C1-98BE3F8E4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3BE15A-6F67-4DE7-237F-816DF570D1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AF697D-BA81-4035-907F-49BB677E30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C31F7B-8930-A6DB-D294-332A8DB07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FRIB-TA: Future directions in nuclear beta decay at FRIB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8486CE-1EC4-AFCE-0DB6-B06ACC460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1645C-F5D9-1649-98BD-14526ACA2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708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E8B43-B14C-F40A-BC84-AC429A62B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906049-1913-73D4-FDA1-DD7E6653E7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6EBB9F-9709-9C16-AD76-AB4FE7B6A0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EDD78C-FE51-FF87-0CC3-0C4F4CC36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E24E16-0F4E-ED1A-827C-BC8F80956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FRIB-TA: Future directions in nuclear beta decay at FRIB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7F2FC9-FBB0-B8E5-2859-A8BDDC7E4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1645C-F5D9-1649-98BD-14526ACA2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8390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F0997-6DED-C3DB-58D8-1940A6815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878318-044B-B258-4C01-60DE0DDBBD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453D4B-EF45-4160-753B-50D839F340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F7099F-0A76-8F61-DE79-B313CA39D4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F3CAA2-268D-7B07-9992-46F3C8EDA5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0A468E1-B952-D5C3-8A56-7BAFDBD43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8342812-9434-AE06-1AAA-5FE72D3BA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FRIB-TA: Future directions in nuclear beta decay at FRIB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69C035-43E4-16BC-8FD0-8DA039954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1645C-F5D9-1649-98BD-14526ACA2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948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1EFE7-42A2-F937-AD3A-1602AF35A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6F110E-B7D4-4896-D2A4-91F6046F7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ED6BCC5-05D4-B0F9-EBD8-664E716EA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FRIB-TA: Future directions in nuclear beta decay at FRIB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9D3CF0-B1CE-86FB-6E4B-669A118AD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1645C-F5D9-1649-98BD-14526ACA2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2859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99C51D-664E-108B-24BE-EEDBFDDC5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1327E3-22B6-98E0-94C0-92FF47463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FRIB-TA: Future directions in nuclear beta decay at FRIB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A1C3B7-6CE6-7030-4DC9-7FD9CF95A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1645C-F5D9-1649-98BD-14526ACA2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756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0AA9D-83DA-2A23-1DEE-7759B8E62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72D689-7736-6322-CDAB-EFE7C97366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35F668-3AD6-FBF9-AB7D-B17459B256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EB1383-2DA6-867F-2B42-5C9023977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8D11ED-EBC4-DA6A-995A-04A6E8D5C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FRIB-TA: Future directions in nuclear beta decay at FRIB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3AA97A-10F2-CBEA-97B2-114F1EF9E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1645C-F5D9-1649-98BD-14526ACA2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327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CED342-FB37-A92C-6DEF-1B8698A73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9F49A86-9072-757D-2361-60720C26CC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C24D93-628A-3B1F-F1CD-92288FCE52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1EE8EF-6934-EFB5-0251-A796AA5C8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C445BB-A5E2-1966-E081-83753B481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FRIB-TA: Future directions in nuclear beta decay at FRIB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82083F-F588-023C-6AC9-F71D18515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1645C-F5D9-1649-98BD-14526ACA2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251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AF46B-2C79-A794-ADEB-184FB0D75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0CB7F2-4A21-AFB5-08CE-D61C637A24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BCB310-55B2-618D-3F8A-46177EC471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5196CD-1857-B6EF-43E6-ACEBAF5A5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FRIB-TA: Future directions in nuclear beta decay at FRIB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EA5AAB-6C22-5F56-D228-2197C9BDE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1645C-F5D9-1649-98BD-14526ACA2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642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8FE142-8457-D05D-794D-1EE4C28621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5CD68A-B3A9-BA4F-F982-0BBC909F8D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950B77-8F2A-8183-C68F-6C98C8B8A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D89A30-DF79-962A-92DA-2DBB2033E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FRIB-TA: Future directions in nuclear beta decay at FRIB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87F6FB-F2BB-11E9-B41F-CB514E077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1645C-F5D9-1649-98BD-14526ACA20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7210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823700" y="12700"/>
            <a:ext cx="261925" cy="267894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43" name="Naslov slajda"/>
          <p:cNvSpPr txBox="1">
            <a:spLocks noGrp="1"/>
          </p:cNvSpPr>
          <p:nvPr>
            <p:ph type="title" hasCustomPrompt="1"/>
          </p:nvPr>
        </p:nvSpPr>
        <p:spPr>
          <a:xfrm>
            <a:off x="603250" y="539750"/>
            <a:ext cx="5238750" cy="717550"/>
          </a:xfrm>
          <a:prstGeom prst="rect">
            <a:avLst/>
          </a:prstGeom>
        </p:spPr>
        <p:txBody>
          <a:bodyPr/>
          <a:lstStyle/>
          <a:p>
            <a:r>
              <a:t>Naslov slajda</a:t>
            </a:r>
          </a:p>
        </p:txBody>
      </p:sp>
      <p:sp>
        <p:nvSpPr>
          <p:cNvPr id="144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03250" y="2124252"/>
            <a:ext cx="5238750" cy="4128006"/>
          </a:xfrm>
          <a:prstGeom prst="rect">
            <a:avLst/>
          </a:prstGeom>
        </p:spPr>
        <p:txBody>
          <a:bodyPr/>
          <a:lstStyle/>
          <a:p>
            <a:r>
              <a:t>Tekst predznaka na slajdu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</p:spTree>
    <p:extLst>
      <p:ext uri="{BB962C8B-B14F-4D97-AF65-F5344CB8AC3E}">
        <p14:creationId xmlns:p14="http://schemas.microsoft.com/office/powerpoint/2010/main" val="782406883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E0886B-C1D8-6324-4A2B-40070066D2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4CF915-3A82-11F6-06B7-7DFBCEC760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EE3596-E4F8-A41B-FFE1-0007553B24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64882D-5B09-1CE5-2762-4D3EFA2880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FRIB-TA: Future directions in nuclear beta decay at FRIB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5C8E9F-E062-4D25-9B93-255B107A66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00148" y="637186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/>
                </a:solidFill>
              </a:defRPr>
            </a:lvl1pPr>
          </a:lstStyle>
          <a:p>
            <a:fld id="{79F1645C-F5D9-1649-98BD-14526ACA202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395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ravlic@frib.msu.ed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emf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13" Type="http://schemas.openxmlformats.org/officeDocument/2006/relationships/image" Target="../media/image13.emf"/><Relationship Id="rId3" Type="http://schemas.openxmlformats.org/officeDocument/2006/relationships/image" Target="../media/image5.emf"/><Relationship Id="rId7" Type="http://schemas.openxmlformats.org/officeDocument/2006/relationships/image" Target="../media/image9.emf"/><Relationship Id="rId12" Type="http://schemas.openxmlformats.org/officeDocument/2006/relationships/image" Target="../media/image105.png"/><Relationship Id="rId2" Type="http://schemas.openxmlformats.org/officeDocument/2006/relationships/image" Target="../media/image4.emf"/><Relationship Id="rId16" Type="http://schemas.openxmlformats.org/officeDocument/2006/relationships/image" Target="../media/image15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15" Type="http://schemas.openxmlformats.org/officeDocument/2006/relationships/image" Target="../media/image14.emf"/><Relationship Id="rId10" Type="http://schemas.openxmlformats.org/officeDocument/2006/relationships/image" Target="../media/image12.emf"/><Relationship Id="rId4" Type="http://schemas.openxmlformats.org/officeDocument/2006/relationships/image" Target="../media/image6.emf"/><Relationship Id="rId9" Type="http://schemas.openxmlformats.org/officeDocument/2006/relationships/image" Target="../media/image11.emf"/><Relationship Id="rId14" Type="http://schemas.openxmlformats.org/officeDocument/2006/relationships/image" Target="../media/image10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3" Type="http://schemas.openxmlformats.org/officeDocument/2006/relationships/image" Target="../media/image17.png"/><Relationship Id="rId7" Type="http://schemas.openxmlformats.org/officeDocument/2006/relationships/image" Target="../media/image19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tif"/><Relationship Id="rId11" Type="http://schemas.openxmlformats.org/officeDocument/2006/relationships/image" Target="../media/image23.emf"/><Relationship Id="rId5" Type="http://schemas.openxmlformats.org/officeDocument/2006/relationships/image" Target="../media/image17.emf"/><Relationship Id="rId10" Type="http://schemas.openxmlformats.org/officeDocument/2006/relationships/image" Target="../media/image22.emf"/><Relationship Id="rId4" Type="http://schemas.openxmlformats.org/officeDocument/2006/relationships/image" Target="../media/image18.png"/><Relationship Id="rId9" Type="http://schemas.openxmlformats.org/officeDocument/2006/relationships/image" Target="../media/image21.emf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4.emf"/><Relationship Id="rId18" Type="http://schemas.openxmlformats.org/officeDocument/2006/relationships/image" Target="../media/image31.png"/><Relationship Id="rId8" Type="http://schemas.openxmlformats.org/officeDocument/2006/relationships/image" Target="../media/image99.png"/><Relationship Id="rId26" Type="http://schemas.openxmlformats.org/officeDocument/2006/relationships/image" Target="../media/image34.emf"/><Relationship Id="rId3" Type="http://schemas.openxmlformats.org/officeDocument/2006/relationships/customXml" Target="../ink/ink1.xml"/><Relationship Id="rId21" Type="http://schemas.openxmlformats.org/officeDocument/2006/relationships/customXml" Target="../ink/ink3.xml"/><Relationship Id="rId34" Type="http://schemas.openxmlformats.org/officeDocument/2006/relationships/image" Target="../media/image42.emf"/><Relationship Id="rId12" Type="http://schemas.openxmlformats.org/officeDocument/2006/relationships/image" Target="../media/image49.png"/><Relationship Id="rId17" Type="http://schemas.openxmlformats.org/officeDocument/2006/relationships/image" Target="../media/image28.emf"/><Relationship Id="rId25" Type="http://schemas.openxmlformats.org/officeDocument/2006/relationships/image" Target="../media/image33.emf"/><Relationship Id="rId33" Type="http://schemas.openxmlformats.org/officeDocument/2006/relationships/image" Target="../media/image41.emf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7.emf"/><Relationship Id="rId20" Type="http://schemas.openxmlformats.org/officeDocument/2006/relationships/customXml" Target="../ink/ink2.xml"/><Relationship Id="rId29" Type="http://schemas.openxmlformats.org/officeDocument/2006/relationships/image" Target="../media/image37.emf"/><Relationship Id="rId1" Type="http://schemas.openxmlformats.org/officeDocument/2006/relationships/slideLayout" Target="../slideLayouts/slideLayout6.xml"/><Relationship Id="rId24" Type="http://schemas.openxmlformats.org/officeDocument/2006/relationships/image" Target="../media/image32.emf"/><Relationship Id="rId32" Type="http://schemas.openxmlformats.org/officeDocument/2006/relationships/image" Target="../media/image40.emf"/><Relationship Id="rId15" Type="http://schemas.openxmlformats.org/officeDocument/2006/relationships/image" Target="../media/image26.emf"/><Relationship Id="rId23" Type="http://schemas.openxmlformats.org/officeDocument/2006/relationships/image" Target="../media/image31.emf"/><Relationship Id="rId28" Type="http://schemas.openxmlformats.org/officeDocument/2006/relationships/image" Target="../media/image36.emf"/><Relationship Id="rId19" Type="http://schemas.openxmlformats.org/officeDocument/2006/relationships/image" Target="../media/image29.emf"/><Relationship Id="rId10" Type="http://schemas.openxmlformats.org/officeDocument/2006/relationships/image" Target="../media/image100.png"/><Relationship Id="rId31" Type="http://schemas.openxmlformats.org/officeDocument/2006/relationships/image" Target="../media/image39.emf"/><Relationship Id="rId14" Type="http://schemas.openxmlformats.org/officeDocument/2006/relationships/image" Target="../media/image25.emf"/><Relationship Id="rId22" Type="http://schemas.openxmlformats.org/officeDocument/2006/relationships/image" Target="../media/image30.emf"/><Relationship Id="rId27" Type="http://schemas.openxmlformats.org/officeDocument/2006/relationships/image" Target="../media/image35.emf"/><Relationship Id="rId30" Type="http://schemas.openxmlformats.org/officeDocument/2006/relationships/image" Target="../media/image38.emf"/><Relationship Id="rId35" Type="http://schemas.openxmlformats.org/officeDocument/2006/relationships/image" Target="../media/image4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7.emf"/><Relationship Id="rId5" Type="http://schemas.openxmlformats.org/officeDocument/2006/relationships/image" Target="../media/image46.emf"/><Relationship Id="rId4" Type="http://schemas.openxmlformats.org/officeDocument/2006/relationships/image" Target="../media/image4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7" Type="http://schemas.openxmlformats.org/officeDocument/2006/relationships/image" Target="../media/image48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7.emf"/><Relationship Id="rId5" Type="http://schemas.openxmlformats.org/officeDocument/2006/relationships/image" Target="../media/image46.emf"/><Relationship Id="rId4" Type="http://schemas.openxmlformats.org/officeDocument/2006/relationships/image" Target="../media/image4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2.emf"/><Relationship Id="rId5" Type="http://schemas.openxmlformats.org/officeDocument/2006/relationships/image" Target="NULL"/><Relationship Id="rId4" Type="http://schemas.openxmlformats.org/officeDocument/2006/relationships/image" Target="../media/image51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svg"/><Relationship Id="rId3" Type="http://schemas.openxmlformats.org/officeDocument/2006/relationships/image" Target="../media/image11.png"/><Relationship Id="rId7" Type="http://schemas.openxmlformats.org/officeDocument/2006/relationships/image" Target="../media/image55.png"/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4.emf"/><Relationship Id="rId5" Type="http://schemas.openxmlformats.org/officeDocument/2006/relationships/image" Target="../media/image120.png"/><Relationship Id="rId4" Type="http://schemas.openxmlformats.org/officeDocument/2006/relationships/customXml" Target="../ink/ink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9.emf"/><Relationship Id="rId4" Type="http://schemas.openxmlformats.org/officeDocument/2006/relationships/image" Target="../media/image58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1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3.png"/><Relationship Id="rId5" Type="http://schemas.openxmlformats.org/officeDocument/2006/relationships/image" Target="../media/image62.emf"/><Relationship Id="rId4" Type="http://schemas.openxmlformats.org/officeDocument/2006/relationships/image" Target="../media/image61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emf"/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emf"/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6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emf"/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7.emf"/><Relationship Id="rId4" Type="http://schemas.openxmlformats.org/officeDocument/2006/relationships/image" Target="../media/image66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emf"/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6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emf"/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emf"/><Relationship Id="rId2" Type="http://schemas.openxmlformats.org/officeDocument/2006/relationships/image" Target="../media/image70.emf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72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4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emf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8.emf"/><Relationship Id="rId4" Type="http://schemas.openxmlformats.org/officeDocument/2006/relationships/image" Target="../media/image77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2.emf"/><Relationship Id="rId4" Type="http://schemas.openxmlformats.org/officeDocument/2006/relationships/image" Target="../media/image81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emf"/><Relationship Id="rId2" Type="http://schemas.openxmlformats.org/officeDocument/2006/relationships/image" Target="../media/image70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3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emf"/><Relationship Id="rId2" Type="http://schemas.openxmlformats.org/officeDocument/2006/relationships/image" Target="../media/image84.emf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emf"/><Relationship Id="rId2" Type="http://schemas.openxmlformats.org/officeDocument/2006/relationships/image" Target="../media/image86.emf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emf"/><Relationship Id="rId2" Type="http://schemas.openxmlformats.org/officeDocument/2006/relationships/image" Target="../media/image86.emf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e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1.emf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0.emf"/><Relationship Id="rId11" Type="http://schemas.openxmlformats.org/officeDocument/2006/relationships/image" Target="../media/image95.emf"/><Relationship Id="rId5" Type="http://schemas.openxmlformats.org/officeDocument/2006/relationships/image" Target="../media/image89.emf"/><Relationship Id="rId10" Type="http://schemas.openxmlformats.org/officeDocument/2006/relationships/image" Target="../media/image94.emf"/><Relationship Id="rId4" Type="http://schemas.openxmlformats.org/officeDocument/2006/relationships/image" Target="../media/image88.png"/><Relationship Id="rId9" Type="http://schemas.openxmlformats.org/officeDocument/2006/relationships/image" Target="../media/image93.e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emf"/><Relationship Id="rId3" Type="http://schemas.openxmlformats.org/officeDocument/2006/relationships/image" Target="../media/image97.png"/><Relationship Id="rId7" Type="http://schemas.openxmlformats.org/officeDocument/2006/relationships/image" Target="../media/image101.emf"/><Relationship Id="rId2" Type="http://schemas.openxmlformats.org/officeDocument/2006/relationships/image" Target="../media/image96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0.emf"/><Relationship Id="rId5" Type="http://schemas.openxmlformats.org/officeDocument/2006/relationships/image" Target="../media/image99.emf"/><Relationship Id="rId4" Type="http://schemas.openxmlformats.org/officeDocument/2006/relationships/image" Target="../media/image98.emf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8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emf"/><Relationship Id="rId3" Type="http://schemas.openxmlformats.org/officeDocument/2006/relationships/image" Target="../media/image106.png"/><Relationship Id="rId7" Type="http://schemas.openxmlformats.org/officeDocument/2006/relationships/image" Target="../media/image111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10" Type="http://schemas.openxmlformats.org/officeDocument/2006/relationships/image" Target="../media/image114.png"/><Relationship Id="rId4" Type="http://schemas.openxmlformats.org/officeDocument/2006/relationships/image" Target="../media/image108.png"/><Relationship Id="rId9" Type="http://schemas.openxmlformats.org/officeDocument/2006/relationships/image" Target="../media/image11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emf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7" Type="http://schemas.openxmlformats.org/officeDocument/2006/relationships/image" Target="../media/image122.emf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1.png"/><Relationship Id="rId5" Type="http://schemas.openxmlformats.org/officeDocument/2006/relationships/image" Target="../media/image120.emf"/><Relationship Id="rId4" Type="http://schemas.openxmlformats.org/officeDocument/2006/relationships/image" Target="../media/image11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emf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4607F-D1AC-E1CE-E81B-1A6A7332FD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69332"/>
            <a:ext cx="12192000" cy="1348509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3C4581"/>
                </a:solidFill>
              </a:rPr>
              <a:t>Investigating weak decays with nuclear density functional theory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A7E09B-C483-570A-A02E-C276F8E755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958729"/>
            <a:ext cx="9144000" cy="2241550"/>
          </a:xfrm>
        </p:spPr>
        <p:txBody>
          <a:bodyPr>
            <a:normAutofit/>
          </a:bodyPr>
          <a:lstStyle/>
          <a:p>
            <a:r>
              <a:rPr lang="en-US" b="1" dirty="0"/>
              <a:t>Ante </a:t>
            </a:r>
            <a:r>
              <a:rPr lang="en-US" b="1" dirty="0" err="1"/>
              <a:t>Ravlić</a:t>
            </a:r>
            <a:r>
              <a:rPr lang="en-US" b="1" dirty="0"/>
              <a:t>  </a:t>
            </a:r>
            <a:r>
              <a:rPr lang="en-US" dirty="0"/>
              <a:t>(</a:t>
            </a:r>
            <a:r>
              <a:rPr lang="en-US" i="1" dirty="0">
                <a:hlinkClick r:id="rId3"/>
              </a:rPr>
              <a:t>ravlic@frib.msu.edu</a:t>
            </a:r>
            <a:r>
              <a:rPr lang="en-US" dirty="0"/>
              <a:t>)</a:t>
            </a:r>
          </a:p>
          <a:p>
            <a:r>
              <a:rPr lang="en-US" dirty="0"/>
              <a:t>Facility for Rare Isotope Beams, Michigan State University</a:t>
            </a:r>
          </a:p>
          <a:p>
            <a:r>
              <a:rPr lang="en-US" dirty="0"/>
              <a:t>East Lansing, US</a:t>
            </a:r>
          </a:p>
          <a:p>
            <a:endParaRPr lang="en-US" dirty="0"/>
          </a:p>
          <a:p>
            <a:endParaRPr lang="en-US" dirty="0"/>
          </a:p>
          <a:p>
            <a:endParaRPr lang="en-US" sz="2000" i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AA32AC-9CB0-1B11-6004-50653B0377FC}"/>
              </a:ext>
            </a:extLst>
          </p:cNvPr>
          <p:cNvSpPr txBox="1"/>
          <p:nvPr/>
        </p:nvSpPr>
        <p:spPr>
          <a:xfrm>
            <a:off x="3082903" y="6460355"/>
            <a:ext cx="10645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FRIB-TA: Future directions in nuclear beta decay at FRIB, Sep 19</a:t>
            </a:r>
            <a:r>
              <a:rPr lang="en-US" baseline="30000" dirty="0"/>
              <a:t>th</a:t>
            </a:r>
            <a:r>
              <a:rPr lang="en-US" dirty="0"/>
              <a:t> 2025</a:t>
            </a:r>
          </a:p>
        </p:txBody>
      </p:sp>
      <p:pic>
        <p:nvPicPr>
          <p:cNvPr id="1026" name="Picture 2" descr="News | Facility for Rare Isotope Beams">
            <a:extLst>
              <a:ext uri="{FF2B5EF4-FFF2-40B4-BE49-F238E27FC236}">
                <a16:creationId xmlns:a16="http://schemas.microsoft.com/office/drawing/2014/main" id="{5786570C-1D49-762B-6E6D-06DAC6D529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03" y="4551983"/>
            <a:ext cx="1338252" cy="1711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Logo: Michigan State University | NOIRLab">
            <a:extLst>
              <a:ext uri="{FF2B5EF4-FFF2-40B4-BE49-F238E27FC236}">
                <a16:creationId xmlns:a16="http://schemas.microsoft.com/office/drawing/2014/main" id="{8E6B5C9E-FECF-C80B-F9E7-821E2E26E0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5684" y="4605730"/>
            <a:ext cx="3226798" cy="1613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DB296F8-EF22-30A4-5D68-22ABDF0E22B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1" t="28082" r="4245" b="26237"/>
          <a:stretch/>
        </p:blipFill>
        <p:spPr>
          <a:xfrm>
            <a:off x="3786470" y="5380531"/>
            <a:ext cx="4619060" cy="561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243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2" name="Slide Number Placeholder 2071">
            <a:extLst>
              <a:ext uri="{FF2B5EF4-FFF2-40B4-BE49-F238E27FC236}">
                <a16:creationId xmlns:a16="http://schemas.microsoft.com/office/drawing/2014/main" id="{8B788922-B923-A065-42FC-CB63BD516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1645C-F5D9-1649-98BD-14526ACA2022}" type="slidenum">
              <a:rPr lang="en-US" smtClean="0"/>
              <a:t>2</a:t>
            </a:fld>
            <a:endParaRPr lang="en-US"/>
          </a:p>
        </p:txBody>
      </p:sp>
      <p:pic>
        <p:nvPicPr>
          <p:cNvPr id="2091" name="Picture 2090">
            <a:extLst>
              <a:ext uri="{FF2B5EF4-FFF2-40B4-BE49-F238E27FC236}">
                <a16:creationId xmlns:a16="http://schemas.microsoft.com/office/drawing/2014/main" id="{7047128A-90C7-F594-ABF6-6E0B87E9A3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4555" y="1268372"/>
            <a:ext cx="4083487" cy="777807"/>
          </a:xfrm>
          <a:prstGeom prst="rect">
            <a:avLst/>
          </a:prstGeom>
        </p:spPr>
      </p:pic>
      <p:sp>
        <p:nvSpPr>
          <p:cNvPr id="2110" name="TextBox 2109">
            <a:extLst>
              <a:ext uri="{FF2B5EF4-FFF2-40B4-BE49-F238E27FC236}">
                <a16:creationId xmlns:a16="http://schemas.microsoft.com/office/drawing/2014/main" id="{446241EF-B624-9ED7-A9F9-C1A8935FF4CB}"/>
              </a:ext>
            </a:extLst>
          </p:cNvPr>
          <p:cNvSpPr txBox="1"/>
          <p:nvPr/>
        </p:nvSpPr>
        <p:spPr>
          <a:xfrm>
            <a:off x="1261133" y="697804"/>
            <a:ext cx="4257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β-decay:</a:t>
            </a:r>
          </a:p>
        </p:txBody>
      </p:sp>
      <p:sp>
        <p:nvSpPr>
          <p:cNvPr id="2111" name="TextBox 2110">
            <a:extLst>
              <a:ext uri="{FF2B5EF4-FFF2-40B4-BE49-F238E27FC236}">
                <a16:creationId xmlns:a16="http://schemas.microsoft.com/office/drawing/2014/main" id="{B3009B0E-30B7-FBD1-3019-A2A9D05AB950}"/>
              </a:ext>
            </a:extLst>
          </p:cNvPr>
          <p:cNvSpPr txBox="1"/>
          <p:nvPr/>
        </p:nvSpPr>
        <p:spPr>
          <a:xfrm>
            <a:off x="606822" y="3514766"/>
            <a:ext cx="4257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Electron capture: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A74F5FB-EB01-1490-450A-4FE498FE0F76}"/>
              </a:ext>
            </a:extLst>
          </p:cNvPr>
          <p:cNvGrpSpPr/>
          <p:nvPr/>
        </p:nvGrpSpPr>
        <p:grpSpPr>
          <a:xfrm>
            <a:off x="606822" y="4421101"/>
            <a:ext cx="3651983" cy="1468436"/>
            <a:chOff x="6548981" y="1238207"/>
            <a:chExt cx="5411394" cy="2073836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08040158-0357-6A73-BDD3-139776F1E79D}"/>
                </a:ext>
              </a:extLst>
            </p:cNvPr>
            <p:cNvCxnSpPr/>
            <p:nvPr/>
          </p:nvCxnSpPr>
          <p:spPr>
            <a:xfrm>
              <a:off x="8599263" y="2155479"/>
              <a:ext cx="915405" cy="605401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58B33F55-4012-82E9-C1D7-0DEFE3143E21}"/>
                </a:ext>
              </a:extLst>
            </p:cNvPr>
            <p:cNvGrpSpPr/>
            <p:nvPr/>
          </p:nvGrpSpPr>
          <p:grpSpPr>
            <a:xfrm>
              <a:off x="9604664" y="2706642"/>
              <a:ext cx="585925" cy="605401"/>
              <a:chOff x="1336116" y="31018282"/>
              <a:chExt cx="1043896" cy="1006472"/>
            </a:xfrm>
          </p:grpSpPr>
          <p:sp>
            <p:nvSpPr>
              <p:cNvPr id="2050" name="Oval 2049">
                <a:extLst>
                  <a:ext uri="{FF2B5EF4-FFF2-40B4-BE49-F238E27FC236}">
                    <a16:creationId xmlns:a16="http://schemas.microsoft.com/office/drawing/2014/main" id="{4C0E56EF-452B-125C-D0F8-8CD98F90A06B}"/>
                  </a:ext>
                </a:extLst>
              </p:cNvPr>
              <p:cNvSpPr/>
              <p:nvPr/>
            </p:nvSpPr>
            <p:spPr>
              <a:xfrm>
                <a:off x="1466367" y="31164326"/>
                <a:ext cx="281928" cy="263215"/>
              </a:xfrm>
              <a:prstGeom prst="ellipse">
                <a:avLst/>
              </a:prstGeom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52" name="Oval 2051">
                <a:extLst>
                  <a:ext uri="{FF2B5EF4-FFF2-40B4-BE49-F238E27FC236}">
                    <a16:creationId xmlns:a16="http://schemas.microsoft.com/office/drawing/2014/main" id="{55D4EF00-E491-00B5-EC3A-275B2A5245F3}"/>
                  </a:ext>
                </a:extLst>
              </p:cNvPr>
              <p:cNvSpPr/>
              <p:nvPr/>
            </p:nvSpPr>
            <p:spPr>
              <a:xfrm>
                <a:off x="1461249" y="31344072"/>
                <a:ext cx="281928" cy="26321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54" name="Oval 2053">
                <a:extLst>
                  <a:ext uri="{FF2B5EF4-FFF2-40B4-BE49-F238E27FC236}">
                    <a16:creationId xmlns:a16="http://schemas.microsoft.com/office/drawing/2014/main" id="{B7AD56B9-AB2E-345F-9340-41C3DA94A73D}"/>
                  </a:ext>
                </a:extLst>
              </p:cNvPr>
              <p:cNvSpPr/>
              <p:nvPr/>
            </p:nvSpPr>
            <p:spPr>
              <a:xfrm>
                <a:off x="1666816" y="31018282"/>
                <a:ext cx="281928" cy="263215"/>
              </a:xfrm>
              <a:prstGeom prst="ellipse">
                <a:avLst/>
              </a:prstGeom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64" name="Oval 2063">
                <a:extLst>
                  <a:ext uri="{FF2B5EF4-FFF2-40B4-BE49-F238E27FC236}">
                    <a16:creationId xmlns:a16="http://schemas.microsoft.com/office/drawing/2014/main" id="{053E4355-8D14-225E-F212-D8495AF53B2B}"/>
                  </a:ext>
                </a:extLst>
              </p:cNvPr>
              <p:cNvSpPr/>
              <p:nvPr/>
            </p:nvSpPr>
            <p:spPr>
              <a:xfrm>
                <a:off x="1586247" y="31446759"/>
                <a:ext cx="281928" cy="263215"/>
              </a:xfrm>
              <a:prstGeom prst="ellipse">
                <a:avLst/>
              </a:prstGeom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66" name="Oval 2065">
                <a:extLst>
                  <a:ext uri="{FF2B5EF4-FFF2-40B4-BE49-F238E27FC236}">
                    <a16:creationId xmlns:a16="http://schemas.microsoft.com/office/drawing/2014/main" id="{C037E532-3C09-33A4-71E6-FB4E3023EBC0}"/>
                  </a:ext>
                </a:extLst>
              </p:cNvPr>
              <p:cNvSpPr/>
              <p:nvPr/>
            </p:nvSpPr>
            <p:spPr>
              <a:xfrm>
                <a:off x="1641526" y="31207085"/>
                <a:ext cx="281928" cy="26321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67" name="Oval 2066">
                <a:extLst>
                  <a:ext uri="{FF2B5EF4-FFF2-40B4-BE49-F238E27FC236}">
                    <a16:creationId xmlns:a16="http://schemas.microsoft.com/office/drawing/2014/main" id="{90326DEE-92ED-7340-D38C-0A9F98B0311A}"/>
                  </a:ext>
                </a:extLst>
              </p:cNvPr>
              <p:cNvSpPr/>
              <p:nvPr/>
            </p:nvSpPr>
            <p:spPr>
              <a:xfrm>
                <a:off x="1400703" y="31510122"/>
                <a:ext cx="281928" cy="26321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73" name="Oval 2072">
                <a:extLst>
                  <a:ext uri="{FF2B5EF4-FFF2-40B4-BE49-F238E27FC236}">
                    <a16:creationId xmlns:a16="http://schemas.microsoft.com/office/drawing/2014/main" id="{E38E9338-569B-AF35-DCD9-D6402B60C25E}"/>
                  </a:ext>
                </a:extLst>
              </p:cNvPr>
              <p:cNvSpPr/>
              <p:nvPr/>
            </p:nvSpPr>
            <p:spPr>
              <a:xfrm>
                <a:off x="1607331" y="31631399"/>
                <a:ext cx="281928" cy="263215"/>
              </a:xfrm>
              <a:prstGeom prst="ellipse">
                <a:avLst/>
              </a:prstGeom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75" name="Oval 2074">
                <a:extLst>
                  <a:ext uri="{FF2B5EF4-FFF2-40B4-BE49-F238E27FC236}">
                    <a16:creationId xmlns:a16="http://schemas.microsoft.com/office/drawing/2014/main" id="{D2E7B28F-A2A4-A4B4-B4C4-38B8E451CE89}"/>
                  </a:ext>
                </a:extLst>
              </p:cNvPr>
              <p:cNvSpPr/>
              <p:nvPr/>
            </p:nvSpPr>
            <p:spPr>
              <a:xfrm>
                <a:off x="1769191" y="31556987"/>
                <a:ext cx="281928" cy="26321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77" name="Oval 2076">
                <a:extLst>
                  <a:ext uri="{FF2B5EF4-FFF2-40B4-BE49-F238E27FC236}">
                    <a16:creationId xmlns:a16="http://schemas.microsoft.com/office/drawing/2014/main" id="{797F54E2-9D20-656D-2A27-883C9C8607E2}"/>
                  </a:ext>
                </a:extLst>
              </p:cNvPr>
              <p:cNvSpPr/>
              <p:nvPr/>
            </p:nvSpPr>
            <p:spPr>
              <a:xfrm>
                <a:off x="1788252" y="31368184"/>
                <a:ext cx="281928" cy="263215"/>
              </a:xfrm>
              <a:prstGeom prst="ellipse">
                <a:avLst/>
              </a:prstGeom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81" name="Oval 2080">
                <a:extLst>
                  <a:ext uri="{FF2B5EF4-FFF2-40B4-BE49-F238E27FC236}">
                    <a16:creationId xmlns:a16="http://schemas.microsoft.com/office/drawing/2014/main" id="{63A6262F-4FC0-5326-C422-A5FAD5BC0D12}"/>
                  </a:ext>
                </a:extLst>
              </p:cNvPr>
              <p:cNvSpPr/>
              <p:nvPr/>
            </p:nvSpPr>
            <p:spPr>
              <a:xfrm>
                <a:off x="1841975" y="31132673"/>
                <a:ext cx="281928" cy="26321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82" name="Oval 2081">
                <a:extLst>
                  <a:ext uri="{FF2B5EF4-FFF2-40B4-BE49-F238E27FC236}">
                    <a16:creationId xmlns:a16="http://schemas.microsoft.com/office/drawing/2014/main" id="{6CB63950-C7ED-B338-312D-E55F4089F5A6}"/>
                  </a:ext>
                </a:extLst>
              </p:cNvPr>
              <p:cNvSpPr/>
              <p:nvPr/>
            </p:nvSpPr>
            <p:spPr>
              <a:xfrm>
                <a:off x="1995988" y="31264607"/>
                <a:ext cx="281928" cy="263215"/>
              </a:xfrm>
              <a:prstGeom prst="ellipse">
                <a:avLst/>
              </a:prstGeom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83" name="Oval 2082">
                <a:extLst>
                  <a:ext uri="{FF2B5EF4-FFF2-40B4-BE49-F238E27FC236}">
                    <a16:creationId xmlns:a16="http://schemas.microsoft.com/office/drawing/2014/main" id="{82A26568-D290-07EE-1423-7921316EE5E5}"/>
                  </a:ext>
                </a:extLst>
              </p:cNvPr>
              <p:cNvSpPr/>
              <p:nvPr/>
            </p:nvSpPr>
            <p:spPr>
              <a:xfrm>
                <a:off x="1959172" y="31484042"/>
                <a:ext cx="281928" cy="26321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84" name="Oval 2083">
                <a:extLst>
                  <a:ext uri="{FF2B5EF4-FFF2-40B4-BE49-F238E27FC236}">
                    <a16:creationId xmlns:a16="http://schemas.microsoft.com/office/drawing/2014/main" id="{CEC2F4C4-14E3-582C-D045-D99F44B85871}"/>
                  </a:ext>
                </a:extLst>
              </p:cNvPr>
              <p:cNvSpPr/>
              <p:nvPr/>
            </p:nvSpPr>
            <p:spPr>
              <a:xfrm>
                <a:off x="1757826" y="31761539"/>
                <a:ext cx="281928" cy="263215"/>
              </a:xfrm>
              <a:prstGeom prst="ellipse">
                <a:avLst/>
              </a:prstGeom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85" name="Oval 2084">
                <a:extLst>
                  <a:ext uri="{FF2B5EF4-FFF2-40B4-BE49-F238E27FC236}">
                    <a16:creationId xmlns:a16="http://schemas.microsoft.com/office/drawing/2014/main" id="{57EF55E6-600D-E7CB-2FC6-812250489D5C}"/>
                  </a:ext>
                </a:extLst>
              </p:cNvPr>
              <p:cNvSpPr/>
              <p:nvPr/>
            </p:nvSpPr>
            <p:spPr>
              <a:xfrm>
                <a:off x="1520994" y="31721942"/>
                <a:ext cx="281928" cy="26321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86" name="Oval 2085">
                <a:extLst>
                  <a:ext uri="{FF2B5EF4-FFF2-40B4-BE49-F238E27FC236}">
                    <a16:creationId xmlns:a16="http://schemas.microsoft.com/office/drawing/2014/main" id="{B2EB7340-C28B-C7A1-DABE-AA64B8E59688}"/>
                  </a:ext>
                </a:extLst>
              </p:cNvPr>
              <p:cNvSpPr/>
              <p:nvPr/>
            </p:nvSpPr>
            <p:spPr>
              <a:xfrm>
                <a:off x="1972657" y="31707033"/>
                <a:ext cx="281928" cy="26321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87" name="Oval 2086">
                <a:extLst>
                  <a:ext uri="{FF2B5EF4-FFF2-40B4-BE49-F238E27FC236}">
                    <a16:creationId xmlns:a16="http://schemas.microsoft.com/office/drawing/2014/main" id="{957E0390-7A15-51A6-E337-7D9B309147F7}"/>
                  </a:ext>
                </a:extLst>
              </p:cNvPr>
              <p:cNvSpPr/>
              <p:nvPr/>
            </p:nvSpPr>
            <p:spPr>
              <a:xfrm>
                <a:off x="2098084" y="31488454"/>
                <a:ext cx="281928" cy="263215"/>
              </a:xfrm>
              <a:prstGeom prst="ellipse">
                <a:avLst/>
              </a:prstGeom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88" name="Oval 2087">
                <a:extLst>
                  <a:ext uri="{FF2B5EF4-FFF2-40B4-BE49-F238E27FC236}">
                    <a16:creationId xmlns:a16="http://schemas.microsoft.com/office/drawing/2014/main" id="{BEA7A8B4-C09F-CFF5-553B-D8149FEFB2AA}"/>
                  </a:ext>
                </a:extLst>
              </p:cNvPr>
              <p:cNvSpPr/>
              <p:nvPr/>
            </p:nvSpPr>
            <p:spPr>
              <a:xfrm>
                <a:off x="1959303" y="31089377"/>
                <a:ext cx="281928" cy="263215"/>
              </a:xfrm>
              <a:prstGeom prst="ellipse">
                <a:avLst/>
              </a:prstGeom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89" name="Oval 2088">
                <a:extLst>
                  <a:ext uri="{FF2B5EF4-FFF2-40B4-BE49-F238E27FC236}">
                    <a16:creationId xmlns:a16="http://schemas.microsoft.com/office/drawing/2014/main" id="{2FE536BB-162C-FDEA-5C2E-31FED625D265}"/>
                  </a:ext>
                </a:extLst>
              </p:cNvPr>
              <p:cNvSpPr/>
              <p:nvPr/>
            </p:nvSpPr>
            <p:spPr>
              <a:xfrm>
                <a:off x="1336116" y="31344022"/>
                <a:ext cx="281928" cy="263215"/>
              </a:xfrm>
              <a:prstGeom prst="ellipse">
                <a:avLst/>
              </a:prstGeom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90" name="Oval 2089">
                <a:extLst>
                  <a:ext uri="{FF2B5EF4-FFF2-40B4-BE49-F238E27FC236}">
                    <a16:creationId xmlns:a16="http://schemas.microsoft.com/office/drawing/2014/main" id="{3BC17B99-916C-130C-9698-525333882A54}"/>
                  </a:ext>
                </a:extLst>
              </p:cNvPr>
              <p:cNvSpPr/>
              <p:nvPr/>
            </p:nvSpPr>
            <p:spPr>
              <a:xfrm>
                <a:off x="1418745" y="31139609"/>
                <a:ext cx="281928" cy="26321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13388D8C-C82B-9CAD-B608-8BACC978D4FE}"/>
                </a:ext>
              </a:extLst>
            </p:cNvPr>
            <p:cNvGrpSpPr/>
            <p:nvPr/>
          </p:nvGrpSpPr>
          <p:grpSpPr>
            <a:xfrm>
              <a:off x="8001322" y="1506853"/>
              <a:ext cx="585925" cy="605401"/>
              <a:chOff x="1336116" y="31018282"/>
              <a:chExt cx="1043896" cy="1006472"/>
            </a:xfrm>
          </p:grpSpPr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35AA7298-28FC-43D3-B75F-2722A7B3A635}"/>
                  </a:ext>
                </a:extLst>
              </p:cNvPr>
              <p:cNvSpPr/>
              <p:nvPr/>
            </p:nvSpPr>
            <p:spPr>
              <a:xfrm>
                <a:off x="1466367" y="31164326"/>
                <a:ext cx="281928" cy="263215"/>
              </a:xfrm>
              <a:prstGeom prst="ellipse">
                <a:avLst/>
              </a:prstGeom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B7BE4DA8-0D18-5D47-9BE8-A28850A0B65B}"/>
                  </a:ext>
                </a:extLst>
              </p:cNvPr>
              <p:cNvSpPr/>
              <p:nvPr/>
            </p:nvSpPr>
            <p:spPr>
              <a:xfrm>
                <a:off x="1461249" y="31344072"/>
                <a:ext cx="281928" cy="26321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5A3F25DF-8276-86B4-4121-EF8301B5F5B5}"/>
                  </a:ext>
                </a:extLst>
              </p:cNvPr>
              <p:cNvSpPr/>
              <p:nvPr/>
            </p:nvSpPr>
            <p:spPr>
              <a:xfrm>
                <a:off x="1666816" y="31018282"/>
                <a:ext cx="281928" cy="263215"/>
              </a:xfrm>
              <a:prstGeom prst="ellipse">
                <a:avLst/>
              </a:prstGeom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1A6127AB-ADD5-CAB2-85D3-FE46601768AB}"/>
                  </a:ext>
                </a:extLst>
              </p:cNvPr>
              <p:cNvSpPr/>
              <p:nvPr/>
            </p:nvSpPr>
            <p:spPr>
              <a:xfrm>
                <a:off x="1586247" y="31446759"/>
                <a:ext cx="281928" cy="263215"/>
              </a:xfrm>
              <a:prstGeom prst="ellipse">
                <a:avLst/>
              </a:prstGeom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E93349F1-AB76-A4A0-FBEA-83D1DB4EE09A}"/>
                  </a:ext>
                </a:extLst>
              </p:cNvPr>
              <p:cNvSpPr/>
              <p:nvPr/>
            </p:nvSpPr>
            <p:spPr>
              <a:xfrm>
                <a:off x="1641526" y="31207085"/>
                <a:ext cx="281928" cy="26321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44B02BA7-66F1-1A59-8EDB-5513F7866755}"/>
                  </a:ext>
                </a:extLst>
              </p:cNvPr>
              <p:cNvSpPr/>
              <p:nvPr/>
            </p:nvSpPr>
            <p:spPr>
              <a:xfrm>
                <a:off x="1400703" y="31510122"/>
                <a:ext cx="281928" cy="26321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08B786E9-D976-F8B9-777E-C85BDD1FA618}"/>
                  </a:ext>
                </a:extLst>
              </p:cNvPr>
              <p:cNvSpPr/>
              <p:nvPr/>
            </p:nvSpPr>
            <p:spPr>
              <a:xfrm>
                <a:off x="1607331" y="31631399"/>
                <a:ext cx="281928" cy="263215"/>
              </a:xfrm>
              <a:prstGeom prst="ellipse">
                <a:avLst/>
              </a:prstGeom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A91B015A-FCEF-A930-9B7B-5A81A0891890}"/>
                  </a:ext>
                </a:extLst>
              </p:cNvPr>
              <p:cNvSpPr/>
              <p:nvPr/>
            </p:nvSpPr>
            <p:spPr>
              <a:xfrm>
                <a:off x="1769191" y="31556987"/>
                <a:ext cx="281928" cy="26321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DB8B5611-E631-2952-FBC9-E0A03D7BEA4F}"/>
                  </a:ext>
                </a:extLst>
              </p:cNvPr>
              <p:cNvSpPr/>
              <p:nvPr/>
            </p:nvSpPr>
            <p:spPr>
              <a:xfrm>
                <a:off x="1788252" y="31368184"/>
                <a:ext cx="281928" cy="263215"/>
              </a:xfrm>
              <a:prstGeom prst="ellipse">
                <a:avLst/>
              </a:prstGeom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7AE7DA15-D301-F8E0-8460-84FE472F4DB6}"/>
                  </a:ext>
                </a:extLst>
              </p:cNvPr>
              <p:cNvSpPr/>
              <p:nvPr/>
            </p:nvSpPr>
            <p:spPr>
              <a:xfrm>
                <a:off x="1841975" y="31132673"/>
                <a:ext cx="281928" cy="26321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F80635EB-32F4-EB29-23F6-A7FD1498F43A}"/>
                  </a:ext>
                </a:extLst>
              </p:cNvPr>
              <p:cNvSpPr/>
              <p:nvPr/>
            </p:nvSpPr>
            <p:spPr>
              <a:xfrm>
                <a:off x="1995988" y="31264607"/>
                <a:ext cx="281928" cy="263215"/>
              </a:xfrm>
              <a:prstGeom prst="ellipse">
                <a:avLst/>
              </a:prstGeom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43EAB9B2-4118-65C1-AA03-499E73DD1EE7}"/>
                  </a:ext>
                </a:extLst>
              </p:cNvPr>
              <p:cNvSpPr/>
              <p:nvPr/>
            </p:nvSpPr>
            <p:spPr>
              <a:xfrm>
                <a:off x="1959172" y="31484042"/>
                <a:ext cx="281928" cy="26321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1F879EE7-F379-1950-1C55-7D0FE212939D}"/>
                  </a:ext>
                </a:extLst>
              </p:cNvPr>
              <p:cNvSpPr/>
              <p:nvPr/>
            </p:nvSpPr>
            <p:spPr>
              <a:xfrm>
                <a:off x="1757826" y="31761539"/>
                <a:ext cx="281928" cy="263215"/>
              </a:xfrm>
              <a:prstGeom prst="ellipse">
                <a:avLst/>
              </a:prstGeom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9B45832C-BF84-8A9D-70B1-E537A9CFE673}"/>
                  </a:ext>
                </a:extLst>
              </p:cNvPr>
              <p:cNvSpPr/>
              <p:nvPr/>
            </p:nvSpPr>
            <p:spPr>
              <a:xfrm>
                <a:off x="1520994" y="31721942"/>
                <a:ext cx="281928" cy="26321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E911FEBD-E2E3-CB11-3963-6F0EBB3102AC}"/>
                  </a:ext>
                </a:extLst>
              </p:cNvPr>
              <p:cNvSpPr/>
              <p:nvPr/>
            </p:nvSpPr>
            <p:spPr>
              <a:xfrm>
                <a:off x="1972657" y="31707033"/>
                <a:ext cx="281928" cy="26321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59422F60-46B0-5042-FEAF-F28B6B9189EA}"/>
                  </a:ext>
                </a:extLst>
              </p:cNvPr>
              <p:cNvSpPr/>
              <p:nvPr/>
            </p:nvSpPr>
            <p:spPr>
              <a:xfrm>
                <a:off x="2098084" y="31488454"/>
                <a:ext cx="281928" cy="263215"/>
              </a:xfrm>
              <a:prstGeom prst="ellipse">
                <a:avLst/>
              </a:prstGeom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AA245890-1062-33EB-43C7-4F6251084818}"/>
                  </a:ext>
                </a:extLst>
              </p:cNvPr>
              <p:cNvSpPr/>
              <p:nvPr/>
            </p:nvSpPr>
            <p:spPr>
              <a:xfrm>
                <a:off x="1959303" y="31089377"/>
                <a:ext cx="281928" cy="263215"/>
              </a:xfrm>
              <a:prstGeom prst="ellipse">
                <a:avLst/>
              </a:prstGeom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3F05B83A-2DAE-BBC5-7962-64FD1967316D}"/>
                  </a:ext>
                </a:extLst>
              </p:cNvPr>
              <p:cNvSpPr/>
              <p:nvPr/>
            </p:nvSpPr>
            <p:spPr>
              <a:xfrm>
                <a:off x="1336116" y="31344022"/>
                <a:ext cx="281928" cy="263215"/>
              </a:xfrm>
              <a:prstGeom prst="ellipse">
                <a:avLst/>
              </a:prstGeom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ECBE942D-4D26-4FEC-5545-C92E65A1537A}"/>
                  </a:ext>
                </a:extLst>
              </p:cNvPr>
              <p:cNvSpPr/>
              <p:nvPr/>
            </p:nvSpPr>
            <p:spPr>
              <a:xfrm>
                <a:off x="1418745" y="31139609"/>
                <a:ext cx="281928" cy="26321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AE86281F-9410-E906-1B19-8E60D9E889E6}"/>
                </a:ext>
              </a:extLst>
            </p:cNvPr>
            <p:cNvCxnSpPr>
              <a:cxnSpLocks/>
            </p:cNvCxnSpPr>
            <p:nvPr/>
          </p:nvCxnSpPr>
          <p:spPr>
            <a:xfrm>
              <a:off x="8721923" y="1908271"/>
              <a:ext cx="1277684" cy="80945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5682AB52-AD7B-9445-AD3D-FD2458181EF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48981" y="1787011"/>
              <a:ext cx="1265973" cy="9474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2D338C8E-CC08-D30B-8BED-CC67791704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69601" y="1238207"/>
              <a:ext cx="505353" cy="345680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64246B51-BD22-E429-4012-0CCB9AAFAB3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94943" y="1953490"/>
              <a:ext cx="459411" cy="345679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B2A12C28-2759-B303-3930-A71B0295014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52972" y="2277138"/>
              <a:ext cx="776970" cy="307260"/>
            </a:xfrm>
            <a:prstGeom prst="rect">
              <a:avLst/>
            </a:prstGeom>
          </p:spPr>
        </p:pic>
        <p:pic>
          <p:nvPicPr>
            <p:cNvPr id="2113" name="Picture 2112">
              <a:extLst>
                <a:ext uri="{FF2B5EF4-FFF2-40B4-BE49-F238E27FC236}">
                  <a16:creationId xmlns:a16="http://schemas.microsoft.com/office/drawing/2014/main" id="{AED6312F-D7A1-6C20-7829-C76DD09C33A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24648" y="2982659"/>
              <a:ext cx="1635727" cy="273854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8D4F4FC4-C060-4DB7-1EC5-A081C5C04161}"/>
              </a:ext>
            </a:extLst>
          </p:cNvPr>
          <p:cNvGrpSpPr/>
          <p:nvPr/>
        </p:nvGrpSpPr>
        <p:grpSpPr>
          <a:xfrm>
            <a:off x="10280918" y="271733"/>
            <a:ext cx="1911082" cy="864638"/>
            <a:chOff x="6979177" y="3986170"/>
            <a:chExt cx="4745310" cy="2026601"/>
          </a:xfrm>
        </p:grpSpPr>
        <p:sp>
          <p:nvSpPr>
            <p:cNvPr id="2108" name="Arc 2107">
              <a:extLst>
                <a:ext uri="{FF2B5EF4-FFF2-40B4-BE49-F238E27FC236}">
                  <a16:creationId xmlns:a16="http://schemas.microsoft.com/office/drawing/2014/main" id="{043747C1-CFDC-7D61-06AA-002FFD2E4BD3}"/>
                </a:ext>
              </a:extLst>
            </p:cNvPr>
            <p:cNvSpPr/>
            <p:nvPr/>
          </p:nvSpPr>
          <p:spPr>
            <a:xfrm rot="2366108">
              <a:off x="6979177" y="4099260"/>
              <a:ext cx="1664037" cy="1814512"/>
            </a:xfrm>
            <a:prstGeom prst="arc">
              <a:avLst/>
            </a:prstGeom>
            <a:ln w="28575"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09" name="Arc 2108">
              <a:extLst>
                <a:ext uri="{FF2B5EF4-FFF2-40B4-BE49-F238E27FC236}">
                  <a16:creationId xmlns:a16="http://schemas.microsoft.com/office/drawing/2014/main" id="{74D61914-22F4-A37B-2EFD-9586B5999F9F}"/>
                </a:ext>
              </a:extLst>
            </p:cNvPr>
            <p:cNvSpPr/>
            <p:nvPr/>
          </p:nvSpPr>
          <p:spPr>
            <a:xfrm rot="13018480">
              <a:off x="10097430" y="4005043"/>
              <a:ext cx="1627057" cy="1784512"/>
            </a:xfrm>
            <a:prstGeom prst="arc">
              <a:avLst/>
            </a:prstGeom>
            <a:ln w="28575"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1C81F8F6-2FB0-C90D-0D55-94CB9204392D}"/>
                </a:ext>
              </a:extLst>
            </p:cNvPr>
            <p:cNvGrpSpPr/>
            <p:nvPr/>
          </p:nvGrpSpPr>
          <p:grpSpPr>
            <a:xfrm>
              <a:off x="8034641" y="3986170"/>
              <a:ext cx="2637107" cy="2026601"/>
              <a:chOff x="8034641" y="3986170"/>
              <a:chExt cx="2637107" cy="2026601"/>
            </a:xfrm>
          </p:grpSpPr>
          <p:cxnSp>
            <p:nvCxnSpPr>
              <p:cNvPr id="2093" name="Straight Connector 2092">
                <a:extLst>
                  <a:ext uri="{FF2B5EF4-FFF2-40B4-BE49-F238E27FC236}">
                    <a16:creationId xmlns:a16="http://schemas.microsoft.com/office/drawing/2014/main" id="{00628830-C61A-7040-F567-9583584CB38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075445" y="4040632"/>
                <a:ext cx="2429524" cy="1972139"/>
              </a:xfrm>
              <a:prstGeom prst="line">
                <a:avLst/>
              </a:prstGeom>
              <a:ln w="285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094" name="Straight Connector 2093">
                <a:extLst>
                  <a:ext uri="{FF2B5EF4-FFF2-40B4-BE49-F238E27FC236}">
                    <a16:creationId xmlns:a16="http://schemas.microsoft.com/office/drawing/2014/main" id="{A9FD8890-3699-76B2-72EF-D89E7F7470F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45120" y="3986170"/>
                <a:ext cx="2128722" cy="1975398"/>
              </a:xfrm>
              <a:prstGeom prst="line">
                <a:avLst/>
              </a:prstGeom>
              <a:ln w="285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099" name="Oval 2098">
                <a:extLst>
                  <a:ext uri="{FF2B5EF4-FFF2-40B4-BE49-F238E27FC236}">
                    <a16:creationId xmlns:a16="http://schemas.microsoft.com/office/drawing/2014/main" id="{8B98895D-793E-F3DC-F37A-0E5ECC2A78FF}"/>
                  </a:ext>
                </a:extLst>
              </p:cNvPr>
              <p:cNvSpPr/>
              <p:nvPr/>
            </p:nvSpPr>
            <p:spPr>
              <a:xfrm>
                <a:off x="9230515" y="4872348"/>
                <a:ext cx="229717" cy="228600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115" name="Picture 2114">
                <a:extLst>
                  <a:ext uri="{FF2B5EF4-FFF2-40B4-BE49-F238E27FC236}">
                    <a16:creationId xmlns:a16="http://schemas.microsoft.com/office/drawing/2014/main" id="{375753D5-0F04-2A7C-D5BE-7331DCAF1A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034641" y="4758048"/>
                <a:ext cx="495300" cy="457200"/>
              </a:xfrm>
              <a:prstGeom prst="rect">
                <a:avLst/>
              </a:prstGeom>
            </p:spPr>
          </p:pic>
          <p:pic>
            <p:nvPicPr>
              <p:cNvPr id="2116" name="Picture 2115">
                <a:extLst>
                  <a:ext uri="{FF2B5EF4-FFF2-40B4-BE49-F238E27FC236}">
                    <a16:creationId xmlns:a16="http://schemas.microsoft.com/office/drawing/2014/main" id="{0659DD53-44C9-C739-4480-461809295C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52648" y="4779439"/>
                <a:ext cx="419100" cy="457200"/>
              </a:xfrm>
              <a:prstGeom prst="rect">
                <a:avLst/>
              </a:prstGeom>
            </p:spPr>
          </p:pic>
        </p:grp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BFCD509B-E14D-BB1E-4583-9D920BD9598A}"/>
              </a:ext>
            </a:extLst>
          </p:cNvPr>
          <p:cNvSpPr/>
          <p:nvPr/>
        </p:nvSpPr>
        <p:spPr>
          <a:xfrm>
            <a:off x="505226" y="3522722"/>
            <a:ext cx="3772752" cy="249393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4" name="TextBox 2073">
            <a:extLst>
              <a:ext uri="{FF2B5EF4-FFF2-40B4-BE49-F238E27FC236}">
                <a16:creationId xmlns:a16="http://schemas.microsoft.com/office/drawing/2014/main" id="{5E25EF1D-FB46-0C14-92FA-FA8FBFBB64BE}"/>
              </a:ext>
            </a:extLst>
          </p:cNvPr>
          <p:cNvSpPr txBox="1"/>
          <p:nvPr/>
        </p:nvSpPr>
        <p:spPr>
          <a:xfrm>
            <a:off x="6506350" y="515312"/>
            <a:ext cx="3697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Current-current form of weak-interaction Hamiltonian:</a:t>
            </a:r>
          </a:p>
        </p:txBody>
      </p:sp>
      <p:sp>
        <p:nvSpPr>
          <p:cNvPr id="2076" name="TextBox 2075">
            <a:extLst>
              <a:ext uri="{FF2B5EF4-FFF2-40B4-BE49-F238E27FC236}">
                <a16:creationId xmlns:a16="http://schemas.microsoft.com/office/drawing/2014/main" id="{AF3C8CDC-2527-73E4-D30F-E4029FD206D3}"/>
              </a:ext>
            </a:extLst>
          </p:cNvPr>
          <p:cNvSpPr txBox="1"/>
          <p:nvPr/>
        </p:nvSpPr>
        <p:spPr>
          <a:xfrm>
            <a:off x="6523382" y="2508545"/>
            <a:ext cx="3697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First-order time-dependent perturbation theory (Fermi rule):</a:t>
            </a:r>
          </a:p>
        </p:txBody>
      </p:sp>
      <p:pic>
        <p:nvPicPr>
          <p:cNvPr id="2078" name="Picture 2077">
            <a:extLst>
              <a:ext uri="{FF2B5EF4-FFF2-40B4-BE49-F238E27FC236}">
                <a16:creationId xmlns:a16="http://schemas.microsoft.com/office/drawing/2014/main" id="{098BC70F-6280-CCFC-34AE-45127585CC5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1128" y="3378091"/>
            <a:ext cx="5892530" cy="730177"/>
          </a:xfrm>
          <a:prstGeom prst="rect">
            <a:avLst/>
          </a:prstGeom>
        </p:spPr>
      </p:pic>
      <p:pic>
        <p:nvPicPr>
          <p:cNvPr id="2080" name="Picture 2079">
            <a:extLst>
              <a:ext uri="{FF2B5EF4-FFF2-40B4-BE49-F238E27FC236}">
                <a16:creationId xmlns:a16="http://schemas.microsoft.com/office/drawing/2014/main" id="{EF93C6D0-6F07-3CCD-442C-96FA927E8C6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6298" y="4166083"/>
            <a:ext cx="2207904" cy="287378"/>
          </a:xfrm>
          <a:prstGeom prst="rect">
            <a:avLst/>
          </a:prstGeom>
        </p:spPr>
      </p:pic>
      <p:cxnSp>
        <p:nvCxnSpPr>
          <p:cNvPr id="2095" name="Straight Arrow Connector 2094">
            <a:extLst>
              <a:ext uri="{FF2B5EF4-FFF2-40B4-BE49-F238E27FC236}">
                <a16:creationId xmlns:a16="http://schemas.microsoft.com/office/drawing/2014/main" id="{CEF547C2-9060-99A3-FA19-B5F2AF6B9167}"/>
              </a:ext>
            </a:extLst>
          </p:cNvPr>
          <p:cNvCxnSpPr>
            <a:cxnSpLocks/>
          </p:cNvCxnSpPr>
          <p:nvPr/>
        </p:nvCxnSpPr>
        <p:spPr>
          <a:xfrm flipH="1">
            <a:off x="10722419" y="5254595"/>
            <a:ext cx="322404" cy="28668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96" name="TextBox 2095">
            <a:extLst>
              <a:ext uri="{FF2B5EF4-FFF2-40B4-BE49-F238E27FC236}">
                <a16:creationId xmlns:a16="http://schemas.microsoft.com/office/drawing/2014/main" id="{39EE76CD-1C7F-8ED8-617F-AE61866D5EE2}"/>
              </a:ext>
            </a:extLst>
          </p:cNvPr>
          <p:cNvSpPr txBox="1"/>
          <p:nvPr/>
        </p:nvSpPr>
        <p:spPr>
          <a:xfrm>
            <a:off x="4760843" y="3429000"/>
            <a:ext cx="639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EC: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97" name="TextBox 2096">
                <a:extLst>
                  <a:ext uri="{FF2B5EF4-FFF2-40B4-BE49-F238E27FC236}">
                    <a16:creationId xmlns:a16="http://schemas.microsoft.com/office/drawing/2014/main" id="{C6107BE0-E3C9-7CE0-0920-360C4632600E}"/>
                  </a:ext>
                </a:extLst>
              </p:cNvPr>
              <p:cNvSpPr txBox="1"/>
              <p:nvPr/>
            </p:nvSpPr>
            <p:spPr>
              <a:xfrm>
                <a:off x="4738135" y="4904672"/>
                <a:ext cx="639419" cy="4662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±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:</a:t>
                </a:r>
              </a:p>
            </p:txBody>
          </p:sp>
        </mc:Choice>
        <mc:Fallback xmlns="">
          <p:sp>
            <p:nvSpPr>
              <p:cNvPr id="2097" name="TextBox 2096">
                <a:extLst>
                  <a:ext uri="{FF2B5EF4-FFF2-40B4-BE49-F238E27FC236}">
                    <a16:creationId xmlns:a16="http://schemas.microsoft.com/office/drawing/2014/main" id="{C6107BE0-E3C9-7CE0-0920-360C463260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8135" y="4904672"/>
                <a:ext cx="639419" cy="466281"/>
              </a:xfrm>
              <a:prstGeom prst="rect">
                <a:avLst/>
              </a:prstGeom>
              <a:blipFill>
                <a:blip r:embed="rId12"/>
                <a:stretch>
                  <a:fillRect l="-5769" t="-8108" r="-13462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98" name="TextBox 2097">
            <a:extLst>
              <a:ext uri="{FF2B5EF4-FFF2-40B4-BE49-F238E27FC236}">
                <a16:creationId xmlns:a16="http://schemas.microsoft.com/office/drawing/2014/main" id="{1102C5FD-3956-D6AF-612D-58D58C637145}"/>
              </a:ext>
            </a:extLst>
          </p:cNvPr>
          <p:cNvSpPr txBox="1"/>
          <p:nvPr/>
        </p:nvSpPr>
        <p:spPr>
          <a:xfrm>
            <a:off x="39539" y="6045594"/>
            <a:ext cx="685137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2060"/>
                </a:solidFill>
                <a:effectLst/>
                <a:latin typeface="CMR9"/>
              </a:rPr>
              <a:t>[W. </a:t>
            </a:r>
            <a:r>
              <a:rPr lang="en-US" sz="1600" dirty="0" err="1">
                <a:solidFill>
                  <a:srgbClr val="002060"/>
                </a:solidFill>
                <a:effectLst/>
                <a:latin typeface="CMR9"/>
              </a:rPr>
              <a:t>Bambynek</a:t>
            </a:r>
            <a:r>
              <a:rPr lang="en-US" sz="1600" dirty="0">
                <a:solidFill>
                  <a:srgbClr val="002060"/>
                </a:solidFill>
                <a:effectLst/>
                <a:latin typeface="CMR9"/>
              </a:rPr>
              <a:t>, H. Behrens, et al., Rev. Mod. Phys. </a:t>
            </a:r>
            <a:r>
              <a:rPr lang="en-US" sz="1600" dirty="0">
                <a:solidFill>
                  <a:srgbClr val="002060"/>
                </a:solidFill>
                <a:effectLst/>
                <a:latin typeface="CMBX9"/>
              </a:rPr>
              <a:t>49</a:t>
            </a:r>
            <a:r>
              <a:rPr lang="en-US" sz="1600" dirty="0">
                <a:solidFill>
                  <a:srgbClr val="002060"/>
                </a:solidFill>
                <a:effectLst/>
                <a:latin typeface="CMR9"/>
              </a:rPr>
              <a:t>, 77 (1977). ]</a:t>
            </a:r>
            <a:endParaRPr lang="en-US" sz="1600" dirty="0">
              <a:solidFill>
                <a:srgbClr val="002060"/>
              </a:solidFill>
            </a:endParaRPr>
          </a:p>
        </p:txBody>
      </p:sp>
      <p:pic>
        <p:nvPicPr>
          <p:cNvPr id="2100" name="Picture 2099">
            <a:extLst>
              <a:ext uri="{FF2B5EF4-FFF2-40B4-BE49-F238E27FC236}">
                <a16:creationId xmlns:a16="http://schemas.microsoft.com/office/drawing/2014/main" id="{3D209979-F292-71B2-7172-4963A6D8CAB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6448" y="4863286"/>
            <a:ext cx="6539700" cy="63002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04" name="TextBox 2103">
                <a:extLst>
                  <a:ext uri="{FF2B5EF4-FFF2-40B4-BE49-F238E27FC236}">
                    <a16:creationId xmlns:a16="http://schemas.microsoft.com/office/drawing/2014/main" id="{C67E1138-A1CC-F30E-8AA8-9A6E715751A7}"/>
                  </a:ext>
                </a:extLst>
              </p:cNvPr>
              <p:cNvSpPr txBox="1"/>
              <p:nvPr/>
            </p:nvSpPr>
            <p:spPr>
              <a:xfrm>
                <a:off x="9420257" y="5597021"/>
                <a:ext cx="242482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>
                    <a:solidFill>
                      <a:srgbClr val="FF0000"/>
                    </a:solidFill>
                  </a:rPr>
                  <a:t>electron</a:t>
                </a:r>
                <a:r>
                  <a:rPr lang="en-US" dirty="0"/>
                  <a:t> momentum,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>
                    <a:solidFill>
                      <a:srgbClr val="FF0000"/>
                    </a:solidFill>
                  </a:rPr>
                  <a:t>neutrino</a:t>
                </a:r>
                <a:r>
                  <a:rPr lang="en-US" dirty="0"/>
                  <a:t> momentum</a:t>
                </a:r>
              </a:p>
            </p:txBody>
          </p:sp>
        </mc:Choice>
        <mc:Fallback xmlns="">
          <p:sp>
            <p:nvSpPr>
              <p:cNvPr id="2104" name="TextBox 2103">
                <a:extLst>
                  <a:ext uri="{FF2B5EF4-FFF2-40B4-BE49-F238E27FC236}">
                    <a16:creationId xmlns:a16="http://schemas.microsoft.com/office/drawing/2014/main" id="{C67E1138-A1CC-F30E-8AA8-9A6E715751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20257" y="5597021"/>
                <a:ext cx="2424826" cy="646331"/>
              </a:xfrm>
              <a:prstGeom prst="rect">
                <a:avLst/>
              </a:prstGeom>
              <a:blipFill>
                <a:blip r:embed="rId14"/>
                <a:stretch>
                  <a:fillRect t="-3846" r="-1042" b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05" name="Straight Arrow Connector 2104">
            <a:extLst>
              <a:ext uri="{FF2B5EF4-FFF2-40B4-BE49-F238E27FC236}">
                <a16:creationId xmlns:a16="http://schemas.microsoft.com/office/drawing/2014/main" id="{3C9453F5-5970-32CB-DCDA-B343D85F147B}"/>
              </a:ext>
            </a:extLst>
          </p:cNvPr>
          <p:cNvCxnSpPr>
            <a:cxnSpLocks/>
          </p:cNvCxnSpPr>
          <p:nvPr/>
        </p:nvCxnSpPr>
        <p:spPr>
          <a:xfrm flipH="1">
            <a:off x="10111328" y="3841396"/>
            <a:ext cx="322404" cy="28668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06" name="Left Brace 2105">
            <a:extLst>
              <a:ext uri="{FF2B5EF4-FFF2-40B4-BE49-F238E27FC236}">
                <a16:creationId xmlns:a16="http://schemas.microsoft.com/office/drawing/2014/main" id="{B35F05B1-A571-2F30-0793-C2AD255E0C78}"/>
              </a:ext>
            </a:extLst>
          </p:cNvPr>
          <p:cNvSpPr/>
          <p:nvPr/>
        </p:nvSpPr>
        <p:spPr>
          <a:xfrm rot="16200000">
            <a:off x="7379446" y="5144379"/>
            <a:ext cx="241504" cy="95463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07" name="TextBox 2106">
            <a:extLst>
              <a:ext uri="{FF2B5EF4-FFF2-40B4-BE49-F238E27FC236}">
                <a16:creationId xmlns:a16="http://schemas.microsoft.com/office/drawing/2014/main" id="{E4C02DA1-3D62-B1E7-8412-461F757ECF47}"/>
              </a:ext>
            </a:extLst>
          </p:cNvPr>
          <p:cNvSpPr txBox="1"/>
          <p:nvPr/>
        </p:nvSpPr>
        <p:spPr>
          <a:xfrm>
            <a:off x="6197402" y="5761048"/>
            <a:ext cx="26055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Depends on kinematics</a:t>
            </a:r>
          </a:p>
        </p:txBody>
      </p:sp>
      <p:grpSp>
        <p:nvGrpSpPr>
          <p:cNvPr id="2069" name="Group 2068">
            <a:extLst>
              <a:ext uri="{FF2B5EF4-FFF2-40B4-BE49-F238E27FC236}">
                <a16:creationId xmlns:a16="http://schemas.microsoft.com/office/drawing/2014/main" id="{72C125A8-A140-B55E-4067-22BC0CE2F12D}"/>
              </a:ext>
            </a:extLst>
          </p:cNvPr>
          <p:cNvGrpSpPr/>
          <p:nvPr/>
        </p:nvGrpSpPr>
        <p:grpSpPr>
          <a:xfrm>
            <a:off x="465189" y="592656"/>
            <a:ext cx="3772751" cy="2511552"/>
            <a:chOff x="465189" y="592656"/>
            <a:chExt cx="3772751" cy="2511552"/>
          </a:xfrm>
        </p:grpSpPr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0A769362-D1A8-E69A-8029-0E0D62D1C85D}"/>
                </a:ext>
              </a:extLst>
            </p:cNvPr>
            <p:cNvCxnSpPr/>
            <p:nvPr/>
          </p:nvCxnSpPr>
          <p:spPr>
            <a:xfrm>
              <a:off x="1631356" y="2040456"/>
              <a:ext cx="633759" cy="457088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E2F64661-E6F2-106F-1E6B-259CDE4455AA}"/>
                </a:ext>
              </a:extLst>
            </p:cNvPr>
            <p:cNvGrpSpPr/>
            <p:nvPr/>
          </p:nvGrpSpPr>
          <p:grpSpPr>
            <a:xfrm>
              <a:off x="2327422" y="2456594"/>
              <a:ext cx="405651" cy="457088"/>
              <a:chOff x="1336116" y="31018282"/>
              <a:chExt cx="1043896" cy="1006472"/>
            </a:xfrm>
          </p:grpSpPr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CF89F5A2-4416-F47A-93DE-83966D5621A0}"/>
                  </a:ext>
                </a:extLst>
              </p:cNvPr>
              <p:cNvSpPr/>
              <p:nvPr/>
            </p:nvSpPr>
            <p:spPr>
              <a:xfrm>
                <a:off x="1466367" y="31164326"/>
                <a:ext cx="281928" cy="263215"/>
              </a:xfrm>
              <a:prstGeom prst="ellipse">
                <a:avLst/>
              </a:prstGeom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3B4D4241-7386-2E88-2F57-980D1AD424D8}"/>
                  </a:ext>
                </a:extLst>
              </p:cNvPr>
              <p:cNvSpPr/>
              <p:nvPr/>
            </p:nvSpPr>
            <p:spPr>
              <a:xfrm>
                <a:off x="1461249" y="31344072"/>
                <a:ext cx="281928" cy="26321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CED00989-32FB-B8AE-D3C0-F4A4201AC4BE}"/>
                  </a:ext>
                </a:extLst>
              </p:cNvPr>
              <p:cNvSpPr/>
              <p:nvPr/>
            </p:nvSpPr>
            <p:spPr>
              <a:xfrm>
                <a:off x="1666816" y="31018282"/>
                <a:ext cx="281928" cy="263215"/>
              </a:xfrm>
              <a:prstGeom prst="ellipse">
                <a:avLst/>
              </a:prstGeom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6C9C5C50-43F3-339B-F961-4023A34A5B9E}"/>
                  </a:ext>
                </a:extLst>
              </p:cNvPr>
              <p:cNvSpPr/>
              <p:nvPr/>
            </p:nvSpPr>
            <p:spPr>
              <a:xfrm>
                <a:off x="1586247" y="31446759"/>
                <a:ext cx="281928" cy="263215"/>
              </a:xfrm>
              <a:prstGeom prst="ellipse">
                <a:avLst/>
              </a:prstGeom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F6A94766-3B8D-4281-BE5E-AECF422B3186}"/>
                  </a:ext>
                </a:extLst>
              </p:cNvPr>
              <p:cNvSpPr/>
              <p:nvPr/>
            </p:nvSpPr>
            <p:spPr>
              <a:xfrm>
                <a:off x="1641526" y="31207085"/>
                <a:ext cx="281928" cy="26321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CF7A723E-DF85-1533-3C09-63D506D6C6FE}"/>
                  </a:ext>
                </a:extLst>
              </p:cNvPr>
              <p:cNvSpPr/>
              <p:nvPr/>
            </p:nvSpPr>
            <p:spPr>
              <a:xfrm>
                <a:off x="1400703" y="31510122"/>
                <a:ext cx="281928" cy="26321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98B46FA6-256B-AB6D-BC80-85BDB8C81989}"/>
                  </a:ext>
                </a:extLst>
              </p:cNvPr>
              <p:cNvSpPr/>
              <p:nvPr/>
            </p:nvSpPr>
            <p:spPr>
              <a:xfrm>
                <a:off x="1607331" y="31631399"/>
                <a:ext cx="281928" cy="263215"/>
              </a:xfrm>
              <a:prstGeom prst="ellipse">
                <a:avLst/>
              </a:prstGeom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8B38A8F3-116D-45B6-FC41-BC7AB5609BFE}"/>
                  </a:ext>
                </a:extLst>
              </p:cNvPr>
              <p:cNvSpPr/>
              <p:nvPr/>
            </p:nvSpPr>
            <p:spPr>
              <a:xfrm>
                <a:off x="1769191" y="31556987"/>
                <a:ext cx="281928" cy="26321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41743AFF-B918-71AF-21B1-4E5417097C7F}"/>
                  </a:ext>
                </a:extLst>
              </p:cNvPr>
              <p:cNvSpPr/>
              <p:nvPr/>
            </p:nvSpPr>
            <p:spPr>
              <a:xfrm>
                <a:off x="1788252" y="31368184"/>
                <a:ext cx="281928" cy="263215"/>
              </a:xfrm>
              <a:prstGeom prst="ellipse">
                <a:avLst/>
              </a:prstGeom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340E078B-48E8-F96A-850B-A947047EBD40}"/>
                  </a:ext>
                </a:extLst>
              </p:cNvPr>
              <p:cNvSpPr/>
              <p:nvPr/>
            </p:nvSpPr>
            <p:spPr>
              <a:xfrm>
                <a:off x="1841975" y="31132673"/>
                <a:ext cx="281928" cy="26321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5F3894B5-1DFE-9E86-FDF0-823DD8945AF5}"/>
                  </a:ext>
                </a:extLst>
              </p:cNvPr>
              <p:cNvSpPr/>
              <p:nvPr/>
            </p:nvSpPr>
            <p:spPr>
              <a:xfrm>
                <a:off x="1995988" y="31264607"/>
                <a:ext cx="281928" cy="263215"/>
              </a:xfrm>
              <a:prstGeom prst="ellipse">
                <a:avLst/>
              </a:prstGeom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D3F6E44E-F4D8-2570-9C60-98B8D54793CA}"/>
                  </a:ext>
                </a:extLst>
              </p:cNvPr>
              <p:cNvSpPr/>
              <p:nvPr/>
            </p:nvSpPr>
            <p:spPr>
              <a:xfrm>
                <a:off x="1959172" y="31484042"/>
                <a:ext cx="281928" cy="26321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EF5A8CFD-5041-CF48-3088-E1473A583A77}"/>
                  </a:ext>
                </a:extLst>
              </p:cNvPr>
              <p:cNvSpPr/>
              <p:nvPr/>
            </p:nvSpPr>
            <p:spPr>
              <a:xfrm>
                <a:off x="1757826" y="31761539"/>
                <a:ext cx="281928" cy="263215"/>
              </a:xfrm>
              <a:prstGeom prst="ellipse">
                <a:avLst/>
              </a:prstGeom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D6465A2F-A014-9E78-EFA2-E325E53BCDED}"/>
                  </a:ext>
                </a:extLst>
              </p:cNvPr>
              <p:cNvSpPr/>
              <p:nvPr/>
            </p:nvSpPr>
            <p:spPr>
              <a:xfrm>
                <a:off x="1520994" y="31721942"/>
                <a:ext cx="281928" cy="26321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35581EE6-4415-2E14-3D87-23F0415DF1F2}"/>
                  </a:ext>
                </a:extLst>
              </p:cNvPr>
              <p:cNvSpPr/>
              <p:nvPr/>
            </p:nvSpPr>
            <p:spPr>
              <a:xfrm>
                <a:off x="1972657" y="31707033"/>
                <a:ext cx="281928" cy="26321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5281F290-E79A-058A-C9A0-69C08D2685A9}"/>
                  </a:ext>
                </a:extLst>
              </p:cNvPr>
              <p:cNvSpPr/>
              <p:nvPr/>
            </p:nvSpPr>
            <p:spPr>
              <a:xfrm>
                <a:off x="2098084" y="31488454"/>
                <a:ext cx="281928" cy="263215"/>
              </a:xfrm>
              <a:prstGeom prst="ellipse">
                <a:avLst/>
              </a:prstGeom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F427902D-5C91-9E33-9C42-CEB96DD13990}"/>
                  </a:ext>
                </a:extLst>
              </p:cNvPr>
              <p:cNvSpPr/>
              <p:nvPr/>
            </p:nvSpPr>
            <p:spPr>
              <a:xfrm>
                <a:off x="1959303" y="31089377"/>
                <a:ext cx="281928" cy="263215"/>
              </a:xfrm>
              <a:prstGeom prst="ellipse">
                <a:avLst/>
              </a:prstGeom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995B0162-6BF0-7FE7-8991-D3076D2B36D9}"/>
                  </a:ext>
                </a:extLst>
              </p:cNvPr>
              <p:cNvSpPr/>
              <p:nvPr/>
            </p:nvSpPr>
            <p:spPr>
              <a:xfrm>
                <a:off x="1336116" y="31344022"/>
                <a:ext cx="281928" cy="263215"/>
              </a:xfrm>
              <a:prstGeom prst="ellipse">
                <a:avLst/>
              </a:prstGeom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07F5C14C-5FD0-2ED5-0699-478E53F070B3}"/>
                  </a:ext>
                </a:extLst>
              </p:cNvPr>
              <p:cNvSpPr/>
              <p:nvPr/>
            </p:nvSpPr>
            <p:spPr>
              <a:xfrm>
                <a:off x="1418745" y="31139609"/>
                <a:ext cx="281928" cy="26321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55A73C3E-774F-DD59-1299-C868663C5D42}"/>
                </a:ext>
              </a:extLst>
            </p:cNvPr>
            <p:cNvGrpSpPr/>
            <p:nvPr/>
          </p:nvGrpSpPr>
          <p:grpSpPr>
            <a:xfrm>
              <a:off x="1217385" y="1550733"/>
              <a:ext cx="405651" cy="457088"/>
              <a:chOff x="1336116" y="31018282"/>
              <a:chExt cx="1043896" cy="1006472"/>
            </a:xfrm>
          </p:grpSpPr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5F8E802F-13D6-5CEA-9BF6-C7B0EA80141A}"/>
                  </a:ext>
                </a:extLst>
              </p:cNvPr>
              <p:cNvSpPr/>
              <p:nvPr/>
            </p:nvSpPr>
            <p:spPr>
              <a:xfrm>
                <a:off x="1466367" y="31164326"/>
                <a:ext cx="281928" cy="263215"/>
              </a:xfrm>
              <a:prstGeom prst="ellipse">
                <a:avLst/>
              </a:prstGeom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5810C330-9FD5-00B0-874F-26D8F28D3A38}"/>
                  </a:ext>
                </a:extLst>
              </p:cNvPr>
              <p:cNvSpPr/>
              <p:nvPr/>
            </p:nvSpPr>
            <p:spPr>
              <a:xfrm>
                <a:off x="1461249" y="31344072"/>
                <a:ext cx="281928" cy="26321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C55C1130-A542-CDCA-06A7-4EDC55633BED}"/>
                  </a:ext>
                </a:extLst>
              </p:cNvPr>
              <p:cNvSpPr/>
              <p:nvPr/>
            </p:nvSpPr>
            <p:spPr>
              <a:xfrm>
                <a:off x="1666816" y="31018282"/>
                <a:ext cx="281928" cy="263215"/>
              </a:xfrm>
              <a:prstGeom prst="ellipse">
                <a:avLst/>
              </a:prstGeom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0CE7F601-22F7-CDD3-DF71-BEE23DEA0676}"/>
                  </a:ext>
                </a:extLst>
              </p:cNvPr>
              <p:cNvSpPr/>
              <p:nvPr/>
            </p:nvSpPr>
            <p:spPr>
              <a:xfrm>
                <a:off x="1586247" y="31446759"/>
                <a:ext cx="281928" cy="263215"/>
              </a:xfrm>
              <a:prstGeom prst="ellipse">
                <a:avLst/>
              </a:prstGeom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1F0D7A0C-EE47-C710-1772-DEA9B551D5B5}"/>
                  </a:ext>
                </a:extLst>
              </p:cNvPr>
              <p:cNvSpPr/>
              <p:nvPr/>
            </p:nvSpPr>
            <p:spPr>
              <a:xfrm>
                <a:off x="1641526" y="31207085"/>
                <a:ext cx="281928" cy="26321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487DB688-2666-192B-40CD-F35D17CB4101}"/>
                  </a:ext>
                </a:extLst>
              </p:cNvPr>
              <p:cNvSpPr/>
              <p:nvPr/>
            </p:nvSpPr>
            <p:spPr>
              <a:xfrm>
                <a:off x="1400703" y="31510122"/>
                <a:ext cx="281928" cy="26321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247BCED4-6CFD-DCB7-DC1E-B1AD5E88F84A}"/>
                  </a:ext>
                </a:extLst>
              </p:cNvPr>
              <p:cNvSpPr/>
              <p:nvPr/>
            </p:nvSpPr>
            <p:spPr>
              <a:xfrm>
                <a:off x="1607331" y="31631399"/>
                <a:ext cx="281928" cy="263215"/>
              </a:xfrm>
              <a:prstGeom prst="ellipse">
                <a:avLst/>
              </a:prstGeom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48" name="Oval 2047">
                <a:extLst>
                  <a:ext uri="{FF2B5EF4-FFF2-40B4-BE49-F238E27FC236}">
                    <a16:creationId xmlns:a16="http://schemas.microsoft.com/office/drawing/2014/main" id="{7BF719C6-27CF-6A17-D067-B63BBE783E5B}"/>
                  </a:ext>
                </a:extLst>
              </p:cNvPr>
              <p:cNvSpPr/>
              <p:nvPr/>
            </p:nvSpPr>
            <p:spPr>
              <a:xfrm>
                <a:off x="1769191" y="31556987"/>
                <a:ext cx="281928" cy="26321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49" name="Oval 2048">
                <a:extLst>
                  <a:ext uri="{FF2B5EF4-FFF2-40B4-BE49-F238E27FC236}">
                    <a16:creationId xmlns:a16="http://schemas.microsoft.com/office/drawing/2014/main" id="{0F57E2D2-A6F9-49DB-BB1C-F7B17F8AF7FD}"/>
                  </a:ext>
                </a:extLst>
              </p:cNvPr>
              <p:cNvSpPr/>
              <p:nvPr/>
            </p:nvSpPr>
            <p:spPr>
              <a:xfrm>
                <a:off x="1788252" y="31368184"/>
                <a:ext cx="281928" cy="263215"/>
              </a:xfrm>
              <a:prstGeom prst="ellipse">
                <a:avLst/>
              </a:prstGeom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51" name="Oval 2050">
                <a:extLst>
                  <a:ext uri="{FF2B5EF4-FFF2-40B4-BE49-F238E27FC236}">
                    <a16:creationId xmlns:a16="http://schemas.microsoft.com/office/drawing/2014/main" id="{1971E732-30E0-7BE7-CE4B-A823EB25DF54}"/>
                  </a:ext>
                </a:extLst>
              </p:cNvPr>
              <p:cNvSpPr/>
              <p:nvPr/>
            </p:nvSpPr>
            <p:spPr>
              <a:xfrm>
                <a:off x="1841975" y="31132673"/>
                <a:ext cx="281928" cy="26321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53" name="Oval 2052">
                <a:extLst>
                  <a:ext uri="{FF2B5EF4-FFF2-40B4-BE49-F238E27FC236}">
                    <a16:creationId xmlns:a16="http://schemas.microsoft.com/office/drawing/2014/main" id="{99B729A3-C984-D5EB-363D-F04B91BC947E}"/>
                  </a:ext>
                </a:extLst>
              </p:cNvPr>
              <p:cNvSpPr/>
              <p:nvPr/>
            </p:nvSpPr>
            <p:spPr>
              <a:xfrm>
                <a:off x="1995988" y="31264607"/>
                <a:ext cx="281928" cy="263215"/>
              </a:xfrm>
              <a:prstGeom prst="ellipse">
                <a:avLst/>
              </a:prstGeom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55" name="Oval 2054">
                <a:extLst>
                  <a:ext uri="{FF2B5EF4-FFF2-40B4-BE49-F238E27FC236}">
                    <a16:creationId xmlns:a16="http://schemas.microsoft.com/office/drawing/2014/main" id="{F678DF66-4EFB-602D-E36B-C2A763CCE2C6}"/>
                  </a:ext>
                </a:extLst>
              </p:cNvPr>
              <p:cNvSpPr/>
              <p:nvPr/>
            </p:nvSpPr>
            <p:spPr>
              <a:xfrm>
                <a:off x="1959172" y="31484042"/>
                <a:ext cx="281928" cy="26321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56" name="Oval 2055">
                <a:extLst>
                  <a:ext uri="{FF2B5EF4-FFF2-40B4-BE49-F238E27FC236}">
                    <a16:creationId xmlns:a16="http://schemas.microsoft.com/office/drawing/2014/main" id="{5686BBED-9CCD-DA0B-7A7F-AD4A37411206}"/>
                  </a:ext>
                </a:extLst>
              </p:cNvPr>
              <p:cNvSpPr/>
              <p:nvPr/>
            </p:nvSpPr>
            <p:spPr>
              <a:xfrm>
                <a:off x="1757826" y="31761539"/>
                <a:ext cx="281928" cy="263215"/>
              </a:xfrm>
              <a:prstGeom prst="ellipse">
                <a:avLst/>
              </a:prstGeom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57" name="Oval 2056">
                <a:extLst>
                  <a:ext uri="{FF2B5EF4-FFF2-40B4-BE49-F238E27FC236}">
                    <a16:creationId xmlns:a16="http://schemas.microsoft.com/office/drawing/2014/main" id="{9F5BD4BD-5DDA-8AC2-B108-1A0958AFF14F}"/>
                  </a:ext>
                </a:extLst>
              </p:cNvPr>
              <p:cNvSpPr/>
              <p:nvPr/>
            </p:nvSpPr>
            <p:spPr>
              <a:xfrm>
                <a:off x="1520994" y="31721942"/>
                <a:ext cx="281928" cy="26321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58" name="Oval 2057">
                <a:extLst>
                  <a:ext uri="{FF2B5EF4-FFF2-40B4-BE49-F238E27FC236}">
                    <a16:creationId xmlns:a16="http://schemas.microsoft.com/office/drawing/2014/main" id="{8A26ED4F-C5D4-FD7C-0635-0D1CC223C2CD}"/>
                  </a:ext>
                </a:extLst>
              </p:cNvPr>
              <p:cNvSpPr/>
              <p:nvPr/>
            </p:nvSpPr>
            <p:spPr>
              <a:xfrm>
                <a:off x="1972657" y="31707033"/>
                <a:ext cx="281928" cy="26321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59" name="Oval 2058">
                <a:extLst>
                  <a:ext uri="{FF2B5EF4-FFF2-40B4-BE49-F238E27FC236}">
                    <a16:creationId xmlns:a16="http://schemas.microsoft.com/office/drawing/2014/main" id="{F4281B05-815E-6140-0827-809A0D4BC655}"/>
                  </a:ext>
                </a:extLst>
              </p:cNvPr>
              <p:cNvSpPr/>
              <p:nvPr/>
            </p:nvSpPr>
            <p:spPr>
              <a:xfrm>
                <a:off x="2098084" y="31488454"/>
                <a:ext cx="281928" cy="263215"/>
              </a:xfrm>
              <a:prstGeom prst="ellipse">
                <a:avLst/>
              </a:prstGeom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60" name="Oval 2059">
                <a:extLst>
                  <a:ext uri="{FF2B5EF4-FFF2-40B4-BE49-F238E27FC236}">
                    <a16:creationId xmlns:a16="http://schemas.microsoft.com/office/drawing/2014/main" id="{B28C38D4-FB8E-06D8-8030-2DE7A9D6A873}"/>
                  </a:ext>
                </a:extLst>
              </p:cNvPr>
              <p:cNvSpPr/>
              <p:nvPr/>
            </p:nvSpPr>
            <p:spPr>
              <a:xfrm>
                <a:off x="1959303" y="31089377"/>
                <a:ext cx="281928" cy="263215"/>
              </a:xfrm>
              <a:prstGeom prst="ellipse">
                <a:avLst/>
              </a:prstGeom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61" name="Oval 2060">
                <a:extLst>
                  <a:ext uri="{FF2B5EF4-FFF2-40B4-BE49-F238E27FC236}">
                    <a16:creationId xmlns:a16="http://schemas.microsoft.com/office/drawing/2014/main" id="{73FFC713-1EF3-63B2-77B4-0798243E4D98}"/>
                  </a:ext>
                </a:extLst>
              </p:cNvPr>
              <p:cNvSpPr/>
              <p:nvPr/>
            </p:nvSpPr>
            <p:spPr>
              <a:xfrm>
                <a:off x="1336116" y="31344022"/>
                <a:ext cx="281928" cy="263215"/>
              </a:xfrm>
              <a:prstGeom prst="ellipse">
                <a:avLst/>
              </a:prstGeom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62" name="Oval 2061">
                <a:extLst>
                  <a:ext uri="{FF2B5EF4-FFF2-40B4-BE49-F238E27FC236}">
                    <a16:creationId xmlns:a16="http://schemas.microsoft.com/office/drawing/2014/main" id="{A08E1794-5E0E-A40E-FF23-AA03A5FD871A}"/>
                  </a:ext>
                </a:extLst>
              </p:cNvPr>
              <p:cNvSpPr/>
              <p:nvPr/>
            </p:nvSpPr>
            <p:spPr>
              <a:xfrm>
                <a:off x="1418745" y="31139609"/>
                <a:ext cx="281928" cy="26321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2063" name="Straight Arrow Connector 2062">
              <a:extLst>
                <a:ext uri="{FF2B5EF4-FFF2-40B4-BE49-F238E27FC236}">
                  <a16:creationId xmlns:a16="http://schemas.microsoft.com/office/drawing/2014/main" id="{8147668F-94BD-8202-CFD3-13BAF8F2AE23}"/>
                </a:ext>
              </a:extLst>
            </p:cNvPr>
            <p:cNvCxnSpPr>
              <a:cxnSpLocks/>
            </p:cNvCxnSpPr>
            <p:nvPr/>
          </p:nvCxnSpPr>
          <p:spPr>
            <a:xfrm>
              <a:off x="1716277" y="1853810"/>
              <a:ext cx="884574" cy="61114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5" name="Straight Arrow Connector 2064">
              <a:extLst>
                <a:ext uri="{FF2B5EF4-FFF2-40B4-BE49-F238E27FC236}">
                  <a16:creationId xmlns:a16="http://schemas.microsoft.com/office/drawing/2014/main" id="{70C7F235-A8AD-B197-E266-6E3B5875CB5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62505" y="1439365"/>
              <a:ext cx="899795" cy="217911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068" name="Picture 2067">
              <a:extLst>
                <a:ext uri="{FF2B5EF4-FFF2-40B4-BE49-F238E27FC236}">
                  <a16:creationId xmlns:a16="http://schemas.microsoft.com/office/drawing/2014/main" id="{660EE325-2B97-E945-5B88-A463334912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93399" y="1229173"/>
              <a:ext cx="349869" cy="260995"/>
            </a:xfrm>
            <a:prstGeom prst="rect">
              <a:avLst/>
            </a:prstGeom>
          </p:spPr>
        </p:pic>
        <p:pic>
          <p:nvPicPr>
            <p:cNvPr id="2070" name="Picture 2069">
              <a:extLst>
                <a:ext uri="{FF2B5EF4-FFF2-40B4-BE49-F238E27FC236}">
                  <a16:creationId xmlns:a16="http://schemas.microsoft.com/office/drawing/2014/main" id="{D64A01B6-348E-1227-DF72-883C818B972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5446" y="2132311"/>
              <a:ext cx="537917" cy="231986"/>
            </a:xfrm>
            <a:prstGeom prst="rect">
              <a:avLst/>
            </a:prstGeom>
          </p:spPr>
        </p:pic>
        <p:pic>
          <p:nvPicPr>
            <p:cNvPr id="2071" name="Picture 2070">
              <a:extLst>
                <a:ext uri="{FF2B5EF4-FFF2-40B4-BE49-F238E27FC236}">
                  <a16:creationId xmlns:a16="http://schemas.microsoft.com/office/drawing/2014/main" id="{E66A745A-E390-F012-DDF9-D360B43A859F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68334" y="2595170"/>
              <a:ext cx="1132457" cy="212152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C61DCD0-63B6-AA02-569D-8FC0BD5D6457}"/>
                </a:ext>
              </a:extLst>
            </p:cNvPr>
            <p:cNvSpPr/>
            <p:nvPr/>
          </p:nvSpPr>
          <p:spPr>
            <a:xfrm>
              <a:off x="465189" y="592656"/>
              <a:ext cx="3772751" cy="2511552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AAA853BE-4AA4-31B5-377A-876051D0B3EA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84514" y="1767118"/>
              <a:ext cx="361653" cy="337543"/>
            </a:xfrm>
            <a:prstGeom prst="rect">
              <a:avLst/>
            </a:prstGeom>
          </p:spPr>
        </p:pic>
      </p:grpSp>
      <p:sp>
        <p:nvSpPr>
          <p:cNvPr id="2101" name="Footer Placeholder 2100">
            <a:extLst>
              <a:ext uri="{FF2B5EF4-FFF2-40B4-BE49-F238E27FC236}">
                <a16:creationId xmlns:a16="http://schemas.microsoft.com/office/drawing/2014/main" id="{768F595E-A42F-C594-0C1C-070588AC6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23203" y="6452334"/>
            <a:ext cx="4764395" cy="365125"/>
          </a:xfrm>
        </p:spPr>
        <p:txBody>
          <a:bodyPr/>
          <a:lstStyle/>
          <a:p>
            <a:r>
              <a:rPr lang="en-US" dirty="0"/>
              <a:t>FRIB-TA: Future directions in nuclear beta decay at FRIB</a:t>
            </a:r>
          </a:p>
        </p:txBody>
      </p:sp>
    </p:spTree>
    <p:extLst>
      <p:ext uri="{BB962C8B-B14F-4D97-AF65-F5344CB8AC3E}">
        <p14:creationId xmlns:p14="http://schemas.microsoft.com/office/powerpoint/2010/main" val="3236673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1CB6AE0-380C-37E5-AA89-9ED9B9E3CC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6597" y="2924176"/>
            <a:ext cx="5214927" cy="364013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1E29108-3C1E-DB5F-7ED6-1E5FA980FA83}"/>
              </a:ext>
            </a:extLst>
          </p:cNvPr>
          <p:cNvSpPr/>
          <p:nvPr/>
        </p:nvSpPr>
        <p:spPr>
          <a:xfrm>
            <a:off x="781277" y="415754"/>
            <a:ext cx="4317978" cy="415095"/>
          </a:xfrm>
          <a:prstGeom prst="rect">
            <a:avLst/>
          </a:prstGeom>
          <a:solidFill>
            <a:schemeClr val="accent1">
              <a:alpha val="13769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Ground state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60E1316-AF98-5019-F967-03096F16EC82}"/>
              </a:ext>
            </a:extLst>
          </p:cNvPr>
          <p:cNvSpPr txBox="1"/>
          <p:nvPr/>
        </p:nvSpPr>
        <p:spPr>
          <a:xfrm>
            <a:off x="6541329" y="1090900"/>
            <a:ext cx="45415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Solve relativistic Hartree-</a:t>
            </a:r>
            <a:r>
              <a:rPr lang="en-US" dirty="0" err="1"/>
              <a:t>Bogoliubov</a:t>
            </a:r>
            <a:r>
              <a:rPr lang="en-US" dirty="0"/>
              <a:t> equation: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768E1D6-3CE4-6089-0A73-867CE85AD3DD}"/>
                  </a:ext>
                </a:extLst>
              </p:cNvPr>
              <p:cNvSpPr txBox="1"/>
              <p:nvPr/>
            </p:nvSpPr>
            <p:spPr>
              <a:xfrm>
                <a:off x="6541329" y="2554844"/>
                <a:ext cx="550201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Quadrupole constraint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) potential energy curve (</a:t>
                </a:r>
                <a:r>
                  <a:rPr lang="en-US" dirty="0">
                    <a:solidFill>
                      <a:srgbClr val="FF0000"/>
                    </a:solidFill>
                  </a:rPr>
                  <a:t>PEC</a:t>
                </a:r>
                <a:r>
                  <a:rPr lang="en-US" dirty="0"/>
                  <a:t>):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768E1D6-3CE4-6089-0A73-867CE85AD3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1329" y="2554844"/>
                <a:ext cx="5502019" cy="369332"/>
              </a:xfrm>
              <a:prstGeom prst="rect">
                <a:avLst/>
              </a:prstGeom>
              <a:blipFill>
                <a:blip r:embed="rId3"/>
                <a:stretch>
                  <a:fillRect l="-922" t="-6667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AC47839-EE6F-9461-25D5-21AA84CDF774}"/>
                  </a:ext>
                </a:extLst>
              </p:cNvPr>
              <p:cNvSpPr txBox="1"/>
              <p:nvPr/>
            </p:nvSpPr>
            <p:spPr>
              <a:xfrm>
                <a:off x="6567352" y="2183831"/>
                <a:ext cx="4594271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dirty="0"/>
                  <a:t>: </a:t>
                </a:r>
                <a:r>
                  <a:rPr lang="en-US" dirty="0">
                    <a:solidFill>
                      <a:srgbClr val="FF0000"/>
                    </a:solidFill>
                  </a:rPr>
                  <a:t>mean field</a:t>
                </a:r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Δ</m:t>
                    </m:r>
                  </m:oMath>
                </a14:m>
                <a:r>
                  <a:rPr lang="en-US" b="0" dirty="0"/>
                  <a:t>: </a:t>
                </a:r>
                <a:r>
                  <a:rPr lang="en-US" b="0" dirty="0">
                    <a:solidFill>
                      <a:srgbClr val="FF0000"/>
                    </a:solidFill>
                  </a:rPr>
                  <a:t>pairing field</a:t>
                </a:r>
                <a:r>
                  <a:rPr lang="en-US" b="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b="0" dirty="0"/>
                  <a:t>: </a:t>
                </a:r>
                <a:r>
                  <a:rPr lang="en-US" b="0" dirty="0" err="1"/>
                  <a:t>q.p.</a:t>
                </a:r>
                <a:r>
                  <a:rPr lang="en-US" b="0" dirty="0"/>
                  <a:t> </a:t>
                </a:r>
                <a:r>
                  <a:rPr lang="en-US" b="0" dirty="0">
                    <a:solidFill>
                      <a:srgbClr val="FF0000"/>
                    </a:solidFill>
                  </a:rPr>
                  <a:t>energies</a:t>
                </a:r>
              </a:p>
              <a:p>
                <a:endParaRPr lang="en-US" b="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AC47839-EE6F-9461-25D5-21AA84CDF7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7352" y="2183831"/>
                <a:ext cx="4594271" cy="923330"/>
              </a:xfrm>
              <a:prstGeom prst="rect">
                <a:avLst/>
              </a:prstGeom>
              <a:blipFill>
                <a:blip r:embed="rId4"/>
                <a:stretch>
                  <a:fillRect t="-2703" r="-2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C9FFCF90-BC72-47B3-C45A-DFA4E359A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1645C-F5D9-1649-98BD-14526ACA2022}" type="slidenum">
              <a:rPr lang="en-US" smtClean="0"/>
              <a:t>3</a:t>
            </a:fld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46D4F96-E918-3D24-5E16-1FB8AAC57874}"/>
              </a:ext>
            </a:extLst>
          </p:cNvPr>
          <p:cNvGrpSpPr/>
          <p:nvPr/>
        </p:nvGrpSpPr>
        <p:grpSpPr>
          <a:xfrm>
            <a:off x="7681221" y="3939456"/>
            <a:ext cx="1317356" cy="430078"/>
            <a:chOff x="2076773" y="3429000"/>
            <a:chExt cx="1317356" cy="430078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2B7E4321-AE25-FAC5-C437-794F68B3A072}"/>
                </a:ext>
              </a:extLst>
            </p:cNvPr>
            <p:cNvSpPr/>
            <p:nvPr/>
          </p:nvSpPr>
          <p:spPr>
            <a:xfrm>
              <a:off x="2076773" y="3429000"/>
              <a:ext cx="1317356" cy="430078"/>
            </a:xfrm>
            <a:prstGeom prst="ellipse">
              <a:avLst/>
            </a:prstGeom>
            <a:solidFill>
              <a:schemeClr val="accent1">
                <a:alpha val="65856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4CC13181-5344-9D62-E9D1-855B477E259C}"/>
                </a:ext>
              </a:extLst>
            </p:cNvPr>
            <p:cNvSpPr/>
            <p:nvPr/>
          </p:nvSpPr>
          <p:spPr>
            <a:xfrm>
              <a:off x="2076773" y="3604846"/>
              <a:ext cx="1317356" cy="70339"/>
            </a:xfrm>
            <a:prstGeom prst="ellipse">
              <a:avLst/>
            </a:prstGeom>
            <a:ln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9657CD9-9CD1-161E-3F15-8396252F1269}"/>
              </a:ext>
            </a:extLst>
          </p:cNvPr>
          <p:cNvGrpSpPr/>
          <p:nvPr/>
        </p:nvGrpSpPr>
        <p:grpSpPr>
          <a:xfrm>
            <a:off x="10182224" y="4291025"/>
            <a:ext cx="624717" cy="1239757"/>
            <a:chOff x="3871136" y="3856049"/>
            <a:chExt cx="624717" cy="1239757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6CB37FA7-4BD2-1125-192C-8EDEE0F19E69}"/>
                </a:ext>
              </a:extLst>
            </p:cNvPr>
            <p:cNvSpPr/>
            <p:nvPr/>
          </p:nvSpPr>
          <p:spPr>
            <a:xfrm>
              <a:off x="3871136" y="3856049"/>
              <a:ext cx="624717" cy="1239757"/>
            </a:xfrm>
            <a:prstGeom prst="ellipse">
              <a:avLst/>
            </a:prstGeom>
            <a:solidFill>
              <a:schemeClr val="accent1">
                <a:alpha val="65856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BF9DDF6C-EEB5-69CA-D72F-22D40B8B00ED}"/>
                </a:ext>
              </a:extLst>
            </p:cNvPr>
            <p:cNvSpPr/>
            <p:nvPr/>
          </p:nvSpPr>
          <p:spPr>
            <a:xfrm>
              <a:off x="3871136" y="4435719"/>
              <a:ext cx="624717" cy="149060"/>
            </a:xfrm>
            <a:prstGeom prst="ellipse">
              <a:avLst/>
            </a:prstGeom>
            <a:ln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6" name="Picture 35">
            <a:extLst>
              <a:ext uri="{FF2B5EF4-FFF2-40B4-BE49-F238E27FC236}">
                <a16:creationId xmlns:a16="http://schemas.microsoft.com/office/drawing/2014/main" id="{945B8AC2-050E-A676-3853-91D77D7A88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8514" y="1498655"/>
            <a:ext cx="4291946" cy="65855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B2A5F15-53B6-FDA8-BEEF-7E1EF04582B2}"/>
              </a:ext>
            </a:extLst>
          </p:cNvPr>
          <p:cNvSpPr txBox="1"/>
          <p:nvPr/>
        </p:nvSpPr>
        <p:spPr>
          <a:xfrm>
            <a:off x="-46833" y="3238981"/>
            <a:ext cx="42919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D</a:t>
            </a:r>
            <a:r>
              <a:rPr lang="en-US" dirty="0"/>
              <a:t>ensity </a:t>
            </a:r>
            <a:r>
              <a:rPr lang="en-US" dirty="0">
                <a:solidFill>
                  <a:srgbClr val="FF0000"/>
                </a:solidFill>
              </a:rPr>
              <a:t>F</a:t>
            </a:r>
            <a:r>
              <a:rPr lang="en-US" dirty="0"/>
              <a:t>unctional </a:t>
            </a:r>
            <a:r>
              <a:rPr lang="en-US" dirty="0">
                <a:solidFill>
                  <a:srgbClr val="FF0000"/>
                </a:solidFill>
              </a:rPr>
              <a:t>T</a:t>
            </a:r>
            <a:r>
              <a:rPr lang="en-US" dirty="0"/>
              <a:t>heory</a:t>
            </a:r>
          </a:p>
        </p:txBody>
      </p:sp>
      <p:grpSp>
        <p:nvGrpSpPr>
          <p:cNvPr id="7" name="Group">
            <a:extLst>
              <a:ext uri="{FF2B5EF4-FFF2-40B4-BE49-F238E27FC236}">
                <a16:creationId xmlns:a16="http://schemas.microsoft.com/office/drawing/2014/main" id="{DEF0F9FA-D14F-F6D5-342A-AADBC7E80E30}"/>
              </a:ext>
            </a:extLst>
          </p:cNvPr>
          <p:cNvGrpSpPr/>
          <p:nvPr/>
        </p:nvGrpSpPr>
        <p:grpSpPr>
          <a:xfrm>
            <a:off x="2288977" y="1137969"/>
            <a:ext cx="1282356" cy="1445837"/>
            <a:chOff x="0" y="0"/>
            <a:chExt cx="2564711" cy="2891673"/>
          </a:xfrm>
        </p:grpSpPr>
        <p:sp>
          <p:nvSpPr>
            <p:cNvPr id="8" name="Oval">
              <a:extLst>
                <a:ext uri="{FF2B5EF4-FFF2-40B4-BE49-F238E27FC236}">
                  <a16:creationId xmlns:a16="http://schemas.microsoft.com/office/drawing/2014/main" id="{E02FD8A1-4F3B-AEF5-CF75-202F581D1E86}"/>
                </a:ext>
              </a:extLst>
            </p:cNvPr>
            <p:cNvSpPr/>
            <p:nvPr/>
          </p:nvSpPr>
          <p:spPr>
            <a:xfrm>
              <a:off x="752249" y="0"/>
              <a:ext cx="468603" cy="461366"/>
            </a:xfrm>
            <a:prstGeom prst="ellipse">
              <a:avLst/>
            </a:prstGeom>
            <a:solidFill>
              <a:schemeClr val="accent1">
                <a:alpha val="65428"/>
              </a:schemeClr>
            </a:solidFill>
            <a:ln w="12700" cap="flat">
              <a:solidFill>
                <a:schemeClr val="tx1"/>
              </a:solidFill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defTabSz="412750">
                <a:defRPr sz="3200">
                  <a:solidFill>
                    <a:schemeClr val="accent1">
                      <a:hueOff val="114395"/>
                      <a:lumOff val="-24975"/>
                    </a:schemeClr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600"/>
            </a:p>
          </p:txBody>
        </p:sp>
        <p:sp>
          <p:nvSpPr>
            <p:cNvPr id="10" name="Oval">
              <a:extLst>
                <a:ext uri="{FF2B5EF4-FFF2-40B4-BE49-F238E27FC236}">
                  <a16:creationId xmlns:a16="http://schemas.microsoft.com/office/drawing/2014/main" id="{142CC390-D69B-5BEF-53CD-B1DBF9741A39}"/>
                </a:ext>
              </a:extLst>
            </p:cNvPr>
            <p:cNvSpPr/>
            <p:nvPr/>
          </p:nvSpPr>
          <p:spPr>
            <a:xfrm>
              <a:off x="1277068" y="407813"/>
              <a:ext cx="468603" cy="461367"/>
            </a:xfrm>
            <a:prstGeom prst="ellipse">
              <a:avLst/>
            </a:prstGeom>
            <a:solidFill>
              <a:srgbClr val="FF0000">
                <a:alpha val="87618"/>
              </a:srgbClr>
            </a:solidFill>
            <a:ln w="12700" cap="flat">
              <a:solidFill>
                <a:schemeClr val="tx1"/>
              </a:solidFill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defTabSz="412750">
                <a:defRPr sz="3200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600"/>
            </a:p>
          </p:txBody>
        </p:sp>
        <p:sp>
          <p:nvSpPr>
            <p:cNvPr id="16" name="Oval">
              <a:extLst>
                <a:ext uri="{FF2B5EF4-FFF2-40B4-BE49-F238E27FC236}">
                  <a16:creationId xmlns:a16="http://schemas.microsoft.com/office/drawing/2014/main" id="{417FF6C1-96D8-469C-09FB-2FA122C05E94}"/>
                </a:ext>
              </a:extLst>
            </p:cNvPr>
            <p:cNvSpPr/>
            <p:nvPr/>
          </p:nvSpPr>
          <p:spPr>
            <a:xfrm>
              <a:off x="234011" y="745424"/>
              <a:ext cx="468603" cy="461366"/>
            </a:xfrm>
            <a:prstGeom prst="ellipse">
              <a:avLst/>
            </a:prstGeom>
            <a:solidFill>
              <a:srgbClr val="FF0000">
                <a:alpha val="87618"/>
              </a:srgbClr>
            </a:solidFill>
            <a:ln w="12700" cap="flat">
              <a:solidFill>
                <a:schemeClr val="tx1"/>
              </a:solidFill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defTabSz="412750">
                <a:defRPr sz="3200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600"/>
            </a:p>
          </p:txBody>
        </p:sp>
        <p:sp>
          <p:nvSpPr>
            <p:cNvPr id="26" name="Oval">
              <a:extLst>
                <a:ext uri="{FF2B5EF4-FFF2-40B4-BE49-F238E27FC236}">
                  <a16:creationId xmlns:a16="http://schemas.microsoft.com/office/drawing/2014/main" id="{CB5F2AD2-49FD-24C6-65D7-9B3BB481C7DA}"/>
                </a:ext>
              </a:extLst>
            </p:cNvPr>
            <p:cNvSpPr/>
            <p:nvPr/>
          </p:nvSpPr>
          <p:spPr>
            <a:xfrm>
              <a:off x="972854" y="1039645"/>
              <a:ext cx="468603" cy="461366"/>
            </a:xfrm>
            <a:prstGeom prst="ellipse">
              <a:avLst/>
            </a:prstGeom>
            <a:solidFill>
              <a:schemeClr val="accent1">
                <a:alpha val="65428"/>
              </a:schemeClr>
            </a:solidFill>
            <a:ln w="12700" cap="flat">
              <a:solidFill>
                <a:schemeClr val="tx1"/>
              </a:solidFill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defTabSz="412750">
                <a:defRPr sz="3200">
                  <a:solidFill>
                    <a:schemeClr val="accent1">
                      <a:hueOff val="114395"/>
                      <a:lumOff val="-24975"/>
                    </a:schemeClr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600"/>
            </a:p>
          </p:txBody>
        </p:sp>
        <p:sp>
          <p:nvSpPr>
            <p:cNvPr id="30" name="Oval">
              <a:extLst>
                <a:ext uri="{FF2B5EF4-FFF2-40B4-BE49-F238E27FC236}">
                  <a16:creationId xmlns:a16="http://schemas.microsoft.com/office/drawing/2014/main" id="{23D830ED-B769-45C9-CC09-92FDEAD505BA}"/>
                </a:ext>
              </a:extLst>
            </p:cNvPr>
            <p:cNvSpPr/>
            <p:nvPr/>
          </p:nvSpPr>
          <p:spPr>
            <a:xfrm>
              <a:off x="0" y="1845278"/>
              <a:ext cx="468602" cy="461367"/>
            </a:xfrm>
            <a:prstGeom prst="ellipse">
              <a:avLst/>
            </a:prstGeom>
            <a:solidFill>
              <a:schemeClr val="accent1">
                <a:alpha val="65428"/>
              </a:schemeClr>
            </a:solidFill>
            <a:ln w="12700" cap="flat">
              <a:solidFill>
                <a:schemeClr val="tx1"/>
              </a:solidFill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defTabSz="412750">
                <a:defRPr sz="3200">
                  <a:solidFill>
                    <a:schemeClr val="accent1">
                      <a:hueOff val="114395"/>
                      <a:lumOff val="-24975"/>
                    </a:schemeClr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600"/>
            </a:p>
          </p:txBody>
        </p:sp>
        <p:sp>
          <p:nvSpPr>
            <p:cNvPr id="32" name="Oval">
              <a:extLst>
                <a:ext uri="{FF2B5EF4-FFF2-40B4-BE49-F238E27FC236}">
                  <a16:creationId xmlns:a16="http://schemas.microsoft.com/office/drawing/2014/main" id="{160956BC-728A-5CC6-5FD4-FFBF7B84BBB5}"/>
                </a:ext>
              </a:extLst>
            </p:cNvPr>
            <p:cNvSpPr/>
            <p:nvPr/>
          </p:nvSpPr>
          <p:spPr>
            <a:xfrm>
              <a:off x="972854" y="2075961"/>
              <a:ext cx="468603" cy="461367"/>
            </a:xfrm>
            <a:prstGeom prst="ellipse">
              <a:avLst/>
            </a:prstGeom>
            <a:solidFill>
              <a:srgbClr val="FF0000">
                <a:alpha val="87618"/>
              </a:srgbClr>
            </a:solidFill>
            <a:ln w="12700" cap="flat">
              <a:solidFill>
                <a:schemeClr val="tx1"/>
              </a:solidFill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defTabSz="412750">
                <a:defRPr sz="3200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600"/>
            </a:p>
          </p:txBody>
        </p:sp>
        <p:sp>
          <p:nvSpPr>
            <p:cNvPr id="35" name="Oval">
              <a:extLst>
                <a:ext uri="{FF2B5EF4-FFF2-40B4-BE49-F238E27FC236}">
                  <a16:creationId xmlns:a16="http://schemas.microsoft.com/office/drawing/2014/main" id="{6B5A04C4-68BA-4DB6-B1D4-0F3F94D83CD5}"/>
                </a:ext>
              </a:extLst>
            </p:cNvPr>
            <p:cNvSpPr/>
            <p:nvPr/>
          </p:nvSpPr>
          <p:spPr>
            <a:xfrm>
              <a:off x="2096109" y="745424"/>
              <a:ext cx="468603" cy="461366"/>
            </a:xfrm>
            <a:prstGeom prst="ellipse">
              <a:avLst/>
            </a:prstGeom>
            <a:solidFill>
              <a:schemeClr val="accent1">
                <a:alpha val="65428"/>
              </a:schemeClr>
            </a:solidFill>
            <a:ln w="12700" cap="flat">
              <a:solidFill>
                <a:schemeClr val="tx1"/>
              </a:solidFill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defTabSz="412750">
                <a:defRPr sz="3200">
                  <a:solidFill>
                    <a:schemeClr val="accent1">
                      <a:hueOff val="114395"/>
                      <a:lumOff val="-24975"/>
                    </a:schemeClr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600"/>
            </a:p>
          </p:txBody>
        </p:sp>
        <p:sp>
          <p:nvSpPr>
            <p:cNvPr id="37" name="Oval">
              <a:extLst>
                <a:ext uri="{FF2B5EF4-FFF2-40B4-BE49-F238E27FC236}">
                  <a16:creationId xmlns:a16="http://schemas.microsoft.com/office/drawing/2014/main" id="{07897592-8A70-2A0C-9883-524E35CC9CF3}"/>
                </a:ext>
              </a:extLst>
            </p:cNvPr>
            <p:cNvSpPr/>
            <p:nvPr/>
          </p:nvSpPr>
          <p:spPr>
            <a:xfrm>
              <a:off x="1731684" y="1587865"/>
              <a:ext cx="468603" cy="461367"/>
            </a:xfrm>
            <a:prstGeom prst="ellipse">
              <a:avLst/>
            </a:prstGeom>
            <a:solidFill>
              <a:srgbClr val="FF0000">
                <a:alpha val="87618"/>
              </a:srgbClr>
            </a:solidFill>
            <a:ln w="12700" cap="flat">
              <a:solidFill>
                <a:schemeClr val="tx1"/>
              </a:solidFill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defTabSz="412750">
                <a:defRPr sz="3200">
                  <a:solidFill>
                    <a:schemeClr val="accent5">
                      <a:hueOff val="-82419"/>
                      <a:satOff val="-9513"/>
                      <a:lumOff val="-16343"/>
                    </a:schemeClr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600"/>
            </a:p>
          </p:txBody>
        </p:sp>
        <p:sp>
          <p:nvSpPr>
            <p:cNvPr id="38" name="Oval">
              <a:extLst>
                <a:ext uri="{FF2B5EF4-FFF2-40B4-BE49-F238E27FC236}">
                  <a16:creationId xmlns:a16="http://schemas.microsoft.com/office/drawing/2014/main" id="{272D9359-F84E-0DB3-0525-EDB8A537E95D}"/>
                </a:ext>
              </a:extLst>
            </p:cNvPr>
            <p:cNvSpPr/>
            <p:nvPr/>
          </p:nvSpPr>
          <p:spPr>
            <a:xfrm>
              <a:off x="2096109" y="2430307"/>
              <a:ext cx="468603" cy="461367"/>
            </a:xfrm>
            <a:prstGeom prst="ellipse">
              <a:avLst/>
            </a:prstGeom>
            <a:solidFill>
              <a:schemeClr val="accent1">
                <a:alpha val="65428"/>
              </a:schemeClr>
            </a:solidFill>
            <a:ln w="12700" cap="flat">
              <a:solidFill>
                <a:schemeClr val="tx1"/>
              </a:solidFill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defTabSz="412750">
                <a:defRPr sz="3200">
                  <a:solidFill>
                    <a:schemeClr val="accent1">
                      <a:hueOff val="114395"/>
                      <a:lumOff val="-24975"/>
                    </a:schemeClr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600"/>
            </a:p>
          </p:txBody>
        </p:sp>
      </p:grpSp>
      <p:pic>
        <p:nvPicPr>
          <p:cNvPr id="39" name="Image" descr="Image">
            <a:extLst>
              <a:ext uri="{FF2B5EF4-FFF2-40B4-BE49-F238E27FC236}">
                <a16:creationId xmlns:a16="http://schemas.microsoft.com/office/drawing/2014/main" id="{C1B78383-6A7B-05CA-851E-EB2C925304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6" y="4042298"/>
            <a:ext cx="6041335" cy="2329564"/>
          </a:xfrm>
          <a:prstGeom prst="rect">
            <a:avLst/>
          </a:prstGeom>
          <a:ln w="12700">
            <a:miter lim="400000"/>
          </a:ln>
        </p:spPr>
      </p:pic>
      <p:sp>
        <p:nvSpPr>
          <p:cNvPr id="40" name="Arrow">
            <a:extLst>
              <a:ext uri="{FF2B5EF4-FFF2-40B4-BE49-F238E27FC236}">
                <a16:creationId xmlns:a16="http://schemas.microsoft.com/office/drawing/2014/main" id="{3C9AC513-B18E-CCBB-EE30-7478BF10B63F}"/>
              </a:ext>
            </a:extLst>
          </p:cNvPr>
          <p:cNvSpPr/>
          <p:nvPr/>
        </p:nvSpPr>
        <p:spPr>
          <a:xfrm rot="5400000">
            <a:off x="2314249" y="3019517"/>
            <a:ext cx="1313984" cy="731580"/>
          </a:xfrm>
          <a:prstGeom prst="rightArrow">
            <a:avLst>
              <a:gd name="adj1" fmla="val 28684"/>
              <a:gd name="adj2" fmla="val 93733"/>
            </a:avLst>
          </a:prstGeom>
          <a:solidFill>
            <a:srgbClr val="000000"/>
          </a:solidFill>
          <a:ln w="12700">
            <a:solidFill>
              <a:srgbClr val="000000"/>
            </a:solidFill>
            <a:miter lim="400000"/>
          </a:ln>
        </p:spPr>
        <p:txBody>
          <a:bodyPr lIns="25400" tIns="25400" rIns="25400" bIns="25400" anchor="ctr"/>
          <a:lstStyle/>
          <a:p>
            <a:pPr defTabSz="41275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D50161FB-70AF-F2D5-D17C-03A4B99E49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497" y="1156122"/>
            <a:ext cx="825500" cy="46990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FDD8B627-7839-27BB-B466-DB89D57061E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1424" y="1772469"/>
            <a:ext cx="1333500" cy="508000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4262744D-C64C-F3E5-CCFB-83A31D46C47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9935" y="3025879"/>
            <a:ext cx="441064" cy="747108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31A3FA80-577C-AE46-FF94-B8E267E5504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9426" y="3006705"/>
            <a:ext cx="562714" cy="769043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2212185D-4D5E-9BF9-29C6-88A2B826B65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5244" y="2995685"/>
            <a:ext cx="428478" cy="817098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B705935F-9457-D6D4-7C42-6BD1C8076C94}"/>
              </a:ext>
            </a:extLst>
          </p:cNvPr>
          <p:cNvSpPr txBox="1"/>
          <p:nvPr/>
        </p:nvSpPr>
        <p:spPr>
          <a:xfrm>
            <a:off x="6541329" y="210541"/>
            <a:ext cx="521492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1F60"/>
                </a:solidFill>
              </a:rPr>
              <a:t>[J. Meng, </a:t>
            </a:r>
            <a:r>
              <a:rPr lang="en-US" sz="1400" i="1" dirty="0">
                <a:solidFill>
                  <a:srgbClr val="001F60"/>
                </a:solidFill>
              </a:rPr>
              <a:t>Relativistic density functional for nuclear structure</a:t>
            </a:r>
            <a:r>
              <a:rPr lang="en-US" sz="1400" dirty="0">
                <a:solidFill>
                  <a:srgbClr val="001F60"/>
                </a:solidFill>
              </a:rPr>
              <a:t>. Vol. 10.</a:t>
            </a:r>
          </a:p>
          <a:p>
            <a:r>
              <a:rPr lang="en-US" sz="1400" dirty="0">
                <a:solidFill>
                  <a:srgbClr val="001F60"/>
                </a:solidFill>
              </a:rPr>
              <a:t> World Scientific  (2016).]</a:t>
            </a:r>
          </a:p>
          <a:p>
            <a:endParaRPr lang="en-US" sz="1400" dirty="0">
              <a:solidFill>
                <a:srgbClr val="002060"/>
              </a:solidFill>
            </a:endParaRPr>
          </a:p>
        </p:txBody>
      </p:sp>
      <p:sp>
        <p:nvSpPr>
          <p:cNvPr id="5" name="Footer Placeholder 2100">
            <a:extLst>
              <a:ext uri="{FF2B5EF4-FFF2-40B4-BE49-F238E27FC236}">
                <a16:creationId xmlns:a16="http://schemas.microsoft.com/office/drawing/2014/main" id="{FA018F54-A48E-FDF5-5FE9-DF8C17F5A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23203" y="6452334"/>
            <a:ext cx="4764395" cy="365125"/>
          </a:xfrm>
        </p:spPr>
        <p:txBody>
          <a:bodyPr/>
          <a:lstStyle/>
          <a:p>
            <a:r>
              <a:rPr lang="en-US" dirty="0"/>
              <a:t>FRIB-TA: Future directions in nuclear beta decay at FRIB</a:t>
            </a:r>
          </a:p>
        </p:txBody>
      </p:sp>
    </p:spTree>
    <p:extLst>
      <p:ext uri="{BB962C8B-B14F-4D97-AF65-F5344CB8AC3E}">
        <p14:creationId xmlns:p14="http://schemas.microsoft.com/office/powerpoint/2010/main" val="39010190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lide Number Placeholder 98">
            <a:extLst>
              <a:ext uri="{FF2B5EF4-FFF2-40B4-BE49-F238E27FC236}">
                <a16:creationId xmlns:a16="http://schemas.microsoft.com/office/drawing/2014/main" id="{A57732E1-EDAD-D91E-21C0-FB32875F6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1645C-F5D9-1649-98BD-14526ACA2022}" type="slidenum">
              <a:rPr lang="en-US" smtClean="0"/>
              <a:t>4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4" name="Ink 113">
                <a:extLst>
                  <a:ext uri="{FF2B5EF4-FFF2-40B4-BE49-F238E27FC236}">
                    <a16:creationId xmlns:a16="http://schemas.microsoft.com/office/drawing/2014/main" id="{06814D52-148D-5F37-1C27-661653D79E59}"/>
                  </a:ext>
                </a:extLst>
              </p14:cNvPr>
              <p14:cNvContentPartPr/>
              <p14:nvPr/>
            </p14:nvContentPartPr>
            <p14:xfrm>
              <a:off x="7044367" y="6425145"/>
              <a:ext cx="360" cy="3960"/>
            </p14:xfrm>
          </p:contentPart>
        </mc:Choice>
        <mc:Fallback xmlns="">
          <p:pic>
            <p:nvPicPr>
              <p:cNvPr id="114" name="Ink 113">
                <a:extLst>
                  <a:ext uri="{FF2B5EF4-FFF2-40B4-BE49-F238E27FC236}">
                    <a16:creationId xmlns:a16="http://schemas.microsoft.com/office/drawing/2014/main" id="{06814D52-148D-5F37-1C27-661653D79E59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035367" y="6416145"/>
                <a:ext cx="18000" cy="21600"/>
              </a:xfrm>
              <a:prstGeom prst="rect">
                <a:avLst/>
              </a:prstGeom>
            </p:spPr>
          </p:pic>
        </mc:Fallback>
      </mc:AlternateContent>
      <p:grpSp>
        <p:nvGrpSpPr>
          <p:cNvPr id="122" name="Group 121">
            <a:extLst>
              <a:ext uri="{FF2B5EF4-FFF2-40B4-BE49-F238E27FC236}">
                <a16:creationId xmlns:a16="http://schemas.microsoft.com/office/drawing/2014/main" id="{B1919CE4-D275-212D-51F7-85D1697F2209}"/>
              </a:ext>
            </a:extLst>
          </p:cNvPr>
          <p:cNvGrpSpPr/>
          <p:nvPr/>
        </p:nvGrpSpPr>
        <p:grpSpPr>
          <a:xfrm>
            <a:off x="337217" y="4020170"/>
            <a:ext cx="806309" cy="777357"/>
            <a:chOff x="1336116" y="31018282"/>
            <a:chExt cx="1043896" cy="1006472"/>
          </a:xfrm>
        </p:grpSpPr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BABDA592-ED8E-9427-621C-A1C2FEF26C0A}"/>
                </a:ext>
              </a:extLst>
            </p:cNvPr>
            <p:cNvSpPr/>
            <p:nvPr/>
          </p:nvSpPr>
          <p:spPr>
            <a:xfrm>
              <a:off x="1466367" y="31164326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8" name="Oval 147">
              <a:extLst>
                <a:ext uri="{FF2B5EF4-FFF2-40B4-BE49-F238E27FC236}">
                  <a16:creationId xmlns:a16="http://schemas.microsoft.com/office/drawing/2014/main" id="{09D68758-D08C-339D-70DF-407CAD2605C6}"/>
                </a:ext>
              </a:extLst>
            </p:cNvPr>
            <p:cNvSpPr/>
            <p:nvPr/>
          </p:nvSpPr>
          <p:spPr>
            <a:xfrm>
              <a:off x="1461249" y="31344072"/>
              <a:ext cx="281928" cy="26321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9" name="Oval 148">
              <a:extLst>
                <a:ext uri="{FF2B5EF4-FFF2-40B4-BE49-F238E27FC236}">
                  <a16:creationId xmlns:a16="http://schemas.microsoft.com/office/drawing/2014/main" id="{F905B653-1944-D92A-23C5-D47A61676C7E}"/>
                </a:ext>
              </a:extLst>
            </p:cNvPr>
            <p:cNvSpPr/>
            <p:nvPr/>
          </p:nvSpPr>
          <p:spPr>
            <a:xfrm>
              <a:off x="1666816" y="31018282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" name="Oval 149">
              <a:extLst>
                <a:ext uri="{FF2B5EF4-FFF2-40B4-BE49-F238E27FC236}">
                  <a16:creationId xmlns:a16="http://schemas.microsoft.com/office/drawing/2014/main" id="{0761A0D9-A299-15C3-3F1D-39BAAE2A163D}"/>
                </a:ext>
              </a:extLst>
            </p:cNvPr>
            <p:cNvSpPr/>
            <p:nvPr/>
          </p:nvSpPr>
          <p:spPr>
            <a:xfrm>
              <a:off x="1586247" y="31446759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" name="Oval 150">
              <a:extLst>
                <a:ext uri="{FF2B5EF4-FFF2-40B4-BE49-F238E27FC236}">
                  <a16:creationId xmlns:a16="http://schemas.microsoft.com/office/drawing/2014/main" id="{9647EB07-8FA2-B7EC-7E45-C518DDF777E5}"/>
                </a:ext>
              </a:extLst>
            </p:cNvPr>
            <p:cNvSpPr/>
            <p:nvPr/>
          </p:nvSpPr>
          <p:spPr>
            <a:xfrm>
              <a:off x="1641526" y="31207085"/>
              <a:ext cx="281928" cy="26321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267CC8D6-DF55-49F5-FD9A-CF6EF39F9CA2}"/>
                </a:ext>
              </a:extLst>
            </p:cNvPr>
            <p:cNvSpPr/>
            <p:nvPr/>
          </p:nvSpPr>
          <p:spPr>
            <a:xfrm>
              <a:off x="1400703" y="31510122"/>
              <a:ext cx="281928" cy="26321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Oval 152">
              <a:extLst>
                <a:ext uri="{FF2B5EF4-FFF2-40B4-BE49-F238E27FC236}">
                  <a16:creationId xmlns:a16="http://schemas.microsoft.com/office/drawing/2014/main" id="{B527C11D-72C4-3104-8EE7-DBDC947C20EC}"/>
                </a:ext>
              </a:extLst>
            </p:cNvPr>
            <p:cNvSpPr/>
            <p:nvPr/>
          </p:nvSpPr>
          <p:spPr>
            <a:xfrm>
              <a:off x="1607331" y="31631399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Oval 153">
              <a:extLst>
                <a:ext uri="{FF2B5EF4-FFF2-40B4-BE49-F238E27FC236}">
                  <a16:creationId xmlns:a16="http://schemas.microsoft.com/office/drawing/2014/main" id="{9B14CEFC-4E9B-1D0F-E140-BA63338EBD55}"/>
                </a:ext>
              </a:extLst>
            </p:cNvPr>
            <p:cNvSpPr/>
            <p:nvPr/>
          </p:nvSpPr>
          <p:spPr>
            <a:xfrm>
              <a:off x="1769191" y="31556987"/>
              <a:ext cx="281928" cy="26321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1D36FFD2-74FC-6EBA-A98B-A9259D573449}"/>
                </a:ext>
              </a:extLst>
            </p:cNvPr>
            <p:cNvSpPr/>
            <p:nvPr/>
          </p:nvSpPr>
          <p:spPr>
            <a:xfrm>
              <a:off x="1788252" y="31368184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7C739D86-4991-CC3E-07CF-CCE8368F1D45}"/>
                </a:ext>
              </a:extLst>
            </p:cNvPr>
            <p:cNvSpPr/>
            <p:nvPr/>
          </p:nvSpPr>
          <p:spPr>
            <a:xfrm>
              <a:off x="1841975" y="31132673"/>
              <a:ext cx="281928" cy="26321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Oval 156">
              <a:extLst>
                <a:ext uri="{FF2B5EF4-FFF2-40B4-BE49-F238E27FC236}">
                  <a16:creationId xmlns:a16="http://schemas.microsoft.com/office/drawing/2014/main" id="{440CEB00-9BC1-0EC4-9D17-760782C85640}"/>
                </a:ext>
              </a:extLst>
            </p:cNvPr>
            <p:cNvSpPr/>
            <p:nvPr/>
          </p:nvSpPr>
          <p:spPr>
            <a:xfrm>
              <a:off x="1995988" y="31264607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9535C1BD-C445-50A8-54B3-14F63744A436}"/>
                </a:ext>
              </a:extLst>
            </p:cNvPr>
            <p:cNvSpPr/>
            <p:nvPr/>
          </p:nvSpPr>
          <p:spPr>
            <a:xfrm>
              <a:off x="1959172" y="31484042"/>
              <a:ext cx="281928" cy="26321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Oval 158">
              <a:extLst>
                <a:ext uri="{FF2B5EF4-FFF2-40B4-BE49-F238E27FC236}">
                  <a16:creationId xmlns:a16="http://schemas.microsoft.com/office/drawing/2014/main" id="{7D9ED762-DFE2-D3C3-E98F-48E1F7198018}"/>
                </a:ext>
              </a:extLst>
            </p:cNvPr>
            <p:cNvSpPr/>
            <p:nvPr/>
          </p:nvSpPr>
          <p:spPr>
            <a:xfrm>
              <a:off x="1757826" y="31761539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Oval 159">
              <a:extLst>
                <a:ext uri="{FF2B5EF4-FFF2-40B4-BE49-F238E27FC236}">
                  <a16:creationId xmlns:a16="http://schemas.microsoft.com/office/drawing/2014/main" id="{CE97C6B2-2A7E-7F98-45FD-9AF41BE4AA35}"/>
                </a:ext>
              </a:extLst>
            </p:cNvPr>
            <p:cNvSpPr/>
            <p:nvPr/>
          </p:nvSpPr>
          <p:spPr>
            <a:xfrm>
              <a:off x="1520994" y="31721942"/>
              <a:ext cx="281928" cy="26321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5DC2858E-6529-388C-AE79-8EF4F30D08A7}"/>
                </a:ext>
              </a:extLst>
            </p:cNvPr>
            <p:cNvSpPr/>
            <p:nvPr/>
          </p:nvSpPr>
          <p:spPr>
            <a:xfrm>
              <a:off x="1972657" y="31707033"/>
              <a:ext cx="281928" cy="26321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2" name="Oval 161">
              <a:extLst>
                <a:ext uri="{FF2B5EF4-FFF2-40B4-BE49-F238E27FC236}">
                  <a16:creationId xmlns:a16="http://schemas.microsoft.com/office/drawing/2014/main" id="{0DF95DD3-90C0-D3BC-C9A7-037086036533}"/>
                </a:ext>
              </a:extLst>
            </p:cNvPr>
            <p:cNvSpPr/>
            <p:nvPr/>
          </p:nvSpPr>
          <p:spPr>
            <a:xfrm>
              <a:off x="2098084" y="31488454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" name="Oval 162">
              <a:extLst>
                <a:ext uri="{FF2B5EF4-FFF2-40B4-BE49-F238E27FC236}">
                  <a16:creationId xmlns:a16="http://schemas.microsoft.com/office/drawing/2014/main" id="{2162FBF8-883A-0D2F-AA24-495E94465DFB}"/>
                </a:ext>
              </a:extLst>
            </p:cNvPr>
            <p:cNvSpPr/>
            <p:nvPr/>
          </p:nvSpPr>
          <p:spPr>
            <a:xfrm>
              <a:off x="1959303" y="31089377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4" name="Oval 163">
              <a:extLst>
                <a:ext uri="{FF2B5EF4-FFF2-40B4-BE49-F238E27FC236}">
                  <a16:creationId xmlns:a16="http://schemas.microsoft.com/office/drawing/2014/main" id="{984E4DEC-C7F5-5050-A6F4-A308F5D6E708}"/>
                </a:ext>
              </a:extLst>
            </p:cNvPr>
            <p:cNvSpPr/>
            <p:nvPr/>
          </p:nvSpPr>
          <p:spPr>
            <a:xfrm>
              <a:off x="1336116" y="31344022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5" name="Oval 164">
              <a:extLst>
                <a:ext uri="{FF2B5EF4-FFF2-40B4-BE49-F238E27FC236}">
                  <a16:creationId xmlns:a16="http://schemas.microsoft.com/office/drawing/2014/main" id="{8E22D8C0-43F7-CE42-3E29-04465CEFAC68}"/>
                </a:ext>
              </a:extLst>
            </p:cNvPr>
            <p:cNvSpPr/>
            <p:nvPr/>
          </p:nvSpPr>
          <p:spPr>
            <a:xfrm>
              <a:off x="1418745" y="31139609"/>
              <a:ext cx="281928" cy="26321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3" name="Right Arrow 122">
            <a:extLst>
              <a:ext uri="{FF2B5EF4-FFF2-40B4-BE49-F238E27FC236}">
                <a16:creationId xmlns:a16="http://schemas.microsoft.com/office/drawing/2014/main" id="{E9B9D8C7-A355-A08F-A9BC-639AD59D5B26}"/>
              </a:ext>
            </a:extLst>
          </p:cNvPr>
          <p:cNvSpPr/>
          <p:nvPr/>
        </p:nvSpPr>
        <p:spPr>
          <a:xfrm>
            <a:off x="1453648" y="4303912"/>
            <a:ext cx="1324751" cy="24567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DCDE0AE2-9642-814F-FBA6-BFA2B8E821B7}"/>
              </a:ext>
            </a:extLst>
          </p:cNvPr>
          <p:cNvGrpSpPr/>
          <p:nvPr/>
        </p:nvGrpSpPr>
        <p:grpSpPr>
          <a:xfrm>
            <a:off x="2884698" y="4003390"/>
            <a:ext cx="806309" cy="777357"/>
            <a:chOff x="1336116" y="31018282"/>
            <a:chExt cx="1043896" cy="1006472"/>
          </a:xfrm>
        </p:grpSpPr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A2C550B7-8637-A537-24C1-220C6147811C}"/>
                </a:ext>
              </a:extLst>
            </p:cNvPr>
            <p:cNvSpPr/>
            <p:nvPr/>
          </p:nvSpPr>
          <p:spPr>
            <a:xfrm>
              <a:off x="1466367" y="31164326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C1A8B05E-0DAF-BAF8-2DC5-15B29A7CEF08}"/>
                </a:ext>
              </a:extLst>
            </p:cNvPr>
            <p:cNvSpPr/>
            <p:nvPr/>
          </p:nvSpPr>
          <p:spPr>
            <a:xfrm>
              <a:off x="1461249" y="31344072"/>
              <a:ext cx="281928" cy="26321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80F67CBF-222E-1635-DD56-EBA59A47C23E}"/>
                </a:ext>
              </a:extLst>
            </p:cNvPr>
            <p:cNvSpPr/>
            <p:nvPr/>
          </p:nvSpPr>
          <p:spPr>
            <a:xfrm>
              <a:off x="1666816" y="31018282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75A6343F-07A1-8885-C107-440C9D683FD1}"/>
                </a:ext>
              </a:extLst>
            </p:cNvPr>
            <p:cNvSpPr/>
            <p:nvPr/>
          </p:nvSpPr>
          <p:spPr>
            <a:xfrm>
              <a:off x="1586247" y="31446759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3A913605-8E8D-F912-62BC-008E1D17D64B}"/>
                </a:ext>
              </a:extLst>
            </p:cNvPr>
            <p:cNvSpPr/>
            <p:nvPr/>
          </p:nvSpPr>
          <p:spPr>
            <a:xfrm>
              <a:off x="1641526" y="31207085"/>
              <a:ext cx="281928" cy="26321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6474904F-FF61-A2DE-F52C-14BD97E832CB}"/>
                </a:ext>
              </a:extLst>
            </p:cNvPr>
            <p:cNvSpPr/>
            <p:nvPr/>
          </p:nvSpPr>
          <p:spPr>
            <a:xfrm>
              <a:off x="1400703" y="31510122"/>
              <a:ext cx="281928" cy="26321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D89B87E9-8C26-C403-CDF0-757D4A7A6E50}"/>
                </a:ext>
              </a:extLst>
            </p:cNvPr>
            <p:cNvSpPr/>
            <p:nvPr/>
          </p:nvSpPr>
          <p:spPr>
            <a:xfrm>
              <a:off x="1607331" y="31631399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F3DC2B20-CF47-2B52-16DE-FF1DD9E7934D}"/>
                </a:ext>
              </a:extLst>
            </p:cNvPr>
            <p:cNvSpPr/>
            <p:nvPr/>
          </p:nvSpPr>
          <p:spPr>
            <a:xfrm>
              <a:off x="1769191" y="31556987"/>
              <a:ext cx="281928" cy="26321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62BD27DA-72E8-2522-C220-76DDBD46E305}"/>
                </a:ext>
              </a:extLst>
            </p:cNvPr>
            <p:cNvSpPr/>
            <p:nvPr/>
          </p:nvSpPr>
          <p:spPr>
            <a:xfrm>
              <a:off x="1788252" y="31368184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60199A91-1F79-D5C7-6F87-853651657853}"/>
                </a:ext>
              </a:extLst>
            </p:cNvPr>
            <p:cNvSpPr/>
            <p:nvPr/>
          </p:nvSpPr>
          <p:spPr>
            <a:xfrm>
              <a:off x="1841975" y="31132673"/>
              <a:ext cx="281928" cy="26321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9EA709EC-24DA-A0ED-78E5-533A0CA970C2}"/>
                </a:ext>
              </a:extLst>
            </p:cNvPr>
            <p:cNvSpPr/>
            <p:nvPr/>
          </p:nvSpPr>
          <p:spPr>
            <a:xfrm>
              <a:off x="1995988" y="31264607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Oval 138">
              <a:extLst>
                <a:ext uri="{FF2B5EF4-FFF2-40B4-BE49-F238E27FC236}">
                  <a16:creationId xmlns:a16="http://schemas.microsoft.com/office/drawing/2014/main" id="{2414C106-7F9E-DF03-8850-BFAECB1F1CF9}"/>
                </a:ext>
              </a:extLst>
            </p:cNvPr>
            <p:cNvSpPr/>
            <p:nvPr/>
          </p:nvSpPr>
          <p:spPr>
            <a:xfrm>
              <a:off x="1959172" y="31484042"/>
              <a:ext cx="281928" cy="26321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" name="Oval 139">
              <a:extLst>
                <a:ext uri="{FF2B5EF4-FFF2-40B4-BE49-F238E27FC236}">
                  <a16:creationId xmlns:a16="http://schemas.microsoft.com/office/drawing/2014/main" id="{905DB099-8A4C-6BC2-194E-6C9EAF037E0F}"/>
                </a:ext>
              </a:extLst>
            </p:cNvPr>
            <p:cNvSpPr/>
            <p:nvPr/>
          </p:nvSpPr>
          <p:spPr>
            <a:xfrm>
              <a:off x="1757826" y="31761539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Oval 140">
              <a:extLst>
                <a:ext uri="{FF2B5EF4-FFF2-40B4-BE49-F238E27FC236}">
                  <a16:creationId xmlns:a16="http://schemas.microsoft.com/office/drawing/2014/main" id="{EB9FF861-FD83-C94F-B72A-DE1AC9BF31F0}"/>
                </a:ext>
              </a:extLst>
            </p:cNvPr>
            <p:cNvSpPr/>
            <p:nvPr/>
          </p:nvSpPr>
          <p:spPr>
            <a:xfrm>
              <a:off x="1520994" y="31721942"/>
              <a:ext cx="281928" cy="26321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0F449D6E-ECA0-42B2-1613-B65E377BAF21}"/>
                </a:ext>
              </a:extLst>
            </p:cNvPr>
            <p:cNvSpPr/>
            <p:nvPr/>
          </p:nvSpPr>
          <p:spPr>
            <a:xfrm>
              <a:off x="1972657" y="31707033"/>
              <a:ext cx="281928" cy="26321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Oval 142">
              <a:extLst>
                <a:ext uri="{FF2B5EF4-FFF2-40B4-BE49-F238E27FC236}">
                  <a16:creationId xmlns:a16="http://schemas.microsoft.com/office/drawing/2014/main" id="{950EA4C1-FEAE-EC50-6C96-1500C2D10970}"/>
                </a:ext>
              </a:extLst>
            </p:cNvPr>
            <p:cNvSpPr/>
            <p:nvPr/>
          </p:nvSpPr>
          <p:spPr>
            <a:xfrm>
              <a:off x="2098084" y="31488454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991E2D2F-3792-2A50-890E-2154BAD9A967}"/>
                </a:ext>
              </a:extLst>
            </p:cNvPr>
            <p:cNvSpPr/>
            <p:nvPr/>
          </p:nvSpPr>
          <p:spPr>
            <a:xfrm>
              <a:off x="1959303" y="31089377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E94F265E-7747-C3FE-E797-BCED4BFECD6F}"/>
                </a:ext>
              </a:extLst>
            </p:cNvPr>
            <p:cNvSpPr/>
            <p:nvPr/>
          </p:nvSpPr>
          <p:spPr>
            <a:xfrm>
              <a:off x="1336116" y="31344022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8DBA4AD6-E272-05A9-93CE-0E22B5FE8D79}"/>
                </a:ext>
              </a:extLst>
            </p:cNvPr>
            <p:cNvSpPr/>
            <p:nvPr/>
          </p:nvSpPr>
          <p:spPr>
            <a:xfrm>
              <a:off x="1418745" y="31139609"/>
              <a:ext cx="281928" cy="26321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25" name="Picture 124">
            <a:extLst>
              <a:ext uri="{FF2B5EF4-FFF2-40B4-BE49-F238E27FC236}">
                <a16:creationId xmlns:a16="http://schemas.microsoft.com/office/drawing/2014/main" id="{7EAC87BA-1678-1326-5B1A-5A8E7CF82F0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569" y="4983849"/>
            <a:ext cx="889461" cy="401234"/>
          </a:xfrm>
          <a:prstGeom prst="rect">
            <a:avLst/>
          </a:prstGeom>
        </p:spPr>
      </p:pic>
      <p:pic>
        <p:nvPicPr>
          <p:cNvPr id="126" name="Picture 125">
            <a:extLst>
              <a:ext uri="{FF2B5EF4-FFF2-40B4-BE49-F238E27FC236}">
                <a16:creationId xmlns:a16="http://schemas.microsoft.com/office/drawing/2014/main" id="{D6812648-C268-0AAA-5F7B-8FF9D3B43A9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527" y="5003607"/>
            <a:ext cx="3433400" cy="401234"/>
          </a:xfrm>
          <a:prstGeom prst="rect">
            <a:avLst/>
          </a:prstGeom>
        </p:spPr>
      </p:pic>
      <p:pic>
        <p:nvPicPr>
          <p:cNvPr id="127" name="Picture 126">
            <a:extLst>
              <a:ext uri="{FF2B5EF4-FFF2-40B4-BE49-F238E27FC236}">
                <a16:creationId xmlns:a16="http://schemas.microsoft.com/office/drawing/2014/main" id="{BA9DBA47-1307-FEEE-04E9-0B737299574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9689" y="3878218"/>
            <a:ext cx="1358017" cy="427884"/>
          </a:xfrm>
          <a:prstGeom prst="rect">
            <a:avLst/>
          </a:prstGeom>
        </p:spPr>
      </p:pic>
      <p:sp>
        <p:nvSpPr>
          <p:cNvPr id="166" name="Rectangle 165">
            <a:extLst>
              <a:ext uri="{FF2B5EF4-FFF2-40B4-BE49-F238E27FC236}">
                <a16:creationId xmlns:a16="http://schemas.microsoft.com/office/drawing/2014/main" id="{544C1346-05BA-C5FA-9AF4-603BCDEC95C8}"/>
              </a:ext>
            </a:extLst>
          </p:cNvPr>
          <p:cNvSpPr/>
          <p:nvPr/>
        </p:nvSpPr>
        <p:spPr>
          <a:xfrm>
            <a:off x="3473245" y="4895192"/>
            <a:ext cx="889453" cy="65424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FF3B9833-B203-E050-E58F-73C4741B4B9E}"/>
              </a:ext>
            </a:extLst>
          </p:cNvPr>
          <p:cNvGrpSpPr/>
          <p:nvPr/>
        </p:nvGrpSpPr>
        <p:grpSpPr>
          <a:xfrm>
            <a:off x="6442283" y="677880"/>
            <a:ext cx="5767698" cy="5153528"/>
            <a:chOff x="104466" y="1026267"/>
            <a:chExt cx="5767698" cy="5153528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61ADBF8F-D821-89EF-04A8-314485654FE6}"/>
                </a:ext>
              </a:extLst>
            </p:cNvPr>
            <p:cNvGrpSpPr/>
            <p:nvPr/>
          </p:nvGrpSpPr>
          <p:grpSpPr>
            <a:xfrm>
              <a:off x="104466" y="1395320"/>
              <a:ext cx="3488184" cy="4706753"/>
              <a:chOff x="699731" y="2777077"/>
              <a:chExt cx="2985841" cy="4073435"/>
            </a:xfrm>
          </p:grpSpPr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9A450E3D-5FEB-9DD9-8998-FCF383605A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9360" y="3856379"/>
                <a:ext cx="1030195" cy="4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B3ED4819-F036-24FC-3667-919E376123A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648363" y="4793974"/>
                <a:ext cx="1031649" cy="1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BA85FB48-D4E9-334E-5C8B-B2B7833BC8B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648363" y="5234608"/>
                <a:ext cx="1031649" cy="2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313E633B-682E-EDD2-6C31-C90BE4845E2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48363" y="5764697"/>
                <a:ext cx="1031649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1B9E4303-CDF4-874D-758B-A2DB35C1803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648363" y="6354414"/>
                <a:ext cx="1031649" cy="4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230C1448-EDE5-B89F-0187-28A4128BE57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48363" y="4250635"/>
                <a:ext cx="1031649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D903FAEF-8080-09AF-FFBE-46A50453687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48363" y="3607905"/>
                <a:ext cx="1031649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FC0BB7F6-F5D6-3C98-B419-51844D62D63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9360" y="3253408"/>
                <a:ext cx="1030195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2" name="Straight Arrow Connector 31">
                <a:extLst>
                  <a:ext uri="{FF2B5EF4-FFF2-40B4-BE49-F238E27FC236}">
                    <a16:creationId xmlns:a16="http://schemas.microsoft.com/office/drawing/2014/main" id="{5B7CA940-69BD-098B-A032-B232AA13FF04}"/>
                  </a:ext>
                </a:extLst>
              </p:cNvPr>
              <p:cNvCxnSpPr/>
              <p:nvPr/>
            </p:nvCxnSpPr>
            <p:spPr>
              <a:xfrm>
                <a:off x="1909555" y="3856383"/>
                <a:ext cx="738808" cy="394252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Arrow Connector 32">
                <a:extLst>
                  <a:ext uri="{FF2B5EF4-FFF2-40B4-BE49-F238E27FC236}">
                    <a16:creationId xmlns:a16="http://schemas.microsoft.com/office/drawing/2014/main" id="{06387F1C-597A-2D3F-B5AD-BCE3C0ACF2A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09555" y="3856385"/>
                <a:ext cx="738808" cy="937589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Arrow Connector 34">
                <a:extLst>
                  <a:ext uri="{FF2B5EF4-FFF2-40B4-BE49-F238E27FC236}">
                    <a16:creationId xmlns:a16="http://schemas.microsoft.com/office/drawing/2014/main" id="{D31B7B15-CD25-822F-366E-96460349C7C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09555" y="3856382"/>
                <a:ext cx="738808" cy="1378226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Arrow Connector 36">
                <a:extLst>
                  <a:ext uri="{FF2B5EF4-FFF2-40B4-BE49-F238E27FC236}">
                    <a16:creationId xmlns:a16="http://schemas.microsoft.com/office/drawing/2014/main" id="{E7AB7EBA-AA2C-A297-F5AB-D5F5CF7968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09555" y="3856382"/>
                <a:ext cx="738808" cy="1908312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Arrow Connector 38">
                <a:extLst>
                  <a:ext uri="{FF2B5EF4-FFF2-40B4-BE49-F238E27FC236}">
                    <a16:creationId xmlns:a16="http://schemas.microsoft.com/office/drawing/2014/main" id="{B398B04D-688D-173D-EEE1-3B69FB71AFC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09555" y="3856379"/>
                <a:ext cx="738808" cy="2498035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41" name="Picture 40">
                <a:extLst>
                  <a:ext uri="{FF2B5EF4-FFF2-40B4-BE49-F238E27FC236}">
                    <a16:creationId xmlns:a16="http://schemas.microsoft.com/office/drawing/2014/main" id="{097752DB-224C-6461-1D7D-E7FFEB79D7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99731" y="4250635"/>
                <a:ext cx="738807" cy="284748"/>
              </a:xfrm>
              <a:prstGeom prst="rect">
                <a:avLst/>
              </a:prstGeom>
            </p:spPr>
          </p:pic>
          <p:pic>
            <p:nvPicPr>
              <p:cNvPr id="42" name="Picture 41">
                <a:extLst>
                  <a:ext uri="{FF2B5EF4-FFF2-40B4-BE49-F238E27FC236}">
                    <a16:creationId xmlns:a16="http://schemas.microsoft.com/office/drawing/2014/main" id="{FCB20763-2E9D-5632-D5E6-699D969271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04642" y="6602573"/>
                <a:ext cx="1480930" cy="247939"/>
              </a:xfrm>
              <a:prstGeom prst="rect">
                <a:avLst/>
              </a:prstGeom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3" name="TextBox 42">
                    <a:extLst>
                      <a:ext uri="{FF2B5EF4-FFF2-40B4-BE49-F238E27FC236}">
                        <a16:creationId xmlns:a16="http://schemas.microsoft.com/office/drawing/2014/main" id="{C22B90E9-A3EC-3B92-58B2-923605D95051}"/>
                      </a:ext>
                    </a:extLst>
                  </p:cNvPr>
                  <p:cNvSpPr txBox="1"/>
                  <p:nvPr/>
                </p:nvSpPr>
                <p:spPr>
                  <a:xfrm>
                    <a:off x="777697" y="2777077"/>
                    <a:ext cx="1125877" cy="55936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𝐄𝐂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a14:m>
                    <a:r>
                      <a:rPr lang="en-US" b="0" dirty="0"/>
                      <a:t>scheme:</a:t>
                    </a:r>
                  </a:p>
                  <a:p>
                    <a:endParaRPr lang="en-US" dirty="0"/>
                  </a:p>
                </p:txBody>
              </p:sp>
            </mc:Choice>
            <mc:Fallback xmlns="">
              <p:sp>
                <p:nvSpPr>
                  <p:cNvPr id="43" name="TextBox 42">
                    <a:extLst>
                      <a:ext uri="{FF2B5EF4-FFF2-40B4-BE49-F238E27FC236}">
                        <a16:creationId xmlns:a16="http://schemas.microsoft.com/office/drawing/2014/main" id="{C22B90E9-A3EC-3B92-58B2-923605D9505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77697" y="2777077"/>
                    <a:ext cx="1125877" cy="559364"/>
                  </a:xfrm>
                  <a:prstGeom prst="rect">
                    <a:avLst/>
                  </a:prstGeom>
                  <a:blipFill>
                    <a:blip r:embed="rId18"/>
                    <a:stretch>
                      <a:fillRect t="-3846" r="-952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7D81832-54F5-EAF7-D7AA-3F3A10C66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5142" y="3874237"/>
              <a:ext cx="314578" cy="423470"/>
            </a:xfrm>
            <a:prstGeom prst="rect">
              <a:avLst/>
            </a:prstGeom>
          </p:spPr>
        </p:pic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941D03E4-F386-DD60-73D1-F08D16A6A6F4}"/>
                </a:ext>
              </a:extLst>
            </p:cNvPr>
            <p:cNvCxnSpPr/>
            <p:nvPr/>
          </p:nvCxnSpPr>
          <p:spPr>
            <a:xfrm>
              <a:off x="3895726" y="1026267"/>
              <a:ext cx="0" cy="4968510"/>
            </a:xfrm>
            <a:prstGeom prst="line">
              <a:avLst/>
            </a:prstGeom>
            <a:ln w="12700">
              <a:head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85419298-539C-4A15-59F0-AF41A5354F47}"/>
                </a:ext>
              </a:extLst>
            </p:cNvPr>
            <p:cNvCxnSpPr/>
            <p:nvPr/>
          </p:nvCxnSpPr>
          <p:spPr>
            <a:xfrm>
              <a:off x="3967166" y="5523253"/>
              <a:ext cx="96202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AFCDEE68-946A-8860-BEE6-F435176C22E0}"/>
                </a:ext>
              </a:extLst>
            </p:cNvPr>
            <p:cNvCxnSpPr/>
            <p:nvPr/>
          </p:nvCxnSpPr>
          <p:spPr>
            <a:xfrm>
              <a:off x="3967164" y="4827558"/>
              <a:ext cx="96202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67C2A376-345E-F5AE-B1D7-5A81199B204D}"/>
                </a:ext>
              </a:extLst>
            </p:cNvPr>
            <p:cNvCxnSpPr/>
            <p:nvPr/>
          </p:nvCxnSpPr>
          <p:spPr>
            <a:xfrm>
              <a:off x="3967166" y="4215057"/>
              <a:ext cx="96202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5831B561-30BF-E276-4871-7A02FBF58033}"/>
                </a:ext>
              </a:extLst>
            </p:cNvPr>
            <p:cNvCxnSpPr/>
            <p:nvPr/>
          </p:nvCxnSpPr>
          <p:spPr>
            <a:xfrm>
              <a:off x="3967166" y="3705916"/>
              <a:ext cx="96202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89252F5A-2D10-2F30-4858-87B1E5143A1A}"/>
                </a:ext>
              </a:extLst>
            </p:cNvPr>
            <p:cNvCxnSpPr/>
            <p:nvPr/>
          </p:nvCxnSpPr>
          <p:spPr>
            <a:xfrm>
              <a:off x="3967166" y="3076900"/>
              <a:ext cx="96202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FE9F8D96-898A-19D3-3278-71E17BF4A546}"/>
                </a:ext>
              </a:extLst>
            </p:cNvPr>
            <p:cNvCxnSpPr/>
            <p:nvPr/>
          </p:nvCxnSpPr>
          <p:spPr>
            <a:xfrm>
              <a:off x="3952878" y="2333875"/>
              <a:ext cx="96202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3" name="Group 112">
              <a:extLst>
                <a:ext uri="{FF2B5EF4-FFF2-40B4-BE49-F238E27FC236}">
                  <a16:creationId xmlns:a16="http://schemas.microsoft.com/office/drawing/2014/main" id="{6B603509-5BED-212B-D3B0-56B6E5ABF449}"/>
                </a:ext>
              </a:extLst>
            </p:cNvPr>
            <p:cNvGrpSpPr/>
            <p:nvPr/>
          </p:nvGrpSpPr>
          <p:grpSpPr>
            <a:xfrm>
              <a:off x="4055287" y="1513115"/>
              <a:ext cx="829080" cy="4666680"/>
              <a:chOff x="4055287" y="1948545"/>
              <a:chExt cx="829080" cy="466668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20">
                <p14:nvContentPartPr>
                  <p14:cNvPr id="111" name="Ink 110">
                    <a:extLst>
                      <a:ext uri="{FF2B5EF4-FFF2-40B4-BE49-F238E27FC236}">
                        <a16:creationId xmlns:a16="http://schemas.microsoft.com/office/drawing/2014/main" id="{0890B963-8FDA-163B-DA8D-C54FE0CC1796}"/>
                      </a:ext>
                    </a:extLst>
                  </p14:cNvPr>
                  <p14:cNvContentPartPr/>
                  <p14:nvPr/>
                </p14:nvContentPartPr>
                <p14:xfrm>
                  <a:off x="4055287" y="2915145"/>
                  <a:ext cx="756360" cy="3700080"/>
                </p14:xfrm>
              </p:contentPart>
            </mc:Choice>
            <mc:Fallback xmlns="">
              <p:pic>
                <p:nvPicPr>
                  <p:cNvPr id="111" name="Ink 110">
                    <a:extLst>
                      <a:ext uri="{FF2B5EF4-FFF2-40B4-BE49-F238E27FC236}">
                        <a16:creationId xmlns:a16="http://schemas.microsoft.com/office/drawing/2014/main" id="{0890B963-8FDA-163B-DA8D-C54FE0CC1796}"/>
                      </a:ext>
                    </a:extLst>
                  </p:cNvPr>
                  <p:cNvPicPr/>
                  <p:nvPr/>
                </p:nvPicPr>
                <p:blipFill>
                  <a:blip r:embed="rId8"/>
                  <a:stretch>
                    <a:fillRect/>
                  </a:stretch>
                </p:blipFill>
                <p:spPr>
                  <a:xfrm>
                    <a:off x="4046647" y="2906145"/>
                    <a:ext cx="774000" cy="37177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1">
                <p14:nvContentPartPr>
                  <p14:cNvPr id="112" name="Ink 111">
                    <a:extLst>
                      <a:ext uri="{FF2B5EF4-FFF2-40B4-BE49-F238E27FC236}">
                        <a16:creationId xmlns:a16="http://schemas.microsoft.com/office/drawing/2014/main" id="{F95D2394-EE8C-99DA-EB1D-1CB644E6EA9A}"/>
                      </a:ext>
                    </a:extLst>
                  </p14:cNvPr>
                  <p14:cNvContentPartPr/>
                  <p14:nvPr/>
                </p14:nvContentPartPr>
                <p14:xfrm>
                  <a:off x="4124047" y="1948545"/>
                  <a:ext cx="760320" cy="966960"/>
                </p14:xfrm>
              </p:contentPart>
            </mc:Choice>
            <mc:Fallback xmlns="">
              <p:pic>
                <p:nvPicPr>
                  <p:cNvPr id="112" name="Ink 111">
                    <a:extLst>
                      <a:ext uri="{FF2B5EF4-FFF2-40B4-BE49-F238E27FC236}">
                        <a16:creationId xmlns:a16="http://schemas.microsoft.com/office/drawing/2014/main" id="{F95D2394-EE8C-99DA-EB1D-1CB644E6EA9A}"/>
                      </a:ext>
                    </a:extLst>
                  </p:cNvPr>
                  <p:cNvPicPr/>
                  <p:nvPr/>
                </p:nvPicPr>
                <p:blipFill>
                  <a:blip r:embed="rId10"/>
                  <a:stretch>
                    <a:fillRect/>
                  </a:stretch>
                </p:blipFill>
                <p:spPr>
                  <a:xfrm>
                    <a:off x="4115407" y="1939545"/>
                    <a:ext cx="777960" cy="984600"/>
                  </a:xfrm>
                  <a:prstGeom prst="rect">
                    <a:avLst/>
                  </a:prstGeom>
                </p:spPr>
              </p:pic>
            </mc:Fallback>
          </mc:AlternateContent>
        </p:grpSp>
        <p:pic>
          <p:nvPicPr>
            <p:cNvPr id="115" name="Picture 114">
              <a:extLst>
                <a:ext uri="{FF2B5EF4-FFF2-40B4-BE49-F238E27FC236}">
                  <a16:creationId xmlns:a16="http://schemas.microsoft.com/office/drawing/2014/main" id="{5F6D26DC-5B8A-0AC0-0B40-60A3E4ED2E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8750" y="5496699"/>
              <a:ext cx="345728" cy="299008"/>
            </a:xfrm>
            <a:prstGeom prst="rect">
              <a:avLst/>
            </a:prstGeom>
          </p:spPr>
        </p:pic>
        <p:pic>
          <p:nvPicPr>
            <p:cNvPr id="116" name="Picture 115">
              <a:extLst>
                <a:ext uri="{FF2B5EF4-FFF2-40B4-BE49-F238E27FC236}">
                  <a16:creationId xmlns:a16="http://schemas.microsoft.com/office/drawing/2014/main" id="{B65C23F6-538B-0CA6-AB82-34A7D86599A4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77895" y="4100327"/>
              <a:ext cx="63500" cy="419100"/>
            </a:xfrm>
            <a:prstGeom prst="rect">
              <a:avLst/>
            </a:prstGeom>
          </p:spPr>
        </p:pic>
        <p:pic>
          <p:nvPicPr>
            <p:cNvPr id="117" name="Picture 116">
              <a:extLst>
                <a:ext uri="{FF2B5EF4-FFF2-40B4-BE49-F238E27FC236}">
                  <a16:creationId xmlns:a16="http://schemas.microsoft.com/office/drawing/2014/main" id="{15362556-8A44-AEAE-2792-C47A089073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4832" y="2901329"/>
              <a:ext cx="416433" cy="333146"/>
            </a:xfrm>
            <a:prstGeom prst="rect">
              <a:avLst/>
            </a:prstGeom>
          </p:spPr>
        </p:pic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C5922DA1-1BF0-0C54-BBDE-28C6E6EE72E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35809" y="1252436"/>
              <a:ext cx="2352674" cy="0"/>
            </a:xfrm>
            <a:prstGeom prst="line">
              <a:avLst/>
            </a:prstGeom>
            <a:ln w="12700">
              <a:head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14D41D14-DAA6-6402-073F-88DAB3D0FD2C}"/>
                </a:ext>
              </a:extLst>
            </p:cNvPr>
            <p:cNvCxnSpPr>
              <a:cxnSpLocks/>
            </p:cNvCxnSpPr>
            <p:nvPr/>
          </p:nvCxnSpPr>
          <p:spPr>
            <a:xfrm>
              <a:off x="3363860" y="2622548"/>
              <a:ext cx="2508304" cy="0"/>
            </a:xfrm>
            <a:prstGeom prst="line">
              <a:avLst/>
            </a:prstGeom>
            <a:ln w="381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70" name="Picture 169">
              <a:extLst>
                <a:ext uri="{FF2B5EF4-FFF2-40B4-BE49-F238E27FC236}">
                  <a16:creationId xmlns:a16="http://schemas.microsoft.com/office/drawing/2014/main" id="{34AE14E3-B431-2C55-0763-D38A1969BEF9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78350" y="2455108"/>
              <a:ext cx="649243" cy="301761"/>
            </a:xfrm>
            <a:prstGeom prst="rect">
              <a:avLst/>
            </a:prstGeom>
          </p:spPr>
        </p:pic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F30C851-9F83-299A-32BE-F7BE0A93301D}"/>
              </a:ext>
            </a:extLst>
          </p:cNvPr>
          <p:cNvCxnSpPr>
            <a:cxnSpLocks/>
          </p:cNvCxnSpPr>
          <p:nvPr/>
        </p:nvCxnSpPr>
        <p:spPr>
          <a:xfrm>
            <a:off x="421533" y="1759810"/>
            <a:ext cx="90967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D6826B0-3420-0804-13CA-EC01A6959CC4}"/>
              </a:ext>
            </a:extLst>
          </p:cNvPr>
          <p:cNvCxnSpPr>
            <a:cxnSpLocks/>
          </p:cNvCxnSpPr>
          <p:nvPr/>
        </p:nvCxnSpPr>
        <p:spPr>
          <a:xfrm>
            <a:off x="2280491" y="1759810"/>
            <a:ext cx="813372" cy="0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5">
            <a:extLst>
              <a:ext uri="{FF2B5EF4-FFF2-40B4-BE49-F238E27FC236}">
                <a16:creationId xmlns:a16="http://schemas.microsoft.com/office/drawing/2014/main" id="{B3AB0E9F-4763-5C6E-6336-16E4276918E6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228" y="1894758"/>
            <a:ext cx="330200" cy="3175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2C94973-F23C-C839-7C91-54D0DEF355EB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6586" y="2002984"/>
            <a:ext cx="304800" cy="127000"/>
          </a:xfrm>
          <a:prstGeom prst="rect">
            <a:avLst/>
          </a:prstGeom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E0102889-023F-ED10-73AC-579968C3E2B4}"/>
              </a:ext>
            </a:extLst>
          </p:cNvPr>
          <p:cNvCxnSpPr>
            <a:cxnSpLocks/>
          </p:cNvCxnSpPr>
          <p:nvPr/>
        </p:nvCxnSpPr>
        <p:spPr>
          <a:xfrm>
            <a:off x="2280491" y="2337743"/>
            <a:ext cx="847806" cy="0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30">
            <a:extLst>
              <a:ext uri="{FF2B5EF4-FFF2-40B4-BE49-F238E27FC236}">
                <a16:creationId xmlns:a16="http://schemas.microsoft.com/office/drawing/2014/main" id="{68C5AA34-D85C-CCB0-5DDE-3DD402276935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382" y="1918314"/>
            <a:ext cx="304800" cy="317500"/>
          </a:xfrm>
          <a:prstGeom prst="rect">
            <a:avLst/>
          </a:prstGeom>
        </p:spPr>
      </p:pic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E77A502-10DD-4FD1-2D31-BF6A09BF2A4C}"/>
              </a:ext>
            </a:extLst>
          </p:cNvPr>
          <p:cNvCxnSpPr>
            <a:cxnSpLocks/>
          </p:cNvCxnSpPr>
          <p:nvPr/>
        </p:nvCxnSpPr>
        <p:spPr>
          <a:xfrm>
            <a:off x="3744369" y="1749924"/>
            <a:ext cx="676628" cy="0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1326F18D-9BBF-33A3-1DAD-78F1D755AC10}"/>
              </a:ext>
            </a:extLst>
          </p:cNvPr>
          <p:cNvCxnSpPr>
            <a:cxnSpLocks/>
          </p:cNvCxnSpPr>
          <p:nvPr/>
        </p:nvCxnSpPr>
        <p:spPr>
          <a:xfrm flipV="1">
            <a:off x="3744369" y="2344325"/>
            <a:ext cx="676628" cy="8247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>
            <a:extLst>
              <a:ext uri="{FF2B5EF4-FFF2-40B4-BE49-F238E27FC236}">
                <a16:creationId xmlns:a16="http://schemas.microsoft.com/office/drawing/2014/main" id="{3B4DD6F5-3AB0-B893-E716-8713A44E4FC4}"/>
              </a:ext>
            </a:extLst>
          </p:cNvPr>
          <p:cNvSpPr/>
          <p:nvPr/>
        </p:nvSpPr>
        <p:spPr>
          <a:xfrm>
            <a:off x="4420997" y="1733574"/>
            <a:ext cx="710137" cy="623793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8CF07FC7-0240-8EEF-CA1F-BD9AB15A70DA}"/>
              </a:ext>
            </a:extLst>
          </p:cNvPr>
          <p:cNvCxnSpPr>
            <a:cxnSpLocks/>
          </p:cNvCxnSpPr>
          <p:nvPr/>
        </p:nvCxnSpPr>
        <p:spPr>
          <a:xfrm>
            <a:off x="442465" y="2329496"/>
            <a:ext cx="90967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9CE74CCF-CBEA-BCAF-DC86-F29E6E25ED99}"/>
              </a:ext>
            </a:extLst>
          </p:cNvPr>
          <p:cNvCxnSpPr>
            <a:cxnSpLocks/>
          </p:cNvCxnSpPr>
          <p:nvPr/>
        </p:nvCxnSpPr>
        <p:spPr>
          <a:xfrm>
            <a:off x="5131134" y="1739361"/>
            <a:ext cx="90967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703E7C4C-6A6C-0E69-1554-A94ECF9C2643}"/>
              </a:ext>
            </a:extLst>
          </p:cNvPr>
          <p:cNvCxnSpPr>
            <a:cxnSpLocks/>
          </p:cNvCxnSpPr>
          <p:nvPr/>
        </p:nvCxnSpPr>
        <p:spPr>
          <a:xfrm>
            <a:off x="5131134" y="2348055"/>
            <a:ext cx="90967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2" name="Picture 51">
            <a:extLst>
              <a:ext uri="{FF2B5EF4-FFF2-40B4-BE49-F238E27FC236}">
                <a16:creationId xmlns:a16="http://schemas.microsoft.com/office/drawing/2014/main" id="{B2FB9466-19EF-64D0-5CEE-E5A384AC5D13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7302" y="1812584"/>
            <a:ext cx="495300" cy="406400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D28CE927-5ED7-BEA5-25DD-AC2E6EBBFBD2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3716" y="1894758"/>
            <a:ext cx="457200" cy="330200"/>
          </a:xfrm>
          <a:prstGeom prst="rect">
            <a:avLst/>
          </a:prstGeom>
        </p:spPr>
      </p:pic>
      <p:sp>
        <p:nvSpPr>
          <p:cNvPr id="54" name="Rectangle 53">
            <a:extLst>
              <a:ext uri="{FF2B5EF4-FFF2-40B4-BE49-F238E27FC236}">
                <a16:creationId xmlns:a16="http://schemas.microsoft.com/office/drawing/2014/main" id="{9AE549D5-7F9B-87F9-FFA3-FCF5A9563B2F}"/>
              </a:ext>
            </a:extLst>
          </p:cNvPr>
          <p:cNvSpPr/>
          <p:nvPr/>
        </p:nvSpPr>
        <p:spPr>
          <a:xfrm>
            <a:off x="182502" y="178749"/>
            <a:ext cx="4317978" cy="415095"/>
          </a:xfrm>
          <a:prstGeom prst="rect">
            <a:avLst/>
          </a:prstGeom>
          <a:solidFill>
            <a:schemeClr val="accent1">
              <a:alpha val="13769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Excited states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21B039A-DAC2-B549-2B76-A9E8B7904A49}"/>
              </a:ext>
            </a:extLst>
          </p:cNvPr>
          <p:cNvSpPr txBox="1"/>
          <p:nvPr/>
        </p:nvSpPr>
        <p:spPr>
          <a:xfrm>
            <a:off x="108399" y="5764015"/>
            <a:ext cx="65151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2060"/>
                </a:solidFill>
              </a:rPr>
              <a:t>[</a:t>
            </a:r>
            <a:r>
              <a:rPr lang="en-US" sz="1400" dirty="0">
                <a:solidFill>
                  <a:srgbClr val="002060"/>
                </a:solidFill>
              </a:rPr>
              <a:t>A. </a:t>
            </a:r>
            <a:r>
              <a:rPr lang="en-US" sz="1400" dirty="0" err="1">
                <a:solidFill>
                  <a:srgbClr val="002060"/>
                </a:solidFill>
              </a:rPr>
              <a:t>Ravlić</a:t>
            </a:r>
            <a:r>
              <a:rPr lang="en-US" sz="1400" dirty="0">
                <a:solidFill>
                  <a:srgbClr val="002060"/>
                </a:solidFill>
              </a:rPr>
              <a:t>, Y.F. </a:t>
            </a:r>
            <a:r>
              <a:rPr lang="en-US" sz="1400" dirty="0" err="1">
                <a:solidFill>
                  <a:srgbClr val="002060"/>
                </a:solidFill>
              </a:rPr>
              <a:t>Niu</a:t>
            </a:r>
            <a:r>
              <a:rPr lang="en-US" sz="1400" dirty="0">
                <a:solidFill>
                  <a:srgbClr val="002060"/>
                </a:solidFill>
              </a:rPr>
              <a:t> et al., PRC 104, 064302 (2021).]</a:t>
            </a:r>
          </a:p>
          <a:p>
            <a:endParaRPr lang="en-US" sz="1200" dirty="0">
              <a:solidFill>
                <a:srgbClr val="002060"/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EE10586-A755-7950-A4D9-95C037180F05}"/>
              </a:ext>
            </a:extLst>
          </p:cNvPr>
          <p:cNvSpPr txBox="1"/>
          <p:nvPr/>
        </p:nvSpPr>
        <p:spPr>
          <a:xfrm>
            <a:off x="93856" y="6068402"/>
            <a:ext cx="70365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</a:rPr>
              <a:t>[A. </a:t>
            </a:r>
            <a:r>
              <a:rPr lang="en-US" sz="1400" dirty="0" err="1">
                <a:solidFill>
                  <a:srgbClr val="002060"/>
                </a:solidFill>
              </a:rPr>
              <a:t>Ravlić</a:t>
            </a:r>
            <a:r>
              <a:rPr lang="en-US" sz="1400" dirty="0">
                <a:solidFill>
                  <a:srgbClr val="002060"/>
                </a:solidFill>
              </a:rPr>
              <a:t>, T. </a:t>
            </a:r>
            <a:r>
              <a:rPr lang="en-US" sz="1400" dirty="0" err="1">
                <a:solidFill>
                  <a:srgbClr val="002060"/>
                </a:solidFill>
              </a:rPr>
              <a:t>Niksic</a:t>
            </a:r>
            <a:r>
              <a:rPr lang="en-US" sz="1400" dirty="0">
                <a:solidFill>
                  <a:srgbClr val="002060"/>
                </a:solidFill>
              </a:rPr>
              <a:t> et al., </a:t>
            </a:r>
            <a:r>
              <a:rPr lang="en-US" sz="1200" b="0" i="0" u="none" strike="noStrike" dirty="0">
                <a:solidFill>
                  <a:srgbClr val="002060"/>
                </a:solidFill>
                <a:effectLst/>
                <a:latin typeface="Proxima Nova"/>
              </a:rPr>
              <a:t>PRC </a:t>
            </a:r>
            <a:r>
              <a:rPr lang="en-US" sz="1200" i="0" u="none" strike="noStrike" dirty="0">
                <a:solidFill>
                  <a:srgbClr val="002060"/>
                </a:solidFill>
                <a:effectLst/>
                <a:latin typeface="Proxima Nova"/>
              </a:rPr>
              <a:t>110</a:t>
            </a:r>
            <a:r>
              <a:rPr lang="en-US" sz="1200" b="0" i="0" u="none" strike="noStrike" dirty="0">
                <a:solidFill>
                  <a:srgbClr val="002060"/>
                </a:solidFill>
                <a:effectLst/>
                <a:latin typeface="Proxima Nova"/>
              </a:rPr>
              <a:t>, 024323, (2024).]</a:t>
            </a:r>
            <a:endParaRPr lang="en-US" sz="1400" dirty="0">
              <a:solidFill>
                <a:srgbClr val="002060"/>
              </a:solidFill>
            </a:endParaRPr>
          </a:p>
          <a:p>
            <a:endParaRPr lang="en-US" sz="1400" dirty="0">
              <a:solidFill>
                <a:srgbClr val="002060"/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E1782044-22AD-7934-413E-3F5023451844}"/>
              </a:ext>
            </a:extLst>
          </p:cNvPr>
          <p:cNvSpPr txBox="1"/>
          <p:nvPr/>
        </p:nvSpPr>
        <p:spPr>
          <a:xfrm>
            <a:off x="310951" y="885404"/>
            <a:ext cx="5049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Q</a:t>
            </a:r>
            <a:r>
              <a:rPr lang="en-US" dirty="0"/>
              <a:t>uasiparticle</a:t>
            </a:r>
            <a:r>
              <a:rPr lang="en-US" dirty="0">
                <a:solidFill>
                  <a:srgbClr val="FF0000"/>
                </a:solidFill>
              </a:rPr>
              <a:t> R</a:t>
            </a:r>
            <a:r>
              <a:rPr lang="en-US" dirty="0"/>
              <a:t>andom-</a:t>
            </a:r>
            <a:r>
              <a:rPr lang="en-US" dirty="0">
                <a:solidFill>
                  <a:srgbClr val="FF0000"/>
                </a:solidFill>
              </a:rPr>
              <a:t>P</a:t>
            </a:r>
            <a:r>
              <a:rPr lang="en-US" dirty="0"/>
              <a:t>hase</a:t>
            </a:r>
            <a:r>
              <a:rPr lang="en-US" dirty="0">
                <a:solidFill>
                  <a:srgbClr val="FF0000"/>
                </a:solidFill>
              </a:rPr>
              <a:t> A</a:t>
            </a:r>
            <a:r>
              <a:rPr lang="en-US" dirty="0"/>
              <a:t>pproximation</a:t>
            </a:r>
            <a:r>
              <a:rPr lang="en-US" dirty="0">
                <a:solidFill>
                  <a:srgbClr val="FF0000"/>
                </a:solidFill>
              </a:rPr>
              <a:t> (QRPA)</a:t>
            </a:r>
            <a:endParaRPr lang="en-US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69CA839-1167-5B60-7002-2E00A560F79F}"/>
              </a:ext>
            </a:extLst>
          </p:cNvPr>
          <p:cNvSpPr txBox="1"/>
          <p:nvPr/>
        </p:nvSpPr>
        <p:spPr>
          <a:xfrm>
            <a:off x="10520501" y="474826"/>
            <a:ext cx="1464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Strength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3FE14EF5-0B91-AD08-CDA8-14A7C97B6982}"/>
              </a:ext>
            </a:extLst>
          </p:cNvPr>
          <p:cNvSpPr/>
          <p:nvPr/>
        </p:nvSpPr>
        <p:spPr>
          <a:xfrm>
            <a:off x="146620" y="1665985"/>
            <a:ext cx="217762" cy="203296"/>
          </a:xfrm>
          <a:prstGeom prst="ellipse">
            <a:avLst/>
          </a:prstGeom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7E3BA340-C4F2-1EC0-FACB-34F12EB9F641}"/>
              </a:ext>
            </a:extLst>
          </p:cNvPr>
          <p:cNvSpPr/>
          <p:nvPr/>
        </p:nvSpPr>
        <p:spPr>
          <a:xfrm>
            <a:off x="1377904" y="1648276"/>
            <a:ext cx="217762" cy="203296"/>
          </a:xfrm>
          <a:prstGeom prst="ellipse">
            <a:avLst/>
          </a:prstGeom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B60ED20C-3E48-4717-A49A-B9C6046156E9}"/>
              </a:ext>
            </a:extLst>
          </p:cNvPr>
          <p:cNvSpPr/>
          <p:nvPr/>
        </p:nvSpPr>
        <p:spPr>
          <a:xfrm>
            <a:off x="153199" y="2227848"/>
            <a:ext cx="217762" cy="203296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06BAD4E6-FD2E-0C1A-8E89-1DA8B89043AA}"/>
              </a:ext>
            </a:extLst>
          </p:cNvPr>
          <p:cNvSpPr/>
          <p:nvPr/>
        </p:nvSpPr>
        <p:spPr>
          <a:xfrm>
            <a:off x="1377904" y="2227848"/>
            <a:ext cx="217762" cy="203296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5" name="Picture 64">
            <a:extLst>
              <a:ext uri="{FF2B5EF4-FFF2-40B4-BE49-F238E27FC236}">
                <a16:creationId xmlns:a16="http://schemas.microsoft.com/office/drawing/2014/main" id="{E077FFF5-759A-98DB-5CD8-7A84669D5623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01" y="2498463"/>
            <a:ext cx="182450" cy="145960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8BAADD2C-3DD7-58EE-377E-E0ACBBFAFE7C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628" y="2409685"/>
            <a:ext cx="249505" cy="258109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8EC123A7-FE30-F289-E11C-F14C7E55164C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502" y="1461413"/>
            <a:ext cx="133021" cy="125631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DEE9B8F7-7D1F-6190-2ECC-604E2FACD0B8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169" y="1340643"/>
            <a:ext cx="217762" cy="233893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84D87585-0322-E8C3-7F7B-5566A903467F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924" y="2993159"/>
            <a:ext cx="5257145" cy="534380"/>
          </a:xfrm>
          <a:prstGeom prst="rect">
            <a:avLst/>
          </a:prstGeom>
        </p:spPr>
      </p:pic>
      <p:sp>
        <p:nvSpPr>
          <p:cNvPr id="2" name="Footer Placeholder 2100">
            <a:extLst>
              <a:ext uri="{FF2B5EF4-FFF2-40B4-BE49-F238E27FC236}">
                <a16:creationId xmlns:a16="http://schemas.microsoft.com/office/drawing/2014/main" id="{04259027-6AE9-D8E1-1F00-A45C26D8E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23203" y="6452334"/>
            <a:ext cx="4764395" cy="365125"/>
          </a:xfrm>
        </p:spPr>
        <p:txBody>
          <a:bodyPr/>
          <a:lstStyle/>
          <a:p>
            <a:r>
              <a:rPr lang="en-US" dirty="0"/>
              <a:t>FRIB-TA: Future directions in nuclear beta decay at FRIB</a:t>
            </a:r>
          </a:p>
        </p:txBody>
      </p:sp>
    </p:spTree>
    <p:extLst>
      <p:ext uri="{BB962C8B-B14F-4D97-AF65-F5344CB8AC3E}">
        <p14:creationId xmlns:p14="http://schemas.microsoft.com/office/powerpoint/2010/main" val="180681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16799-3B50-5037-9186-FED0364BF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806" y="432770"/>
            <a:ext cx="11473542" cy="1325563"/>
          </a:xfrm>
        </p:spPr>
        <p:txBody>
          <a:bodyPr/>
          <a:lstStyle/>
          <a:p>
            <a:r>
              <a:rPr lang="en-US" dirty="0"/>
              <a:t>What about leptons?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55C9A99-607F-18A7-D4B5-EB11DBC44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1645C-F5D9-1649-98BD-14526ACA2022}" type="slidenum">
              <a:rPr lang="en-US" smtClean="0"/>
              <a:t>5</a:t>
            </a:fld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09F1AFA-71A1-E541-754F-6D64F4E4D6CA}"/>
              </a:ext>
            </a:extLst>
          </p:cNvPr>
          <p:cNvGrpSpPr/>
          <p:nvPr/>
        </p:nvGrpSpPr>
        <p:grpSpPr>
          <a:xfrm>
            <a:off x="2644922" y="3294794"/>
            <a:ext cx="715846" cy="629506"/>
            <a:chOff x="1336116" y="31018282"/>
            <a:chExt cx="1043896" cy="1006472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84171C44-0EAA-E52C-9B11-B787348AC527}"/>
                </a:ext>
              </a:extLst>
            </p:cNvPr>
            <p:cNvSpPr/>
            <p:nvPr/>
          </p:nvSpPr>
          <p:spPr>
            <a:xfrm>
              <a:off x="1466367" y="31164326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5892A486-E72D-9A46-F632-8F84B4A74813}"/>
                </a:ext>
              </a:extLst>
            </p:cNvPr>
            <p:cNvSpPr/>
            <p:nvPr/>
          </p:nvSpPr>
          <p:spPr>
            <a:xfrm>
              <a:off x="1461249" y="31344072"/>
              <a:ext cx="281928" cy="26321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C01E16F-4058-9A4C-F82A-5739193D489E}"/>
                </a:ext>
              </a:extLst>
            </p:cNvPr>
            <p:cNvSpPr/>
            <p:nvPr/>
          </p:nvSpPr>
          <p:spPr>
            <a:xfrm>
              <a:off x="1666816" y="31018282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C4718C93-1D2A-8C9A-322B-0608C819D437}"/>
                </a:ext>
              </a:extLst>
            </p:cNvPr>
            <p:cNvSpPr/>
            <p:nvPr/>
          </p:nvSpPr>
          <p:spPr>
            <a:xfrm>
              <a:off x="1586247" y="31446759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E9466412-56F0-420C-C301-D51EEF138731}"/>
                </a:ext>
              </a:extLst>
            </p:cNvPr>
            <p:cNvSpPr/>
            <p:nvPr/>
          </p:nvSpPr>
          <p:spPr>
            <a:xfrm>
              <a:off x="1641526" y="31207085"/>
              <a:ext cx="281928" cy="26321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39B7998F-FFA1-A35B-64B5-7806CAFBB5F9}"/>
                </a:ext>
              </a:extLst>
            </p:cNvPr>
            <p:cNvSpPr/>
            <p:nvPr/>
          </p:nvSpPr>
          <p:spPr>
            <a:xfrm>
              <a:off x="1400703" y="31510122"/>
              <a:ext cx="281928" cy="26321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3AB51554-62A6-7433-47FE-1BEE44FB1B04}"/>
                </a:ext>
              </a:extLst>
            </p:cNvPr>
            <p:cNvSpPr/>
            <p:nvPr/>
          </p:nvSpPr>
          <p:spPr>
            <a:xfrm>
              <a:off x="1607331" y="31631399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BFC355BE-5B68-C43F-60FE-57F10BF67361}"/>
                </a:ext>
              </a:extLst>
            </p:cNvPr>
            <p:cNvSpPr/>
            <p:nvPr/>
          </p:nvSpPr>
          <p:spPr>
            <a:xfrm>
              <a:off x="1769191" y="31556987"/>
              <a:ext cx="281928" cy="26321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D0ECFD99-A1C0-7CB6-ACD7-4E4463205031}"/>
                </a:ext>
              </a:extLst>
            </p:cNvPr>
            <p:cNvSpPr/>
            <p:nvPr/>
          </p:nvSpPr>
          <p:spPr>
            <a:xfrm>
              <a:off x="1788252" y="31368184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89EB0FD7-C86B-3B3E-46A5-B5938C8136A5}"/>
                </a:ext>
              </a:extLst>
            </p:cNvPr>
            <p:cNvSpPr/>
            <p:nvPr/>
          </p:nvSpPr>
          <p:spPr>
            <a:xfrm>
              <a:off x="1841975" y="31132673"/>
              <a:ext cx="281928" cy="26321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295D4E63-3BE5-5922-0C03-7CA3010402B8}"/>
                </a:ext>
              </a:extLst>
            </p:cNvPr>
            <p:cNvSpPr/>
            <p:nvPr/>
          </p:nvSpPr>
          <p:spPr>
            <a:xfrm>
              <a:off x="1995988" y="31264607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E821A91D-6CF0-5E06-5366-1196A5913906}"/>
                </a:ext>
              </a:extLst>
            </p:cNvPr>
            <p:cNvSpPr/>
            <p:nvPr/>
          </p:nvSpPr>
          <p:spPr>
            <a:xfrm>
              <a:off x="1959172" y="31484042"/>
              <a:ext cx="281928" cy="26321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DA4D13C5-F39B-3D05-49C8-C9580E8469C6}"/>
                </a:ext>
              </a:extLst>
            </p:cNvPr>
            <p:cNvSpPr/>
            <p:nvPr/>
          </p:nvSpPr>
          <p:spPr>
            <a:xfrm>
              <a:off x="1757826" y="31761539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2388C7A0-5B42-2B0E-119F-0A632E0B01F0}"/>
                </a:ext>
              </a:extLst>
            </p:cNvPr>
            <p:cNvSpPr/>
            <p:nvPr/>
          </p:nvSpPr>
          <p:spPr>
            <a:xfrm>
              <a:off x="1520994" y="31721942"/>
              <a:ext cx="281928" cy="26321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A13605C1-5CEC-EB46-D234-19813E26D518}"/>
                </a:ext>
              </a:extLst>
            </p:cNvPr>
            <p:cNvSpPr/>
            <p:nvPr/>
          </p:nvSpPr>
          <p:spPr>
            <a:xfrm>
              <a:off x="1972657" y="31707033"/>
              <a:ext cx="281928" cy="26321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1B6F5AAB-C861-3FE6-47FD-73BBB0893EE5}"/>
                </a:ext>
              </a:extLst>
            </p:cNvPr>
            <p:cNvSpPr/>
            <p:nvPr/>
          </p:nvSpPr>
          <p:spPr>
            <a:xfrm>
              <a:off x="2098084" y="31488454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B0EA1D41-3717-86F5-01F1-CD96D97818A9}"/>
                </a:ext>
              </a:extLst>
            </p:cNvPr>
            <p:cNvSpPr/>
            <p:nvPr/>
          </p:nvSpPr>
          <p:spPr>
            <a:xfrm>
              <a:off x="1959303" y="31089377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F1B1C595-C510-0CAD-E377-69400D35E535}"/>
                </a:ext>
              </a:extLst>
            </p:cNvPr>
            <p:cNvSpPr/>
            <p:nvPr/>
          </p:nvSpPr>
          <p:spPr>
            <a:xfrm>
              <a:off x="1336116" y="31344022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F57ED64D-1450-7599-77DF-DD3D0A3364CA}"/>
                </a:ext>
              </a:extLst>
            </p:cNvPr>
            <p:cNvSpPr/>
            <p:nvPr/>
          </p:nvSpPr>
          <p:spPr>
            <a:xfrm>
              <a:off x="1418745" y="31139609"/>
              <a:ext cx="281928" cy="26321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4" name="Picture 53">
            <a:extLst>
              <a:ext uri="{FF2B5EF4-FFF2-40B4-BE49-F238E27FC236}">
                <a16:creationId xmlns:a16="http://schemas.microsoft.com/office/drawing/2014/main" id="{52BEAF67-6C96-2020-EF82-31EE31F40F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7437" y="4112258"/>
            <a:ext cx="349869" cy="260995"/>
          </a:xfrm>
          <a:prstGeom prst="rect">
            <a:avLst/>
          </a:prstGeom>
        </p:spPr>
      </p:pic>
      <p:sp>
        <p:nvSpPr>
          <p:cNvPr id="57" name="Oval 56">
            <a:extLst>
              <a:ext uri="{FF2B5EF4-FFF2-40B4-BE49-F238E27FC236}">
                <a16:creationId xmlns:a16="http://schemas.microsoft.com/office/drawing/2014/main" id="{7FFAD2C2-CA9B-D636-22C9-F6634FD0C06A}"/>
              </a:ext>
            </a:extLst>
          </p:cNvPr>
          <p:cNvSpPr/>
          <p:nvPr/>
        </p:nvSpPr>
        <p:spPr>
          <a:xfrm>
            <a:off x="2192387" y="2812581"/>
            <a:ext cx="1663700" cy="163830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C6475D65-4FE9-1135-A5C1-F943914CDBCA}"/>
              </a:ext>
            </a:extLst>
          </p:cNvPr>
          <p:cNvSpPr/>
          <p:nvPr/>
        </p:nvSpPr>
        <p:spPr>
          <a:xfrm>
            <a:off x="2032726" y="2639263"/>
            <a:ext cx="2011680" cy="201168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C12A1FA9-9091-E792-F4DA-FEED35660D32}"/>
              </a:ext>
            </a:extLst>
          </p:cNvPr>
          <p:cNvSpPr/>
          <p:nvPr/>
        </p:nvSpPr>
        <p:spPr>
          <a:xfrm>
            <a:off x="1842052" y="2456383"/>
            <a:ext cx="2377440" cy="237744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92C2D04F-602B-A6C8-2CD5-C974D722FAEA}"/>
              </a:ext>
            </a:extLst>
          </p:cNvPr>
          <p:cNvSpPr/>
          <p:nvPr/>
        </p:nvSpPr>
        <p:spPr>
          <a:xfrm>
            <a:off x="1704892" y="2319223"/>
            <a:ext cx="2651760" cy="265176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BA509DC6-76C6-6DFA-C870-FB9449134AD9}"/>
              </a:ext>
            </a:extLst>
          </p:cNvPr>
          <p:cNvSpPr/>
          <p:nvPr/>
        </p:nvSpPr>
        <p:spPr>
          <a:xfrm>
            <a:off x="2949638" y="4336484"/>
            <a:ext cx="177800" cy="182880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FD7EE57A-29A0-A88C-291F-D38559F7DCB3}"/>
              </a:ext>
            </a:extLst>
          </p:cNvPr>
          <p:cNvGrpSpPr/>
          <p:nvPr/>
        </p:nvGrpSpPr>
        <p:grpSpPr>
          <a:xfrm>
            <a:off x="8273809" y="3270028"/>
            <a:ext cx="715846" cy="629506"/>
            <a:chOff x="1336116" y="31018282"/>
            <a:chExt cx="1043896" cy="1006472"/>
          </a:xfrm>
        </p:grpSpPr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58CB09D4-8C99-8115-C699-5B6AA62C222D}"/>
                </a:ext>
              </a:extLst>
            </p:cNvPr>
            <p:cNvSpPr/>
            <p:nvPr/>
          </p:nvSpPr>
          <p:spPr>
            <a:xfrm>
              <a:off x="1466367" y="31164326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372399A6-D5BF-16B0-F479-AE55635D5EA8}"/>
                </a:ext>
              </a:extLst>
            </p:cNvPr>
            <p:cNvSpPr/>
            <p:nvPr/>
          </p:nvSpPr>
          <p:spPr>
            <a:xfrm>
              <a:off x="1461249" y="31344072"/>
              <a:ext cx="281928" cy="26321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8FE60C37-BDC3-80EE-C00B-2B98726869D8}"/>
                </a:ext>
              </a:extLst>
            </p:cNvPr>
            <p:cNvSpPr/>
            <p:nvPr/>
          </p:nvSpPr>
          <p:spPr>
            <a:xfrm>
              <a:off x="1666816" y="31018282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C900060B-ACE4-1E2E-754C-8C50BE877C17}"/>
                </a:ext>
              </a:extLst>
            </p:cNvPr>
            <p:cNvSpPr/>
            <p:nvPr/>
          </p:nvSpPr>
          <p:spPr>
            <a:xfrm>
              <a:off x="1586247" y="31446759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F1A43767-1897-FE5D-EB6B-BAA271E481C6}"/>
                </a:ext>
              </a:extLst>
            </p:cNvPr>
            <p:cNvSpPr/>
            <p:nvPr/>
          </p:nvSpPr>
          <p:spPr>
            <a:xfrm>
              <a:off x="1641526" y="31207085"/>
              <a:ext cx="281928" cy="26321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CBA343E7-DA19-DCEA-FDC2-39A50E97B6AB}"/>
                </a:ext>
              </a:extLst>
            </p:cNvPr>
            <p:cNvSpPr/>
            <p:nvPr/>
          </p:nvSpPr>
          <p:spPr>
            <a:xfrm>
              <a:off x="1400703" y="31510122"/>
              <a:ext cx="281928" cy="26321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250D7A09-D881-318B-674E-4441D8C8416B}"/>
                </a:ext>
              </a:extLst>
            </p:cNvPr>
            <p:cNvSpPr/>
            <p:nvPr/>
          </p:nvSpPr>
          <p:spPr>
            <a:xfrm>
              <a:off x="1607331" y="31631399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5485D7A7-49A5-53BB-7D27-F7F053D24D0F}"/>
                </a:ext>
              </a:extLst>
            </p:cNvPr>
            <p:cNvSpPr/>
            <p:nvPr/>
          </p:nvSpPr>
          <p:spPr>
            <a:xfrm>
              <a:off x="1769191" y="31556987"/>
              <a:ext cx="281928" cy="26321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181B4294-33BD-33C3-F8C4-0936CC4DBBD4}"/>
                </a:ext>
              </a:extLst>
            </p:cNvPr>
            <p:cNvSpPr/>
            <p:nvPr/>
          </p:nvSpPr>
          <p:spPr>
            <a:xfrm>
              <a:off x="1788252" y="31368184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5CF73197-DB7A-6830-4C7E-57943900EDC4}"/>
                </a:ext>
              </a:extLst>
            </p:cNvPr>
            <p:cNvSpPr/>
            <p:nvPr/>
          </p:nvSpPr>
          <p:spPr>
            <a:xfrm>
              <a:off x="1841975" y="31132673"/>
              <a:ext cx="281928" cy="26321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9FCED264-5A29-9C9E-5079-3528543EF9C1}"/>
                </a:ext>
              </a:extLst>
            </p:cNvPr>
            <p:cNvSpPr/>
            <p:nvPr/>
          </p:nvSpPr>
          <p:spPr>
            <a:xfrm>
              <a:off x="1995988" y="31264607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5802BC40-FE8D-5009-FA60-4D9A309CB541}"/>
                </a:ext>
              </a:extLst>
            </p:cNvPr>
            <p:cNvSpPr/>
            <p:nvPr/>
          </p:nvSpPr>
          <p:spPr>
            <a:xfrm>
              <a:off x="1959172" y="31484042"/>
              <a:ext cx="281928" cy="26321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8421CEE8-A07C-B84D-94B2-DC1CCCF72AA7}"/>
                </a:ext>
              </a:extLst>
            </p:cNvPr>
            <p:cNvSpPr/>
            <p:nvPr/>
          </p:nvSpPr>
          <p:spPr>
            <a:xfrm>
              <a:off x="1757826" y="31761539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9DF85446-C6AE-37E9-376F-03308B1D3840}"/>
                </a:ext>
              </a:extLst>
            </p:cNvPr>
            <p:cNvSpPr/>
            <p:nvPr/>
          </p:nvSpPr>
          <p:spPr>
            <a:xfrm>
              <a:off x="1520994" y="31721942"/>
              <a:ext cx="281928" cy="26321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E936F5D5-4B09-9C2C-8286-7082865C074B}"/>
                </a:ext>
              </a:extLst>
            </p:cNvPr>
            <p:cNvSpPr/>
            <p:nvPr/>
          </p:nvSpPr>
          <p:spPr>
            <a:xfrm>
              <a:off x="1972657" y="31707033"/>
              <a:ext cx="281928" cy="26321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B0A2D427-630D-F9AA-C737-7CBEEB397048}"/>
                </a:ext>
              </a:extLst>
            </p:cNvPr>
            <p:cNvSpPr/>
            <p:nvPr/>
          </p:nvSpPr>
          <p:spPr>
            <a:xfrm>
              <a:off x="2098084" y="31488454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54869B4C-E61E-0122-940D-19F495A56B5D}"/>
                </a:ext>
              </a:extLst>
            </p:cNvPr>
            <p:cNvSpPr/>
            <p:nvPr/>
          </p:nvSpPr>
          <p:spPr>
            <a:xfrm>
              <a:off x="1959303" y="31089377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EB01A738-9511-D19F-2197-60D225050AAE}"/>
                </a:ext>
              </a:extLst>
            </p:cNvPr>
            <p:cNvSpPr/>
            <p:nvPr/>
          </p:nvSpPr>
          <p:spPr>
            <a:xfrm>
              <a:off x="1336116" y="31344022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025D1982-7076-730D-0FFC-47227AB28A7F}"/>
                </a:ext>
              </a:extLst>
            </p:cNvPr>
            <p:cNvSpPr/>
            <p:nvPr/>
          </p:nvSpPr>
          <p:spPr>
            <a:xfrm>
              <a:off x="1418745" y="31139609"/>
              <a:ext cx="281928" cy="26321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8" name="Picture 107">
            <a:extLst>
              <a:ext uri="{FF2B5EF4-FFF2-40B4-BE49-F238E27FC236}">
                <a16:creationId xmlns:a16="http://schemas.microsoft.com/office/drawing/2014/main" id="{F8014B98-B75F-EE5C-521F-9AC1734D53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6324" y="4087492"/>
            <a:ext cx="349869" cy="260995"/>
          </a:xfrm>
          <a:prstGeom prst="rect">
            <a:avLst/>
          </a:prstGeom>
        </p:spPr>
      </p:pic>
      <p:sp>
        <p:nvSpPr>
          <p:cNvPr id="109" name="Oval 108">
            <a:extLst>
              <a:ext uri="{FF2B5EF4-FFF2-40B4-BE49-F238E27FC236}">
                <a16:creationId xmlns:a16="http://schemas.microsoft.com/office/drawing/2014/main" id="{67A9E53E-D4A5-AB00-E95D-00689FC6EB77}"/>
              </a:ext>
            </a:extLst>
          </p:cNvPr>
          <p:cNvSpPr/>
          <p:nvPr/>
        </p:nvSpPr>
        <p:spPr>
          <a:xfrm>
            <a:off x="7821274" y="2787815"/>
            <a:ext cx="1663700" cy="163830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83E9F469-2225-120D-8E7C-2945463F94AB}"/>
              </a:ext>
            </a:extLst>
          </p:cNvPr>
          <p:cNvSpPr/>
          <p:nvPr/>
        </p:nvSpPr>
        <p:spPr>
          <a:xfrm>
            <a:off x="7661613" y="2614497"/>
            <a:ext cx="2011680" cy="201168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>
            <a:extLst>
              <a:ext uri="{FF2B5EF4-FFF2-40B4-BE49-F238E27FC236}">
                <a16:creationId xmlns:a16="http://schemas.microsoft.com/office/drawing/2014/main" id="{BA9B32ED-459A-95F8-E5C3-5405AD93062C}"/>
              </a:ext>
            </a:extLst>
          </p:cNvPr>
          <p:cNvSpPr/>
          <p:nvPr/>
        </p:nvSpPr>
        <p:spPr>
          <a:xfrm>
            <a:off x="7470939" y="2431617"/>
            <a:ext cx="2377440" cy="237744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id="{46B64EAE-5F13-0E8F-EAE8-1CD7FEE67A12}"/>
              </a:ext>
            </a:extLst>
          </p:cNvPr>
          <p:cNvSpPr/>
          <p:nvPr/>
        </p:nvSpPr>
        <p:spPr>
          <a:xfrm>
            <a:off x="7333779" y="2294457"/>
            <a:ext cx="2651760" cy="265176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A00AF6A9-75F1-36BD-2914-7ED74AD3A074}"/>
              </a:ext>
            </a:extLst>
          </p:cNvPr>
          <p:cNvSpPr/>
          <p:nvPr/>
        </p:nvSpPr>
        <p:spPr>
          <a:xfrm>
            <a:off x="8578525" y="4311718"/>
            <a:ext cx="177800" cy="182880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09AE1672-18F9-5290-5983-B1D1DCE1F55C}"/>
              </a:ext>
            </a:extLst>
          </p:cNvPr>
          <p:cNvSpPr/>
          <p:nvPr/>
        </p:nvSpPr>
        <p:spPr>
          <a:xfrm>
            <a:off x="9394717" y="4107434"/>
            <a:ext cx="177800" cy="182880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6D3B2839-7245-6429-2C23-01786077388A}"/>
              </a:ext>
            </a:extLst>
          </p:cNvPr>
          <p:cNvSpPr/>
          <p:nvPr/>
        </p:nvSpPr>
        <p:spPr>
          <a:xfrm>
            <a:off x="8096009" y="2650655"/>
            <a:ext cx="177800" cy="182880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21290DDD-5C29-55F2-E55B-DC40EF82D11B}"/>
              </a:ext>
            </a:extLst>
          </p:cNvPr>
          <p:cNvSpPr/>
          <p:nvPr/>
        </p:nvSpPr>
        <p:spPr>
          <a:xfrm>
            <a:off x="9211248" y="2523057"/>
            <a:ext cx="177800" cy="182880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7F3AD420-686D-FB3E-4EC6-3E8397D6C410}"/>
              </a:ext>
            </a:extLst>
          </p:cNvPr>
          <p:cNvSpPr/>
          <p:nvPr/>
        </p:nvSpPr>
        <p:spPr>
          <a:xfrm>
            <a:off x="7453386" y="4257047"/>
            <a:ext cx="177800" cy="182880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Oval 117">
            <a:extLst>
              <a:ext uri="{FF2B5EF4-FFF2-40B4-BE49-F238E27FC236}">
                <a16:creationId xmlns:a16="http://schemas.microsoft.com/office/drawing/2014/main" id="{4D78C0DE-BC31-FA1D-B3B2-685CDC6E727C}"/>
              </a:ext>
            </a:extLst>
          </p:cNvPr>
          <p:cNvSpPr/>
          <p:nvPr/>
        </p:nvSpPr>
        <p:spPr>
          <a:xfrm>
            <a:off x="7386137" y="3339261"/>
            <a:ext cx="177800" cy="182880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2F2BE872-0FBE-8FFA-D971-88E93E75AD41}"/>
              </a:ext>
            </a:extLst>
          </p:cNvPr>
          <p:cNvSpPr/>
          <p:nvPr/>
        </p:nvSpPr>
        <p:spPr>
          <a:xfrm>
            <a:off x="9122348" y="4726208"/>
            <a:ext cx="177800" cy="182880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AE37292E-273C-0001-C7C1-F5B6905691C5}"/>
              </a:ext>
            </a:extLst>
          </p:cNvPr>
          <p:cNvSpPr/>
          <p:nvPr/>
        </p:nvSpPr>
        <p:spPr>
          <a:xfrm>
            <a:off x="9901898" y="3385226"/>
            <a:ext cx="177800" cy="182880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7DFB0C19-2975-CBC8-F83A-8E37EDBF178E}"/>
              </a:ext>
            </a:extLst>
          </p:cNvPr>
          <p:cNvSpPr txBox="1"/>
          <p:nvPr/>
        </p:nvSpPr>
        <p:spPr>
          <a:xfrm>
            <a:off x="1902596" y="5476040"/>
            <a:ext cx="3906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Single-particle orbital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7140E079-5B45-B0D1-CA2D-0B2A7B49F119}"/>
              </a:ext>
            </a:extLst>
          </p:cNvPr>
          <p:cNvSpPr txBox="1"/>
          <p:nvPr/>
        </p:nvSpPr>
        <p:spPr>
          <a:xfrm>
            <a:off x="7192702" y="5483440"/>
            <a:ext cx="3906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Multiple electrons in the cloud </a:t>
            </a:r>
          </a:p>
        </p:txBody>
      </p:sp>
      <p:cxnSp>
        <p:nvCxnSpPr>
          <p:cNvPr id="127" name="Straight Arrow Connector 126">
            <a:extLst>
              <a:ext uri="{FF2B5EF4-FFF2-40B4-BE49-F238E27FC236}">
                <a16:creationId xmlns:a16="http://schemas.microsoft.com/office/drawing/2014/main" id="{03EE2094-F641-CB44-2A6E-95559EC4FDB9}"/>
              </a:ext>
            </a:extLst>
          </p:cNvPr>
          <p:cNvCxnSpPr>
            <a:stCxn id="61" idx="0"/>
            <a:endCxn id="25" idx="4"/>
          </p:cNvCxnSpPr>
          <p:nvPr/>
        </p:nvCxnSpPr>
        <p:spPr>
          <a:xfrm flipH="1" flipV="1">
            <a:off x="3030773" y="3924300"/>
            <a:ext cx="7765" cy="412184"/>
          </a:xfrm>
          <a:prstGeom prst="straightConnector1">
            <a:avLst/>
          </a:prstGeom>
          <a:ln w="76200">
            <a:solidFill>
              <a:srgbClr val="B251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Arrow Connector 127">
            <a:extLst>
              <a:ext uri="{FF2B5EF4-FFF2-40B4-BE49-F238E27FC236}">
                <a16:creationId xmlns:a16="http://schemas.microsoft.com/office/drawing/2014/main" id="{7E632D35-94A9-F675-8D0A-D4ABD3692304}"/>
              </a:ext>
            </a:extLst>
          </p:cNvPr>
          <p:cNvCxnSpPr/>
          <p:nvPr/>
        </p:nvCxnSpPr>
        <p:spPr>
          <a:xfrm flipH="1" flipV="1">
            <a:off x="8668808" y="3892220"/>
            <a:ext cx="7765" cy="412184"/>
          </a:xfrm>
          <a:prstGeom prst="straightConnector1">
            <a:avLst/>
          </a:prstGeom>
          <a:ln w="76200">
            <a:solidFill>
              <a:srgbClr val="B251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Arrow Connector 129">
            <a:extLst>
              <a:ext uri="{FF2B5EF4-FFF2-40B4-BE49-F238E27FC236}">
                <a16:creationId xmlns:a16="http://schemas.microsoft.com/office/drawing/2014/main" id="{546E9D4E-249E-5831-637A-1E383E1957F6}"/>
              </a:ext>
            </a:extLst>
          </p:cNvPr>
          <p:cNvCxnSpPr>
            <a:cxnSpLocks/>
          </p:cNvCxnSpPr>
          <p:nvPr/>
        </p:nvCxnSpPr>
        <p:spPr>
          <a:xfrm>
            <a:off x="3021292" y="4432578"/>
            <a:ext cx="1739740" cy="34630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Arrow Connector 130">
            <a:extLst>
              <a:ext uri="{FF2B5EF4-FFF2-40B4-BE49-F238E27FC236}">
                <a16:creationId xmlns:a16="http://schemas.microsoft.com/office/drawing/2014/main" id="{40D50BB2-E55B-15FD-0BAD-A488B2386836}"/>
              </a:ext>
            </a:extLst>
          </p:cNvPr>
          <p:cNvCxnSpPr>
            <a:cxnSpLocks/>
          </p:cNvCxnSpPr>
          <p:nvPr/>
        </p:nvCxnSpPr>
        <p:spPr>
          <a:xfrm>
            <a:off x="8717968" y="4449466"/>
            <a:ext cx="2024822" cy="36690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4" name="Picture 133">
            <a:extLst>
              <a:ext uri="{FF2B5EF4-FFF2-40B4-BE49-F238E27FC236}">
                <a16:creationId xmlns:a16="http://schemas.microsoft.com/office/drawing/2014/main" id="{1B9F0C43-261D-1918-4A6D-0CEFD57DBF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2686" y="4676671"/>
            <a:ext cx="381000" cy="279400"/>
          </a:xfrm>
          <a:prstGeom prst="rect">
            <a:avLst/>
          </a:prstGeom>
        </p:spPr>
      </p:pic>
      <p:pic>
        <p:nvPicPr>
          <p:cNvPr id="135" name="Picture 134">
            <a:extLst>
              <a:ext uri="{FF2B5EF4-FFF2-40B4-BE49-F238E27FC236}">
                <a16:creationId xmlns:a16="http://schemas.microsoft.com/office/drawing/2014/main" id="{0059FD59-4E2D-2648-055E-E080CB986A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6170" y="4721839"/>
            <a:ext cx="381000" cy="279400"/>
          </a:xfrm>
          <a:prstGeom prst="rect">
            <a:avLst/>
          </a:prstGeom>
        </p:spPr>
      </p:pic>
      <p:sp>
        <p:nvSpPr>
          <p:cNvPr id="4" name="Footer Placeholder 2100">
            <a:extLst>
              <a:ext uri="{FF2B5EF4-FFF2-40B4-BE49-F238E27FC236}">
                <a16:creationId xmlns:a16="http://schemas.microsoft.com/office/drawing/2014/main" id="{241A4363-05B7-E41C-ED7A-FB661A4CE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23203" y="6452334"/>
            <a:ext cx="4764395" cy="365125"/>
          </a:xfrm>
        </p:spPr>
        <p:txBody>
          <a:bodyPr/>
          <a:lstStyle/>
          <a:p>
            <a:r>
              <a:rPr lang="en-US" dirty="0"/>
              <a:t>FRIB-TA: Future directions in nuclear beta decay at FRIB</a:t>
            </a:r>
          </a:p>
        </p:txBody>
      </p:sp>
    </p:spTree>
    <p:extLst>
      <p:ext uri="{BB962C8B-B14F-4D97-AF65-F5344CB8AC3E}">
        <p14:creationId xmlns:p14="http://schemas.microsoft.com/office/powerpoint/2010/main" val="2836283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16799-3B50-5037-9186-FED0364BF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806" y="432770"/>
            <a:ext cx="11473542" cy="1325563"/>
          </a:xfrm>
        </p:spPr>
        <p:txBody>
          <a:bodyPr/>
          <a:lstStyle/>
          <a:p>
            <a:r>
              <a:rPr lang="en-US" dirty="0"/>
              <a:t>What about leptons?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55C9A99-607F-18A7-D4B5-EB11DBC44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5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09F1AFA-71A1-E541-754F-6D64F4E4D6CA}"/>
              </a:ext>
            </a:extLst>
          </p:cNvPr>
          <p:cNvGrpSpPr/>
          <p:nvPr/>
        </p:nvGrpSpPr>
        <p:grpSpPr>
          <a:xfrm>
            <a:off x="2644922" y="3294794"/>
            <a:ext cx="715846" cy="629506"/>
            <a:chOff x="1336116" y="31018282"/>
            <a:chExt cx="1043896" cy="1006472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84171C44-0EAA-E52C-9B11-B787348AC527}"/>
                </a:ext>
              </a:extLst>
            </p:cNvPr>
            <p:cNvSpPr/>
            <p:nvPr/>
          </p:nvSpPr>
          <p:spPr>
            <a:xfrm>
              <a:off x="1466367" y="31164326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5892A486-E72D-9A46-F632-8F84B4A74813}"/>
                </a:ext>
              </a:extLst>
            </p:cNvPr>
            <p:cNvSpPr/>
            <p:nvPr/>
          </p:nvSpPr>
          <p:spPr>
            <a:xfrm>
              <a:off x="1461249" y="31344072"/>
              <a:ext cx="281928" cy="26321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C01E16F-4058-9A4C-F82A-5739193D489E}"/>
                </a:ext>
              </a:extLst>
            </p:cNvPr>
            <p:cNvSpPr/>
            <p:nvPr/>
          </p:nvSpPr>
          <p:spPr>
            <a:xfrm>
              <a:off x="1666816" y="31018282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C4718C93-1D2A-8C9A-322B-0608C819D437}"/>
                </a:ext>
              </a:extLst>
            </p:cNvPr>
            <p:cNvSpPr/>
            <p:nvPr/>
          </p:nvSpPr>
          <p:spPr>
            <a:xfrm>
              <a:off x="1586247" y="31446759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E9466412-56F0-420C-C301-D51EEF138731}"/>
                </a:ext>
              </a:extLst>
            </p:cNvPr>
            <p:cNvSpPr/>
            <p:nvPr/>
          </p:nvSpPr>
          <p:spPr>
            <a:xfrm>
              <a:off x="1641526" y="31207085"/>
              <a:ext cx="281928" cy="26321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39B7998F-FFA1-A35B-64B5-7806CAFBB5F9}"/>
                </a:ext>
              </a:extLst>
            </p:cNvPr>
            <p:cNvSpPr/>
            <p:nvPr/>
          </p:nvSpPr>
          <p:spPr>
            <a:xfrm>
              <a:off x="1400703" y="31510122"/>
              <a:ext cx="281928" cy="26321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3AB51554-62A6-7433-47FE-1BEE44FB1B04}"/>
                </a:ext>
              </a:extLst>
            </p:cNvPr>
            <p:cNvSpPr/>
            <p:nvPr/>
          </p:nvSpPr>
          <p:spPr>
            <a:xfrm>
              <a:off x="1607331" y="31631399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BFC355BE-5B68-C43F-60FE-57F10BF67361}"/>
                </a:ext>
              </a:extLst>
            </p:cNvPr>
            <p:cNvSpPr/>
            <p:nvPr/>
          </p:nvSpPr>
          <p:spPr>
            <a:xfrm>
              <a:off x="1769191" y="31556987"/>
              <a:ext cx="281928" cy="26321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D0ECFD99-A1C0-7CB6-ACD7-4E4463205031}"/>
                </a:ext>
              </a:extLst>
            </p:cNvPr>
            <p:cNvSpPr/>
            <p:nvPr/>
          </p:nvSpPr>
          <p:spPr>
            <a:xfrm>
              <a:off x="1788252" y="31368184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89EB0FD7-C86B-3B3E-46A5-B5938C8136A5}"/>
                </a:ext>
              </a:extLst>
            </p:cNvPr>
            <p:cNvSpPr/>
            <p:nvPr/>
          </p:nvSpPr>
          <p:spPr>
            <a:xfrm>
              <a:off x="1841975" y="31132673"/>
              <a:ext cx="281928" cy="26321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295D4E63-3BE5-5922-0C03-7CA3010402B8}"/>
                </a:ext>
              </a:extLst>
            </p:cNvPr>
            <p:cNvSpPr/>
            <p:nvPr/>
          </p:nvSpPr>
          <p:spPr>
            <a:xfrm>
              <a:off x="1995988" y="31264607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E821A91D-6CF0-5E06-5366-1196A5913906}"/>
                </a:ext>
              </a:extLst>
            </p:cNvPr>
            <p:cNvSpPr/>
            <p:nvPr/>
          </p:nvSpPr>
          <p:spPr>
            <a:xfrm>
              <a:off x="1959172" y="31484042"/>
              <a:ext cx="281928" cy="26321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DA4D13C5-F39B-3D05-49C8-C9580E8469C6}"/>
                </a:ext>
              </a:extLst>
            </p:cNvPr>
            <p:cNvSpPr/>
            <p:nvPr/>
          </p:nvSpPr>
          <p:spPr>
            <a:xfrm>
              <a:off x="1757826" y="31761539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2388C7A0-5B42-2B0E-119F-0A632E0B01F0}"/>
                </a:ext>
              </a:extLst>
            </p:cNvPr>
            <p:cNvSpPr/>
            <p:nvPr/>
          </p:nvSpPr>
          <p:spPr>
            <a:xfrm>
              <a:off x="1520994" y="31721942"/>
              <a:ext cx="281928" cy="26321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A13605C1-5CEC-EB46-D234-19813E26D518}"/>
                </a:ext>
              </a:extLst>
            </p:cNvPr>
            <p:cNvSpPr/>
            <p:nvPr/>
          </p:nvSpPr>
          <p:spPr>
            <a:xfrm>
              <a:off x="1972657" y="31707033"/>
              <a:ext cx="281928" cy="26321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1B6F5AAB-C861-3FE6-47FD-73BBB0893EE5}"/>
                </a:ext>
              </a:extLst>
            </p:cNvPr>
            <p:cNvSpPr/>
            <p:nvPr/>
          </p:nvSpPr>
          <p:spPr>
            <a:xfrm>
              <a:off x="2098084" y="31488454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B0EA1D41-3717-86F5-01F1-CD96D97818A9}"/>
                </a:ext>
              </a:extLst>
            </p:cNvPr>
            <p:cNvSpPr/>
            <p:nvPr/>
          </p:nvSpPr>
          <p:spPr>
            <a:xfrm>
              <a:off x="1959303" y="31089377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F1B1C595-C510-0CAD-E377-69400D35E535}"/>
                </a:ext>
              </a:extLst>
            </p:cNvPr>
            <p:cNvSpPr/>
            <p:nvPr/>
          </p:nvSpPr>
          <p:spPr>
            <a:xfrm>
              <a:off x="1336116" y="31344022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F57ED64D-1450-7599-77DF-DD3D0A3364CA}"/>
                </a:ext>
              </a:extLst>
            </p:cNvPr>
            <p:cNvSpPr/>
            <p:nvPr/>
          </p:nvSpPr>
          <p:spPr>
            <a:xfrm>
              <a:off x="1418745" y="31139609"/>
              <a:ext cx="281928" cy="26321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4" name="Picture 53">
            <a:extLst>
              <a:ext uri="{FF2B5EF4-FFF2-40B4-BE49-F238E27FC236}">
                <a16:creationId xmlns:a16="http://schemas.microsoft.com/office/drawing/2014/main" id="{52BEAF67-6C96-2020-EF82-31EE31F40F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7437" y="4112258"/>
            <a:ext cx="349869" cy="260995"/>
          </a:xfrm>
          <a:prstGeom prst="rect">
            <a:avLst/>
          </a:prstGeom>
        </p:spPr>
      </p:pic>
      <p:sp>
        <p:nvSpPr>
          <p:cNvPr id="57" name="Oval 56">
            <a:extLst>
              <a:ext uri="{FF2B5EF4-FFF2-40B4-BE49-F238E27FC236}">
                <a16:creationId xmlns:a16="http://schemas.microsoft.com/office/drawing/2014/main" id="{7FFAD2C2-CA9B-D636-22C9-F6634FD0C06A}"/>
              </a:ext>
            </a:extLst>
          </p:cNvPr>
          <p:cNvSpPr/>
          <p:nvPr/>
        </p:nvSpPr>
        <p:spPr>
          <a:xfrm>
            <a:off x="2192387" y="2812581"/>
            <a:ext cx="1663700" cy="163830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C6475D65-4FE9-1135-A5C1-F943914CDBCA}"/>
              </a:ext>
            </a:extLst>
          </p:cNvPr>
          <p:cNvSpPr/>
          <p:nvPr/>
        </p:nvSpPr>
        <p:spPr>
          <a:xfrm>
            <a:off x="2032726" y="2639263"/>
            <a:ext cx="2011680" cy="201168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C12A1FA9-9091-E792-F4DA-FEED35660D32}"/>
              </a:ext>
            </a:extLst>
          </p:cNvPr>
          <p:cNvSpPr/>
          <p:nvPr/>
        </p:nvSpPr>
        <p:spPr>
          <a:xfrm>
            <a:off x="1842052" y="2456383"/>
            <a:ext cx="2377440" cy="237744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92C2D04F-602B-A6C8-2CD5-C974D722FAEA}"/>
              </a:ext>
            </a:extLst>
          </p:cNvPr>
          <p:cNvSpPr/>
          <p:nvPr/>
        </p:nvSpPr>
        <p:spPr>
          <a:xfrm>
            <a:off x="1704892" y="2319223"/>
            <a:ext cx="2651760" cy="265176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BA509DC6-76C6-6DFA-C870-FB9449134AD9}"/>
              </a:ext>
            </a:extLst>
          </p:cNvPr>
          <p:cNvSpPr/>
          <p:nvPr/>
        </p:nvSpPr>
        <p:spPr>
          <a:xfrm>
            <a:off x="2949638" y="4336484"/>
            <a:ext cx="177800" cy="182880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7DFB0C19-2975-CBC8-F83A-8E37EDBF178E}"/>
              </a:ext>
            </a:extLst>
          </p:cNvPr>
          <p:cNvSpPr txBox="1"/>
          <p:nvPr/>
        </p:nvSpPr>
        <p:spPr>
          <a:xfrm>
            <a:off x="1902596" y="5476040"/>
            <a:ext cx="3906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Single-particle orbital</a:t>
            </a:r>
          </a:p>
        </p:txBody>
      </p:sp>
      <p:cxnSp>
        <p:nvCxnSpPr>
          <p:cNvPr id="127" name="Straight Arrow Connector 126">
            <a:extLst>
              <a:ext uri="{FF2B5EF4-FFF2-40B4-BE49-F238E27FC236}">
                <a16:creationId xmlns:a16="http://schemas.microsoft.com/office/drawing/2014/main" id="{03EE2094-F641-CB44-2A6E-95559EC4FDB9}"/>
              </a:ext>
            </a:extLst>
          </p:cNvPr>
          <p:cNvCxnSpPr>
            <a:stCxn id="61" idx="0"/>
            <a:endCxn id="25" idx="4"/>
          </p:cNvCxnSpPr>
          <p:nvPr/>
        </p:nvCxnSpPr>
        <p:spPr>
          <a:xfrm flipH="1" flipV="1">
            <a:off x="3030773" y="3924300"/>
            <a:ext cx="7765" cy="412184"/>
          </a:xfrm>
          <a:prstGeom prst="straightConnector1">
            <a:avLst/>
          </a:prstGeom>
          <a:ln w="76200">
            <a:solidFill>
              <a:srgbClr val="B251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Arrow Connector 129">
            <a:extLst>
              <a:ext uri="{FF2B5EF4-FFF2-40B4-BE49-F238E27FC236}">
                <a16:creationId xmlns:a16="http://schemas.microsoft.com/office/drawing/2014/main" id="{546E9D4E-249E-5831-637A-1E383E1957F6}"/>
              </a:ext>
            </a:extLst>
          </p:cNvPr>
          <p:cNvCxnSpPr>
            <a:cxnSpLocks/>
          </p:cNvCxnSpPr>
          <p:nvPr/>
        </p:nvCxnSpPr>
        <p:spPr>
          <a:xfrm>
            <a:off x="3021292" y="4432578"/>
            <a:ext cx="1739740" cy="34630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4" name="Picture 133">
            <a:extLst>
              <a:ext uri="{FF2B5EF4-FFF2-40B4-BE49-F238E27FC236}">
                <a16:creationId xmlns:a16="http://schemas.microsoft.com/office/drawing/2014/main" id="{1B9F0C43-261D-1918-4A6D-0CEFD57DBF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2686" y="4676671"/>
            <a:ext cx="381000" cy="279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D124114-FB8B-7C86-7F50-0EECC2E8B70E}"/>
              </a:ext>
            </a:extLst>
          </p:cNvPr>
          <p:cNvSpPr txBox="1"/>
          <p:nvPr/>
        </p:nvSpPr>
        <p:spPr>
          <a:xfrm>
            <a:off x="6490952" y="279664"/>
            <a:ext cx="52417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For </a:t>
            </a:r>
            <a:r>
              <a:rPr lang="en-US" sz="2000" dirty="0">
                <a:solidFill>
                  <a:srgbClr val="FF0000"/>
                </a:solidFill>
              </a:rPr>
              <a:t>electron</a:t>
            </a:r>
            <a:r>
              <a:rPr lang="en-US" sz="2000" dirty="0"/>
              <a:t>: Solve the Dirac equation with nuclear charge distribution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36A9409-4336-8CB6-2E51-8282BD2C0B99}"/>
              </a:ext>
            </a:extLst>
          </p:cNvPr>
          <p:cNvSpPr txBox="1"/>
          <p:nvPr/>
        </p:nvSpPr>
        <p:spPr>
          <a:xfrm>
            <a:off x="6490952" y="3088475"/>
            <a:ext cx="52417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For </a:t>
            </a:r>
            <a:r>
              <a:rPr lang="en-US" sz="2000" dirty="0">
                <a:solidFill>
                  <a:srgbClr val="FF0000"/>
                </a:solidFill>
              </a:rPr>
              <a:t>neutrino</a:t>
            </a:r>
            <a:r>
              <a:rPr lang="en-US" sz="2000" dirty="0"/>
              <a:t>: expand into multipoles, spherical Bessel functions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32A89A4-C281-4704-981B-8FDB13A742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4416" y="3767049"/>
            <a:ext cx="3494773" cy="266611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34161D8-276B-8B26-9177-3C2644257F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3502" y="1036274"/>
            <a:ext cx="2709366" cy="211431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0A6A345-737F-DC7B-B7FD-4AE6C5D0AB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0148" y="1036274"/>
            <a:ext cx="2629765" cy="2052201"/>
          </a:xfrm>
          <a:prstGeom prst="rect">
            <a:avLst/>
          </a:prstGeom>
        </p:spPr>
      </p:pic>
      <p:sp>
        <p:nvSpPr>
          <p:cNvPr id="4" name="Footer Placeholder 2100">
            <a:extLst>
              <a:ext uri="{FF2B5EF4-FFF2-40B4-BE49-F238E27FC236}">
                <a16:creationId xmlns:a16="http://schemas.microsoft.com/office/drawing/2014/main" id="{FC6B34D0-5ADC-C838-F4C1-C092A0C54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23203" y="6452334"/>
            <a:ext cx="4764395" cy="365125"/>
          </a:xfrm>
        </p:spPr>
        <p:txBody>
          <a:bodyPr/>
          <a:lstStyle/>
          <a:p>
            <a:r>
              <a:rPr lang="en-US" dirty="0"/>
              <a:t>FRIB-TA: Future directions in nuclear beta decay at FRIB</a:t>
            </a:r>
          </a:p>
        </p:txBody>
      </p:sp>
    </p:spTree>
    <p:extLst>
      <p:ext uri="{BB962C8B-B14F-4D97-AF65-F5344CB8AC3E}">
        <p14:creationId xmlns:p14="http://schemas.microsoft.com/office/powerpoint/2010/main" val="1164483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16799-3B50-5037-9186-FED0364BF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806" y="432770"/>
            <a:ext cx="11473542" cy="1325563"/>
          </a:xfrm>
        </p:spPr>
        <p:txBody>
          <a:bodyPr/>
          <a:lstStyle/>
          <a:p>
            <a:r>
              <a:rPr lang="en-US" dirty="0"/>
              <a:t>What about leptons?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55C9A99-607F-18A7-D4B5-EB11DBC44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5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09F1AFA-71A1-E541-754F-6D64F4E4D6CA}"/>
              </a:ext>
            </a:extLst>
          </p:cNvPr>
          <p:cNvGrpSpPr/>
          <p:nvPr/>
        </p:nvGrpSpPr>
        <p:grpSpPr>
          <a:xfrm>
            <a:off x="2644922" y="3294794"/>
            <a:ext cx="715846" cy="629506"/>
            <a:chOff x="1336116" y="31018282"/>
            <a:chExt cx="1043896" cy="1006472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84171C44-0EAA-E52C-9B11-B787348AC527}"/>
                </a:ext>
              </a:extLst>
            </p:cNvPr>
            <p:cNvSpPr/>
            <p:nvPr/>
          </p:nvSpPr>
          <p:spPr>
            <a:xfrm>
              <a:off x="1466367" y="31164326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5892A486-E72D-9A46-F632-8F84B4A74813}"/>
                </a:ext>
              </a:extLst>
            </p:cNvPr>
            <p:cNvSpPr/>
            <p:nvPr/>
          </p:nvSpPr>
          <p:spPr>
            <a:xfrm>
              <a:off x="1461249" y="31344072"/>
              <a:ext cx="281928" cy="26321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C01E16F-4058-9A4C-F82A-5739193D489E}"/>
                </a:ext>
              </a:extLst>
            </p:cNvPr>
            <p:cNvSpPr/>
            <p:nvPr/>
          </p:nvSpPr>
          <p:spPr>
            <a:xfrm>
              <a:off x="1666816" y="31018282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C4718C93-1D2A-8C9A-322B-0608C819D437}"/>
                </a:ext>
              </a:extLst>
            </p:cNvPr>
            <p:cNvSpPr/>
            <p:nvPr/>
          </p:nvSpPr>
          <p:spPr>
            <a:xfrm>
              <a:off x="1586247" y="31446759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E9466412-56F0-420C-C301-D51EEF138731}"/>
                </a:ext>
              </a:extLst>
            </p:cNvPr>
            <p:cNvSpPr/>
            <p:nvPr/>
          </p:nvSpPr>
          <p:spPr>
            <a:xfrm>
              <a:off x="1641526" y="31207085"/>
              <a:ext cx="281928" cy="26321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39B7998F-FFA1-A35B-64B5-7806CAFBB5F9}"/>
                </a:ext>
              </a:extLst>
            </p:cNvPr>
            <p:cNvSpPr/>
            <p:nvPr/>
          </p:nvSpPr>
          <p:spPr>
            <a:xfrm>
              <a:off x="1400703" y="31510122"/>
              <a:ext cx="281928" cy="26321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3AB51554-62A6-7433-47FE-1BEE44FB1B04}"/>
                </a:ext>
              </a:extLst>
            </p:cNvPr>
            <p:cNvSpPr/>
            <p:nvPr/>
          </p:nvSpPr>
          <p:spPr>
            <a:xfrm>
              <a:off x="1607331" y="31631399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BFC355BE-5B68-C43F-60FE-57F10BF67361}"/>
                </a:ext>
              </a:extLst>
            </p:cNvPr>
            <p:cNvSpPr/>
            <p:nvPr/>
          </p:nvSpPr>
          <p:spPr>
            <a:xfrm>
              <a:off x="1769191" y="31556987"/>
              <a:ext cx="281928" cy="26321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D0ECFD99-A1C0-7CB6-ACD7-4E4463205031}"/>
                </a:ext>
              </a:extLst>
            </p:cNvPr>
            <p:cNvSpPr/>
            <p:nvPr/>
          </p:nvSpPr>
          <p:spPr>
            <a:xfrm>
              <a:off x="1788252" y="31368184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89EB0FD7-C86B-3B3E-46A5-B5938C8136A5}"/>
                </a:ext>
              </a:extLst>
            </p:cNvPr>
            <p:cNvSpPr/>
            <p:nvPr/>
          </p:nvSpPr>
          <p:spPr>
            <a:xfrm>
              <a:off x="1841975" y="31132673"/>
              <a:ext cx="281928" cy="26321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295D4E63-3BE5-5922-0C03-7CA3010402B8}"/>
                </a:ext>
              </a:extLst>
            </p:cNvPr>
            <p:cNvSpPr/>
            <p:nvPr/>
          </p:nvSpPr>
          <p:spPr>
            <a:xfrm>
              <a:off x="1995988" y="31264607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E821A91D-6CF0-5E06-5366-1196A5913906}"/>
                </a:ext>
              </a:extLst>
            </p:cNvPr>
            <p:cNvSpPr/>
            <p:nvPr/>
          </p:nvSpPr>
          <p:spPr>
            <a:xfrm>
              <a:off x="1959172" y="31484042"/>
              <a:ext cx="281928" cy="26321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DA4D13C5-F39B-3D05-49C8-C9580E8469C6}"/>
                </a:ext>
              </a:extLst>
            </p:cNvPr>
            <p:cNvSpPr/>
            <p:nvPr/>
          </p:nvSpPr>
          <p:spPr>
            <a:xfrm>
              <a:off x="1757826" y="31761539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2388C7A0-5B42-2B0E-119F-0A632E0B01F0}"/>
                </a:ext>
              </a:extLst>
            </p:cNvPr>
            <p:cNvSpPr/>
            <p:nvPr/>
          </p:nvSpPr>
          <p:spPr>
            <a:xfrm>
              <a:off x="1520994" y="31721942"/>
              <a:ext cx="281928" cy="26321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A13605C1-5CEC-EB46-D234-19813E26D518}"/>
                </a:ext>
              </a:extLst>
            </p:cNvPr>
            <p:cNvSpPr/>
            <p:nvPr/>
          </p:nvSpPr>
          <p:spPr>
            <a:xfrm>
              <a:off x="1972657" y="31707033"/>
              <a:ext cx="281928" cy="26321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1B6F5AAB-C861-3FE6-47FD-73BBB0893EE5}"/>
                </a:ext>
              </a:extLst>
            </p:cNvPr>
            <p:cNvSpPr/>
            <p:nvPr/>
          </p:nvSpPr>
          <p:spPr>
            <a:xfrm>
              <a:off x="2098084" y="31488454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B0EA1D41-3717-86F5-01F1-CD96D97818A9}"/>
                </a:ext>
              </a:extLst>
            </p:cNvPr>
            <p:cNvSpPr/>
            <p:nvPr/>
          </p:nvSpPr>
          <p:spPr>
            <a:xfrm>
              <a:off x="1959303" y="31089377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F1B1C595-C510-0CAD-E377-69400D35E535}"/>
                </a:ext>
              </a:extLst>
            </p:cNvPr>
            <p:cNvSpPr/>
            <p:nvPr/>
          </p:nvSpPr>
          <p:spPr>
            <a:xfrm>
              <a:off x="1336116" y="31344022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F57ED64D-1450-7599-77DF-DD3D0A3364CA}"/>
                </a:ext>
              </a:extLst>
            </p:cNvPr>
            <p:cNvSpPr/>
            <p:nvPr/>
          </p:nvSpPr>
          <p:spPr>
            <a:xfrm>
              <a:off x="1418745" y="31139609"/>
              <a:ext cx="281928" cy="26321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4" name="Picture 53">
            <a:extLst>
              <a:ext uri="{FF2B5EF4-FFF2-40B4-BE49-F238E27FC236}">
                <a16:creationId xmlns:a16="http://schemas.microsoft.com/office/drawing/2014/main" id="{52BEAF67-6C96-2020-EF82-31EE31F40F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7437" y="4112258"/>
            <a:ext cx="349869" cy="260995"/>
          </a:xfrm>
          <a:prstGeom prst="rect">
            <a:avLst/>
          </a:prstGeom>
        </p:spPr>
      </p:pic>
      <p:sp>
        <p:nvSpPr>
          <p:cNvPr id="57" name="Oval 56">
            <a:extLst>
              <a:ext uri="{FF2B5EF4-FFF2-40B4-BE49-F238E27FC236}">
                <a16:creationId xmlns:a16="http://schemas.microsoft.com/office/drawing/2014/main" id="{7FFAD2C2-CA9B-D636-22C9-F6634FD0C06A}"/>
              </a:ext>
            </a:extLst>
          </p:cNvPr>
          <p:cNvSpPr/>
          <p:nvPr/>
        </p:nvSpPr>
        <p:spPr>
          <a:xfrm>
            <a:off x="2192387" y="2812581"/>
            <a:ext cx="1663700" cy="163830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C6475D65-4FE9-1135-A5C1-F943914CDBCA}"/>
              </a:ext>
            </a:extLst>
          </p:cNvPr>
          <p:cNvSpPr/>
          <p:nvPr/>
        </p:nvSpPr>
        <p:spPr>
          <a:xfrm>
            <a:off x="2032726" y="2639263"/>
            <a:ext cx="2011680" cy="201168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C12A1FA9-9091-E792-F4DA-FEED35660D32}"/>
              </a:ext>
            </a:extLst>
          </p:cNvPr>
          <p:cNvSpPr/>
          <p:nvPr/>
        </p:nvSpPr>
        <p:spPr>
          <a:xfrm>
            <a:off x="1842052" y="2456383"/>
            <a:ext cx="2377440" cy="237744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92C2D04F-602B-A6C8-2CD5-C974D722FAEA}"/>
              </a:ext>
            </a:extLst>
          </p:cNvPr>
          <p:cNvSpPr/>
          <p:nvPr/>
        </p:nvSpPr>
        <p:spPr>
          <a:xfrm>
            <a:off x="1704892" y="2319223"/>
            <a:ext cx="2651760" cy="265176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BA509DC6-76C6-6DFA-C870-FB9449134AD9}"/>
              </a:ext>
            </a:extLst>
          </p:cNvPr>
          <p:cNvSpPr/>
          <p:nvPr/>
        </p:nvSpPr>
        <p:spPr>
          <a:xfrm>
            <a:off x="2949638" y="4336484"/>
            <a:ext cx="177800" cy="182880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7DFB0C19-2975-CBC8-F83A-8E37EDBF178E}"/>
              </a:ext>
            </a:extLst>
          </p:cNvPr>
          <p:cNvSpPr txBox="1"/>
          <p:nvPr/>
        </p:nvSpPr>
        <p:spPr>
          <a:xfrm>
            <a:off x="1902596" y="5476040"/>
            <a:ext cx="3906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Single-particle orbital</a:t>
            </a:r>
          </a:p>
        </p:txBody>
      </p:sp>
      <p:cxnSp>
        <p:nvCxnSpPr>
          <p:cNvPr id="127" name="Straight Arrow Connector 126">
            <a:extLst>
              <a:ext uri="{FF2B5EF4-FFF2-40B4-BE49-F238E27FC236}">
                <a16:creationId xmlns:a16="http://schemas.microsoft.com/office/drawing/2014/main" id="{03EE2094-F641-CB44-2A6E-95559EC4FDB9}"/>
              </a:ext>
            </a:extLst>
          </p:cNvPr>
          <p:cNvCxnSpPr>
            <a:stCxn id="61" idx="0"/>
            <a:endCxn id="25" idx="4"/>
          </p:cNvCxnSpPr>
          <p:nvPr/>
        </p:nvCxnSpPr>
        <p:spPr>
          <a:xfrm flipH="1" flipV="1">
            <a:off x="3030773" y="3924300"/>
            <a:ext cx="7765" cy="412184"/>
          </a:xfrm>
          <a:prstGeom prst="straightConnector1">
            <a:avLst/>
          </a:prstGeom>
          <a:ln w="76200">
            <a:solidFill>
              <a:srgbClr val="B251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Arrow Connector 129">
            <a:extLst>
              <a:ext uri="{FF2B5EF4-FFF2-40B4-BE49-F238E27FC236}">
                <a16:creationId xmlns:a16="http://schemas.microsoft.com/office/drawing/2014/main" id="{546E9D4E-249E-5831-637A-1E383E1957F6}"/>
              </a:ext>
            </a:extLst>
          </p:cNvPr>
          <p:cNvCxnSpPr>
            <a:cxnSpLocks/>
          </p:cNvCxnSpPr>
          <p:nvPr/>
        </p:nvCxnSpPr>
        <p:spPr>
          <a:xfrm>
            <a:off x="3021292" y="4432578"/>
            <a:ext cx="1739740" cy="34630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4" name="Picture 133">
            <a:extLst>
              <a:ext uri="{FF2B5EF4-FFF2-40B4-BE49-F238E27FC236}">
                <a16:creationId xmlns:a16="http://schemas.microsoft.com/office/drawing/2014/main" id="{1B9F0C43-261D-1918-4A6D-0CEFD57DBF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2686" y="4676671"/>
            <a:ext cx="381000" cy="279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D124114-FB8B-7C86-7F50-0EECC2E8B70E}"/>
              </a:ext>
            </a:extLst>
          </p:cNvPr>
          <p:cNvSpPr txBox="1"/>
          <p:nvPr/>
        </p:nvSpPr>
        <p:spPr>
          <a:xfrm>
            <a:off x="6490952" y="279664"/>
            <a:ext cx="52417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For </a:t>
            </a:r>
            <a:r>
              <a:rPr lang="en-US" sz="2000" dirty="0">
                <a:solidFill>
                  <a:srgbClr val="FF0000"/>
                </a:solidFill>
              </a:rPr>
              <a:t>electron</a:t>
            </a:r>
            <a:r>
              <a:rPr lang="en-US" sz="2000" dirty="0"/>
              <a:t>: Solve the Dirac equation with nuclear charge distribution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36A9409-4336-8CB6-2E51-8282BD2C0B99}"/>
              </a:ext>
            </a:extLst>
          </p:cNvPr>
          <p:cNvSpPr txBox="1"/>
          <p:nvPr/>
        </p:nvSpPr>
        <p:spPr>
          <a:xfrm>
            <a:off x="6490952" y="3088475"/>
            <a:ext cx="52417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For </a:t>
            </a:r>
            <a:r>
              <a:rPr lang="en-US" sz="2000" dirty="0">
                <a:solidFill>
                  <a:srgbClr val="FF0000"/>
                </a:solidFill>
              </a:rPr>
              <a:t>neutrino</a:t>
            </a:r>
            <a:r>
              <a:rPr lang="en-US" sz="2000" dirty="0"/>
              <a:t>: expand into multipoles, spherical Bessel functions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32A89A4-C281-4704-981B-8FDB13A742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4416" y="3767049"/>
            <a:ext cx="3494773" cy="266611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34161D8-276B-8B26-9177-3C2644257F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3502" y="1036274"/>
            <a:ext cx="2709366" cy="211431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0A6A345-737F-DC7B-B7FD-4AE6C5D0AB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0148" y="1036274"/>
            <a:ext cx="2629765" cy="205220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86B514A-FC63-63C1-583A-BF4B86D1E5CF}"/>
              </a:ext>
            </a:extLst>
          </p:cNvPr>
          <p:cNvSpPr/>
          <p:nvPr/>
        </p:nvSpPr>
        <p:spPr>
          <a:xfrm>
            <a:off x="0" y="0"/>
            <a:ext cx="12192000" cy="6400800"/>
          </a:xfrm>
          <a:prstGeom prst="rect">
            <a:avLst/>
          </a:prstGeom>
          <a:solidFill>
            <a:schemeClr val="bg1">
              <a:alpha val="91083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69E2EA-9D1D-E942-D0EA-FBEB4445326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2596" y="2272165"/>
            <a:ext cx="8346317" cy="3629986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98588717-265B-D88C-E35F-9D0457C71793}"/>
              </a:ext>
            </a:extLst>
          </p:cNvPr>
          <p:cNvSpPr txBox="1"/>
          <p:nvPr/>
        </p:nvSpPr>
        <p:spPr>
          <a:xfrm>
            <a:off x="1884820" y="370708"/>
            <a:ext cx="11882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It is challenging to take full spatial distribution of lepton wave functions into account</a:t>
            </a:r>
          </a:p>
        </p:txBody>
      </p:sp>
      <p:sp>
        <p:nvSpPr>
          <p:cNvPr id="33" name="Right Arrow 32">
            <a:extLst>
              <a:ext uri="{FF2B5EF4-FFF2-40B4-BE49-F238E27FC236}">
                <a16:creationId xmlns:a16="http://schemas.microsoft.com/office/drawing/2014/main" id="{AF7CC6D3-AA5E-D71A-9226-794D0C4084B0}"/>
              </a:ext>
            </a:extLst>
          </p:cNvPr>
          <p:cNvSpPr/>
          <p:nvPr/>
        </p:nvSpPr>
        <p:spPr>
          <a:xfrm>
            <a:off x="2124046" y="1323667"/>
            <a:ext cx="1460617" cy="361196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5B85145-B193-9468-8756-5401D49F38B5}"/>
              </a:ext>
            </a:extLst>
          </p:cNvPr>
          <p:cNvSpPr txBox="1"/>
          <p:nvPr/>
        </p:nvSpPr>
        <p:spPr>
          <a:xfrm>
            <a:off x="3625223" y="1220445"/>
            <a:ext cx="118829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Parametrize atomic physics by </a:t>
            </a:r>
            <a:r>
              <a:rPr lang="en-US" dirty="0">
                <a:solidFill>
                  <a:srgbClr val="FF0000"/>
                </a:solidFill>
              </a:rPr>
              <a:t>Coulomb amplitudes </a:t>
            </a:r>
            <a:r>
              <a:rPr lang="en-US" sz="2800" dirty="0"/>
              <a:t>(β</a:t>
            </a:r>
            <a:r>
              <a:rPr lang="en-US" sz="2800" baseline="-25000" dirty="0"/>
              <a:t>x</a:t>
            </a:r>
            <a:r>
              <a:rPr lang="en-US" sz="2800" dirty="0"/>
              <a:t>)</a:t>
            </a:r>
            <a:endParaRPr lang="en-US" dirty="0"/>
          </a:p>
        </p:txBody>
      </p:sp>
      <p:sp>
        <p:nvSpPr>
          <p:cNvPr id="34" name="Footer Placeholder 2100">
            <a:extLst>
              <a:ext uri="{FF2B5EF4-FFF2-40B4-BE49-F238E27FC236}">
                <a16:creationId xmlns:a16="http://schemas.microsoft.com/office/drawing/2014/main" id="{7E8AE1CB-F616-4316-C787-85E394309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23203" y="6452334"/>
            <a:ext cx="4764395" cy="365125"/>
          </a:xfrm>
        </p:spPr>
        <p:txBody>
          <a:bodyPr/>
          <a:lstStyle/>
          <a:p>
            <a:r>
              <a:rPr lang="en-US" dirty="0"/>
              <a:t>FRIB-TA: Future directions in nuclear beta decay at FRIB</a:t>
            </a:r>
          </a:p>
        </p:txBody>
      </p:sp>
    </p:spTree>
    <p:extLst>
      <p:ext uri="{BB962C8B-B14F-4D97-AF65-F5344CB8AC3E}">
        <p14:creationId xmlns:p14="http://schemas.microsoft.com/office/powerpoint/2010/main" val="12278730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D623D-D7F3-1C0C-5963-6D0F12205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 expression for EC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62BD896-9334-CBBA-E231-D8D911CF4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5FD5EE-4D82-E6A5-B515-03740BC05C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83" y="1968984"/>
            <a:ext cx="6252817" cy="104927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EA769FB-3868-EA7E-DE42-CCEF24342843}"/>
              </a:ext>
            </a:extLst>
          </p:cNvPr>
          <p:cNvSpPr txBox="1"/>
          <p:nvPr/>
        </p:nvSpPr>
        <p:spPr>
          <a:xfrm>
            <a:off x="153504" y="6019800"/>
            <a:ext cx="68513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02060"/>
                </a:solidFill>
                <a:effectLst/>
                <a:latin typeface="CMR9"/>
              </a:rPr>
              <a:t>[W. </a:t>
            </a:r>
            <a:r>
              <a:rPr lang="en-US" sz="1800" dirty="0" err="1">
                <a:solidFill>
                  <a:srgbClr val="002060"/>
                </a:solidFill>
                <a:effectLst/>
                <a:latin typeface="CMR9"/>
              </a:rPr>
              <a:t>Bambynek</a:t>
            </a:r>
            <a:r>
              <a:rPr lang="en-US" sz="1800" dirty="0">
                <a:solidFill>
                  <a:srgbClr val="002060"/>
                </a:solidFill>
                <a:effectLst/>
                <a:latin typeface="CMR9"/>
              </a:rPr>
              <a:t>, H. Behrens, et al., Rev. Mod. Phys. </a:t>
            </a:r>
            <a:r>
              <a:rPr lang="en-US" sz="1800" dirty="0">
                <a:solidFill>
                  <a:srgbClr val="002060"/>
                </a:solidFill>
                <a:effectLst/>
                <a:latin typeface="CMBX9"/>
              </a:rPr>
              <a:t>49</a:t>
            </a:r>
            <a:r>
              <a:rPr lang="en-US" sz="1800" dirty="0">
                <a:solidFill>
                  <a:srgbClr val="002060"/>
                </a:solidFill>
                <a:effectLst/>
                <a:latin typeface="CMR9"/>
              </a:rPr>
              <a:t>, 77 (1977). ]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8" name="Right Brace 7">
            <a:extLst>
              <a:ext uri="{FF2B5EF4-FFF2-40B4-BE49-F238E27FC236}">
                <a16:creationId xmlns:a16="http://schemas.microsoft.com/office/drawing/2014/main" id="{8DAA1F8A-8BE5-B6F1-ECF0-7DD5CDB63C56}"/>
              </a:ext>
            </a:extLst>
          </p:cNvPr>
          <p:cNvSpPr/>
          <p:nvPr/>
        </p:nvSpPr>
        <p:spPr>
          <a:xfrm rot="5400000">
            <a:off x="5678557" y="2314380"/>
            <a:ext cx="344556" cy="1364974"/>
          </a:xfrm>
          <a:prstGeom prst="rightBrac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  <a:highlight>
                <a:srgbClr val="FF0000"/>
              </a:highlight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7DA30CD-4E82-99FF-FC8F-02967518E3E8}"/>
              </a:ext>
            </a:extLst>
          </p:cNvPr>
          <p:cNvCxnSpPr/>
          <p:nvPr/>
        </p:nvCxnSpPr>
        <p:spPr>
          <a:xfrm flipV="1">
            <a:off x="5850835" y="1417983"/>
            <a:ext cx="854765" cy="551001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EF765A63-9AEA-1808-FCFE-682EAB32AD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496" y="1065352"/>
            <a:ext cx="1935872" cy="35263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D19D47D-DB9D-9CBF-BC50-3625402291B6}"/>
              </a:ext>
            </a:extLst>
          </p:cNvPr>
          <p:cNvSpPr txBox="1"/>
          <p:nvPr/>
        </p:nvSpPr>
        <p:spPr>
          <a:xfrm>
            <a:off x="4893240" y="3296554"/>
            <a:ext cx="2016899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phase-space factor: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33A72DE-6179-D579-75BC-6E8E6786AA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1829" y="3211838"/>
            <a:ext cx="1508539" cy="538764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21F3D2F-CB35-AA9D-5751-DE6B6E08E3B8}"/>
              </a:ext>
            </a:extLst>
          </p:cNvPr>
          <p:cNvCxnSpPr>
            <a:cxnSpLocks/>
          </p:cNvCxnSpPr>
          <p:nvPr/>
        </p:nvCxnSpPr>
        <p:spPr>
          <a:xfrm flipV="1">
            <a:off x="8379122" y="2650435"/>
            <a:ext cx="473330" cy="51871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731BB1C7-51E0-0759-390D-38CEDA2ADB6A}"/>
              </a:ext>
            </a:extLst>
          </p:cNvPr>
          <p:cNvSpPr txBox="1"/>
          <p:nvPr/>
        </p:nvSpPr>
        <p:spPr>
          <a:xfrm>
            <a:off x="7996098" y="2240286"/>
            <a:ext cx="3632085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Coulomb amplitudes (RADIAL solver)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A100BEA-3B4C-EE16-9A2C-5AB96577FAAC}"/>
              </a:ext>
            </a:extLst>
          </p:cNvPr>
          <p:cNvSpPr txBox="1"/>
          <p:nvPr/>
        </p:nvSpPr>
        <p:spPr>
          <a:xfrm>
            <a:off x="8852452" y="3244334"/>
            <a:ext cx="1783052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neutrino transfer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0EA6B28-BE54-D91D-4F68-A9A6C8257227}"/>
                  </a:ext>
                </a:extLst>
              </p:cNvPr>
              <p:cNvSpPr txBox="1"/>
              <p:nvPr/>
            </p:nvSpPr>
            <p:spPr>
              <a:xfrm>
                <a:off x="0" y="3803861"/>
                <a:ext cx="11897872" cy="12808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Wingdings" pitchFamily="2" charset="2"/>
                  <a:buChar char="à"/>
                </a:pPr>
                <a:r>
                  <a:rPr lang="en-US" sz="2400" dirty="0"/>
                  <a:t>Nuclear physics is contained in </a:t>
                </a:r>
                <a:r>
                  <a:rPr lang="en-US" sz="2400" dirty="0">
                    <a:solidFill>
                      <a:srgbClr val="FF0000"/>
                    </a:solidFill>
                  </a:rPr>
                  <a:t>shape-factor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bSup>
                  </m:oMath>
                </a14:m>
                <a:r>
                  <a:rPr lang="en-US" sz="2400" b="0" dirty="0"/>
                  <a:t> with the form:</a:t>
                </a:r>
              </a:p>
              <a:p>
                <a:pPr marL="342900" indent="-342900">
                  <a:buFont typeface="Wingdings" pitchFamily="2" charset="2"/>
                  <a:buChar char="à"/>
                </a:pPr>
                <a:endParaRPr lang="en-US" sz="2400" b="0" dirty="0"/>
              </a:p>
              <a:p>
                <a:pPr marL="342900" indent="-342900">
                  <a:buFont typeface="Wingdings" pitchFamily="2" charset="2"/>
                  <a:buChar char="à"/>
                </a:pPr>
                <a:endParaRPr lang="en-US" sz="2400" b="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0EA6B28-BE54-D91D-4F68-A9A6C82572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803861"/>
                <a:ext cx="11897872" cy="1280863"/>
              </a:xfrm>
              <a:prstGeom prst="rect">
                <a:avLst/>
              </a:prstGeom>
              <a:blipFill>
                <a:blip r:embed="rId5"/>
                <a:stretch>
                  <a:fillRect l="-7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AF646AAB-86C8-7587-ACC3-BBB439DCC9BF}"/>
              </a:ext>
            </a:extLst>
          </p:cNvPr>
          <p:cNvSpPr txBox="1"/>
          <p:nvPr/>
        </p:nvSpPr>
        <p:spPr>
          <a:xfrm>
            <a:off x="7600557" y="1907663"/>
            <a:ext cx="614238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  <a:effectLst/>
                <a:latin typeface="CMR9"/>
              </a:rPr>
              <a:t>[F. </a:t>
            </a:r>
            <a:r>
              <a:rPr lang="en-US" sz="1400" dirty="0" err="1">
                <a:solidFill>
                  <a:srgbClr val="002060"/>
                </a:solidFill>
                <a:effectLst/>
                <a:latin typeface="CMR9"/>
              </a:rPr>
              <a:t>Salvat</a:t>
            </a:r>
            <a:r>
              <a:rPr lang="en-US" sz="1400" dirty="0">
                <a:solidFill>
                  <a:srgbClr val="002060"/>
                </a:solidFill>
                <a:effectLst/>
                <a:latin typeface="CMR9"/>
              </a:rPr>
              <a:t>, et al., </a:t>
            </a:r>
            <a:r>
              <a:rPr lang="en-US" sz="1400" dirty="0" err="1">
                <a:solidFill>
                  <a:srgbClr val="002060"/>
                </a:solidFill>
                <a:effectLst/>
                <a:latin typeface="CMR9"/>
              </a:rPr>
              <a:t>Comput</a:t>
            </a:r>
            <a:r>
              <a:rPr lang="en-US" sz="1400" dirty="0">
                <a:solidFill>
                  <a:srgbClr val="002060"/>
                </a:solidFill>
                <a:effectLst/>
                <a:latin typeface="CMR9"/>
              </a:rPr>
              <a:t>. Phys. </a:t>
            </a:r>
            <a:r>
              <a:rPr lang="en-US" sz="1400" dirty="0" err="1">
                <a:solidFill>
                  <a:srgbClr val="002060"/>
                </a:solidFill>
                <a:effectLst/>
                <a:latin typeface="CMR9"/>
              </a:rPr>
              <a:t>Commun</a:t>
            </a:r>
            <a:r>
              <a:rPr lang="en-US" sz="1400" dirty="0">
                <a:solidFill>
                  <a:srgbClr val="002060"/>
                </a:solidFill>
                <a:effectLst/>
                <a:latin typeface="CMR9"/>
              </a:rPr>
              <a:t>. </a:t>
            </a:r>
            <a:r>
              <a:rPr lang="en-US" sz="1400" dirty="0">
                <a:solidFill>
                  <a:srgbClr val="002060"/>
                </a:solidFill>
                <a:effectLst/>
                <a:latin typeface="CMBX9"/>
              </a:rPr>
              <a:t>90</a:t>
            </a:r>
            <a:r>
              <a:rPr lang="en-US" sz="1400" dirty="0">
                <a:solidFill>
                  <a:srgbClr val="002060"/>
                </a:solidFill>
                <a:effectLst/>
                <a:latin typeface="CMR9"/>
              </a:rPr>
              <a:t>, 151 (1995).] </a:t>
            </a:r>
            <a:endParaRPr lang="en-US" sz="1400" dirty="0">
              <a:solidFill>
                <a:srgbClr val="002060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86E4323B-CBD1-C3C6-7F9B-BA96DCE99E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418" y="4918493"/>
            <a:ext cx="7772400" cy="332461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16C02140-AAD1-F886-7614-312CCD461A42}"/>
              </a:ext>
            </a:extLst>
          </p:cNvPr>
          <p:cNvSpPr/>
          <p:nvPr/>
        </p:nvSpPr>
        <p:spPr>
          <a:xfrm>
            <a:off x="2610678" y="4770783"/>
            <a:ext cx="1060174" cy="609600"/>
          </a:xfrm>
          <a:prstGeom prst="rect">
            <a:avLst/>
          </a:prstGeom>
          <a:solidFill>
            <a:srgbClr val="FF0000">
              <a:alpha val="30401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B576DE9-9B14-C46F-7800-53AE8D162E68}"/>
              </a:ext>
            </a:extLst>
          </p:cNvPr>
          <p:cNvSpPr/>
          <p:nvPr/>
        </p:nvSpPr>
        <p:spPr>
          <a:xfrm>
            <a:off x="5218043" y="4779923"/>
            <a:ext cx="1060174" cy="609600"/>
          </a:xfrm>
          <a:prstGeom prst="rect">
            <a:avLst/>
          </a:prstGeom>
          <a:solidFill>
            <a:srgbClr val="FF0000">
              <a:alpha val="30401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81DF57C-A68C-BC9E-9403-8A566783A35D}"/>
              </a:ext>
            </a:extLst>
          </p:cNvPr>
          <p:cNvSpPr/>
          <p:nvPr/>
        </p:nvSpPr>
        <p:spPr>
          <a:xfrm>
            <a:off x="6540383" y="4757566"/>
            <a:ext cx="1060174" cy="609600"/>
          </a:xfrm>
          <a:prstGeom prst="rect">
            <a:avLst/>
          </a:prstGeom>
          <a:solidFill>
            <a:srgbClr val="FF0000">
              <a:alpha val="30401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2100">
            <a:extLst>
              <a:ext uri="{FF2B5EF4-FFF2-40B4-BE49-F238E27FC236}">
                <a16:creationId xmlns:a16="http://schemas.microsoft.com/office/drawing/2014/main" id="{C850BA40-9378-CC91-BC6F-916CC3177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23203" y="6452334"/>
            <a:ext cx="4764395" cy="365125"/>
          </a:xfrm>
        </p:spPr>
        <p:txBody>
          <a:bodyPr/>
          <a:lstStyle/>
          <a:p>
            <a:r>
              <a:rPr lang="en-US" dirty="0"/>
              <a:t>FRIB-TA: Future directions in nuclear beta decay at FRIB</a:t>
            </a:r>
          </a:p>
        </p:txBody>
      </p:sp>
    </p:spTree>
    <p:extLst>
      <p:ext uri="{BB962C8B-B14F-4D97-AF65-F5344CB8AC3E}">
        <p14:creationId xmlns:p14="http://schemas.microsoft.com/office/powerpoint/2010/main" val="41578060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FDF42-B306-D64A-3F12-191FCDF15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Superheavy nuclei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29653C-2A99-51F0-DE78-43CD27CA8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7</a:t>
            </a:r>
          </a:p>
        </p:txBody>
      </p:sp>
      <p:sp>
        <p:nvSpPr>
          <p:cNvPr id="6" name="Footer Placeholder 2100">
            <a:extLst>
              <a:ext uri="{FF2B5EF4-FFF2-40B4-BE49-F238E27FC236}">
                <a16:creationId xmlns:a16="http://schemas.microsoft.com/office/drawing/2014/main" id="{E8B6E8EF-F028-7C6D-1944-5BCFA4418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23203" y="6452334"/>
            <a:ext cx="4764395" cy="365125"/>
          </a:xfrm>
        </p:spPr>
        <p:txBody>
          <a:bodyPr/>
          <a:lstStyle/>
          <a:p>
            <a:r>
              <a:rPr lang="en-US" dirty="0"/>
              <a:t>FRIB-TA: Future directions in nuclear beta decay at FRIB</a:t>
            </a:r>
          </a:p>
        </p:txBody>
      </p:sp>
    </p:spTree>
    <p:extLst>
      <p:ext uri="{BB962C8B-B14F-4D97-AF65-F5344CB8AC3E}">
        <p14:creationId xmlns:p14="http://schemas.microsoft.com/office/powerpoint/2010/main" val="31599063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D7C76-D7FC-3EA8-3DD4-8BCD37684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148" y="-64933"/>
            <a:ext cx="10515600" cy="1325563"/>
          </a:xfrm>
        </p:spPr>
        <p:txBody>
          <a:bodyPr/>
          <a:lstStyle/>
          <a:p>
            <a:r>
              <a:rPr lang="en-US" dirty="0"/>
              <a:t>Superheavy nuclei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C5F23A-D951-7242-78B3-3F201A5AF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8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5E9B178-1521-E245-2DA1-925ACD3F70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767" y="819671"/>
            <a:ext cx="8970381" cy="543244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1FAC891-A252-1C49-3F7B-A768CA3EA029}"/>
              </a:ext>
            </a:extLst>
          </p:cNvPr>
          <p:cNvSpPr txBox="1"/>
          <p:nvPr/>
        </p:nvSpPr>
        <p:spPr>
          <a:xfrm>
            <a:off x="148652" y="6150413"/>
            <a:ext cx="525087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2060"/>
                </a:solidFill>
              </a:rPr>
              <a:t>[O. Smits et al., Nat. Rev. Phys. 6, 86 (2024).]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12386C4-A823-F679-256E-29744E8A93A9}"/>
              </a:ext>
            </a:extLst>
          </p:cNvPr>
          <p:cNvSpPr/>
          <p:nvPr/>
        </p:nvSpPr>
        <p:spPr>
          <a:xfrm>
            <a:off x="9324558" y="1260630"/>
            <a:ext cx="449451" cy="455430"/>
          </a:xfrm>
          <a:prstGeom prst="rect">
            <a:avLst/>
          </a:prstGeom>
          <a:solidFill>
            <a:srgbClr val="EFEB6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0000FF"/>
              </a:highlight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6C58E5-5295-0F93-4509-94527B57BDA1}"/>
              </a:ext>
            </a:extLst>
          </p:cNvPr>
          <p:cNvSpPr/>
          <p:nvPr/>
        </p:nvSpPr>
        <p:spPr>
          <a:xfrm>
            <a:off x="9324558" y="2001966"/>
            <a:ext cx="449451" cy="455430"/>
          </a:xfrm>
          <a:prstGeom prst="rect">
            <a:avLst/>
          </a:prstGeom>
          <a:solidFill>
            <a:srgbClr val="75BB5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0000FF"/>
              </a:highlight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47B0AB2-BE23-FE11-4C84-B81F86F97D46}"/>
              </a:ext>
            </a:extLst>
          </p:cNvPr>
          <p:cNvSpPr/>
          <p:nvPr/>
        </p:nvSpPr>
        <p:spPr>
          <a:xfrm>
            <a:off x="9324558" y="2762432"/>
            <a:ext cx="449451" cy="455430"/>
          </a:xfrm>
          <a:prstGeom prst="rect">
            <a:avLst/>
          </a:prstGeom>
          <a:solidFill>
            <a:srgbClr val="F4B79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0000FF"/>
              </a:highligh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B8E3DB4-1961-76E8-E680-80108D4704CE}"/>
                  </a:ext>
                </a:extLst>
              </p:cNvPr>
              <p:cNvSpPr txBox="1"/>
              <p:nvPr/>
            </p:nvSpPr>
            <p:spPr>
              <a:xfrm>
                <a:off x="9798419" y="1219402"/>
                <a:ext cx="1180131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400" b="0" i="1" smtClean="0">
                        <a:latin typeface="Cambria Math" panose="02040503050406030204" pitchFamily="18" charset="0"/>
                      </a:rPr>
                      <m:t>α</m:t>
                    </m:r>
                  </m:oMath>
                </a14:m>
                <a:r>
                  <a:rPr lang="en-US" sz="2400" b="0" dirty="0"/>
                  <a:t>-decay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B8E3DB4-1961-76E8-E680-80108D4704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8419" y="1219402"/>
                <a:ext cx="1180131" cy="830997"/>
              </a:xfrm>
              <a:prstGeom prst="rect">
                <a:avLst/>
              </a:prstGeom>
              <a:blipFill>
                <a:blip r:embed="rId3"/>
                <a:stretch>
                  <a:fillRect t="-4545" r="-74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B7177297-08EE-703C-F0F0-AFE01D4E48B3}"/>
              </a:ext>
            </a:extLst>
          </p:cNvPr>
          <p:cNvSpPr txBox="1"/>
          <p:nvPr/>
        </p:nvSpPr>
        <p:spPr>
          <a:xfrm>
            <a:off x="9774009" y="2743302"/>
            <a:ext cx="22445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Electron capture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C0D62E6-4430-ABD0-0673-7997C2F1A8F5}"/>
              </a:ext>
            </a:extLst>
          </p:cNvPr>
          <p:cNvSpPr txBox="1"/>
          <p:nvPr/>
        </p:nvSpPr>
        <p:spPr>
          <a:xfrm>
            <a:off x="9798823" y="1996740"/>
            <a:ext cx="9845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fission</a:t>
            </a:r>
          </a:p>
        </p:txBody>
      </p:sp>
      <p:sp>
        <p:nvSpPr>
          <p:cNvPr id="14" name="Right Brace 13">
            <a:extLst>
              <a:ext uri="{FF2B5EF4-FFF2-40B4-BE49-F238E27FC236}">
                <a16:creationId xmlns:a16="http://schemas.microsoft.com/office/drawing/2014/main" id="{AC376D91-11AC-7EC5-661A-02F43CE0094E}"/>
              </a:ext>
            </a:extLst>
          </p:cNvPr>
          <p:cNvSpPr/>
          <p:nvPr/>
        </p:nvSpPr>
        <p:spPr>
          <a:xfrm>
            <a:off x="10955020" y="1366245"/>
            <a:ext cx="242223" cy="969051"/>
          </a:xfrm>
          <a:prstGeom prst="rightBrac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712BA3C-158E-B777-8B1D-CAA80A1A5D85}"/>
              </a:ext>
            </a:extLst>
          </p:cNvPr>
          <p:cNvSpPr txBox="1"/>
          <p:nvPr/>
        </p:nvSpPr>
        <p:spPr>
          <a:xfrm rot="16200000">
            <a:off x="10770605" y="1617743"/>
            <a:ext cx="13099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strong force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5A142C7-B565-BAE9-ACE5-0B84D4E704F8}"/>
              </a:ext>
            </a:extLst>
          </p:cNvPr>
          <p:cNvSpPr txBox="1"/>
          <p:nvPr/>
        </p:nvSpPr>
        <p:spPr>
          <a:xfrm>
            <a:off x="10067255" y="3142020"/>
            <a:ext cx="1208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weak force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F361BE8B-A92F-C849-2F3A-0ED084497EED}"/>
                  </a:ext>
                </a:extLst>
              </p14:cNvPr>
              <p14:cNvContentPartPr/>
              <p14:nvPr/>
            </p14:nvContentPartPr>
            <p14:xfrm>
              <a:off x="6438576" y="100525"/>
              <a:ext cx="360" cy="36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F361BE8B-A92F-C849-2F3A-0ED084497EE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429576" y="91885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E6172DE6-C3A1-07A9-C303-476C7D833AD4}"/>
              </a:ext>
            </a:extLst>
          </p:cNvPr>
          <p:cNvSpPr txBox="1"/>
          <p:nvPr/>
        </p:nvSpPr>
        <p:spPr>
          <a:xfrm>
            <a:off x="9260784" y="4870059"/>
            <a:ext cx="28087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à"/>
            </a:pPr>
            <a:r>
              <a:rPr lang="en-US" sz="2400" dirty="0">
                <a:solidFill>
                  <a:srgbClr val="FF0000"/>
                </a:solidFill>
                <a:sym typeface="Wingdings" pitchFamily="2" charset="2"/>
              </a:rPr>
              <a:t>large uncertainties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E58B1E6-C811-91C4-FB4E-DF4CE7846EAD}"/>
              </a:ext>
            </a:extLst>
          </p:cNvPr>
          <p:cNvSpPr txBox="1"/>
          <p:nvPr/>
        </p:nvSpPr>
        <p:spPr>
          <a:xfrm>
            <a:off x="9240185" y="5662872"/>
            <a:ext cx="273985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à"/>
            </a:pPr>
            <a:r>
              <a:rPr lang="en-US" sz="2400" dirty="0">
                <a:solidFill>
                  <a:srgbClr val="FF0000"/>
                </a:solidFill>
                <a:sym typeface="Wingdings" pitchFamily="2" charset="2"/>
              </a:rPr>
              <a:t>SHE and superfast</a:t>
            </a:r>
          </a:p>
          <a:p>
            <a:r>
              <a:rPr lang="en-US" sz="2400" dirty="0">
                <a:solidFill>
                  <a:srgbClr val="FF0000"/>
                </a:solidFill>
                <a:sym typeface="Wingdings" pitchFamily="2" charset="2"/>
              </a:rPr>
              <a:t>    EC ?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FE8F1ED1-F37C-9555-2BEB-1D8D7E5B2A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1987" y="399325"/>
            <a:ext cx="2882900" cy="381000"/>
          </a:xfrm>
          <a:prstGeom prst="rect">
            <a:avLst/>
          </a:prstGeom>
        </p:spPr>
      </p:pic>
      <p:pic>
        <p:nvPicPr>
          <p:cNvPr id="5" name="Graphic 4" descr="Tropical scene with solid fill">
            <a:extLst>
              <a:ext uri="{FF2B5EF4-FFF2-40B4-BE49-F238E27FC236}">
                <a16:creationId xmlns:a16="http://schemas.microsoft.com/office/drawing/2014/main" id="{9DAE9000-1F91-83F0-773C-20572FDE777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54583" y="695196"/>
            <a:ext cx="1920637" cy="1920637"/>
          </a:xfrm>
          <a:prstGeom prst="rect">
            <a:avLst/>
          </a:prstGeom>
        </p:spPr>
      </p:pic>
      <p:sp>
        <p:nvSpPr>
          <p:cNvPr id="4" name="Footer Placeholder 2100">
            <a:extLst>
              <a:ext uri="{FF2B5EF4-FFF2-40B4-BE49-F238E27FC236}">
                <a16:creationId xmlns:a16="http://schemas.microsoft.com/office/drawing/2014/main" id="{F47866E9-3843-DDD6-FF60-D5F82E43BF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23203" y="6452334"/>
            <a:ext cx="4764395" cy="365125"/>
          </a:xfrm>
        </p:spPr>
        <p:txBody>
          <a:bodyPr/>
          <a:lstStyle/>
          <a:p>
            <a:r>
              <a:rPr lang="en-US" dirty="0"/>
              <a:t>FRIB-TA: Future directions in nuclear beta decay at FRIB</a:t>
            </a:r>
          </a:p>
        </p:txBody>
      </p:sp>
    </p:spTree>
    <p:extLst>
      <p:ext uri="{BB962C8B-B14F-4D97-AF65-F5344CB8AC3E}">
        <p14:creationId xmlns:p14="http://schemas.microsoft.com/office/powerpoint/2010/main" val="27646421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F421EF3-DB31-0305-CBD2-0FC6CC929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3C3684-DB87-B012-2EDD-3BD9B41F2ADC}"/>
              </a:ext>
            </a:extLst>
          </p:cNvPr>
          <p:cNvSpPr txBox="1"/>
          <p:nvPr/>
        </p:nvSpPr>
        <p:spPr>
          <a:xfrm>
            <a:off x="1250468" y="770649"/>
            <a:ext cx="118978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à"/>
            </a:pPr>
            <a:r>
              <a:rPr lang="en-US" sz="2400" dirty="0"/>
              <a:t>Goal: find candidates where EC could compete with fission and ⍺-decay:</a:t>
            </a:r>
            <a:endParaRPr lang="en-US" sz="2400" b="0" dirty="0"/>
          </a:p>
          <a:p>
            <a:pPr marL="342900" indent="-342900">
              <a:buFont typeface="Wingdings" pitchFamily="2" charset="2"/>
              <a:buChar char="à"/>
            </a:pPr>
            <a:endParaRPr lang="en-US" sz="2400" b="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6AF90B5-27B0-3480-1DE1-184B19B0EE6B}"/>
              </a:ext>
            </a:extLst>
          </p:cNvPr>
          <p:cNvSpPr txBox="1"/>
          <p:nvPr/>
        </p:nvSpPr>
        <p:spPr>
          <a:xfrm>
            <a:off x="3454040" y="318459"/>
            <a:ext cx="81773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2060"/>
                </a:solidFill>
              </a:rPr>
              <a:t>[A. Ravlic and W. </a:t>
            </a:r>
            <a:r>
              <a:rPr lang="en-US" sz="1600" dirty="0" err="1">
                <a:solidFill>
                  <a:srgbClr val="002060"/>
                </a:solidFill>
              </a:rPr>
              <a:t>Nazarewicz</a:t>
            </a:r>
            <a:r>
              <a:rPr lang="en-US" sz="1600" dirty="0">
                <a:solidFill>
                  <a:srgbClr val="002060"/>
                </a:solidFill>
              </a:rPr>
              <a:t>, PRC 111, L051305 (2025).]</a:t>
            </a:r>
          </a:p>
          <a:p>
            <a:endParaRPr lang="en-US" sz="1600" dirty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08855FA-B01F-FDA7-6134-27218EE517E7}"/>
                  </a:ext>
                </a:extLst>
              </p:cNvPr>
              <p:cNvSpPr txBox="1"/>
              <p:nvPr/>
            </p:nvSpPr>
            <p:spPr>
              <a:xfrm>
                <a:off x="1474036" y="1220129"/>
                <a:ext cx="1189787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Wingdings" pitchFamily="2" charset="2"/>
                  <a:buChar char="à"/>
                </a:pPr>
                <a:r>
                  <a:rPr lang="en-US" u="sng" dirty="0">
                    <a:solidFill>
                      <a:srgbClr val="FF0000"/>
                    </a:solidFill>
                  </a:rPr>
                  <a:t>EC dominates </a:t>
                </a:r>
                <a:r>
                  <a:rPr lang="en-US" dirty="0"/>
                  <a:t>over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US" b="0" dirty="0"/>
                  <a:t>-decay:</a:t>
                </a:r>
              </a:p>
              <a:p>
                <a:pPr marL="342900" indent="-342900">
                  <a:buFont typeface="Wingdings" pitchFamily="2" charset="2"/>
                  <a:buChar char="à"/>
                </a:pPr>
                <a:endParaRPr lang="en-US" b="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08855FA-B01F-FDA7-6134-27218EE517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4036" y="1220129"/>
                <a:ext cx="11897872" cy="646331"/>
              </a:xfrm>
              <a:prstGeom prst="rect">
                <a:avLst/>
              </a:prstGeom>
              <a:blipFill>
                <a:blip r:embed="rId2"/>
                <a:stretch>
                  <a:fillRect l="-426" t="-39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B7C6CBE1-9B4F-145A-D4A5-DAD385BE678C}"/>
              </a:ext>
            </a:extLst>
          </p:cNvPr>
          <p:cNvSpPr txBox="1"/>
          <p:nvPr/>
        </p:nvSpPr>
        <p:spPr>
          <a:xfrm>
            <a:off x="6096000" y="1159995"/>
            <a:ext cx="126004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à"/>
            </a:pPr>
            <a:r>
              <a:rPr lang="en-US" u="sng" dirty="0">
                <a:solidFill>
                  <a:srgbClr val="FF0000"/>
                </a:solidFill>
              </a:rPr>
              <a:t>First-forbidden transitions</a:t>
            </a:r>
            <a:r>
              <a:rPr lang="en-US" u="sng" dirty="0"/>
              <a:t> </a:t>
            </a:r>
            <a:r>
              <a:rPr lang="en-US" dirty="0"/>
              <a:t>dominate o</a:t>
            </a:r>
            <a:r>
              <a:rPr lang="en-US" b="0" dirty="0"/>
              <a:t>ver allowed:</a:t>
            </a:r>
          </a:p>
          <a:p>
            <a:pPr marL="342900" indent="-342900">
              <a:buFont typeface="Wingdings" pitchFamily="2" charset="2"/>
              <a:buChar char="à"/>
            </a:pPr>
            <a:endParaRPr lang="en-US" b="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3D61796-DA83-2DED-881E-92A359DC90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4832" y="2006687"/>
            <a:ext cx="951168" cy="30467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978BD63-6695-5536-7465-1F4C3DA38F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09" y="1543294"/>
            <a:ext cx="5118100" cy="4889500"/>
          </a:xfrm>
          <a:prstGeom prst="rect">
            <a:avLst/>
          </a:prstGeom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2FCD66A-7645-3B13-4511-3D00A7876692}"/>
              </a:ext>
            </a:extLst>
          </p:cNvPr>
          <p:cNvCxnSpPr>
            <a:cxnSpLocks/>
          </p:cNvCxnSpPr>
          <p:nvPr/>
        </p:nvCxnSpPr>
        <p:spPr>
          <a:xfrm flipV="1">
            <a:off x="4811486" y="2245678"/>
            <a:ext cx="581923" cy="2144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C6928A40-DBF6-0AA0-3788-F55511082A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699" y="1650689"/>
            <a:ext cx="5118100" cy="4838700"/>
          </a:xfrm>
          <a:prstGeom prst="rect">
            <a:avLst/>
          </a:prstGeom>
        </p:spPr>
      </p:pic>
      <p:sp>
        <p:nvSpPr>
          <p:cNvPr id="2" name="Footer Placeholder 2100">
            <a:extLst>
              <a:ext uri="{FF2B5EF4-FFF2-40B4-BE49-F238E27FC236}">
                <a16:creationId xmlns:a16="http://schemas.microsoft.com/office/drawing/2014/main" id="{0FEDAA59-8F51-1834-1A08-E6D60AA37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23203" y="6452334"/>
            <a:ext cx="4764395" cy="365125"/>
          </a:xfrm>
        </p:spPr>
        <p:txBody>
          <a:bodyPr/>
          <a:lstStyle/>
          <a:p>
            <a:r>
              <a:rPr lang="en-US" dirty="0"/>
              <a:t>FRIB-TA: Future directions in nuclear beta decay at FRIB</a:t>
            </a:r>
          </a:p>
        </p:txBody>
      </p:sp>
    </p:spTree>
    <p:extLst>
      <p:ext uri="{BB962C8B-B14F-4D97-AF65-F5344CB8AC3E}">
        <p14:creationId xmlns:p14="http://schemas.microsoft.com/office/powerpoint/2010/main" val="29128013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D11640E-67B7-DDFC-8CB8-70852340B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10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302A5EA-A37C-D17A-EA6D-052807FD72F8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0" y="1066800"/>
            <a:ext cx="5238750" cy="448945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à"/>
            </a:pPr>
            <a:r>
              <a:rPr lang="en-US" dirty="0">
                <a:sym typeface="Wingdings" pitchFamily="2" charset="2"/>
              </a:rPr>
              <a:t> identify candidate where </a:t>
            </a:r>
            <a:r>
              <a:rPr lang="en-US" dirty="0">
                <a:solidFill>
                  <a:srgbClr val="FF0000"/>
                </a:solidFill>
                <a:sym typeface="Wingdings" pitchFamily="2" charset="2"/>
              </a:rPr>
              <a:t>EC</a:t>
            </a:r>
            <a:r>
              <a:rPr lang="en-US" dirty="0">
                <a:sym typeface="Wingdings" pitchFamily="2" charset="2"/>
              </a:rPr>
              <a:t> can compete with </a:t>
            </a:r>
            <a:r>
              <a:rPr lang="en-US" dirty="0">
                <a:solidFill>
                  <a:srgbClr val="FF0000"/>
                </a:solidFill>
                <a:sym typeface="Wingdings" pitchFamily="2" charset="2"/>
              </a:rPr>
              <a:t>⍺-decay </a:t>
            </a:r>
            <a:r>
              <a:rPr lang="en-US" dirty="0">
                <a:sym typeface="Wingdings" pitchFamily="2" charset="2"/>
              </a:rPr>
              <a:t>and </a:t>
            </a:r>
            <a:r>
              <a:rPr lang="en-US" dirty="0">
                <a:solidFill>
                  <a:srgbClr val="FF0000"/>
                </a:solidFill>
                <a:sym typeface="Wingdings" pitchFamily="2" charset="2"/>
              </a:rPr>
              <a:t>fission</a:t>
            </a:r>
          </a:p>
          <a:p>
            <a:pPr>
              <a:buFont typeface="Wingdings" pitchFamily="2" charset="2"/>
              <a:buChar char="à"/>
            </a:pPr>
            <a:r>
              <a:rPr lang="en-US" dirty="0">
                <a:sym typeface="Wingdings" pitchFamily="2" charset="2"/>
              </a:rPr>
              <a:t>we consider </a:t>
            </a:r>
          </a:p>
          <a:p>
            <a:pPr marL="0" indent="0">
              <a:buNone/>
            </a:pPr>
            <a:r>
              <a:rPr lang="en-US" dirty="0">
                <a:sym typeface="Wingdings" pitchFamily="2" charset="2"/>
              </a:rPr>
              <a:t>two EDFs: </a:t>
            </a:r>
            <a:r>
              <a:rPr lang="en-US" dirty="0">
                <a:solidFill>
                  <a:srgbClr val="FF0000"/>
                </a:solidFill>
                <a:sym typeface="Wingdings" pitchFamily="2" charset="2"/>
              </a:rPr>
              <a:t>DD-PC1</a:t>
            </a:r>
            <a:r>
              <a:rPr lang="en-US" dirty="0">
                <a:sym typeface="Wingdings" pitchFamily="2" charset="2"/>
              </a:rPr>
              <a:t> and </a:t>
            </a:r>
            <a:r>
              <a:rPr lang="en-US" dirty="0">
                <a:solidFill>
                  <a:srgbClr val="FF0000"/>
                </a:solidFill>
                <a:sym typeface="Wingdings" pitchFamily="2" charset="2"/>
              </a:rPr>
              <a:t>DD-PCX</a:t>
            </a:r>
          </a:p>
          <a:p>
            <a:pPr>
              <a:buFont typeface="Wingdings" pitchFamily="2" charset="2"/>
              <a:buChar char="à"/>
            </a:pPr>
            <a:r>
              <a:rPr lang="en-US" dirty="0">
                <a:sym typeface="Wingdings" pitchFamily="2" charset="2"/>
              </a:rPr>
              <a:t>Found candidates</a:t>
            </a:r>
          </a:p>
          <a:p>
            <a:pPr marL="0" indent="0">
              <a:buNone/>
            </a:pPr>
            <a:r>
              <a:rPr lang="en-US" dirty="0">
                <a:sym typeface="Wingdings" pitchFamily="2" charset="2"/>
              </a:rPr>
              <a:t> where EC could have</a:t>
            </a:r>
          </a:p>
          <a:p>
            <a:pPr marL="0" indent="0">
              <a:buNone/>
            </a:pPr>
            <a:r>
              <a:rPr lang="en-US" dirty="0">
                <a:sym typeface="Wingdings" pitchFamily="2" charset="2"/>
              </a:rPr>
              <a:t> branching </a:t>
            </a:r>
            <a:r>
              <a:rPr lang="en-US" dirty="0">
                <a:solidFill>
                  <a:srgbClr val="FF0000"/>
                </a:solidFill>
                <a:sym typeface="Wingdings" pitchFamily="2" charset="2"/>
              </a:rPr>
              <a:t>&gt; 5%</a:t>
            </a:r>
          </a:p>
          <a:p>
            <a:pPr>
              <a:buFont typeface="Wingdings" pitchFamily="2" charset="2"/>
              <a:buChar char="à"/>
            </a:pPr>
            <a:r>
              <a:rPr lang="en-US" dirty="0">
                <a:sym typeface="Wingdings" pitchFamily="2" charset="2"/>
              </a:rPr>
              <a:t>previous calculations miss</a:t>
            </a:r>
          </a:p>
          <a:p>
            <a:pPr marL="0" indent="0">
              <a:buNone/>
            </a:pPr>
            <a:r>
              <a:rPr lang="en-US" dirty="0">
                <a:sym typeface="Wingdings" pitchFamily="2" charset="2"/>
              </a:rPr>
              <a:t>important contribution of 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sym typeface="Wingdings" pitchFamily="2" charset="2"/>
              </a:rPr>
              <a:t>FF transitions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CAD9E3-AD62-1139-4591-472DC22C41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8630" y="117866"/>
            <a:ext cx="6218970" cy="644267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C2D6FD0-474D-04C4-741C-1F79669C4C1E}"/>
              </a:ext>
            </a:extLst>
          </p:cNvPr>
          <p:cNvSpPr txBox="1"/>
          <p:nvPr/>
        </p:nvSpPr>
        <p:spPr>
          <a:xfrm>
            <a:off x="18522" y="6108412"/>
            <a:ext cx="81773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2060"/>
                </a:solidFill>
              </a:rPr>
              <a:t>[A. Ravlic and W. </a:t>
            </a:r>
            <a:r>
              <a:rPr lang="en-US" sz="1600" dirty="0" err="1">
                <a:solidFill>
                  <a:srgbClr val="002060"/>
                </a:solidFill>
              </a:rPr>
              <a:t>Nazarewicz</a:t>
            </a:r>
            <a:r>
              <a:rPr lang="en-US" sz="1600" dirty="0">
                <a:solidFill>
                  <a:srgbClr val="002060"/>
                </a:solidFill>
              </a:rPr>
              <a:t>, PRC 111, L051305 (2025).]</a:t>
            </a:r>
          </a:p>
          <a:p>
            <a:endParaRPr lang="en-US" sz="1600" dirty="0">
              <a:solidFill>
                <a:srgbClr val="002060"/>
              </a:solidFill>
            </a:endParaRPr>
          </a:p>
        </p:txBody>
      </p:sp>
      <p:sp>
        <p:nvSpPr>
          <p:cNvPr id="4" name="Footer Placeholder 2100">
            <a:extLst>
              <a:ext uri="{FF2B5EF4-FFF2-40B4-BE49-F238E27FC236}">
                <a16:creationId xmlns:a16="http://schemas.microsoft.com/office/drawing/2014/main" id="{031556A3-2FDA-551E-7CC5-A09B7336D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23203" y="6452334"/>
            <a:ext cx="4764395" cy="365125"/>
          </a:xfrm>
        </p:spPr>
        <p:txBody>
          <a:bodyPr/>
          <a:lstStyle/>
          <a:p>
            <a:r>
              <a:rPr lang="en-US" dirty="0"/>
              <a:t>FRIB-TA: Future directions in nuclear beta decay at FRIB</a:t>
            </a:r>
          </a:p>
        </p:txBody>
      </p:sp>
    </p:spTree>
    <p:extLst>
      <p:ext uri="{BB962C8B-B14F-4D97-AF65-F5344CB8AC3E}">
        <p14:creationId xmlns:p14="http://schemas.microsoft.com/office/powerpoint/2010/main" val="6943721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16799-3B50-5037-9186-FED0364BF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806" y="432770"/>
            <a:ext cx="11473542" cy="1325563"/>
          </a:xfrm>
        </p:spPr>
        <p:txBody>
          <a:bodyPr/>
          <a:lstStyle/>
          <a:p>
            <a:r>
              <a:rPr lang="en-US" dirty="0"/>
              <a:t>What if we take full radial dependence of lepton wavefunctions into account 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55C9A99-607F-18A7-D4B5-EB11DBC44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11</a:t>
            </a: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FD7EE57A-29A0-A88C-291F-D38559F7DCB3}"/>
              </a:ext>
            </a:extLst>
          </p:cNvPr>
          <p:cNvGrpSpPr/>
          <p:nvPr/>
        </p:nvGrpSpPr>
        <p:grpSpPr>
          <a:xfrm>
            <a:off x="2644534" y="3112866"/>
            <a:ext cx="715846" cy="629506"/>
            <a:chOff x="1336116" y="31018282"/>
            <a:chExt cx="1043896" cy="1006472"/>
          </a:xfrm>
        </p:grpSpPr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58CB09D4-8C99-8115-C699-5B6AA62C222D}"/>
                </a:ext>
              </a:extLst>
            </p:cNvPr>
            <p:cNvSpPr/>
            <p:nvPr/>
          </p:nvSpPr>
          <p:spPr>
            <a:xfrm>
              <a:off x="1466367" y="31164326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372399A6-D5BF-16B0-F479-AE55635D5EA8}"/>
                </a:ext>
              </a:extLst>
            </p:cNvPr>
            <p:cNvSpPr/>
            <p:nvPr/>
          </p:nvSpPr>
          <p:spPr>
            <a:xfrm>
              <a:off x="1461249" y="31344072"/>
              <a:ext cx="281928" cy="26321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8FE60C37-BDC3-80EE-C00B-2B98726869D8}"/>
                </a:ext>
              </a:extLst>
            </p:cNvPr>
            <p:cNvSpPr/>
            <p:nvPr/>
          </p:nvSpPr>
          <p:spPr>
            <a:xfrm>
              <a:off x="1666816" y="31018282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C900060B-ACE4-1E2E-754C-8C50BE877C17}"/>
                </a:ext>
              </a:extLst>
            </p:cNvPr>
            <p:cNvSpPr/>
            <p:nvPr/>
          </p:nvSpPr>
          <p:spPr>
            <a:xfrm>
              <a:off x="1586247" y="31446759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F1A43767-1897-FE5D-EB6B-BAA271E481C6}"/>
                </a:ext>
              </a:extLst>
            </p:cNvPr>
            <p:cNvSpPr/>
            <p:nvPr/>
          </p:nvSpPr>
          <p:spPr>
            <a:xfrm>
              <a:off x="1641526" y="31207085"/>
              <a:ext cx="281928" cy="26321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CBA343E7-DA19-DCEA-FDC2-39A50E97B6AB}"/>
                </a:ext>
              </a:extLst>
            </p:cNvPr>
            <p:cNvSpPr/>
            <p:nvPr/>
          </p:nvSpPr>
          <p:spPr>
            <a:xfrm>
              <a:off x="1400703" y="31510122"/>
              <a:ext cx="281928" cy="26321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250D7A09-D881-318B-674E-4441D8C8416B}"/>
                </a:ext>
              </a:extLst>
            </p:cNvPr>
            <p:cNvSpPr/>
            <p:nvPr/>
          </p:nvSpPr>
          <p:spPr>
            <a:xfrm>
              <a:off x="1607331" y="31631399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5485D7A7-49A5-53BB-7D27-F7F053D24D0F}"/>
                </a:ext>
              </a:extLst>
            </p:cNvPr>
            <p:cNvSpPr/>
            <p:nvPr/>
          </p:nvSpPr>
          <p:spPr>
            <a:xfrm>
              <a:off x="1769191" y="31556987"/>
              <a:ext cx="281928" cy="26321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181B4294-33BD-33C3-F8C4-0936CC4DBBD4}"/>
                </a:ext>
              </a:extLst>
            </p:cNvPr>
            <p:cNvSpPr/>
            <p:nvPr/>
          </p:nvSpPr>
          <p:spPr>
            <a:xfrm>
              <a:off x="1788252" y="31368184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5CF73197-DB7A-6830-4C7E-57943900EDC4}"/>
                </a:ext>
              </a:extLst>
            </p:cNvPr>
            <p:cNvSpPr/>
            <p:nvPr/>
          </p:nvSpPr>
          <p:spPr>
            <a:xfrm>
              <a:off x="1841975" y="31132673"/>
              <a:ext cx="281928" cy="26321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9FCED264-5A29-9C9E-5079-3528543EF9C1}"/>
                </a:ext>
              </a:extLst>
            </p:cNvPr>
            <p:cNvSpPr/>
            <p:nvPr/>
          </p:nvSpPr>
          <p:spPr>
            <a:xfrm>
              <a:off x="1995988" y="31264607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5802BC40-FE8D-5009-FA60-4D9A309CB541}"/>
                </a:ext>
              </a:extLst>
            </p:cNvPr>
            <p:cNvSpPr/>
            <p:nvPr/>
          </p:nvSpPr>
          <p:spPr>
            <a:xfrm>
              <a:off x="1959172" y="31484042"/>
              <a:ext cx="281928" cy="26321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8421CEE8-A07C-B84D-94B2-DC1CCCF72AA7}"/>
                </a:ext>
              </a:extLst>
            </p:cNvPr>
            <p:cNvSpPr/>
            <p:nvPr/>
          </p:nvSpPr>
          <p:spPr>
            <a:xfrm>
              <a:off x="1757826" y="31761539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9DF85446-C6AE-37E9-376F-03308B1D3840}"/>
                </a:ext>
              </a:extLst>
            </p:cNvPr>
            <p:cNvSpPr/>
            <p:nvPr/>
          </p:nvSpPr>
          <p:spPr>
            <a:xfrm>
              <a:off x="1520994" y="31721942"/>
              <a:ext cx="281928" cy="26321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E936F5D5-4B09-9C2C-8286-7082865C074B}"/>
                </a:ext>
              </a:extLst>
            </p:cNvPr>
            <p:cNvSpPr/>
            <p:nvPr/>
          </p:nvSpPr>
          <p:spPr>
            <a:xfrm>
              <a:off x="1972657" y="31707033"/>
              <a:ext cx="281928" cy="26321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B0A2D427-630D-F9AA-C737-7CBEEB397048}"/>
                </a:ext>
              </a:extLst>
            </p:cNvPr>
            <p:cNvSpPr/>
            <p:nvPr/>
          </p:nvSpPr>
          <p:spPr>
            <a:xfrm>
              <a:off x="2098084" y="31488454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54869B4C-E61E-0122-940D-19F495A56B5D}"/>
                </a:ext>
              </a:extLst>
            </p:cNvPr>
            <p:cNvSpPr/>
            <p:nvPr/>
          </p:nvSpPr>
          <p:spPr>
            <a:xfrm>
              <a:off x="1959303" y="31089377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EB01A738-9511-D19F-2197-60D225050AAE}"/>
                </a:ext>
              </a:extLst>
            </p:cNvPr>
            <p:cNvSpPr/>
            <p:nvPr/>
          </p:nvSpPr>
          <p:spPr>
            <a:xfrm>
              <a:off x="1336116" y="31344022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025D1982-7076-730D-0FFC-47227AB28A7F}"/>
                </a:ext>
              </a:extLst>
            </p:cNvPr>
            <p:cNvSpPr/>
            <p:nvPr/>
          </p:nvSpPr>
          <p:spPr>
            <a:xfrm>
              <a:off x="1418745" y="31139609"/>
              <a:ext cx="281928" cy="26321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8" name="Picture 107">
            <a:extLst>
              <a:ext uri="{FF2B5EF4-FFF2-40B4-BE49-F238E27FC236}">
                <a16:creationId xmlns:a16="http://schemas.microsoft.com/office/drawing/2014/main" id="{F8014B98-B75F-EE5C-521F-9AC1734D53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7049" y="3930330"/>
            <a:ext cx="349869" cy="260995"/>
          </a:xfrm>
          <a:prstGeom prst="rect">
            <a:avLst/>
          </a:prstGeom>
        </p:spPr>
      </p:pic>
      <p:sp>
        <p:nvSpPr>
          <p:cNvPr id="109" name="Oval 108">
            <a:extLst>
              <a:ext uri="{FF2B5EF4-FFF2-40B4-BE49-F238E27FC236}">
                <a16:creationId xmlns:a16="http://schemas.microsoft.com/office/drawing/2014/main" id="{67A9E53E-D4A5-AB00-E95D-00689FC6EB77}"/>
              </a:ext>
            </a:extLst>
          </p:cNvPr>
          <p:cNvSpPr/>
          <p:nvPr/>
        </p:nvSpPr>
        <p:spPr>
          <a:xfrm>
            <a:off x="2191999" y="2630653"/>
            <a:ext cx="1663700" cy="163830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83E9F469-2225-120D-8E7C-2945463F94AB}"/>
              </a:ext>
            </a:extLst>
          </p:cNvPr>
          <p:cNvSpPr/>
          <p:nvPr/>
        </p:nvSpPr>
        <p:spPr>
          <a:xfrm>
            <a:off x="2032338" y="2457335"/>
            <a:ext cx="2011680" cy="201168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>
            <a:extLst>
              <a:ext uri="{FF2B5EF4-FFF2-40B4-BE49-F238E27FC236}">
                <a16:creationId xmlns:a16="http://schemas.microsoft.com/office/drawing/2014/main" id="{BA9B32ED-459A-95F8-E5C3-5405AD93062C}"/>
              </a:ext>
            </a:extLst>
          </p:cNvPr>
          <p:cNvSpPr/>
          <p:nvPr/>
        </p:nvSpPr>
        <p:spPr>
          <a:xfrm>
            <a:off x="1841664" y="2274455"/>
            <a:ext cx="2377440" cy="237744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id="{46B64EAE-5F13-0E8F-EAE8-1CD7FEE67A12}"/>
              </a:ext>
            </a:extLst>
          </p:cNvPr>
          <p:cNvSpPr/>
          <p:nvPr/>
        </p:nvSpPr>
        <p:spPr>
          <a:xfrm>
            <a:off x="1704504" y="2137295"/>
            <a:ext cx="2651760" cy="265176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A00AF6A9-75F1-36BD-2914-7ED74AD3A074}"/>
              </a:ext>
            </a:extLst>
          </p:cNvPr>
          <p:cNvSpPr/>
          <p:nvPr/>
        </p:nvSpPr>
        <p:spPr>
          <a:xfrm>
            <a:off x="2949250" y="4154556"/>
            <a:ext cx="177800" cy="182880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09AE1672-18F9-5290-5983-B1D1DCE1F55C}"/>
              </a:ext>
            </a:extLst>
          </p:cNvPr>
          <p:cNvSpPr/>
          <p:nvPr/>
        </p:nvSpPr>
        <p:spPr>
          <a:xfrm>
            <a:off x="3765442" y="3950272"/>
            <a:ext cx="177800" cy="182880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6D3B2839-7245-6429-2C23-01786077388A}"/>
              </a:ext>
            </a:extLst>
          </p:cNvPr>
          <p:cNvSpPr/>
          <p:nvPr/>
        </p:nvSpPr>
        <p:spPr>
          <a:xfrm>
            <a:off x="2466734" y="2493493"/>
            <a:ext cx="177800" cy="182880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21290DDD-5C29-55F2-E55B-DC40EF82D11B}"/>
              </a:ext>
            </a:extLst>
          </p:cNvPr>
          <p:cNvSpPr/>
          <p:nvPr/>
        </p:nvSpPr>
        <p:spPr>
          <a:xfrm>
            <a:off x="3581973" y="2365895"/>
            <a:ext cx="177800" cy="182880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7F3AD420-686D-FB3E-4EC6-3E8397D6C410}"/>
              </a:ext>
            </a:extLst>
          </p:cNvPr>
          <p:cNvSpPr/>
          <p:nvPr/>
        </p:nvSpPr>
        <p:spPr>
          <a:xfrm>
            <a:off x="1824111" y="4099885"/>
            <a:ext cx="177800" cy="182880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Oval 117">
            <a:extLst>
              <a:ext uri="{FF2B5EF4-FFF2-40B4-BE49-F238E27FC236}">
                <a16:creationId xmlns:a16="http://schemas.microsoft.com/office/drawing/2014/main" id="{4D78C0DE-BC31-FA1D-B3B2-685CDC6E727C}"/>
              </a:ext>
            </a:extLst>
          </p:cNvPr>
          <p:cNvSpPr/>
          <p:nvPr/>
        </p:nvSpPr>
        <p:spPr>
          <a:xfrm>
            <a:off x="1756862" y="3182099"/>
            <a:ext cx="177800" cy="182880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2F2BE872-0FBE-8FFA-D971-88E93E75AD41}"/>
              </a:ext>
            </a:extLst>
          </p:cNvPr>
          <p:cNvSpPr/>
          <p:nvPr/>
        </p:nvSpPr>
        <p:spPr>
          <a:xfrm>
            <a:off x="3493073" y="4569046"/>
            <a:ext cx="177800" cy="182880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AE37292E-273C-0001-C7C1-F5B6905691C5}"/>
              </a:ext>
            </a:extLst>
          </p:cNvPr>
          <p:cNvSpPr/>
          <p:nvPr/>
        </p:nvSpPr>
        <p:spPr>
          <a:xfrm>
            <a:off x="4272623" y="3228064"/>
            <a:ext cx="177800" cy="182880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7140E079-5B45-B0D1-CA2D-0B2A7B49F119}"/>
              </a:ext>
            </a:extLst>
          </p:cNvPr>
          <p:cNvSpPr txBox="1"/>
          <p:nvPr/>
        </p:nvSpPr>
        <p:spPr>
          <a:xfrm>
            <a:off x="1563427" y="5326278"/>
            <a:ext cx="3906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Multiple electrons in the cloud 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6EC3ABF9-0A10-F0CC-419C-14A30F206F1A}"/>
              </a:ext>
            </a:extLst>
          </p:cNvPr>
          <p:cNvCxnSpPr/>
          <p:nvPr/>
        </p:nvCxnSpPr>
        <p:spPr>
          <a:xfrm flipH="1" flipV="1">
            <a:off x="3030773" y="3738556"/>
            <a:ext cx="7765" cy="412184"/>
          </a:xfrm>
          <a:prstGeom prst="straightConnector1">
            <a:avLst/>
          </a:prstGeom>
          <a:ln w="76200">
            <a:solidFill>
              <a:srgbClr val="B251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EE5F430-9FFC-0AB7-C59A-470F4EC142E8}"/>
              </a:ext>
            </a:extLst>
          </p:cNvPr>
          <p:cNvCxnSpPr>
            <a:cxnSpLocks/>
          </p:cNvCxnSpPr>
          <p:nvPr/>
        </p:nvCxnSpPr>
        <p:spPr>
          <a:xfrm>
            <a:off x="3021292" y="4246834"/>
            <a:ext cx="1739740" cy="34630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A0D45F9F-77B0-A6C5-0C9B-8244763587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2686" y="4490927"/>
            <a:ext cx="381000" cy="2794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44017AD-A0DC-9537-5DB8-F8691F6144ED}"/>
              </a:ext>
            </a:extLst>
          </p:cNvPr>
          <p:cNvSpPr txBox="1"/>
          <p:nvPr/>
        </p:nvSpPr>
        <p:spPr>
          <a:xfrm>
            <a:off x="6490952" y="2137295"/>
            <a:ext cx="5241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Solve the many-body problem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50A302C-254C-BCBD-DECB-FE1B7D3A1F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5225" y="2746813"/>
            <a:ext cx="4666223" cy="883875"/>
          </a:xfrm>
          <a:prstGeom prst="rect">
            <a:avLst/>
          </a:prstGeom>
        </p:spPr>
      </p:pic>
      <p:sp>
        <p:nvSpPr>
          <p:cNvPr id="11" name="Left Brace 10">
            <a:extLst>
              <a:ext uri="{FF2B5EF4-FFF2-40B4-BE49-F238E27FC236}">
                <a16:creationId xmlns:a16="http://schemas.microsoft.com/office/drawing/2014/main" id="{B74565C2-9C05-3206-0E96-D3F233B0D538}"/>
              </a:ext>
            </a:extLst>
          </p:cNvPr>
          <p:cNvSpPr/>
          <p:nvPr/>
        </p:nvSpPr>
        <p:spPr>
          <a:xfrm rot="16200000">
            <a:off x="9984749" y="2643570"/>
            <a:ext cx="280289" cy="2333113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A72D19E-6151-066E-46CA-090A3A6B66F1}"/>
              </a:ext>
            </a:extLst>
          </p:cNvPr>
          <p:cNvSpPr txBox="1"/>
          <p:nvPr/>
        </p:nvSpPr>
        <p:spPr>
          <a:xfrm>
            <a:off x="8958337" y="3950271"/>
            <a:ext cx="27743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interaction between electrons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7A24407-5229-0673-0A7D-E47229A76041}"/>
              </a:ext>
            </a:extLst>
          </p:cNvPr>
          <p:cNvSpPr txBox="1"/>
          <p:nvPr/>
        </p:nvSpPr>
        <p:spPr>
          <a:xfrm>
            <a:off x="6967595" y="3985558"/>
            <a:ext cx="19907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nucleus-electron Coulomb interaction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BE491313-68E7-8BC7-AB89-EBC6571A94F3}"/>
              </a:ext>
            </a:extLst>
          </p:cNvPr>
          <p:cNvCxnSpPr>
            <a:cxnSpLocks/>
          </p:cNvCxnSpPr>
          <p:nvPr/>
        </p:nvCxnSpPr>
        <p:spPr>
          <a:xfrm flipH="1">
            <a:off x="7749988" y="3313269"/>
            <a:ext cx="505370" cy="72844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ooter Placeholder 2100">
            <a:extLst>
              <a:ext uri="{FF2B5EF4-FFF2-40B4-BE49-F238E27FC236}">
                <a16:creationId xmlns:a16="http://schemas.microsoft.com/office/drawing/2014/main" id="{0A4D229B-4BDF-B0C9-B572-744D8DBCB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23203" y="6452334"/>
            <a:ext cx="4764395" cy="365125"/>
          </a:xfrm>
        </p:spPr>
        <p:txBody>
          <a:bodyPr/>
          <a:lstStyle/>
          <a:p>
            <a:r>
              <a:rPr lang="en-US" dirty="0"/>
              <a:t>FRIB-TA: Future directions in nuclear beta decay at FRIB</a:t>
            </a:r>
          </a:p>
        </p:txBody>
      </p:sp>
    </p:spTree>
    <p:extLst>
      <p:ext uri="{BB962C8B-B14F-4D97-AF65-F5344CB8AC3E}">
        <p14:creationId xmlns:p14="http://schemas.microsoft.com/office/powerpoint/2010/main" val="16087894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16799-3B50-5037-9186-FED0364BF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806" y="432770"/>
            <a:ext cx="11473542" cy="1325563"/>
          </a:xfrm>
        </p:spPr>
        <p:txBody>
          <a:bodyPr/>
          <a:lstStyle/>
          <a:p>
            <a:r>
              <a:rPr lang="en-US" dirty="0"/>
              <a:t>What if we take full radial dependence of lepton wavefunctions into account 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55C9A99-607F-18A7-D4B5-EB11DBC44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11</a:t>
            </a: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FD7EE57A-29A0-A88C-291F-D38559F7DCB3}"/>
              </a:ext>
            </a:extLst>
          </p:cNvPr>
          <p:cNvGrpSpPr/>
          <p:nvPr/>
        </p:nvGrpSpPr>
        <p:grpSpPr>
          <a:xfrm>
            <a:off x="2644534" y="3112866"/>
            <a:ext cx="715846" cy="629506"/>
            <a:chOff x="1336116" y="31018282"/>
            <a:chExt cx="1043896" cy="1006472"/>
          </a:xfrm>
        </p:grpSpPr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58CB09D4-8C99-8115-C699-5B6AA62C222D}"/>
                </a:ext>
              </a:extLst>
            </p:cNvPr>
            <p:cNvSpPr/>
            <p:nvPr/>
          </p:nvSpPr>
          <p:spPr>
            <a:xfrm>
              <a:off x="1466367" y="31164326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372399A6-D5BF-16B0-F479-AE55635D5EA8}"/>
                </a:ext>
              </a:extLst>
            </p:cNvPr>
            <p:cNvSpPr/>
            <p:nvPr/>
          </p:nvSpPr>
          <p:spPr>
            <a:xfrm>
              <a:off x="1461249" y="31344072"/>
              <a:ext cx="281928" cy="26321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8FE60C37-BDC3-80EE-C00B-2B98726869D8}"/>
                </a:ext>
              </a:extLst>
            </p:cNvPr>
            <p:cNvSpPr/>
            <p:nvPr/>
          </p:nvSpPr>
          <p:spPr>
            <a:xfrm>
              <a:off x="1666816" y="31018282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C900060B-ACE4-1E2E-754C-8C50BE877C17}"/>
                </a:ext>
              </a:extLst>
            </p:cNvPr>
            <p:cNvSpPr/>
            <p:nvPr/>
          </p:nvSpPr>
          <p:spPr>
            <a:xfrm>
              <a:off x="1586247" y="31446759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F1A43767-1897-FE5D-EB6B-BAA271E481C6}"/>
                </a:ext>
              </a:extLst>
            </p:cNvPr>
            <p:cNvSpPr/>
            <p:nvPr/>
          </p:nvSpPr>
          <p:spPr>
            <a:xfrm>
              <a:off x="1641526" y="31207085"/>
              <a:ext cx="281928" cy="26321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CBA343E7-DA19-DCEA-FDC2-39A50E97B6AB}"/>
                </a:ext>
              </a:extLst>
            </p:cNvPr>
            <p:cNvSpPr/>
            <p:nvPr/>
          </p:nvSpPr>
          <p:spPr>
            <a:xfrm>
              <a:off x="1400703" y="31510122"/>
              <a:ext cx="281928" cy="26321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250D7A09-D881-318B-674E-4441D8C8416B}"/>
                </a:ext>
              </a:extLst>
            </p:cNvPr>
            <p:cNvSpPr/>
            <p:nvPr/>
          </p:nvSpPr>
          <p:spPr>
            <a:xfrm>
              <a:off x="1607331" y="31631399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5485D7A7-49A5-53BB-7D27-F7F053D24D0F}"/>
                </a:ext>
              </a:extLst>
            </p:cNvPr>
            <p:cNvSpPr/>
            <p:nvPr/>
          </p:nvSpPr>
          <p:spPr>
            <a:xfrm>
              <a:off x="1769191" y="31556987"/>
              <a:ext cx="281928" cy="26321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181B4294-33BD-33C3-F8C4-0936CC4DBBD4}"/>
                </a:ext>
              </a:extLst>
            </p:cNvPr>
            <p:cNvSpPr/>
            <p:nvPr/>
          </p:nvSpPr>
          <p:spPr>
            <a:xfrm>
              <a:off x="1788252" y="31368184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5CF73197-DB7A-6830-4C7E-57943900EDC4}"/>
                </a:ext>
              </a:extLst>
            </p:cNvPr>
            <p:cNvSpPr/>
            <p:nvPr/>
          </p:nvSpPr>
          <p:spPr>
            <a:xfrm>
              <a:off x="1841975" y="31132673"/>
              <a:ext cx="281928" cy="26321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9FCED264-5A29-9C9E-5079-3528543EF9C1}"/>
                </a:ext>
              </a:extLst>
            </p:cNvPr>
            <p:cNvSpPr/>
            <p:nvPr/>
          </p:nvSpPr>
          <p:spPr>
            <a:xfrm>
              <a:off x="1995988" y="31264607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5802BC40-FE8D-5009-FA60-4D9A309CB541}"/>
                </a:ext>
              </a:extLst>
            </p:cNvPr>
            <p:cNvSpPr/>
            <p:nvPr/>
          </p:nvSpPr>
          <p:spPr>
            <a:xfrm>
              <a:off x="1959172" y="31484042"/>
              <a:ext cx="281928" cy="26321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8421CEE8-A07C-B84D-94B2-DC1CCCF72AA7}"/>
                </a:ext>
              </a:extLst>
            </p:cNvPr>
            <p:cNvSpPr/>
            <p:nvPr/>
          </p:nvSpPr>
          <p:spPr>
            <a:xfrm>
              <a:off x="1757826" y="31761539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9DF85446-C6AE-37E9-376F-03308B1D3840}"/>
                </a:ext>
              </a:extLst>
            </p:cNvPr>
            <p:cNvSpPr/>
            <p:nvPr/>
          </p:nvSpPr>
          <p:spPr>
            <a:xfrm>
              <a:off x="1520994" y="31721942"/>
              <a:ext cx="281928" cy="26321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E936F5D5-4B09-9C2C-8286-7082865C074B}"/>
                </a:ext>
              </a:extLst>
            </p:cNvPr>
            <p:cNvSpPr/>
            <p:nvPr/>
          </p:nvSpPr>
          <p:spPr>
            <a:xfrm>
              <a:off x="1972657" y="31707033"/>
              <a:ext cx="281928" cy="26321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B0A2D427-630D-F9AA-C737-7CBEEB397048}"/>
                </a:ext>
              </a:extLst>
            </p:cNvPr>
            <p:cNvSpPr/>
            <p:nvPr/>
          </p:nvSpPr>
          <p:spPr>
            <a:xfrm>
              <a:off x="2098084" y="31488454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54869B4C-E61E-0122-940D-19F495A56B5D}"/>
                </a:ext>
              </a:extLst>
            </p:cNvPr>
            <p:cNvSpPr/>
            <p:nvPr/>
          </p:nvSpPr>
          <p:spPr>
            <a:xfrm>
              <a:off x="1959303" y="31089377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EB01A738-9511-D19F-2197-60D225050AAE}"/>
                </a:ext>
              </a:extLst>
            </p:cNvPr>
            <p:cNvSpPr/>
            <p:nvPr/>
          </p:nvSpPr>
          <p:spPr>
            <a:xfrm>
              <a:off x="1336116" y="31344022"/>
              <a:ext cx="281928" cy="263215"/>
            </a:xfrm>
            <a:prstGeom prst="ellipse">
              <a:avLst/>
            </a:prstGeom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025D1982-7076-730D-0FFC-47227AB28A7F}"/>
                </a:ext>
              </a:extLst>
            </p:cNvPr>
            <p:cNvSpPr/>
            <p:nvPr/>
          </p:nvSpPr>
          <p:spPr>
            <a:xfrm>
              <a:off x="1418745" y="31139609"/>
              <a:ext cx="281928" cy="263215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8" name="Picture 107">
            <a:extLst>
              <a:ext uri="{FF2B5EF4-FFF2-40B4-BE49-F238E27FC236}">
                <a16:creationId xmlns:a16="http://schemas.microsoft.com/office/drawing/2014/main" id="{F8014B98-B75F-EE5C-521F-9AC1734D53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7049" y="3930330"/>
            <a:ext cx="349869" cy="260995"/>
          </a:xfrm>
          <a:prstGeom prst="rect">
            <a:avLst/>
          </a:prstGeom>
        </p:spPr>
      </p:pic>
      <p:sp>
        <p:nvSpPr>
          <p:cNvPr id="109" name="Oval 108">
            <a:extLst>
              <a:ext uri="{FF2B5EF4-FFF2-40B4-BE49-F238E27FC236}">
                <a16:creationId xmlns:a16="http://schemas.microsoft.com/office/drawing/2014/main" id="{67A9E53E-D4A5-AB00-E95D-00689FC6EB77}"/>
              </a:ext>
            </a:extLst>
          </p:cNvPr>
          <p:cNvSpPr/>
          <p:nvPr/>
        </p:nvSpPr>
        <p:spPr>
          <a:xfrm>
            <a:off x="2191999" y="2630653"/>
            <a:ext cx="1663700" cy="163830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83E9F469-2225-120D-8E7C-2945463F94AB}"/>
              </a:ext>
            </a:extLst>
          </p:cNvPr>
          <p:cNvSpPr/>
          <p:nvPr/>
        </p:nvSpPr>
        <p:spPr>
          <a:xfrm>
            <a:off x="2032338" y="2457335"/>
            <a:ext cx="2011680" cy="201168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>
            <a:extLst>
              <a:ext uri="{FF2B5EF4-FFF2-40B4-BE49-F238E27FC236}">
                <a16:creationId xmlns:a16="http://schemas.microsoft.com/office/drawing/2014/main" id="{BA9B32ED-459A-95F8-E5C3-5405AD93062C}"/>
              </a:ext>
            </a:extLst>
          </p:cNvPr>
          <p:cNvSpPr/>
          <p:nvPr/>
        </p:nvSpPr>
        <p:spPr>
          <a:xfrm>
            <a:off x="1841664" y="2274455"/>
            <a:ext cx="2377440" cy="237744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id="{46B64EAE-5F13-0E8F-EAE8-1CD7FEE67A12}"/>
              </a:ext>
            </a:extLst>
          </p:cNvPr>
          <p:cNvSpPr/>
          <p:nvPr/>
        </p:nvSpPr>
        <p:spPr>
          <a:xfrm>
            <a:off x="1704504" y="2137295"/>
            <a:ext cx="2651760" cy="265176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A00AF6A9-75F1-36BD-2914-7ED74AD3A074}"/>
              </a:ext>
            </a:extLst>
          </p:cNvPr>
          <p:cNvSpPr/>
          <p:nvPr/>
        </p:nvSpPr>
        <p:spPr>
          <a:xfrm>
            <a:off x="2949250" y="4154556"/>
            <a:ext cx="177800" cy="182880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09AE1672-18F9-5290-5983-B1D1DCE1F55C}"/>
              </a:ext>
            </a:extLst>
          </p:cNvPr>
          <p:cNvSpPr/>
          <p:nvPr/>
        </p:nvSpPr>
        <p:spPr>
          <a:xfrm>
            <a:off x="3765442" y="3950272"/>
            <a:ext cx="177800" cy="182880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6D3B2839-7245-6429-2C23-01786077388A}"/>
              </a:ext>
            </a:extLst>
          </p:cNvPr>
          <p:cNvSpPr/>
          <p:nvPr/>
        </p:nvSpPr>
        <p:spPr>
          <a:xfrm>
            <a:off x="2466734" y="2493493"/>
            <a:ext cx="177800" cy="182880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21290DDD-5C29-55F2-E55B-DC40EF82D11B}"/>
              </a:ext>
            </a:extLst>
          </p:cNvPr>
          <p:cNvSpPr/>
          <p:nvPr/>
        </p:nvSpPr>
        <p:spPr>
          <a:xfrm>
            <a:off x="3581973" y="2365895"/>
            <a:ext cx="177800" cy="182880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7F3AD420-686D-FB3E-4EC6-3E8397D6C410}"/>
              </a:ext>
            </a:extLst>
          </p:cNvPr>
          <p:cNvSpPr/>
          <p:nvPr/>
        </p:nvSpPr>
        <p:spPr>
          <a:xfrm>
            <a:off x="1824111" y="4099885"/>
            <a:ext cx="177800" cy="182880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Oval 117">
            <a:extLst>
              <a:ext uri="{FF2B5EF4-FFF2-40B4-BE49-F238E27FC236}">
                <a16:creationId xmlns:a16="http://schemas.microsoft.com/office/drawing/2014/main" id="{4D78C0DE-BC31-FA1D-B3B2-685CDC6E727C}"/>
              </a:ext>
            </a:extLst>
          </p:cNvPr>
          <p:cNvSpPr/>
          <p:nvPr/>
        </p:nvSpPr>
        <p:spPr>
          <a:xfrm>
            <a:off x="1756862" y="3182099"/>
            <a:ext cx="177800" cy="182880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2F2BE872-0FBE-8FFA-D971-88E93E75AD41}"/>
              </a:ext>
            </a:extLst>
          </p:cNvPr>
          <p:cNvSpPr/>
          <p:nvPr/>
        </p:nvSpPr>
        <p:spPr>
          <a:xfrm>
            <a:off x="3493073" y="4569046"/>
            <a:ext cx="177800" cy="182880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AE37292E-273C-0001-C7C1-F5B6905691C5}"/>
              </a:ext>
            </a:extLst>
          </p:cNvPr>
          <p:cNvSpPr/>
          <p:nvPr/>
        </p:nvSpPr>
        <p:spPr>
          <a:xfrm>
            <a:off x="4272623" y="3228064"/>
            <a:ext cx="177800" cy="182880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7140E079-5B45-B0D1-CA2D-0B2A7B49F119}"/>
              </a:ext>
            </a:extLst>
          </p:cNvPr>
          <p:cNvSpPr txBox="1"/>
          <p:nvPr/>
        </p:nvSpPr>
        <p:spPr>
          <a:xfrm>
            <a:off x="1563427" y="5326278"/>
            <a:ext cx="3906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Multiple electrons in the cloud 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6EC3ABF9-0A10-F0CC-419C-14A30F206F1A}"/>
              </a:ext>
            </a:extLst>
          </p:cNvPr>
          <p:cNvCxnSpPr/>
          <p:nvPr/>
        </p:nvCxnSpPr>
        <p:spPr>
          <a:xfrm flipH="1" flipV="1">
            <a:off x="3030773" y="3738556"/>
            <a:ext cx="7765" cy="412184"/>
          </a:xfrm>
          <a:prstGeom prst="straightConnector1">
            <a:avLst/>
          </a:prstGeom>
          <a:ln w="76200">
            <a:solidFill>
              <a:srgbClr val="B251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EE5F430-9FFC-0AB7-C59A-470F4EC142E8}"/>
              </a:ext>
            </a:extLst>
          </p:cNvPr>
          <p:cNvCxnSpPr>
            <a:cxnSpLocks/>
          </p:cNvCxnSpPr>
          <p:nvPr/>
        </p:nvCxnSpPr>
        <p:spPr>
          <a:xfrm>
            <a:off x="3021292" y="4246834"/>
            <a:ext cx="1739740" cy="34630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A0D45F9F-77B0-A6C5-0C9B-8244763587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2686" y="4490927"/>
            <a:ext cx="381000" cy="2794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44017AD-A0DC-9537-5DB8-F8691F6144ED}"/>
              </a:ext>
            </a:extLst>
          </p:cNvPr>
          <p:cNvSpPr txBox="1"/>
          <p:nvPr/>
        </p:nvSpPr>
        <p:spPr>
          <a:xfrm>
            <a:off x="6490952" y="2137295"/>
            <a:ext cx="5241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Solve the many-body problem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50A302C-254C-BCBD-DECB-FE1B7D3A1F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5225" y="2746813"/>
            <a:ext cx="4666223" cy="883875"/>
          </a:xfrm>
          <a:prstGeom prst="rect">
            <a:avLst/>
          </a:prstGeom>
        </p:spPr>
      </p:pic>
      <p:sp>
        <p:nvSpPr>
          <p:cNvPr id="11" name="Left Brace 10">
            <a:extLst>
              <a:ext uri="{FF2B5EF4-FFF2-40B4-BE49-F238E27FC236}">
                <a16:creationId xmlns:a16="http://schemas.microsoft.com/office/drawing/2014/main" id="{B74565C2-9C05-3206-0E96-D3F233B0D538}"/>
              </a:ext>
            </a:extLst>
          </p:cNvPr>
          <p:cNvSpPr/>
          <p:nvPr/>
        </p:nvSpPr>
        <p:spPr>
          <a:xfrm rot="16200000">
            <a:off x="9984749" y="2643570"/>
            <a:ext cx="280289" cy="2333113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A72D19E-6151-066E-46CA-090A3A6B66F1}"/>
              </a:ext>
            </a:extLst>
          </p:cNvPr>
          <p:cNvSpPr txBox="1"/>
          <p:nvPr/>
        </p:nvSpPr>
        <p:spPr>
          <a:xfrm>
            <a:off x="8958337" y="3950271"/>
            <a:ext cx="27743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interaction between electrons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7A24407-5229-0673-0A7D-E47229A76041}"/>
              </a:ext>
            </a:extLst>
          </p:cNvPr>
          <p:cNvSpPr txBox="1"/>
          <p:nvPr/>
        </p:nvSpPr>
        <p:spPr>
          <a:xfrm>
            <a:off x="6967595" y="3985558"/>
            <a:ext cx="19907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nucleus-electron Coulomb interaction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BE491313-68E7-8BC7-AB89-EBC6571A94F3}"/>
              </a:ext>
            </a:extLst>
          </p:cNvPr>
          <p:cNvCxnSpPr>
            <a:cxnSpLocks/>
          </p:cNvCxnSpPr>
          <p:nvPr/>
        </p:nvCxnSpPr>
        <p:spPr>
          <a:xfrm flipH="1">
            <a:off x="7749988" y="3313269"/>
            <a:ext cx="505370" cy="72844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A0DB40E0-987B-9A27-D88B-04B94107B62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263"/>
          <a:stretch/>
        </p:blipFill>
        <p:spPr>
          <a:xfrm>
            <a:off x="6364331" y="1826645"/>
            <a:ext cx="5509990" cy="419044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B2A952A-4196-C1E5-FF4E-B90158CF5ED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38159" y="3029774"/>
            <a:ext cx="2011083" cy="1999426"/>
          </a:xfrm>
          <a:prstGeom prst="rect">
            <a:avLst/>
          </a:prstGeom>
        </p:spPr>
      </p:pic>
      <p:sp>
        <p:nvSpPr>
          <p:cNvPr id="13" name="Footer Placeholder 2100">
            <a:extLst>
              <a:ext uri="{FF2B5EF4-FFF2-40B4-BE49-F238E27FC236}">
                <a16:creationId xmlns:a16="http://schemas.microsoft.com/office/drawing/2014/main" id="{9EE41E37-D8D0-F50E-5A82-4E60B4400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23203" y="6452334"/>
            <a:ext cx="4764395" cy="365125"/>
          </a:xfrm>
        </p:spPr>
        <p:txBody>
          <a:bodyPr/>
          <a:lstStyle/>
          <a:p>
            <a:r>
              <a:rPr lang="en-US" dirty="0"/>
              <a:t>FRIB-TA: Future directions in nuclear beta decay at FRIB</a:t>
            </a:r>
          </a:p>
        </p:txBody>
      </p:sp>
    </p:spTree>
    <p:extLst>
      <p:ext uri="{BB962C8B-B14F-4D97-AF65-F5344CB8AC3E}">
        <p14:creationId xmlns:p14="http://schemas.microsoft.com/office/powerpoint/2010/main" val="10665818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16799-3B50-5037-9186-FED0364BF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806" y="432770"/>
            <a:ext cx="11473542" cy="1325563"/>
          </a:xfrm>
        </p:spPr>
        <p:txBody>
          <a:bodyPr/>
          <a:lstStyle/>
          <a:p>
            <a:r>
              <a:rPr lang="en-US" dirty="0"/>
              <a:t>What if we take full radial dependence of lepton wavefunctions into account 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55C9A99-607F-18A7-D4B5-EB11DBC44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12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54F4A2-A9BB-948E-D3B7-0E55D6BD57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7314" y="2256949"/>
            <a:ext cx="3517900" cy="70520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0EDCF11-6521-E3F2-6741-E3C6FB558A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806" y="2048581"/>
            <a:ext cx="7772400" cy="435221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5BCD36A-AC61-053D-D46F-E3CB00B39942}"/>
              </a:ext>
            </a:extLst>
          </p:cNvPr>
          <p:cNvSpPr txBox="1"/>
          <p:nvPr/>
        </p:nvSpPr>
        <p:spPr>
          <a:xfrm>
            <a:off x="8447314" y="3209027"/>
            <a:ext cx="35179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DWF</a:t>
            </a:r>
            <a:r>
              <a:rPr lang="en-US" sz="2000" dirty="0"/>
              <a:t> – Dirac single-particle</a:t>
            </a:r>
          </a:p>
          <a:p>
            <a:r>
              <a:rPr lang="en-US" sz="2000" dirty="0">
                <a:solidFill>
                  <a:srgbClr val="4040FF"/>
                </a:solidFill>
              </a:rPr>
              <a:t>DHFWF</a:t>
            </a:r>
            <a:r>
              <a:rPr lang="en-US" sz="2000" dirty="0"/>
              <a:t> – Dirac Hartree-</a:t>
            </a:r>
            <a:r>
              <a:rPr lang="en-US" sz="2000" dirty="0" err="1"/>
              <a:t>Fock</a:t>
            </a:r>
            <a:endParaRPr lang="en-US" sz="2000" dirty="0"/>
          </a:p>
          <a:p>
            <a:r>
              <a:rPr lang="en-US" sz="2000" dirty="0"/>
              <a:t>LO – lowest order calculation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5B2AEEC-F4E7-EB20-7FDF-D8682A53E570}"/>
              </a:ext>
            </a:extLst>
          </p:cNvPr>
          <p:cNvSpPr txBox="1"/>
          <p:nvPr/>
        </p:nvSpPr>
        <p:spPr>
          <a:xfrm>
            <a:off x="8553101" y="5352108"/>
            <a:ext cx="33063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2060"/>
                </a:solidFill>
              </a:rPr>
              <a:t>[A. Ravlic, P. </a:t>
            </a:r>
            <a:r>
              <a:rPr lang="en-US" sz="1600" dirty="0" err="1">
                <a:solidFill>
                  <a:srgbClr val="002060"/>
                </a:solidFill>
              </a:rPr>
              <a:t>Schwerdtfeger</a:t>
            </a:r>
            <a:r>
              <a:rPr lang="en-US" sz="1600" dirty="0">
                <a:solidFill>
                  <a:srgbClr val="002060"/>
                </a:solidFill>
              </a:rPr>
              <a:t> and W. </a:t>
            </a:r>
            <a:r>
              <a:rPr lang="en-US" sz="1600" dirty="0" err="1">
                <a:solidFill>
                  <a:srgbClr val="002060"/>
                </a:solidFill>
              </a:rPr>
              <a:t>Nazarewicz</a:t>
            </a:r>
            <a:r>
              <a:rPr lang="en-US" sz="1600" dirty="0">
                <a:solidFill>
                  <a:srgbClr val="002060"/>
                </a:solidFill>
              </a:rPr>
              <a:t>, </a:t>
            </a:r>
            <a:r>
              <a:rPr lang="en-US" sz="1600" dirty="0">
                <a:solidFill>
                  <a:srgbClr val="172363"/>
                </a:solidFill>
              </a:rPr>
              <a:t>PRC 111, 064323 (2025).]</a:t>
            </a:r>
          </a:p>
          <a:p>
            <a:endParaRPr lang="en-US" sz="1600" dirty="0">
              <a:solidFill>
                <a:srgbClr val="002060"/>
              </a:solidFill>
            </a:endParaRPr>
          </a:p>
        </p:txBody>
      </p:sp>
      <p:sp>
        <p:nvSpPr>
          <p:cNvPr id="4" name="Footer Placeholder 2100">
            <a:extLst>
              <a:ext uri="{FF2B5EF4-FFF2-40B4-BE49-F238E27FC236}">
                <a16:creationId xmlns:a16="http://schemas.microsoft.com/office/drawing/2014/main" id="{12D0AD5F-6AF5-4C14-3FBF-96C002C19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23203" y="6452334"/>
            <a:ext cx="4764395" cy="365125"/>
          </a:xfrm>
        </p:spPr>
        <p:txBody>
          <a:bodyPr/>
          <a:lstStyle/>
          <a:p>
            <a:r>
              <a:rPr lang="en-US" dirty="0"/>
              <a:t>FRIB-TA: Future directions in nuclear beta decay at FRIB</a:t>
            </a:r>
          </a:p>
        </p:txBody>
      </p:sp>
    </p:spTree>
    <p:extLst>
      <p:ext uri="{BB962C8B-B14F-4D97-AF65-F5344CB8AC3E}">
        <p14:creationId xmlns:p14="http://schemas.microsoft.com/office/powerpoint/2010/main" val="24631177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16799-3B50-5037-9186-FED0364BF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806" y="432770"/>
            <a:ext cx="11473542" cy="1325563"/>
          </a:xfrm>
        </p:spPr>
        <p:txBody>
          <a:bodyPr/>
          <a:lstStyle/>
          <a:p>
            <a:r>
              <a:rPr lang="en-US" dirty="0"/>
              <a:t>What if we take full radial dependence of lepton wavefunctions into account 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55C9A99-607F-18A7-D4B5-EB11DBC44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12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54F4A2-A9BB-948E-D3B7-0E55D6BD57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7314" y="2256949"/>
            <a:ext cx="3517900" cy="70520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0EDCF11-6521-E3F2-6741-E3C6FB558A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806" y="2048581"/>
            <a:ext cx="7772400" cy="435221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5BCD36A-AC61-053D-D46F-E3CB00B39942}"/>
              </a:ext>
            </a:extLst>
          </p:cNvPr>
          <p:cNvSpPr txBox="1"/>
          <p:nvPr/>
        </p:nvSpPr>
        <p:spPr>
          <a:xfrm>
            <a:off x="8447314" y="3209027"/>
            <a:ext cx="35179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DWF</a:t>
            </a:r>
            <a:r>
              <a:rPr lang="en-US" sz="2000" dirty="0"/>
              <a:t> – Dirac single-particle</a:t>
            </a:r>
          </a:p>
          <a:p>
            <a:r>
              <a:rPr lang="en-US" sz="2000" dirty="0">
                <a:solidFill>
                  <a:srgbClr val="4040FF"/>
                </a:solidFill>
              </a:rPr>
              <a:t>DHFWF</a:t>
            </a:r>
            <a:r>
              <a:rPr lang="en-US" sz="2000" dirty="0"/>
              <a:t> – Dirac Hartree-</a:t>
            </a:r>
            <a:r>
              <a:rPr lang="en-US" sz="2000" dirty="0" err="1"/>
              <a:t>Fock</a:t>
            </a:r>
            <a:endParaRPr lang="en-US" sz="2000" dirty="0"/>
          </a:p>
          <a:p>
            <a:r>
              <a:rPr lang="en-US" sz="2000" dirty="0"/>
              <a:t>LO – lowest order calculation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5B2AEEC-F4E7-EB20-7FDF-D8682A53E570}"/>
              </a:ext>
            </a:extLst>
          </p:cNvPr>
          <p:cNvSpPr txBox="1"/>
          <p:nvPr/>
        </p:nvSpPr>
        <p:spPr>
          <a:xfrm>
            <a:off x="8553101" y="5352108"/>
            <a:ext cx="33063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2060"/>
                </a:solidFill>
              </a:rPr>
              <a:t>[A. Ravlic, P. </a:t>
            </a:r>
            <a:r>
              <a:rPr lang="en-US" sz="1600" dirty="0" err="1">
                <a:solidFill>
                  <a:srgbClr val="002060"/>
                </a:solidFill>
              </a:rPr>
              <a:t>Schwerdtfeger</a:t>
            </a:r>
            <a:r>
              <a:rPr lang="en-US" sz="1600" dirty="0">
                <a:solidFill>
                  <a:srgbClr val="002060"/>
                </a:solidFill>
              </a:rPr>
              <a:t> and W. </a:t>
            </a:r>
            <a:r>
              <a:rPr lang="en-US" sz="1600" dirty="0" err="1">
                <a:solidFill>
                  <a:srgbClr val="002060"/>
                </a:solidFill>
              </a:rPr>
              <a:t>Nazarewicz</a:t>
            </a:r>
            <a:r>
              <a:rPr lang="en-US" sz="1600" dirty="0">
                <a:solidFill>
                  <a:srgbClr val="002060"/>
                </a:solidFill>
              </a:rPr>
              <a:t>, </a:t>
            </a:r>
            <a:r>
              <a:rPr lang="en-US" sz="1600" dirty="0"/>
              <a:t>PRC 111, 064323 </a:t>
            </a:r>
            <a:r>
              <a:rPr lang="en-US" sz="1600" dirty="0">
                <a:solidFill>
                  <a:srgbClr val="002060"/>
                </a:solidFill>
              </a:rPr>
              <a:t>(2025).]</a:t>
            </a:r>
          </a:p>
          <a:p>
            <a:endParaRPr lang="en-US" sz="1600" dirty="0">
              <a:solidFill>
                <a:srgbClr val="00206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72AAD57-8DFF-33DE-F518-CD105CF64409}"/>
              </a:ext>
            </a:extLst>
          </p:cNvPr>
          <p:cNvSpPr/>
          <p:nvPr/>
        </p:nvSpPr>
        <p:spPr>
          <a:xfrm>
            <a:off x="0" y="0"/>
            <a:ext cx="12192000" cy="6400800"/>
          </a:xfrm>
          <a:prstGeom prst="rect">
            <a:avLst/>
          </a:prstGeom>
          <a:solidFill>
            <a:schemeClr val="bg1">
              <a:alpha val="94424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312E364-6261-49BD-965B-1CC906A3ABB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102"/>
          <a:stretch/>
        </p:blipFill>
        <p:spPr>
          <a:xfrm>
            <a:off x="581086" y="1792033"/>
            <a:ext cx="5173854" cy="3749908"/>
          </a:xfrm>
          <a:prstGeom prst="rect">
            <a:avLst/>
          </a:prstGeom>
        </p:spPr>
      </p:pic>
      <p:sp>
        <p:nvSpPr>
          <p:cNvPr id="6" name="Footer Placeholder 2100">
            <a:extLst>
              <a:ext uri="{FF2B5EF4-FFF2-40B4-BE49-F238E27FC236}">
                <a16:creationId xmlns:a16="http://schemas.microsoft.com/office/drawing/2014/main" id="{8666AE20-0CBD-3837-1420-34AC1C1D9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23203" y="6452334"/>
            <a:ext cx="4764395" cy="365125"/>
          </a:xfrm>
        </p:spPr>
        <p:txBody>
          <a:bodyPr/>
          <a:lstStyle/>
          <a:p>
            <a:r>
              <a:rPr lang="en-US" dirty="0"/>
              <a:t>FRIB-TA: Future directions in nuclear beta decay at FRIB</a:t>
            </a:r>
          </a:p>
        </p:txBody>
      </p:sp>
    </p:spTree>
    <p:extLst>
      <p:ext uri="{BB962C8B-B14F-4D97-AF65-F5344CB8AC3E}">
        <p14:creationId xmlns:p14="http://schemas.microsoft.com/office/powerpoint/2010/main" val="29132413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16799-3B50-5037-9186-FED0364BF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806" y="432770"/>
            <a:ext cx="11473542" cy="1325563"/>
          </a:xfrm>
        </p:spPr>
        <p:txBody>
          <a:bodyPr/>
          <a:lstStyle/>
          <a:p>
            <a:r>
              <a:rPr lang="en-US" dirty="0"/>
              <a:t>What if we take full radial dependence of lepton wavefunctions into account 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55C9A99-607F-18A7-D4B5-EB11DBC44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12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54F4A2-A9BB-948E-D3B7-0E55D6BD57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7314" y="2256949"/>
            <a:ext cx="3517900" cy="70520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0EDCF11-6521-E3F2-6741-E3C6FB558A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806" y="2048581"/>
            <a:ext cx="7772400" cy="435221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5BCD36A-AC61-053D-D46F-E3CB00B39942}"/>
              </a:ext>
            </a:extLst>
          </p:cNvPr>
          <p:cNvSpPr txBox="1"/>
          <p:nvPr/>
        </p:nvSpPr>
        <p:spPr>
          <a:xfrm>
            <a:off x="8447314" y="3209027"/>
            <a:ext cx="35179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DWF</a:t>
            </a:r>
            <a:r>
              <a:rPr lang="en-US" sz="2000" dirty="0"/>
              <a:t> – Dirac single-particle</a:t>
            </a:r>
          </a:p>
          <a:p>
            <a:r>
              <a:rPr lang="en-US" sz="2000" dirty="0">
                <a:solidFill>
                  <a:srgbClr val="4040FF"/>
                </a:solidFill>
              </a:rPr>
              <a:t>DHFWF</a:t>
            </a:r>
            <a:r>
              <a:rPr lang="en-US" sz="2000" dirty="0"/>
              <a:t> – Dirac Hartree-</a:t>
            </a:r>
            <a:r>
              <a:rPr lang="en-US" sz="2000" dirty="0" err="1"/>
              <a:t>Fock</a:t>
            </a:r>
            <a:endParaRPr lang="en-US" sz="2000" dirty="0"/>
          </a:p>
          <a:p>
            <a:r>
              <a:rPr lang="en-US" sz="2000" dirty="0"/>
              <a:t>LO – lowest order calculation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5B2AEEC-F4E7-EB20-7FDF-D8682A53E570}"/>
              </a:ext>
            </a:extLst>
          </p:cNvPr>
          <p:cNvSpPr txBox="1"/>
          <p:nvPr/>
        </p:nvSpPr>
        <p:spPr>
          <a:xfrm>
            <a:off x="8553101" y="5352108"/>
            <a:ext cx="33063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2060"/>
                </a:solidFill>
              </a:rPr>
              <a:t>[A. Ravlic, P. </a:t>
            </a:r>
            <a:r>
              <a:rPr lang="en-US" sz="1600" dirty="0" err="1">
                <a:solidFill>
                  <a:srgbClr val="002060"/>
                </a:solidFill>
              </a:rPr>
              <a:t>Schwerdtfeger</a:t>
            </a:r>
            <a:r>
              <a:rPr lang="en-US" sz="1600" dirty="0">
                <a:solidFill>
                  <a:srgbClr val="002060"/>
                </a:solidFill>
              </a:rPr>
              <a:t> and W. </a:t>
            </a:r>
            <a:r>
              <a:rPr lang="en-US" sz="1600" dirty="0" err="1">
                <a:solidFill>
                  <a:srgbClr val="002060"/>
                </a:solidFill>
              </a:rPr>
              <a:t>Nazarewicz</a:t>
            </a:r>
            <a:r>
              <a:rPr lang="en-US" sz="1600" dirty="0">
                <a:solidFill>
                  <a:srgbClr val="002060"/>
                </a:solidFill>
              </a:rPr>
              <a:t>, </a:t>
            </a:r>
            <a:r>
              <a:rPr lang="en-US" sz="1600" dirty="0"/>
              <a:t>PRC 111, 064323 </a:t>
            </a:r>
            <a:r>
              <a:rPr lang="en-US" sz="1600" dirty="0">
                <a:solidFill>
                  <a:srgbClr val="002060"/>
                </a:solidFill>
              </a:rPr>
              <a:t>(2025).]</a:t>
            </a:r>
          </a:p>
          <a:p>
            <a:endParaRPr lang="en-US" sz="1600" dirty="0">
              <a:solidFill>
                <a:srgbClr val="00206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72AAD57-8DFF-33DE-F518-CD105CF64409}"/>
              </a:ext>
            </a:extLst>
          </p:cNvPr>
          <p:cNvSpPr/>
          <p:nvPr/>
        </p:nvSpPr>
        <p:spPr>
          <a:xfrm>
            <a:off x="0" y="0"/>
            <a:ext cx="12192000" cy="6400800"/>
          </a:xfrm>
          <a:prstGeom prst="rect">
            <a:avLst/>
          </a:prstGeom>
          <a:solidFill>
            <a:schemeClr val="bg1">
              <a:alpha val="94424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312E364-6261-49BD-965B-1CC906A3ABB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102"/>
          <a:stretch/>
        </p:blipFill>
        <p:spPr>
          <a:xfrm>
            <a:off x="581086" y="1792033"/>
            <a:ext cx="5173854" cy="374990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ABBB2EF-A1BA-BF9C-6904-7FC897A85535}"/>
              </a:ext>
            </a:extLst>
          </p:cNvPr>
          <p:cNvSpPr txBox="1"/>
          <p:nvPr/>
        </p:nvSpPr>
        <p:spPr>
          <a:xfrm>
            <a:off x="6306577" y="2456364"/>
            <a:ext cx="51390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à"/>
            </a:pPr>
            <a:r>
              <a:rPr lang="en-US" sz="2400" dirty="0"/>
              <a:t>We can introduce transition density</a:t>
            </a:r>
          </a:p>
          <a:p>
            <a:r>
              <a:rPr lang="en-US" sz="2400" dirty="0"/>
              <a:t> in the coordinate-space:</a:t>
            </a:r>
            <a:endParaRPr lang="en-US" sz="2400" b="0" dirty="0"/>
          </a:p>
          <a:p>
            <a:pPr marL="342900" indent="-342900">
              <a:buFont typeface="Wingdings" pitchFamily="2" charset="2"/>
              <a:buChar char="à"/>
            </a:pPr>
            <a:endParaRPr lang="en-US" sz="2400" b="0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9DC393C2-8B1E-5570-5CDA-FD6E3AB42C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9806" y="3604356"/>
            <a:ext cx="4516438" cy="795848"/>
          </a:xfrm>
          <a:prstGeom prst="rect">
            <a:avLst/>
          </a:prstGeom>
        </p:spPr>
      </p:pic>
      <p:sp>
        <p:nvSpPr>
          <p:cNvPr id="7" name="Footer Placeholder 2100">
            <a:extLst>
              <a:ext uri="{FF2B5EF4-FFF2-40B4-BE49-F238E27FC236}">
                <a16:creationId xmlns:a16="http://schemas.microsoft.com/office/drawing/2014/main" id="{080735D5-298E-BE2A-50CD-47FD973D6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23203" y="6452334"/>
            <a:ext cx="4764395" cy="365125"/>
          </a:xfrm>
        </p:spPr>
        <p:txBody>
          <a:bodyPr/>
          <a:lstStyle/>
          <a:p>
            <a:r>
              <a:rPr lang="en-US" dirty="0"/>
              <a:t>FRIB-TA: Future directions in nuclear beta decay at FRIB</a:t>
            </a:r>
          </a:p>
        </p:txBody>
      </p:sp>
    </p:spTree>
    <p:extLst>
      <p:ext uri="{BB962C8B-B14F-4D97-AF65-F5344CB8AC3E}">
        <p14:creationId xmlns:p14="http://schemas.microsoft.com/office/powerpoint/2010/main" val="13181506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16799-3B50-5037-9186-FED0364BF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806" y="432770"/>
            <a:ext cx="11473542" cy="1325563"/>
          </a:xfrm>
        </p:spPr>
        <p:txBody>
          <a:bodyPr/>
          <a:lstStyle/>
          <a:p>
            <a:r>
              <a:rPr lang="en-US" dirty="0"/>
              <a:t>What if we take full radial dependence of lepton wavefunctions into account 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55C9A99-607F-18A7-D4B5-EB11DBC44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12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54F4A2-A9BB-948E-D3B7-0E55D6BD57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7314" y="2256949"/>
            <a:ext cx="3517900" cy="70520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0EDCF11-6521-E3F2-6741-E3C6FB558A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806" y="2048581"/>
            <a:ext cx="7772400" cy="435221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5BCD36A-AC61-053D-D46F-E3CB00B39942}"/>
              </a:ext>
            </a:extLst>
          </p:cNvPr>
          <p:cNvSpPr txBox="1"/>
          <p:nvPr/>
        </p:nvSpPr>
        <p:spPr>
          <a:xfrm>
            <a:off x="8447314" y="3209027"/>
            <a:ext cx="35179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DWF</a:t>
            </a:r>
            <a:r>
              <a:rPr lang="en-US" sz="2000" dirty="0"/>
              <a:t> – Dirac single-particle</a:t>
            </a:r>
          </a:p>
          <a:p>
            <a:r>
              <a:rPr lang="en-US" sz="2000" dirty="0">
                <a:solidFill>
                  <a:srgbClr val="4040FF"/>
                </a:solidFill>
              </a:rPr>
              <a:t>DHFWF</a:t>
            </a:r>
            <a:r>
              <a:rPr lang="en-US" sz="2000" dirty="0"/>
              <a:t> – Dirac Hartree-</a:t>
            </a:r>
            <a:r>
              <a:rPr lang="en-US" sz="2000" dirty="0" err="1"/>
              <a:t>Fock</a:t>
            </a:r>
            <a:endParaRPr lang="en-US" sz="2000" dirty="0"/>
          </a:p>
          <a:p>
            <a:r>
              <a:rPr lang="en-US" sz="2000" dirty="0"/>
              <a:t>LO – lowest order calculation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5B2AEEC-F4E7-EB20-7FDF-D8682A53E570}"/>
              </a:ext>
            </a:extLst>
          </p:cNvPr>
          <p:cNvSpPr txBox="1"/>
          <p:nvPr/>
        </p:nvSpPr>
        <p:spPr>
          <a:xfrm>
            <a:off x="8553101" y="5352108"/>
            <a:ext cx="33063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2060"/>
                </a:solidFill>
              </a:rPr>
              <a:t>[A. Ravlic, P. </a:t>
            </a:r>
            <a:r>
              <a:rPr lang="en-US" sz="1600" dirty="0" err="1">
                <a:solidFill>
                  <a:srgbClr val="002060"/>
                </a:solidFill>
              </a:rPr>
              <a:t>Schwerdtfeger</a:t>
            </a:r>
            <a:r>
              <a:rPr lang="en-US" sz="1600" dirty="0">
                <a:solidFill>
                  <a:srgbClr val="002060"/>
                </a:solidFill>
              </a:rPr>
              <a:t> and W. </a:t>
            </a:r>
            <a:r>
              <a:rPr lang="en-US" sz="1600" dirty="0" err="1">
                <a:solidFill>
                  <a:srgbClr val="002060"/>
                </a:solidFill>
              </a:rPr>
              <a:t>Nazarewicz</a:t>
            </a:r>
            <a:r>
              <a:rPr lang="en-US" sz="1600" dirty="0">
                <a:solidFill>
                  <a:srgbClr val="002060"/>
                </a:solidFill>
              </a:rPr>
              <a:t>, </a:t>
            </a:r>
            <a:r>
              <a:rPr lang="en-US" sz="1600" dirty="0"/>
              <a:t>PRC 111, 064323 </a:t>
            </a:r>
            <a:r>
              <a:rPr lang="en-US" sz="1600" dirty="0">
                <a:solidFill>
                  <a:srgbClr val="002060"/>
                </a:solidFill>
              </a:rPr>
              <a:t>(2025).]</a:t>
            </a:r>
          </a:p>
          <a:p>
            <a:endParaRPr lang="en-US" sz="1600" dirty="0">
              <a:solidFill>
                <a:srgbClr val="00206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72AAD57-8DFF-33DE-F518-CD105CF64409}"/>
              </a:ext>
            </a:extLst>
          </p:cNvPr>
          <p:cNvSpPr/>
          <p:nvPr/>
        </p:nvSpPr>
        <p:spPr>
          <a:xfrm>
            <a:off x="0" y="0"/>
            <a:ext cx="12192000" cy="6400800"/>
          </a:xfrm>
          <a:prstGeom prst="rect">
            <a:avLst/>
          </a:prstGeom>
          <a:solidFill>
            <a:schemeClr val="bg1">
              <a:alpha val="94424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312E364-6261-49BD-965B-1CC906A3ABB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102"/>
          <a:stretch/>
        </p:blipFill>
        <p:spPr>
          <a:xfrm>
            <a:off x="581086" y="1792033"/>
            <a:ext cx="5173854" cy="374990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BD8AE8E-EBC9-F8C5-6C38-DCEA842D81F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991" b="34856"/>
          <a:stretch/>
        </p:blipFill>
        <p:spPr>
          <a:xfrm>
            <a:off x="5954555" y="3460766"/>
            <a:ext cx="4003964" cy="283617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A6E863B-8DE6-67C4-F5C9-69CCF2FAF3A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859"/>
          <a:stretch/>
        </p:blipFill>
        <p:spPr>
          <a:xfrm>
            <a:off x="5985969" y="199830"/>
            <a:ext cx="4003964" cy="3011628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FE6514F-5631-051A-F658-F1536D1FE8C2}"/>
              </a:ext>
            </a:extLst>
          </p:cNvPr>
          <p:cNvCxnSpPr>
            <a:cxnSpLocks/>
          </p:cNvCxnSpPr>
          <p:nvPr/>
        </p:nvCxnSpPr>
        <p:spPr>
          <a:xfrm flipV="1">
            <a:off x="3557973" y="1903839"/>
            <a:ext cx="2835926" cy="761384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012E84AE-1A53-7A81-21CA-156ED670D50F}"/>
              </a:ext>
            </a:extLst>
          </p:cNvPr>
          <p:cNvCxnSpPr>
            <a:cxnSpLocks/>
          </p:cNvCxnSpPr>
          <p:nvPr/>
        </p:nvCxnSpPr>
        <p:spPr>
          <a:xfrm>
            <a:off x="3557973" y="2879609"/>
            <a:ext cx="2687274" cy="1345081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ooter Placeholder 2100">
            <a:extLst>
              <a:ext uri="{FF2B5EF4-FFF2-40B4-BE49-F238E27FC236}">
                <a16:creationId xmlns:a16="http://schemas.microsoft.com/office/drawing/2014/main" id="{91754A34-834B-8FC4-19DC-4DD5A4900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23203" y="6452334"/>
            <a:ext cx="4764395" cy="365125"/>
          </a:xfrm>
        </p:spPr>
        <p:txBody>
          <a:bodyPr/>
          <a:lstStyle/>
          <a:p>
            <a:r>
              <a:rPr lang="en-US" dirty="0"/>
              <a:t>FRIB-TA: Future directions in nuclear beta decay at FRIB</a:t>
            </a:r>
          </a:p>
        </p:txBody>
      </p:sp>
    </p:spTree>
    <p:extLst>
      <p:ext uri="{BB962C8B-B14F-4D97-AF65-F5344CB8AC3E}">
        <p14:creationId xmlns:p14="http://schemas.microsoft.com/office/powerpoint/2010/main" val="3049470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F8A371-5D71-3C82-C483-01A07FC5B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13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7DCE6A-968D-8127-CD6E-8AA15AAAD8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838" y="584193"/>
            <a:ext cx="5707277" cy="518478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93DA528-CC24-AF2C-799C-F4C488E8E445}"/>
              </a:ext>
            </a:extLst>
          </p:cNvPr>
          <p:cNvSpPr txBox="1"/>
          <p:nvPr/>
        </p:nvSpPr>
        <p:spPr>
          <a:xfrm>
            <a:off x="0" y="6063962"/>
            <a:ext cx="64158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2060"/>
                </a:solidFill>
              </a:rPr>
              <a:t>[A. Ravlic, P. </a:t>
            </a:r>
            <a:r>
              <a:rPr lang="en-US" sz="1600" dirty="0" err="1">
                <a:solidFill>
                  <a:srgbClr val="002060"/>
                </a:solidFill>
              </a:rPr>
              <a:t>Schwerdtfeger</a:t>
            </a:r>
            <a:r>
              <a:rPr lang="en-US" sz="1600" dirty="0">
                <a:solidFill>
                  <a:srgbClr val="002060"/>
                </a:solidFill>
              </a:rPr>
              <a:t> and W. </a:t>
            </a:r>
            <a:r>
              <a:rPr lang="en-US" sz="1600" dirty="0" err="1">
                <a:solidFill>
                  <a:srgbClr val="002060"/>
                </a:solidFill>
              </a:rPr>
              <a:t>Nazarewicz</a:t>
            </a:r>
            <a:r>
              <a:rPr lang="en-US" sz="1600" dirty="0">
                <a:solidFill>
                  <a:srgbClr val="002060"/>
                </a:solidFill>
              </a:rPr>
              <a:t>, </a:t>
            </a:r>
            <a:r>
              <a:rPr lang="en-US" sz="1600" dirty="0">
                <a:solidFill>
                  <a:srgbClr val="172363"/>
                </a:solidFill>
              </a:rPr>
              <a:t>PRC 111, 064323 </a:t>
            </a:r>
            <a:r>
              <a:rPr lang="en-US" sz="1600" dirty="0">
                <a:solidFill>
                  <a:srgbClr val="002060"/>
                </a:solidFill>
              </a:rPr>
              <a:t>(2025).]</a:t>
            </a:r>
          </a:p>
          <a:p>
            <a:endParaRPr lang="en-US" sz="1600" dirty="0">
              <a:solidFill>
                <a:srgbClr val="00206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F901693-5A67-EB26-B78A-F959F569CB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889" y="136525"/>
            <a:ext cx="5276850" cy="3718338"/>
          </a:xfrm>
          <a:prstGeom prst="rect">
            <a:avLst/>
          </a:prstGeom>
        </p:spPr>
      </p:pic>
      <p:sp>
        <p:nvSpPr>
          <p:cNvPr id="14" name="Arc 13">
            <a:extLst>
              <a:ext uri="{FF2B5EF4-FFF2-40B4-BE49-F238E27FC236}">
                <a16:creationId xmlns:a16="http://schemas.microsoft.com/office/drawing/2014/main" id="{A2BEB185-8955-61DF-C8B3-99545AED67B1}"/>
              </a:ext>
            </a:extLst>
          </p:cNvPr>
          <p:cNvSpPr/>
          <p:nvPr/>
        </p:nvSpPr>
        <p:spPr>
          <a:xfrm rot="12613537">
            <a:off x="7569486" y="2614614"/>
            <a:ext cx="2346038" cy="2168160"/>
          </a:xfrm>
          <a:prstGeom prst="arc">
            <a:avLst>
              <a:gd name="adj1" fmla="val 15652106"/>
              <a:gd name="adj2" fmla="val 21546332"/>
            </a:avLst>
          </a:prstGeom>
          <a:ln w="19050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CB57BD7-30F5-E738-D88B-7D935D55D378}"/>
              </a:ext>
            </a:extLst>
          </p:cNvPr>
          <p:cNvSpPr txBox="1"/>
          <p:nvPr/>
        </p:nvSpPr>
        <p:spPr>
          <a:xfrm>
            <a:off x="8486775" y="4529138"/>
            <a:ext cx="3205964" cy="64633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s</a:t>
            </a:r>
            <a:r>
              <a:rPr lang="en-US" baseline="-25000" dirty="0"/>
              <a:t>1/2 </a:t>
            </a:r>
            <a:r>
              <a:rPr lang="en-US" dirty="0"/>
              <a:t> electron ”shielded” by strong nuclear charge in SHE</a:t>
            </a:r>
            <a:endParaRPr lang="en-US" baseline="-25000" dirty="0"/>
          </a:p>
        </p:txBody>
      </p:sp>
      <p:sp>
        <p:nvSpPr>
          <p:cNvPr id="2" name="Footer Placeholder 2100">
            <a:extLst>
              <a:ext uri="{FF2B5EF4-FFF2-40B4-BE49-F238E27FC236}">
                <a16:creationId xmlns:a16="http://schemas.microsoft.com/office/drawing/2014/main" id="{007BF10F-4F68-4D21-985C-2CC5DA0D9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23203" y="6452334"/>
            <a:ext cx="4764395" cy="365125"/>
          </a:xfrm>
        </p:spPr>
        <p:txBody>
          <a:bodyPr/>
          <a:lstStyle/>
          <a:p>
            <a:r>
              <a:rPr lang="en-US" dirty="0"/>
              <a:t>FRIB-TA: Future directions in nuclear beta decay at FRIB</a:t>
            </a:r>
          </a:p>
        </p:txBody>
      </p:sp>
    </p:spTree>
    <p:extLst>
      <p:ext uri="{BB962C8B-B14F-4D97-AF65-F5344CB8AC3E}">
        <p14:creationId xmlns:p14="http://schemas.microsoft.com/office/powerpoint/2010/main" val="26103584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FDF42-B306-D64A-3F12-191FCDF15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Global calculations of β-decay rates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2E2F0F-E414-3AEC-A3AD-CD5F136400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29653C-2A99-51F0-DE78-43CD27CA8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14</a:t>
            </a:r>
          </a:p>
        </p:txBody>
      </p:sp>
      <p:sp>
        <p:nvSpPr>
          <p:cNvPr id="6" name="Footer Placeholder 2100">
            <a:extLst>
              <a:ext uri="{FF2B5EF4-FFF2-40B4-BE49-F238E27FC236}">
                <a16:creationId xmlns:a16="http://schemas.microsoft.com/office/drawing/2014/main" id="{79F18A3A-CBBF-1B6A-B5A5-E39E256B0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23203" y="6452334"/>
            <a:ext cx="4764395" cy="365125"/>
          </a:xfrm>
        </p:spPr>
        <p:txBody>
          <a:bodyPr/>
          <a:lstStyle/>
          <a:p>
            <a:r>
              <a:rPr lang="en-US" dirty="0"/>
              <a:t>FRIB-TA: Future directions in nuclear beta decay at FRIB</a:t>
            </a:r>
          </a:p>
        </p:txBody>
      </p:sp>
    </p:spTree>
    <p:extLst>
      <p:ext uri="{BB962C8B-B14F-4D97-AF65-F5344CB8AC3E}">
        <p14:creationId xmlns:p14="http://schemas.microsoft.com/office/powerpoint/2010/main" val="20489680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5BB7E1-7BE5-673A-355B-862295E7C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15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EBB7A4-B606-A21A-6BA4-5A5C78C8748A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1690688"/>
            <a:ext cx="10553700" cy="380413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01A1F60-9843-1450-9069-3B150DBBC491}"/>
              </a:ext>
            </a:extLst>
          </p:cNvPr>
          <p:cNvSpPr txBox="1"/>
          <p:nvPr/>
        </p:nvSpPr>
        <p:spPr>
          <a:xfrm>
            <a:off x="880353" y="583559"/>
            <a:ext cx="100162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DD-PC1(X) + optimized time-odd terms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0B745B7-F333-97F8-7207-DDBB82BFB40B}"/>
              </a:ext>
            </a:extLst>
          </p:cNvPr>
          <p:cNvSpPr txBox="1"/>
          <p:nvPr/>
        </p:nvSpPr>
        <p:spPr>
          <a:xfrm>
            <a:off x="0" y="6043985"/>
            <a:ext cx="52904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</a:rPr>
              <a:t>[A. Ravlic, Y. Saito and W. </a:t>
            </a:r>
            <a:r>
              <a:rPr lang="en-US" sz="1400" dirty="0" err="1">
                <a:solidFill>
                  <a:srgbClr val="002060"/>
                </a:solidFill>
              </a:rPr>
              <a:t>Nazarewicz</a:t>
            </a:r>
            <a:r>
              <a:rPr lang="en-US" sz="1400" dirty="0">
                <a:solidFill>
                  <a:srgbClr val="002060"/>
                </a:solidFill>
              </a:rPr>
              <a:t>, in preparation (2025)]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2664DDA-AC98-A508-B03D-F210068B21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0130" y="4627398"/>
            <a:ext cx="1917699" cy="28999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8AF20DE-5111-FB52-4EB7-063F8EFCD18D}"/>
              </a:ext>
            </a:extLst>
          </p:cNvPr>
          <p:cNvSpPr txBox="1"/>
          <p:nvPr/>
        </p:nvSpPr>
        <p:spPr>
          <a:xfrm>
            <a:off x="880353" y="1054144"/>
            <a:ext cx="36475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GT(1</a:t>
            </a:r>
            <a:r>
              <a:rPr lang="en-US" sz="2000" baseline="30000" dirty="0">
                <a:solidFill>
                  <a:srgbClr val="FF0000"/>
                </a:solidFill>
              </a:rPr>
              <a:t>+</a:t>
            </a:r>
            <a:r>
              <a:rPr lang="en-US" sz="2000" dirty="0">
                <a:solidFill>
                  <a:srgbClr val="FF0000"/>
                </a:solidFill>
              </a:rPr>
              <a:t>) + first forbidden (0</a:t>
            </a:r>
            <a:r>
              <a:rPr lang="en-US" sz="2000" baseline="30000" dirty="0">
                <a:solidFill>
                  <a:srgbClr val="FF0000"/>
                </a:solidFill>
              </a:rPr>
              <a:t>-</a:t>
            </a:r>
            <a:r>
              <a:rPr lang="en-US" sz="2000" dirty="0">
                <a:solidFill>
                  <a:srgbClr val="FF0000"/>
                </a:solidFill>
              </a:rPr>
              <a:t>,1</a:t>
            </a:r>
            <a:r>
              <a:rPr lang="en-US" sz="2000" baseline="30000" dirty="0">
                <a:solidFill>
                  <a:srgbClr val="FF0000"/>
                </a:solidFill>
              </a:rPr>
              <a:t>-</a:t>
            </a:r>
            <a:r>
              <a:rPr lang="en-US" sz="2000" dirty="0">
                <a:solidFill>
                  <a:srgbClr val="FF0000"/>
                </a:solidFill>
              </a:rPr>
              <a:t>,2</a:t>
            </a:r>
            <a:r>
              <a:rPr lang="en-US" sz="2000" baseline="30000" dirty="0">
                <a:solidFill>
                  <a:srgbClr val="FF0000"/>
                </a:solidFill>
              </a:rPr>
              <a:t>-</a:t>
            </a:r>
            <a:r>
              <a:rPr lang="en-US" sz="2000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6111C75-8D46-DBEB-92CB-62BD9BFD1428}"/>
              </a:ext>
            </a:extLst>
          </p:cNvPr>
          <p:cNvSpPr txBox="1"/>
          <p:nvPr/>
        </p:nvSpPr>
        <p:spPr>
          <a:xfrm>
            <a:off x="6324600" y="5715000"/>
            <a:ext cx="5638800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/>
              <a:t>See Yukiya Saito’s talk on Thursday !</a:t>
            </a:r>
          </a:p>
        </p:txBody>
      </p:sp>
      <p:sp>
        <p:nvSpPr>
          <p:cNvPr id="9" name="Footer Placeholder 2100">
            <a:extLst>
              <a:ext uri="{FF2B5EF4-FFF2-40B4-BE49-F238E27FC236}">
                <a16:creationId xmlns:a16="http://schemas.microsoft.com/office/drawing/2014/main" id="{AC55E467-7979-C8FE-5A4A-60D51209D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23203" y="6452334"/>
            <a:ext cx="4764395" cy="365125"/>
          </a:xfrm>
        </p:spPr>
        <p:txBody>
          <a:bodyPr/>
          <a:lstStyle/>
          <a:p>
            <a:r>
              <a:rPr lang="en-US" dirty="0"/>
              <a:t>FRIB-TA: Future directions in nuclear beta decay at FRIB</a:t>
            </a:r>
          </a:p>
        </p:txBody>
      </p:sp>
    </p:spTree>
    <p:extLst>
      <p:ext uri="{BB962C8B-B14F-4D97-AF65-F5344CB8AC3E}">
        <p14:creationId xmlns:p14="http://schemas.microsoft.com/office/powerpoint/2010/main" val="19791895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9CB878-242A-4788-D3D6-EB3F537F5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16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291664-E241-BA1E-59DB-5FC727323B0F}"/>
              </a:ext>
            </a:extLst>
          </p:cNvPr>
          <p:cNvSpPr txBox="1"/>
          <p:nvPr/>
        </p:nvSpPr>
        <p:spPr>
          <a:xfrm>
            <a:off x="1447800" y="533400"/>
            <a:ext cx="8305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axially-deformed RHB state with reflection symmetry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E</a:t>
            </a:r>
            <a:r>
              <a:rPr lang="en-US" dirty="0"/>
              <a:t>qual </a:t>
            </a:r>
            <a:r>
              <a:rPr lang="en-US" dirty="0">
                <a:solidFill>
                  <a:srgbClr val="FF0000"/>
                </a:solidFill>
              </a:rPr>
              <a:t>F</a:t>
            </a:r>
            <a:r>
              <a:rPr lang="en-US" dirty="0"/>
              <a:t>illing </a:t>
            </a:r>
            <a:r>
              <a:rPr lang="en-US" dirty="0">
                <a:solidFill>
                  <a:srgbClr val="FF0000"/>
                </a:solidFill>
              </a:rPr>
              <a:t>A</a:t>
            </a:r>
            <a:r>
              <a:rPr lang="en-US" dirty="0"/>
              <a:t>pproximation blocking RHB+QRPA for odd-A and odd-odd nuclei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0F8D28D-F985-B86E-0358-127AC3F9FE1E}"/>
              </a:ext>
            </a:extLst>
          </p:cNvPr>
          <p:cNvCxnSpPr/>
          <p:nvPr/>
        </p:nvCxnSpPr>
        <p:spPr>
          <a:xfrm>
            <a:off x="3581400" y="2057400"/>
            <a:ext cx="13716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>
            <a:extLst>
              <a:ext uri="{FF2B5EF4-FFF2-40B4-BE49-F238E27FC236}">
                <a16:creationId xmlns:a16="http://schemas.microsoft.com/office/drawing/2014/main" id="{E5D06652-8AB0-836F-4D75-59DC59E6686A}"/>
              </a:ext>
            </a:extLst>
          </p:cNvPr>
          <p:cNvSpPr/>
          <p:nvPr/>
        </p:nvSpPr>
        <p:spPr>
          <a:xfrm>
            <a:off x="4191000" y="19812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403CA8B-5612-9146-96D5-D79AF733074A}"/>
              </a:ext>
            </a:extLst>
          </p:cNvPr>
          <p:cNvCxnSpPr/>
          <p:nvPr/>
        </p:nvCxnSpPr>
        <p:spPr>
          <a:xfrm flipV="1">
            <a:off x="5029200" y="1733729"/>
            <a:ext cx="1066800" cy="32367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6FF5D3A-77B8-6E7C-A810-1C9D3BEB4292}"/>
              </a:ext>
            </a:extLst>
          </p:cNvPr>
          <p:cNvCxnSpPr>
            <a:cxnSpLocks/>
          </p:cNvCxnSpPr>
          <p:nvPr/>
        </p:nvCxnSpPr>
        <p:spPr>
          <a:xfrm>
            <a:off x="5029200" y="2077650"/>
            <a:ext cx="1066799" cy="36075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D8BDE07-F23A-7328-2021-49D47E24935B}"/>
              </a:ext>
            </a:extLst>
          </p:cNvPr>
          <p:cNvCxnSpPr/>
          <p:nvPr/>
        </p:nvCxnSpPr>
        <p:spPr>
          <a:xfrm>
            <a:off x="6172200" y="2431774"/>
            <a:ext cx="13716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11FE626-22A4-6D9C-7871-F99D887F9D92}"/>
              </a:ext>
            </a:extLst>
          </p:cNvPr>
          <p:cNvCxnSpPr/>
          <p:nvPr/>
        </p:nvCxnSpPr>
        <p:spPr>
          <a:xfrm>
            <a:off x="6172200" y="1753607"/>
            <a:ext cx="13716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hord 16">
            <a:extLst>
              <a:ext uri="{FF2B5EF4-FFF2-40B4-BE49-F238E27FC236}">
                <a16:creationId xmlns:a16="http://schemas.microsoft.com/office/drawing/2014/main" id="{0A1473BF-C966-0652-A90F-822FB8466E1F}"/>
              </a:ext>
            </a:extLst>
          </p:cNvPr>
          <p:cNvSpPr/>
          <p:nvPr/>
        </p:nvSpPr>
        <p:spPr>
          <a:xfrm>
            <a:off x="6629400" y="1644865"/>
            <a:ext cx="228600" cy="204819"/>
          </a:xfrm>
          <a:prstGeom prst="chord">
            <a:avLst>
              <a:gd name="adj1" fmla="val 5564770"/>
              <a:gd name="adj2" fmla="val 1620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Chord 17">
            <a:extLst>
              <a:ext uri="{FF2B5EF4-FFF2-40B4-BE49-F238E27FC236}">
                <a16:creationId xmlns:a16="http://schemas.microsoft.com/office/drawing/2014/main" id="{47651F50-EBCE-B0F8-E1EE-D8B8B7EF8A7B}"/>
              </a:ext>
            </a:extLst>
          </p:cNvPr>
          <p:cNvSpPr/>
          <p:nvPr/>
        </p:nvSpPr>
        <p:spPr>
          <a:xfrm rot="10646763">
            <a:off x="6542124" y="2335992"/>
            <a:ext cx="228600" cy="204819"/>
          </a:xfrm>
          <a:prstGeom prst="chord">
            <a:avLst>
              <a:gd name="adj1" fmla="val 5564770"/>
              <a:gd name="adj2" fmla="val 1620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61D41C88-3F56-C151-8089-537F437368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8067" y="1584414"/>
            <a:ext cx="319559" cy="31115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B0925AC-4573-AE45-1F81-22C206D2CE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9096" y="2203450"/>
            <a:ext cx="319559" cy="311150"/>
          </a:xfrm>
          <a:prstGeom prst="rect">
            <a:avLst/>
          </a:prstGeom>
        </p:spPr>
      </p:pic>
      <p:sp>
        <p:nvSpPr>
          <p:cNvPr id="22" name="Left Brace 21">
            <a:extLst>
              <a:ext uri="{FF2B5EF4-FFF2-40B4-BE49-F238E27FC236}">
                <a16:creationId xmlns:a16="http://schemas.microsoft.com/office/drawing/2014/main" id="{851F6B3F-A72D-4D45-2E1C-53066F1CF1B5}"/>
              </a:ext>
            </a:extLst>
          </p:cNvPr>
          <p:cNvSpPr/>
          <p:nvPr/>
        </p:nvSpPr>
        <p:spPr>
          <a:xfrm>
            <a:off x="3048000" y="1584414"/>
            <a:ext cx="304800" cy="853986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Left Brace 22">
            <a:extLst>
              <a:ext uri="{FF2B5EF4-FFF2-40B4-BE49-F238E27FC236}">
                <a16:creationId xmlns:a16="http://schemas.microsoft.com/office/drawing/2014/main" id="{9B4EC094-5242-803A-8C95-648D5AE015B8}"/>
              </a:ext>
            </a:extLst>
          </p:cNvPr>
          <p:cNvSpPr/>
          <p:nvPr/>
        </p:nvSpPr>
        <p:spPr>
          <a:xfrm rot="10800000">
            <a:off x="8315322" y="1554207"/>
            <a:ext cx="304800" cy="853986"/>
          </a:xfrm>
          <a:prstGeom prst="leftBrace">
            <a:avLst>
              <a:gd name="adj1" fmla="val 8333"/>
              <a:gd name="adj2" fmla="val 51164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2CFA3BB-F54B-11A8-B2C1-6B9E8A07E198}"/>
              </a:ext>
            </a:extLst>
          </p:cNvPr>
          <p:cNvSpPr txBox="1"/>
          <p:nvPr/>
        </p:nvSpPr>
        <p:spPr>
          <a:xfrm>
            <a:off x="1303890" y="1783923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odd </a:t>
            </a:r>
            <a:r>
              <a:rPr lang="en-US" dirty="0" err="1"/>
              <a:t>q.p.</a:t>
            </a:r>
            <a:r>
              <a:rPr lang="en-US" dirty="0"/>
              <a:t> state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F823E4F-EB11-A9D0-8898-0D4222699D40}"/>
              </a:ext>
            </a:extLst>
          </p:cNvPr>
          <p:cNvSpPr txBox="1"/>
          <p:nvPr/>
        </p:nvSpPr>
        <p:spPr>
          <a:xfrm>
            <a:off x="8761493" y="1584414"/>
            <a:ext cx="1676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built on top of</a:t>
            </a:r>
          </a:p>
          <a:p>
            <a:r>
              <a:rPr lang="en-US" dirty="0"/>
              <a:t>even-even vacuum</a:t>
            </a:r>
          </a:p>
        </p:txBody>
      </p:sp>
      <p:sp>
        <p:nvSpPr>
          <p:cNvPr id="26" name="Footer Placeholder 2100">
            <a:extLst>
              <a:ext uri="{FF2B5EF4-FFF2-40B4-BE49-F238E27FC236}">
                <a16:creationId xmlns:a16="http://schemas.microsoft.com/office/drawing/2014/main" id="{35C8982B-5793-4C3A-3BF4-11F50FAEE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23203" y="6452334"/>
            <a:ext cx="4764395" cy="365125"/>
          </a:xfrm>
        </p:spPr>
        <p:txBody>
          <a:bodyPr/>
          <a:lstStyle/>
          <a:p>
            <a:r>
              <a:rPr lang="en-US" dirty="0"/>
              <a:t>FRIB-TA: Future directions in nuclear beta decay at FRIB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9ACBE2FE-6C67-FA66-984C-A83AFD7ED76C}"/>
              </a:ext>
            </a:extLst>
          </p:cNvPr>
          <p:cNvSpPr/>
          <p:nvPr/>
        </p:nvSpPr>
        <p:spPr>
          <a:xfrm>
            <a:off x="11469047" y="2408193"/>
            <a:ext cx="418153" cy="79220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BA1F2CA0-1CC5-B84A-1F6F-23187A7024E7}"/>
              </a:ext>
            </a:extLst>
          </p:cNvPr>
          <p:cNvSpPr/>
          <p:nvPr/>
        </p:nvSpPr>
        <p:spPr>
          <a:xfrm>
            <a:off x="11277794" y="5562600"/>
            <a:ext cx="800660" cy="365125"/>
          </a:xfrm>
          <a:prstGeom prst="ellipse">
            <a:avLst/>
          </a:prstGeom>
          <a:solidFill>
            <a:srgbClr val="AE1B4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05DDD077-7E8E-708C-BB53-8FB026DFA166}"/>
              </a:ext>
            </a:extLst>
          </p:cNvPr>
          <p:cNvSpPr/>
          <p:nvPr/>
        </p:nvSpPr>
        <p:spPr>
          <a:xfrm>
            <a:off x="11279307" y="5707062"/>
            <a:ext cx="800660" cy="76200"/>
          </a:xfrm>
          <a:prstGeom prst="ellipse">
            <a:avLst/>
          </a:prstGeom>
          <a:solidFill>
            <a:srgbClr val="551024">
              <a:alpha val="81569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0E235B7A-8902-9EB1-39FA-77B499799276}"/>
              </a:ext>
            </a:extLst>
          </p:cNvPr>
          <p:cNvSpPr/>
          <p:nvPr/>
        </p:nvSpPr>
        <p:spPr>
          <a:xfrm>
            <a:off x="11469047" y="2804653"/>
            <a:ext cx="418153" cy="45719"/>
          </a:xfrm>
          <a:prstGeom prst="ellipse">
            <a:avLst/>
          </a:prstGeom>
          <a:solidFill>
            <a:srgbClr val="172363">
              <a:alpha val="81569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B82C9CCA-EA31-A9E0-0CB2-1D1FF69197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556" y="2644743"/>
            <a:ext cx="10971481" cy="369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6032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EB6E5CB-002F-01A2-F33F-C4ECE83E6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17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121AFD-C821-16A1-E7CE-24E4A8CD542E}"/>
              </a:ext>
            </a:extLst>
          </p:cNvPr>
          <p:cNvSpPr txBox="1"/>
          <p:nvPr/>
        </p:nvSpPr>
        <p:spPr>
          <a:xfrm>
            <a:off x="457200" y="136525"/>
            <a:ext cx="88429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Q-values calculated self-consistently within the model: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EB3704-75CA-269D-FD25-C1A6A95CC56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5800" y="4639123"/>
            <a:ext cx="2590799" cy="986362"/>
          </a:xfrm>
          <a:prstGeom prst="rect">
            <a:avLst/>
          </a:prstGeom>
        </p:spPr>
      </p:pic>
      <p:sp>
        <p:nvSpPr>
          <p:cNvPr id="9" name="Left Brace 8">
            <a:extLst>
              <a:ext uri="{FF2B5EF4-FFF2-40B4-BE49-F238E27FC236}">
                <a16:creationId xmlns:a16="http://schemas.microsoft.com/office/drawing/2014/main" id="{342CE53E-AC83-0AD8-A2CB-C48DA5940548}"/>
              </a:ext>
            </a:extLst>
          </p:cNvPr>
          <p:cNvSpPr/>
          <p:nvPr/>
        </p:nvSpPr>
        <p:spPr>
          <a:xfrm rot="10800000">
            <a:off x="3276600" y="4840150"/>
            <a:ext cx="380922" cy="692602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5583916-044E-58B1-F80F-339704B6EC4A}"/>
              </a:ext>
            </a:extLst>
          </p:cNvPr>
          <p:cNvSpPr txBox="1"/>
          <p:nvPr/>
        </p:nvSpPr>
        <p:spPr>
          <a:xfrm>
            <a:off x="3657522" y="5001785"/>
            <a:ext cx="27232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 MeV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7EF173B-00D9-BE8A-4CF7-094B75FD8701}"/>
              </a:ext>
            </a:extLst>
          </p:cNvPr>
          <p:cNvSpPr txBox="1"/>
          <p:nvPr/>
        </p:nvSpPr>
        <p:spPr>
          <a:xfrm>
            <a:off x="7696200" y="785584"/>
            <a:ext cx="5177314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Half-lives vs Q-values: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19A70BE-9B00-ACD9-82E3-B68C431C4EDF}"/>
              </a:ext>
            </a:extLst>
          </p:cNvPr>
          <p:cNvSpPr txBox="1"/>
          <p:nvPr/>
        </p:nvSpPr>
        <p:spPr>
          <a:xfrm>
            <a:off x="6385259" y="5668881"/>
            <a:ext cx="52904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</a:rPr>
              <a:t>[E. M. Ney, J. Engel, T. Li, N. </a:t>
            </a:r>
            <a:r>
              <a:rPr lang="en-US" sz="1400" dirty="0" err="1">
                <a:solidFill>
                  <a:srgbClr val="002060"/>
                </a:solidFill>
              </a:rPr>
              <a:t>Schunck</a:t>
            </a:r>
            <a:r>
              <a:rPr lang="en-US" sz="1400" dirty="0">
                <a:solidFill>
                  <a:srgbClr val="002060"/>
                </a:solidFill>
              </a:rPr>
              <a:t>, </a:t>
            </a:r>
            <a:r>
              <a:rPr lang="en-US" sz="1400" dirty="0">
                <a:solidFill>
                  <a:srgbClr val="001F60"/>
                </a:solidFill>
              </a:rPr>
              <a:t>Phys. Rev. C 102, 034326 (2020)]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89C4741-4D52-3AD1-081D-8534526641E3}"/>
              </a:ext>
            </a:extLst>
          </p:cNvPr>
          <p:cNvSpPr txBox="1"/>
          <p:nvPr/>
        </p:nvSpPr>
        <p:spPr>
          <a:xfrm>
            <a:off x="6380785" y="5243145"/>
            <a:ext cx="4744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See discussion in:</a:t>
            </a:r>
          </a:p>
        </p:txBody>
      </p:sp>
      <p:sp>
        <p:nvSpPr>
          <p:cNvPr id="17" name="Footer Placeholder 2100">
            <a:extLst>
              <a:ext uri="{FF2B5EF4-FFF2-40B4-BE49-F238E27FC236}">
                <a16:creationId xmlns:a16="http://schemas.microsoft.com/office/drawing/2014/main" id="{FCE0B77B-5D93-C7BD-8D35-AADCDE184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23203" y="6452334"/>
            <a:ext cx="4764395" cy="365125"/>
          </a:xfrm>
        </p:spPr>
        <p:txBody>
          <a:bodyPr/>
          <a:lstStyle/>
          <a:p>
            <a:r>
              <a:rPr lang="en-US" dirty="0"/>
              <a:t>FRIB-TA: Future directions in nuclear beta decay at FRIB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816E6CD3-1F6F-EC21-F137-25D443AE22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244794"/>
            <a:ext cx="5510541" cy="390422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10980AD-8507-BE2A-5F83-CECDE05D4E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8170" y="2892922"/>
            <a:ext cx="1041400" cy="5842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31D91EB-6A0C-B806-4014-961CA83A3E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764" y="890114"/>
            <a:ext cx="4949964" cy="379936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F72E41C-C1AF-295A-3F33-27D33E62FC0E}"/>
              </a:ext>
            </a:extLst>
          </p:cNvPr>
          <p:cNvSpPr txBox="1"/>
          <p:nvPr/>
        </p:nvSpPr>
        <p:spPr>
          <a:xfrm>
            <a:off x="2933660" y="3429000"/>
            <a:ext cx="19450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Z = 62</a:t>
            </a:r>
          </a:p>
        </p:txBody>
      </p:sp>
    </p:spTree>
    <p:extLst>
      <p:ext uri="{BB962C8B-B14F-4D97-AF65-F5344CB8AC3E}">
        <p14:creationId xmlns:p14="http://schemas.microsoft.com/office/powerpoint/2010/main" val="42314319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6E2CCB-9BA4-D556-C060-00C32A5EB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18</a:t>
            </a:r>
          </a:p>
        </p:txBody>
      </p:sp>
      <p:sp>
        <p:nvSpPr>
          <p:cNvPr id="4" name="Footer Placeholder 2100">
            <a:extLst>
              <a:ext uri="{FF2B5EF4-FFF2-40B4-BE49-F238E27FC236}">
                <a16:creationId xmlns:a16="http://schemas.microsoft.com/office/drawing/2014/main" id="{0816AED0-8C21-31D0-0BA9-B2E42E672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23203" y="6452334"/>
            <a:ext cx="4764395" cy="365125"/>
          </a:xfrm>
        </p:spPr>
        <p:txBody>
          <a:bodyPr/>
          <a:lstStyle/>
          <a:p>
            <a:r>
              <a:rPr lang="en-US" dirty="0"/>
              <a:t>FRIB-TA: Future directions in nuclear beta decay at FRIB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E3FE37-EF18-3200-A54B-F4A37CE90C02}"/>
              </a:ext>
            </a:extLst>
          </p:cNvPr>
          <p:cNvSpPr txBox="1"/>
          <p:nvPr/>
        </p:nvSpPr>
        <p:spPr>
          <a:xfrm>
            <a:off x="3049121" y="3277951"/>
            <a:ext cx="60982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C6079EA-1B77-8DD7-3CFC-069E31D2F5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53" y="2354703"/>
            <a:ext cx="5143247" cy="374129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5C0BC39-9CE4-BC58-AD14-ABE169E456A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81600" y="2267597"/>
            <a:ext cx="6895847" cy="398767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417D765-47FB-DA70-23F1-9A3C423A38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634" y="1323474"/>
            <a:ext cx="4558646" cy="99343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BEBF82D-E268-5D32-20B3-7F4A0E86F8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1102809"/>
            <a:ext cx="3051748" cy="116684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9D80D02-A64D-F109-9194-DB0A0ED77BFE}"/>
              </a:ext>
            </a:extLst>
          </p:cNvPr>
          <p:cNvSpPr txBox="1"/>
          <p:nvPr/>
        </p:nvSpPr>
        <p:spPr>
          <a:xfrm>
            <a:off x="351270" y="520476"/>
            <a:ext cx="89641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Performance on experimental data (NUBASE2020):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8DEA629-65D4-BAF0-20CB-4A8AD7B928BA}"/>
              </a:ext>
            </a:extLst>
          </p:cNvPr>
          <p:cNvCxnSpPr>
            <a:cxnSpLocks/>
          </p:cNvCxnSpPr>
          <p:nvPr/>
        </p:nvCxnSpPr>
        <p:spPr>
          <a:xfrm>
            <a:off x="-37847" y="4724400"/>
            <a:ext cx="418847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BF4665B4-7FF3-559F-7945-980369A62FA5}"/>
              </a:ext>
            </a:extLst>
          </p:cNvPr>
          <p:cNvCxnSpPr>
            <a:cxnSpLocks/>
          </p:cNvCxnSpPr>
          <p:nvPr/>
        </p:nvCxnSpPr>
        <p:spPr>
          <a:xfrm>
            <a:off x="0" y="3200400"/>
            <a:ext cx="418847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F8E6F726-6108-2320-65D4-D15673B9101B}"/>
              </a:ext>
            </a:extLst>
          </p:cNvPr>
          <p:cNvSpPr txBox="1"/>
          <p:nvPr/>
        </p:nvSpPr>
        <p:spPr>
          <a:xfrm>
            <a:off x="7851961" y="4932739"/>
            <a:ext cx="259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Preliminary</a:t>
            </a:r>
          </a:p>
        </p:txBody>
      </p:sp>
    </p:spTree>
    <p:extLst>
      <p:ext uri="{BB962C8B-B14F-4D97-AF65-F5344CB8AC3E}">
        <p14:creationId xmlns:p14="http://schemas.microsoft.com/office/powerpoint/2010/main" val="23537298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A893CB3F-AAA7-5627-796A-26ECADD93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Global β-decay calculations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5BB7E1-7BE5-673A-355B-862295E7C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19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EBB7A4-B606-A21A-6BA4-5A5C78C8748A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1690688"/>
            <a:ext cx="9461500" cy="380413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01A1F60-9843-1450-9069-3B150DBBC491}"/>
              </a:ext>
            </a:extLst>
          </p:cNvPr>
          <p:cNvSpPr txBox="1"/>
          <p:nvPr/>
        </p:nvSpPr>
        <p:spPr>
          <a:xfrm>
            <a:off x="1015187" y="1870519"/>
            <a:ext cx="20900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DD-PC1(X)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0B745B7-F333-97F8-7207-DDBB82BFB40B}"/>
              </a:ext>
            </a:extLst>
          </p:cNvPr>
          <p:cNvSpPr txBox="1"/>
          <p:nvPr/>
        </p:nvSpPr>
        <p:spPr>
          <a:xfrm>
            <a:off x="0" y="6043985"/>
            <a:ext cx="52904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</a:rPr>
              <a:t>[A. Ravlic, Y. Saito and W. </a:t>
            </a:r>
            <a:r>
              <a:rPr lang="en-US" sz="1400" dirty="0" err="1">
                <a:solidFill>
                  <a:srgbClr val="002060"/>
                </a:solidFill>
              </a:rPr>
              <a:t>Nazarewicz</a:t>
            </a:r>
            <a:r>
              <a:rPr lang="en-US" sz="1400" dirty="0">
                <a:solidFill>
                  <a:srgbClr val="002060"/>
                </a:solidFill>
              </a:rPr>
              <a:t>, in preparation (2025)]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2664DDA-AC98-A508-B03D-F210068B21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0130" y="4627398"/>
            <a:ext cx="1917699" cy="28999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CE46E3E-1E71-9195-21AD-3C2BC8491CED}"/>
              </a:ext>
            </a:extLst>
          </p:cNvPr>
          <p:cNvSpPr/>
          <p:nvPr/>
        </p:nvSpPr>
        <p:spPr>
          <a:xfrm>
            <a:off x="0" y="0"/>
            <a:ext cx="12192000" cy="6400800"/>
          </a:xfrm>
          <a:prstGeom prst="rect">
            <a:avLst/>
          </a:prstGeom>
          <a:solidFill>
            <a:schemeClr val="bg1">
              <a:alpha val="98028"/>
            </a:schemeClr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3D8835-6D36-BBF5-5544-29623C963CA5}"/>
              </a:ext>
            </a:extLst>
          </p:cNvPr>
          <p:cNvSpPr txBox="1"/>
          <p:nvPr/>
        </p:nvSpPr>
        <p:spPr>
          <a:xfrm>
            <a:off x="179882" y="179882"/>
            <a:ext cx="8964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Half-life is just the moment of distribution, it hides a lot of underlying structure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6091FA0-9B97-CE93-820A-3665F9E41D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9414" y="1134690"/>
            <a:ext cx="6756400" cy="42418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87C42E9-27FC-69F4-E181-7907CDE00EB8}"/>
              </a:ext>
            </a:extLst>
          </p:cNvPr>
          <p:cNvSpPr txBox="1"/>
          <p:nvPr/>
        </p:nvSpPr>
        <p:spPr>
          <a:xfrm>
            <a:off x="0" y="5415533"/>
            <a:ext cx="52904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</a:rPr>
              <a:t>[A. Ravlic, Y. Saito and W. </a:t>
            </a:r>
            <a:r>
              <a:rPr lang="en-US" sz="1400" dirty="0" err="1">
                <a:solidFill>
                  <a:srgbClr val="002060"/>
                </a:solidFill>
              </a:rPr>
              <a:t>Nazarewicz</a:t>
            </a:r>
            <a:r>
              <a:rPr lang="en-US" sz="1400" dirty="0">
                <a:solidFill>
                  <a:srgbClr val="002060"/>
                </a:solidFill>
              </a:rPr>
              <a:t>, in preparation (2025)]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8D973FB-B0DD-7BCF-35BC-E4C330282B56}"/>
              </a:ext>
            </a:extLst>
          </p:cNvPr>
          <p:cNvSpPr txBox="1"/>
          <p:nvPr/>
        </p:nvSpPr>
        <p:spPr>
          <a:xfrm>
            <a:off x="-1" y="5674653"/>
            <a:ext cx="59882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</a:rPr>
              <a:t>[T. </a:t>
            </a:r>
            <a:r>
              <a:rPr lang="en-US" sz="1400" dirty="0" err="1">
                <a:solidFill>
                  <a:srgbClr val="002060"/>
                </a:solidFill>
              </a:rPr>
              <a:t>Marketin</a:t>
            </a:r>
            <a:r>
              <a:rPr lang="en-US" sz="1400" dirty="0">
                <a:solidFill>
                  <a:srgbClr val="002060"/>
                </a:solidFill>
              </a:rPr>
              <a:t>, L. </a:t>
            </a:r>
            <a:r>
              <a:rPr lang="en-US" sz="1400" dirty="0" err="1">
                <a:solidFill>
                  <a:srgbClr val="002060"/>
                </a:solidFill>
              </a:rPr>
              <a:t>Huther</a:t>
            </a:r>
            <a:r>
              <a:rPr lang="en-US" sz="1400" dirty="0">
                <a:solidFill>
                  <a:srgbClr val="002060"/>
                </a:solidFill>
              </a:rPr>
              <a:t>, G. Martinez-</a:t>
            </a:r>
            <a:r>
              <a:rPr lang="en-US" sz="1400" dirty="0" err="1">
                <a:solidFill>
                  <a:srgbClr val="002060"/>
                </a:solidFill>
              </a:rPr>
              <a:t>Pinedo</a:t>
            </a:r>
            <a:r>
              <a:rPr lang="en-US" sz="1400" dirty="0">
                <a:solidFill>
                  <a:srgbClr val="002060"/>
                </a:solidFill>
              </a:rPr>
              <a:t>, </a:t>
            </a:r>
            <a:r>
              <a:rPr lang="en-US" sz="1400" dirty="0">
                <a:solidFill>
                  <a:srgbClr val="001F60"/>
                </a:solidFill>
              </a:rPr>
              <a:t>PRC 93, 025805 </a:t>
            </a:r>
            <a:r>
              <a:rPr lang="en-US" sz="1400" dirty="0">
                <a:solidFill>
                  <a:srgbClr val="002060"/>
                </a:solidFill>
              </a:rPr>
              <a:t>(2016)]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5971250-721F-606A-EF68-876B94A6C794}"/>
              </a:ext>
            </a:extLst>
          </p:cNvPr>
          <p:cNvSpPr txBox="1"/>
          <p:nvPr/>
        </p:nvSpPr>
        <p:spPr>
          <a:xfrm>
            <a:off x="0" y="5975636"/>
            <a:ext cx="52904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</a:rPr>
              <a:t>[E. M. Ney, J. Engel, T. Li, N. </a:t>
            </a:r>
            <a:r>
              <a:rPr lang="en-US" sz="1400" dirty="0" err="1">
                <a:solidFill>
                  <a:srgbClr val="002060"/>
                </a:solidFill>
              </a:rPr>
              <a:t>Schunck</a:t>
            </a:r>
            <a:r>
              <a:rPr lang="en-US" sz="1400" dirty="0">
                <a:solidFill>
                  <a:srgbClr val="002060"/>
                </a:solidFill>
              </a:rPr>
              <a:t>, </a:t>
            </a:r>
            <a:r>
              <a:rPr lang="en-US" sz="1400" dirty="0">
                <a:solidFill>
                  <a:srgbClr val="001F60"/>
                </a:solidFill>
              </a:rPr>
              <a:t>Phys. Rev. C 102, 034326 (2020)]</a:t>
            </a:r>
          </a:p>
        </p:txBody>
      </p:sp>
      <p:sp>
        <p:nvSpPr>
          <p:cNvPr id="2" name="Footer Placeholder 2100">
            <a:extLst>
              <a:ext uri="{FF2B5EF4-FFF2-40B4-BE49-F238E27FC236}">
                <a16:creationId xmlns:a16="http://schemas.microsoft.com/office/drawing/2014/main" id="{61880277-E04E-585B-6376-8C6988C9C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23203" y="6452334"/>
            <a:ext cx="4764395" cy="365125"/>
          </a:xfrm>
        </p:spPr>
        <p:txBody>
          <a:bodyPr/>
          <a:lstStyle/>
          <a:p>
            <a:r>
              <a:rPr lang="en-US" dirty="0"/>
              <a:t>FRIB-TA: Future directions in nuclear beta decay at FRIB</a:t>
            </a:r>
          </a:p>
        </p:txBody>
      </p:sp>
    </p:spTree>
    <p:extLst>
      <p:ext uri="{BB962C8B-B14F-4D97-AF65-F5344CB8AC3E}">
        <p14:creationId xmlns:p14="http://schemas.microsoft.com/office/powerpoint/2010/main" val="18071337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5BB7E1-7BE5-673A-355B-862295E7C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20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0B745B7-F333-97F8-7207-DDBB82BFB40B}"/>
              </a:ext>
            </a:extLst>
          </p:cNvPr>
          <p:cNvSpPr txBox="1"/>
          <p:nvPr/>
        </p:nvSpPr>
        <p:spPr>
          <a:xfrm>
            <a:off x="0" y="6043985"/>
            <a:ext cx="52904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</a:rPr>
              <a:t>[A. Ravlic, Y. Saito and W. </a:t>
            </a:r>
            <a:r>
              <a:rPr lang="en-US" sz="1400" dirty="0" err="1">
                <a:solidFill>
                  <a:srgbClr val="002060"/>
                </a:solidFill>
              </a:rPr>
              <a:t>Nazarewicz</a:t>
            </a:r>
            <a:r>
              <a:rPr lang="en-US" sz="1400" dirty="0">
                <a:solidFill>
                  <a:srgbClr val="002060"/>
                </a:solidFill>
              </a:rPr>
              <a:t>, in preparation (2025)]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5E3D3D18-C053-6C2F-BB02-F73DCB6839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187049"/>
            <a:ext cx="5270500" cy="41148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D8A36BE-F676-E2FF-7E97-3101C6CDED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1234620"/>
            <a:ext cx="5473700" cy="4102100"/>
          </a:xfrm>
          <a:prstGeom prst="rect">
            <a:avLst/>
          </a:prstGeom>
        </p:spPr>
      </p:pic>
      <p:sp>
        <p:nvSpPr>
          <p:cNvPr id="25" name="5-Point Star 24">
            <a:extLst>
              <a:ext uri="{FF2B5EF4-FFF2-40B4-BE49-F238E27FC236}">
                <a16:creationId xmlns:a16="http://schemas.microsoft.com/office/drawing/2014/main" id="{0BFBAFF0-C891-9E7E-3745-1C8F5F998A00}"/>
              </a:ext>
            </a:extLst>
          </p:cNvPr>
          <p:cNvSpPr/>
          <p:nvPr/>
        </p:nvSpPr>
        <p:spPr>
          <a:xfrm>
            <a:off x="2133600" y="4267200"/>
            <a:ext cx="228600" cy="2286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Diamond 26">
            <a:extLst>
              <a:ext uri="{FF2B5EF4-FFF2-40B4-BE49-F238E27FC236}">
                <a16:creationId xmlns:a16="http://schemas.microsoft.com/office/drawing/2014/main" id="{9FEDE27A-809F-3ECC-8C3A-3B95A4AAE05F}"/>
              </a:ext>
            </a:extLst>
          </p:cNvPr>
          <p:cNvSpPr/>
          <p:nvPr/>
        </p:nvSpPr>
        <p:spPr>
          <a:xfrm>
            <a:off x="4648200" y="4419600"/>
            <a:ext cx="152400" cy="152400"/>
          </a:xfrm>
          <a:prstGeom prst="diamon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5-Point Star 27">
            <a:extLst>
              <a:ext uri="{FF2B5EF4-FFF2-40B4-BE49-F238E27FC236}">
                <a16:creationId xmlns:a16="http://schemas.microsoft.com/office/drawing/2014/main" id="{56FC4B9A-3112-DFBF-5A36-1896432C0DAC}"/>
              </a:ext>
            </a:extLst>
          </p:cNvPr>
          <p:cNvSpPr/>
          <p:nvPr/>
        </p:nvSpPr>
        <p:spPr>
          <a:xfrm>
            <a:off x="9448800" y="3962400"/>
            <a:ext cx="228600" cy="2286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Diamond 28">
            <a:extLst>
              <a:ext uri="{FF2B5EF4-FFF2-40B4-BE49-F238E27FC236}">
                <a16:creationId xmlns:a16="http://schemas.microsoft.com/office/drawing/2014/main" id="{654E3718-3C38-FAAA-7D02-4B5A531745E3}"/>
              </a:ext>
            </a:extLst>
          </p:cNvPr>
          <p:cNvSpPr/>
          <p:nvPr/>
        </p:nvSpPr>
        <p:spPr>
          <a:xfrm>
            <a:off x="9486900" y="4343400"/>
            <a:ext cx="152400" cy="152400"/>
          </a:xfrm>
          <a:prstGeom prst="diamon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ooter Placeholder 2100">
            <a:extLst>
              <a:ext uri="{FF2B5EF4-FFF2-40B4-BE49-F238E27FC236}">
                <a16:creationId xmlns:a16="http://schemas.microsoft.com/office/drawing/2014/main" id="{C6495A2C-D592-3C6A-B697-CC3E4DD09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23203" y="6452334"/>
            <a:ext cx="4764395" cy="365125"/>
          </a:xfrm>
        </p:spPr>
        <p:txBody>
          <a:bodyPr/>
          <a:lstStyle/>
          <a:p>
            <a:r>
              <a:rPr lang="en-US" dirty="0"/>
              <a:t>FRIB-TA: Future directions in nuclear beta decay at FRIB</a:t>
            </a:r>
          </a:p>
        </p:txBody>
      </p:sp>
    </p:spTree>
    <p:extLst>
      <p:ext uri="{BB962C8B-B14F-4D97-AF65-F5344CB8AC3E}">
        <p14:creationId xmlns:p14="http://schemas.microsoft.com/office/powerpoint/2010/main" val="20344875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5BB7E1-7BE5-673A-355B-862295E7C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20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0B745B7-F333-97F8-7207-DDBB82BFB40B}"/>
              </a:ext>
            </a:extLst>
          </p:cNvPr>
          <p:cNvSpPr txBox="1"/>
          <p:nvPr/>
        </p:nvSpPr>
        <p:spPr>
          <a:xfrm>
            <a:off x="0" y="6043985"/>
            <a:ext cx="52904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</a:rPr>
              <a:t>[A. Ravlic, Y. Saito and W. </a:t>
            </a:r>
            <a:r>
              <a:rPr lang="en-US" sz="1400" dirty="0" err="1">
                <a:solidFill>
                  <a:srgbClr val="002060"/>
                </a:solidFill>
              </a:rPr>
              <a:t>Nazarewicz</a:t>
            </a:r>
            <a:r>
              <a:rPr lang="en-US" sz="1400" dirty="0">
                <a:solidFill>
                  <a:srgbClr val="002060"/>
                </a:solidFill>
              </a:rPr>
              <a:t>, in preparation (2025)]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380E6E2-F074-F5EF-A882-F3FCECB411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219200"/>
            <a:ext cx="5270500" cy="4064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E81A07C-2EA0-832E-7AA5-EAB6CD298B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2938" y="1210805"/>
            <a:ext cx="5473700" cy="4102100"/>
          </a:xfrm>
          <a:prstGeom prst="rect">
            <a:avLst/>
          </a:prstGeom>
        </p:spPr>
      </p:pic>
      <p:sp>
        <p:nvSpPr>
          <p:cNvPr id="13" name="5-Point Star 12">
            <a:extLst>
              <a:ext uri="{FF2B5EF4-FFF2-40B4-BE49-F238E27FC236}">
                <a16:creationId xmlns:a16="http://schemas.microsoft.com/office/drawing/2014/main" id="{78662B7D-384C-08CD-E604-592E4D718107}"/>
              </a:ext>
            </a:extLst>
          </p:cNvPr>
          <p:cNvSpPr/>
          <p:nvPr/>
        </p:nvSpPr>
        <p:spPr>
          <a:xfrm>
            <a:off x="2133600" y="4267200"/>
            <a:ext cx="228600" cy="2286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5-Point Star 13">
            <a:extLst>
              <a:ext uri="{FF2B5EF4-FFF2-40B4-BE49-F238E27FC236}">
                <a16:creationId xmlns:a16="http://schemas.microsoft.com/office/drawing/2014/main" id="{F0B176D4-7F70-3072-0C55-400AD1FF74C7}"/>
              </a:ext>
            </a:extLst>
          </p:cNvPr>
          <p:cNvSpPr/>
          <p:nvPr/>
        </p:nvSpPr>
        <p:spPr>
          <a:xfrm>
            <a:off x="9372600" y="3962400"/>
            <a:ext cx="228600" cy="2286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5-Point Star 14">
            <a:extLst>
              <a:ext uri="{FF2B5EF4-FFF2-40B4-BE49-F238E27FC236}">
                <a16:creationId xmlns:a16="http://schemas.microsoft.com/office/drawing/2014/main" id="{E16E0DB5-9F01-0EE1-27E0-D0395C32A393}"/>
              </a:ext>
            </a:extLst>
          </p:cNvPr>
          <p:cNvSpPr/>
          <p:nvPr/>
        </p:nvSpPr>
        <p:spPr>
          <a:xfrm>
            <a:off x="9372600" y="3352800"/>
            <a:ext cx="228600" cy="2286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Diamond 15">
            <a:extLst>
              <a:ext uri="{FF2B5EF4-FFF2-40B4-BE49-F238E27FC236}">
                <a16:creationId xmlns:a16="http://schemas.microsoft.com/office/drawing/2014/main" id="{05E44C46-98E4-E4FB-1223-FF3FDE2160CB}"/>
              </a:ext>
            </a:extLst>
          </p:cNvPr>
          <p:cNvSpPr/>
          <p:nvPr/>
        </p:nvSpPr>
        <p:spPr>
          <a:xfrm>
            <a:off x="4648200" y="4419600"/>
            <a:ext cx="152400" cy="152400"/>
          </a:xfrm>
          <a:prstGeom prst="diamon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Diamond 16">
            <a:extLst>
              <a:ext uri="{FF2B5EF4-FFF2-40B4-BE49-F238E27FC236}">
                <a16:creationId xmlns:a16="http://schemas.microsoft.com/office/drawing/2014/main" id="{77AD0429-0F65-5CA4-F2B5-A3145E2CE67D}"/>
              </a:ext>
            </a:extLst>
          </p:cNvPr>
          <p:cNvSpPr/>
          <p:nvPr/>
        </p:nvSpPr>
        <p:spPr>
          <a:xfrm>
            <a:off x="9410700" y="3688773"/>
            <a:ext cx="152400" cy="152400"/>
          </a:xfrm>
          <a:prstGeom prst="diamon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Diamond 17">
            <a:extLst>
              <a:ext uri="{FF2B5EF4-FFF2-40B4-BE49-F238E27FC236}">
                <a16:creationId xmlns:a16="http://schemas.microsoft.com/office/drawing/2014/main" id="{264F244A-406E-EA2F-CD7A-C9350A35D70C}"/>
              </a:ext>
            </a:extLst>
          </p:cNvPr>
          <p:cNvSpPr/>
          <p:nvPr/>
        </p:nvSpPr>
        <p:spPr>
          <a:xfrm>
            <a:off x="9410700" y="4312227"/>
            <a:ext cx="152400" cy="152400"/>
          </a:xfrm>
          <a:prstGeom prst="diamon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ooter Placeholder 2100">
            <a:extLst>
              <a:ext uri="{FF2B5EF4-FFF2-40B4-BE49-F238E27FC236}">
                <a16:creationId xmlns:a16="http://schemas.microsoft.com/office/drawing/2014/main" id="{87FD668F-EAF8-B008-0E1F-217B62155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23203" y="6452334"/>
            <a:ext cx="4764395" cy="365125"/>
          </a:xfrm>
        </p:spPr>
        <p:txBody>
          <a:bodyPr/>
          <a:lstStyle/>
          <a:p>
            <a:r>
              <a:rPr lang="en-US" dirty="0"/>
              <a:t>FRIB-TA: Future directions in nuclear beta decay at FRIB</a:t>
            </a:r>
          </a:p>
        </p:txBody>
      </p:sp>
    </p:spTree>
    <p:extLst>
      <p:ext uri="{BB962C8B-B14F-4D97-AF65-F5344CB8AC3E}">
        <p14:creationId xmlns:p14="http://schemas.microsoft.com/office/powerpoint/2010/main" val="1936079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5BB7E1-7BE5-673A-355B-862295E7C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20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0B745B7-F333-97F8-7207-DDBB82BFB40B}"/>
              </a:ext>
            </a:extLst>
          </p:cNvPr>
          <p:cNvSpPr txBox="1"/>
          <p:nvPr/>
        </p:nvSpPr>
        <p:spPr>
          <a:xfrm>
            <a:off x="0" y="6043985"/>
            <a:ext cx="52904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</a:rPr>
              <a:t>[A. Ravlic, Y. Saito and W. </a:t>
            </a:r>
            <a:r>
              <a:rPr lang="en-US" sz="1400" dirty="0" err="1">
                <a:solidFill>
                  <a:srgbClr val="002060"/>
                </a:solidFill>
              </a:rPr>
              <a:t>Nazarewicz</a:t>
            </a:r>
            <a:r>
              <a:rPr lang="en-US" sz="1400" dirty="0">
                <a:solidFill>
                  <a:srgbClr val="002060"/>
                </a:solidFill>
              </a:rPr>
              <a:t>, in preparation (2025)]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380E6E2-F074-F5EF-A882-F3FCECB411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219200"/>
            <a:ext cx="5270500" cy="4064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E81A07C-2EA0-832E-7AA5-EAB6CD298B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2938" y="1210805"/>
            <a:ext cx="5473700" cy="41021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3FA144E-12C0-8DA8-21D8-4120A9D7C622}"/>
              </a:ext>
            </a:extLst>
          </p:cNvPr>
          <p:cNvSpPr/>
          <p:nvPr/>
        </p:nvSpPr>
        <p:spPr>
          <a:xfrm>
            <a:off x="0" y="0"/>
            <a:ext cx="12192000" cy="6351762"/>
          </a:xfrm>
          <a:prstGeom prst="rect">
            <a:avLst/>
          </a:prstGeom>
          <a:solidFill>
            <a:schemeClr val="bg1">
              <a:alpha val="93004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A34640A-8E08-BB05-FDB7-DC4A1FF9B6C3}"/>
              </a:ext>
            </a:extLst>
          </p:cNvPr>
          <p:cNvSpPr txBox="1"/>
          <p:nvPr/>
        </p:nvSpPr>
        <p:spPr>
          <a:xfrm>
            <a:off x="2819400" y="1066800"/>
            <a:ext cx="6781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Costly calculations, intrinsic dimension of the QRPA matrix ≅ 10</a:t>
            </a:r>
            <a:r>
              <a:rPr lang="en-US" sz="2800" baseline="30000" dirty="0"/>
              <a:t>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baseline="30000" dirty="0"/>
          </a:p>
          <a:p>
            <a:endParaRPr lang="en-US" sz="2800" baseline="30000" dirty="0"/>
          </a:p>
          <a:p>
            <a:endParaRPr lang="en-US" sz="2800" baseline="30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How to systematically assess uncertainty?</a:t>
            </a:r>
          </a:p>
        </p:txBody>
      </p:sp>
      <p:sp>
        <p:nvSpPr>
          <p:cNvPr id="5" name="Footer Placeholder 2100">
            <a:extLst>
              <a:ext uri="{FF2B5EF4-FFF2-40B4-BE49-F238E27FC236}">
                <a16:creationId xmlns:a16="http://schemas.microsoft.com/office/drawing/2014/main" id="{D4D273FD-A07B-138C-ACFF-55E797DE6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23203" y="6452334"/>
            <a:ext cx="4764395" cy="365125"/>
          </a:xfrm>
        </p:spPr>
        <p:txBody>
          <a:bodyPr/>
          <a:lstStyle/>
          <a:p>
            <a:r>
              <a:rPr lang="en-US" dirty="0"/>
              <a:t>FRIB-TA: Future directions in nuclear beta decay at FRIB</a:t>
            </a:r>
          </a:p>
        </p:txBody>
      </p:sp>
    </p:spTree>
    <p:extLst>
      <p:ext uri="{BB962C8B-B14F-4D97-AF65-F5344CB8AC3E}">
        <p14:creationId xmlns:p14="http://schemas.microsoft.com/office/powerpoint/2010/main" val="28193897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F4366D8-5AE5-D7C8-C3EE-84EFBB5B7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21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DAFA06D-BCB5-F9B6-110F-2670A5C4F90C}"/>
              </a:ext>
            </a:extLst>
          </p:cNvPr>
          <p:cNvSpPr txBox="1"/>
          <p:nvPr/>
        </p:nvSpPr>
        <p:spPr>
          <a:xfrm>
            <a:off x="0" y="6095583"/>
            <a:ext cx="6972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2060"/>
                </a:solidFill>
              </a:rPr>
              <a:t>[</a:t>
            </a:r>
            <a:r>
              <a:rPr lang="en-US" sz="1400" dirty="0">
                <a:solidFill>
                  <a:srgbClr val="002060"/>
                </a:solidFill>
              </a:rPr>
              <a:t>L. </a:t>
            </a:r>
            <a:r>
              <a:rPr lang="en-US" sz="1400" dirty="0" err="1">
                <a:solidFill>
                  <a:srgbClr val="002060"/>
                </a:solidFill>
              </a:rPr>
              <a:t>Jin</a:t>
            </a:r>
            <a:r>
              <a:rPr lang="en-US" sz="1400" dirty="0">
                <a:solidFill>
                  <a:srgbClr val="002060"/>
                </a:solidFill>
              </a:rPr>
              <a:t>, A. Ravlic, P. Giuliani, K. </a:t>
            </a:r>
            <a:r>
              <a:rPr lang="en-US" sz="1400" dirty="0" err="1">
                <a:solidFill>
                  <a:srgbClr val="002060"/>
                </a:solidFill>
              </a:rPr>
              <a:t>Godbey</a:t>
            </a:r>
            <a:r>
              <a:rPr lang="en-US" sz="1400" dirty="0">
                <a:solidFill>
                  <a:srgbClr val="002060"/>
                </a:solidFill>
              </a:rPr>
              <a:t> and W. </a:t>
            </a:r>
            <a:r>
              <a:rPr lang="en-US" sz="1400" dirty="0" err="1">
                <a:solidFill>
                  <a:srgbClr val="002060"/>
                </a:solidFill>
              </a:rPr>
              <a:t>Nazarewicz</a:t>
            </a:r>
            <a:r>
              <a:rPr lang="en-US" sz="1400" dirty="0">
                <a:solidFill>
                  <a:srgbClr val="002060"/>
                </a:solidFill>
              </a:rPr>
              <a:t>, in prep (2025)]</a:t>
            </a:r>
          </a:p>
        </p:txBody>
      </p:sp>
      <p:pic>
        <p:nvPicPr>
          <p:cNvPr id="4" name="animate_strength_evolution_sweep_alpha_fixed_2.7500">
            <a:hlinkClick r:id="" action="ppaction://media"/>
            <a:extLst>
              <a:ext uri="{FF2B5EF4-FFF2-40B4-BE49-F238E27FC236}">
                <a16:creationId xmlns:a16="http://schemas.microsoft.com/office/drawing/2014/main" id="{B1627C6F-EEA4-E58F-C4E7-4E871515962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b="36533"/>
          <a:stretch/>
        </p:blipFill>
        <p:spPr>
          <a:xfrm>
            <a:off x="6392871" y="-83460"/>
            <a:ext cx="5799129" cy="643981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2C5F830-0443-2C3B-5D62-A7A6C3176F0F}"/>
              </a:ext>
            </a:extLst>
          </p:cNvPr>
          <p:cNvCxnSpPr/>
          <p:nvPr/>
        </p:nvCxnSpPr>
        <p:spPr>
          <a:xfrm>
            <a:off x="182880" y="3236249"/>
            <a:ext cx="59131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1D9B34FF-53DA-9F36-9347-06110DCDC2BE}"/>
              </a:ext>
            </a:extLst>
          </p:cNvPr>
          <p:cNvSpPr txBox="1"/>
          <p:nvPr/>
        </p:nvSpPr>
        <p:spPr>
          <a:xfrm>
            <a:off x="-32163" y="5808245"/>
            <a:ext cx="68014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1F60"/>
                </a:solidFill>
              </a:rPr>
              <a:t>[P. Cook, D. </a:t>
            </a:r>
            <a:r>
              <a:rPr lang="en-US" sz="1400" dirty="0" err="1">
                <a:solidFill>
                  <a:srgbClr val="001F60"/>
                </a:solidFill>
              </a:rPr>
              <a:t>Jammooa</a:t>
            </a:r>
            <a:r>
              <a:rPr lang="en-US" sz="1400" dirty="0">
                <a:solidFill>
                  <a:srgbClr val="001F60"/>
                </a:solidFill>
              </a:rPr>
              <a:t>, M. Hjorth-Jensen, D. D. Lee, D. Lee, Nat. </a:t>
            </a:r>
            <a:r>
              <a:rPr lang="en-US" sz="1400" dirty="0" err="1">
                <a:solidFill>
                  <a:srgbClr val="001F60"/>
                </a:solidFill>
              </a:rPr>
              <a:t>Commun</a:t>
            </a:r>
            <a:r>
              <a:rPr lang="en-US" sz="1400" dirty="0">
                <a:solidFill>
                  <a:srgbClr val="001F60"/>
                </a:solidFill>
              </a:rPr>
              <a:t>. 16 5929 (2025).]</a:t>
            </a:r>
          </a:p>
          <a:p>
            <a:endParaRPr lang="en-US" sz="1400" dirty="0">
              <a:solidFill>
                <a:srgbClr val="002060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3F590B1-0720-CCCB-CDF1-D9CCAAB5DD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622" y="3760592"/>
            <a:ext cx="2942183" cy="83099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3C28022-C3B5-D7C8-8C94-6D9BD49389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973" y="3921817"/>
            <a:ext cx="1531431" cy="37278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588C43B-C78D-01E4-B0BD-9F66EE02A0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80" y="685012"/>
            <a:ext cx="4489612" cy="81714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89D323E-8C5F-1672-E55C-F6ADDD14BBDA}"/>
              </a:ext>
            </a:extLst>
          </p:cNvPr>
          <p:cNvSpPr txBox="1"/>
          <p:nvPr/>
        </p:nvSpPr>
        <p:spPr>
          <a:xfrm>
            <a:off x="182880" y="136478"/>
            <a:ext cx="3855720" cy="382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Full-order model: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B91440C-FDAA-725E-7BAD-71754515D461}"/>
              </a:ext>
            </a:extLst>
          </p:cNvPr>
          <p:cNvSpPr txBox="1"/>
          <p:nvPr/>
        </p:nvSpPr>
        <p:spPr>
          <a:xfrm>
            <a:off x="48558" y="3289523"/>
            <a:ext cx="3855720" cy="382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Emulator: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E948A385-B10B-627F-4A05-6C7FFE4790D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4871" y="1961483"/>
            <a:ext cx="2073729" cy="80273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E65AB9A-F228-1ACB-CEA7-7681CE6045D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4871" y="4761808"/>
            <a:ext cx="2073729" cy="66431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9662DC0-3282-7C26-A470-153693AE8D1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0255" y="54212"/>
            <a:ext cx="1689100" cy="4318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64F7ABA-A1E3-0C9B-51A5-80867DE1760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500" y="3304851"/>
            <a:ext cx="1308100" cy="33020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0F3AE927-97AA-B3A4-4F3C-1C5ACE4C16C8}"/>
              </a:ext>
            </a:extLst>
          </p:cNvPr>
          <p:cNvSpPr txBox="1"/>
          <p:nvPr/>
        </p:nvSpPr>
        <p:spPr>
          <a:xfrm>
            <a:off x="9758149" y="1668556"/>
            <a:ext cx="17742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aseline="30000" dirty="0"/>
              <a:t>180</a:t>
            </a:r>
            <a:r>
              <a:rPr lang="en-US" sz="3600" dirty="0"/>
              <a:t>Yb</a:t>
            </a:r>
            <a:endParaRPr lang="en-US" sz="3600" baseline="300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0AB1D5E-597C-8E83-019C-EE99C6E0F585}"/>
              </a:ext>
            </a:extLst>
          </p:cNvPr>
          <p:cNvSpPr txBox="1"/>
          <p:nvPr/>
        </p:nvSpPr>
        <p:spPr>
          <a:xfrm>
            <a:off x="7934949" y="3271119"/>
            <a:ext cx="472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Work by Lauren </a:t>
            </a:r>
            <a:r>
              <a:rPr lang="en-US" dirty="0" err="1">
                <a:solidFill>
                  <a:srgbClr val="FF0000"/>
                </a:solidFill>
              </a:rPr>
              <a:t>Jin</a:t>
            </a:r>
            <a:r>
              <a:rPr lang="en-US" dirty="0">
                <a:solidFill>
                  <a:srgbClr val="FF0000"/>
                </a:solidFill>
              </a:rPr>
              <a:t> @ MSU</a:t>
            </a:r>
          </a:p>
        </p:txBody>
      </p:sp>
      <p:sp>
        <p:nvSpPr>
          <p:cNvPr id="5" name="Footer Placeholder 2100">
            <a:extLst>
              <a:ext uri="{FF2B5EF4-FFF2-40B4-BE49-F238E27FC236}">
                <a16:creationId xmlns:a16="http://schemas.microsoft.com/office/drawing/2014/main" id="{CD85BA12-B3EA-8C22-255E-F92B7C637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23203" y="6452334"/>
            <a:ext cx="4764395" cy="365125"/>
          </a:xfrm>
        </p:spPr>
        <p:txBody>
          <a:bodyPr/>
          <a:lstStyle/>
          <a:p>
            <a:r>
              <a:rPr lang="en-US" dirty="0"/>
              <a:t>FRIB-TA: Future directions in nuclear beta decay at FRIB</a:t>
            </a:r>
          </a:p>
        </p:txBody>
      </p:sp>
    </p:spTree>
    <p:extLst>
      <p:ext uri="{BB962C8B-B14F-4D97-AF65-F5344CB8AC3E}">
        <p14:creationId xmlns:p14="http://schemas.microsoft.com/office/powerpoint/2010/main" val="691164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3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FDF42-B306-D64A-3F12-191FCDF15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Weak decays in stellar conditions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2E2F0F-E414-3AEC-A3AD-CD5F136400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29653C-2A99-51F0-DE78-43CD27CA8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22</a:t>
            </a:r>
          </a:p>
        </p:txBody>
      </p:sp>
      <p:sp>
        <p:nvSpPr>
          <p:cNvPr id="6" name="Footer Placeholder 2100">
            <a:extLst>
              <a:ext uri="{FF2B5EF4-FFF2-40B4-BE49-F238E27FC236}">
                <a16:creationId xmlns:a16="http://schemas.microsoft.com/office/drawing/2014/main" id="{24E4AB0C-A0F0-FE3A-83E1-C94BD7C60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23203" y="6452334"/>
            <a:ext cx="4764395" cy="365125"/>
          </a:xfrm>
        </p:spPr>
        <p:txBody>
          <a:bodyPr/>
          <a:lstStyle/>
          <a:p>
            <a:r>
              <a:rPr lang="en-US" dirty="0"/>
              <a:t>FRIB-TA: Future directions in nuclear beta decay at FRIB</a:t>
            </a:r>
          </a:p>
        </p:txBody>
      </p:sp>
    </p:spTree>
    <p:extLst>
      <p:ext uri="{BB962C8B-B14F-4D97-AF65-F5344CB8AC3E}">
        <p14:creationId xmlns:p14="http://schemas.microsoft.com/office/powerpoint/2010/main" val="332184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29653C-2A99-51F0-DE78-43CD27CA8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23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34E46F-CC65-AD80-8E00-A7AA5458C91F}"/>
              </a:ext>
            </a:extLst>
          </p:cNvPr>
          <p:cNvSpPr txBox="1"/>
          <p:nvPr/>
        </p:nvSpPr>
        <p:spPr>
          <a:xfrm>
            <a:off x="909536" y="5943600"/>
            <a:ext cx="680145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1F60"/>
                </a:solidFill>
              </a:rPr>
              <a:t>[A. Ravlic, E. M. Ney, J. Engel, and N. </a:t>
            </a:r>
            <a:r>
              <a:rPr lang="en-US" sz="1400" dirty="0" err="1">
                <a:solidFill>
                  <a:srgbClr val="001F60"/>
                </a:solidFill>
              </a:rPr>
              <a:t>Paar</a:t>
            </a:r>
            <a:r>
              <a:rPr lang="en-US" sz="1400" dirty="0">
                <a:solidFill>
                  <a:srgbClr val="001F60"/>
                </a:solidFill>
              </a:rPr>
              <a:t>, Eur. Phys. J A 61(2) 37 (2025).]</a:t>
            </a:r>
          </a:p>
          <a:p>
            <a:r>
              <a:rPr lang="en-US" sz="1400" dirty="0">
                <a:solidFill>
                  <a:srgbClr val="001F60"/>
                </a:solidFill>
              </a:rPr>
              <a:t>[A. Ravlic, E. </a:t>
            </a:r>
            <a:r>
              <a:rPr lang="en-US" sz="1400" dirty="0" err="1">
                <a:solidFill>
                  <a:srgbClr val="001F60"/>
                </a:solidFill>
              </a:rPr>
              <a:t>Yüksel</a:t>
            </a:r>
            <a:r>
              <a:rPr lang="en-US" sz="1400" dirty="0">
                <a:solidFill>
                  <a:srgbClr val="001F60"/>
                </a:solidFill>
              </a:rPr>
              <a:t> et al. PRC 102, 065804 (2020).]</a:t>
            </a:r>
          </a:p>
          <a:p>
            <a:endParaRPr lang="en-US" sz="1400" dirty="0">
              <a:solidFill>
                <a:srgbClr val="00206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CC881B4-F9E8-ABB5-9A4E-E0172CAABD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3836" y="2515833"/>
            <a:ext cx="1689100" cy="4064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74F8244-93D1-F4E0-DB73-88812DD03C53}"/>
              </a:ext>
            </a:extLst>
          </p:cNvPr>
          <p:cNvSpPr txBox="1"/>
          <p:nvPr/>
        </p:nvSpPr>
        <p:spPr>
          <a:xfrm>
            <a:off x="922506" y="533400"/>
            <a:ext cx="822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Expression for electron capture rate in stellar environment: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A1D9B1FD-8E04-0E95-B659-D26760254C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6920" y="118172"/>
            <a:ext cx="2396428" cy="2396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3BDADFA-BCA6-3031-755E-0E804D28FA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3173" y="1066800"/>
            <a:ext cx="6172200" cy="935182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5EBD27D-6CC2-1509-DC79-CE1306FEE217}"/>
              </a:ext>
            </a:extLst>
          </p:cNvPr>
          <p:cNvCxnSpPr/>
          <p:nvPr/>
        </p:nvCxnSpPr>
        <p:spPr>
          <a:xfrm>
            <a:off x="5334000" y="1676400"/>
            <a:ext cx="9906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661E761-48F8-AB13-558B-C5AB56231CF2}"/>
              </a:ext>
            </a:extLst>
          </p:cNvPr>
          <p:cNvCxnSpPr/>
          <p:nvPr/>
        </p:nvCxnSpPr>
        <p:spPr>
          <a:xfrm>
            <a:off x="6400800" y="1676400"/>
            <a:ext cx="990600" cy="0"/>
          </a:xfrm>
          <a:prstGeom prst="line">
            <a:avLst/>
          </a:prstGeom>
          <a:ln w="38100">
            <a:solidFill>
              <a:srgbClr val="1723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>
            <a:extLst>
              <a:ext uri="{FF2B5EF4-FFF2-40B4-BE49-F238E27FC236}">
                <a16:creationId xmlns:a16="http://schemas.microsoft.com/office/drawing/2014/main" id="{BEF0823C-D7EA-314A-4C27-E910B579CD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9212" y="2421526"/>
            <a:ext cx="669120" cy="378581"/>
          </a:xfrm>
          <a:prstGeom prst="rect">
            <a:avLst/>
          </a:prstGeom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7EDC5F8E-92B1-1C1E-31B8-1D6177D441DA}"/>
              </a:ext>
            </a:extLst>
          </p:cNvPr>
          <p:cNvCxnSpPr/>
          <p:nvPr/>
        </p:nvCxnSpPr>
        <p:spPr>
          <a:xfrm>
            <a:off x="1592695" y="2897085"/>
            <a:ext cx="9906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E160E431-62BA-0D4A-A57D-21293F239116}"/>
              </a:ext>
            </a:extLst>
          </p:cNvPr>
          <p:cNvSpPr txBox="1"/>
          <p:nvPr/>
        </p:nvSpPr>
        <p:spPr>
          <a:xfrm>
            <a:off x="2963319" y="2462959"/>
            <a:ext cx="6789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Requires knowledge on nuclear matrix elements at finite-temperature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C59A053-1683-9526-5373-1B473D241DDE}"/>
              </a:ext>
            </a:extLst>
          </p:cNvPr>
          <p:cNvSpPr txBox="1"/>
          <p:nvPr/>
        </p:nvSpPr>
        <p:spPr>
          <a:xfrm>
            <a:off x="3223930" y="5031305"/>
            <a:ext cx="6789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Fermi-Dirac factor – takes into account density dependence of rates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64B4DA8C-9BBC-3D33-CAEC-1A617428DD7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695" y="5031305"/>
            <a:ext cx="1422400" cy="370625"/>
          </a:xfrm>
          <a:prstGeom prst="rect">
            <a:avLst/>
          </a:prstGeom>
        </p:spPr>
      </p:pic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08E65262-88E8-6E5F-112F-361D2E9A5BFD}"/>
              </a:ext>
            </a:extLst>
          </p:cNvPr>
          <p:cNvCxnSpPr/>
          <p:nvPr/>
        </p:nvCxnSpPr>
        <p:spPr>
          <a:xfrm>
            <a:off x="1745095" y="5647985"/>
            <a:ext cx="990600" cy="0"/>
          </a:xfrm>
          <a:prstGeom prst="line">
            <a:avLst/>
          </a:prstGeom>
          <a:ln w="38100">
            <a:solidFill>
              <a:srgbClr val="1723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50A0C697-BE90-3578-3A03-6E5FAFE96ABA}"/>
              </a:ext>
            </a:extLst>
          </p:cNvPr>
          <p:cNvSpPr txBox="1"/>
          <p:nvPr/>
        </p:nvSpPr>
        <p:spPr>
          <a:xfrm>
            <a:off x="1745095" y="3004629"/>
            <a:ext cx="6789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ym typeface="Wingdings" pitchFamily="2" charset="2"/>
              </a:rPr>
              <a:t> </a:t>
            </a:r>
            <a:r>
              <a:rPr lang="en-US" dirty="0"/>
              <a:t>Calculated using </a:t>
            </a:r>
            <a:r>
              <a:rPr lang="en-US" dirty="0">
                <a:solidFill>
                  <a:srgbClr val="FF0000"/>
                </a:solidFill>
              </a:rPr>
              <a:t>finite-temperature</a:t>
            </a:r>
            <a:r>
              <a:rPr lang="en-US" dirty="0"/>
              <a:t> QRPA (</a:t>
            </a:r>
            <a:r>
              <a:rPr lang="en-US" dirty="0">
                <a:solidFill>
                  <a:srgbClr val="FF0000"/>
                </a:solidFill>
              </a:rPr>
              <a:t>FT</a:t>
            </a:r>
            <a:r>
              <a:rPr lang="en-US" dirty="0"/>
              <a:t>-QRPA)</a:t>
            </a:r>
          </a:p>
        </p:txBody>
      </p:sp>
      <p:sp>
        <p:nvSpPr>
          <p:cNvPr id="32" name="Right Arrow 31">
            <a:extLst>
              <a:ext uri="{FF2B5EF4-FFF2-40B4-BE49-F238E27FC236}">
                <a16:creationId xmlns:a16="http://schemas.microsoft.com/office/drawing/2014/main" id="{4DDF62FD-0CBF-4590-C460-31D29416911E}"/>
              </a:ext>
            </a:extLst>
          </p:cNvPr>
          <p:cNvSpPr/>
          <p:nvPr/>
        </p:nvSpPr>
        <p:spPr>
          <a:xfrm>
            <a:off x="4648200" y="3996978"/>
            <a:ext cx="1447800" cy="349791"/>
          </a:xfrm>
          <a:prstGeom prst="rightArrow">
            <a:avLst/>
          </a:prstGeom>
          <a:noFill/>
          <a:ln>
            <a:solidFill>
              <a:srgbClr val="17236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418865A8-5E3C-62C6-8BBA-3E99431F0E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466" y="3899733"/>
            <a:ext cx="3635731" cy="544421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F4EAEB4C-A276-CFD2-F48B-33B109F98B1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6480" y="3649475"/>
            <a:ext cx="5711252" cy="1087262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4DE62822-D399-613F-96EB-30B25FFD9080}"/>
              </a:ext>
            </a:extLst>
          </p:cNvPr>
          <p:cNvSpPr/>
          <p:nvPr/>
        </p:nvSpPr>
        <p:spPr>
          <a:xfrm>
            <a:off x="700466" y="3792190"/>
            <a:ext cx="1044629" cy="69744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BF5CCB3-3294-6F59-BDE0-C7E2113092A9}"/>
              </a:ext>
            </a:extLst>
          </p:cNvPr>
          <p:cNvSpPr/>
          <p:nvPr/>
        </p:nvSpPr>
        <p:spPr>
          <a:xfrm>
            <a:off x="6896100" y="3897672"/>
            <a:ext cx="839273" cy="59812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ooter Placeholder 2100">
            <a:extLst>
              <a:ext uri="{FF2B5EF4-FFF2-40B4-BE49-F238E27FC236}">
                <a16:creationId xmlns:a16="http://schemas.microsoft.com/office/drawing/2014/main" id="{576F01B6-0A4B-3877-B239-21CEA07F1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23203" y="6452334"/>
            <a:ext cx="4764395" cy="365125"/>
          </a:xfrm>
        </p:spPr>
        <p:txBody>
          <a:bodyPr/>
          <a:lstStyle/>
          <a:p>
            <a:r>
              <a:rPr lang="en-US" dirty="0"/>
              <a:t>FRIB-TA: Future directions in nuclear beta decay at FRIB</a:t>
            </a:r>
          </a:p>
        </p:txBody>
      </p:sp>
    </p:spTree>
    <p:extLst>
      <p:ext uri="{BB962C8B-B14F-4D97-AF65-F5344CB8AC3E}">
        <p14:creationId xmlns:p14="http://schemas.microsoft.com/office/powerpoint/2010/main" val="33528637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6DD2DFF-2B57-6976-E61C-AD4A2C2E1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24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55A3DB-C2F6-8EFC-79CE-57094E12B3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647700"/>
            <a:ext cx="9039225" cy="5562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CECE1D8-4A30-6287-62EA-30054BFDF18C}"/>
              </a:ext>
            </a:extLst>
          </p:cNvPr>
          <p:cNvSpPr txBox="1"/>
          <p:nvPr/>
        </p:nvSpPr>
        <p:spPr>
          <a:xfrm>
            <a:off x="304800" y="228600"/>
            <a:ext cx="937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Different microscopic EC calculations (based on shell-model):</a:t>
            </a:r>
          </a:p>
        </p:txBody>
      </p:sp>
      <p:sp>
        <p:nvSpPr>
          <p:cNvPr id="9" name="Diamond 8">
            <a:extLst>
              <a:ext uri="{FF2B5EF4-FFF2-40B4-BE49-F238E27FC236}">
                <a16:creationId xmlns:a16="http://schemas.microsoft.com/office/drawing/2014/main" id="{3D16F33D-31C2-3466-D4AA-47092D7852B0}"/>
              </a:ext>
            </a:extLst>
          </p:cNvPr>
          <p:cNvSpPr/>
          <p:nvPr/>
        </p:nvSpPr>
        <p:spPr>
          <a:xfrm>
            <a:off x="5257800" y="3505200"/>
            <a:ext cx="533400" cy="533400"/>
          </a:xfrm>
          <a:prstGeom prst="diamond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E480FDC-6749-40B5-4268-36BEF70A132E}"/>
              </a:ext>
            </a:extLst>
          </p:cNvPr>
          <p:cNvCxnSpPr>
            <a:stCxn id="9" idx="3"/>
          </p:cNvCxnSpPr>
          <p:nvPr/>
        </p:nvCxnSpPr>
        <p:spPr>
          <a:xfrm flipV="1">
            <a:off x="5791200" y="3200400"/>
            <a:ext cx="2514600" cy="57150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7FEA692-DC9C-1438-CE22-0332B4C8D64B}"/>
              </a:ext>
            </a:extLst>
          </p:cNvPr>
          <p:cNvSpPr txBox="1"/>
          <p:nvPr/>
        </p:nvSpPr>
        <p:spPr>
          <a:xfrm>
            <a:off x="8458200" y="2461736"/>
            <a:ext cx="2209800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Our first study: include nuclei in the “diamond” region around N = 50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D7AAFA2-C3FF-0CA8-FD3B-287298F29FFE}"/>
              </a:ext>
            </a:extLst>
          </p:cNvPr>
          <p:cNvSpPr txBox="1"/>
          <p:nvPr/>
        </p:nvSpPr>
        <p:spPr>
          <a:xfrm>
            <a:off x="375333" y="6082040"/>
            <a:ext cx="68014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1F60"/>
                </a:solidFill>
              </a:rPr>
              <a:t>[C. Sullivan, E. O’Connor, R. </a:t>
            </a:r>
            <a:r>
              <a:rPr lang="en-US" sz="1400" dirty="0" err="1">
                <a:solidFill>
                  <a:srgbClr val="001F60"/>
                </a:solidFill>
              </a:rPr>
              <a:t>Zegers</a:t>
            </a:r>
            <a:r>
              <a:rPr lang="en-US" sz="1400" dirty="0">
                <a:solidFill>
                  <a:srgbClr val="001F60"/>
                </a:solidFill>
              </a:rPr>
              <a:t> et al. </a:t>
            </a:r>
            <a:r>
              <a:rPr lang="en-US" sz="1400" dirty="0" err="1">
                <a:solidFill>
                  <a:srgbClr val="001F60"/>
                </a:solidFill>
              </a:rPr>
              <a:t>ApJ</a:t>
            </a:r>
            <a:r>
              <a:rPr lang="en-US" sz="1400" dirty="0">
                <a:solidFill>
                  <a:srgbClr val="001F60"/>
                </a:solidFill>
              </a:rPr>
              <a:t> 816(1), 44 (2016).]</a:t>
            </a:r>
          </a:p>
          <a:p>
            <a:endParaRPr lang="en-US" sz="1400" dirty="0">
              <a:solidFill>
                <a:srgbClr val="002060"/>
              </a:solidFill>
            </a:endParaRPr>
          </a:p>
        </p:txBody>
      </p:sp>
      <p:sp>
        <p:nvSpPr>
          <p:cNvPr id="16" name="Footer Placeholder 2100">
            <a:extLst>
              <a:ext uri="{FF2B5EF4-FFF2-40B4-BE49-F238E27FC236}">
                <a16:creationId xmlns:a16="http://schemas.microsoft.com/office/drawing/2014/main" id="{927D89D9-2E44-CC02-6108-8F142ED41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23203" y="6452334"/>
            <a:ext cx="4764395" cy="365125"/>
          </a:xfrm>
        </p:spPr>
        <p:txBody>
          <a:bodyPr/>
          <a:lstStyle/>
          <a:p>
            <a:r>
              <a:rPr lang="en-US" dirty="0"/>
              <a:t>FRIB-TA: Future directions in nuclear beta decay at FRIB</a:t>
            </a:r>
          </a:p>
        </p:txBody>
      </p:sp>
    </p:spTree>
    <p:extLst>
      <p:ext uri="{BB962C8B-B14F-4D97-AF65-F5344CB8AC3E}">
        <p14:creationId xmlns:p14="http://schemas.microsoft.com/office/powerpoint/2010/main" val="5807373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B7D9671-DA61-15B5-61D1-1891CABAF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25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2A5978-E389-15C3-2B9D-382EDF6C73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0527" y="1897186"/>
            <a:ext cx="4393486" cy="380383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19F203A-2E5E-61E8-0788-DFED18684BFB}"/>
              </a:ext>
            </a:extLst>
          </p:cNvPr>
          <p:cNvSpPr txBox="1"/>
          <p:nvPr/>
        </p:nvSpPr>
        <p:spPr>
          <a:xfrm>
            <a:off x="6289594" y="5767075"/>
            <a:ext cx="68014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1F60"/>
                </a:solidFill>
              </a:rPr>
              <a:t>[S. Giraud, E.M. Ney, A. Ravlic et al. PRC 105, 055801 (2022).]</a:t>
            </a:r>
          </a:p>
          <a:p>
            <a:endParaRPr lang="en-US" sz="1400" dirty="0">
              <a:solidFill>
                <a:srgbClr val="00206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CC7649-DF6A-7D01-0A2D-1C65D9D0427F}"/>
              </a:ext>
            </a:extLst>
          </p:cNvPr>
          <p:cNvSpPr txBox="1"/>
          <p:nvPr/>
        </p:nvSpPr>
        <p:spPr>
          <a:xfrm>
            <a:off x="747409" y="479792"/>
            <a:ext cx="43434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We employed 3 theoretical models:</a:t>
            </a:r>
          </a:p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non-relativistic </a:t>
            </a:r>
            <a:r>
              <a:rPr lang="en-US" sz="2000" dirty="0">
                <a:solidFill>
                  <a:srgbClr val="FF0000"/>
                </a:solidFill>
              </a:rPr>
              <a:t>FT-QRPA</a:t>
            </a:r>
            <a:r>
              <a:rPr lang="en-US" sz="2000" dirty="0"/>
              <a:t> (</a:t>
            </a:r>
            <a:r>
              <a:rPr lang="en-US" sz="2000" dirty="0" err="1"/>
              <a:t>SkO</a:t>
            </a:r>
            <a:r>
              <a:rPr lang="en-US" sz="2000" dirty="0"/>
              <a:t>’)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relativistic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FT-PNRQRPA</a:t>
            </a:r>
            <a:r>
              <a:rPr lang="en-US" sz="2000" dirty="0"/>
              <a:t> (D3C*)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shell-model for </a:t>
            </a:r>
            <a:r>
              <a:rPr lang="en-US" sz="2000" baseline="30000" dirty="0"/>
              <a:t>86</a:t>
            </a:r>
            <a:r>
              <a:rPr lang="en-US" sz="2000" dirty="0"/>
              <a:t>Kr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D1B04A6-A7FA-2A55-2209-C93AAE7241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2111008"/>
            <a:ext cx="3099430" cy="457789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ABB1E01-2EE6-4A47-61C0-113CC0DE61E3}"/>
              </a:ext>
            </a:extLst>
          </p:cNvPr>
          <p:cNvSpPr txBox="1"/>
          <p:nvPr/>
        </p:nvSpPr>
        <p:spPr>
          <a:xfrm rot="16200000">
            <a:off x="413002" y="2667877"/>
            <a:ext cx="10815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FT-QRPA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9B93EEA-EB07-12B8-DC3D-9951B5FA2062}"/>
              </a:ext>
            </a:extLst>
          </p:cNvPr>
          <p:cNvSpPr txBox="1"/>
          <p:nvPr/>
        </p:nvSpPr>
        <p:spPr>
          <a:xfrm rot="16200000">
            <a:off x="38099" y="3789030"/>
            <a:ext cx="1752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FT-PNRQRPA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C74592-8AAD-09BA-DD40-53A2811C651F}"/>
              </a:ext>
            </a:extLst>
          </p:cNvPr>
          <p:cNvSpPr txBox="1"/>
          <p:nvPr/>
        </p:nvSpPr>
        <p:spPr>
          <a:xfrm rot="16200000">
            <a:off x="18644" y="5187435"/>
            <a:ext cx="1752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shell-model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54DDC49-2E40-B1E7-9B2F-85BD448A0F26}"/>
              </a:ext>
            </a:extLst>
          </p:cNvPr>
          <p:cNvSpPr txBox="1"/>
          <p:nvPr/>
        </p:nvSpPr>
        <p:spPr>
          <a:xfrm>
            <a:off x="5164688" y="1637209"/>
            <a:ext cx="10815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FT-QRPA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A92A82D-ACAD-2C2A-1A27-EB5BA543E82F}"/>
              </a:ext>
            </a:extLst>
          </p:cNvPr>
          <p:cNvSpPr txBox="1"/>
          <p:nvPr/>
        </p:nvSpPr>
        <p:spPr>
          <a:xfrm>
            <a:off x="6224892" y="1650715"/>
            <a:ext cx="1752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FT-PNRQRPA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D719AF8-ED52-0A35-E860-B5C4AEF5833A}"/>
              </a:ext>
            </a:extLst>
          </p:cNvPr>
          <p:cNvSpPr txBox="1"/>
          <p:nvPr/>
        </p:nvSpPr>
        <p:spPr>
          <a:xfrm>
            <a:off x="6071793" y="1609932"/>
            <a:ext cx="10815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/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07DE8D7-B758-D724-3932-2174B9632729}"/>
              </a:ext>
            </a:extLst>
          </p:cNvPr>
          <p:cNvSpPr txBox="1"/>
          <p:nvPr/>
        </p:nvSpPr>
        <p:spPr>
          <a:xfrm>
            <a:off x="1765992" y="2407155"/>
            <a:ext cx="940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4040FF"/>
                </a:solidFill>
              </a:rPr>
              <a:t>cold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863405D-2F28-516A-EB4B-E4BD48A6365B}"/>
              </a:ext>
            </a:extLst>
          </p:cNvPr>
          <p:cNvSpPr txBox="1"/>
          <p:nvPr/>
        </p:nvSpPr>
        <p:spPr>
          <a:xfrm>
            <a:off x="2690131" y="2419535"/>
            <a:ext cx="940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hot</a:t>
            </a:r>
          </a:p>
        </p:txBody>
      </p:sp>
      <p:pic>
        <p:nvPicPr>
          <p:cNvPr id="17" name="Picture 16" descr="A diagram of a number of numbers&#10;&#10;Description automatically generated with medium confidence">
            <a:extLst>
              <a:ext uri="{FF2B5EF4-FFF2-40B4-BE49-F238E27FC236}">
                <a16:creationId xmlns:a16="http://schemas.microsoft.com/office/drawing/2014/main" id="{6DAD86F7-91F1-FBE6-A657-E38E97A257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4204" y="2088843"/>
            <a:ext cx="3979380" cy="349046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9A87A2E3-77D2-C0E6-BC4F-2CE4C4A3A719}"/>
              </a:ext>
            </a:extLst>
          </p:cNvPr>
          <p:cNvSpPr txBox="1"/>
          <p:nvPr/>
        </p:nvSpPr>
        <p:spPr>
          <a:xfrm>
            <a:off x="8968761" y="1650715"/>
            <a:ext cx="2649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Allowed + FF / Allowed</a:t>
            </a:r>
          </a:p>
        </p:txBody>
      </p:sp>
      <p:sp>
        <p:nvSpPr>
          <p:cNvPr id="20" name="Footer Placeholder 2100">
            <a:extLst>
              <a:ext uri="{FF2B5EF4-FFF2-40B4-BE49-F238E27FC236}">
                <a16:creationId xmlns:a16="http://schemas.microsoft.com/office/drawing/2014/main" id="{FBD9B51B-41CB-0086-81C5-7EB14268F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23203" y="6452334"/>
            <a:ext cx="4764395" cy="365125"/>
          </a:xfrm>
        </p:spPr>
        <p:txBody>
          <a:bodyPr/>
          <a:lstStyle/>
          <a:p>
            <a:r>
              <a:rPr lang="en-US" dirty="0"/>
              <a:t>FRIB-TA: Future directions in nuclear beta decay at FRIB</a:t>
            </a:r>
          </a:p>
        </p:txBody>
      </p:sp>
    </p:spTree>
    <p:extLst>
      <p:ext uri="{BB962C8B-B14F-4D97-AF65-F5344CB8AC3E}">
        <p14:creationId xmlns:p14="http://schemas.microsoft.com/office/powerpoint/2010/main" val="23630575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B7D9671-DA61-15B5-61D1-1891CABAF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25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2A5978-E389-15C3-2B9D-382EDF6C73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0527" y="1897186"/>
            <a:ext cx="4393486" cy="380383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19F203A-2E5E-61E8-0788-DFED18684BFB}"/>
              </a:ext>
            </a:extLst>
          </p:cNvPr>
          <p:cNvSpPr txBox="1"/>
          <p:nvPr/>
        </p:nvSpPr>
        <p:spPr>
          <a:xfrm>
            <a:off x="6289594" y="5767075"/>
            <a:ext cx="68014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1F60"/>
                </a:solidFill>
              </a:rPr>
              <a:t>[S. Giraud, E.M. Ney, A. Ravlic et al. PRC 105, 055801 (2022).]</a:t>
            </a:r>
          </a:p>
          <a:p>
            <a:endParaRPr lang="en-US" sz="1400" dirty="0">
              <a:solidFill>
                <a:srgbClr val="00206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CC7649-DF6A-7D01-0A2D-1C65D9D0427F}"/>
              </a:ext>
            </a:extLst>
          </p:cNvPr>
          <p:cNvSpPr txBox="1"/>
          <p:nvPr/>
        </p:nvSpPr>
        <p:spPr>
          <a:xfrm>
            <a:off x="747409" y="479792"/>
            <a:ext cx="43434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We employed 3 theoretical models:</a:t>
            </a:r>
          </a:p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non-relativistic </a:t>
            </a:r>
            <a:r>
              <a:rPr lang="en-US" sz="2000" dirty="0">
                <a:solidFill>
                  <a:srgbClr val="FF0000"/>
                </a:solidFill>
              </a:rPr>
              <a:t>FT-QRPA</a:t>
            </a:r>
            <a:r>
              <a:rPr lang="en-US" sz="2000" dirty="0"/>
              <a:t> (</a:t>
            </a:r>
            <a:r>
              <a:rPr lang="en-US" sz="2000" dirty="0" err="1"/>
              <a:t>SkO</a:t>
            </a:r>
            <a:r>
              <a:rPr lang="en-US" sz="2000" dirty="0"/>
              <a:t>’)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relativistic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FT-PNRQRPA</a:t>
            </a:r>
            <a:r>
              <a:rPr lang="en-US" sz="2000" dirty="0"/>
              <a:t> (D3C*)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shell-model for </a:t>
            </a:r>
            <a:r>
              <a:rPr lang="en-US" sz="2000" baseline="30000" dirty="0"/>
              <a:t>86</a:t>
            </a:r>
            <a:r>
              <a:rPr lang="en-US" sz="2000" dirty="0"/>
              <a:t>Kr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D1B04A6-A7FA-2A55-2209-C93AAE7241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2111008"/>
            <a:ext cx="3099430" cy="457789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ABB1E01-2EE6-4A47-61C0-113CC0DE61E3}"/>
              </a:ext>
            </a:extLst>
          </p:cNvPr>
          <p:cNvSpPr txBox="1"/>
          <p:nvPr/>
        </p:nvSpPr>
        <p:spPr>
          <a:xfrm rot="16200000">
            <a:off x="413002" y="2667877"/>
            <a:ext cx="10815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FT-QRPA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9B93EEA-EB07-12B8-DC3D-9951B5FA2062}"/>
              </a:ext>
            </a:extLst>
          </p:cNvPr>
          <p:cNvSpPr txBox="1"/>
          <p:nvPr/>
        </p:nvSpPr>
        <p:spPr>
          <a:xfrm rot="16200000">
            <a:off x="38099" y="3789030"/>
            <a:ext cx="1752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FT-PNRQRPA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C74592-8AAD-09BA-DD40-53A2811C651F}"/>
              </a:ext>
            </a:extLst>
          </p:cNvPr>
          <p:cNvSpPr txBox="1"/>
          <p:nvPr/>
        </p:nvSpPr>
        <p:spPr>
          <a:xfrm rot="16200000">
            <a:off x="18644" y="5187435"/>
            <a:ext cx="1752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shell-model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54DDC49-2E40-B1E7-9B2F-85BD448A0F26}"/>
              </a:ext>
            </a:extLst>
          </p:cNvPr>
          <p:cNvSpPr txBox="1"/>
          <p:nvPr/>
        </p:nvSpPr>
        <p:spPr>
          <a:xfrm>
            <a:off x="5164688" y="1637209"/>
            <a:ext cx="10815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FT-QRPA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A92A82D-ACAD-2C2A-1A27-EB5BA543E82F}"/>
              </a:ext>
            </a:extLst>
          </p:cNvPr>
          <p:cNvSpPr txBox="1"/>
          <p:nvPr/>
        </p:nvSpPr>
        <p:spPr>
          <a:xfrm>
            <a:off x="6224892" y="1650715"/>
            <a:ext cx="1752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FT-PNRQRPA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D719AF8-ED52-0A35-E860-B5C4AEF5833A}"/>
              </a:ext>
            </a:extLst>
          </p:cNvPr>
          <p:cNvSpPr txBox="1"/>
          <p:nvPr/>
        </p:nvSpPr>
        <p:spPr>
          <a:xfrm>
            <a:off x="6071793" y="1609932"/>
            <a:ext cx="10815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/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07DE8D7-B758-D724-3932-2174B9632729}"/>
              </a:ext>
            </a:extLst>
          </p:cNvPr>
          <p:cNvSpPr txBox="1"/>
          <p:nvPr/>
        </p:nvSpPr>
        <p:spPr>
          <a:xfrm>
            <a:off x="1765992" y="2407155"/>
            <a:ext cx="940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4040FF"/>
                </a:solidFill>
              </a:rPr>
              <a:t>cold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863405D-2F28-516A-EB4B-E4BD48A6365B}"/>
              </a:ext>
            </a:extLst>
          </p:cNvPr>
          <p:cNvSpPr txBox="1"/>
          <p:nvPr/>
        </p:nvSpPr>
        <p:spPr>
          <a:xfrm>
            <a:off x="2690131" y="2419535"/>
            <a:ext cx="940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hot</a:t>
            </a:r>
          </a:p>
        </p:txBody>
      </p:sp>
      <p:pic>
        <p:nvPicPr>
          <p:cNvPr id="17" name="Picture 16" descr="A diagram of a number of numbers&#10;&#10;Description automatically generated with medium confidence">
            <a:extLst>
              <a:ext uri="{FF2B5EF4-FFF2-40B4-BE49-F238E27FC236}">
                <a16:creationId xmlns:a16="http://schemas.microsoft.com/office/drawing/2014/main" id="{6DAD86F7-91F1-FBE6-A657-E38E97A257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4204" y="2088843"/>
            <a:ext cx="3979380" cy="349046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9A87A2E3-77D2-C0E6-BC4F-2CE4C4A3A719}"/>
              </a:ext>
            </a:extLst>
          </p:cNvPr>
          <p:cNvSpPr txBox="1"/>
          <p:nvPr/>
        </p:nvSpPr>
        <p:spPr>
          <a:xfrm>
            <a:off x="8968761" y="1650715"/>
            <a:ext cx="2649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Allowed + FF / Allowed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DB2FD35-962B-9E76-663D-8D959C550860}"/>
              </a:ext>
            </a:extLst>
          </p:cNvPr>
          <p:cNvSpPr/>
          <p:nvPr/>
        </p:nvSpPr>
        <p:spPr>
          <a:xfrm>
            <a:off x="0" y="0"/>
            <a:ext cx="12268200" cy="6477000"/>
          </a:xfrm>
          <a:prstGeom prst="rect">
            <a:avLst/>
          </a:prstGeom>
          <a:solidFill>
            <a:srgbClr val="FFFFFF">
              <a:alpha val="87451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" name="Picture 19" descr="A graph of a function&#10;&#10;Description automatically generated">
            <a:extLst>
              <a:ext uri="{FF2B5EF4-FFF2-40B4-BE49-F238E27FC236}">
                <a16:creationId xmlns:a16="http://schemas.microsoft.com/office/drawing/2014/main" id="{28355347-39E7-9C64-BFAD-3A9FF0407A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1" y="1543619"/>
            <a:ext cx="3904557" cy="3637981"/>
          </a:xfrm>
          <a:prstGeom prst="rect">
            <a:avLst/>
          </a:prstGeom>
        </p:spPr>
      </p:pic>
      <p:pic>
        <p:nvPicPr>
          <p:cNvPr id="22" name="Picture 21" descr="A graph of a graph of a mass&#10;&#10;Description automatically generated with medium confidence">
            <a:extLst>
              <a:ext uri="{FF2B5EF4-FFF2-40B4-BE49-F238E27FC236}">
                <a16:creationId xmlns:a16="http://schemas.microsoft.com/office/drawing/2014/main" id="{A73A0637-3E2C-88E6-9E67-A85298292C1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738" y="1497415"/>
            <a:ext cx="3887127" cy="3684185"/>
          </a:xfrm>
          <a:prstGeom prst="rect">
            <a:avLst/>
          </a:prstGeom>
        </p:spPr>
      </p:pic>
      <p:pic>
        <p:nvPicPr>
          <p:cNvPr id="24" name="Picture 23" descr="A graph of a function&#10;&#10;Description automatically generated">
            <a:extLst>
              <a:ext uri="{FF2B5EF4-FFF2-40B4-BE49-F238E27FC236}">
                <a16:creationId xmlns:a16="http://schemas.microsoft.com/office/drawing/2014/main" id="{FB73893D-EDB7-679A-4A64-39C73FE41EA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7745" y="1501852"/>
            <a:ext cx="4009982" cy="3679748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F341916F-C248-0B2E-F5EC-DDC20912A6A5}"/>
              </a:ext>
            </a:extLst>
          </p:cNvPr>
          <p:cNvSpPr txBox="1"/>
          <p:nvPr/>
        </p:nvSpPr>
        <p:spPr>
          <a:xfrm>
            <a:off x="834352" y="762745"/>
            <a:ext cx="58106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Results for main </a:t>
            </a:r>
            <a:r>
              <a:rPr lang="en-US" sz="2400" dirty="0" err="1"/>
              <a:t>CCSNe</a:t>
            </a:r>
            <a:r>
              <a:rPr lang="en-US" sz="2400" dirty="0"/>
              <a:t> observables: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75DC7095-3279-E0BA-9A22-6623E65AE17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847" y="5285798"/>
            <a:ext cx="2637186" cy="728112"/>
          </a:xfrm>
          <a:prstGeom prst="rect">
            <a:avLst/>
          </a:prstGeom>
        </p:spPr>
      </p:pic>
      <p:pic>
        <p:nvPicPr>
          <p:cNvPr id="1026" name="Picture 2" descr="Generated image">
            <a:extLst>
              <a:ext uri="{FF2B5EF4-FFF2-40B4-BE49-F238E27FC236}">
                <a16:creationId xmlns:a16="http://schemas.microsoft.com/office/drawing/2014/main" id="{332AE03F-DB16-B7A1-EE18-881749A5D5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9843" y="3168511"/>
            <a:ext cx="1261183" cy="1261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36816A88-EA82-CCE7-B847-F9DEFC06A3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2658" y="1122471"/>
            <a:ext cx="1741088" cy="1741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Footer Placeholder 2100">
            <a:extLst>
              <a:ext uri="{FF2B5EF4-FFF2-40B4-BE49-F238E27FC236}">
                <a16:creationId xmlns:a16="http://schemas.microsoft.com/office/drawing/2014/main" id="{342E8673-6445-1CCB-F80F-835D6162E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23203" y="6452334"/>
            <a:ext cx="4764395" cy="365125"/>
          </a:xfrm>
        </p:spPr>
        <p:txBody>
          <a:bodyPr/>
          <a:lstStyle/>
          <a:p>
            <a:r>
              <a:rPr lang="en-US" dirty="0"/>
              <a:t>FRIB-TA: Future directions in nuclear beta decay at FRIB</a:t>
            </a:r>
          </a:p>
        </p:txBody>
      </p:sp>
    </p:spTree>
    <p:extLst>
      <p:ext uri="{BB962C8B-B14F-4D97-AF65-F5344CB8AC3E}">
        <p14:creationId xmlns:p14="http://schemas.microsoft.com/office/powerpoint/2010/main" val="23187016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5CAFD96-6C86-C007-98D3-521640B9C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26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B82305-98CF-1832-F1CD-EAFC123C30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9104" y="664334"/>
            <a:ext cx="8207491" cy="532689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75E9336-559A-3003-3652-7B952D4FAB39}"/>
              </a:ext>
            </a:extLst>
          </p:cNvPr>
          <p:cNvSpPr txBox="1"/>
          <p:nvPr/>
        </p:nvSpPr>
        <p:spPr>
          <a:xfrm>
            <a:off x="2205405" y="5833130"/>
            <a:ext cx="68014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1F60"/>
                </a:solidFill>
              </a:rPr>
              <a:t>[</a:t>
            </a:r>
            <a:r>
              <a:rPr lang="en-US" sz="1400" dirty="0" err="1">
                <a:solidFill>
                  <a:srgbClr val="001F60"/>
                </a:solidFill>
              </a:rPr>
              <a:t>www.remcozegers.com</a:t>
            </a:r>
            <a:r>
              <a:rPr lang="en-US" sz="1400" dirty="0">
                <a:solidFill>
                  <a:srgbClr val="001F60"/>
                </a:solidFill>
              </a:rPr>
              <a:t>/weak-rate-library]</a:t>
            </a:r>
          </a:p>
          <a:p>
            <a:endParaRPr lang="en-US" sz="1400" dirty="0">
              <a:solidFill>
                <a:srgbClr val="00206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52EFA6-75BB-F974-84B8-AB595EE99900}"/>
              </a:ext>
            </a:extLst>
          </p:cNvPr>
          <p:cNvSpPr txBox="1"/>
          <p:nvPr/>
        </p:nvSpPr>
        <p:spPr>
          <a:xfrm>
            <a:off x="304800" y="228600"/>
            <a:ext cx="937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Let’s consider “all” nuclei within the FT-PNRQRPA:</a:t>
            </a:r>
          </a:p>
        </p:txBody>
      </p:sp>
      <p:sp>
        <p:nvSpPr>
          <p:cNvPr id="7" name="Footer Placeholder 2100">
            <a:extLst>
              <a:ext uri="{FF2B5EF4-FFF2-40B4-BE49-F238E27FC236}">
                <a16:creationId xmlns:a16="http://schemas.microsoft.com/office/drawing/2014/main" id="{72F3805D-226B-FB66-D279-552B62D86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23203" y="6452334"/>
            <a:ext cx="4764395" cy="365125"/>
          </a:xfrm>
        </p:spPr>
        <p:txBody>
          <a:bodyPr/>
          <a:lstStyle/>
          <a:p>
            <a:r>
              <a:rPr lang="en-US" dirty="0"/>
              <a:t>FRIB-TA: Future directions in nuclear beta decay at FRIB</a:t>
            </a:r>
          </a:p>
        </p:txBody>
      </p:sp>
    </p:spTree>
    <p:extLst>
      <p:ext uri="{BB962C8B-B14F-4D97-AF65-F5344CB8AC3E}">
        <p14:creationId xmlns:p14="http://schemas.microsoft.com/office/powerpoint/2010/main" val="11535244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543A925-E091-7C00-A4B6-28DE9B400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27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B71E13-8A04-04C9-2C96-BAB4A1295F6E}"/>
              </a:ext>
            </a:extLst>
          </p:cNvPr>
          <p:cNvSpPr txBox="1"/>
          <p:nvPr/>
        </p:nvSpPr>
        <p:spPr>
          <a:xfrm>
            <a:off x="909536" y="5943600"/>
            <a:ext cx="68014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1F60"/>
                </a:solidFill>
              </a:rPr>
              <a:t>[A. Ravlic, S. Giraud, R. </a:t>
            </a:r>
            <a:r>
              <a:rPr lang="en-US" sz="1400" dirty="0" err="1">
                <a:solidFill>
                  <a:srgbClr val="001F60"/>
                </a:solidFill>
              </a:rPr>
              <a:t>Zegers</a:t>
            </a:r>
            <a:r>
              <a:rPr lang="en-US" sz="1400" dirty="0">
                <a:solidFill>
                  <a:srgbClr val="001F60"/>
                </a:solidFill>
              </a:rPr>
              <a:t> and N. </a:t>
            </a:r>
            <a:r>
              <a:rPr lang="en-US" sz="1400" dirty="0" err="1">
                <a:solidFill>
                  <a:srgbClr val="001F60"/>
                </a:solidFill>
              </a:rPr>
              <a:t>Paar</a:t>
            </a:r>
            <a:r>
              <a:rPr lang="en-US" sz="1400" dirty="0">
                <a:solidFill>
                  <a:srgbClr val="001F60"/>
                </a:solidFill>
              </a:rPr>
              <a:t>, PR</a:t>
            </a:r>
            <a:r>
              <a:rPr lang="en-US" sz="1400" dirty="0">
                <a:solidFill>
                  <a:srgbClr val="172363"/>
                </a:solidFill>
              </a:rPr>
              <a:t>C 112, L032801 </a:t>
            </a:r>
            <a:r>
              <a:rPr lang="en-US" sz="1400" dirty="0">
                <a:solidFill>
                  <a:srgbClr val="001F60"/>
                </a:solidFill>
              </a:rPr>
              <a:t>(2025).]</a:t>
            </a:r>
          </a:p>
          <a:p>
            <a:endParaRPr lang="en-US" sz="1400" dirty="0">
              <a:solidFill>
                <a:srgbClr val="00206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2E03F67-0B79-1917-D146-B1C622BE69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620" y="2491902"/>
            <a:ext cx="9990759" cy="319704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538BB61-C613-0C1E-DE2F-606B55B94EFC}"/>
              </a:ext>
            </a:extLst>
          </p:cNvPr>
          <p:cNvSpPr txBox="1"/>
          <p:nvPr/>
        </p:nvSpPr>
        <p:spPr>
          <a:xfrm>
            <a:off x="2819400" y="685800"/>
            <a:ext cx="7772400" cy="1295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GT(EDF) – FT-PNRQRPA with Gamow-Teller only</a:t>
            </a:r>
          </a:p>
          <a:p>
            <a:pPr>
              <a:lnSpc>
                <a:spcPct val="150000"/>
              </a:lnSpc>
            </a:pPr>
            <a:r>
              <a:rPr lang="en-US" dirty="0"/>
              <a:t>GT+FF(EDF) – FT-PNRQRPA with Gamow-Teller + first-forbidden</a:t>
            </a:r>
          </a:p>
          <a:p>
            <a:pPr>
              <a:lnSpc>
                <a:spcPct val="150000"/>
              </a:lnSpc>
            </a:pPr>
            <a:r>
              <a:rPr lang="en-US" dirty="0"/>
              <a:t>GT(SM+EDF) – FT-PNRQRPA with Gamow-Teller + shell-model where available </a:t>
            </a:r>
          </a:p>
        </p:txBody>
      </p:sp>
      <p:sp>
        <p:nvSpPr>
          <p:cNvPr id="8" name="Footer Placeholder 2100">
            <a:extLst>
              <a:ext uri="{FF2B5EF4-FFF2-40B4-BE49-F238E27FC236}">
                <a16:creationId xmlns:a16="http://schemas.microsoft.com/office/drawing/2014/main" id="{7248FE3E-7106-B85D-47B7-DC9F56888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23203" y="6452334"/>
            <a:ext cx="4764395" cy="365125"/>
          </a:xfrm>
        </p:spPr>
        <p:txBody>
          <a:bodyPr/>
          <a:lstStyle/>
          <a:p>
            <a:r>
              <a:rPr lang="en-US" dirty="0"/>
              <a:t>FRIB-TA: Future directions in nuclear beta decay at FRIB</a:t>
            </a:r>
          </a:p>
        </p:txBody>
      </p:sp>
    </p:spTree>
    <p:extLst>
      <p:ext uri="{BB962C8B-B14F-4D97-AF65-F5344CB8AC3E}">
        <p14:creationId xmlns:p14="http://schemas.microsoft.com/office/powerpoint/2010/main" val="150818743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3CBCD86-F748-DD89-06FB-572143680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28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B634B4-9624-6050-3287-45A81CDE3B74}"/>
              </a:ext>
            </a:extLst>
          </p:cNvPr>
          <p:cNvSpPr txBox="1"/>
          <p:nvPr/>
        </p:nvSpPr>
        <p:spPr>
          <a:xfrm>
            <a:off x="914400" y="304800"/>
            <a:ext cx="716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What about stellar β-decay rates 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958E6B-6A91-3E18-6F7B-002D477E575D}"/>
              </a:ext>
            </a:extLst>
          </p:cNvPr>
          <p:cNvSpPr txBox="1"/>
          <p:nvPr/>
        </p:nvSpPr>
        <p:spPr>
          <a:xfrm>
            <a:off x="375333" y="6082040"/>
            <a:ext cx="68014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1F60"/>
                </a:solidFill>
              </a:rPr>
              <a:t>[T. Dasher, A. Ravlic, S. Lalit, E. O’Connor, in preparation]</a:t>
            </a:r>
          </a:p>
          <a:p>
            <a:endParaRPr lang="en-US" sz="1400" dirty="0">
              <a:solidFill>
                <a:srgbClr val="00206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47DD4E-ABE2-A7D3-0911-1B52702C6B24}"/>
              </a:ext>
            </a:extLst>
          </p:cNvPr>
          <p:cNvSpPr txBox="1"/>
          <p:nvPr/>
        </p:nvSpPr>
        <p:spPr>
          <a:xfrm>
            <a:off x="943583" y="868100"/>
            <a:ext cx="472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Work by Troy Dasher @ MSU</a:t>
            </a:r>
          </a:p>
        </p:txBody>
      </p:sp>
      <p:pic>
        <p:nvPicPr>
          <p:cNvPr id="9" name="Picture 8" descr="A graph of a graph&#10;&#10;Description automatically generated with medium confidence">
            <a:extLst>
              <a:ext uri="{FF2B5EF4-FFF2-40B4-BE49-F238E27FC236}">
                <a16:creationId xmlns:a16="http://schemas.microsoft.com/office/drawing/2014/main" id="{59BD2526-6373-F5A2-1FEF-9344D350F8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0" y="566410"/>
            <a:ext cx="3657600" cy="2743200"/>
          </a:xfrm>
          <a:prstGeom prst="rect">
            <a:avLst/>
          </a:prstGeom>
        </p:spPr>
      </p:pic>
      <p:pic>
        <p:nvPicPr>
          <p:cNvPr id="11" name="Picture 10" descr="A graph of a number of lines&#10;&#10;Description automatically generated">
            <a:extLst>
              <a:ext uri="{FF2B5EF4-FFF2-40B4-BE49-F238E27FC236}">
                <a16:creationId xmlns:a16="http://schemas.microsoft.com/office/drawing/2014/main" id="{FD87D4B9-59C7-8BB7-CA19-96581060F6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1348" y="3475995"/>
            <a:ext cx="3657600" cy="2743200"/>
          </a:xfrm>
          <a:prstGeom prst="rect">
            <a:avLst/>
          </a:prstGeom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5AB8DB94-47D5-D28D-B78A-C7EF0102A8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9800" y="1938010"/>
            <a:ext cx="1034759" cy="1034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7D3E7EA-1A59-F63E-8CD8-5A479C12A76F}"/>
              </a:ext>
            </a:extLst>
          </p:cNvPr>
          <p:cNvSpPr txBox="1"/>
          <p:nvPr/>
        </p:nvSpPr>
        <p:spPr>
          <a:xfrm>
            <a:off x="9982200" y="1708377"/>
            <a:ext cx="6895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(anti)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60CCC6D-C9CD-53D7-E21F-869976D627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0148" y="5410200"/>
            <a:ext cx="1039526" cy="413792"/>
          </a:xfrm>
          <a:prstGeom prst="rect">
            <a:avLst/>
          </a:prstGeom>
        </p:spPr>
      </p:pic>
      <p:sp>
        <p:nvSpPr>
          <p:cNvPr id="15" name="Right Arrow 14">
            <a:extLst>
              <a:ext uri="{FF2B5EF4-FFF2-40B4-BE49-F238E27FC236}">
                <a16:creationId xmlns:a16="http://schemas.microsoft.com/office/drawing/2014/main" id="{661173D4-DE34-CA89-7C68-6B4E5AABD386}"/>
              </a:ext>
            </a:extLst>
          </p:cNvPr>
          <p:cNvSpPr/>
          <p:nvPr/>
        </p:nvSpPr>
        <p:spPr>
          <a:xfrm>
            <a:off x="7010400" y="2105800"/>
            <a:ext cx="609600" cy="245589"/>
          </a:xfrm>
          <a:prstGeom prst="rightArrow">
            <a:avLst/>
          </a:prstGeom>
          <a:solidFill>
            <a:srgbClr val="EE7A0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>
            <a:extLst>
              <a:ext uri="{FF2B5EF4-FFF2-40B4-BE49-F238E27FC236}">
                <a16:creationId xmlns:a16="http://schemas.microsoft.com/office/drawing/2014/main" id="{11F43B42-38D1-FD2C-71B2-AC0CBCFC6EE2}"/>
              </a:ext>
            </a:extLst>
          </p:cNvPr>
          <p:cNvSpPr/>
          <p:nvPr/>
        </p:nvSpPr>
        <p:spPr>
          <a:xfrm>
            <a:off x="7010400" y="2849974"/>
            <a:ext cx="609600" cy="245589"/>
          </a:xfrm>
          <a:prstGeom prst="rightArrow">
            <a:avLst/>
          </a:prstGeom>
          <a:solidFill>
            <a:srgbClr val="DD505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3E9F04D-2F45-31D2-3531-49FCE2F8CC24}"/>
              </a:ext>
            </a:extLst>
          </p:cNvPr>
          <p:cNvSpPr txBox="1"/>
          <p:nvPr/>
        </p:nvSpPr>
        <p:spPr>
          <a:xfrm>
            <a:off x="6934200" y="2569971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 β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3F99C6D-9225-9FDC-EB13-5A34C681EAA5}"/>
              </a:ext>
            </a:extLst>
          </p:cNvPr>
          <p:cNvSpPr txBox="1"/>
          <p:nvPr/>
        </p:nvSpPr>
        <p:spPr>
          <a:xfrm>
            <a:off x="6899303" y="1811843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yes β</a:t>
            </a:r>
          </a:p>
        </p:txBody>
      </p:sp>
      <p:sp>
        <p:nvSpPr>
          <p:cNvPr id="19" name="Right Arrow 18">
            <a:extLst>
              <a:ext uri="{FF2B5EF4-FFF2-40B4-BE49-F238E27FC236}">
                <a16:creationId xmlns:a16="http://schemas.microsoft.com/office/drawing/2014/main" id="{F8BE69B9-7086-D141-3295-20081E8F4322}"/>
              </a:ext>
            </a:extLst>
          </p:cNvPr>
          <p:cNvSpPr/>
          <p:nvPr/>
        </p:nvSpPr>
        <p:spPr>
          <a:xfrm>
            <a:off x="6975503" y="4945684"/>
            <a:ext cx="609600" cy="245589"/>
          </a:xfrm>
          <a:prstGeom prst="rightArrow">
            <a:avLst/>
          </a:prstGeom>
          <a:solidFill>
            <a:srgbClr val="DD505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Arrow 19">
            <a:extLst>
              <a:ext uri="{FF2B5EF4-FFF2-40B4-BE49-F238E27FC236}">
                <a16:creationId xmlns:a16="http://schemas.microsoft.com/office/drawing/2014/main" id="{6B704E60-389F-C38E-571F-3335B723E749}"/>
              </a:ext>
            </a:extLst>
          </p:cNvPr>
          <p:cNvSpPr/>
          <p:nvPr/>
        </p:nvSpPr>
        <p:spPr>
          <a:xfrm>
            <a:off x="6975503" y="4724800"/>
            <a:ext cx="609600" cy="245589"/>
          </a:xfrm>
          <a:prstGeom prst="rightArrow">
            <a:avLst/>
          </a:prstGeom>
          <a:solidFill>
            <a:srgbClr val="EE7A0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EBCAE1F-2A17-F023-484A-D3AD4DFF67A9}"/>
              </a:ext>
            </a:extLst>
          </p:cNvPr>
          <p:cNvSpPr txBox="1"/>
          <p:nvPr/>
        </p:nvSpPr>
        <p:spPr>
          <a:xfrm>
            <a:off x="6923745" y="4426078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yes β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9425A9C-4E63-5DC5-442E-5C3F8737DCB3}"/>
              </a:ext>
            </a:extLst>
          </p:cNvPr>
          <p:cNvSpPr txBox="1"/>
          <p:nvPr/>
        </p:nvSpPr>
        <p:spPr>
          <a:xfrm>
            <a:off x="6926230" y="5074892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 β</a:t>
            </a:r>
          </a:p>
        </p:txBody>
      </p:sp>
      <p:pic>
        <p:nvPicPr>
          <p:cNvPr id="24" name="Picture 23" descr="A graph of different colored lines&#10;&#10;Description automatically generated">
            <a:extLst>
              <a:ext uri="{FF2B5EF4-FFF2-40B4-BE49-F238E27FC236}">
                <a16:creationId xmlns:a16="http://schemas.microsoft.com/office/drawing/2014/main" id="{C4E1BD86-183C-9C4A-AEDA-E3C2B46CE16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6" r="8171"/>
          <a:stretch/>
        </p:blipFill>
        <p:spPr>
          <a:xfrm>
            <a:off x="231845" y="1708377"/>
            <a:ext cx="6445851" cy="4025784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39C02BBF-E19B-30C1-2730-31700D5477EF}"/>
              </a:ext>
            </a:extLst>
          </p:cNvPr>
          <p:cNvSpPr txBox="1"/>
          <p:nvPr/>
        </p:nvSpPr>
        <p:spPr>
          <a:xfrm>
            <a:off x="2057400" y="2351389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959EFB9-D54F-4F7D-4312-98074DE7A438}"/>
              </a:ext>
            </a:extLst>
          </p:cNvPr>
          <p:cNvSpPr txBox="1"/>
          <p:nvPr/>
        </p:nvSpPr>
        <p:spPr>
          <a:xfrm>
            <a:off x="4191000" y="2270723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1296E54-4942-C25F-B304-1E892B181EE0}"/>
              </a:ext>
            </a:extLst>
          </p:cNvPr>
          <p:cNvSpPr txBox="1"/>
          <p:nvPr/>
        </p:nvSpPr>
        <p:spPr>
          <a:xfrm>
            <a:off x="6143017" y="2270723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C639426-9468-9162-4116-3AA6C3FCBCE0}"/>
              </a:ext>
            </a:extLst>
          </p:cNvPr>
          <p:cNvSpPr txBox="1"/>
          <p:nvPr/>
        </p:nvSpPr>
        <p:spPr>
          <a:xfrm>
            <a:off x="2075879" y="3952614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84A94FC-E06C-D2A5-D510-2842C218A73D}"/>
              </a:ext>
            </a:extLst>
          </p:cNvPr>
          <p:cNvSpPr txBox="1"/>
          <p:nvPr/>
        </p:nvSpPr>
        <p:spPr>
          <a:xfrm>
            <a:off x="4191000" y="3926685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DB3FC97-71B5-B6C0-4939-0679FD7E4927}"/>
              </a:ext>
            </a:extLst>
          </p:cNvPr>
          <p:cNvSpPr txBox="1"/>
          <p:nvPr/>
        </p:nvSpPr>
        <p:spPr>
          <a:xfrm>
            <a:off x="6189279" y="3926685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6)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4ABDDF73-54F2-82B0-391A-025502C1B84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7418" y="4296017"/>
            <a:ext cx="1725173" cy="213223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E31C3235-8B72-5713-BFBF-F499EE02F955}"/>
              </a:ext>
            </a:extLst>
          </p:cNvPr>
          <p:cNvSpPr txBox="1"/>
          <p:nvPr/>
        </p:nvSpPr>
        <p:spPr>
          <a:xfrm>
            <a:off x="1021475" y="1181495"/>
            <a:ext cx="833749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/>
              <a:t>NuLib</a:t>
            </a:r>
            <a:r>
              <a:rPr lang="en-US" sz="1600" dirty="0"/>
              <a:t> + GR1D framework </a:t>
            </a:r>
          </a:p>
          <a:p>
            <a:r>
              <a:rPr lang="en-US" sz="1400" dirty="0">
                <a:solidFill>
                  <a:srgbClr val="172363"/>
                </a:solidFill>
              </a:rPr>
              <a:t>[</a:t>
            </a:r>
            <a:r>
              <a:rPr lang="en-US" sz="1400" i="1" dirty="0">
                <a:solidFill>
                  <a:srgbClr val="172363"/>
                </a:solidFill>
              </a:rPr>
              <a:t>CQG</a:t>
            </a:r>
            <a:r>
              <a:rPr lang="en-US" sz="1400" dirty="0">
                <a:solidFill>
                  <a:srgbClr val="172363"/>
                </a:solidFill>
              </a:rPr>
              <a:t> </a:t>
            </a:r>
            <a:r>
              <a:rPr lang="en-US" sz="1400" i="1" dirty="0">
                <a:solidFill>
                  <a:srgbClr val="172363"/>
                </a:solidFill>
              </a:rPr>
              <a:t>27</a:t>
            </a:r>
            <a:r>
              <a:rPr lang="en-US" sz="1400" dirty="0">
                <a:solidFill>
                  <a:srgbClr val="172363"/>
                </a:solidFill>
              </a:rPr>
              <a:t>(11), 114103 (2010), </a:t>
            </a:r>
            <a:r>
              <a:rPr lang="en-US" sz="1400" dirty="0" err="1">
                <a:solidFill>
                  <a:srgbClr val="172363"/>
                </a:solidFill>
              </a:rPr>
              <a:t>Astrophys</a:t>
            </a:r>
            <a:r>
              <a:rPr lang="en-US" sz="1400" dirty="0">
                <a:solidFill>
                  <a:srgbClr val="172363"/>
                </a:solidFill>
              </a:rPr>
              <a:t>. J. Suppl. Ser. 219, 24 (2015).]</a:t>
            </a:r>
          </a:p>
        </p:txBody>
      </p:sp>
      <p:sp>
        <p:nvSpPr>
          <p:cNvPr id="35" name="Footer Placeholder 2100">
            <a:extLst>
              <a:ext uri="{FF2B5EF4-FFF2-40B4-BE49-F238E27FC236}">
                <a16:creationId xmlns:a16="http://schemas.microsoft.com/office/drawing/2014/main" id="{A8B8FAEC-B2EE-72DF-932A-7F6342F71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23203" y="6452334"/>
            <a:ext cx="4764395" cy="365125"/>
          </a:xfrm>
        </p:spPr>
        <p:txBody>
          <a:bodyPr/>
          <a:lstStyle/>
          <a:p>
            <a:r>
              <a:rPr lang="en-US" dirty="0"/>
              <a:t>FRIB-TA: Future directions in nuclear beta decay at FRIB</a:t>
            </a:r>
          </a:p>
        </p:txBody>
      </p:sp>
    </p:spTree>
    <p:extLst>
      <p:ext uri="{BB962C8B-B14F-4D97-AF65-F5344CB8AC3E}">
        <p14:creationId xmlns:p14="http://schemas.microsoft.com/office/powerpoint/2010/main" val="9415510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2CD25-51FF-5D92-A8AD-E9D00918E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38EC002-03D6-0532-A8F3-51624EEF891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We performed calculations of weak decays in SHEs using </a:t>
                </a:r>
                <a:r>
                  <a:rPr lang="en-US" dirty="0">
                    <a:solidFill>
                      <a:srgbClr val="FF0000"/>
                    </a:solidFill>
                  </a:rPr>
                  <a:t>quantified</a:t>
                </a:r>
                <a:r>
                  <a:rPr lang="en-US" dirty="0"/>
                  <a:t> relativistic DFT</a:t>
                </a:r>
              </a:p>
              <a:p>
                <a:r>
                  <a:rPr lang="en-US" dirty="0"/>
                  <a:t>EC can compete with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α</m:t>
                    </m:r>
                  </m:oMath>
                </a14:m>
                <a:r>
                  <a:rPr lang="en-US" dirty="0"/>
                  <a:t>-decay and fission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&lt;109</m:t>
                    </m:r>
                  </m:oMath>
                </a14:m>
                <a:endParaRPr lang="en-US" dirty="0"/>
              </a:p>
              <a:p>
                <a:r>
                  <a:rPr lang="en-US" dirty="0">
                    <a:solidFill>
                      <a:srgbClr val="FF0000"/>
                    </a:solidFill>
                  </a:rPr>
                  <a:t>First-forbidden</a:t>
                </a:r>
                <a:r>
                  <a:rPr lang="en-US" dirty="0"/>
                  <a:t> transitions dominate weak decay rates </a:t>
                </a:r>
                <a:r>
                  <a:rPr lang="en-US" dirty="0">
                    <a:sym typeface="Wingdings" pitchFamily="2" charset="2"/>
                  </a:rPr>
                  <a:t> more sensitive to details of nuclear structure</a:t>
                </a:r>
                <a:endParaRPr lang="en-US" dirty="0"/>
              </a:p>
              <a:p>
                <a:r>
                  <a:rPr lang="en-US" dirty="0"/>
                  <a:t>Considering </a:t>
                </a:r>
                <a:r>
                  <a:rPr lang="en-US" dirty="0">
                    <a:solidFill>
                      <a:srgbClr val="FF0000"/>
                    </a:solidFill>
                  </a:rPr>
                  <a:t>detailed electronic structure </a:t>
                </a:r>
                <a:r>
                  <a:rPr lang="en-US" dirty="0"/>
                  <a:t>leads to visible effects in the decay rates for SHEs</a:t>
                </a:r>
              </a:p>
              <a:p>
                <a:r>
                  <a:rPr lang="en-US" dirty="0"/>
                  <a:t>Global calculations of </a:t>
                </a:r>
                <a:r>
                  <a:rPr lang="en-US" dirty="0">
                    <a:solidFill>
                      <a:srgbClr val="FF0000"/>
                    </a:solidFill>
                  </a:rPr>
                  <a:t>β-decay rates </a:t>
                </a:r>
                <a:r>
                  <a:rPr lang="en-US" dirty="0"/>
                  <a:t>for r-process simulations</a:t>
                </a:r>
              </a:p>
              <a:p>
                <a:r>
                  <a:rPr lang="en-US" dirty="0"/>
                  <a:t>Developed </a:t>
                </a:r>
                <a:r>
                  <a:rPr lang="en-US" dirty="0">
                    <a:solidFill>
                      <a:srgbClr val="FF0000"/>
                    </a:solidFill>
                  </a:rPr>
                  <a:t>emulators</a:t>
                </a:r>
                <a:r>
                  <a:rPr lang="en-US" dirty="0"/>
                  <a:t> for the efficient calculation of QRPA observables</a:t>
                </a:r>
              </a:p>
              <a:p>
                <a:r>
                  <a:rPr lang="en-US" dirty="0"/>
                  <a:t>Application to </a:t>
                </a:r>
                <a:r>
                  <a:rPr lang="en-US" dirty="0">
                    <a:solidFill>
                      <a:srgbClr val="FF0000"/>
                    </a:solidFill>
                  </a:rPr>
                  <a:t>stellar collapse </a:t>
                </a:r>
                <a:r>
                  <a:rPr lang="en-US" dirty="0">
                    <a:solidFill>
                      <a:srgbClr val="FF0000"/>
                    </a:solidFill>
                    <a:sym typeface="Wingdings" pitchFamily="2" charset="2"/>
                  </a:rPr>
                  <a:t> </a:t>
                </a:r>
                <a:r>
                  <a:rPr lang="en-US" dirty="0">
                    <a:sym typeface="Wingdings" pitchFamily="2" charset="2"/>
                  </a:rPr>
                  <a:t>extension of QRPA at finite-temp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38EC002-03D6-0532-A8F3-51624EEF891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5" t="-2616" r="-6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46B584-FDA3-0637-635C-0E18BF631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29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09E10337-F224-6972-2F0F-86533118E21C}"/>
              </a:ext>
            </a:extLst>
          </p:cNvPr>
          <p:cNvGrpSpPr/>
          <p:nvPr/>
        </p:nvGrpSpPr>
        <p:grpSpPr>
          <a:xfrm>
            <a:off x="8721288" y="304800"/>
            <a:ext cx="3470712" cy="1919288"/>
            <a:chOff x="455685" y="249667"/>
            <a:chExt cx="4997420" cy="2545624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886B80EF-AE74-F6A2-F5F4-5B38D9F9473C}"/>
                </a:ext>
              </a:extLst>
            </p:cNvPr>
            <p:cNvCxnSpPr/>
            <p:nvPr/>
          </p:nvCxnSpPr>
          <p:spPr>
            <a:xfrm>
              <a:off x="1446445" y="1475675"/>
              <a:ext cx="1071672" cy="69075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A67FD9C9-8D50-95BC-3836-79037C5A52C4}"/>
                </a:ext>
              </a:extLst>
            </p:cNvPr>
            <p:cNvGrpSpPr/>
            <p:nvPr/>
          </p:nvGrpSpPr>
          <p:grpSpPr>
            <a:xfrm>
              <a:off x="2623476" y="2104541"/>
              <a:ext cx="685947" cy="690750"/>
              <a:chOff x="1336116" y="31018282"/>
              <a:chExt cx="1043896" cy="1006472"/>
            </a:xfrm>
          </p:grpSpPr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162C1F8B-553A-6028-8219-661CC9DFC58E}"/>
                  </a:ext>
                </a:extLst>
              </p:cNvPr>
              <p:cNvSpPr/>
              <p:nvPr/>
            </p:nvSpPr>
            <p:spPr>
              <a:xfrm>
                <a:off x="1466367" y="31164326"/>
                <a:ext cx="281928" cy="263215"/>
              </a:xfrm>
              <a:prstGeom prst="ellipse">
                <a:avLst/>
              </a:prstGeom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1208E42E-E953-C67E-EA51-0B0F36624F59}"/>
                  </a:ext>
                </a:extLst>
              </p:cNvPr>
              <p:cNvSpPr/>
              <p:nvPr/>
            </p:nvSpPr>
            <p:spPr>
              <a:xfrm>
                <a:off x="1461249" y="31344072"/>
                <a:ext cx="281928" cy="26321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BD16D8F0-1CFD-B921-83AC-56EE1C6002D8}"/>
                  </a:ext>
                </a:extLst>
              </p:cNvPr>
              <p:cNvSpPr/>
              <p:nvPr/>
            </p:nvSpPr>
            <p:spPr>
              <a:xfrm>
                <a:off x="1666816" y="31018282"/>
                <a:ext cx="281928" cy="263215"/>
              </a:xfrm>
              <a:prstGeom prst="ellipse">
                <a:avLst/>
              </a:prstGeom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F1F696EC-378B-FA27-EE70-EFA477F8A767}"/>
                  </a:ext>
                </a:extLst>
              </p:cNvPr>
              <p:cNvSpPr/>
              <p:nvPr/>
            </p:nvSpPr>
            <p:spPr>
              <a:xfrm>
                <a:off x="1586247" y="31446759"/>
                <a:ext cx="281928" cy="263215"/>
              </a:xfrm>
              <a:prstGeom prst="ellipse">
                <a:avLst/>
              </a:prstGeom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49055ECB-C8AA-4F35-C9DF-F5DD10950286}"/>
                  </a:ext>
                </a:extLst>
              </p:cNvPr>
              <p:cNvSpPr/>
              <p:nvPr/>
            </p:nvSpPr>
            <p:spPr>
              <a:xfrm>
                <a:off x="1641526" y="31207085"/>
                <a:ext cx="281928" cy="26321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FF9C5634-BEAE-766C-30D8-0EF912708838}"/>
                  </a:ext>
                </a:extLst>
              </p:cNvPr>
              <p:cNvSpPr/>
              <p:nvPr/>
            </p:nvSpPr>
            <p:spPr>
              <a:xfrm>
                <a:off x="1400703" y="31510122"/>
                <a:ext cx="281928" cy="26321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43DB1126-0F14-6FC7-445D-C3048E8D78C1}"/>
                  </a:ext>
                </a:extLst>
              </p:cNvPr>
              <p:cNvSpPr/>
              <p:nvPr/>
            </p:nvSpPr>
            <p:spPr>
              <a:xfrm>
                <a:off x="1607331" y="31631399"/>
                <a:ext cx="281928" cy="263215"/>
              </a:xfrm>
              <a:prstGeom prst="ellipse">
                <a:avLst/>
              </a:prstGeom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9C09E127-CE32-F99D-AFEA-1308D6D6309E}"/>
                  </a:ext>
                </a:extLst>
              </p:cNvPr>
              <p:cNvSpPr/>
              <p:nvPr/>
            </p:nvSpPr>
            <p:spPr>
              <a:xfrm>
                <a:off x="1769191" y="31556987"/>
                <a:ext cx="281928" cy="26321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C1FDCF97-175A-632A-2462-DB1CDEA35CB4}"/>
                  </a:ext>
                </a:extLst>
              </p:cNvPr>
              <p:cNvSpPr/>
              <p:nvPr/>
            </p:nvSpPr>
            <p:spPr>
              <a:xfrm>
                <a:off x="1788252" y="31368184"/>
                <a:ext cx="281928" cy="263215"/>
              </a:xfrm>
              <a:prstGeom prst="ellipse">
                <a:avLst/>
              </a:prstGeom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4A416874-7939-7B7E-EC47-73EAB95F4699}"/>
                  </a:ext>
                </a:extLst>
              </p:cNvPr>
              <p:cNvSpPr/>
              <p:nvPr/>
            </p:nvSpPr>
            <p:spPr>
              <a:xfrm>
                <a:off x="1841975" y="31132673"/>
                <a:ext cx="281928" cy="26321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41DA73F4-934C-722F-8E37-28F5D2A3BB08}"/>
                  </a:ext>
                </a:extLst>
              </p:cNvPr>
              <p:cNvSpPr/>
              <p:nvPr/>
            </p:nvSpPr>
            <p:spPr>
              <a:xfrm>
                <a:off x="1995988" y="31264607"/>
                <a:ext cx="281928" cy="263215"/>
              </a:xfrm>
              <a:prstGeom prst="ellipse">
                <a:avLst/>
              </a:prstGeom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D3156A96-9DE5-20FF-6950-2D3C51C2D49B}"/>
                  </a:ext>
                </a:extLst>
              </p:cNvPr>
              <p:cNvSpPr/>
              <p:nvPr/>
            </p:nvSpPr>
            <p:spPr>
              <a:xfrm>
                <a:off x="1959172" y="31484042"/>
                <a:ext cx="281928" cy="26321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2E4A51F7-6AF2-50AB-6199-44D69A9B3DDC}"/>
                  </a:ext>
                </a:extLst>
              </p:cNvPr>
              <p:cNvSpPr/>
              <p:nvPr/>
            </p:nvSpPr>
            <p:spPr>
              <a:xfrm>
                <a:off x="1757826" y="31761539"/>
                <a:ext cx="281928" cy="263215"/>
              </a:xfrm>
              <a:prstGeom prst="ellipse">
                <a:avLst/>
              </a:prstGeom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F9703DF5-41A9-6163-BA2C-BF598BB6C423}"/>
                  </a:ext>
                </a:extLst>
              </p:cNvPr>
              <p:cNvSpPr/>
              <p:nvPr/>
            </p:nvSpPr>
            <p:spPr>
              <a:xfrm>
                <a:off x="1520994" y="31721942"/>
                <a:ext cx="281928" cy="26321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F7C5E504-FB08-AFFB-C85D-8F6567204E70}"/>
                  </a:ext>
                </a:extLst>
              </p:cNvPr>
              <p:cNvSpPr/>
              <p:nvPr/>
            </p:nvSpPr>
            <p:spPr>
              <a:xfrm>
                <a:off x="1972657" y="31707033"/>
                <a:ext cx="281928" cy="26321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E544CF60-5123-7E90-960A-8D40A99CD2AC}"/>
                  </a:ext>
                </a:extLst>
              </p:cNvPr>
              <p:cNvSpPr/>
              <p:nvPr/>
            </p:nvSpPr>
            <p:spPr>
              <a:xfrm>
                <a:off x="2098084" y="31488454"/>
                <a:ext cx="281928" cy="263215"/>
              </a:xfrm>
              <a:prstGeom prst="ellipse">
                <a:avLst/>
              </a:prstGeom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5FFB8AB7-59F9-6BD7-6E69-42ED47881E73}"/>
                  </a:ext>
                </a:extLst>
              </p:cNvPr>
              <p:cNvSpPr/>
              <p:nvPr/>
            </p:nvSpPr>
            <p:spPr>
              <a:xfrm>
                <a:off x="1959303" y="31089377"/>
                <a:ext cx="281928" cy="263215"/>
              </a:xfrm>
              <a:prstGeom prst="ellipse">
                <a:avLst/>
              </a:prstGeom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240C7ABE-8A4F-E939-09E9-A3CE8525958A}"/>
                  </a:ext>
                </a:extLst>
              </p:cNvPr>
              <p:cNvSpPr/>
              <p:nvPr/>
            </p:nvSpPr>
            <p:spPr>
              <a:xfrm>
                <a:off x="1336116" y="31344022"/>
                <a:ext cx="281928" cy="263215"/>
              </a:xfrm>
              <a:prstGeom prst="ellipse">
                <a:avLst/>
              </a:prstGeom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7FFCE6C1-5C77-53DD-FEDF-003838ABC310}"/>
                  </a:ext>
                </a:extLst>
              </p:cNvPr>
              <p:cNvSpPr/>
              <p:nvPr/>
            </p:nvSpPr>
            <p:spPr>
              <a:xfrm>
                <a:off x="1418745" y="31139609"/>
                <a:ext cx="281928" cy="26321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EB6AE90B-1D2F-0487-F3D7-473EFF843C55}"/>
                </a:ext>
              </a:extLst>
            </p:cNvPr>
            <p:cNvGrpSpPr/>
            <p:nvPr/>
          </p:nvGrpSpPr>
          <p:grpSpPr>
            <a:xfrm>
              <a:off x="746430" y="735607"/>
              <a:ext cx="685947" cy="690750"/>
              <a:chOff x="1336116" y="31018282"/>
              <a:chExt cx="1043896" cy="1006472"/>
            </a:xfrm>
          </p:grpSpPr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DB052246-669E-E649-3865-79B80C06A129}"/>
                  </a:ext>
                </a:extLst>
              </p:cNvPr>
              <p:cNvSpPr/>
              <p:nvPr/>
            </p:nvSpPr>
            <p:spPr>
              <a:xfrm>
                <a:off x="1466367" y="31164326"/>
                <a:ext cx="281928" cy="263215"/>
              </a:xfrm>
              <a:prstGeom prst="ellipse">
                <a:avLst/>
              </a:prstGeom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1EFB82D8-68A8-0D26-FDFC-621605954908}"/>
                  </a:ext>
                </a:extLst>
              </p:cNvPr>
              <p:cNvSpPr/>
              <p:nvPr/>
            </p:nvSpPr>
            <p:spPr>
              <a:xfrm>
                <a:off x="1461249" y="31344072"/>
                <a:ext cx="281928" cy="26321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E37B6D13-701C-4CBE-7AC7-20B03392C9A8}"/>
                  </a:ext>
                </a:extLst>
              </p:cNvPr>
              <p:cNvSpPr/>
              <p:nvPr/>
            </p:nvSpPr>
            <p:spPr>
              <a:xfrm>
                <a:off x="1666816" y="31018282"/>
                <a:ext cx="281928" cy="263215"/>
              </a:xfrm>
              <a:prstGeom prst="ellipse">
                <a:avLst/>
              </a:prstGeom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04788D87-E84E-F911-F3C8-10AADAC190AE}"/>
                  </a:ext>
                </a:extLst>
              </p:cNvPr>
              <p:cNvSpPr/>
              <p:nvPr/>
            </p:nvSpPr>
            <p:spPr>
              <a:xfrm>
                <a:off x="1586247" y="31446759"/>
                <a:ext cx="281928" cy="263215"/>
              </a:xfrm>
              <a:prstGeom prst="ellipse">
                <a:avLst/>
              </a:prstGeom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98D6A687-691C-88F2-9B8A-1B5A027E4F65}"/>
                  </a:ext>
                </a:extLst>
              </p:cNvPr>
              <p:cNvSpPr/>
              <p:nvPr/>
            </p:nvSpPr>
            <p:spPr>
              <a:xfrm>
                <a:off x="1641526" y="31207085"/>
                <a:ext cx="281928" cy="26321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E54FC03C-A52B-7E33-2298-97A61E395E7C}"/>
                  </a:ext>
                </a:extLst>
              </p:cNvPr>
              <p:cNvSpPr/>
              <p:nvPr/>
            </p:nvSpPr>
            <p:spPr>
              <a:xfrm>
                <a:off x="1400703" y="31510122"/>
                <a:ext cx="281928" cy="26321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5887F0AC-0642-DE2E-3972-16519DA37DA3}"/>
                  </a:ext>
                </a:extLst>
              </p:cNvPr>
              <p:cNvSpPr/>
              <p:nvPr/>
            </p:nvSpPr>
            <p:spPr>
              <a:xfrm>
                <a:off x="1607331" y="31631399"/>
                <a:ext cx="281928" cy="263215"/>
              </a:xfrm>
              <a:prstGeom prst="ellipse">
                <a:avLst/>
              </a:prstGeom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8C854EAD-09AD-712B-6A1C-C0749A482F6C}"/>
                  </a:ext>
                </a:extLst>
              </p:cNvPr>
              <p:cNvSpPr/>
              <p:nvPr/>
            </p:nvSpPr>
            <p:spPr>
              <a:xfrm>
                <a:off x="1769191" y="31556987"/>
                <a:ext cx="281928" cy="26321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115DA48B-7E89-6424-5458-ED16C7E62F16}"/>
                  </a:ext>
                </a:extLst>
              </p:cNvPr>
              <p:cNvSpPr/>
              <p:nvPr/>
            </p:nvSpPr>
            <p:spPr>
              <a:xfrm>
                <a:off x="1788252" y="31368184"/>
                <a:ext cx="281928" cy="263215"/>
              </a:xfrm>
              <a:prstGeom prst="ellipse">
                <a:avLst/>
              </a:prstGeom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69D308A8-4244-3936-74D1-AC8023ACDF72}"/>
                  </a:ext>
                </a:extLst>
              </p:cNvPr>
              <p:cNvSpPr/>
              <p:nvPr/>
            </p:nvSpPr>
            <p:spPr>
              <a:xfrm>
                <a:off x="1841975" y="31132673"/>
                <a:ext cx="281928" cy="26321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AC8FBD14-0AEB-95E1-2BB3-8B50A5F289F1}"/>
                  </a:ext>
                </a:extLst>
              </p:cNvPr>
              <p:cNvSpPr/>
              <p:nvPr/>
            </p:nvSpPr>
            <p:spPr>
              <a:xfrm>
                <a:off x="1995988" y="31264607"/>
                <a:ext cx="281928" cy="263215"/>
              </a:xfrm>
              <a:prstGeom prst="ellipse">
                <a:avLst/>
              </a:prstGeom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0D1E8DC7-4DF8-FC21-48DE-0D499D439003}"/>
                  </a:ext>
                </a:extLst>
              </p:cNvPr>
              <p:cNvSpPr/>
              <p:nvPr/>
            </p:nvSpPr>
            <p:spPr>
              <a:xfrm>
                <a:off x="1959172" y="31484042"/>
                <a:ext cx="281928" cy="26321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EB355F94-450F-B217-F8C4-9786129429AC}"/>
                  </a:ext>
                </a:extLst>
              </p:cNvPr>
              <p:cNvSpPr/>
              <p:nvPr/>
            </p:nvSpPr>
            <p:spPr>
              <a:xfrm>
                <a:off x="1757826" y="31761539"/>
                <a:ext cx="281928" cy="263215"/>
              </a:xfrm>
              <a:prstGeom prst="ellipse">
                <a:avLst/>
              </a:prstGeom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B2B5B626-DB58-99F5-DC09-D9F095118D42}"/>
                  </a:ext>
                </a:extLst>
              </p:cNvPr>
              <p:cNvSpPr/>
              <p:nvPr/>
            </p:nvSpPr>
            <p:spPr>
              <a:xfrm>
                <a:off x="1520994" y="31721942"/>
                <a:ext cx="281928" cy="26321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44B0FB39-1B54-BEED-3979-5743CEE54E03}"/>
                  </a:ext>
                </a:extLst>
              </p:cNvPr>
              <p:cNvSpPr/>
              <p:nvPr/>
            </p:nvSpPr>
            <p:spPr>
              <a:xfrm>
                <a:off x="1972657" y="31707033"/>
                <a:ext cx="281928" cy="26321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F9C267B7-A261-607F-A287-497BF832D6D4}"/>
                  </a:ext>
                </a:extLst>
              </p:cNvPr>
              <p:cNvSpPr/>
              <p:nvPr/>
            </p:nvSpPr>
            <p:spPr>
              <a:xfrm>
                <a:off x="2098084" y="31488454"/>
                <a:ext cx="281928" cy="263215"/>
              </a:xfrm>
              <a:prstGeom prst="ellipse">
                <a:avLst/>
              </a:prstGeom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D2148701-5392-946C-897D-2E692C0F16CA}"/>
                  </a:ext>
                </a:extLst>
              </p:cNvPr>
              <p:cNvSpPr/>
              <p:nvPr/>
            </p:nvSpPr>
            <p:spPr>
              <a:xfrm>
                <a:off x="1959303" y="31089377"/>
                <a:ext cx="281928" cy="263215"/>
              </a:xfrm>
              <a:prstGeom prst="ellipse">
                <a:avLst/>
              </a:prstGeom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42E97879-E5EA-43CA-6D80-0BFD40597DF2}"/>
                  </a:ext>
                </a:extLst>
              </p:cNvPr>
              <p:cNvSpPr/>
              <p:nvPr/>
            </p:nvSpPr>
            <p:spPr>
              <a:xfrm>
                <a:off x="1336116" y="31344022"/>
                <a:ext cx="281928" cy="263215"/>
              </a:xfrm>
              <a:prstGeom prst="ellipse">
                <a:avLst/>
              </a:prstGeom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10155FA0-EAC6-747A-B46C-9FA04815EAC0}"/>
                  </a:ext>
                </a:extLst>
              </p:cNvPr>
              <p:cNvSpPr/>
              <p:nvPr/>
            </p:nvSpPr>
            <p:spPr>
              <a:xfrm>
                <a:off x="1418745" y="31139609"/>
                <a:ext cx="281928" cy="263215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98244E1A-BA16-8462-3CA8-CE6C1F09790F}"/>
                </a:ext>
              </a:extLst>
            </p:cNvPr>
            <p:cNvCxnSpPr>
              <a:cxnSpLocks/>
            </p:cNvCxnSpPr>
            <p:nvPr/>
          </p:nvCxnSpPr>
          <p:spPr>
            <a:xfrm>
              <a:off x="1590044" y="1193616"/>
              <a:ext cx="1495795" cy="92356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32A42E01-4C1E-079A-8715-066331C72D6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99118" y="567309"/>
              <a:ext cx="1521533" cy="329306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2EAD0BFE-F1BF-FBCA-2C4B-85BF84A298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336" y="249667"/>
              <a:ext cx="591621" cy="394414"/>
            </a:xfrm>
            <a:prstGeom prst="rect">
              <a:avLst/>
            </a:prstGeom>
          </p:spPr>
        </p:pic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2A3E699C-6E90-8EDC-01CD-A41AB89736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97450" y="1245210"/>
              <a:ext cx="537836" cy="394413"/>
            </a:xfrm>
            <a:prstGeom prst="rect">
              <a:avLst/>
            </a:prstGeom>
          </p:spPr>
        </p:pic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68CB7FCC-B307-AD52-BAFC-1A1CCD83437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5685" y="1614486"/>
              <a:ext cx="909605" cy="350577"/>
            </a:xfrm>
            <a:prstGeom prst="rect">
              <a:avLst/>
            </a:prstGeom>
          </p:spPr>
        </p:pic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B3CA3B6A-688C-36D8-38BD-96A29CE566A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8146" y="2313957"/>
              <a:ext cx="1914959" cy="320604"/>
            </a:xfrm>
            <a:prstGeom prst="rect">
              <a:avLst/>
            </a:prstGeom>
          </p:spPr>
        </p:pic>
      </p:grpSp>
      <p:sp>
        <p:nvSpPr>
          <p:cNvPr id="53" name="Footer Placeholder 2100">
            <a:extLst>
              <a:ext uri="{FF2B5EF4-FFF2-40B4-BE49-F238E27FC236}">
                <a16:creationId xmlns:a16="http://schemas.microsoft.com/office/drawing/2014/main" id="{EC636F07-BCEE-DA3B-D88A-386930C9C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23203" y="6452334"/>
            <a:ext cx="4764395" cy="365125"/>
          </a:xfrm>
        </p:spPr>
        <p:txBody>
          <a:bodyPr/>
          <a:lstStyle/>
          <a:p>
            <a:r>
              <a:rPr lang="en-US" dirty="0"/>
              <a:t>FRIB-TA: Future directions in nuclear beta decay at FRIB</a:t>
            </a:r>
          </a:p>
        </p:txBody>
      </p:sp>
    </p:spTree>
    <p:extLst>
      <p:ext uri="{BB962C8B-B14F-4D97-AF65-F5344CB8AC3E}">
        <p14:creationId xmlns:p14="http://schemas.microsoft.com/office/powerpoint/2010/main" val="90951592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0CC9B-03CD-9A32-0703-CA5897BE7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6931" y="-69802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Thank you for your attention!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FE38C7A-6F93-A479-6B06-B67BE4E09FD8}"/>
              </a:ext>
            </a:extLst>
          </p:cNvPr>
          <p:cNvGrpSpPr/>
          <p:nvPr/>
        </p:nvGrpSpPr>
        <p:grpSpPr>
          <a:xfrm>
            <a:off x="419100" y="4185696"/>
            <a:ext cx="11186746" cy="1827142"/>
            <a:chOff x="24950938" y="26267459"/>
            <a:chExt cx="10972800" cy="4142993"/>
          </a:xfrm>
        </p:grpSpPr>
        <p:sp>
          <p:nvSpPr>
            <p:cNvPr id="4" name="Rectangle 670">
              <a:extLst>
                <a:ext uri="{FF2B5EF4-FFF2-40B4-BE49-F238E27FC236}">
                  <a16:creationId xmlns:a16="http://schemas.microsoft.com/office/drawing/2014/main" id="{9F75ACD7-6F42-0A15-B082-45E8860335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50938" y="26289000"/>
              <a:ext cx="10972800" cy="4121452"/>
            </a:xfrm>
            <a:prstGeom prst="rect">
              <a:avLst/>
            </a:prstGeom>
            <a:solidFill>
              <a:srgbClr val="F5F5F5">
                <a:alpha val="69804"/>
              </a:srgbClr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86800" tIns="43398" rIns="86800" bIns="43398" anchor="ctr"/>
            <a:lstStyle/>
            <a:p>
              <a:endParaRPr lang="en-US" sz="3210" dirty="0">
                <a:latin typeface="Palatino"/>
              </a:endParaRPr>
            </a:p>
          </p:txBody>
        </p:sp>
        <p:sp>
          <p:nvSpPr>
            <p:cNvPr id="5" name="Text Box 36">
              <a:extLst>
                <a:ext uri="{FF2B5EF4-FFF2-40B4-BE49-F238E27FC236}">
                  <a16:creationId xmlns:a16="http://schemas.microsoft.com/office/drawing/2014/main" id="{17802855-E06A-F1A9-C499-BD7549FFD3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505862" y="26267459"/>
              <a:ext cx="9795877" cy="13167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86800" tIns="43398" rIns="86800" bIns="43398">
              <a:spAutoFit/>
            </a:bodyPr>
            <a:lstStyle/>
            <a:p>
              <a:pPr>
                <a:buSzPct val="120000"/>
                <a:buFont typeface="Wingdings" pitchFamily="2" charset="2"/>
                <a:buNone/>
              </a:pPr>
              <a:endParaRPr lang="en-US" sz="4500" b="1" u="sng" dirty="0">
                <a:solidFill>
                  <a:srgbClr val="00AB5D"/>
                </a:solidFill>
                <a:latin typeface="Palatino"/>
                <a:cs typeface="Arial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02236EC-20EB-A217-A0E2-7420F85BBE12}"/>
                </a:ext>
              </a:extLst>
            </p:cNvPr>
            <p:cNvSpPr txBox="1"/>
            <p:nvPr/>
          </p:nvSpPr>
          <p:spPr>
            <a:xfrm>
              <a:off x="25114795" y="27442911"/>
              <a:ext cx="6510205" cy="1706437"/>
            </a:xfrm>
            <a:prstGeom prst="rect">
              <a:avLst/>
            </a:prstGeom>
            <a:noFill/>
          </p:spPr>
          <p:txBody>
            <a:bodyPr wrap="square" lIns="86813" tIns="43406" rIns="86813" bIns="43406" rtlCol="0">
              <a:spAutoFit/>
            </a:bodyPr>
            <a:lstStyle/>
            <a:p>
              <a:pPr algn="l"/>
              <a:r>
                <a:rPr lang="en-US" sz="2000" dirty="0">
                  <a:latin typeface="Palatino" pitchFamily="2" charset="77"/>
                  <a:ea typeface="Palatino" pitchFamily="2" charset="77"/>
                </a:rPr>
                <a:t>This work was supported by the U.S. Department of Energy under Award Number DE-NA0004074 (NNSA, the Stewardship Science Academic Alliances program)</a:t>
              </a: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CFFA668-93CB-F219-752F-8CA6BCFA8B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81" t="28082" r="4245" b="26237"/>
            <a:stretch/>
          </p:blipFill>
          <p:spPr>
            <a:xfrm>
              <a:off x="31625000" y="27805649"/>
              <a:ext cx="4035025" cy="1134435"/>
            </a:xfrm>
            <a:prstGeom prst="rect">
              <a:avLst/>
            </a:prstGeom>
          </p:spPr>
        </p:pic>
      </p:grp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2EA70A22-F67F-C042-8FA6-74656F11E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30</a:t>
            </a:r>
          </a:p>
        </p:txBody>
      </p:sp>
      <p:pic>
        <p:nvPicPr>
          <p:cNvPr id="10" name="Picture 2" descr="News | Facility for Rare Isotope Beams">
            <a:extLst>
              <a:ext uri="{FF2B5EF4-FFF2-40B4-BE49-F238E27FC236}">
                <a16:creationId xmlns:a16="http://schemas.microsoft.com/office/drawing/2014/main" id="{D9682B95-318A-CCAD-DBF4-4A18670DB2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705" y="2575379"/>
            <a:ext cx="840395" cy="1074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Logo: Michigan State University | NOIRLab">
            <a:extLst>
              <a:ext uri="{FF2B5EF4-FFF2-40B4-BE49-F238E27FC236}">
                <a16:creationId xmlns:a16="http://schemas.microsoft.com/office/drawing/2014/main" id="{E3248293-5BE2-F2D0-4017-7881420E6C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4458" y="1109077"/>
            <a:ext cx="2458890" cy="1229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40CFFBF-8BFE-F918-74A0-9EFC82556B54}"/>
              </a:ext>
            </a:extLst>
          </p:cNvPr>
          <p:cNvSpPr txBox="1"/>
          <p:nvPr/>
        </p:nvSpPr>
        <p:spPr>
          <a:xfrm>
            <a:off x="1629919" y="1265261"/>
            <a:ext cx="767022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Collaborators: </a:t>
            </a:r>
            <a:r>
              <a:rPr lang="en-US" sz="2000" dirty="0" err="1"/>
              <a:t>Witek</a:t>
            </a:r>
            <a:r>
              <a:rPr lang="en-US" sz="2000" dirty="0"/>
              <a:t> </a:t>
            </a:r>
            <a:r>
              <a:rPr lang="en-US" sz="2000" dirty="0" err="1"/>
              <a:t>Nazarewicz</a:t>
            </a:r>
            <a:r>
              <a:rPr lang="en-US" sz="2000" dirty="0"/>
              <a:t> (FRIB/MSU)</a:t>
            </a:r>
          </a:p>
          <a:p>
            <a:r>
              <a:rPr lang="en-US" sz="2000" b="1" dirty="0"/>
              <a:t>	           </a:t>
            </a:r>
            <a:r>
              <a:rPr lang="en-US" sz="2000" dirty="0"/>
              <a:t>Kyle </a:t>
            </a:r>
            <a:r>
              <a:rPr lang="en-US" sz="2000" dirty="0" err="1"/>
              <a:t>Godbey</a:t>
            </a:r>
            <a:r>
              <a:rPr lang="en-US" sz="2000" dirty="0"/>
              <a:t>  (FRIB/MSU)</a:t>
            </a:r>
          </a:p>
          <a:p>
            <a:r>
              <a:rPr lang="en-US" sz="2000" dirty="0"/>
              <a:t>	           Pablo Giuliani  (FRIB/MSU)</a:t>
            </a:r>
          </a:p>
          <a:p>
            <a:r>
              <a:rPr lang="en-US" sz="2000" dirty="0"/>
              <a:t>                           Lauren </a:t>
            </a:r>
            <a:r>
              <a:rPr lang="en-US" sz="2000" dirty="0" err="1"/>
              <a:t>Jin</a:t>
            </a:r>
            <a:r>
              <a:rPr lang="en-US" sz="2000" dirty="0"/>
              <a:t> (FRIB/MSU)</a:t>
            </a:r>
          </a:p>
          <a:p>
            <a:r>
              <a:rPr lang="en-US" sz="2000" dirty="0"/>
              <a:t>	           Yukiya Saito (NP3M)</a:t>
            </a:r>
          </a:p>
          <a:p>
            <a:r>
              <a:rPr lang="en-US" sz="2000" dirty="0"/>
              <a:t>	           Peter </a:t>
            </a:r>
            <a:r>
              <a:rPr lang="en-US" sz="2000" dirty="0" err="1"/>
              <a:t>Schwerdtfeger</a:t>
            </a:r>
            <a:r>
              <a:rPr lang="en-US" sz="2000" dirty="0"/>
              <a:t> (Massey Univ., NZ)</a:t>
            </a:r>
          </a:p>
          <a:p>
            <a:r>
              <a:rPr lang="en-US" sz="2000" dirty="0"/>
              <a:t>	           Troy Dasher (FRIB/MSU)</a:t>
            </a:r>
          </a:p>
          <a:p>
            <a:r>
              <a:rPr lang="en-US" sz="2000" dirty="0"/>
              <a:t>	           </a:t>
            </a:r>
            <a:r>
              <a:rPr lang="en-US" sz="2000" dirty="0" err="1"/>
              <a:t>Sudhanva</a:t>
            </a:r>
            <a:r>
              <a:rPr lang="en-US" sz="2000" dirty="0"/>
              <a:t> Lalit (FRIB/MSU)</a:t>
            </a:r>
          </a:p>
          <a:p>
            <a:r>
              <a:rPr lang="en-US" sz="2000" dirty="0"/>
              <a:t>	           Remco </a:t>
            </a:r>
            <a:r>
              <a:rPr lang="en-US" sz="2000" dirty="0" err="1"/>
              <a:t>Zegers</a:t>
            </a:r>
            <a:r>
              <a:rPr lang="en-US" sz="2000" dirty="0"/>
              <a:t> (FRIB/MSU)</a:t>
            </a:r>
          </a:p>
          <a:p>
            <a:r>
              <a:rPr lang="en-US" sz="2000" b="1" dirty="0"/>
              <a:t>	            </a:t>
            </a:r>
          </a:p>
        </p:txBody>
      </p:sp>
      <p:sp>
        <p:nvSpPr>
          <p:cNvPr id="9" name="Footer Placeholder 2100">
            <a:extLst>
              <a:ext uri="{FF2B5EF4-FFF2-40B4-BE49-F238E27FC236}">
                <a16:creationId xmlns:a16="http://schemas.microsoft.com/office/drawing/2014/main" id="{91082B99-F5E4-992C-809F-32CE1765A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23203" y="6452334"/>
            <a:ext cx="4764395" cy="365125"/>
          </a:xfrm>
        </p:spPr>
        <p:txBody>
          <a:bodyPr/>
          <a:lstStyle/>
          <a:p>
            <a:r>
              <a:rPr lang="en-US" dirty="0"/>
              <a:t>FRIB-TA: Future directions in nuclear beta decay at FRIB</a:t>
            </a:r>
          </a:p>
        </p:txBody>
      </p:sp>
    </p:spTree>
    <p:extLst>
      <p:ext uri="{BB962C8B-B14F-4D97-AF65-F5344CB8AC3E}">
        <p14:creationId xmlns:p14="http://schemas.microsoft.com/office/powerpoint/2010/main" val="29710535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24039</TotalTime>
  <Words>2213</Words>
  <Application>Microsoft Macintosh PowerPoint</Application>
  <PresentationFormat>Widescreen</PresentationFormat>
  <Paragraphs>309</Paragraphs>
  <Slides>39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50" baseType="lpstr">
      <vt:lpstr>Arial</vt:lpstr>
      <vt:lpstr>Calibri</vt:lpstr>
      <vt:lpstr>Calibri Light</vt:lpstr>
      <vt:lpstr>Cambria Math</vt:lpstr>
      <vt:lpstr>CMBX9</vt:lpstr>
      <vt:lpstr>CMR9</vt:lpstr>
      <vt:lpstr>Helvetica Neue Medium</vt:lpstr>
      <vt:lpstr>Palatino</vt:lpstr>
      <vt:lpstr>Proxima Nova</vt:lpstr>
      <vt:lpstr>Wingdings</vt:lpstr>
      <vt:lpstr>Office Theme</vt:lpstr>
      <vt:lpstr>Investigating weak decays with nuclear density functional theory</vt:lpstr>
      <vt:lpstr>PowerPoint Presentation</vt:lpstr>
      <vt:lpstr>PowerPoint Presentation</vt:lpstr>
      <vt:lpstr>PowerPoint Presentation</vt:lpstr>
      <vt:lpstr>What about leptons?</vt:lpstr>
      <vt:lpstr>What about leptons?</vt:lpstr>
      <vt:lpstr>What about leptons?</vt:lpstr>
      <vt:lpstr>LO expression for EC</vt:lpstr>
      <vt:lpstr>Superheavy nuclei</vt:lpstr>
      <vt:lpstr>Superheavy nuclei</vt:lpstr>
      <vt:lpstr>PowerPoint Presentation</vt:lpstr>
      <vt:lpstr>PowerPoint Presentation</vt:lpstr>
      <vt:lpstr>What if we take full radial dependence of lepton wavefunctions into account ?</vt:lpstr>
      <vt:lpstr>What if we take full radial dependence of lepton wavefunctions into account ?</vt:lpstr>
      <vt:lpstr>What if we take full radial dependence of lepton wavefunctions into account ?</vt:lpstr>
      <vt:lpstr>What if we take full radial dependence of lepton wavefunctions into account ?</vt:lpstr>
      <vt:lpstr>What if we take full radial dependence of lepton wavefunctions into account ?</vt:lpstr>
      <vt:lpstr>What if we take full radial dependence of lepton wavefunctions into account ?</vt:lpstr>
      <vt:lpstr>PowerPoint Presentation</vt:lpstr>
      <vt:lpstr>Global calculations of β-decay rates</vt:lpstr>
      <vt:lpstr>PowerPoint Presentation</vt:lpstr>
      <vt:lpstr>PowerPoint Presentation</vt:lpstr>
      <vt:lpstr>PowerPoint Presentation</vt:lpstr>
      <vt:lpstr>PowerPoint Presentation</vt:lpstr>
      <vt:lpstr>Global β-decay calculations</vt:lpstr>
      <vt:lpstr>PowerPoint Presentation</vt:lpstr>
      <vt:lpstr>PowerPoint Presentation</vt:lpstr>
      <vt:lpstr>PowerPoint Presentation</vt:lpstr>
      <vt:lpstr>PowerPoint Presentation</vt:lpstr>
      <vt:lpstr>Weak decays in stellar conditions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Conclusion</vt:lpstr>
      <vt:lpstr>Thank you for your attention!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Improving the theoretical description of nuclear β-decay half-lives</dc:title>
  <dc:creator>Ante Ravlić</dc:creator>
  <cp:lastModifiedBy>Ante Ravlić</cp:lastModifiedBy>
  <cp:revision>31</cp:revision>
  <dcterms:created xsi:type="dcterms:W3CDTF">2024-08-15T18:14:14Z</dcterms:created>
  <dcterms:modified xsi:type="dcterms:W3CDTF">2025-09-19T03:31:41Z</dcterms:modified>
</cp:coreProperties>
</file>