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4" r:id="rId4"/>
  </p:sldMasterIdLst>
  <p:notesMasterIdLst>
    <p:notesMasterId r:id="rId37"/>
  </p:notesMasterIdLst>
  <p:handoutMasterIdLst>
    <p:handoutMasterId r:id="rId38"/>
  </p:handoutMasterIdLst>
  <p:sldIdLst>
    <p:sldId id="256" r:id="rId5"/>
    <p:sldId id="287" r:id="rId6"/>
    <p:sldId id="289" r:id="rId7"/>
    <p:sldId id="538" r:id="rId8"/>
    <p:sldId id="597" r:id="rId9"/>
    <p:sldId id="601" r:id="rId10"/>
    <p:sldId id="553" r:id="rId11"/>
    <p:sldId id="554" r:id="rId12"/>
    <p:sldId id="529" r:id="rId13"/>
    <p:sldId id="557" r:id="rId14"/>
    <p:sldId id="290" r:id="rId15"/>
    <p:sldId id="543" r:id="rId16"/>
    <p:sldId id="559" r:id="rId17"/>
    <p:sldId id="560" r:id="rId18"/>
    <p:sldId id="561" r:id="rId19"/>
    <p:sldId id="562" r:id="rId20"/>
    <p:sldId id="589" r:id="rId21"/>
    <p:sldId id="590" r:id="rId22"/>
    <p:sldId id="594" r:id="rId23"/>
    <p:sldId id="588" r:id="rId24"/>
    <p:sldId id="565" r:id="rId25"/>
    <p:sldId id="545" r:id="rId26"/>
    <p:sldId id="546" r:id="rId27"/>
    <p:sldId id="547" r:id="rId28"/>
    <p:sldId id="548" r:id="rId29"/>
    <p:sldId id="549" r:id="rId30"/>
    <p:sldId id="592" r:id="rId31"/>
    <p:sldId id="602" r:id="rId32"/>
    <p:sldId id="604" r:id="rId33"/>
    <p:sldId id="603" r:id="rId34"/>
    <p:sldId id="599" r:id="rId35"/>
    <p:sldId id="593" r:id="rId36"/>
  </p:sldIdLst>
  <p:sldSz cx="9601200" cy="7315200"/>
  <p:notesSz cx="6997700" cy="9271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34" charset="0"/>
        <a:ea typeface="ヒラギノ角ゴ Pro W3" pitchFamily="-111" charset="-128"/>
        <a:cs typeface="+mn-cs"/>
      </a:defRPr>
    </a:lvl1pPr>
    <a:lvl2pPr marL="482600" indent="-25400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34" charset="0"/>
        <a:ea typeface="ヒラギノ角ゴ Pro W3" pitchFamily="-111" charset="-128"/>
        <a:cs typeface="+mn-cs"/>
      </a:defRPr>
    </a:lvl2pPr>
    <a:lvl3pPr marL="965200" indent="-50800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34" charset="0"/>
        <a:ea typeface="ヒラギノ角ゴ Pro W3" pitchFamily="-111" charset="-128"/>
        <a:cs typeface="+mn-cs"/>
      </a:defRPr>
    </a:lvl3pPr>
    <a:lvl4pPr marL="1449388" indent="-77788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34" charset="0"/>
        <a:ea typeface="ヒラギノ角ゴ Pro W3" pitchFamily="-111" charset="-128"/>
        <a:cs typeface="+mn-cs"/>
      </a:defRPr>
    </a:lvl4pPr>
    <a:lvl5pPr marL="1931988" indent="-103188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34" charset="0"/>
        <a:ea typeface="ヒラギノ角ゴ Pro W3" pitchFamily="-111" charset="-128"/>
        <a:cs typeface="+mn-cs"/>
      </a:defRPr>
    </a:lvl5pPr>
    <a:lvl6pPr marL="2286000" algn="l" defTabSz="914400" rtl="0" eaLnBrk="1" latinLnBrk="0" hangingPunct="1">
      <a:defRPr sz="3000" kern="1200">
        <a:solidFill>
          <a:srgbClr val="B81414"/>
        </a:solidFill>
        <a:latin typeface="Helvetica" pitchFamily="34" charset="0"/>
        <a:ea typeface="ヒラギノ角ゴ Pro W3" pitchFamily="-111" charset="-128"/>
        <a:cs typeface="+mn-cs"/>
      </a:defRPr>
    </a:lvl6pPr>
    <a:lvl7pPr marL="2743200" algn="l" defTabSz="914400" rtl="0" eaLnBrk="1" latinLnBrk="0" hangingPunct="1">
      <a:defRPr sz="3000" kern="1200">
        <a:solidFill>
          <a:srgbClr val="B81414"/>
        </a:solidFill>
        <a:latin typeface="Helvetica" pitchFamily="34" charset="0"/>
        <a:ea typeface="ヒラギノ角ゴ Pro W3" pitchFamily="-111" charset="-128"/>
        <a:cs typeface="+mn-cs"/>
      </a:defRPr>
    </a:lvl7pPr>
    <a:lvl8pPr marL="3200400" algn="l" defTabSz="914400" rtl="0" eaLnBrk="1" latinLnBrk="0" hangingPunct="1">
      <a:defRPr sz="3000" kern="1200">
        <a:solidFill>
          <a:srgbClr val="B81414"/>
        </a:solidFill>
        <a:latin typeface="Helvetica" pitchFamily="34" charset="0"/>
        <a:ea typeface="ヒラギノ角ゴ Pro W3" pitchFamily="-111" charset="-128"/>
        <a:cs typeface="+mn-cs"/>
      </a:defRPr>
    </a:lvl8pPr>
    <a:lvl9pPr marL="3657600" algn="l" defTabSz="914400" rtl="0" eaLnBrk="1" latinLnBrk="0" hangingPunct="1">
      <a:defRPr sz="3000" kern="1200">
        <a:solidFill>
          <a:srgbClr val="B81414"/>
        </a:solidFill>
        <a:latin typeface="Helvetica" pitchFamily="34" charset="0"/>
        <a:ea typeface="ヒラギノ角ゴ Pro W3" pitchFamily="-11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0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47F3"/>
    <a:srgbClr val="064308"/>
    <a:srgbClr val="0066FF"/>
    <a:srgbClr val="FFAE1A"/>
    <a:srgbClr val="309A3E"/>
    <a:srgbClr val="FCA467"/>
    <a:srgbClr val="FCC4A8"/>
    <a:srgbClr val="E1E9FB"/>
    <a:srgbClr val="0080FF"/>
    <a:srgbClr val="E2F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32" autoAdjust="0"/>
    <p:restoredTop sz="94168" autoAdjust="0"/>
  </p:normalViewPr>
  <p:slideViewPr>
    <p:cSldViewPr showGuides="1">
      <p:cViewPr>
        <p:scale>
          <a:sx n="94" d="100"/>
          <a:sy n="94" d="100"/>
        </p:scale>
        <p:origin x="736" y="272"/>
      </p:cViewPr>
      <p:guideLst>
        <p:guide orient="horz" pos="96"/>
        <p:guide pos="3024"/>
      </p:guideLst>
    </p:cSldViewPr>
  </p:slideViewPr>
  <p:outlineViewPr>
    <p:cViewPr>
      <p:scale>
        <a:sx n="33" d="100"/>
        <a:sy n="33" d="100"/>
      </p:scale>
      <p:origin x="48" y="203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71" d="100"/>
          <a:sy n="71" d="100"/>
        </p:scale>
        <p:origin x="-2640" y="-90"/>
      </p:cViewPr>
      <p:guideLst>
        <p:guide orient="horz" pos="2920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2"/>
          </p:nvPr>
        </p:nvSpPr>
        <p:spPr>
          <a:xfrm>
            <a:off x="0" y="8805863"/>
            <a:ext cx="3727450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200" smtClean="0">
                <a:solidFill>
                  <a:schemeClr val="tx1"/>
                </a:solidFill>
                <a:latin typeface="Helvetica" pitchFamily="-111" charset="0"/>
              </a:defRPr>
            </a:lvl1pPr>
          </a:lstStyle>
          <a:p>
            <a:pPr>
              <a:defRPr/>
            </a:pPr>
            <a:r>
              <a:rPr lang="en-US" dirty="0"/>
              <a:t>Thomas Glasmacher - glasmach@msu.edu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"/>
          </p:nvPr>
        </p:nvSpPr>
        <p:spPr>
          <a:xfrm>
            <a:off x="3963988" y="0"/>
            <a:ext cx="3032125" cy="4619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0000"/>
              </a:lnSpc>
              <a:defRPr sz="1200" smtClean="0">
                <a:solidFill>
                  <a:schemeClr val="tx1"/>
                </a:solidFill>
                <a:latin typeface="Helvetica" pitchFamily="-111" charset="0"/>
              </a:defRPr>
            </a:lvl1pPr>
          </a:lstStyle>
          <a:p>
            <a:pPr>
              <a:defRPr/>
            </a:pPr>
            <a:r>
              <a:rPr lang="en-US" dirty="0"/>
              <a:t>26 Feb 2009</a:t>
            </a:r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56050" cy="4619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200" smtClean="0">
                <a:solidFill>
                  <a:schemeClr val="tx1"/>
                </a:solidFill>
                <a:latin typeface="Helvetica" pitchFamily="-111" charset="0"/>
              </a:defRPr>
            </a:lvl1pPr>
          </a:lstStyle>
          <a:p>
            <a:pPr>
              <a:defRPr/>
            </a:pPr>
            <a:r>
              <a:rPr lang="en-US" dirty="0"/>
              <a:t>Facility for Rare Isotope Beams Briefing for </a:t>
            </a:r>
            <a:br>
              <a:rPr lang="en-US" dirty="0"/>
            </a:br>
            <a:r>
              <a:rPr lang="en-US" dirty="0"/>
              <a:t>VP Finance &amp; Operations Direct Report Staff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"/>
          </p:nvPr>
        </p:nvSpPr>
        <p:spPr>
          <a:xfrm>
            <a:off x="3963988" y="8805863"/>
            <a:ext cx="3032125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0000"/>
              </a:lnSpc>
              <a:defRPr sz="1200" smtClean="0">
                <a:solidFill>
                  <a:schemeClr val="tx1"/>
                </a:solidFill>
                <a:latin typeface="Helvetica" pitchFamily="-111" charset="0"/>
              </a:defRPr>
            </a:lvl1pPr>
          </a:lstStyle>
          <a:p>
            <a:pPr>
              <a:defRPr/>
            </a:pPr>
            <a:r>
              <a:rPr lang="en-US" dirty="0"/>
              <a:t>Page </a:t>
            </a:r>
            <a:fld id="{E922B088-E496-4D7C-89B1-A9E97FD6D7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4522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60438" y="388938"/>
            <a:ext cx="5078412" cy="38703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282916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 pitchFamily="-111" charset="-128"/>
      </a:defRPr>
    </a:lvl1pPr>
    <a:lvl2pPr marL="482600" indent="-25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+mn-cs"/>
      </a:defRPr>
    </a:lvl2pPr>
    <a:lvl3pPr marL="965200" indent="-50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+mn-cs"/>
      </a:defRPr>
    </a:lvl3pPr>
    <a:lvl4pPr marL="1449388" indent="-77788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+mn-cs"/>
      </a:defRPr>
    </a:lvl4pPr>
    <a:lvl5pPr marL="1931988" indent="-103188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+mn-cs"/>
      </a:defRPr>
    </a:lvl5pPr>
    <a:lvl6pPr marL="2416531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99837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83143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66449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0088" y="4462463"/>
            <a:ext cx="5597525" cy="36496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947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0088" y="4462463"/>
            <a:ext cx="5597525" cy="36496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727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0088" y="4462463"/>
            <a:ext cx="5597525" cy="36496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94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601200" cy="731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03263" y="1408113"/>
            <a:ext cx="8258175" cy="522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latin typeface="Helvetica" pitchFamily="-111" charset="0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321175" y="3209925"/>
            <a:ext cx="960120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3247814"/>
            <a:ext cx="8161020" cy="5188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4632960"/>
            <a:ext cx="6720840" cy="1300480"/>
          </a:xfrm>
        </p:spPr>
        <p:txBody>
          <a:bodyPr/>
          <a:lstStyle>
            <a:lvl1pPr marL="0" indent="0" algn="ctr">
              <a:buNone/>
              <a:defRPr/>
            </a:lvl1pPr>
            <a:lvl2pPr marL="483263" indent="0" algn="ctr">
              <a:buNone/>
              <a:defRPr/>
            </a:lvl2pPr>
            <a:lvl3pPr marL="966526" indent="0" algn="ctr">
              <a:buNone/>
              <a:defRPr/>
            </a:lvl3pPr>
            <a:lvl4pPr marL="1449788" indent="0" algn="ctr">
              <a:buNone/>
              <a:defRPr/>
            </a:lvl4pPr>
            <a:lvl5pPr marL="1933052" indent="0" algn="ctr">
              <a:buNone/>
              <a:defRPr/>
            </a:lvl5pPr>
            <a:lvl6pPr marL="2416316" indent="0" algn="ctr">
              <a:buNone/>
              <a:defRPr/>
            </a:lvl6pPr>
            <a:lvl7pPr marL="2899579" indent="0" algn="ctr">
              <a:buNone/>
              <a:defRPr/>
            </a:lvl7pPr>
            <a:lvl8pPr marL="3382842" indent="0" algn="ctr">
              <a:buNone/>
              <a:defRPr/>
            </a:lvl8pPr>
            <a:lvl9pPr marL="3866104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3074" name="Picture 2" descr="https://frib.msu.edu/_files/images/users_user-resources_frib-logo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33400"/>
            <a:ext cx="1690455" cy="215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913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12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703263" y="1408113"/>
            <a:ext cx="8258175" cy="522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 dirty="0">
              <a:latin typeface="Helvetica" pitchFamily="-111" charset="0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321175" y="3209925"/>
            <a:ext cx="960120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33681"/>
            <a:ext cx="8686800" cy="604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4800" y="1071882"/>
            <a:ext cx="8991599" cy="5428932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 sz="2400">
                <a:solidFill>
                  <a:srgbClr val="064308"/>
                </a:solidFill>
                <a:latin typeface="+mn-lt"/>
              </a:defRPr>
            </a:lvl1pPr>
            <a:lvl2pPr marL="482600" indent="-180975">
              <a:buFont typeface="Arial" panose="020B0604020202020204" pitchFamily="34" charset="0"/>
              <a:buChar char="•"/>
              <a:defRPr sz="1800">
                <a:solidFill>
                  <a:srgbClr val="064308"/>
                </a:solidFill>
                <a:latin typeface="+mn-lt"/>
              </a:defRPr>
            </a:lvl2pPr>
            <a:lvl3pPr marL="784225" indent="-180975">
              <a:buFont typeface="Arial" panose="020B0604020202020204" pitchFamily="34" charset="0"/>
              <a:buChar char="•"/>
              <a:defRPr sz="1800">
                <a:solidFill>
                  <a:srgbClr val="064308"/>
                </a:solidFill>
                <a:latin typeface="+mn-lt"/>
              </a:defRPr>
            </a:lvl3pPr>
            <a:lvl4pPr marL="1328738" indent="-241300">
              <a:buFont typeface="Arial" panose="020B0604020202020204" pitchFamily="34" charset="0"/>
              <a:buChar char="•"/>
              <a:defRPr sz="1600">
                <a:solidFill>
                  <a:srgbClr val="064308"/>
                </a:solidFill>
                <a:latin typeface="+mn-lt"/>
              </a:defRPr>
            </a:lvl4pPr>
            <a:lvl5pPr marL="1866900" indent="-158750">
              <a:buFont typeface="Arial" panose="020B0604020202020204" pitchFamily="34" charset="0"/>
              <a:buChar char="•"/>
              <a:defRPr sz="1600">
                <a:solidFill>
                  <a:srgbClr val="064308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800601" y="6780213"/>
            <a:ext cx="3657600" cy="38893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Artemis Spyrou - TA Workshop - FRIB Aug. 2022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458200" y="6780213"/>
            <a:ext cx="482600" cy="388937"/>
          </a:xfrm>
        </p:spPr>
        <p:txBody>
          <a:bodyPr/>
          <a:lstStyle/>
          <a:p>
            <a:fld id="{C096B4DE-0D32-4AAB-8754-316C6749373A}" type="slidenum">
              <a:rPr lang="en-US" smtClean="0"/>
              <a:t>‹#›</a:t>
            </a:fld>
            <a:endParaRPr lang="en-US"/>
          </a:p>
        </p:txBody>
      </p:sp>
      <p:pic>
        <p:nvPicPr>
          <p:cNvPr id="2050" name="Picture 2" descr="https://frib.msu.edu/_files/images/users_user-resources_frib-logo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577012"/>
            <a:ext cx="535034" cy="68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89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 txBox="1">
            <a:spLocks noGrp="1"/>
          </p:cNvSpPr>
          <p:nvPr>
            <p:ph type="title"/>
          </p:nvPr>
        </p:nvSpPr>
        <p:spPr>
          <a:xfrm>
            <a:off x="1397726" y="-109985"/>
            <a:ext cx="7723415" cy="855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78D1"/>
              </a:buClr>
              <a:buSzPts val="2800"/>
              <a:buFont typeface="Calibri"/>
              <a:buNone/>
              <a:defRPr>
                <a:solidFill>
                  <a:srgbClr val="0178D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body" idx="1"/>
          </p:nvPr>
        </p:nvSpPr>
        <p:spPr>
          <a:xfrm>
            <a:off x="480060" y="1316413"/>
            <a:ext cx="8641080" cy="4827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80060" lvl="0" indent="-360045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60120" lvl="1" indent="-360045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440180" lvl="2" indent="-360045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920240" lvl="3" indent="-360045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400300" lvl="4" indent="-360045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880360" lvl="5" indent="-360045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360420" lvl="6" indent="-360045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840480" lvl="7" indent="-360045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320540" lvl="8" indent="-360045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ftr" idx="11"/>
          </p:nvPr>
        </p:nvSpPr>
        <p:spPr>
          <a:xfrm>
            <a:off x="5059344" y="6980956"/>
            <a:ext cx="4221018" cy="389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Artemis Spyrou - TA Workshop - FRIB Aug. 2022</a:t>
            </a:r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9121141" y="6983322"/>
            <a:ext cx="517485" cy="389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60" b="0" i="0" u="none" strike="noStrike" cap="none">
                <a:solidFill>
                  <a:srgbClr val="0178D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60" b="0" i="0" u="none" strike="noStrike" cap="none">
                <a:solidFill>
                  <a:srgbClr val="0178D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60" b="0" i="0" u="none" strike="noStrike" cap="none">
                <a:solidFill>
                  <a:srgbClr val="0178D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60" b="0" i="0" u="none" strike="noStrike" cap="none">
                <a:solidFill>
                  <a:srgbClr val="0178D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60" b="0" i="0" u="none" strike="noStrike" cap="none">
                <a:solidFill>
                  <a:srgbClr val="0178D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60" b="0" i="0" u="none" strike="noStrike" cap="none">
                <a:solidFill>
                  <a:srgbClr val="0178D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60" b="0" i="0" u="none" strike="noStrike" cap="none">
                <a:solidFill>
                  <a:srgbClr val="0178D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60" b="0" i="0" u="none" strike="noStrike" cap="none">
                <a:solidFill>
                  <a:srgbClr val="0178D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60" b="0" i="0" u="none" strike="noStrike" cap="none">
                <a:solidFill>
                  <a:srgbClr val="0178D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160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5173"/>
            <a:ext cx="9601200" cy="780028"/>
          </a:xfrm>
          <a:prstGeom prst="rect">
            <a:avLst/>
          </a:prstGeom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601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03267" y="1408115"/>
            <a:ext cx="8258175" cy="3514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591" tIns="48296" rIns="96591" bIns="48296">
            <a:spAutoFit/>
          </a:bodyPr>
          <a:lstStyle/>
          <a:p>
            <a:pPr defTabSz="483090" eaLnBrk="0" hangingPunct="0">
              <a:lnSpc>
                <a:spcPct val="90000"/>
              </a:lnSpc>
              <a:defRPr/>
            </a:pPr>
            <a:endParaRPr lang="en-US" sz="1800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321175" y="3209926"/>
            <a:ext cx="9601200" cy="37453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591" tIns="48296" rIns="96591" bIns="48296">
            <a:spAutoFit/>
          </a:bodyPr>
          <a:lstStyle/>
          <a:p>
            <a:pPr defTabSz="483090">
              <a:defRPr/>
            </a:pPr>
            <a:endParaRPr lang="en-US" sz="1800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11" name="Text Box 1032">
            <a:extLst>
              <a:ext uri="{FF2B5EF4-FFF2-40B4-BE49-F238E27FC236}">
                <a16:creationId xmlns:a16="http://schemas.microsoft.com/office/drawing/2014/main" id="{35DF166D-8AE1-354A-864F-2F6A8F102A5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34000" y="6923879"/>
            <a:ext cx="3951289" cy="15234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r" defTabSz="866775" eaLnBrk="0" hangingPunct="0">
              <a:lnSpc>
                <a:spcPct val="90000"/>
              </a:lnSpc>
              <a:defRPr/>
            </a:pPr>
            <a:r>
              <a:rPr lang="en-US" sz="1100" kern="12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ヒラギノ角ゴ Pro W3"/>
              </a:rPr>
              <a:t>Artemis</a:t>
            </a:r>
            <a:r>
              <a:rPr lang="en-US" sz="1100" kern="1200" baseline="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ヒラギノ角ゴ Pro W3"/>
              </a:rPr>
              <a:t> Spyrou</a:t>
            </a:r>
            <a:r>
              <a:rPr lang="en-US" sz="1100" kern="12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ヒラギノ角ゴ Pro W3"/>
              </a:rPr>
              <a:t>, University of Washington, April. 2022, </a:t>
            </a:r>
            <a:r>
              <a:rPr lang="en-US" sz="1100" kern="1200" dirty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ヒラギノ角ゴ Pro W3"/>
              </a:rPr>
              <a:t>Slide </a:t>
            </a:r>
            <a:fld id="{97F26045-EFAF-4618-8EDF-874E6A216DC5}" type="slidenum">
              <a:rPr lang="en-US" sz="1100" kern="1200" smtClean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ヒラギノ角ゴ Pro W3"/>
              </a:rPr>
              <a:pPr algn="r" defTabSz="866775" eaLnBrk="0" hangingPunct="0">
                <a:lnSpc>
                  <a:spcPct val="90000"/>
                </a:lnSpc>
                <a:defRPr/>
              </a:pPr>
              <a:t>‹#›</a:t>
            </a:fld>
            <a:endParaRPr lang="en-US" sz="1100" kern="1200" dirty="0">
              <a:solidFill>
                <a:srgbClr val="064308"/>
              </a:solidFill>
              <a:latin typeface="Arial" charset="0"/>
              <a:ea typeface="ヒラギノ角ゴ Pro W3" pitchFamily="-111" charset="-128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997723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12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703263" y="1408113"/>
            <a:ext cx="8258175" cy="522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321175" y="3209925"/>
            <a:ext cx="960120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9" name="Text Box 1032"/>
          <p:cNvSpPr txBox="1">
            <a:spLocks noChangeArrowheads="1"/>
          </p:cNvSpPr>
          <p:nvPr userDrawn="1"/>
        </p:nvSpPr>
        <p:spPr bwMode="auto">
          <a:xfrm>
            <a:off x="6781800" y="7000875"/>
            <a:ext cx="2640013" cy="15517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866775" eaLnBrk="0" hangingPunct="0">
              <a:lnSpc>
                <a:spcPct val="90000"/>
              </a:lnSpc>
              <a:defRPr/>
            </a:pPr>
            <a:r>
              <a:rPr lang="en-US" sz="11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t>Artemis</a:t>
            </a:r>
            <a:r>
              <a:rPr lang="en-US" sz="1100" baseline="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t> Spyrou, NSCL 2016</a:t>
            </a:r>
            <a:r>
              <a:rPr lang="en-US" sz="1100" dirty="0">
                <a:solidFill>
                  <a:srgbClr val="064308"/>
                </a:solidFill>
                <a:latin typeface="Helvetica" pitchFamily="-111" charset="0"/>
                <a:ea typeface="ヒラギノ角ゴ Pro W3" pitchFamily="-111" charset="-128"/>
                <a:cs typeface="+mn-cs"/>
              </a:rPr>
              <a:t>, </a:t>
            </a:r>
            <a:r>
              <a:rPr lang="en-US" sz="1100" dirty="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+mn-cs"/>
              </a:rPr>
              <a:t>Slide </a:t>
            </a:r>
            <a:fld id="{97F26045-EFAF-4618-8EDF-874E6A216DC5}" type="slidenum">
              <a:rPr lang="en-US" sz="110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+mn-cs"/>
              </a:rPr>
              <a:pPr algn="r" defTabSz="866775" eaLnBrk="0" hangingPunct="0">
                <a:lnSpc>
                  <a:spcPct val="90000"/>
                </a:lnSpc>
                <a:defRPr/>
              </a:pPr>
              <a:t>‹#›</a:t>
            </a:fld>
            <a:endParaRPr lang="en-US" sz="1100" dirty="0">
              <a:solidFill>
                <a:srgbClr val="064308"/>
              </a:solidFill>
              <a:latin typeface="Arial" charset="0"/>
              <a:ea typeface="ヒラギノ角ゴ Pro W3" pitchFamily="-111" charset="-128"/>
              <a:cs typeface="+mn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1281"/>
            <a:ext cx="8686800" cy="671151"/>
          </a:xfrm>
        </p:spPr>
        <p:txBody>
          <a:bodyPr/>
          <a:lstStyle>
            <a:lvl1pPr>
              <a:defRPr sz="4500" b="0">
                <a:solidFill>
                  <a:srgbClr val="008000"/>
                </a:solidFill>
                <a:latin typeface="Imprint MT Shadow"/>
                <a:cs typeface="Imprint MT Shad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81013" y="1138238"/>
            <a:ext cx="8639175" cy="536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8185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Artemis Spyrou - TA Workshop - FRIB Aug.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EC665-884B-F74A-8755-9599D785FC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53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76375" y="319088"/>
            <a:ext cx="664845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9299" tIns="23720" rIns="59299" bIns="23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1013" y="1138238"/>
            <a:ext cx="8639175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23716" y="6780212"/>
            <a:ext cx="3241675" cy="388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Artemis Spyrou - TA Workshop - FRIB Aug.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780213"/>
            <a:ext cx="482600" cy="388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6B4DE-0D32-4AAB-8754-316C6749373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</p:sldLayoutIdLst>
  <p:hf hdr="0" dt="0"/>
  <p:txStyles>
    <p:titleStyle>
      <a:lvl1pPr algn="ctr" defTabSz="85407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5407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5407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5407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5407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83306" algn="ctr" defTabSz="854177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66612" algn="ctr" defTabSz="854177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449918" algn="ctr" defTabSz="854177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933224" algn="ctr" defTabSz="854177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80975" indent="-180975" algn="l" defTabSz="854075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1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482600" indent="-180975" algn="l" defTabSz="854075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00000"/>
        <a:buFont typeface="Arial" panose="020B0604020202020204" pitchFamily="34" charset="0"/>
        <a:buChar char="•"/>
        <a:defRPr sz="1700">
          <a:solidFill>
            <a:srgbClr val="064308"/>
          </a:solidFill>
          <a:latin typeface="Arial" charset="0"/>
          <a:ea typeface="ＭＳ Ｐゴシック" charset="-128"/>
          <a:cs typeface="+mn-cs"/>
        </a:defRPr>
      </a:lvl2pPr>
      <a:lvl3pPr marL="784225" indent="-180975" algn="l" defTabSz="854075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SzPct val="100000"/>
        <a:buFont typeface="Arial" panose="020B0604020202020204" pitchFamily="34" charset="0"/>
        <a:buChar char="•"/>
        <a:defRPr sz="1700">
          <a:solidFill>
            <a:srgbClr val="064308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1328738" indent="-241300" algn="l" defTabSz="85407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4pPr>
      <a:lvl5pPr marL="1866900" indent="-158750" algn="l" defTabSz="85407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5pPr>
      <a:lvl6pPr marL="2351083" indent="-159424" algn="l" defTabSz="854177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834390" indent="-159424" algn="l" defTabSz="854177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317696" indent="-159424" algn="l" defTabSz="854177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801002" indent="-159424" algn="l" defTabSz="854177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ohn_Milton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ohn_Milton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7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40.png"/><Relationship Id="rId5" Type="http://schemas.openxmlformats.org/officeDocument/2006/relationships/image" Target="../media/image52.png"/><Relationship Id="rId10" Type="http://schemas.openxmlformats.org/officeDocument/2006/relationships/image" Target="../media/image56.png"/><Relationship Id="rId4" Type="http://schemas.openxmlformats.org/officeDocument/2006/relationships/image" Target="../media/image51.png"/><Relationship Id="rId9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22204"/>
            <a:ext cx="8728710" cy="968796"/>
          </a:xfrm>
        </p:spPr>
        <p:txBody>
          <a:bodyPr/>
          <a:lstStyle/>
          <a:p>
            <a:r>
              <a:rPr lang="el-GR" b="0" dirty="0"/>
              <a:t>β</a:t>
            </a:r>
            <a:r>
              <a:rPr lang="en-US" b="0" dirty="0"/>
              <a:t>-decay constraints at FRIB using </a:t>
            </a:r>
            <a:br>
              <a:rPr lang="en-US" b="0" dirty="0"/>
            </a:br>
            <a:r>
              <a:rPr lang="en-US" b="0" dirty="0"/>
              <a:t>Total Absorption Spectroscopy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4724400"/>
            <a:ext cx="6720840" cy="1300480"/>
          </a:xfrm>
        </p:spPr>
        <p:txBody>
          <a:bodyPr/>
          <a:lstStyle/>
          <a:p>
            <a:r>
              <a:rPr lang="en-US" sz="2500" dirty="0"/>
              <a:t>Artemis Spyrou</a:t>
            </a:r>
          </a:p>
        </p:txBody>
      </p:sp>
    </p:spTree>
    <p:extLst>
      <p:ext uri="{BB962C8B-B14F-4D97-AF65-F5344CB8AC3E}">
        <p14:creationId xmlns:p14="http://schemas.microsoft.com/office/powerpoint/2010/main" val="3809432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A picture containing histogram&#10;&#10;Description automatically generated">
            <a:extLst>
              <a:ext uri="{FF2B5EF4-FFF2-40B4-BE49-F238E27FC236}">
                <a16:creationId xmlns:a16="http://schemas.microsoft.com/office/drawing/2014/main" id="{290EFF66-6A44-1743-B176-13B12EF0F334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1698867" y="1339631"/>
            <a:ext cx="7648456" cy="5167876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5D9FFBF1-2678-BB49-9F27-FD7AD2003C15}"/>
              </a:ext>
            </a:extLst>
          </p:cNvPr>
          <p:cNvSpPr/>
          <p:nvPr/>
        </p:nvSpPr>
        <p:spPr>
          <a:xfrm>
            <a:off x="1600319" y="1517940"/>
            <a:ext cx="651510" cy="20162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4606A2B-DF26-864A-8419-53CB52720FCB}"/>
              </a:ext>
            </a:extLst>
          </p:cNvPr>
          <p:cNvSpPr/>
          <p:nvPr/>
        </p:nvSpPr>
        <p:spPr>
          <a:xfrm>
            <a:off x="7461462" y="5029918"/>
            <a:ext cx="1465612" cy="1381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29A2414-D523-0846-990C-F5CEC34A3772}"/>
              </a:ext>
            </a:extLst>
          </p:cNvPr>
          <p:cNvSpPr txBox="1"/>
          <p:nvPr/>
        </p:nvSpPr>
        <p:spPr>
          <a:xfrm>
            <a:off x="5233203" y="2705103"/>
            <a:ext cx="511679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Z=82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8EBCFEA-4E1C-9C4A-8EA3-41F64BF93124}"/>
              </a:ext>
            </a:extLst>
          </p:cNvPr>
          <p:cNvSpPr txBox="1"/>
          <p:nvPr/>
        </p:nvSpPr>
        <p:spPr>
          <a:xfrm>
            <a:off x="3313188" y="4016375"/>
            <a:ext cx="511679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Z=50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051DCF6-788D-4244-AF0C-8CC7C35A2711}"/>
              </a:ext>
            </a:extLst>
          </p:cNvPr>
          <p:cNvSpPr txBox="1"/>
          <p:nvPr/>
        </p:nvSpPr>
        <p:spPr>
          <a:xfrm>
            <a:off x="1623104" y="5757686"/>
            <a:ext cx="433132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Z=8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E7C9174-451B-4D4E-A024-8D2CEF23959F}"/>
              </a:ext>
            </a:extLst>
          </p:cNvPr>
          <p:cNvSpPr txBox="1"/>
          <p:nvPr/>
        </p:nvSpPr>
        <p:spPr>
          <a:xfrm>
            <a:off x="1892967" y="5257703"/>
            <a:ext cx="511679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Z=20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F4B77F9-3FDD-7C49-B25E-C1A4320741B3}"/>
              </a:ext>
            </a:extLst>
          </p:cNvPr>
          <p:cNvSpPr txBox="1"/>
          <p:nvPr/>
        </p:nvSpPr>
        <p:spPr>
          <a:xfrm>
            <a:off x="2106932" y="4929274"/>
            <a:ext cx="511679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Z=28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A8192EE-5290-204B-BC14-9F994269D436}"/>
              </a:ext>
            </a:extLst>
          </p:cNvPr>
          <p:cNvSpPr txBox="1"/>
          <p:nvPr/>
        </p:nvSpPr>
        <p:spPr>
          <a:xfrm>
            <a:off x="2409172" y="6149747"/>
            <a:ext cx="528383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N=20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88E857B-FD98-3F4C-83BF-ACD3817DCC44}"/>
              </a:ext>
            </a:extLst>
          </p:cNvPr>
          <p:cNvSpPr txBox="1"/>
          <p:nvPr/>
        </p:nvSpPr>
        <p:spPr>
          <a:xfrm>
            <a:off x="1980854" y="6355990"/>
            <a:ext cx="461856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N=8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EA3124E-5001-C04B-9EA6-96F720CD508C}"/>
              </a:ext>
            </a:extLst>
          </p:cNvPr>
          <p:cNvSpPr txBox="1"/>
          <p:nvPr/>
        </p:nvSpPr>
        <p:spPr>
          <a:xfrm>
            <a:off x="3644563" y="5361106"/>
            <a:ext cx="576630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N=50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4A41738-755F-EB45-8C94-50FDBEA0F85B}"/>
              </a:ext>
            </a:extLst>
          </p:cNvPr>
          <p:cNvSpPr txBox="1"/>
          <p:nvPr/>
        </p:nvSpPr>
        <p:spPr>
          <a:xfrm>
            <a:off x="4988800" y="4617354"/>
            <a:ext cx="670072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N=82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7BBB173-1698-B84E-BA63-1B6F15F0950B}"/>
              </a:ext>
            </a:extLst>
          </p:cNvPr>
          <p:cNvSpPr txBox="1"/>
          <p:nvPr/>
        </p:nvSpPr>
        <p:spPr>
          <a:xfrm>
            <a:off x="6801210" y="3291818"/>
            <a:ext cx="662247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N=126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3FC5F8-C3DA-D145-91A6-A87B2B4F31D9}"/>
              </a:ext>
            </a:extLst>
          </p:cNvPr>
          <p:cNvSpPr txBox="1"/>
          <p:nvPr/>
        </p:nvSpPr>
        <p:spPr>
          <a:xfrm>
            <a:off x="2795793" y="5990549"/>
            <a:ext cx="642471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N=28</a:t>
            </a:r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23F8A8D6-7C66-EE4D-9905-0C0E4B5B6A7E}"/>
              </a:ext>
            </a:extLst>
          </p:cNvPr>
          <p:cNvSpPr/>
          <p:nvPr/>
        </p:nvSpPr>
        <p:spPr>
          <a:xfrm>
            <a:off x="3940397" y="2903578"/>
            <a:ext cx="3859232" cy="2317790"/>
          </a:xfrm>
          <a:custGeom>
            <a:avLst/>
            <a:gdLst>
              <a:gd name="connsiteX0" fmla="*/ 0 w 4900612"/>
              <a:gd name="connsiteY0" fmla="*/ 2943225 h 2943225"/>
              <a:gd name="connsiteX1" fmla="*/ 1585912 w 4900612"/>
              <a:gd name="connsiteY1" fmla="*/ 2171700 h 2943225"/>
              <a:gd name="connsiteX2" fmla="*/ 1585912 w 4900612"/>
              <a:gd name="connsiteY2" fmla="*/ 1857375 h 2943225"/>
              <a:gd name="connsiteX3" fmla="*/ 3929062 w 4900612"/>
              <a:gd name="connsiteY3" fmla="*/ 828675 h 2943225"/>
              <a:gd name="connsiteX4" fmla="*/ 3900487 w 4900612"/>
              <a:gd name="connsiteY4" fmla="*/ 414337 h 2943225"/>
              <a:gd name="connsiteX5" fmla="*/ 4900612 w 4900612"/>
              <a:gd name="connsiteY5" fmla="*/ 0 h 294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00612" h="2943225">
                <a:moveTo>
                  <a:pt x="0" y="2943225"/>
                </a:moveTo>
                <a:lnTo>
                  <a:pt x="1585912" y="2171700"/>
                </a:lnTo>
                <a:lnTo>
                  <a:pt x="1585912" y="1857375"/>
                </a:lnTo>
                <a:lnTo>
                  <a:pt x="3929062" y="828675"/>
                </a:lnTo>
                <a:lnTo>
                  <a:pt x="3900487" y="414337"/>
                </a:lnTo>
                <a:lnTo>
                  <a:pt x="4900612" y="0"/>
                </a:lnTo>
              </a:path>
            </a:pathLst>
          </a:custGeom>
          <a:noFill/>
          <a:ln w="50800">
            <a:solidFill>
              <a:srgbClr val="0432FF"/>
            </a:solidFill>
            <a:tailEnd type="stealth" w="lg" len="lg"/>
          </a:ln>
          <a:effectLst>
            <a:glow rad="228600">
              <a:schemeClr val="tx2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3414EB93-A2F6-8F47-9BE5-7D3C7B7E4D17}"/>
              </a:ext>
            </a:extLst>
          </p:cNvPr>
          <p:cNvSpPr/>
          <p:nvPr/>
        </p:nvSpPr>
        <p:spPr>
          <a:xfrm>
            <a:off x="3284066" y="3119029"/>
            <a:ext cx="3667958" cy="2239029"/>
          </a:xfrm>
          <a:custGeom>
            <a:avLst/>
            <a:gdLst>
              <a:gd name="connsiteX0" fmla="*/ 0 w 4657725"/>
              <a:gd name="connsiteY0" fmla="*/ 2843212 h 2843212"/>
              <a:gd name="connsiteX1" fmla="*/ 2486025 w 4657725"/>
              <a:gd name="connsiteY1" fmla="*/ 1257300 h 2843212"/>
              <a:gd name="connsiteX2" fmla="*/ 4657725 w 4657725"/>
              <a:gd name="connsiteY2" fmla="*/ 0 h 28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7725" h="2843212">
                <a:moveTo>
                  <a:pt x="0" y="2843212"/>
                </a:moveTo>
                <a:lnTo>
                  <a:pt x="2486025" y="1257300"/>
                </a:lnTo>
                <a:lnTo>
                  <a:pt x="4657725" y="0"/>
                </a:lnTo>
              </a:path>
            </a:pathLst>
          </a:custGeom>
          <a:noFill/>
          <a:ln w="50800">
            <a:solidFill>
              <a:srgbClr val="AC48F6"/>
            </a:solidFill>
            <a:tailEnd type="stealth" w="lg" len="lg"/>
          </a:ln>
          <a:effectLst>
            <a:glow rad="139700">
              <a:srgbClr val="A947F3">
                <a:alpha val="59435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0668C08F-F104-3849-9803-F7BE35AD63AD}"/>
              </a:ext>
            </a:extLst>
          </p:cNvPr>
          <p:cNvSpPr/>
          <p:nvPr/>
        </p:nvSpPr>
        <p:spPr>
          <a:xfrm>
            <a:off x="3564755" y="2894112"/>
            <a:ext cx="3406140" cy="1920240"/>
          </a:xfrm>
          <a:custGeom>
            <a:avLst/>
            <a:gdLst>
              <a:gd name="connsiteX0" fmla="*/ 4325257 w 4325257"/>
              <a:gd name="connsiteY0" fmla="*/ 0 h 2438400"/>
              <a:gd name="connsiteX1" fmla="*/ 3846286 w 4325257"/>
              <a:gd name="connsiteY1" fmla="*/ 0 h 2438400"/>
              <a:gd name="connsiteX2" fmla="*/ 2002972 w 4325257"/>
              <a:gd name="connsiteY2" fmla="*/ 1030515 h 2438400"/>
              <a:gd name="connsiteX3" fmla="*/ 2002972 w 4325257"/>
              <a:gd name="connsiteY3" fmla="*/ 1161143 h 2438400"/>
              <a:gd name="connsiteX4" fmla="*/ 0 w 4325257"/>
              <a:gd name="connsiteY4" fmla="*/ 243840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5257" h="2438400">
                <a:moveTo>
                  <a:pt x="4325257" y="0"/>
                </a:moveTo>
                <a:lnTo>
                  <a:pt x="3846286" y="0"/>
                </a:lnTo>
                <a:lnTo>
                  <a:pt x="2002972" y="1030515"/>
                </a:lnTo>
                <a:lnTo>
                  <a:pt x="2002972" y="1161143"/>
                </a:lnTo>
                <a:lnTo>
                  <a:pt x="0" y="2438400"/>
                </a:lnTo>
              </a:path>
            </a:pathLst>
          </a:custGeom>
          <a:noFill/>
          <a:ln w="50800">
            <a:solidFill>
              <a:srgbClr val="E2DF00"/>
            </a:solidFill>
            <a:tailEnd type="stealth" w="lg" len="lg"/>
          </a:ln>
          <a:effectLst>
            <a:glow rad="127000">
              <a:srgbClr val="FFFF00">
                <a:alpha val="54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 dirty="0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FB0CD370-5F7B-DD44-828F-8F20A21C421B}"/>
              </a:ext>
            </a:extLst>
          </p:cNvPr>
          <p:cNvSpPr/>
          <p:nvPr/>
        </p:nvSpPr>
        <p:spPr>
          <a:xfrm>
            <a:off x="3160895" y="2971086"/>
            <a:ext cx="3667958" cy="2239029"/>
          </a:xfrm>
          <a:custGeom>
            <a:avLst/>
            <a:gdLst>
              <a:gd name="connsiteX0" fmla="*/ 0 w 4657725"/>
              <a:gd name="connsiteY0" fmla="*/ 2843212 h 2843212"/>
              <a:gd name="connsiteX1" fmla="*/ 2486025 w 4657725"/>
              <a:gd name="connsiteY1" fmla="*/ 1257300 h 2843212"/>
              <a:gd name="connsiteX2" fmla="*/ 4657725 w 4657725"/>
              <a:gd name="connsiteY2" fmla="*/ 0 h 28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7725" h="2843212">
                <a:moveTo>
                  <a:pt x="0" y="2843212"/>
                </a:moveTo>
                <a:lnTo>
                  <a:pt x="2486025" y="1257300"/>
                </a:lnTo>
                <a:lnTo>
                  <a:pt x="4657725" y="0"/>
                </a:lnTo>
              </a:path>
            </a:pathLst>
          </a:custGeom>
          <a:noFill/>
          <a:ln w="50800">
            <a:solidFill>
              <a:srgbClr val="FF0000"/>
            </a:solidFill>
            <a:tailEnd type="stealth" w="lg" len="lg"/>
          </a:ln>
          <a:effectLst>
            <a:glow rad="139700">
              <a:srgbClr val="FF0000">
                <a:alpha val="5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 dirty="0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C094E94F-4072-9449-8CDA-EBAD298A3E0F}"/>
              </a:ext>
            </a:extLst>
          </p:cNvPr>
          <p:cNvSpPr/>
          <p:nvPr/>
        </p:nvSpPr>
        <p:spPr>
          <a:xfrm>
            <a:off x="1865495" y="4243089"/>
            <a:ext cx="2054543" cy="1820942"/>
          </a:xfrm>
          <a:custGeom>
            <a:avLst/>
            <a:gdLst>
              <a:gd name="connsiteX0" fmla="*/ 0 w 2525486"/>
              <a:gd name="connsiteY0" fmla="*/ 2336800 h 2336800"/>
              <a:gd name="connsiteX1" fmla="*/ 145143 w 2525486"/>
              <a:gd name="connsiteY1" fmla="*/ 2220686 h 2336800"/>
              <a:gd name="connsiteX2" fmla="*/ 145143 w 2525486"/>
              <a:gd name="connsiteY2" fmla="*/ 2220686 h 2336800"/>
              <a:gd name="connsiteX3" fmla="*/ 638629 w 2525486"/>
              <a:gd name="connsiteY3" fmla="*/ 1509486 h 2336800"/>
              <a:gd name="connsiteX4" fmla="*/ 1451429 w 2525486"/>
              <a:gd name="connsiteY4" fmla="*/ 870857 h 2336800"/>
              <a:gd name="connsiteX5" fmla="*/ 2525486 w 2525486"/>
              <a:gd name="connsiteY5" fmla="*/ 0 h 233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5486" h="2336800">
                <a:moveTo>
                  <a:pt x="0" y="2336800"/>
                </a:moveTo>
                <a:lnTo>
                  <a:pt x="145143" y="2220686"/>
                </a:lnTo>
                <a:lnTo>
                  <a:pt x="145143" y="2220686"/>
                </a:lnTo>
                <a:lnTo>
                  <a:pt x="638629" y="1509486"/>
                </a:lnTo>
                <a:lnTo>
                  <a:pt x="1451429" y="870857"/>
                </a:lnTo>
                <a:lnTo>
                  <a:pt x="2525486" y="0"/>
                </a:lnTo>
              </a:path>
            </a:pathLst>
          </a:custGeom>
          <a:noFill/>
          <a:ln w="50800">
            <a:solidFill>
              <a:srgbClr val="FF85FF"/>
            </a:solidFill>
            <a:tailEnd type="stealth" w="lg" len="lg"/>
          </a:ln>
          <a:effectLst>
            <a:glow rad="88900">
              <a:srgbClr val="FF85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00A30EEF-181E-3543-8B38-99C8410D3298}"/>
              </a:ext>
            </a:extLst>
          </p:cNvPr>
          <p:cNvSpPr/>
          <p:nvPr/>
        </p:nvSpPr>
        <p:spPr>
          <a:xfrm>
            <a:off x="1854065" y="5294412"/>
            <a:ext cx="1177290" cy="971550"/>
          </a:xfrm>
          <a:custGeom>
            <a:avLst/>
            <a:gdLst>
              <a:gd name="connsiteX0" fmla="*/ 0 w 1494972"/>
              <a:gd name="connsiteY0" fmla="*/ 1233714 h 1233714"/>
              <a:gd name="connsiteX1" fmla="*/ 1494972 w 1494972"/>
              <a:gd name="connsiteY1" fmla="*/ 0 h 123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4972" h="1233714">
                <a:moveTo>
                  <a:pt x="0" y="1233714"/>
                </a:moveTo>
                <a:lnTo>
                  <a:pt x="1494972" y="0"/>
                </a:lnTo>
              </a:path>
            </a:pathLst>
          </a:custGeom>
          <a:noFill/>
          <a:ln w="50800">
            <a:solidFill>
              <a:srgbClr val="00FDFF"/>
            </a:solidFill>
            <a:tailEnd type="stealth" w="lg" len="lg"/>
          </a:ln>
          <a:effectLst>
            <a:glow rad="101600">
              <a:srgbClr val="00FDFF">
                <a:alpha val="6500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A632E07-794C-3D43-AE48-D35A87ACA9C2}"/>
              </a:ext>
            </a:extLst>
          </p:cNvPr>
          <p:cNvSpPr txBox="1"/>
          <p:nvPr/>
        </p:nvSpPr>
        <p:spPr>
          <a:xfrm>
            <a:off x="7327666" y="3055209"/>
            <a:ext cx="1433406" cy="455959"/>
          </a:xfrm>
          <a:prstGeom prst="rect">
            <a:avLst/>
          </a:prstGeom>
          <a:solidFill>
            <a:schemeClr val="bg1"/>
          </a:solidFill>
          <a:ln>
            <a:solidFill>
              <a:srgbClr val="0432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>
                <a:solidFill>
                  <a:srgbClr val="0432FF"/>
                </a:solidFill>
              </a:rPr>
              <a:t>r process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F75EF61-7B10-AB43-8B55-C118A91B343F}"/>
              </a:ext>
            </a:extLst>
          </p:cNvPr>
          <p:cNvSpPr txBox="1"/>
          <p:nvPr/>
        </p:nvSpPr>
        <p:spPr>
          <a:xfrm>
            <a:off x="4876798" y="2990409"/>
            <a:ext cx="1484702" cy="45595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>
                <a:solidFill>
                  <a:srgbClr val="FF0000"/>
                </a:solidFill>
              </a:rPr>
              <a:t>s process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E296452-8BC0-F444-BB4F-13291490EBDF}"/>
              </a:ext>
            </a:extLst>
          </p:cNvPr>
          <p:cNvSpPr txBox="1"/>
          <p:nvPr/>
        </p:nvSpPr>
        <p:spPr>
          <a:xfrm>
            <a:off x="3571658" y="3580972"/>
            <a:ext cx="1500732" cy="455959"/>
          </a:xfrm>
          <a:prstGeom prst="rect">
            <a:avLst/>
          </a:prstGeom>
          <a:solidFill>
            <a:schemeClr val="bg1"/>
          </a:solidFill>
          <a:ln>
            <a:solidFill>
              <a:srgbClr val="E2D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>
                <a:solidFill>
                  <a:srgbClr val="E2DF00"/>
                </a:solidFill>
              </a:rPr>
              <a:t>p process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C5A7F3E-C0FC-4F43-A2FB-5D9F85859A0E}"/>
              </a:ext>
            </a:extLst>
          </p:cNvPr>
          <p:cNvSpPr txBox="1"/>
          <p:nvPr/>
        </p:nvSpPr>
        <p:spPr>
          <a:xfrm>
            <a:off x="2343926" y="5735143"/>
            <a:ext cx="1888659" cy="455959"/>
          </a:xfrm>
          <a:prstGeom prst="rect">
            <a:avLst/>
          </a:prstGeom>
          <a:solidFill>
            <a:schemeClr val="bg1"/>
          </a:solidFill>
          <a:ln>
            <a:solidFill>
              <a:srgbClr val="00FD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>
                <a:solidFill>
                  <a:srgbClr val="00FDFF"/>
                </a:solidFill>
              </a:rPr>
              <a:t>stellar fusion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D64E591-57A9-6144-9FFF-9926ECC1F3F8}"/>
              </a:ext>
            </a:extLst>
          </p:cNvPr>
          <p:cNvSpPr txBox="1"/>
          <p:nvPr/>
        </p:nvSpPr>
        <p:spPr>
          <a:xfrm>
            <a:off x="1445109" y="4390412"/>
            <a:ext cx="2054543" cy="455959"/>
          </a:xfrm>
          <a:prstGeom prst="rect">
            <a:avLst/>
          </a:prstGeom>
          <a:solidFill>
            <a:schemeClr val="bg1"/>
          </a:solidFill>
          <a:ln>
            <a:solidFill>
              <a:srgbClr val="FF85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 err="1">
                <a:solidFill>
                  <a:srgbClr val="FF85FF"/>
                </a:solidFill>
              </a:rPr>
              <a:t>rp</a:t>
            </a:r>
            <a:r>
              <a:rPr lang="en-US" sz="2363" dirty="0">
                <a:solidFill>
                  <a:srgbClr val="FF85FF"/>
                </a:solidFill>
              </a:rPr>
              <a:t>,</a:t>
            </a:r>
            <a:r>
              <a:rPr lang="el-GR" sz="2363" dirty="0">
                <a:solidFill>
                  <a:srgbClr val="FF85FF"/>
                </a:solidFill>
              </a:rPr>
              <a:t>ν</a:t>
            </a:r>
            <a:r>
              <a:rPr lang="en-US" sz="2363" dirty="0">
                <a:solidFill>
                  <a:srgbClr val="FF85FF"/>
                </a:solidFill>
              </a:rPr>
              <a:t>p process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7EEA6341-ED22-5D42-AAF5-F54400CF5D1D}"/>
              </a:ext>
            </a:extLst>
          </p:cNvPr>
          <p:cNvCxnSpPr>
            <a:cxnSpLocks/>
          </p:cNvCxnSpPr>
          <p:nvPr/>
        </p:nvCxnSpPr>
        <p:spPr>
          <a:xfrm>
            <a:off x="5328004" y="6265961"/>
            <a:ext cx="101591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84345B8-2AF3-7C4F-A18A-D1A2D11F4F50}"/>
              </a:ext>
            </a:extLst>
          </p:cNvPr>
          <p:cNvCxnSpPr>
            <a:cxnSpLocks/>
          </p:cNvCxnSpPr>
          <p:nvPr/>
        </p:nvCxnSpPr>
        <p:spPr>
          <a:xfrm flipH="1" flipV="1">
            <a:off x="1182269" y="3850708"/>
            <a:ext cx="17075" cy="88787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7B417CB-51CE-F34C-BD57-07DBA9A58B75}"/>
              </a:ext>
            </a:extLst>
          </p:cNvPr>
          <p:cNvSpPr txBox="1"/>
          <p:nvPr/>
        </p:nvSpPr>
        <p:spPr>
          <a:xfrm>
            <a:off x="5322714" y="5956637"/>
            <a:ext cx="120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neutron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3657745-E999-3648-9900-1296A123C4F1}"/>
              </a:ext>
            </a:extLst>
          </p:cNvPr>
          <p:cNvSpPr txBox="1"/>
          <p:nvPr/>
        </p:nvSpPr>
        <p:spPr>
          <a:xfrm rot="16200000">
            <a:off x="604694" y="3967074"/>
            <a:ext cx="898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proton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36C991A-3BA5-0045-A49B-BE7A5D719657}"/>
              </a:ext>
            </a:extLst>
          </p:cNvPr>
          <p:cNvGrpSpPr>
            <a:grpSpLocks noChangeAspect="1"/>
          </p:cNvGrpSpPr>
          <p:nvPr/>
        </p:nvGrpSpPr>
        <p:grpSpPr>
          <a:xfrm>
            <a:off x="2860048" y="5144402"/>
            <a:ext cx="310307" cy="295180"/>
            <a:chOff x="9611266" y="670495"/>
            <a:chExt cx="417783" cy="397418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BC6B7D29-7B74-8A4A-96AB-02B49472DE7F}"/>
                </a:ext>
              </a:extLst>
            </p:cNvPr>
            <p:cNvSpPr/>
            <p:nvPr/>
          </p:nvSpPr>
          <p:spPr>
            <a:xfrm>
              <a:off x="9663289" y="698581"/>
              <a:ext cx="365760" cy="369332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56EB235-5036-C848-B0CB-1DA27DDD82D2}"/>
                </a:ext>
              </a:extLst>
            </p:cNvPr>
            <p:cNvSpPr txBox="1"/>
            <p:nvPr/>
          </p:nvSpPr>
          <p:spPr>
            <a:xfrm>
              <a:off x="9611266" y="670495"/>
              <a:ext cx="366189" cy="32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/>
                <a:t>Fe</a:t>
              </a:r>
            </a:p>
          </p:txBody>
        </p:sp>
      </p:grpSp>
      <p:sp>
        <p:nvSpPr>
          <p:cNvPr id="90" name="Freeform 89">
            <a:extLst>
              <a:ext uri="{FF2B5EF4-FFF2-40B4-BE49-F238E27FC236}">
                <a16:creationId xmlns:a16="http://schemas.microsoft.com/office/drawing/2014/main" id="{61C38285-2916-3748-8E5A-BEEE5C9580AE}"/>
              </a:ext>
            </a:extLst>
          </p:cNvPr>
          <p:cNvSpPr/>
          <p:nvPr/>
        </p:nvSpPr>
        <p:spPr>
          <a:xfrm>
            <a:off x="2001472" y="5384432"/>
            <a:ext cx="719540" cy="716308"/>
          </a:xfrm>
          <a:custGeom>
            <a:avLst/>
            <a:gdLst>
              <a:gd name="connsiteX0" fmla="*/ 0 w 1494972"/>
              <a:gd name="connsiteY0" fmla="*/ 1233714 h 1233714"/>
              <a:gd name="connsiteX1" fmla="*/ 1494972 w 1494972"/>
              <a:gd name="connsiteY1" fmla="*/ 0 h 123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4972" h="1233714">
                <a:moveTo>
                  <a:pt x="0" y="1233714"/>
                </a:moveTo>
                <a:lnTo>
                  <a:pt x="1494972" y="0"/>
                </a:lnTo>
              </a:path>
            </a:pathLst>
          </a:custGeom>
          <a:noFill/>
          <a:ln w="50800">
            <a:solidFill>
              <a:schemeClr val="accent1"/>
            </a:solidFill>
            <a:tailEnd type="stealth" w="lg" len="lg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464DE65-813F-F845-BE68-E6C3222D3A78}"/>
              </a:ext>
            </a:extLst>
          </p:cNvPr>
          <p:cNvSpPr txBox="1"/>
          <p:nvPr/>
        </p:nvSpPr>
        <p:spPr>
          <a:xfrm>
            <a:off x="1403336" y="5438945"/>
            <a:ext cx="931090" cy="45595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>
                <a:solidFill>
                  <a:srgbClr val="FFAE1A"/>
                </a:solidFill>
              </a:rPr>
              <a:t>nova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Synthesis of Elements in the Universe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2</a:t>
            </a:fld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17128" y="1066800"/>
            <a:ext cx="6002672" cy="16312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Most astrophysical processes extend into nuclei far from stability</a:t>
            </a:r>
            <a:endParaRPr lang="el-GR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Nuclear input needs different for each process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Sensitivity studies help to identify critical properties</a:t>
            </a: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D260338A-9376-8F4B-A0F6-60EE82121550}"/>
              </a:ext>
            </a:extLst>
          </p:cNvPr>
          <p:cNvSpPr/>
          <p:nvPr/>
        </p:nvSpPr>
        <p:spPr>
          <a:xfrm>
            <a:off x="3526656" y="4623451"/>
            <a:ext cx="1132057" cy="613627"/>
          </a:xfrm>
          <a:custGeom>
            <a:avLst/>
            <a:gdLst>
              <a:gd name="connsiteX0" fmla="*/ 0 w 4657725"/>
              <a:gd name="connsiteY0" fmla="*/ 2843212 h 2843212"/>
              <a:gd name="connsiteX1" fmla="*/ 2486025 w 4657725"/>
              <a:gd name="connsiteY1" fmla="*/ 1257300 h 2843212"/>
              <a:gd name="connsiteX2" fmla="*/ 4657725 w 4657725"/>
              <a:gd name="connsiteY2" fmla="*/ 0 h 28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7725" h="2843212">
                <a:moveTo>
                  <a:pt x="0" y="2843212"/>
                </a:moveTo>
                <a:lnTo>
                  <a:pt x="2486025" y="1257300"/>
                </a:lnTo>
                <a:lnTo>
                  <a:pt x="4657725" y="0"/>
                </a:lnTo>
              </a:path>
            </a:pathLst>
          </a:custGeom>
          <a:noFill/>
          <a:ln w="50800">
            <a:solidFill>
              <a:srgbClr val="309A3E"/>
            </a:solidFill>
            <a:tailEnd type="stealth" w="lg" len="lg"/>
          </a:ln>
          <a:effectLst>
            <a:glow rad="139700">
              <a:srgbClr val="00FA00">
                <a:alpha val="59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03A20D9-5218-4544-891E-AE7B7B7AD6BA}"/>
              </a:ext>
            </a:extLst>
          </p:cNvPr>
          <p:cNvSpPr txBox="1"/>
          <p:nvPr/>
        </p:nvSpPr>
        <p:spPr>
          <a:xfrm>
            <a:off x="3817798" y="4928826"/>
            <a:ext cx="2310103" cy="455959"/>
          </a:xfrm>
          <a:prstGeom prst="rect">
            <a:avLst/>
          </a:prstGeom>
          <a:solidFill>
            <a:schemeClr val="bg1"/>
          </a:solidFill>
          <a:ln>
            <a:solidFill>
              <a:srgbClr val="309A3E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>
                <a:solidFill>
                  <a:srgbClr val="309A3E"/>
                </a:solidFill>
              </a:rPr>
              <a:t>Weak r process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DBED9A4-F27C-2247-8EC7-1DD473009241}"/>
              </a:ext>
            </a:extLst>
          </p:cNvPr>
          <p:cNvSpPr txBox="1"/>
          <p:nvPr/>
        </p:nvSpPr>
        <p:spPr>
          <a:xfrm>
            <a:off x="4539398" y="4329367"/>
            <a:ext cx="1709002" cy="455959"/>
          </a:xfrm>
          <a:prstGeom prst="rect">
            <a:avLst/>
          </a:prstGeom>
          <a:solidFill>
            <a:schemeClr val="bg1"/>
          </a:solidFill>
          <a:ln>
            <a:solidFill>
              <a:srgbClr val="AC48F6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 err="1">
                <a:solidFill>
                  <a:srgbClr val="AC48F6"/>
                </a:solidFill>
              </a:rPr>
              <a:t>i</a:t>
            </a:r>
            <a:r>
              <a:rPr lang="en-US" sz="2363" dirty="0">
                <a:solidFill>
                  <a:srgbClr val="AC48F6"/>
                </a:solidFill>
              </a:rPr>
              <a:t> process</a:t>
            </a:r>
          </a:p>
        </p:txBody>
      </p:sp>
      <p:sp>
        <p:nvSpPr>
          <p:cNvPr id="3" name="Google Shape;135;p2">
            <a:extLst>
              <a:ext uri="{FF2B5EF4-FFF2-40B4-BE49-F238E27FC236}">
                <a16:creationId xmlns:a16="http://schemas.microsoft.com/office/drawing/2014/main" id="{6847E71D-5568-B8C3-17D4-0D5560CB1AAD}"/>
              </a:ext>
            </a:extLst>
          </p:cNvPr>
          <p:cNvSpPr txBox="1"/>
          <p:nvPr/>
        </p:nvSpPr>
        <p:spPr>
          <a:xfrm>
            <a:off x="6745223" y="5029200"/>
            <a:ext cx="2803107" cy="140038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Disentangling contributions from the various processes requires coordinated efforts from all Nuclear Astrophysics sub-fields.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520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A picture containing histogram&#10;&#10;Description automatically generated">
            <a:extLst>
              <a:ext uri="{FF2B5EF4-FFF2-40B4-BE49-F238E27FC236}">
                <a16:creationId xmlns:a16="http://schemas.microsoft.com/office/drawing/2014/main" id="{290EFF66-6A44-1743-B176-13B12EF0F334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1698867" y="1339631"/>
            <a:ext cx="7648456" cy="5167876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5D9FFBF1-2678-BB49-9F27-FD7AD2003C15}"/>
              </a:ext>
            </a:extLst>
          </p:cNvPr>
          <p:cNvSpPr/>
          <p:nvPr/>
        </p:nvSpPr>
        <p:spPr>
          <a:xfrm>
            <a:off x="1600319" y="1517940"/>
            <a:ext cx="651510" cy="20162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4606A2B-DF26-864A-8419-53CB52720FCB}"/>
              </a:ext>
            </a:extLst>
          </p:cNvPr>
          <p:cNvSpPr/>
          <p:nvPr/>
        </p:nvSpPr>
        <p:spPr>
          <a:xfrm>
            <a:off x="7461462" y="5029918"/>
            <a:ext cx="1465612" cy="1381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29A2414-D523-0846-990C-F5CEC34A3772}"/>
              </a:ext>
            </a:extLst>
          </p:cNvPr>
          <p:cNvSpPr txBox="1"/>
          <p:nvPr/>
        </p:nvSpPr>
        <p:spPr>
          <a:xfrm>
            <a:off x="5233203" y="2705103"/>
            <a:ext cx="511679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Z=82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8EBCFEA-4E1C-9C4A-8EA3-41F64BF93124}"/>
              </a:ext>
            </a:extLst>
          </p:cNvPr>
          <p:cNvSpPr txBox="1"/>
          <p:nvPr/>
        </p:nvSpPr>
        <p:spPr>
          <a:xfrm>
            <a:off x="3313188" y="4016375"/>
            <a:ext cx="511679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Z=50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051DCF6-788D-4244-AF0C-8CC7C35A2711}"/>
              </a:ext>
            </a:extLst>
          </p:cNvPr>
          <p:cNvSpPr txBox="1"/>
          <p:nvPr/>
        </p:nvSpPr>
        <p:spPr>
          <a:xfrm>
            <a:off x="1623104" y="5757686"/>
            <a:ext cx="433132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Z=8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E7C9174-451B-4D4E-A024-8D2CEF23959F}"/>
              </a:ext>
            </a:extLst>
          </p:cNvPr>
          <p:cNvSpPr txBox="1"/>
          <p:nvPr/>
        </p:nvSpPr>
        <p:spPr>
          <a:xfrm>
            <a:off x="1892967" y="5257703"/>
            <a:ext cx="511679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Z=20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F4B77F9-3FDD-7C49-B25E-C1A4320741B3}"/>
              </a:ext>
            </a:extLst>
          </p:cNvPr>
          <p:cNvSpPr txBox="1"/>
          <p:nvPr/>
        </p:nvSpPr>
        <p:spPr>
          <a:xfrm>
            <a:off x="2106932" y="4929274"/>
            <a:ext cx="511679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Z=28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A8192EE-5290-204B-BC14-9F994269D436}"/>
              </a:ext>
            </a:extLst>
          </p:cNvPr>
          <p:cNvSpPr txBox="1"/>
          <p:nvPr/>
        </p:nvSpPr>
        <p:spPr>
          <a:xfrm>
            <a:off x="2409172" y="6149747"/>
            <a:ext cx="528383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N=20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88E857B-FD98-3F4C-83BF-ACD3817DCC44}"/>
              </a:ext>
            </a:extLst>
          </p:cNvPr>
          <p:cNvSpPr txBox="1"/>
          <p:nvPr/>
        </p:nvSpPr>
        <p:spPr>
          <a:xfrm>
            <a:off x="1980854" y="6355990"/>
            <a:ext cx="461856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N=8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EA3124E-5001-C04B-9EA6-96F720CD508C}"/>
              </a:ext>
            </a:extLst>
          </p:cNvPr>
          <p:cNvSpPr txBox="1"/>
          <p:nvPr/>
        </p:nvSpPr>
        <p:spPr>
          <a:xfrm>
            <a:off x="3644563" y="5361106"/>
            <a:ext cx="576630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N=50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4A41738-755F-EB45-8C94-50FDBEA0F85B}"/>
              </a:ext>
            </a:extLst>
          </p:cNvPr>
          <p:cNvSpPr txBox="1"/>
          <p:nvPr/>
        </p:nvSpPr>
        <p:spPr>
          <a:xfrm>
            <a:off x="4988800" y="4617354"/>
            <a:ext cx="670072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N=82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7BBB173-1698-B84E-BA63-1B6F15F0950B}"/>
              </a:ext>
            </a:extLst>
          </p:cNvPr>
          <p:cNvSpPr txBox="1"/>
          <p:nvPr/>
        </p:nvSpPr>
        <p:spPr>
          <a:xfrm>
            <a:off x="6801210" y="3291818"/>
            <a:ext cx="662247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N=126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3FC5F8-C3DA-D145-91A6-A87B2B4F31D9}"/>
              </a:ext>
            </a:extLst>
          </p:cNvPr>
          <p:cNvSpPr txBox="1"/>
          <p:nvPr/>
        </p:nvSpPr>
        <p:spPr>
          <a:xfrm>
            <a:off x="2795793" y="5990549"/>
            <a:ext cx="642471" cy="2620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3" dirty="0"/>
              <a:t>N=28</a:t>
            </a:r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23F8A8D6-7C66-EE4D-9905-0C0E4B5B6A7E}"/>
              </a:ext>
            </a:extLst>
          </p:cNvPr>
          <p:cNvSpPr/>
          <p:nvPr/>
        </p:nvSpPr>
        <p:spPr>
          <a:xfrm>
            <a:off x="3940397" y="2903578"/>
            <a:ext cx="3859232" cy="2317790"/>
          </a:xfrm>
          <a:custGeom>
            <a:avLst/>
            <a:gdLst>
              <a:gd name="connsiteX0" fmla="*/ 0 w 4900612"/>
              <a:gd name="connsiteY0" fmla="*/ 2943225 h 2943225"/>
              <a:gd name="connsiteX1" fmla="*/ 1585912 w 4900612"/>
              <a:gd name="connsiteY1" fmla="*/ 2171700 h 2943225"/>
              <a:gd name="connsiteX2" fmla="*/ 1585912 w 4900612"/>
              <a:gd name="connsiteY2" fmla="*/ 1857375 h 2943225"/>
              <a:gd name="connsiteX3" fmla="*/ 3929062 w 4900612"/>
              <a:gd name="connsiteY3" fmla="*/ 828675 h 2943225"/>
              <a:gd name="connsiteX4" fmla="*/ 3900487 w 4900612"/>
              <a:gd name="connsiteY4" fmla="*/ 414337 h 2943225"/>
              <a:gd name="connsiteX5" fmla="*/ 4900612 w 4900612"/>
              <a:gd name="connsiteY5" fmla="*/ 0 h 294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00612" h="2943225">
                <a:moveTo>
                  <a:pt x="0" y="2943225"/>
                </a:moveTo>
                <a:lnTo>
                  <a:pt x="1585912" y="2171700"/>
                </a:lnTo>
                <a:lnTo>
                  <a:pt x="1585912" y="1857375"/>
                </a:lnTo>
                <a:lnTo>
                  <a:pt x="3929062" y="828675"/>
                </a:lnTo>
                <a:lnTo>
                  <a:pt x="3900487" y="414337"/>
                </a:lnTo>
                <a:lnTo>
                  <a:pt x="4900612" y="0"/>
                </a:lnTo>
              </a:path>
            </a:pathLst>
          </a:custGeom>
          <a:noFill/>
          <a:ln w="50800">
            <a:solidFill>
              <a:srgbClr val="0432FF"/>
            </a:solidFill>
            <a:tailEnd type="stealth" w="lg" len="lg"/>
          </a:ln>
          <a:effectLst>
            <a:glow rad="228600">
              <a:schemeClr val="tx2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3414EB93-A2F6-8F47-9BE5-7D3C7B7E4D17}"/>
              </a:ext>
            </a:extLst>
          </p:cNvPr>
          <p:cNvSpPr/>
          <p:nvPr/>
        </p:nvSpPr>
        <p:spPr>
          <a:xfrm>
            <a:off x="3284066" y="3119029"/>
            <a:ext cx="3667958" cy="2239029"/>
          </a:xfrm>
          <a:custGeom>
            <a:avLst/>
            <a:gdLst>
              <a:gd name="connsiteX0" fmla="*/ 0 w 4657725"/>
              <a:gd name="connsiteY0" fmla="*/ 2843212 h 2843212"/>
              <a:gd name="connsiteX1" fmla="*/ 2486025 w 4657725"/>
              <a:gd name="connsiteY1" fmla="*/ 1257300 h 2843212"/>
              <a:gd name="connsiteX2" fmla="*/ 4657725 w 4657725"/>
              <a:gd name="connsiteY2" fmla="*/ 0 h 28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7725" h="2843212">
                <a:moveTo>
                  <a:pt x="0" y="2843212"/>
                </a:moveTo>
                <a:lnTo>
                  <a:pt x="2486025" y="1257300"/>
                </a:lnTo>
                <a:lnTo>
                  <a:pt x="4657725" y="0"/>
                </a:lnTo>
              </a:path>
            </a:pathLst>
          </a:custGeom>
          <a:noFill/>
          <a:ln w="50800">
            <a:solidFill>
              <a:srgbClr val="AC48F6"/>
            </a:solidFill>
            <a:tailEnd type="stealth" w="lg" len="lg"/>
          </a:ln>
          <a:effectLst>
            <a:glow rad="139700">
              <a:srgbClr val="A947F3">
                <a:alpha val="59435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0668C08F-F104-3849-9803-F7BE35AD63AD}"/>
              </a:ext>
            </a:extLst>
          </p:cNvPr>
          <p:cNvSpPr/>
          <p:nvPr/>
        </p:nvSpPr>
        <p:spPr>
          <a:xfrm>
            <a:off x="3564755" y="2894112"/>
            <a:ext cx="3406140" cy="1920240"/>
          </a:xfrm>
          <a:custGeom>
            <a:avLst/>
            <a:gdLst>
              <a:gd name="connsiteX0" fmla="*/ 4325257 w 4325257"/>
              <a:gd name="connsiteY0" fmla="*/ 0 h 2438400"/>
              <a:gd name="connsiteX1" fmla="*/ 3846286 w 4325257"/>
              <a:gd name="connsiteY1" fmla="*/ 0 h 2438400"/>
              <a:gd name="connsiteX2" fmla="*/ 2002972 w 4325257"/>
              <a:gd name="connsiteY2" fmla="*/ 1030515 h 2438400"/>
              <a:gd name="connsiteX3" fmla="*/ 2002972 w 4325257"/>
              <a:gd name="connsiteY3" fmla="*/ 1161143 h 2438400"/>
              <a:gd name="connsiteX4" fmla="*/ 0 w 4325257"/>
              <a:gd name="connsiteY4" fmla="*/ 243840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5257" h="2438400">
                <a:moveTo>
                  <a:pt x="4325257" y="0"/>
                </a:moveTo>
                <a:lnTo>
                  <a:pt x="3846286" y="0"/>
                </a:lnTo>
                <a:lnTo>
                  <a:pt x="2002972" y="1030515"/>
                </a:lnTo>
                <a:lnTo>
                  <a:pt x="2002972" y="1161143"/>
                </a:lnTo>
                <a:lnTo>
                  <a:pt x="0" y="2438400"/>
                </a:lnTo>
              </a:path>
            </a:pathLst>
          </a:custGeom>
          <a:noFill/>
          <a:ln w="50800">
            <a:solidFill>
              <a:srgbClr val="E2DF00"/>
            </a:solidFill>
            <a:tailEnd type="stealth" w="lg" len="lg"/>
          </a:ln>
          <a:effectLst>
            <a:glow rad="127000">
              <a:srgbClr val="FFFF00">
                <a:alpha val="54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 dirty="0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FB0CD370-5F7B-DD44-828F-8F20A21C421B}"/>
              </a:ext>
            </a:extLst>
          </p:cNvPr>
          <p:cNvSpPr/>
          <p:nvPr/>
        </p:nvSpPr>
        <p:spPr>
          <a:xfrm>
            <a:off x="3160895" y="2971086"/>
            <a:ext cx="3667958" cy="2239029"/>
          </a:xfrm>
          <a:custGeom>
            <a:avLst/>
            <a:gdLst>
              <a:gd name="connsiteX0" fmla="*/ 0 w 4657725"/>
              <a:gd name="connsiteY0" fmla="*/ 2843212 h 2843212"/>
              <a:gd name="connsiteX1" fmla="*/ 2486025 w 4657725"/>
              <a:gd name="connsiteY1" fmla="*/ 1257300 h 2843212"/>
              <a:gd name="connsiteX2" fmla="*/ 4657725 w 4657725"/>
              <a:gd name="connsiteY2" fmla="*/ 0 h 28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7725" h="2843212">
                <a:moveTo>
                  <a:pt x="0" y="2843212"/>
                </a:moveTo>
                <a:lnTo>
                  <a:pt x="2486025" y="1257300"/>
                </a:lnTo>
                <a:lnTo>
                  <a:pt x="4657725" y="0"/>
                </a:lnTo>
              </a:path>
            </a:pathLst>
          </a:custGeom>
          <a:noFill/>
          <a:ln w="50800">
            <a:solidFill>
              <a:srgbClr val="FF0000"/>
            </a:solidFill>
            <a:tailEnd type="stealth" w="lg" len="lg"/>
          </a:ln>
          <a:effectLst>
            <a:glow rad="139700">
              <a:srgbClr val="FF0000">
                <a:alpha val="5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 dirty="0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C094E94F-4072-9449-8CDA-EBAD298A3E0F}"/>
              </a:ext>
            </a:extLst>
          </p:cNvPr>
          <p:cNvSpPr/>
          <p:nvPr/>
        </p:nvSpPr>
        <p:spPr>
          <a:xfrm>
            <a:off x="1865495" y="4243089"/>
            <a:ext cx="2054543" cy="1820942"/>
          </a:xfrm>
          <a:custGeom>
            <a:avLst/>
            <a:gdLst>
              <a:gd name="connsiteX0" fmla="*/ 0 w 2525486"/>
              <a:gd name="connsiteY0" fmla="*/ 2336800 h 2336800"/>
              <a:gd name="connsiteX1" fmla="*/ 145143 w 2525486"/>
              <a:gd name="connsiteY1" fmla="*/ 2220686 h 2336800"/>
              <a:gd name="connsiteX2" fmla="*/ 145143 w 2525486"/>
              <a:gd name="connsiteY2" fmla="*/ 2220686 h 2336800"/>
              <a:gd name="connsiteX3" fmla="*/ 638629 w 2525486"/>
              <a:gd name="connsiteY3" fmla="*/ 1509486 h 2336800"/>
              <a:gd name="connsiteX4" fmla="*/ 1451429 w 2525486"/>
              <a:gd name="connsiteY4" fmla="*/ 870857 h 2336800"/>
              <a:gd name="connsiteX5" fmla="*/ 2525486 w 2525486"/>
              <a:gd name="connsiteY5" fmla="*/ 0 h 233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5486" h="2336800">
                <a:moveTo>
                  <a:pt x="0" y="2336800"/>
                </a:moveTo>
                <a:lnTo>
                  <a:pt x="145143" y="2220686"/>
                </a:lnTo>
                <a:lnTo>
                  <a:pt x="145143" y="2220686"/>
                </a:lnTo>
                <a:lnTo>
                  <a:pt x="638629" y="1509486"/>
                </a:lnTo>
                <a:lnTo>
                  <a:pt x="1451429" y="870857"/>
                </a:lnTo>
                <a:lnTo>
                  <a:pt x="2525486" y="0"/>
                </a:lnTo>
              </a:path>
            </a:pathLst>
          </a:custGeom>
          <a:noFill/>
          <a:ln w="50800">
            <a:solidFill>
              <a:srgbClr val="FF85FF"/>
            </a:solidFill>
            <a:tailEnd type="stealth" w="lg" len="lg"/>
          </a:ln>
          <a:effectLst>
            <a:glow rad="88900">
              <a:srgbClr val="FF85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00A30EEF-181E-3543-8B38-99C8410D3298}"/>
              </a:ext>
            </a:extLst>
          </p:cNvPr>
          <p:cNvSpPr/>
          <p:nvPr/>
        </p:nvSpPr>
        <p:spPr>
          <a:xfrm>
            <a:off x="1854065" y="5294412"/>
            <a:ext cx="1177290" cy="971550"/>
          </a:xfrm>
          <a:custGeom>
            <a:avLst/>
            <a:gdLst>
              <a:gd name="connsiteX0" fmla="*/ 0 w 1494972"/>
              <a:gd name="connsiteY0" fmla="*/ 1233714 h 1233714"/>
              <a:gd name="connsiteX1" fmla="*/ 1494972 w 1494972"/>
              <a:gd name="connsiteY1" fmla="*/ 0 h 123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4972" h="1233714">
                <a:moveTo>
                  <a:pt x="0" y="1233714"/>
                </a:moveTo>
                <a:lnTo>
                  <a:pt x="1494972" y="0"/>
                </a:lnTo>
              </a:path>
            </a:pathLst>
          </a:custGeom>
          <a:noFill/>
          <a:ln w="50800">
            <a:solidFill>
              <a:srgbClr val="00FDFF"/>
            </a:solidFill>
            <a:tailEnd type="stealth" w="lg" len="lg"/>
          </a:ln>
          <a:effectLst>
            <a:glow rad="101600">
              <a:srgbClr val="00FDFF">
                <a:alpha val="6500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A632E07-794C-3D43-AE48-D35A87ACA9C2}"/>
              </a:ext>
            </a:extLst>
          </p:cNvPr>
          <p:cNvSpPr txBox="1"/>
          <p:nvPr/>
        </p:nvSpPr>
        <p:spPr>
          <a:xfrm>
            <a:off x="7327666" y="3055209"/>
            <a:ext cx="1433406" cy="455959"/>
          </a:xfrm>
          <a:prstGeom prst="rect">
            <a:avLst/>
          </a:prstGeom>
          <a:solidFill>
            <a:schemeClr val="bg1"/>
          </a:solidFill>
          <a:ln>
            <a:solidFill>
              <a:srgbClr val="0432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>
                <a:solidFill>
                  <a:srgbClr val="0432FF"/>
                </a:solidFill>
              </a:rPr>
              <a:t>r process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F75EF61-7B10-AB43-8B55-C118A91B343F}"/>
              </a:ext>
            </a:extLst>
          </p:cNvPr>
          <p:cNvSpPr txBox="1"/>
          <p:nvPr/>
        </p:nvSpPr>
        <p:spPr>
          <a:xfrm>
            <a:off x="4876798" y="2990409"/>
            <a:ext cx="1484702" cy="45595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>
                <a:solidFill>
                  <a:srgbClr val="FF0000"/>
                </a:solidFill>
              </a:rPr>
              <a:t>s process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E296452-8BC0-F444-BB4F-13291490EBDF}"/>
              </a:ext>
            </a:extLst>
          </p:cNvPr>
          <p:cNvSpPr txBox="1"/>
          <p:nvPr/>
        </p:nvSpPr>
        <p:spPr>
          <a:xfrm>
            <a:off x="3571658" y="3580972"/>
            <a:ext cx="1500732" cy="455959"/>
          </a:xfrm>
          <a:prstGeom prst="rect">
            <a:avLst/>
          </a:prstGeom>
          <a:solidFill>
            <a:schemeClr val="bg1"/>
          </a:solidFill>
          <a:ln>
            <a:solidFill>
              <a:srgbClr val="E2D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>
                <a:solidFill>
                  <a:srgbClr val="E2DF00"/>
                </a:solidFill>
              </a:rPr>
              <a:t>p process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C5A7F3E-C0FC-4F43-A2FB-5D9F85859A0E}"/>
              </a:ext>
            </a:extLst>
          </p:cNvPr>
          <p:cNvSpPr txBox="1"/>
          <p:nvPr/>
        </p:nvSpPr>
        <p:spPr>
          <a:xfrm>
            <a:off x="2343926" y="5735143"/>
            <a:ext cx="1888659" cy="455959"/>
          </a:xfrm>
          <a:prstGeom prst="rect">
            <a:avLst/>
          </a:prstGeom>
          <a:solidFill>
            <a:schemeClr val="bg1"/>
          </a:solidFill>
          <a:ln>
            <a:solidFill>
              <a:srgbClr val="00FD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>
                <a:solidFill>
                  <a:srgbClr val="00FDFF"/>
                </a:solidFill>
              </a:rPr>
              <a:t>stellar fusion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D64E591-57A9-6144-9FFF-9926ECC1F3F8}"/>
              </a:ext>
            </a:extLst>
          </p:cNvPr>
          <p:cNvSpPr txBox="1"/>
          <p:nvPr/>
        </p:nvSpPr>
        <p:spPr>
          <a:xfrm>
            <a:off x="1445109" y="4390412"/>
            <a:ext cx="2054543" cy="455959"/>
          </a:xfrm>
          <a:prstGeom prst="rect">
            <a:avLst/>
          </a:prstGeom>
          <a:solidFill>
            <a:schemeClr val="bg1"/>
          </a:solidFill>
          <a:ln>
            <a:solidFill>
              <a:srgbClr val="FF85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 err="1">
                <a:solidFill>
                  <a:srgbClr val="FF85FF"/>
                </a:solidFill>
              </a:rPr>
              <a:t>rp</a:t>
            </a:r>
            <a:r>
              <a:rPr lang="en-US" sz="2363" dirty="0">
                <a:solidFill>
                  <a:srgbClr val="FF85FF"/>
                </a:solidFill>
              </a:rPr>
              <a:t>,</a:t>
            </a:r>
            <a:r>
              <a:rPr lang="el-GR" sz="2363" dirty="0">
                <a:solidFill>
                  <a:srgbClr val="FF85FF"/>
                </a:solidFill>
              </a:rPr>
              <a:t>ν</a:t>
            </a:r>
            <a:r>
              <a:rPr lang="en-US" sz="2363" dirty="0">
                <a:solidFill>
                  <a:srgbClr val="FF85FF"/>
                </a:solidFill>
              </a:rPr>
              <a:t>p process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7EEA6341-ED22-5D42-AAF5-F54400CF5D1D}"/>
              </a:ext>
            </a:extLst>
          </p:cNvPr>
          <p:cNvCxnSpPr>
            <a:cxnSpLocks/>
          </p:cNvCxnSpPr>
          <p:nvPr/>
        </p:nvCxnSpPr>
        <p:spPr>
          <a:xfrm>
            <a:off x="5328004" y="6265961"/>
            <a:ext cx="101591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84345B8-2AF3-7C4F-A18A-D1A2D11F4F50}"/>
              </a:ext>
            </a:extLst>
          </p:cNvPr>
          <p:cNvCxnSpPr>
            <a:cxnSpLocks/>
          </p:cNvCxnSpPr>
          <p:nvPr/>
        </p:nvCxnSpPr>
        <p:spPr>
          <a:xfrm flipH="1" flipV="1">
            <a:off x="1182269" y="3850708"/>
            <a:ext cx="17075" cy="88787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7B417CB-51CE-F34C-BD57-07DBA9A58B75}"/>
              </a:ext>
            </a:extLst>
          </p:cNvPr>
          <p:cNvSpPr txBox="1"/>
          <p:nvPr/>
        </p:nvSpPr>
        <p:spPr>
          <a:xfrm>
            <a:off x="5322714" y="5956637"/>
            <a:ext cx="120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neutron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3657745-E999-3648-9900-1296A123C4F1}"/>
              </a:ext>
            </a:extLst>
          </p:cNvPr>
          <p:cNvSpPr txBox="1"/>
          <p:nvPr/>
        </p:nvSpPr>
        <p:spPr>
          <a:xfrm rot="16200000">
            <a:off x="604694" y="3967074"/>
            <a:ext cx="898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proton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36C991A-3BA5-0045-A49B-BE7A5D719657}"/>
              </a:ext>
            </a:extLst>
          </p:cNvPr>
          <p:cNvGrpSpPr>
            <a:grpSpLocks noChangeAspect="1"/>
          </p:cNvGrpSpPr>
          <p:nvPr/>
        </p:nvGrpSpPr>
        <p:grpSpPr>
          <a:xfrm>
            <a:off x="2860048" y="5144402"/>
            <a:ext cx="310307" cy="295180"/>
            <a:chOff x="9611266" y="670495"/>
            <a:chExt cx="417783" cy="397418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BC6B7D29-7B74-8A4A-96AB-02B49472DE7F}"/>
                </a:ext>
              </a:extLst>
            </p:cNvPr>
            <p:cNvSpPr/>
            <p:nvPr/>
          </p:nvSpPr>
          <p:spPr>
            <a:xfrm>
              <a:off x="9663289" y="698581"/>
              <a:ext cx="365760" cy="369332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56EB235-5036-C848-B0CB-1DA27DDD82D2}"/>
                </a:ext>
              </a:extLst>
            </p:cNvPr>
            <p:cNvSpPr txBox="1"/>
            <p:nvPr/>
          </p:nvSpPr>
          <p:spPr>
            <a:xfrm>
              <a:off x="9611266" y="670495"/>
              <a:ext cx="366189" cy="32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/>
                <a:t>Fe</a:t>
              </a:r>
            </a:p>
          </p:txBody>
        </p:sp>
      </p:grpSp>
      <p:sp>
        <p:nvSpPr>
          <p:cNvPr id="90" name="Freeform 89">
            <a:extLst>
              <a:ext uri="{FF2B5EF4-FFF2-40B4-BE49-F238E27FC236}">
                <a16:creationId xmlns:a16="http://schemas.microsoft.com/office/drawing/2014/main" id="{61C38285-2916-3748-8E5A-BEEE5C9580AE}"/>
              </a:ext>
            </a:extLst>
          </p:cNvPr>
          <p:cNvSpPr/>
          <p:nvPr/>
        </p:nvSpPr>
        <p:spPr>
          <a:xfrm>
            <a:off x="2001472" y="5384432"/>
            <a:ext cx="719540" cy="716308"/>
          </a:xfrm>
          <a:custGeom>
            <a:avLst/>
            <a:gdLst>
              <a:gd name="connsiteX0" fmla="*/ 0 w 1494972"/>
              <a:gd name="connsiteY0" fmla="*/ 1233714 h 1233714"/>
              <a:gd name="connsiteX1" fmla="*/ 1494972 w 1494972"/>
              <a:gd name="connsiteY1" fmla="*/ 0 h 123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4972" h="1233714">
                <a:moveTo>
                  <a:pt x="0" y="1233714"/>
                </a:moveTo>
                <a:lnTo>
                  <a:pt x="1494972" y="0"/>
                </a:lnTo>
              </a:path>
            </a:pathLst>
          </a:custGeom>
          <a:noFill/>
          <a:ln w="50800">
            <a:solidFill>
              <a:schemeClr val="accent1"/>
            </a:solidFill>
            <a:tailEnd type="stealth" w="lg" len="lg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464DE65-813F-F845-BE68-E6C3222D3A78}"/>
              </a:ext>
            </a:extLst>
          </p:cNvPr>
          <p:cNvSpPr txBox="1"/>
          <p:nvPr/>
        </p:nvSpPr>
        <p:spPr>
          <a:xfrm>
            <a:off x="1403336" y="5438945"/>
            <a:ext cx="931090" cy="45595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>
                <a:solidFill>
                  <a:srgbClr val="FFAE1A"/>
                </a:solidFill>
              </a:rPr>
              <a:t>nova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Synthesis of Elements in the Universe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3</a:t>
            </a:fld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17128" y="1066800"/>
            <a:ext cx="6002672" cy="16312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Most astrophysical processes extend into nuclei far from stability</a:t>
            </a:r>
            <a:endParaRPr lang="el-GR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Nuclear input needs different for each process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Sensitivity studies help to identify critical properties</a:t>
            </a: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D260338A-9376-8F4B-A0F6-60EE82121550}"/>
              </a:ext>
            </a:extLst>
          </p:cNvPr>
          <p:cNvSpPr/>
          <p:nvPr/>
        </p:nvSpPr>
        <p:spPr>
          <a:xfrm>
            <a:off x="3526656" y="4623451"/>
            <a:ext cx="1132057" cy="613627"/>
          </a:xfrm>
          <a:custGeom>
            <a:avLst/>
            <a:gdLst>
              <a:gd name="connsiteX0" fmla="*/ 0 w 4657725"/>
              <a:gd name="connsiteY0" fmla="*/ 2843212 h 2843212"/>
              <a:gd name="connsiteX1" fmla="*/ 2486025 w 4657725"/>
              <a:gd name="connsiteY1" fmla="*/ 1257300 h 2843212"/>
              <a:gd name="connsiteX2" fmla="*/ 4657725 w 4657725"/>
              <a:gd name="connsiteY2" fmla="*/ 0 h 28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7725" h="2843212">
                <a:moveTo>
                  <a:pt x="0" y="2843212"/>
                </a:moveTo>
                <a:lnTo>
                  <a:pt x="2486025" y="1257300"/>
                </a:lnTo>
                <a:lnTo>
                  <a:pt x="4657725" y="0"/>
                </a:lnTo>
              </a:path>
            </a:pathLst>
          </a:custGeom>
          <a:noFill/>
          <a:ln w="50800">
            <a:solidFill>
              <a:srgbClr val="309A3E"/>
            </a:solidFill>
            <a:tailEnd type="stealth" w="lg" len="lg"/>
          </a:ln>
          <a:effectLst>
            <a:glow rad="139700">
              <a:srgbClr val="00FA00">
                <a:alpha val="59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3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03A20D9-5218-4544-891E-AE7B7B7AD6BA}"/>
              </a:ext>
            </a:extLst>
          </p:cNvPr>
          <p:cNvSpPr txBox="1"/>
          <p:nvPr/>
        </p:nvSpPr>
        <p:spPr>
          <a:xfrm>
            <a:off x="3817798" y="4928826"/>
            <a:ext cx="2310103" cy="455959"/>
          </a:xfrm>
          <a:prstGeom prst="rect">
            <a:avLst/>
          </a:prstGeom>
          <a:solidFill>
            <a:schemeClr val="bg1"/>
          </a:solidFill>
          <a:ln>
            <a:solidFill>
              <a:srgbClr val="00FA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>
                <a:solidFill>
                  <a:srgbClr val="309A3E"/>
                </a:solidFill>
              </a:rPr>
              <a:t>Weak r process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DBED9A4-F27C-2247-8EC7-1DD473009241}"/>
              </a:ext>
            </a:extLst>
          </p:cNvPr>
          <p:cNvSpPr txBox="1"/>
          <p:nvPr/>
        </p:nvSpPr>
        <p:spPr>
          <a:xfrm>
            <a:off x="4539398" y="4329367"/>
            <a:ext cx="1709002" cy="455959"/>
          </a:xfrm>
          <a:prstGeom prst="rect">
            <a:avLst/>
          </a:prstGeom>
          <a:solidFill>
            <a:schemeClr val="bg1"/>
          </a:solidFill>
          <a:ln>
            <a:solidFill>
              <a:srgbClr val="AC48F6"/>
            </a:solidFill>
          </a:ln>
        </p:spPr>
        <p:txBody>
          <a:bodyPr wrap="square" rtlCol="0">
            <a:spAutoFit/>
          </a:bodyPr>
          <a:lstStyle/>
          <a:p>
            <a:r>
              <a:rPr lang="en-US" sz="2363" dirty="0" err="1">
                <a:solidFill>
                  <a:srgbClr val="AC48F6"/>
                </a:solidFill>
              </a:rPr>
              <a:t>i</a:t>
            </a:r>
            <a:r>
              <a:rPr lang="en-US" sz="2363" dirty="0">
                <a:solidFill>
                  <a:srgbClr val="AC48F6"/>
                </a:solidFill>
              </a:rPr>
              <a:t> process</a:t>
            </a:r>
          </a:p>
        </p:txBody>
      </p:sp>
      <p:sp>
        <p:nvSpPr>
          <p:cNvPr id="3" name="Google Shape;135;p2">
            <a:extLst>
              <a:ext uri="{FF2B5EF4-FFF2-40B4-BE49-F238E27FC236}">
                <a16:creationId xmlns:a16="http://schemas.microsoft.com/office/drawing/2014/main" id="{6847E71D-5568-B8C3-17D4-0D5560CB1AAD}"/>
              </a:ext>
            </a:extLst>
          </p:cNvPr>
          <p:cNvSpPr txBox="1"/>
          <p:nvPr/>
        </p:nvSpPr>
        <p:spPr>
          <a:xfrm>
            <a:off x="6745223" y="5029200"/>
            <a:ext cx="2803107" cy="140038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Disentangling contributions from the various processes requires coordinated efforts from all Nuclear Astrophysics sub-fields.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75;p5">
            <a:extLst>
              <a:ext uri="{FF2B5EF4-FFF2-40B4-BE49-F238E27FC236}">
                <a16:creationId xmlns:a16="http://schemas.microsoft.com/office/drawing/2014/main" id="{6229FDAA-9206-6BEB-C0E0-F9E752C22D9D}"/>
              </a:ext>
            </a:extLst>
          </p:cNvPr>
          <p:cNvSpPr txBox="1"/>
          <p:nvPr/>
        </p:nvSpPr>
        <p:spPr>
          <a:xfrm>
            <a:off x="5968977" y="4059238"/>
            <a:ext cx="1966094" cy="613972"/>
          </a:xfrm>
          <a:prstGeom prst="rect">
            <a:avLst/>
          </a:prstGeom>
          <a:solidFill>
            <a:srgbClr val="AC48F7"/>
          </a:soli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5996" tIns="47985" rIns="95996" bIns="47985" anchor="t" anchorCtr="0">
            <a:spAutoFit/>
          </a:bodyPr>
          <a:lstStyle/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168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n,γ</a:t>
            </a: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reaction rates</a:t>
            </a:r>
            <a:endParaRPr sz="147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Neutron sources</a:t>
            </a:r>
            <a:endParaRPr sz="147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76;p5">
            <a:extLst>
              <a:ext uri="{FF2B5EF4-FFF2-40B4-BE49-F238E27FC236}">
                <a16:creationId xmlns:a16="http://schemas.microsoft.com/office/drawing/2014/main" id="{E12EEC89-77B4-F6D9-1D8A-B2EDF3BA375C}"/>
              </a:ext>
            </a:extLst>
          </p:cNvPr>
          <p:cNvSpPr txBox="1"/>
          <p:nvPr/>
        </p:nvSpPr>
        <p:spPr>
          <a:xfrm>
            <a:off x="7623795" y="1456406"/>
            <a:ext cx="1966094" cy="1648101"/>
          </a:xfrm>
          <a:prstGeom prst="rect">
            <a:avLst/>
          </a:prstGeom>
          <a:solidFill>
            <a:srgbClr val="0332FF"/>
          </a:soli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5996" tIns="47985" rIns="95996" bIns="47985" anchor="t" anchorCtr="0">
            <a:spAutoFit/>
          </a:bodyPr>
          <a:lstStyle/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Masses</a:t>
            </a:r>
            <a:endParaRPr sz="147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Decay properties</a:t>
            </a:r>
            <a:endParaRPr sz="147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168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n,γ</a:t>
            </a: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reaction rates</a:t>
            </a:r>
            <a:endParaRPr sz="147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(α,n) reactions</a:t>
            </a:r>
            <a:endParaRPr sz="147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Fission </a:t>
            </a:r>
            <a:endParaRPr sz="147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Isomers</a:t>
            </a:r>
            <a:endParaRPr sz="147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277;p5">
            <a:extLst>
              <a:ext uri="{FF2B5EF4-FFF2-40B4-BE49-F238E27FC236}">
                <a16:creationId xmlns:a16="http://schemas.microsoft.com/office/drawing/2014/main" id="{9EEB8833-EC83-5D81-27A9-53CCFC855801}"/>
              </a:ext>
            </a:extLst>
          </p:cNvPr>
          <p:cNvSpPr txBox="1"/>
          <p:nvPr/>
        </p:nvSpPr>
        <p:spPr>
          <a:xfrm>
            <a:off x="2903312" y="2430841"/>
            <a:ext cx="1966094" cy="613972"/>
          </a:xfrm>
          <a:prstGeom prst="rect">
            <a:avLst/>
          </a:prstGeom>
          <a:solidFill>
            <a:srgbClr val="ED0100"/>
          </a:soli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5996" tIns="47985" rIns="95996" bIns="47985" anchor="t" anchorCtr="0">
            <a:spAutoFit/>
          </a:bodyPr>
          <a:lstStyle/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168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n,γ</a:t>
            </a: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reaction rates</a:t>
            </a:r>
            <a:endParaRPr sz="147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Neutron sources</a:t>
            </a:r>
            <a:endParaRPr sz="147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78;p5">
            <a:extLst>
              <a:ext uri="{FF2B5EF4-FFF2-40B4-BE49-F238E27FC236}">
                <a16:creationId xmlns:a16="http://schemas.microsoft.com/office/drawing/2014/main" id="{8A02DB30-BC72-8FAA-4040-B53321B92B26}"/>
              </a:ext>
            </a:extLst>
          </p:cNvPr>
          <p:cNvSpPr txBox="1"/>
          <p:nvPr/>
        </p:nvSpPr>
        <p:spPr>
          <a:xfrm>
            <a:off x="91913" y="3810000"/>
            <a:ext cx="2489717" cy="613972"/>
          </a:xfrm>
          <a:prstGeom prst="rect">
            <a:avLst/>
          </a:prstGeom>
          <a:solidFill>
            <a:srgbClr val="FF85FF"/>
          </a:soli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5996" tIns="47985" rIns="95996" bIns="47985" anchor="t" anchorCtr="0">
            <a:spAutoFit/>
          </a:bodyPr>
          <a:lstStyle/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168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p,γ</a:t>
            </a: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), (</a:t>
            </a:r>
            <a:r>
              <a:rPr lang="en-US" sz="168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n,p</a:t>
            </a: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reaction rates</a:t>
            </a:r>
            <a:endParaRPr sz="147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Masses</a:t>
            </a:r>
            <a:endParaRPr sz="147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279;p5">
            <a:extLst>
              <a:ext uri="{FF2B5EF4-FFF2-40B4-BE49-F238E27FC236}">
                <a16:creationId xmlns:a16="http://schemas.microsoft.com/office/drawing/2014/main" id="{72B49BCC-683E-926D-D166-8A6FA1176EC8}"/>
              </a:ext>
            </a:extLst>
          </p:cNvPr>
          <p:cNvSpPr txBox="1"/>
          <p:nvPr/>
        </p:nvSpPr>
        <p:spPr>
          <a:xfrm>
            <a:off x="1615403" y="3048000"/>
            <a:ext cx="2473380" cy="613972"/>
          </a:xfrm>
          <a:prstGeom prst="rect">
            <a:avLst/>
          </a:prstGeom>
          <a:solidFill>
            <a:srgbClr val="E2DF01"/>
          </a:soli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5996" tIns="47985" rIns="95996" bIns="47985" anchor="t" anchorCtr="0">
            <a:spAutoFit/>
          </a:bodyPr>
          <a:lstStyle/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168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p,γ</a:t>
            </a: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), (α,</a:t>
            </a:r>
            <a:r>
              <a:rPr lang="en-US" sz="168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γ</a:t>
            </a: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reaction rates</a:t>
            </a:r>
            <a:endParaRPr sz="147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Neutron sources</a:t>
            </a:r>
            <a:endParaRPr sz="147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275;p5">
            <a:extLst>
              <a:ext uri="{FF2B5EF4-FFF2-40B4-BE49-F238E27FC236}">
                <a16:creationId xmlns:a16="http://schemas.microsoft.com/office/drawing/2014/main" id="{21B7ADAA-E690-4751-10E1-6D0907E8DE2D}"/>
              </a:ext>
            </a:extLst>
          </p:cNvPr>
          <p:cNvSpPr txBox="1"/>
          <p:nvPr/>
        </p:nvSpPr>
        <p:spPr>
          <a:xfrm>
            <a:off x="4520836" y="5379337"/>
            <a:ext cx="2139399" cy="872504"/>
          </a:xfrm>
          <a:prstGeom prst="rect">
            <a:avLst/>
          </a:prstGeom>
          <a:solidFill>
            <a:srgbClr val="309A3E"/>
          </a:soli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5996" tIns="47985" rIns="95996" bIns="47985" anchor="t" anchorCtr="0">
            <a:spAutoFit/>
          </a:bodyPr>
          <a:lstStyle/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168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n,γ</a:t>
            </a: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reaction rates</a:t>
            </a:r>
            <a:endParaRPr sz="147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l-GR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α,</a:t>
            </a: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el-GR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68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reaction rates</a:t>
            </a:r>
          </a:p>
          <a:p>
            <a:pPr marL="12002" indent="-10668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80" dirty="0">
                <a:solidFill>
                  <a:schemeClr val="lt1"/>
                </a:solidFill>
                <a:latin typeface="Calibri"/>
                <a:ea typeface="Arial"/>
                <a:cs typeface="Calibri"/>
                <a:sym typeface="Calibri"/>
              </a:rPr>
              <a:t>Decay properties</a:t>
            </a:r>
          </a:p>
        </p:txBody>
      </p:sp>
    </p:spTree>
    <p:extLst>
      <p:ext uri="{BB962C8B-B14F-4D97-AF65-F5344CB8AC3E}">
        <p14:creationId xmlns:p14="http://schemas.microsoft.com/office/powerpoint/2010/main" val="364356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03875"/>
            <a:ext cx="8686800" cy="968796"/>
          </a:xfrm>
        </p:spPr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β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decay as a tool to study neutron-capture reactions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BBF666B-9502-C49E-97B0-0AFE5A67FB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CFBC5A-3ED4-7F60-683B-968BEB5A5B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4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086600" y="6538010"/>
            <a:ext cx="2514600" cy="299278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113504" tIns="56752" rIns="113504" bIns="56752" rtlCol="0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  <a:latin typeface="Times New Roman"/>
                <a:cs typeface="Times New Roman"/>
              </a:rPr>
              <a:t>Liddick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, Spyrou, et al., PRL 2016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4FC3D3-22AB-6575-42AE-BA241DFE159C}"/>
              </a:ext>
            </a:extLst>
          </p:cNvPr>
          <p:cNvSpPr txBox="1"/>
          <p:nvPr/>
        </p:nvSpPr>
        <p:spPr>
          <a:xfrm>
            <a:off x="2819400" y="6630574"/>
            <a:ext cx="2514600" cy="299278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113504" tIns="56752" rIns="113504" bIns="56752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Spyrou, Liddick et al., PRL 2014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E52E83-5819-76BD-1C31-84E2AB1BC5CD}"/>
              </a:ext>
            </a:extLst>
          </p:cNvPr>
          <p:cNvSpPr txBox="1"/>
          <p:nvPr/>
        </p:nvSpPr>
        <p:spPr>
          <a:xfrm>
            <a:off x="309892" y="1003487"/>
            <a:ext cx="9104074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/>
              <a:t>Direct measurement of (n,</a:t>
            </a:r>
            <a:r>
              <a:rPr lang="el-GR" sz="2000" dirty="0"/>
              <a:t>γ</a:t>
            </a:r>
            <a:r>
              <a:rPr lang="en-US" sz="2000" dirty="0"/>
              <a:t>) reactions on short-lived isotopes: challenging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Indirect techniques to provide constraints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61EACC-95C3-6D15-8272-45FC2CCCFB1F}"/>
              </a:ext>
            </a:extLst>
          </p:cNvPr>
          <p:cNvSpPr txBox="1"/>
          <p:nvPr/>
        </p:nvSpPr>
        <p:spPr>
          <a:xfrm>
            <a:off x="45768" y="6184882"/>
            <a:ext cx="2968954" cy="338554"/>
          </a:xfrm>
          <a:prstGeom prst="rect">
            <a:avLst/>
          </a:prstGeom>
          <a:noFill/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i="1" dirty="0">
                <a:latin typeface="Times New Roman"/>
                <a:cs typeface="Times New Roman"/>
              </a:rPr>
              <a:t>Spyrou, </a:t>
            </a:r>
            <a:r>
              <a:rPr lang="en-US" sz="1600" i="1" dirty="0" err="1">
                <a:latin typeface="Times New Roman"/>
                <a:cs typeface="Times New Roman"/>
              </a:rPr>
              <a:t>Liddick</a:t>
            </a:r>
            <a:r>
              <a:rPr lang="en-US" sz="1600" i="1" dirty="0">
                <a:latin typeface="Times New Roman"/>
                <a:cs typeface="Times New Roman"/>
              </a:rPr>
              <a:t>, et. al., PRL 2014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15D3FE-D153-FFD6-FA59-49BE3F834C0E}"/>
              </a:ext>
            </a:extLst>
          </p:cNvPr>
          <p:cNvCxnSpPr/>
          <p:nvPr/>
        </p:nvCxnSpPr>
        <p:spPr>
          <a:xfrm>
            <a:off x="3834144" y="6142436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DD397D-781A-EDDF-7DAF-C1C8F7B4ACB0}"/>
              </a:ext>
            </a:extLst>
          </p:cNvPr>
          <p:cNvCxnSpPr/>
          <p:nvPr/>
        </p:nvCxnSpPr>
        <p:spPr>
          <a:xfrm>
            <a:off x="3834144" y="5685236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4B1E4CC-E7D6-42FA-6AC0-690D081A3ECD}"/>
              </a:ext>
            </a:extLst>
          </p:cNvPr>
          <p:cNvCxnSpPr/>
          <p:nvPr/>
        </p:nvCxnSpPr>
        <p:spPr>
          <a:xfrm>
            <a:off x="3834144" y="5304236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A37D932-9481-3E4F-E388-EBD1602422D0}"/>
              </a:ext>
            </a:extLst>
          </p:cNvPr>
          <p:cNvCxnSpPr/>
          <p:nvPr/>
        </p:nvCxnSpPr>
        <p:spPr>
          <a:xfrm>
            <a:off x="3834144" y="5075636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89FD6DD-BF90-20AD-507D-B982ADBE0829}"/>
              </a:ext>
            </a:extLst>
          </p:cNvPr>
          <p:cNvCxnSpPr/>
          <p:nvPr/>
        </p:nvCxnSpPr>
        <p:spPr>
          <a:xfrm>
            <a:off x="3834144" y="4923236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6E6EDB0-8AB9-7BE8-4B07-7EAFB6417C05}"/>
              </a:ext>
            </a:extLst>
          </p:cNvPr>
          <p:cNvCxnSpPr/>
          <p:nvPr/>
        </p:nvCxnSpPr>
        <p:spPr>
          <a:xfrm>
            <a:off x="3834144" y="4770836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03D94F5-FE90-573E-FB82-F68B90B98FCA}"/>
              </a:ext>
            </a:extLst>
          </p:cNvPr>
          <p:cNvCxnSpPr/>
          <p:nvPr/>
        </p:nvCxnSpPr>
        <p:spPr>
          <a:xfrm>
            <a:off x="3834144" y="4618436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E99C3C1-9EB0-7D08-7C26-74CD93229173}"/>
              </a:ext>
            </a:extLst>
          </p:cNvPr>
          <p:cNvCxnSpPr/>
          <p:nvPr/>
        </p:nvCxnSpPr>
        <p:spPr>
          <a:xfrm>
            <a:off x="3834144" y="4542236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2AD767E-277C-EB4A-CC21-D3AFE9340AAC}"/>
              </a:ext>
            </a:extLst>
          </p:cNvPr>
          <p:cNvCxnSpPr/>
          <p:nvPr/>
        </p:nvCxnSpPr>
        <p:spPr>
          <a:xfrm>
            <a:off x="3834144" y="4466036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93439D5-23E3-249D-1563-C1ACB40B8D46}"/>
              </a:ext>
            </a:extLst>
          </p:cNvPr>
          <p:cNvCxnSpPr/>
          <p:nvPr/>
        </p:nvCxnSpPr>
        <p:spPr>
          <a:xfrm>
            <a:off x="1281444" y="4313636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85365FA-0F35-F86F-2AC7-EAFA0F2EF553}"/>
              </a:ext>
            </a:extLst>
          </p:cNvPr>
          <p:cNvCxnSpPr/>
          <p:nvPr/>
        </p:nvCxnSpPr>
        <p:spPr>
          <a:xfrm rot="5400000" flipH="1" flipV="1">
            <a:off x="2690350" y="3894536"/>
            <a:ext cx="534194" cy="7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E4FD451-53F0-C0D0-D7A6-69039F910D61}"/>
              </a:ext>
            </a:extLst>
          </p:cNvPr>
          <p:cNvCxnSpPr/>
          <p:nvPr/>
        </p:nvCxnSpPr>
        <p:spPr>
          <a:xfrm>
            <a:off x="2957844" y="3627836"/>
            <a:ext cx="8382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103DC76-4765-2F19-FBBD-C77F45F7F0F7}"/>
              </a:ext>
            </a:extLst>
          </p:cNvPr>
          <p:cNvSpPr txBox="1"/>
          <p:nvPr/>
        </p:nvSpPr>
        <p:spPr>
          <a:xfrm>
            <a:off x="2921113" y="3150782"/>
            <a:ext cx="79894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500" dirty="0">
                <a:solidFill>
                  <a:srgbClr val="FF0000"/>
                </a:solidFill>
                <a:latin typeface="Times"/>
                <a:cs typeface="Times"/>
              </a:rPr>
              <a:t>(</a:t>
            </a:r>
            <a:r>
              <a:rPr lang="en-US" sz="2500" dirty="0" err="1">
                <a:solidFill>
                  <a:srgbClr val="FF0000"/>
                </a:solidFill>
                <a:latin typeface="Times"/>
                <a:cs typeface="Times"/>
              </a:rPr>
              <a:t>n</a:t>
            </a:r>
            <a:r>
              <a:rPr lang="en-US" sz="2500" dirty="0">
                <a:solidFill>
                  <a:srgbClr val="FF0000"/>
                </a:solidFill>
                <a:latin typeface="Times"/>
                <a:cs typeface="Times"/>
              </a:rPr>
              <a:t>,</a:t>
            </a:r>
            <a:r>
              <a:rPr lang="el-GR" sz="2500" dirty="0">
                <a:solidFill>
                  <a:srgbClr val="FF0000"/>
                </a:solidFill>
                <a:latin typeface="Times"/>
                <a:cs typeface="Times"/>
              </a:rPr>
              <a:t>γ</a:t>
            </a:r>
            <a:r>
              <a:rPr lang="en-US" sz="2500" dirty="0">
                <a:solidFill>
                  <a:srgbClr val="FF0000"/>
                </a:solidFill>
                <a:latin typeface="Times"/>
                <a:cs typeface="Times"/>
              </a:rPr>
              <a:t>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C7C0D3-CDFE-2C7C-609E-6ED7ACF94108}"/>
              </a:ext>
            </a:extLst>
          </p:cNvPr>
          <p:cNvSpPr txBox="1"/>
          <p:nvPr/>
        </p:nvSpPr>
        <p:spPr>
          <a:xfrm>
            <a:off x="1891044" y="4389836"/>
            <a:ext cx="11247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imes"/>
                <a:cs typeface="Times"/>
              </a:rPr>
              <a:t>(A-1, Z)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4A9DD5-AAEF-51DC-02C1-2BE3CD7ECB78}"/>
              </a:ext>
            </a:extLst>
          </p:cNvPr>
          <p:cNvSpPr txBox="1"/>
          <p:nvPr/>
        </p:nvSpPr>
        <p:spPr>
          <a:xfrm>
            <a:off x="4558044" y="6116123"/>
            <a:ext cx="8899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imes"/>
                <a:cs typeface="Times"/>
              </a:rPr>
              <a:t>(A, Z)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2D3D199-328D-04D4-2684-6B2A9B47EE47}"/>
              </a:ext>
            </a:extLst>
          </p:cNvPr>
          <p:cNvSpPr/>
          <p:nvPr/>
        </p:nvSpPr>
        <p:spPr>
          <a:xfrm>
            <a:off x="3834561" y="3068123"/>
            <a:ext cx="2212848" cy="1367893"/>
          </a:xfrm>
          <a:prstGeom prst="rect">
            <a:avLst/>
          </a:prstGeom>
          <a:gradFill>
            <a:gsLst>
              <a:gs pos="0">
                <a:srgbClr val="0000FF"/>
              </a:gs>
              <a:gs pos="100000">
                <a:schemeClr val="tx2">
                  <a:lumMod val="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B9AB42C-8AAE-A098-203F-E82CC7AB0B3D}"/>
              </a:ext>
            </a:extLst>
          </p:cNvPr>
          <p:cNvGrpSpPr/>
          <p:nvPr/>
        </p:nvGrpSpPr>
        <p:grpSpPr>
          <a:xfrm>
            <a:off x="3491244" y="3857230"/>
            <a:ext cx="2362994" cy="2286000"/>
            <a:chOff x="3124200" y="3124994"/>
            <a:chExt cx="2362994" cy="2286000"/>
          </a:xfrm>
        </p:grpSpPr>
        <p:grpSp>
          <p:nvGrpSpPr>
            <p:cNvPr id="31" name="Group 82">
              <a:extLst>
                <a:ext uri="{FF2B5EF4-FFF2-40B4-BE49-F238E27FC236}">
                  <a16:creationId xmlns:a16="http://schemas.microsoft.com/office/drawing/2014/main" id="{CA241078-6627-F6BB-7A79-A1D01ADAC057}"/>
                </a:ext>
              </a:extLst>
            </p:cNvPr>
            <p:cNvGrpSpPr/>
            <p:nvPr/>
          </p:nvGrpSpPr>
          <p:grpSpPr>
            <a:xfrm>
              <a:off x="3657600" y="3124994"/>
              <a:ext cx="1829594" cy="2286000"/>
              <a:chOff x="3657600" y="3124994"/>
              <a:chExt cx="1829594" cy="2286000"/>
            </a:xfrm>
          </p:grpSpPr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1543B433-51FE-5F20-DE57-751CB4275840}"/>
                  </a:ext>
                </a:extLst>
              </p:cNvPr>
              <p:cNvCxnSpPr/>
              <p:nvPr/>
            </p:nvCxnSpPr>
            <p:spPr>
              <a:xfrm rot="5400000">
                <a:off x="3657600" y="3505200"/>
                <a:ext cx="7620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3F343234-51EB-F834-C575-A51B7376BD9B}"/>
                  </a:ext>
                </a:extLst>
              </p:cNvPr>
              <p:cNvCxnSpPr/>
              <p:nvPr/>
            </p:nvCxnSpPr>
            <p:spPr>
              <a:xfrm rot="5400000">
                <a:off x="3886994" y="3809206"/>
                <a:ext cx="7620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8F1F3E86-0441-2EF6-76F9-1FC49AFDE10C}"/>
                  </a:ext>
                </a:extLst>
              </p:cNvPr>
              <p:cNvCxnSpPr/>
              <p:nvPr/>
            </p:nvCxnSpPr>
            <p:spPr>
              <a:xfrm rot="5400000">
                <a:off x="3886200" y="3810000"/>
                <a:ext cx="10668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25DD89CB-DECD-4B40-E9F2-EF58521F6BA8}"/>
                  </a:ext>
                </a:extLst>
              </p:cNvPr>
              <p:cNvCxnSpPr/>
              <p:nvPr/>
            </p:nvCxnSpPr>
            <p:spPr>
              <a:xfrm rot="5400000">
                <a:off x="4190206" y="4571206"/>
                <a:ext cx="7620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978BF7FD-C230-06D3-D303-9866FAC985CC}"/>
                  </a:ext>
                </a:extLst>
              </p:cNvPr>
              <p:cNvCxnSpPr/>
              <p:nvPr/>
            </p:nvCxnSpPr>
            <p:spPr>
              <a:xfrm rot="5400000">
                <a:off x="3924300" y="4076700"/>
                <a:ext cx="17526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2037A574-8A46-6AB8-3CDD-5902AD96250C}"/>
                  </a:ext>
                </a:extLst>
              </p:cNvPr>
              <p:cNvCxnSpPr/>
              <p:nvPr/>
            </p:nvCxnSpPr>
            <p:spPr>
              <a:xfrm rot="5400000">
                <a:off x="3886200" y="4267200"/>
                <a:ext cx="22860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E149D765-6F39-000C-F27B-40704AD31FCA}"/>
                  </a:ext>
                </a:extLst>
              </p:cNvPr>
              <p:cNvCxnSpPr/>
              <p:nvPr/>
            </p:nvCxnSpPr>
            <p:spPr>
              <a:xfrm rot="5400000">
                <a:off x="4495800" y="4724400"/>
                <a:ext cx="13716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84FD829D-6F92-5344-0779-69E2CD16871D}"/>
                  </a:ext>
                </a:extLst>
              </p:cNvPr>
              <p:cNvCxnSpPr/>
              <p:nvPr/>
            </p:nvCxnSpPr>
            <p:spPr>
              <a:xfrm rot="5400000">
                <a:off x="5105400" y="5181600"/>
                <a:ext cx="4572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BE7FF549-60ED-CF09-F57F-2719D964500F}"/>
                  </a:ext>
                </a:extLst>
              </p:cNvPr>
              <p:cNvCxnSpPr/>
              <p:nvPr/>
            </p:nvCxnSpPr>
            <p:spPr>
              <a:xfrm rot="5400000">
                <a:off x="4610100" y="4533900"/>
                <a:ext cx="17526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C9BC0B39-6811-1901-FB1F-0F9E138C3692}"/>
                  </a:ext>
                </a:extLst>
              </p:cNvPr>
              <p:cNvCxnSpPr/>
              <p:nvPr/>
            </p:nvCxnSpPr>
            <p:spPr>
              <a:xfrm rot="5400000">
                <a:off x="3429794" y="4267200"/>
                <a:ext cx="456406" cy="794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C7687782-82DD-F274-0A7E-7EAEC07FC49D}"/>
                  </a:ext>
                </a:extLst>
              </p:cNvPr>
              <p:cNvCxnSpPr/>
              <p:nvPr/>
            </p:nvCxnSpPr>
            <p:spPr>
              <a:xfrm rot="5400000">
                <a:off x="3658394" y="4114006"/>
                <a:ext cx="456406" cy="794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0E3FEC9-B6C8-36BA-22D4-1CDFF23ACDA3}"/>
                </a:ext>
              </a:extLst>
            </p:cNvPr>
            <p:cNvSpPr txBox="1"/>
            <p:nvPr/>
          </p:nvSpPr>
          <p:spPr>
            <a:xfrm>
              <a:off x="3124200" y="4114800"/>
              <a:ext cx="32573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200" dirty="0">
                  <a:solidFill>
                    <a:schemeClr val="accent1"/>
                  </a:solidFill>
                  <a:latin typeface="Times"/>
                  <a:cs typeface="Times"/>
                </a:rPr>
                <a:t>γ</a:t>
              </a:r>
              <a:endParaRPr lang="en-US" sz="2200" baseline="30000" dirty="0">
                <a:solidFill>
                  <a:schemeClr val="accent1"/>
                </a:solidFill>
                <a:latin typeface="Times"/>
                <a:cs typeface="Time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C45CE5D-8793-CE26-C3BE-F35419CE57BC}"/>
              </a:ext>
            </a:extLst>
          </p:cNvPr>
          <p:cNvGrpSpPr/>
          <p:nvPr/>
        </p:nvGrpSpPr>
        <p:grpSpPr>
          <a:xfrm>
            <a:off x="6005844" y="3018236"/>
            <a:ext cx="2866064" cy="3094426"/>
            <a:chOff x="6430336" y="1835007"/>
            <a:chExt cx="2866064" cy="3094426"/>
          </a:xfrm>
        </p:grpSpPr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FCE5562F-D205-F539-B41B-855AA086AC0B}"/>
                </a:ext>
              </a:extLst>
            </p:cNvPr>
            <p:cNvCxnSpPr/>
            <p:nvPr/>
          </p:nvCxnSpPr>
          <p:spPr>
            <a:xfrm rot="5400000">
              <a:off x="5943026" y="2746208"/>
              <a:ext cx="1729625" cy="616597"/>
            </a:xfrm>
            <a:prstGeom prst="straightConnector1">
              <a:avLst/>
            </a:prstGeom>
            <a:ln w="25400" cap="flat" cmpd="sng" algn="ctr">
              <a:solidFill>
                <a:srgbClr val="7A00FF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B66E5A3B-5AE5-AE2D-AFF7-988B508AC4A1}"/>
                </a:ext>
              </a:extLst>
            </p:cNvPr>
            <p:cNvCxnSpPr/>
            <p:nvPr/>
          </p:nvCxnSpPr>
          <p:spPr>
            <a:xfrm rot="10800000" flipV="1">
              <a:off x="6506536" y="2189694"/>
              <a:ext cx="609600" cy="533400"/>
            </a:xfrm>
            <a:prstGeom prst="straightConnector1">
              <a:avLst/>
            </a:prstGeom>
            <a:ln w="25400" cap="flat" cmpd="sng" algn="ctr">
              <a:solidFill>
                <a:srgbClr val="7A00FF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BB27BF0C-22F7-A438-8AF3-5AFBBB09051F}"/>
                </a:ext>
              </a:extLst>
            </p:cNvPr>
            <p:cNvCxnSpPr/>
            <p:nvPr/>
          </p:nvCxnSpPr>
          <p:spPr>
            <a:xfrm rot="5400000">
              <a:off x="6161162" y="2511622"/>
              <a:ext cx="1276902" cy="633046"/>
            </a:xfrm>
            <a:prstGeom prst="straightConnector1">
              <a:avLst/>
            </a:prstGeom>
            <a:ln w="25400" cap="flat" cmpd="sng" algn="ctr">
              <a:solidFill>
                <a:srgbClr val="7A00FF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B1660CC-3BDB-A6DA-A441-853BB1D9536A}"/>
                </a:ext>
              </a:extLst>
            </p:cNvPr>
            <p:cNvCxnSpPr/>
            <p:nvPr/>
          </p:nvCxnSpPr>
          <p:spPr>
            <a:xfrm rot="5400000">
              <a:off x="6025058" y="2648742"/>
              <a:ext cx="1550126" cy="648419"/>
            </a:xfrm>
            <a:prstGeom prst="straightConnector1">
              <a:avLst/>
            </a:prstGeom>
            <a:ln w="25400" cap="flat" cmpd="sng" algn="ctr">
              <a:solidFill>
                <a:srgbClr val="7A00FF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BB29CE3A-A5C8-CC4B-7298-C995AB18E4A4}"/>
                </a:ext>
              </a:extLst>
            </p:cNvPr>
            <p:cNvCxnSpPr/>
            <p:nvPr/>
          </p:nvCxnSpPr>
          <p:spPr>
            <a:xfrm rot="5400000">
              <a:off x="5836031" y="2825955"/>
              <a:ext cx="1916366" cy="660233"/>
            </a:xfrm>
            <a:prstGeom prst="straightConnector1">
              <a:avLst/>
            </a:prstGeom>
            <a:ln w="25400" cap="flat" cmpd="sng" algn="ctr">
              <a:solidFill>
                <a:srgbClr val="7A00FF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412DA7BB-5B6D-1837-FE7D-255AA4CFD45C}"/>
                </a:ext>
              </a:extLst>
            </p:cNvPr>
            <p:cNvCxnSpPr/>
            <p:nvPr/>
          </p:nvCxnSpPr>
          <p:spPr>
            <a:xfrm rot="5400000">
              <a:off x="5628139" y="3002023"/>
              <a:ext cx="2308521" cy="683862"/>
            </a:xfrm>
            <a:prstGeom prst="straightConnector1">
              <a:avLst/>
            </a:prstGeom>
            <a:ln w="25400" cap="flat" cmpd="sng" algn="ctr">
              <a:solidFill>
                <a:srgbClr val="7A00FF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515D79EF-FBA6-DDC9-3CF8-AC7FF69ABE77}"/>
                </a:ext>
              </a:extLst>
            </p:cNvPr>
            <p:cNvCxnSpPr/>
            <p:nvPr/>
          </p:nvCxnSpPr>
          <p:spPr>
            <a:xfrm rot="5400000">
              <a:off x="5421391" y="3226493"/>
              <a:ext cx="2739739" cy="666141"/>
            </a:xfrm>
            <a:prstGeom prst="straightConnector1">
              <a:avLst/>
            </a:prstGeom>
            <a:ln w="25400" cap="flat" cmpd="sng" algn="ctr">
              <a:solidFill>
                <a:srgbClr val="7A00FF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9A780FC-C8C6-67F1-2E85-69A29B2E3CDF}"/>
                </a:ext>
              </a:extLst>
            </p:cNvPr>
            <p:cNvSpPr txBox="1"/>
            <p:nvPr/>
          </p:nvSpPr>
          <p:spPr>
            <a:xfrm>
              <a:off x="6582736" y="1835007"/>
              <a:ext cx="40420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l-GR" sz="2200" dirty="0">
                  <a:solidFill>
                    <a:srgbClr val="7A00FF"/>
                  </a:solidFill>
                  <a:latin typeface="Times"/>
                  <a:cs typeface="Times"/>
                </a:rPr>
                <a:t>β</a:t>
              </a:r>
              <a:r>
                <a:rPr lang="el-GR" sz="2200" baseline="30000" dirty="0">
                  <a:solidFill>
                    <a:srgbClr val="7A00FF"/>
                  </a:solidFill>
                  <a:latin typeface="Times"/>
                  <a:cs typeface="Times"/>
                </a:rPr>
                <a:t>-</a:t>
              </a:r>
              <a:endParaRPr lang="en-US" sz="2200" baseline="30000" dirty="0">
                <a:solidFill>
                  <a:srgbClr val="7A00FF"/>
                </a:solidFill>
                <a:latin typeface="Times"/>
                <a:cs typeface="Times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BA4F600-A3B9-8691-57C1-0873D2F46B96}"/>
                </a:ext>
              </a:extLst>
            </p:cNvPr>
            <p:cNvSpPr txBox="1"/>
            <p:nvPr/>
          </p:nvSpPr>
          <p:spPr>
            <a:xfrm>
              <a:off x="7667809" y="2189694"/>
              <a:ext cx="112472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rgbClr val="000000"/>
                  </a:solidFill>
                  <a:latin typeface="Times"/>
                  <a:cs typeface="Times"/>
                </a:rPr>
                <a:t>(A, Z-1)</a:t>
              </a:r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FEE8EACA-0C25-FB7C-196C-C3D3EE528114}"/>
                </a:ext>
              </a:extLst>
            </p:cNvPr>
            <p:cNvSpPr/>
            <p:nvPr/>
          </p:nvSpPr>
          <p:spPr>
            <a:xfrm>
              <a:off x="6430336" y="2161891"/>
              <a:ext cx="674929" cy="1170803"/>
            </a:xfrm>
            <a:custGeom>
              <a:avLst/>
              <a:gdLst>
                <a:gd name="connsiteX0" fmla="*/ 620266 w 620266"/>
                <a:gd name="connsiteY0" fmla="*/ 0 h 1063223"/>
                <a:gd name="connsiteX1" fmla="*/ 29536 w 620266"/>
                <a:gd name="connsiteY1" fmla="*/ 162436 h 1063223"/>
                <a:gd name="connsiteX2" fmla="*/ 0 w 620266"/>
                <a:gd name="connsiteY2" fmla="*/ 1063223 h 1063223"/>
                <a:gd name="connsiteX3" fmla="*/ 620266 w 620266"/>
                <a:gd name="connsiteY3" fmla="*/ 0 h 106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266" h="1063223">
                  <a:moveTo>
                    <a:pt x="620266" y="0"/>
                  </a:moveTo>
                  <a:lnTo>
                    <a:pt x="29536" y="162436"/>
                  </a:lnTo>
                  <a:lnTo>
                    <a:pt x="0" y="1063223"/>
                  </a:lnTo>
                  <a:lnTo>
                    <a:pt x="620266" y="0"/>
                  </a:lnTo>
                  <a:close/>
                </a:path>
              </a:pathLst>
            </a:custGeom>
            <a:gradFill>
              <a:gsLst>
                <a:gs pos="0">
                  <a:srgbClr val="7A00FF"/>
                </a:gs>
                <a:gs pos="100000">
                  <a:srgbClr val="400080"/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28D030E-14B3-BF3E-A944-4B86C6A41A99}"/>
                </a:ext>
              </a:extLst>
            </p:cNvPr>
            <p:cNvCxnSpPr/>
            <p:nvPr/>
          </p:nvCxnSpPr>
          <p:spPr>
            <a:xfrm>
              <a:off x="7086600" y="2189694"/>
              <a:ext cx="2209800" cy="1588"/>
            </a:xfrm>
            <a:prstGeom prst="line">
              <a:avLst/>
            </a:pr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7BE04D0E-9836-F342-E450-FBB1FE9CC040}"/>
              </a:ext>
            </a:extLst>
          </p:cNvPr>
          <p:cNvSpPr txBox="1"/>
          <p:nvPr/>
        </p:nvSpPr>
        <p:spPr>
          <a:xfrm>
            <a:off x="26393" y="5803882"/>
            <a:ext cx="3043910" cy="338554"/>
          </a:xfrm>
          <a:prstGeom prst="rect">
            <a:avLst/>
          </a:prstGeom>
          <a:noFill/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chemeClr val="tx1"/>
                </a:solidFill>
                <a:latin typeface="Times New Roman"/>
                <a:cs typeface="Times New Roman"/>
              </a:rPr>
              <a:t>Larsen et al, PPNP 107 (2019) 69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19A459F-2FFE-B924-40F8-DA8D72043CBE}"/>
              </a:ext>
            </a:extLst>
          </p:cNvPr>
          <p:cNvSpPr txBox="1"/>
          <p:nvPr/>
        </p:nvSpPr>
        <p:spPr>
          <a:xfrm>
            <a:off x="229089" y="1697251"/>
            <a:ext cx="66990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7A00FF"/>
                </a:solidFill>
                <a:latin typeface="Times" pitchFamily="2" charset="0"/>
                <a:cs typeface="Calibri"/>
              </a:rPr>
              <a:t> </a:t>
            </a:r>
            <a:r>
              <a:rPr lang="el-GR" sz="2000" dirty="0">
                <a:solidFill>
                  <a:srgbClr val="7A00FF"/>
                </a:solidFill>
                <a:latin typeface="Arial" panose="020B0604020202020204" pitchFamily="34" charset="0"/>
                <a:cs typeface="Calibri"/>
              </a:rPr>
              <a:t>β</a:t>
            </a:r>
            <a:r>
              <a:rPr lang="en-US" sz="2000" dirty="0">
                <a:solidFill>
                  <a:srgbClr val="7A00FF"/>
                </a:solidFill>
                <a:latin typeface="Times" pitchFamily="2" charset="0"/>
                <a:cs typeface="Calibri"/>
              </a:rPr>
              <a:t>-Oslo method: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A00FF"/>
                </a:solidFill>
                <a:latin typeface="Times" pitchFamily="2" charset="0"/>
                <a:cs typeface="Calibri"/>
              </a:rPr>
              <a:t>Use </a:t>
            </a:r>
            <a:r>
              <a:rPr lang="el-GR" sz="2000" dirty="0">
                <a:solidFill>
                  <a:srgbClr val="7A00FF"/>
                </a:solidFill>
                <a:latin typeface="Arial" panose="020B0604020202020204" pitchFamily="34" charset="0"/>
                <a:cs typeface="Calibri"/>
              </a:rPr>
              <a:t>β</a:t>
            </a:r>
            <a:r>
              <a:rPr lang="en-US" sz="2000" dirty="0">
                <a:solidFill>
                  <a:srgbClr val="7A00FF"/>
                </a:solidFill>
                <a:latin typeface="Times" pitchFamily="2" charset="0"/>
                <a:cs typeface="Calibri"/>
              </a:rPr>
              <a:t> decay to populate compound nucleus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A00FF"/>
                </a:solidFill>
                <a:latin typeface="Times" pitchFamily="2" charset="0"/>
                <a:cs typeface="Calibri"/>
              </a:rPr>
              <a:t>Extract Nuclear Level Density and </a:t>
            </a:r>
            <a:r>
              <a:rPr lang="el-GR" sz="2000" dirty="0">
                <a:solidFill>
                  <a:srgbClr val="7A00FF"/>
                </a:solidFill>
                <a:latin typeface="Arial" panose="020B0604020202020204" pitchFamily="34" charset="0"/>
                <a:cs typeface="Calibri"/>
              </a:rPr>
              <a:t>γ</a:t>
            </a:r>
            <a:r>
              <a:rPr lang="en-US" sz="2000" dirty="0">
                <a:solidFill>
                  <a:srgbClr val="7A00FF"/>
                </a:solidFill>
                <a:latin typeface="Times" pitchFamily="2" charset="0"/>
                <a:cs typeface="Calibri"/>
              </a:rPr>
              <a:t>-ray strength function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A00FF"/>
                </a:solidFill>
                <a:latin typeface="Times" pitchFamily="2" charset="0"/>
                <a:cs typeface="Calibri"/>
              </a:rPr>
              <a:t>Use them to constrain neutron-capture 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821CBF4-6403-A340-1403-7D24E1577827}"/>
              </a:ext>
            </a:extLst>
          </p:cNvPr>
          <p:cNvGrpSpPr/>
          <p:nvPr/>
        </p:nvGrpSpPr>
        <p:grpSpPr>
          <a:xfrm>
            <a:off x="7134199" y="1794524"/>
            <a:ext cx="2314601" cy="1495248"/>
            <a:chOff x="1009410" y="1289026"/>
            <a:chExt cx="2314601" cy="1495248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FC6E15F-C8DA-8741-CEA5-CC461D459F05}"/>
                </a:ext>
              </a:extLst>
            </p:cNvPr>
            <p:cNvSpPr/>
            <p:nvPr/>
          </p:nvSpPr>
          <p:spPr>
            <a:xfrm>
              <a:off x="1828800" y="1295400"/>
              <a:ext cx="6858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F9C8ED8E-484E-A973-C630-3C56179369FD}"/>
                </a:ext>
              </a:extLst>
            </p:cNvPr>
            <p:cNvSpPr/>
            <p:nvPr/>
          </p:nvSpPr>
          <p:spPr>
            <a:xfrm>
              <a:off x="1066800" y="1289026"/>
              <a:ext cx="6858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A2F91C8-B864-9BDC-D303-417DEF301A92}"/>
                </a:ext>
              </a:extLst>
            </p:cNvPr>
            <p:cNvSpPr/>
            <p:nvPr/>
          </p:nvSpPr>
          <p:spPr>
            <a:xfrm>
              <a:off x="2590800" y="2098474"/>
              <a:ext cx="6858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00B691B9-FEDB-EEC4-456B-960CA9163249}"/>
                </a:ext>
              </a:extLst>
            </p:cNvPr>
            <p:cNvCxnSpPr/>
            <p:nvPr/>
          </p:nvCxnSpPr>
          <p:spPr>
            <a:xfrm>
              <a:off x="1409700" y="1874560"/>
              <a:ext cx="762000" cy="63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FF53651-D6B7-83C5-3946-3810B9F3D1E2}"/>
                </a:ext>
              </a:extLst>
            </p:cNvPr>
            <p:cNvSpPr txBox="1"/>
            <p:nvPr/>
          </p:nvSpPr>
          <p:spPr>
            <a:xfrm>
              <a:off x="1009410" y="1370344"/>
              <a:ext cx="78098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aseline="30000" dirty="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139</a:t>
              </a:r>
              <a:r>
                <a:rPr lang="en-US" sz="2200" dirty="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Ba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C52506D-1FCE-F798-6875-E76E62802DD1}"/>
                </a:ext>
              </a:extLst>
            </p:cNvPr>
            <p:cNvSpPr txBox="1"/>
            <p:nvPr/>
          </p:nvSpPr>
          <p:spPr>
            <a:xfrm>
              <a:off x="1771410" y="1370344"/>
              <a:ext cx="78098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aseline="30000" dirty="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140</a:t>
              </a:r>
              <a:r>
                <a:rPr lang="en-US" sz="2200" dirty="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Ba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165C9D9-A1CC-460B-3C9F-7CFCC6AC535C}"/>
                </a:ext>
              </a:extLst>
            </p:cNvPr>
            <p:cNvSpPr txBox="1"/>
            <p:nvPr/>
          </p:nvSpPr>
          <p:spPr>
            <a:xfrm>
              <a:off x="2533410" y="2269355"/>
              <a:ext cx="790601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baseline="30000" dirty="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140</a:t>
              </a:r>
              <a:r>
                <a:rPr lang="en-US" sz="2300" dirty="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Cs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65C6509-195E-565D-4929-EA549E009C55}"/>
                </a:ext>
              </a:extLst>
            </p:cNvPr>
            <p:cNvSpPr txBox="1"/>
            <p:nvPr/>
          </p:nvSpPr>
          <p:spPr>
            <a:xfrm>
              <a:off x="1362597" y="1852252"/>
              <a:ext cx="80413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(n,</a:t>
              </a:r>
              <a:r>
                <a:rPr lang="el-GR" sz="2600" dirty="0" err="1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γ</a:t>
              </a:r>
              <a:r>
                <a:rPr lang="en-US" sz="2600" dirty="0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)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17DF561-768E-6616-3DA7-8940040F51C1}"/>
                </a:ext>
              </a:extLst>
            </p:cNvPr>
            <p:cNvSpPr txBox="1"/>
            <p:nvPr/>
          </p:nvSpPr>
          <p:spPr>
            <a:xfrm>
              <a:off x="2574758" y="1584158"/>
              <a:ext cx="42832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600" dirty="0">
                  <a:solidFill>
                    <a:srgbClr val="00B0F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β</a:t>
              </a:r>
              <a:r>
                <a:rPr lang="en-US" sz="2600" baseline="30000" dirty="0">
                  <a:solidFill>
                    <a:srgbClr val="00B0F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-</a:t>
              </a: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98530EB2-F44D-5F96-9C4A-BF3E95A90CE4}"/>
                </a:ext>
              </a:extLst>
            </p:cNvPr>
            <p:cNvCxnSpPr/>
            <p:nvPr/>
          </p:nvCxnSpPr>
          <p:spPr>
            <a:xfrm flipH="1" flipV="1">
              <a:off x="2330116" y="1788084"/>
              <a:ext cx="471639" cy="482404"/>
            </a:xfrm>
            <a:prstGeom prst="straightConnector1">
              <a:avLst/>
            </a:prstGeom>
            <a:ln w="47625">
              <a:solidFill>
                <a:srgbClr val="00B0F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63DD5B64-3F82-8DB2-C636-3C5FFACC0B9F}"/>
              </a:ext>
            </a:extLst>
          </p:cNvPr>
          <p:cNvSpPr txBox="1"/>
          <p:nvPr/>
        </p:nvSpPr>
        <p:spPr>
          <a:xfrm>
            <a:off x="6588471" y="4913283"/>
            <a:ext cx="273023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Radioactive Ion Beam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Device to measure:</a:t>
            </a:r>
          </a:p>
          <a:p>
            <a:pPr marL="756920" lvl="1" indent="-18288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Excitation energy</a:t>
            </a:r>
          </a:p>
          <a:p>
            <a:pPr marL="756920" lvl="1" indent="-182880">
              <a:buFont typeface="Arial" panose="020B0604020202020204" pitchFamily="34" charset="0"/>
              <a:buChar char="•"/>
            </a:pPr>
            <a:r>
              <a:rPr lang="el-G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-ray energy</a:t>
            </a:r>
          </a:p>
        </p:txBody>
      </p:sp>
    </p:spTree>
    <p:extLst>
      <p:ext uri="{BB962C8B-B14F-4D97-AF65-F5344CB8AC3E}">
        <p14:creationId xmlns:p14="http://schemas.microsoft.com/office/powerpoint/2010/main" val="814618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3FE79-DB07-0512-B9FD-6999D64187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Artemis Spyrou - TA Workshop - FRIB Aug. 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FD92DB-7D87-CB3A-6A91-00CE49BF30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5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99A2582-4A57-F5F3-DBEC-B68E5ECC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686800" cy="968796"/>
          </a:xfrm>
        </p:spPr>
        <p:txBody>
          <a:bodyPr/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β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decay as a tool to study neutron-capture reactions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-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4705E4-14E1-F18A-A4D7-B5330A1E6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44" y="1044996"/>
            <a:ext cx="3643645" cy="28130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E723A3-7F02-F726-A3D2-43D6EBA73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3393079"/>
            <a:ext cx="3524250" cy="30585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499917-6FE6-0207-5D64-29DF9465C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0" y="1028370"/>
            <a:ext cx="3219450" cy="46562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CC4FC40-05EC-303B-3601-2841785298DD}"/>
              </a:ext>
            </a:extLst>
          </p:cNvPr>
          <p:cNvSpPr txBox="1"/>
          <p:nvPr/>
        </p:nvSpPr>
        <p:spPr>
          <a:xfrm>
            <a:off x="3493041" y="1800761"/>
            <a:ext cx="23475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64308"/>
                </a:solidFill>
                <a:latin typeface="+mn-lt"/>
              </a:rPr>
              <a:t>Combined with the </a:t>
            </a:r>
            <a:r>
              <a:rPr lang="en-US" sz="1600" b="1" dirty="0">
                <a:solidFill>
                  <a:srgbClr val="064308"/>
                </a:solidFill>
                <a:latin typeface="+mn-lt"/>
              </a:rPr>
              <a:t>Shape Method </a:t>
            </a:r>
            <a:r>
              <a:rPr lang="en-US" sz="1600" dirty="0">
                <a:solidFill>
                  <a:srgbClr val="064308"/>
                </a:solidFill>
                <a:latin typeface="+mn-lt"/>
              </a:rPr>
              <a:t>we can get model independent partial NLDs far from stability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F02AC0-9DD3-11D7-A1ED-8E88E0BEEBB5}"/>
              </a:ext>
            </a:extLst>
          </p:cNvPr>
          <p:cNvSpPr txBox="1"/>
          <p:nvPr/>
        </p:nvSpPr>
        <p:spPr>
          <a:xfrm>
            <a:off x="3581400" y="1081221"/>
            <a:ext cx="2612031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Muecher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 PRC Lett.2023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7096F3-7ABE-9DA4-DD7C-AAF80CC15C1A}"/>
              </a:ext>
            </a:extLst>
          </p:cNvPr>
          <p:cNvSpPr txBox="1"/>
          <p:nvPr/>
        </p:nvSpPr>
        <p:spPr>
          <a:xfrm>
            <a:off x="2362200" y="2834648"/>
            <a:ext cx="10027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aseline="30000" dirty="0">
                <a:solidFill>
                  <a:srgbClr val="064308"/>
                </a:solidFill>
                <a:latin typeface="+mn-lt"/>
              </a:rPr>
              <a:t>88</a:t>
            </a:r>
            <a:r>
              <a:rPr lang="en-US" sz="2200" dirty="0">
                <a:solidFill>
                  <a:srgbClr val="064308"/>
                </a:solidFill>
                <a:latin typeface="+mn-lt"/>
              </a:rPr>
              <a:t>Kr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5B3FF4-82F0-FC72-9A3B-C0D9D8A54BC3}"/>
              </a:ext>
            </a:extLst>
          </p:cNvPr>
          <p:cNvSpPr txBox="1"/>
          <p:nvPr/>
        </p:nvSpPr>
        <p:spPr>
          <a:xfrm>
            <a:off x="5190672" y="5510704"/>
            <a:ext cx="10027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aseline="30000" dirty="0">
                <a:solidFill>
                  <a:srgbClr val="064308"/>
                </a:solidFill>
                <a:latin typeface="+mn-lt"/>
              </a:rPr>
              <a:t>60</a:t>
            </a:r>
            <a:r>
              <a:rPr lang="en-US" sz="2200" dirty="0">
                <a:solidFill>
                  <a:srgbClr val="064308"/>
                </a:solidFill>
                <a:latin typeface="+mn-lt"/>
              </a:rPr>
              <a:t>Fe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36E6F5-EC1E-E0C0-AC00-7307C24A2B50}"/>
              </a:ext>
            </a:extLst>
          </p:cNvPr>
          <p:cNvSpPr txBox="1"/>
          <p:nvPr/>
        </p:nvSpPr>
        <p:spPr>
          <a:xfrm>
            <a:off x="110214" y="4710029"/>
            <a:ext cx="26014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064308"/>
                </a:solidFill>
                <a:latin typeface="+mn-lt"/>
              </a:rPr>
              <a:t>Identified a strong </a:t>
            </a:r>
            <a:r>
              <a:rPr lang="en-US" sz="1600" dirty="0" err="1">
                <a:solidFill>
                  <a:srgbClr val="064308"/>
                </a:solidFill>
                <a:latin typeface="+mn-lt"/>
              </a:rPr>
              <a:t>upbend</a:t>
            </a:r>
            <a:r>
              <a:rPr lang="en-US" sz="1600" dirty="0">
                <a:solidFill>
                  <a:srgbClr val="064308"/>
                </a:solidFill>
                <a:latin typeface="+mn-lt"/>
              </a:rPr>
              <a:t> in the </a:t>
            </a:r>
            <a:r>
              <a:rPr lang="el-GR" sz="1600" dirty="0">
                <a:solidFill>
                  <a:srgbClr val="064308"/>
                </a:solidFill>
                <a:latin typeface="+mn-lt"/>
              </a:rPr>
              <a:t>γ</a:t>
            </a:r>
            <a:r>
              <a:rPr lang="en-US" sz="1600" dirty="0">
                <a:solidFill>
                  <a:srgbClr val="064308"/>
                </a:solidFill>
                <a:latin typeface="+mn-lt"/>
              </a:rPr>
              <a:t>SF of </a:t>
            </a:r>
            <a:r>
              <a:rPr lang="en-US" sz="1600" baseline="30000" dirty="0">
                <a:solidFill>
                  <a:srgbClr val="064308"/>
                </a:solidFill>
                <a:latin typeface="+mn-lt"/>
              </a:rPr>
              <a:t>60</a:t>
            </a:r>
            <a:r>
              <a:rPr lang="en-US" sz="1600" dirty="0">
                <a:solidFill>
                  <a:srgbClr val="064308"/>
                </a:solidFill>
                <a:latin typeface="+mn-lt"/>
              </a:rPr>
              <a:t>Fe, resulting in </a:t>
            </a:r>
            <a:r>
              <a:rPr lang="en-US" sz="1600" b="1" dirty="0">
                <a:solidFill>
                  <a:srgbClr val="064308"/>
                </a:solidFill>
                <a:latin typeface="+mn-lt"/>
              </a:rPr>
              <a:t>enhanced production of </a:t>
            </a:r>
            <a:r>
              <a:rPr lang="en-US" sz="1600" b="1" baseline="30000" dirty="0">
                <a:solidFill>
                  <a:srgbClr val="064308"/>
                </a:solidFill>
                <a:latin typeface="+mn-lt"/>
              </a:rPr>
              <a:t>60</a:t>
            </a:r>
            <a:r>
              <a:rPr lang="en-US" sz="1600" b="1" dirty="0">
                <a:solidFill>
                  <a:srgbClr val="064308"/>
                </a:solidFill>
                <a:latin typeface="+mn-lt"/>
              </a:rPr>
              <a:t>Fe in massive stars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6B33F9-DF4E-7876-6F58-11F602521DE2}"/>
              </a:ext>
            </a:extLst>
          </p:cNvPr>
          <p:cNvSpPr txBox="1"/>
          <p:nvPr/>
        </p:nvSpPr>
        <p:spPr>
          <a:xfrm>
            <a:off x="363197" y="6172200"/>
            <a:ext cx="306580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Spyrou et al Nature Comms 2024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E75D36-91C1-807C-C4E6-04649F7DE27E}"/>
              </a:ext>
            </a:extLst>
          </p:cNvPr>
          <p:cNvSpPr txBox="1"/>
          <p:nvPr/>
        </p:nvSpPr>
        <p:spPr>
          <a:xfrm>
            <a:off x="7239000" y="6108076"/>
            <a:ext cx="2185416" cy="3435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Spyrou et al PRL 2024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0B0CE8-9451-032D-5AE6-E23C4C6349CC}"/>
              </a:ext>
            </a:extLst>
          </p:cNvPr>
          <p:cNvSpPr txBox="1"/>
          <p:nvPr/>
        </p:nvSpPr>
        <p:spPr>
          <a:xfrm>
            <a:off x="6324600" y="5592737"/>
            <a:ext cx="32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64308"/>
                </a:solidFill>
                <a:latin typeface="+mn-lt"/>
              </a:rPr>
              <a:t>Impact of </a:t>
            </a:r>
            <a:r>
              <a:rPr lang="en-US" sz="1600" baseline="30000" dirty="0">
                <a:solidFill>
                  <a:srgbClr val="064308"/>
                </a:solidFill>
                <a:latin typeface="+mn-lt"/>
              </a:rPr>
              <a:t>139</a:t>
            </a:r>
            <a:r>
              <a:rPr lang="en-US" sz="1600" dirty="0">
                <a:solidFill>
                  <a:srgbClr val="064308"/>
                </a:solidFill>
                <a:latin typeface="+mn-lt"/>
              </a:rPr>
              <a:t>Ba(n,</a:t>
            </a:r>
            <a:r>
              <a:rPr lang="el-GR" sz="1600" dirty="0">
                <a:solidFill>
                  <a:srgbClr val="064308"/>
                </a:solidFill>
                <a:latin typeface="+mn-lt"/>
              </a:rPr>
              <a:t>γ</a:t>
            </a:r>
            <a:r>
              <a:rPr lang="en-US" sz="1600" dirty="0">
                <a:solidFill>
                  <a:srgbClr val="064308"/>
                </a:solidFill>
                <a:latin typeface="+mn-lt"/>
              </a:rPr>
              <a:t>)</a:t>
            </a:r>
            <a:r>
              <a:rPr lang="en-US" sz="1600" baseline="30000" dirty="0">
                <a:solidFill>
                  <a:srgbClr val="064308"/>
                </a:solidFill>
                <a:latin typeface="+mn-lt"/>
              </a:rPr>
              <a:t>140</a:t>
            </a:r>
            <a:r>
              <a:rPr lang="en-US" sz="1600" dirty="0">
                <a:solidFill>
                  <a:srgbClr val="064308"/>
                </a:solidFill>
                <a:latin typeface="+mn-lt"/>
              </a:rPr>
              <a:t>Ba reaction </a:t>
            </a:r>
            <a:r>
              <a:rPr lang="en-US" sz="1600" b="1" dirty="0">
                <a:solidFill>
                  <a:srgbClr val="064308"/>
                </a:solidFill>
                <a:latin typeface="+mn-lt"/>
              </a:rPr>
              <a:t>on </a:t>
            </a:r>
            <a:r>
              <a:rPr lang="en-US" sz="1600" b="1" dirty="0" err="1">
                <a:solidFill>
                  <a:srgbClr val="064308"/>
                </a:solidFill>
                <a:latin typeface="+mn-lt"/>
              </a:rPr>
              <a:t>i</a:t>
            </a:r>
            <a:r>
              <a:rPr lang="en-US" sz="1600" b="1" dirty="0">
                <a:solidFill>
                  <a:srgbClr val="064308"/>
                </a:solidFill>
                <a:latin typeface="+mn-lt"/>
              </a:rPr>
              <a:t>-process calculations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E8182F-9D13-012B-FA48-6CC285887685}"/>
              </a:ext>
            </a:extLst>
          </p:cNvPr>
          <p:cNvSpPr txBox="1"/>
          <p:nvPr/>
        </p:nvSpPr>
        <p:spPr>
          <a:xfrm>
            <a:off x="3581400" y="1447800"/>
            <a:ext cx="2612031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Wiedeking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 PRC 2021</a:t>
            </a:r>
          </a:p>
        </p:txBody>
      </p:sp>
    </p:spTree>
    <p:extLst>
      <p:ext uri="{BB962C8B-B14F-4D97-AF65-F5344CB8AC3E}">
        <p14:creationId xmlns:p14="http://schemas.microsoft.com/office/powerpoint/2010/main" val="3123245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E4F70-C864-FFF5-B7D8-EA7A3ED82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AF1DF-6E39-AF4D-7133-60A313AB6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3681"/>
            <a:ext cx="8686800" cy="50835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Sensitivity to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-decay properties</a:t>
            </a:r>
          </a:p>
        </p:txBody>
      </p:sp>
      <p:sp>
        <p:nvSpPr>
          <p:cNvPr id="44" name="Footer Placeholder 43">
            <a:extLst>
              <a:ext uri="{FF2B5EF4-FFF2-40B4-BE49-F238E27FC236}">
                <a16:creationId xmlns:a16="http://schemas.microsoft.com/office/drawing/2014/main" id="{53B9515A-76EA-AAAC-14F9-27E9ABE0E1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45" name="Slide Number Placeholder 44">
            <a:extLst>
              <a:ext uri="{FF2B5EF4-FFF2-40B4-BE49-F238E27FC236}">
                <a16:creationId xmlns:a16="http://schemas.microsoft.com/office/drawing/2014/main" id="{F6E32397-4481-FBFC-B98E-D8C6C6EA1C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9AED17-031D-FF3A-3BCB-C64E7C40059C}"/>
              </a:ext>
            </a:extLst>
          </p:cNvPr>
          <p:cNvSpPr txBox="1"/>
          <p:nvPr/>
        </p:nvSpPr>
        <p:spPr>
          <a:xfrm>
            <a:off x="6268830" y="4598313"/>
            <a:ext cx="8899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imes"/>
                <a:cs typeface="Times"/>
              </a:rPr>
              <a:t>(A, Z)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E945D7D-0907-493F-0E46-48F5ACA1427F}"/>
              </a:ext>
            </a:extLst>
          </p:cNvPr>
          <p:cNvCxnSpPr/>
          <p:nvPr/>
        </p:nvCxnSpPr>
        <p:spPr>
          <a:xfrm>
            <a:off x="5621130" y="4598313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5E0091B-4264-167E-EA14-CDF3D4F13249}"/>
              </a:ext>
            </a:extLst>
          </p:cNvPr>
          <p:cNvCxnSpPr/>
          <p:nvPr/>
        </p:nvCxnSpPr>
        <p:spPr>
          <a:xfrm>
            <a:off x="5621130" y="4141113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563E0F-D388-EBF4-7226-5D6ADC1205E4}"/>
              </a:ext>
            </a:extLst>
          </p:cNvPr>
          <p:cNvCxnSpPr/>
          <p:nvPr/>
        </p:nvCxnSpPr>
        <p:spPr>
          <a:xfrm>
            <a:off x="5621130" y="3760113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DA33B0C-3FAB-C7E8-FC38-692A66E30943}"/>
              </a:ext>
            </a:extLst>
          </p:cNvPr>
          <p:cNvCxnSpPr/>
          <p:nvPr/>
        </p:nvCxnSpPr>
        <p:spPr>
          <a:xfrm>
            <a:off x="5621130" y="3531513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378BAD1-2667-C1E7-56A6-EBF4D47078CC}"/>
              </a:ext>
            </a:extLst>
          </p:cNvPr>
          <p:cNvCxnSpPr/>
          <p:nvPr/>
        </p:nvCxnSpPr>
        <p:spPr>
          <a:xfrm>
            <a:off x="5621130" y="3379113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1BB0E5C-52B6-1477-ED7E-B0398B9DCB56}"/>
              </a:ext>
            </a:extLst>
          </p:cNvPr>
          <p:cNvCxnSpPr/>
          <p:nvPr/>
        </p:nvCxnSpPr>
        <p:spPr>
          <a:xfrm>
            <a:off x="5621130" y="3226713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1E4258-F209-CB2A-20C6-FBF4829071AD}"/>
              </a:ext>
            </a:extLst>
          </p:cNvPr>
          <p:cNvCxnSpPr/>
          <p:nvPr/>
        </p:nvCxnSpPr>
        <p:spPr>
          <a:xfrm>
            <a:off x="5621130" y="3074313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C55124B-5070-E761-4490-A4D0346B37A2}"/>
              </a:ext>
            </a:extLst>
          </p:cNvPr>
          <p:cNvCxnSpPr/>
          <p:nvPr/>
        </p:nvCxnSpPr>
        <p:spPr>
          <a:xfrm>
            <a:off x="5621130" y="2998113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15E288F-9239-8444-7EF5-E836928731F2}"/>
              </a:ext>
            </a:extLst>
          </p:cNvPr>
          <p:cNvCxnSpPr/>
          <p:nvPr/>
        </p:nvCxnSpPr>
        <p:spPr>
          <a:xfrm>
            <a:off x="5621130" y="2921913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F8ECB66-CF8B-6DA0-3884-D74C5C751868}"/>
              </a:ext>
            </a:extLst>
          </p:cNvPr>
          <p:cNvSpPr/>
          <p:nvPr/>
        </p:nvSpPr>
        <p:spPr>
          <a:xfrm>
            <a:off x="5621547" y="1672693"/>
            <a:ext cx="2212848" cy="1219200"/>
          </a:xfrm>
          <a:prstGeom prst="rect">
            <a:avLst/>
          </a:prstGeom>
          <a:gradFill>
            <a:gsLst>
              <a:gs pos="0">
                <a:srgbClr val="0000FF"/>
              </a:gs>
              <a:gs pos="100000">
                <a:schemeClr val="tx2">
                  <a:lumMod val="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2245DE-7C79-D1CD-E3A7-3A3443DDF812}"/>
              </a:ext>
            </a:extLst>
          </p:cNvPr>
          <p:cNvCxnSpPr/>
          <p:nvPr/>
        </p:nvCxnSpPr>
        <p:spPr>
          <a:xfrm>
            <a:off x="8478630" y="1778913"/>
            <a:ext cx="1130808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363BAFF-9C68-9E8D-00B4-F550CC693818}"/>
              </a:ext>
            </a:extLst>
          </p:cNvPr>
          <p:cNvGrpSpPr/>
          <p:nvPr/>
        </p:nvGrpSpPr>
        <p:grpSpPr>
          <a:xfrm>
            <a:off x="7792830" y="1474113"/>
            <a:ext cx="693994" cy="3124200"/>
            <a:chOff x="5638800" y="2286000"/>
            <a:chExt cx="693994" cy="3124200"/>
          </a:xfrm>
          <a:effectLst/>
        </p:grpSpPr>
        <p:grpSp>
          <p:nvGrpSpPr>
            <p:cNvPr id="19" name="Group 86">
              <a:extLst>
                <a:ext uri="{FF2B5EF4-FFF2-40B4-BE49-F238E27FC236}">
                  <a16:creationId xmlns:a16="http://schemas.microsoft.com/office/drawing/2014/main" id="{D5E31CF2-5ED5-1351-8E6E-C6AB131A439D}"/>
                </a:ext>
              </a:extLst>
            </p:cNvPr>
            <p:cNvGrpSpPr/>
            <p:nvPr/>
          </p:nvGrpSpPr>
          <p:grpSpPr>
            <a:xfrm>
              <a:off x="5638800" y="2590800"/>
              <a:ext cx="693994" cy="2819400"/>
              <a:chOff x="5638800" y="2590800"/>
              <a:chExt cx="693994" cy="2819400"/>
            </a:xfrm>
          </p:grpSpPr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EBEDA2D2-5E79-F26C-8DAC-67C719F1457B}"/>
                  </a:ext>
                </a:extLst>
              </p:cNvPr>
              <p:cNvCxnSpPr/>
              <p:nvPr/>
            </p:nvCxnSpPr>
            <p:spPr>
              <a:xfrm rot="10800000" flipV="1">
                <a:off x="5715000" y="2590800"/>
                <a:ext cx="609600" cy="152400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5F41F966-7817-17E8-F704-5880639F72BF}"/>
                  </a:ext>
                </a:extLst>
              </p:cNvPr>
              <p:cNvCxnSpPr/>
              <p:nvPr/>
            </p:nvCxnSpPr>
            <p:spPr>
              <a:xfrm rot="10800000" flipV="1">
                <a:off x="5715000" y="2590800"/>
                <a:ext cx="609600" cy="533400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C3F2DBC2-3515-D8C2-C01B-85B6D286BC06}"/>
                  </a:ext>
                </a:extLst>
              </p:cNvPr>
              <p:cNvCxnSpPr/>
              <p:nvPr/>
            </p:nvCxnSpPr>
            <p:spPr>
              <a:xfrm rot="5400000">
                <a:off x="5524500" y="2781300"/>
                <a:ext cx="990600" cy="609600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989E8EBB-24DC-B5BE-1D7D-8210A118C5E1}"/>
                  </a:ext>
                </a:extLst>
              </p:cNvPr>
              <p:cNvCxnSpPr/>
              <p:nvPr/>
            </p:nvCxnSpPr>
            <p:spPr>
              <a:xfrm rot="5400000">
                <a:off x="5304094" y="3009900"/>
                <a:ext cx="1439606" cy="617794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D29B389D-983D-0C14-2CF4-59033145ED81}"/>
                  </a:ext>
                </a:extLst>
              </p:cNvPr>
              <p:cNvCxnSpPr/>
              <p:nvPr/>
            </p:nvCxnSpPr>
            <p:spPr>
              <a:xfrm rot="5400000">
                <a:off x="5037394" y="3276600"/>
                <a:ext cx="1973006" cy="617794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26611986-5575-DAA4-20F2-B8B82A998E56}"/>
                  </a:ext>
                </a:extLst>
              </p:cNvPr>
              <p:cNvCxnSpPr/>
              <p:nvPr/>
            </p:nvCxnSpPr>
            <p:spPr>
              <a:xfrm rot="5400000">
                <a:off x="4804697" y="3424903"/>
                <a:ext cx="2362200" cy="693994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22AB8ABF-0C98-C375-D8DD-9DDE57A51034}"/>
                  </a:ext>
                </a:extLst>
              </p:cNvPr>
              <p:cNvCxnSpPr/>
              <p:nvPr/>
            </p:nvCxnSpPr>
            <p:spPr>
              <a:xfrm rot="5400000">
                <a:off x="4576097" y="3653503"/>
                <a:ext cx="2819400" cy="693994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8D36EC6-B2F2-D506-3F5C-F697273FCAF8}"/>
                </a:ext>
              </a:extLst>
            </p:cNvPr>
            <p:cNvSpPr txBox="1"/>
            <p:nvPr/>
          </p:nvSpPr>
          <p:spPr>
            <a:xfrm>
              <a:off x="5791200" y="2286000"/>
              <a:ext cx="40420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l-GR" sz="2200" dirty="0">
                  <a:solidFill>
                    <a:schemeClr val="tx1"/>
                  </a:solidFill>
                  <a:latin typeface="Times"/>
                  <a:cs typeface="Times"/>
                </a:rPr>
                <a:t>β</a:t>
              </a:r>
              <a:r>
                <a:rPr lang="el-GR" sz="2200" baseline="30000" dirty="0">
                  <a:solidFill>
                    <a:schemeClr val="tx1"/>
                  </a:solidFill>
                  <a:latin typeface="Times"/>
                  <a:cs typeface="Times"/>
                </a:rPr>
                <a:t>-</a:t>
              </a:r>
              <a:endParaRPr lang="en-US" sz="2200" baseline="30000" dirty="0">
                <a:solidFill>
                  <a:schemeClr val="tx1"/>
                </a:solidFill>
                <a:latin typeface="Times"/>
                <a:cs typeface="Time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74989B1-E09A-7A53-5889-45E24855F25E}"/>
              </a:ext>
            </a:extLst>
          </p:cNvPr>
          <p:cNvGrpSpPr/>
          <p:nvPr/>
        </p:nvGrpSpPr>
        <p:grpSpPr>
          <a:xfrm>
            <a:off x="5278230" y="2313107"/>
            <a:ext cx="2287588" cy="2286000"/>
            <a:chOff x="3124200" y="3124994"/>
            <a:chExt cx="2287588" cy="2286000"/>
          </a:xfrm>
        </p:grpSpPr>
        <p:grpSp>
          <p:nvGrpSpPr>
            <p:cNvPr id="29" name="Group 82">
              <a:extLst>
                <a:ext uri="{FF2B5EF4-FFF2-40B4-BE49-F238E27FC236}">
                  <a16:creationId xmlns:a16="http://schemas.microsoft.com/office/drawing/2014/main" id="{C9C21000-21EA-09CB-BBF4-B20E9AD10088}"/>
                </a:ext>
              </a:extLst>
            </p:cNvPr>
            <p:cNvGrpSpPr/>
            <p:nvPr/>
          </p:nvGrpSpPr>
          <p:grpSpPr>
            <a:xfrm>
              <a:off x="3885406" y="3124994"/>
              <a:ext cx="1526382" cy="2286000"/>
              <a:chOff x="3885406" y="3124994"/>
              <a:chExt cx="1526382" cy="2286000"/>
            </a:xfrm>
          </p:grpSpPr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BBFB1E6C-D46D-52A1-F0AF-895A1528B94C}"/>
                  </a:ext>
                </a:extLst>
              </p:cNvPr>
              <p:cNvCxnSpPr/>
              <p:nvPr/>
            </p:nvCxnSpPr>
            <p:spPr>
              <a:xfrm rot="5400000">
                <a:off x="3657600" y="3505200"/>
                <a:ext cx="7620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EC519D4A-B1E4-4E8C-DB0B-8CDE0582CB4B}"/>
                  </a:ext>
                </a:extLst>
              </p:cNvPr>
              <p:cNvCxnSpPr/>
              <p:nvPr/>
            </p:nvCxnSpPr>
            <p:spPr>
              <a:xfrm rot="5400000">
                <a:off x="3886994" y="3809206"/>
                <a:ext cx="7620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3DF2C320-1ED8-F85E-88AA-D0FA2AA99181}"/>
                  </a:ext>
                </a:extLst>
              </p:cNvPr>
              <p:cNvCxnSpPr/>
              <p:nvPr/>
            </p:nvCxnSpPr>
            <p:spPr>
              <a:xfrm rot="5400000">
                <a:off x="3886200" y="3810000"/>
                <a:ext cx="10668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EE2B04E9-BAD0-8EC8-73B8-484E77356B61}"/>
                  </a:ext>
                </a:extLst>
              </p:cNvPr>
              <p:cNvCxnSpPr/>
              <p:nvPr/>
            </p:nvCxnSpPr>
            <p:spPr>
              <a:xfrm rot="5400000">
                <a:off x="4190206" y="4571206"/>
                <a:ext cx="7620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7476980C-06AA-5BDE-4B81-66CEC2B6E3B5}"/>
                  </a:ext>
                </a:extLst>
              </p:cNvPr>
              <p:cNvCxnSpPr/>
              <p:nvPr/>
            </p:nvCxnSpPr>
            <p:spPr>
              <a:xfrm rot="5400000">
                <a:off x="3924300" y="4076700"/>
                <a:ext cx="17526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4DA519FF-28C6-182E-8AF6-E1CE915E4AAE}"/>
                  </a:ext>
                </a:extLst>
              </p:cNvPr>
              <p:cNvCxnSpPr/>
              <p:nvPr/>
            </p:nvCxnSpPr>
            <p:spPr>
              <a:xfrm rot="5400000">
                <a:off x="3963194" y="4267200"/>
                <a:ext cx="22860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AD1B3B2F-D691-F92B-53D3-947CAA3E363E}"/>
                  </a:ext>
                </a:extLst>
              </p:cNvPr>
              <p:cNvCxnSpPr/>
              <p:nvPr/>
            </p:nvCxnSpPr>
            <p:spPr>
              <a:xfrm>
                <a:off x="3886200" y="4572000"/>
                <a:ext cx="0" cy="838200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4B84F63D-3A6B-60FB-FDB4-AF8E7F47499C}"/>
                  </a:ext>
                </a:extLst>
              </p:cNvPr>
              <p:cNvCxnSpPr/>
              <p:nvPr/>
            </p:nvCxnSpPr>
            <p:spPr>
              <a:xfrm rot="5400000">
                <a:off x="3886994" y="5181600"/>
                <a:ext cx="4572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A94EC8D8-0383-8BC2-C197-2D84A35CC162}"/>
                  </a:ext>
                </a:extLst>
              </p:cNvPr>
              <p:cNvCxnSpPr/>
              <p:nvPr/>
            </p:nvCxnSpPr>
            <p:spPr>
              <a:xfrm rot="5400000">
                <a:off x="4534694" y="4533900"/>
                <a:ext cx="17526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80D6F3C9-77C2-5ED1-44FD-D317B29CE771}"/>
                  </a:ext>
                </a:extLst>
              </p:cNvPr>
              <p:cNvCxnSpPr/>
              <p:nvPr/>
            </p:nvCxnSpPr>
            <p:spPr>
              <a:xfrm rot="5400000">
                <a:off x="3657600" y="4360070"/>
                <a:ext cx="456406" cy="794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C8393D59-2353-7164-D652-0EE8AC57B8D1}"/>
                  </a:ext>
                </a:extLst>
              </p:cNvPr>
              <p:cNvCxnSpPr/>
              <p:nvPr/>
            </p:nvCxnSpPr>
            <p:spPr>
              <a:xfrm rot="5400000">
                <a:off x="3658394" y="3886200"/>
                <a:ext cx="456406" cy="794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76AA39B-5B9F-5FDA-EDCA-BD5B91676A45}"/>
                </a:ext>
              </a:extLst>
            </p:cNvPr>
            <p:cNvSpPr txBox="1"/>
            <p:nvPr/>
          </p:nvSpPr>
          <p:spPr>
            <a:xfrm>
              <a:off x="3124200" y="4114800"/>
              <a:ext cx="32573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200" dirty="0">
                  <a:solidFill>
                    <a:schemeClr val="accent1"/>
                  </a:solidFill>
                  <a:latin typeface="Times"/>
                  <a:cs typeface="Times"/>
                </a:rPr>
                <a:t>γ</a:t>
              </a:r>
              <a:endParaRPr lang="en-US" sz="2200" baseline="30000" dirty="0">
                <a:solidFill>
                  <a:schemeClr val="accent1"/>
                </a:solidFill>
                <a:latin typeface="Times"/>
                <a:cs typeface="Times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689694C3-D4CE-C90E-7EAC-BFC3B46912A8}"/>
              </a:ext>
            </a:extLst>
          </p:cNvPr>
          <p:cNvSpPr txBox="1"/>
          <p:nvPr/>
        </p:nvSpPr>
        <p:spPr>
          <a:xfrm>
            <a:off x="8478630" y="1778913"/>
            <a:ext cx="11247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imes"/>
                <a:cs typeface="Times"/>
              </a:rPr>
              <a:t>(A, Z-1)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AD3B1C1-61DA-6F29-6935-0AF6F7ABDDF7}"/>
              </a:ext>
            </a:extLst>
          </p:cNvPr>
          <p:cNvCxnSpPr/>
          <p:nvPr/>
        </p:nvCxnSpPr>
        <p:spPr>
          <a:xfrm flipH="1">
            <a:off x="5440334" y="2465507"/>
            <a:ext cx="31702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76075DBA-1AE7-9AF1-6D89-EDBA66773EB9}"/>
              </a:ext>
            </a:extLst>
          </p:cNvPr>
          <p:cNvSpPr txBox="1"/>
          <p:nvPr/>
        </p:nvSpPr>
        <p:spPr>
          <a:xfrm>
            <a:off x="8570770" y="2240630"/>
            <a:ext cx="436338" cy="43088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tx1"/>
                </a:solidFill>
                <a:latin typeface="Times"/>
                <a:cs typeface="Times"/>
              </a:rPr>
              <a:t>S</a:t>
            </a:r>
            <a:r>
              <a:rPr lang="en-US" sz="2200" baseline="-25000" dirty="0">
                <a:solidFill>
                  <a:schemeClr val="tx1"/>
                </a:solidFill>
                <a:latin typeface="Times"/>
                <a:cs typeface="Times"/>
              </a:rPr>
              <a:t>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334DF1E-50C1-1E23-C06E-188648852D2C}"/>
              </a:ext>
            </a:extLst>
          </p:cNvPr>
          <p:cNvSpPr txBox="1"/>
          <p:nvPr/>
        </p:nvSpPr>
        <p:spPr>
          <a:xfrm>
            <a:off x="1277610" y="5366766"/>
            <a:ext cx="6662401" cy="10156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T</a:t>
            </a:r>
            <a:r>
              <a:rPr lang="en-US" sz="2000" baseline="-25000" dirty="0">
                <a:solidFill>
                  <a:schemeClr val="tx1"/>
                </a:solidFill>
                <a:latin typeface="+mn-lt"/>
              </a:rPr>
              <a:t>1/2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 and </a:t>
            </a:r>
            <a:r>
              <a:rPr lang="en-US" sz="2000" dirty="0" err="1">
                <a:solidFill>
                  <a:schemeClr val="tx1"/>
                </a:solidFill>
                <a:latin typeface="+mn-lt"/>
              </a:rPr>
              <a:t>P</a:t>
            </a:r>
            <a:r>
              <a:rPr lang="en-US" sz="2000" baseline="-25000" dirty="0" err="1">
                <a:solidFill>
                  <a:schemeClr val="tx1"/>
                </a:solidFill>
                <a:latin typeface="+mn-lt"/>
              </a:rPr>
              <a:t>n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 values are both integral quantities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Measure as many as we can – theory for the rest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Constrain models via the </a:t>
            </a:r>
            <a:r>
              <a:rPr lang="el-GR" sz="2000" dirty="0">
                <a:solidFill>
                  <a:schemeClr val="tx1"/>
                </a:solidFill>
                <a:latin typeface="+mn-lt"/>
              </a:rPr>
              <a:t>β-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decay intensity distribution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D29262-5BD4-5929-5EC3-0C1FCBA7A5E2}"/>
              </a:ext>
            </a:extLst>
          </p:cNvPr>
          <p:cNvSpPr txBox="1"/>
          <p:nvPr/>
        </p:nvSpPr>
        <p:spPr>
          <a:xfrm>
            <a:off x="8484622" y="1295400"/>
            <a:ext cx="58381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2200" baseline="-25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1CD8438-0E1F-0AD6-D1B8-035B4B99706E}"/>
              </a:ext>
            </a:extLst>
          </p:cNvPr>
          <p:cNvSpPr txBox="1"/>
          <p:nvPr/>
        </p:nvSpPr>
        <p:spPr>
          <a:xfrm>
            <a:off x="9095074" y="1289177"/>
            <a:ext cx="429926" cy="43088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200" baseline="-25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en-US" sz="2200" baseline="-25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D38A73E-F4F9-12B7-3400-49D8BF529C7D}"/>
              </a:ext>
            </a:extLst>
          </p:cNvPr>
          <p:cNvGrpSpPr/>
          <p:nvPr/>
        </p:nvGrpSpPr>
        <p:grpSpPr>
          <a:xfrm>
            <a:off x="76200" y="1053873"/>
            <a:ext cx="5440313" cy="4185748"/>
            <a:chOff x="76200" y="1053873"/>
            <a:chExt cx="5440313" cy="4185748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4E40CA9D-9BA3-E532-D2D8-A6A140691821}"/>
                </a:ext>
              </a:extLst>
            </p:cNvPr>
            <p:cNvGrpSpPr/>
            <p:nvPr/>
          </p:nvGrpSpPr>
          <p:grpSpPr>
            <a:xfrm>
              <a:off x="76200" y="1053873"/>
              <a:ext cx="5440313" cy="4185748"/>
              <a:chOff x="76200" y="1053873"/>
              <a:chExt cx="5440313" cy="4185748"/>
            </a:xfrm>
          </p:grpSpPr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095E9EAB-8385-BC6B-3419-3F5E98D8FB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6200" y="1053873"/>
                <a:ext cx="2617826" cy="3069712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71AB2E67-C1E7-9A20-8B30-30DEF09FC4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35382" y="3087743"/>
                <a:ext cx="3027381" cy="2151878"/>
              </a:xfrm>
              <a:prstGeom prst="rect">
                <a:avLst/>
              </a:prstGeom>
            </p:spPr>
          </p:pic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18ABA9E-1CA0-5A9A-2A22-D6A1494D5824}"/>
                  </a:ext>
                </a:extLst>
              </p:cNvPr>
              <p:cNvSpPr txBox="1"/>
              <p:nvPr/>
            </p:nvSpPr>
            <p:spPr>
              <a:xfrm>
                <a:off x="2720664" y="1120442"/>
                <a:ext cx="2795849" cy="299278"/>
              </a:xfrm>
              <a:prstGeom prst="rect">
                <a:avLst/>
              </a:prstGeom>
              <a:solidFill>
                <a:schemeClr val="bg1"/>
              </a:solidFill>
              <a:ln w="38100" cap="flat" cmpd="dbl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113504" tIns="56752" rIns="113504" bIns="56752" rtlCol="0">
                <a:spAutoFit/>
              </a:bodyPr>
              <a:lstStyle/>
              <a:p>
                <a:pPr algn="r"/>
                <a:r>
                  <a:rPr lang="en-US" sz="1200" dirty="0" err="1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Mumpower</a:t>
                </a:r>
                <a:r>
                  <a:rPr lang="en-US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, Surman, </a:t>
                </a:r>
                <a:r>
                  <a:rPr lang="en-US" sz="1200" dirty="0" err="1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Aprahamian</a:t>
                </a:r>
                <a:r>
                  <a:rPr lang="en-US" sz="12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(2015)</a:t>
                </a:r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9C00B0D-5028-CC1A-27F2-833B83A12255}"/>
                </a:ext>
              </a:extLst>
            </p:cNvPr>
            <p:cNvSpPr txBox="1"/>
            <p:nvPr/>
          </p:nvSpPr>
          <p:spPr>
            <a:xfrm>
              <a:off x="2795036" y="1661262"/>
              <a:ext cx="23188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Impact on r-process calculations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543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b="1" dirty="0">
                <a:solidFill>
                  <a:srgbClr val="064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pandemonium effect</a:t>
            </a:r>
            <a:endParaRPr lang="en-US" sz="3400" dirty="0"/>
          </a:p>
        </p:txBody>
      </p:sp>
      <p:sp>
        <p:nvSpPr>
          <p:cNvPr id="48" name="TextBox 47"/>
          <p:cNvSpPr txBox="1"/>
          <p:nvPr/>
        </p:nvSpPr>
        <p:spPr>
          <a:xfrm>
            <a:off x="6096000" y="4038600"/>
            <a:ext cx="8899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imes"/>
                <a:cs typeface="Times"/>
              </a:rPr>
              <a:t>(A, Z)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609600" y="4800600"/>
            <a:ext cx="1828800" cy="1371600"/>
            <a:chOff x="1981200" y="4495800"/>
            <a:chExt cx="1828800" cy="1371600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1981200" y="5257800"/>
              <a:ext cx="1143000" cy="1588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rot="5400000">
              <a:off x="2209800" y="4953000"/>
              <a:ext cx="609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rot="5400000">
              <a:off x="2210594" y="5561806"/>
              <a:ext cx="609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rot="10800000" flipV="1">
              <a:off x="3124200" y="4800600"/>
              <a:ext cx="685800" cy="4572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3429000" y="4495800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Times"/>
                  <a:cs typeface="Times"/>
                </a:rPr>
                <a:t>I</a:t>
              </a:r>
              <a:r>
                <a:rPr lang="el-GR" sz="1800" baseline="-25000" dirty="0">
                  <a:solidFill>
                    <a:srgbClr val="000000"/>
                  </a:solidFill>
                  <a:latin typeface="Times"/>
                  <a:cs typeface="Times"/>
                </a:rPr>
                <a:t>β</a:t>
              </a:r>
              <a:endParaRPr lang="en-US" sz="1800" baseline="-25000" dirty="0">
                <a:solidFill>
                  <a:srgbClr val="000000"/>
                </a:solidFill>
                <a:latin typeface="Times"/>
                <a:cs typeface="Times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514600" y="4495800"/>
              <a:ext cx="6717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Times"/>
                  <a:cs typeface="Times"/>
                </a:rPr>
                <a:t>I</a:t>
              </a:r>
              <a:r>
                <a:rPr lang="el-GR" sz="1800" baseline="-25000" dirty="0">
                  <a:solidFill>
                    <a:srgbClr val="000000"/>
                  </a:solidFill>
                  <a:latin typeface="Times"/>
                  <a:cs typeface="Times"/>
                </a:rPr>
                <a:t>γ</a:t>
              </a:r>
              <a:r>
                <a:rPr lang="en-US" sz="1800" dirty="0">
                  <a:solidFill>
                    <a:srgbClr val="000000"/>
                  </a:solidFill>
                  <a:latin typeface="Times"/>
                  <a:cs typeface="Times"/>
                </a:rPr>
                <a:t>(in)</a:t>
              </a:r>
              <a:endParaRPr lang="en-US" sz="1800" baseline="-25000" dirty="0">
                <a:solidFill>
                  <a:srgbClr val="000000"/>
                </a:solidFill>
                <a:latin typeface="Times"/>
                <a:cs typeface="Times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514600" y="5410200"/>
              <a:ext cx="7871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Times"/>
                  <a:cs typeface="Times"/>
                </a:rPr>
                <a:t>I</a:t>
              </a:r>
              <a:r>
                <a:rPr lang="el-GR" sz="1800" baseline="-25000" dirty="0">
                  <a:solidFill>
                    <a:srgbClr val="000000"/>
                  </a:solidFill>
                  <a:latin typeface="Times"/>
                  <a:cs typeface="Times"/>
                </a:rPr>
                <a:t>γ</a:t>
              </a:r>
              <a:r>
                <a:rPr lang="en-US" sz="1800" dirty="0">
                  <a:solidFill>
                    <a:srgbClr val="000000"/>
                  </a:solidFill>
                  <a:latin typeface="Times"/>
                  <a:cs typeface="Times"/>
                </a:rPr>
                <a:t>(out)</a:t>
              </a:r>
              <a:endParaRPr lang="en-US" sz="1800" baseline="-25000" dirty="0">
                <a:solidFill>
                  <a:srgbClr val="000000"/>
                </a:solidFill>
                <a:latin typeface="Times"/>
                <a:cs typeface="Times"/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2743200" y="5334000"/>
            <a:ext cx="1816911" cy="369332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Times"/>
                <a:cs typeface="Times"/>
              </a:rPr>
              <a:t>I</a:t>
            </a:r>
            <a:r>
              <a:rPr lang="el-GR" sz="1800" baseline="-25000" dirty="0">
                <a:solidFill>
                  <a:srgbClr val="000000"/>
                </a:solidFill>
                <a:latin typeface="Times"/>
                <a:cs typeface="Times"/>
              </a:rPr>
              <a:t>β</a:t>
            </a:r>
            <a:r>
              <a:rPr lang="en-US" sz="1800" dirty="0">
                <a:solidFill>
                  <a:srgbClr val="000000"/>
                </a:solidFill>
                <a:latin typeface="Times"/>
                <a:cs typeface="Times"/>
              </a:rPr>
              <a:t>= I</a:t>
            </a:r>
            <a:r>
              <a:rPr lang="el-GR" sz="1800" baseline="-25000" dirty="0">
                <a:solidFill>
                  <a:srgbClr val="000000"/>
                </a:solidFill>
                <a:latin typeface="Times"/>
                <a:cs typeface="Times"/>
              </a:rPr>
              <a:t>γ</a:t>
            </a:r>
            <a:r>
              <a:rPr lang="en-US" sz="1800" dirty="0">
                <a:solidFill>
                  <a:srgbClr val="000000"/>
                </a:solidFill>
                <a:latin typeface="Times"/>
                <a:cs typeface="Times"/>
              </a:rPr>
              <a:t>(out) - I</a:t>
            </a:r>
            <a:r>
              <a:rPr lang="el-GR" sz="1800" baseline="-25000" dirty="0">
                <a:solidFill>
                  <a:srgbClr val="000000"/>
                </a:solidFill>
                <a:latin typeface="Times"/>
                <a:cs typeface="Times"/>
              </a:rPr>
              <a:t>γ</a:t>
            </a:r>
            <a:r>
              <a:rPr lang="en-US" sz="1800" dirty="0">
                <a:solidFill>
                  <a:srgbClr val="000000"/>
                </a:solidFill>
                <a:latin typeface="Times"/>
                <a:cs typeface="Times"/>
              </a:rPr>
              <a:t>(in)</a:t>
            </a:r>
            <a:endParaRPr lang="en-US" sz="1800" baseline="-25000" dirty="0">
              <a:solidFill>
                <a:srgbClr val="000000"/>
              </a:solidFill>
              <a:latin typeface="Times"/>
              <a:cs typeface="Times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42810" y="4217313"/>
            <a:ext cx="41609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>
                <a:solidFill>
                  <a:srgbClr val="000000"/>
                </a:solidFill>
                <a:latin typeface="Calibri"/>
                <a:cs typeface="Calibri"/>
              </a:rPr>
              <a:t>Small size – low efficiency detector</a:t>
            </a: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66800"/>
            <a:ext cx="3093835" cy="2057400"/>
          </a:xfrm>
          <a:prstGeom prst="rect">
            <a:avLst/>
          </a:prstGeom>
        </p:spPr>
      </p:pic>
      <p:sp>
        <p:nvSpPr>
          <p:cNvPr id="69" name="Rectangle 68"/>
          <p:cNvSpPr/>
          <p:nvPr/>
        </p:nvSpPr>
        <p:spPr>
          <a:xfrm>
            <a:off x="304800" y="3072748"/>
            <a:ext cx="228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imes"/>
                <a:cs typeface="Times"/>
                <a:hlinkClick r:id="rId3"/>
              </a:rPr>
              <a:t>John Milton’s "Paradise Lost</a:t>
            </a:r>
            <a:endParaRPr lang="en-US" sz="1400" dirty="0">
              <a:solidFill>
                <a:srgbClr val="000000"/>
              </a:solidFill>
              <a:latin typeface="Times"/>
              <a:cs typeface="Times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>
            <a:off x="5448300" y="40386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5448300" y="35814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5448300" y="32004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5448300" y="29718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5448300" y="28194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448300" y="26670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448300" y="25146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5448300" y="24384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5448300" y="23622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5448717" y="1112980"/>
            <a:ext cx="2212848" cy="1219200"/>
          </a:xfrm>
          <a:prstGeom prst="rect">
            <a:avLst/>
          </a:prstGeom>
          <a:gradFill>
            <a:gsLst>
              <a:gs pos="0">
                <a:srgbClr val="0000FF"/>
              </a:gs>
              <a:gs pos="100000">
                <a:schemeClr val="tx2">
                  <a:lumMod val="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Connector 79"/>
          <p:cNvCxnSpPr/>
          <p:nvPr/>
        </p:nvCxnSpPr>
        <p:spPr>
          <a:xfrm>
            <a:off x="8305800" y="1219200"/>
            <a:ext cx="1130808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1" name="Group 17"/>
          <p:cNvGrpSpPr/>
          <p:nvPr/>
        </p:nvGrpSpPr>
        <p:grpSpPr>
          <a:xfrm>
            <a:off x="7620000" y="914400"/>
            <a:ext cx="693994" cy="3124200"/>
            <a:chOff x="5638800" y="2286000"/>
            <a:chExt cx="693994" cy="3124200"/>
          </a:xfrm>
          <a:effectLst/>
        </p:grpSpPr>
        <p:grpSp>
          <p:nvGrpSpPr>
            <p:cNvPr id="82" name="Group 86"/>
            <p:cNvGrpSpPr/>
            <p:nvPr/>
          </p:nvGrpSpPr>
          <p:grpSpPr>
            <a:xfrm>
              <a:off x="5638800" y="2590800"/>
              <a:ext cx="693994" cy="2819400"/>
              <a:chOff x="5638800" y="2590800"/>
              <a:chExt cx="693994" cy="2819400"/>
            </a:xfrm>
          </p:grpSpPr>
          <p:cxnSp>
            <p:nvCxnSpPr>
              <p:cNvPr id="84" name="Straight Arrow Connector 83"/>
              <p:cNvCxnSpPr/>
              <p:nvPr/>
            </p:nvCxnSpPr>
            <p:spPr>
              <a:xfrm rot="10800000" flipV="1">
                <a:off x="5715000" y="2590800"/>
                <a:ext cx="609600" cy="152400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 rot="10800000" flipV="1">
                <a:off x="5715000" y="2590800"/>
                <a:ext cx="609600" cy="533400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/>
              <p:cNvCxnSpPr/>
              <p:nvPr/>
            </p:nvCxnSpPr>
            <p:spPr>
              <a:xfrm rot="5400000">
                <a:off x="5524500" y="2781300"/>
                <a:ext cx="990600" cy="609600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/>
              <p:cNvCxnSpPr/>
              <p:nvPr/>
            </p:nvCxnSpPr>
            <p:spPr>
              <a:xfrm rot="5400000">
                <a:off x="5304094" y="3009900"/>
                <a:ext cx="1439606" cy="617794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/>
              <p:cNvCxnSpPr/>
              <p:nvPr/>
            </p:nvCxnSpPr>
            <p:spPr>
              <a:xfrm rot="5400000">
                <a:off x="5037394" y="3276600"/>
                <a:ext cx="1973006" cy="617794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/>
              <p:cNvCxnSpPr/>
              <p:nvPr/>
            </p:nvCxnSpPr>
            <p:spPr>
              <a:xfrm rot="5400000">
                <a:off x="4804697" y="3424903"/>
                <a:ext cx="2362200" cy="693994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/>
              <p:cNvCxnSpPr/>
              <p:nvPr/>
            </p:nvCxnSpPr>
            <p:spPr>
              <a:xfrm rot="5400000">
                <a:off x="4576097" y="3653503"/>
                <a:ext cx="2819400" cy="693994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TextBox 82"/>
            <p:cNvSpPr txBox="1"/>
            <p:nvPr/>
          </p:nvSpPr>
          <p:spPr>
            <a:xfrm>
              <a:off x="5791200" y="2286000"/>
              <a:ext cx="40420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l-GR" sz="2200" dirty="0">
                  <a:solidFill>
                    <a:schemeClr val="tx1"/>
                  </a:solidFill>
                  <a:latin typeface="Times"/>
                  <a:cs typeface="Times"/>
                </a:rPr>
                <a:t>β</a:t>
              </a:r>
              <a:r>
                <a:rPr lang="el-GR" sz="2200" baseline="30000" dirty="0">
                  <a:solidFill>
                    <a:schemeClr val="tx1"/>
                  </a:solidFill>
                  <a:latin typeface="Times"/>
                  <a:cs typeface="Times"/>
                </a:rPr>
                <a:t>-</a:t>
              </a:r>
              <a:endParaRPr lang="en-US" sz="2200" baseline="30000" dirty="0">
                <a:solidFill>
                  <a:schemeClr val="tx1"/>
                </a:solidFill>
                <a:latin typeface="Times"/>
                <a:cs typeface="Times"/>
              </a:endParaRPr>
            </a:p>
          </p:txBody>
        </p:sp>
      </p:grpSp>
      <p:grpSp>
        <p:nvGrpSpPr>
          <p:cNvPr id="91" name="Group 27"/>
          <p:cNvGrpSpPr/>
          <p:nvPr/>
        </p:nvGrpSpPr>
        <p:grpSpPr>
          <a:xfrm>
            <a:off x="5105400" y="1753394"/>
            <a:ext cx="2287588" cy="2286000"/>
            <a:chOff x="3124200" y="3124994"/>
            <a:chExt cx="2287588" cy="2286000"/>
          </a:xfrm>
        </p:grpSpPr>
        <p:grpSp>
          <p:nvGrpSpPr>
            <p:cNvPr id="92" name="Group 82"/>
            <p:cNvGrpSpPr/>
            <p:nvPr/>
          </p:nvGrpSpPr>
          <p:grpSpPr>
            <a:xfrm>
              <a:off x="3885406" y="3124994"/>
              <a:ext cx="1526382" cy="2286000"/>
              <a:chOff x="3885406" y="3124994"/>
              <a:chExt cx="1526382" cy="2286000"/>
            </a:xfrm>
          </p:grpSpPr>
          <p:cxnSp>
            <p:nvCxnSpPr>
              <p:cNvPr id="94" name="Straight Arrow Connector 93"/>
              <p:cNvCxnSpPr/>
              <p:nvPr/>
            </p:nvCxnSpPr>
            <p:spPr>
              <a:xfrm rot="5400000">
                <a:off x="3657600" y="3505200"/>
                <a:ext cx="7620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94"/>
              <p:cNvCxnSpPr/>
              <p:nvPr/>
            </p:nvCxnSpPr>
            <p:spPr>
              <a:xfrm rot="5400000">
                <a:off x="3886994" y="3809206"/>
                <a:ext cx="7620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95"/>
              <p:cNvCxnSpPr/>
              <p:nvPr/>
            </p:nvCxnSpPr>
            <p:spPr>
              <a:xfrm rot="5400000">
                <a:off x="3886200" y="3810000"/>
                <a:ext cx="10668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Arrow Connector 96"/>
              <p:cNvCxnSpPr/>
              <p:nvPr/>
            </p:nvCxnSpPr>
            <p:spPr>
              <a:xfrm rot="5400000">
                <a:off x="4190206" y="4571206"/>
                <a:ext cx="7620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Arrow Connector 97"/>
              <p:cNvCxnSpPr/>
              <p:nvPr/>
            </p:nvCxnSpPr>
            <p:spPr>
              <a:xfrm rot="5400000">
                <a:off x="3924300" y="4076700"/>
                <a:ext cx="17526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/>
              <p:cNvCxnSpPr/>
              <p:nvPr/>
            </p:nvCxnSpPr>
            <p:spPr>
              <a:xfrm rot="5400000">
                <a:off x="3963194" y="4267200"/>
                <a:ext cx="22860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Arrow Connector 99"/>
              <p:cNvCxnSpPr/>
              <p:nvPr/>
            </p:nvCxnSpPr>
            <p:spPr>
              <a:xfrm>
                <a:off x="3886200" y="4572000"/>
                <a:ext cx="0" cy="838200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/>
              <p:cNvCxnSpPr/>
              <p:nvPr/>
            </p:nvCxnSpPr>
            <p:spPr>
              <a:xfrm rot="5400000">
                <a:off x="3886994" y="5181600"/>
                <a:ext cx="4572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/>
              <p:cNvCxnSpPr/>
              <p:nvPr/>
            </p:nvCxnSpPr>
            <p:spPr>
              <a:xfrm rot="5400000">
                <a:off x="4534694" y="4533900"/>
                <a:ext cx="17526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/>
              <p:cNvCxnSpPr/>
              <p:nvPr/>
            </p:nvCxnSpPr>
            <p:spPr>
              <a:xfrm rot="5400000">
                <a:off x="3657600" y="4360070"/>
                <a:ext cx="456406" cy="794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/>
              <p:cNvCxnSpPr/>
              <p:nvPr/>
            </p:nvCxnSpPr>
            <p:spPr>
              <a:xfrm rot="5400000">
                <a:off x="3658394" y="3886200"/>
                <a:ext cx="456406" cy="794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3" name="TextBox 92"/>
            <p:cNvSpPr txBox="1"/>
            <p:nvPr/>
          </p:nvSpPr>
          <p:spPr>
            <a:xfrm>
              <a:off x="3124200" y="4114800"/>
              <a:ext cx="32573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200" dirty="0">
                  <a:solidFill>
                    <a:schemeClr val="accent1"/>
                  </a:solidFill>
                  <a:latin typeface="Times"/>
                  <a:cs typeface="Times"/>
                </a:rPr>
                <a:t>γ</a:t>
              </a:r>
              <a:endParaRPr lang="en-US" sz="2200" baseline="30000" dirty="0">
                <a:solidFill>
                  <a:schemeClr val="accent1"/>
                </a:solidFill>
                <a:latin typeface="Times"/>
                <a:cs typeface="Times"/>
              </a:endParaRP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8305800" y="1219200"/>
            <a:ext cx="11247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imes"/>
                <a:cs typeface="Times"/>
              </a:rPr>
              <a:t>(A, Z-1)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A6F7EB-2280-BE39-508E-259C5C91D8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8E5D0F-E1AA-A02D-B5ED-6182B830A8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5BC2F7-2505-0658-C6AA-54D1F8DD36C4}"/>
              </a:ext>
            </a:extLst>
          </p:cNvPr>
          <p:cNvSpPr txBox="1"/>
          <p:nvPr/>
        </p:nvSpPr>
        <p:spPr>
          <a:xfrm>
            <a:off x="2586625" y="6594825"/>
            <a:ext cx="3005951" cy="276999"/>
          </a:xfrm>
          <a:prstGeom prst="rect">
            <a:avLst/>
          </a:prstGeom>
          <a:noFill/>
          <a:ln w="38100" cap="flat" cmpd="dbl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J.C. Hardy </a:t>
            </a:r>
            <a:r>
              <a:rPr lang="en-US" sz="1200" i="1" dirty="0">
                <a:solidFill>
                  <a:srgbClr val="000000"/>
                </a:solidFill>
                <a:latin typeface="Times"/>
                <a:cs typeface="Times"/>
              </a:rPr>
              <a:t>et al., Phys. </a:t>
            </a:r>
            <a:r>
              <a:rPr lang="en-US" sz="1200" i="1" dirty="0" err="1">
                <a:solidFill>
                  <a:srgbClr val="000000"/>
                </a:solidFill>
                <a:latin typeface="Times"/>
                <a:cs typeface="Times"/>
              </a:rPr>
              <a:t>Lett</a:t>
            </a:r>
            <a:r>
              <a:rPr lang="en-US" sz="1200" i="1" dirty="0">
                <a:solidFill>
                  <a:srgbClr val="000000"/>
                </a:solidFill>
                <a:latin typeface="Times"/>
                <a:cs typeface="Times"/>
              </a:rPr>
              <a:t>. B 71 (1977) 307.</a:t>
            </a:r>
            <a:endParaRPr lang="en-US" sz="1200" dirty="0">
              <a:solidFill>
                <a:srgbClr val="000000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148903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Box 86"/>
          <p:cNvSpPr txBox="1"/>
          <p:nvPr/>
        </p:nvSpPr>
        <p:spPr>
          <a:xfrm>
            <a:off x="5633447" y="6534090"/>
            <a:ext cx="3967753" cy="40011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Total Absorption Spectroscopy - TAS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b="1" dirty="0">
                <a:solidFill>
                  <a:srgbClr val="064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pandemonium effect: solution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66800"/>
            <a:ext cx="3093835" cy="2057400"/>
          </a:xfrm>
          <a:prstGeom prst="rect">
            <a:avLst/>
          </a:prstGeom>
        </p:spPr>
      </p:pic>
      <p:sp>
        <p:nvSpPr>
          <p:cNvPr id="65" name="Rectangle 64"/>
          <p:cNvSpPr/>
          <p:nvPr/>
        </p:nvSpPr>
        <p:spPr>
          <a:xfrm>
            <a:off x="304800" y="3072748"/>
            <a:ext cx="228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imes"/>
                <a:cs typeface="Times"/>
                <a:hlinkClick r:id="rId3"/>
              </a:rPr>
              <a:t>John Milton’s "Paradise Lost</a:t>
            </a:r>
            <a:endParaRPr lang="en-US" sz="1400" dirty="0">
              <a:solidFill>
                <a:srgbClr val="000000"/>
              </a:solidFill>
              <a:latin typeface="Times"/>
              <a:cs typeface="Time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257800" y="4267200"/>
            <a:ext cx="41861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>
                <a:solidFill>
                  <a:srgbClr val="000000"/>
                </a:solidFill>
                <a:latin typeface="Calibri"/>
                <a:cs typeface="Calibri"/>
              </a:rPr>
              <a:t>Large size - high efficiency detector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6096000" y="4648200"/>
            <a:ext cx="2743200" cy="1524000"/>
            <a:chOff x="4481590" y="4698087"/>
            <a:chExt cx="2743200" cy="1524000"/>
          </a:xfrm>
        </p:grpSpPr>
        <p:sp>
          <p:nvSpPr>
            <p:cNvPr id="68" name="Rectangle 67"/>
            <p:cNvSpPr/>
            <p:nvPr/>
          </p:nvSpPr>
          <p:spPr>
            <a:xfrm>
              <a:off x="5091190" y="4698087"/>
              <a:ext cx="2133600" cy="685800"/>
            </a:xfrm>
            <a:prstGeom prst="rect">
              <a:avLst/>
            </a:prstGeom>
            <a:solidFill>
              <a:srgbClr val="7F7F7F"/>
            </a:solidFill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091190" y="5536287"/>
              <a:ext cx="2133600" cy="685800"/>
            </a:xfrm>
            <a:prstGeom prst="rect">
              <a:avLst/>
            </a:prstGeom>
            <a:solidFill>
              <a:srgbClr val="7F7F7F"/>
            </a:solidFill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>
              <a:spLocks noChangeAspect="1"/>
            </p:cNvSpPr>
            <p:nvPr/>
          </p:nvSpPr>
          <p:spPr>
            <a:xfrm>
              <a:off x="6133968" y="5404480"/>
              <a:ext cx="32004" cy="10667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>
              <a:off x="4557790" y="5460087"/>
              <a:ext cx="1524000" cy="1588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4481590" y="5155287"/>
              <a:ext cx="6567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Calibri"/>
                  <a:cs typeface="Calibri"/>
                </a:rPr>
                <a:t>beam</a:t>
              </a:r>
            </a:p>
          </p:txBody>
        </p:sp>
        <p:sp>
          <p:nvSpPr>
            <p:cNvPr id="79" name="Freeform 78"/>
            <p:cNvSpPr/>
            <p:nvPr/>
          </p:nvSpPr>
          <p:spPr>
            <a:xfrm rot="263556">
              <a:off x="5866730" y="5011504"/>
              <a:ext cx="238918" cy="362683"/>
            </a:xfrm>
            <a:custGeom>
              <a:avLst/>
              <a:gdLst>
                <a:gd name="connsiteX0" fmla="*/ 3319593 w 3331472"/>
                <a:gd name="connsiteY0" fmla="*/ 4982335 h 4988814"/>
                <a:gd name="connsiteX1" fmla="*/ 3202965 w 3331472"/>
                <a:gd name="connsiteY1" fmla="*/ 4943461 h 4988814"/>
                <a:gd name="connsiteX2" fmla="*/ 2477276 w 3331472"/>
                <a:gd name="connsiteY2" fmla="*/ 4671344 h 4988814"/>
                <a:gd name="connsiteX3" fmla="*/ 2723492 w 3331472"/>
                <a:gd name="connsiteY3" fmla="*/ 3854993 h 4988814"/>
                <a:gd name="connsiteX4" fmla="*/ 1764546 w 3331472"/>
                <a:gd name="connsiteY4" fmla="*/ 3660623 h 4988814"/>
                <a:gd name="connsiteX5" fmla="*/ 1907092 w 3331472"/>
                <a:gd name="connsiteY5" fmla="*/ 2766524 h 4988814"/>
                <a:gd name="connsiteX6" fmla="*/ 1025899 w 3331472"/>
                <a:gd name="connsiteY6" fmla="*/ 2312996 h 4988814"/>
                <a:gd name="connsiteX7" fmla="*/ 1272115 w 3331472"/>
                <a:gd name="connsiteY7" fmla="*/ 1496644 h 4988814"/>
                <a:gd name="connsiteX8" fmla="*/ 183582 w 3331472"/>
                <a:gd name="connsiteY8" fmla="*/ 1159737 h 4988814"/>
                <a:gd name="connsiteX9" fmla="*/ 170623 w 3331472"/>
                <a:gd name="connsiteY9" fmla="*/ 472965 h 4988814"/>
                <a:gd name="connsiteX10" fmla="*/ 92871 w 3331472"/>
                <a:gd name="connsiteY10" fmla="*/ 239722 h 4988814"/>
                <a:gd name="connsiteX0" fmla="*/ 3319593 w 3331472"/>
                <a:gd name="connsiteY0" fmla="*/ 4742613 h 4749092"/>
                <a:gd name="connsiteX1" fmla="*/ 3202965 w 3331472"/>
                <a:gd name="connsiteY1" fmla="*/ 4703739 h 4749092"/>
                <a:gd name="connsiteX2" fmla="*/ 2477276 w 3331472"/>
                <a:gd name="connsiteY2" fmla="*/ 4431622 h 4749092"/>
                <a:gd name="connsiteX3" fmla="*/ 2723492 w 3331472"/>
                <a:gd name="connsiteY3" fmla="*/ 3615271 h 4749092"/>
                <a:gd name="connsiteX4" fmla="*/ 1764546 w 3331472"/>
                <a:gd name="connsiteY4" fmla="*/ 3420901 h 4749092"/>
                <a:gd name="connsiteX5" fmla="*/ 1907092 w 3331472"/>
                <a:gd name="connsiteY5" fmla="*/ 2526802 h 4749092"/>
                <a:gd name="connsiteX6" fmla="*/ 1025899 w 3331472"/>
                <a:gd name="connsiteY6" fmla="*/ 2073274 h 4749092"/>
                <a:gd name="connsiteX7" fmla="*/ 1272115 w 3331472"/>
                <a:gd name="connsiteY7" fmla="*/ 1256922 h 4749092"/>
                <a:gd name="connsiteX8" fmla="*/ 183582 w 3331472"/>
                <a:gd name="connsiteY8" fmla="*/ 920015 h 4749092"/>
                <a:gd name="connsiteX9" fmla="*/ 170623 w 3331472"/>
                <a:gd name="connsiteY9" fmla="*/ 233243 h 4749092"/>
                <a:gd name="connsiteX10" fmla="*/ 92871 w 3331472"/>
                <a:gd name="connsiteY10" fmla="*/ 0 h 474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31472" h="4749092">
                  <a:moveTo>
                    <a:pt x="3319593" y="4742613"/>
                  </a:moveTo>
                  <a:cubicBezTo>
                    <a:pt x="3331472" y="4749092"/>
                    <a:pt x="3202965" y="4703739"/>
                    <a:pt x="3202965" y="4703739"/>
                  </a:cubicBezTo>
                  <a:cubicBezTo>
                    <a:pt x="3062579" y="4651907"/>
                    <a:pt x="2557188" y="4613033"/>
                    <a:pt x="2477276" y="4431622"/>
                  </a:cubicBezTo>
                  <a:cubicBezTo>
                    <a:pt x="2397364" y="4250211"/>
                    <a:pt x="2842280" y="3783724"/>
                    <a:pt x="2723492" y="3615271"/>
                  </a:cubicBezTo>
                  <a:cubicBezTo>
                    <a:pt x="2604704" y="3446818"/>
                    <a:pt x="1900613" y="3602312"/>
                    <a:pt x="1764546" y="3420901"/>
                  </a:cubicBezTo>
                  <a:cubicBezTo>
                    <a:pt x="1628479" y="3239490"/>
                    <a:pt x="2030200" y="2751406"/>
                    <a:pt x="1907092" y="2526802"/>
                  </a:cubicBezTo>
                  <a:cubicBezTo>
                    <a:pt x="1783984" y="2302198"/>
                    <a:pt x="1131728" y="2284921"/>
                    <a:pt x="1025899" y="2073274"/>
                  </a:cubicBezTo>
                  <a:cubicBezTo>
                    <a:pt x="920070" y="1861627"/>
                    <a:pt x="1412501" y="1449132"/>
                    <a:pt x="1272115" y="1256922"/>
                  </a:cubicBezTo>
                  <a:cubicBezTo>
                    <a:pt x="1131729" y="1064712"/>
                    <a:pt x="367164" y="1090628"/>
                    <a:pt x="183582" y="920015"/>
                  </a:cubicBezTo>
                  <a:cubicBezTo>
                    <a:pt x="0" y="749402"/>
                    <a:pt x="185742" y="386579"/>
                    <a:pt x="170623" y="233243"/>
                  </a:cubicBezTo>
                  <a:cubicBezTo>
                    <a:pt x="155504" y="79907"/>
                    <a:pt x="170623" y="272117"/>
                    <a:pt x="92871" y="0"/>
                  </a:cubicBezTo>
                </a:path>
              </a:pathLst>
            </a:custGeom>
            <a:ln>
              <a:solidFill>
                <a:schemeClr val="accent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80" name="Freeform 79"/>
            <p:cNvSpPr/>
            <p:nvPr/>
          </p:nvSpPr>
          <p:spPr>
            <a:xfrm rot="985674" flipH="1">
              <a:off x="6308877" y="4871471"/>
              <a:ext cx="307826" cy="572618"/>
            </a:xfrm>
            <a:custGeom>
              <a:avLst/>
              <a:gdLst>
                <a:gd name="connsiteX0" fmla="*/ 3319593 w 3331472"/>
                <a:gd name="connsiteY0" fmla="*/ 4982335 h 4988814"/>
                <a:gd name="connsiteX1" fmla="*/ 3202965 w 3331472"/>
                <a:gd name="connsiteY1" fmla="*/ 4943461 h 4988814"/>
                <a:gd name="connsiteX2" fmla="*/ 2477276 w 3331472"/>
                <a:gd name="connsiteY2" fmla="*/ 4671344 h 4988814"/>
                <a:gd name="connsiteX3" fmla="*/ 2723492 w 3331472"/>
                <a:gd name="connsiteY3" fmla="*/ 3854993 h 4988814"/>
                <a:gd name="connsiteX4" fmla="*/ 1764546 w 3331472"/>
                <a:gd name="connsiteY4" fmla="*/ 3660623 h 4988814"/>
                <a:gd name="connsiteX5" fmla="*/ 1907092 w 3331472"/>
                <a:gd name="connsiteY5" fmla="*/ 2766524 h 4988814"/>
                <a:gd name="connsiteX6" fmla="*/ 1025899 w 3331472"/>
                <a:gd name="connsiteY6" fmla="*/ 2312996 h 4988814"/>
                <a:gd name="connsiteX7" fmla="*/ 1272115 w 3331472"/>
                <a:gd name="connsiteY7" fmla="*/ 1496644 h 4988814"/>
                <a:gd name="connsiteX8" fmla="*/ 183582 w 3331472"/>
                <a:gd name="connsiteY8" fmla="*/ 1159737 h 4988814"/>
                <a:gd name="connsiteX9" fmla="*/ 170623 w 3331472"/>
                <a:gd name="connsiteY9" fmla="*/ 472965 h 4988814"/>
                <a:gd name="connsiteX10" fmla="*/ 92871 w 3331472"/>
                <a:gd name="connsiteY10" fmla="*/ 239722 h 4988814"/>
                <a:gd name="connsiteX0" fmla="*/ 3319593 w 3331472"/>
                <a:gd name="connsiteY0" fmla="*/ 4742613 h 4749092"/>
                <a:gd name="connsiteX1" fmla="*/ 3202965 w 3331472"/>
                <a:gd name="connsiteY1" fmla="*/ 4703739 h 4749092"/>
                <a:gd name="connsiteX2" fmla="*/ 2477276 w 3331472"/>
                <a:gd name="connsiteY2" fmla="*/ 4431622 h 4749092"/>
                <a:gd name="connsiteX3" fmla="*/ 2723492 w 3331472"/>
                <a:gd name="connsiteY3" fmla="*/ 3615271 h 4749092"/>
                <a:gd name="connsiteX4" fmla="*/ 1764546 w 3331472"/>
                <a:gd name="connsiteY4" fmla="*/ 3420901 h 4749092"/>
                <a:gd name="connsiteX5" fmla="*/ 1907092 w 3331472"/>
                <a:gd name="connsiteY5" fmla="*/ 2526802 h 4749092"/>
                <a:gd name="connsiteX6" fmla="*/ 1025899 w 3331472"/>
                <a:gd name="connsiteY6" fmla="*/ 2073274 h 4749092"/>
                <a:gd name="connsiteX7" fmla="*/ 1272115 w 3331472"/>
                <a:gd name="connsiteY7" fmla="*/ 1256922 h 4749092"/>
                <a:gd name="connsiteX8" fmla="*/ 183582 w 3331472"/>
                <a:gd name="connsiteY8" fmla="*/ 920015 h 4749092"/>
                <a:gd name="connsiteX9" fmla="*/ 170623 w 3331472"/>
                <a:gd name="connsiteY9" fmla="*/ 233243 h 4749092"/>
                <a:gd name="connsiteX10" fmla="*/ 92871 w 3331472"/>
                <a:gd name="connsiteY10" fmla="*/ 0 h 474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31472" h="4749092">
                  <a:moveTo>
                    <a:pt x="3319593" y="4742613"/>
                  </a:moveTo>
                  <a:cubicBezTo>
                    <a:pt x="3331472" y="4749092"/>
                    <a:pt x="3202965" y="4703739"/>
                    <a:pt x="3202965" y="4703739"/>
                  </a:cubicBezTo>
                  <a:cubicBezTo>
                    <a:pt x="3062579" y="4651907"/>
                    <a:pt x="2557188" y="4613033"/>
                    <a:pt x="2477276" y="4431622"/>
                  </a:cubicBezTo>
                  <a:cubicBezTo>
                    <a:pt x="2397364" y="4250211"/>
                    <a:pt x="2842280" y="3783724"/>
                    <a:pt x="2723492" y="3615271"/>
                  </a:cubicBezTo>
                  <a:cubicBezTo>
                    <a:pt x="2604704" y="3446818"/>
                    <a:pt x="1900613" y="3602312"/>
                    <a:pt x="1764546" y="3420901"/>
                  </a:cubicBezTo>
                  <a:cubicBezTo>
                    <a:pt x="1628479" y="3239490"/>
                    <a:pt x="2030200" y="2751406"/>
                    <a:pt x="1907092" y="2526802"/>
                  </a:cubicBezTo>
                  <a:cubicBezTo>
                    <a:pt x="1783984" y="2302198"/>
                    <a:pt x="1131728" y="2284921"/>
                    <a:pt x="1025899" y="2073274"/>
                  </a:cubicBezTo>
                  <a:cubicBezTo>
                    <a:pt x="920070" y="1861627"/>
                    <a:pt x="1412501" y="1449132"/>
                    <a:pt x="1272115" y="1256922"/>
                  </a:cubicBezTo>
                  <a:cubicBezTo>
                    <a:pt x="1131729" y="1064712"/>
                    <a:pt x="367164" y="1090628"/>
                    <a:pt x="183582" y="920015"/>
                  </a:cubicBezTo>
                  <a:cubicBezTo>
                    <a:pt x="0" y="749402"/>
                    <a:pt x="185742" y="386579"/>
                    <a:pt x="170623" y="233243"/>
                  </a:cubicBezTo>
                  <a:cubicBezTo>
                    <a:pt x="155504" y="79907"/>
                    <a:pt x="170623" y="272117"/>
                    <a:pt x="92871" y="0"/>
                  </a:cubicBezTo>
                </a:path>
              </a:pathLst>
            </a:custGeom>
            <a:ln>
              <a:solidFill>
                <a:schemeClr val="accent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7" name="Freeform 76"/>
            <p:cNvSpPr/>
            <p:nvPr/>
          </p:nvSpPr>
          <p:spPr>
            <a:xfrm rot="20711958" flipH="1" flipV="1">
              <a:off x="6217828" y="5488841"/>
              <a:ext cx="290868" cy="506253"/>
            </a:xfrm>
            <a:custGeom>
              <a:avLst/>
              <a:gdLst>
                <a:gd name="connsiteX0" fmla="*/ 3319593 w 3331472"/>
                <a:gd name="connsiteY0" fmla="*/ 4982335 h 4988814"/>
                <a:gd name="connsiteX1" fmla="*/ 3202965 w 3331472"/>
                <a:gd name="connsiteY1" fmla="*/ 4943461 h 4988814"/>
                <a:gd name="connsiteX2" fmla="*/ 2477276 w 3331472"/>
                <a:gd name="connsiteY2" fmla="*/ 4671344 h 4988814"/>
                <a:gd name="connsiteX3" fmla="*/ 2723492 w 3331472"/>
                <a:gd name="connsiteY3" fmla="*/ 3854993 h 4988814"/>
                <a:gd name="connsiteX4" fmla="*/ 1764546 w 3331472"/>
                <a:gd name="connsiteY4" fmla="*/ 3660623 h 4988814"/>
                <a:gd name="connsiteX5" fmla="*/ 1907092 w 3331472"/>
                <a:gd name="connsiteY5" fmla="*/ 2766524 h 4988814"/>
                <a:gd name="connsiteX6" fmla="*/ 1025899 w 3331472"/>
                <a:gd name="connsiteY6" fmla="*/ 2312996 h 4988814"/>
                <a:gd name="connsiteX7" fmla="*/ 1272115 w 3331472"/>
                <a:gd name="connsiteY7" fmla="*/ 1496644 h 4988814"/>
                <a:gd name="connsiteX8" fmla="*/ 183582 w 3331472"/>
                <a:gd name="connsiteY8" fmla="*/ 1159737 h 4988814"/>
                <a:gd name="connsiteX9" fmla="*/ 170623 w 3331472"/>
                <a:gd name="connsiteY9" fmla="*/ 472965 h 4988814"/>
                <a:gd name="connsiteX10" fmla="*/ 92871 w 3331472"/>
                <a:gd name="connsiteY10" fmla="*/ 239722 h 4988814"/>
                <a:gd name="connsiteX0" fmla="*/ 3319593 w 3331472"/>
                <a:gd name="connsiteY0" fmla="*/ 4742613 h 4749092"/>
                <a:gd name="connsiteX1" fmla="*/ 3202965 w 3331472"/>
                <a:gd name="connsiteY1" fmla="*/ 4703739 h 4749092"/>
                <a:gd name="connsiteX2" fmla="*/ 2477276 w 3331472"/>
                <a:gd name="connsiteY2" fmla="*/ 4431622 h 4749092"/>
                <a:gd name="connsiteX3" fmla="*/ 2723492 w 3331472"/>
                <a:gd name="connsiteY3" fmla="*/ 3615271 h 4749092"/>
                <a:gd name="connsiteX4" fmla="*/ 1764546 w 3331472"/>
                <a:gd name="connsiteY4" fmla="*/ 3420901 h 4749092"/>
                <a:gd name="connsiteX5" fmla="*/ 1907092 w 3331472"/>
                <a:gd name="connsiteY5" fmla="*/ 2526802 h 4749092"/>
                <a:gd name="connsiteX6" fmla="*/ 1025899 w 3331472"/>
                <a:gd name="connsiteY6" fmla="*/ 2073274 h 4749092"/>
                <a:gd name="connsiteX7" fmla="*/ 1272115 w 3331472"/>
                <a:gd name="connsiteY7" fmla="*/ 1256922 h 4749092"/>
                <a:gd name="connsiteX8" fmla="*/ 183582 w 3331472"/>
                <a:gd name="connsiteY8" fmla="*/ 920015 h 4749092"/>
                <a:gd name="connsiteX9" fmla="*/ 170623 w 3331472"/>
                <a:gd name="connsiteY9" fmla="*/ 233243 h 4749092"/>
                <a:gd name="connsiteX10" fmla="*/ 92871 w 3331472"/>
                <a:gd name="connsiteY10" fmla="*/ 0 h 474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31472" h="4749092">
                  <a:moveTo>
                    <a:pt x="3319593" y="4742613"/>
                  </a:moveTo>
                  <a:cubicBezTo>
                    <a:pt x="3331472" y="4749092"/>
                    <a:pt x="3202965" y="4703739"/>
                    <a:pt x="3202965" y="4703739"/>
                  </a:cubicBezTo>
                  <a:cubicBezTo>
                    <a:pt x="3062579" y="4651907"/>
                    <a:pt x="2557188" y="4613033"/>
                    <a:pt x="2477276" y="4431622"/>
                  </a:cubicBezTo>
                  <a:cubicBezTo>
                    <a:pt x="2397364" y="4250211"/>
                    <a:pt x="2842280" y="3783724"/>
                    <a:pt x="2723492" y="3615271"/>
                  </a:cubicBezTo>
                  <a:cubicBezTo>
                    <a:pt x="2604704" y="3446818"/>
                    <a:pt x="1900613" y="3602312"/>
                    <a:pt x="1764546" y="3420901"/>
                  </a:cubicBezTo>
                  <a:cubicBezTo>
                    <a:pt x="1628479" y="3239490"/>
                    <a:pt x="2030200" y="2751406"/>
                    <a:pt x="1907092" y="2526802"/>
                  </a:cubicBezTo>
                  <a:cubicBezTo>
                    <a:pt x="1783984" y="2302198"/>
                    <a:pt x="1131728" y="2284921"/>
                    <a:pt x="1025899" y="2073274"/>
                  </a:cubicBezTo>
                  <a:cubicBezTo>
                    <a:pt x="920070" y="1861627"/>
                    <a:pt x="1412501" y="1449132"/>
                    <a:pt x="1272115" y="1256922"/>
                  </a:cubicBezTo>
                  <a:cubicBezTo>
                    <a:pt x="1131729" y="1064712"/>
                    <a:pt x="367164" y="1090628"/>
                    <a:pt x="183582" y="920015"/>
                  </a:cubicBezTo>
                  <a:cubicBezTo>
                    <a:pt x="0" y="749402"/>
                    <a:pt x="185742" y="386579"/>
                    <a:pt x="170623" y="233243"/>
                  </a:cubicBezTo>
                  <a:cubicBezTo>
                    <a:pt x="155504" y="79907"/>
                    <a:pt x="170623" y="272117"/>
                    <a:pt x="92871" y="0"/>
                  </a:cubicBezTo>
                </a:path>
              </a:pathLst>
            </a:custGeom>
            <a:ln>
              <a:solidFill>
                <a:schemeClr val="accent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8" name="Freeform 77"/>
            <p:cNvSpPr/>
            <p:nvPr/>
          </p:nvSpPr>
          <p:spPr>
            <a:xfrm rot="906243" flipV="1">
              <a:off x="5761724" y="5489239"/>
              <a:ext cx="290868" cy="506253"/>
            </a:xfrm>
            <a:custGeom>
              <a:avLst/>
              <a:gdLst>
                <a:gd name="connsiteX0" fmla="*/ 3319593 w 3331472"/>
                <a:gd name="connsiteY0" fmla="*/ 4982335 h 4988814"/>
                <a:gd name="connsiteX1" fmla="*/ 3202965 w 3331472"/>
                <a:gd name="connsiteY1" fmla="*/ 4943461 h 4988814"/>
                <a:gd name="connsiteX2" fmla="*/ 2477276 w 3331472"/>
                <a:gd name="connsiteY2" fmla="*/ 4671344 h 4988814"/>
                <a:gd name="connsiteX3" fmla="*/ 2723492 w 3331472"/>
                <a:gd name="connsiteY3" fmla="*/ 3854993 h 4988814"/>
                <a:gd name="connsiteX4" fmla="*/ 1764546 w 3331472"/>
                <a:gd name="connsiteY4" fmla="*/ 3660623 h 4988814"/>
                <a:gd name="connsiteX5" fmla="*/ 1907092 w 3331472"/>
                <a:gd name="connsiteY5" fmla="*/ 2766524 h 4988814"/>
                <a:gd name="connsiteX6" fmla="*/ 1025899 w 3331472"/>
                <a:gd name="connsiteY6" fmla="*/ 2312996 h 4988814"/>
                <a:gd name="connsiteX7" fmla="*/ 1272115 w 3331472"/>
                <a:gd name="connsiteY7" fmla="*/ 1496644 h 4988814"/>
                <a:gd name="connsiteX8" fmla="*/ 183582 w 3331472"/>
                <a:gd name="connsiteY8" fmla="*/ 1159737 h 4988814"/>
                <a:gd name="connsiteX9" fmla="*/ 170623 w 3331472"/>
                <a:gd name="connsiteY9" fmla="*/ 472965 h 4988814"/>
                <a:gd name="connsiteX10" fmla="*/ 92871 w 3331472"/>
                <a:gd name="connsiteY10" fmla="*/ 239722 h 4988814"/>
                <a:gd name="connsiteX0" fmla="*/ 3319593 w 3331472"/>
                <a:gd name="connsiteY0" fmla="*/ 4742613 h 4749092"/>
                <a:gd name="connsiteX1" fmla="*/ 3202965 w 3331472"/>
                <a:gd name="connsiteY1" fmla="*/ 4703739 h 4749092"/>
                <a:gd name="connsiteX2" fmla="*/ 2477276 w 3331472"/>
                <a:gd name="connsiteY2" fmla="*/ 4431622 h 4749092"/>
                <a:gd name="connsiteX3" fmla="*/ 2723492 w 3331472"/>
                <a:gd name="connsiteY3" fmla="*/ 3615271 h 4749092"/>
                <a:gd name="connsiteX4" fmla="*/ 1764546 w 3331472"/>
                <a:gd name="connsiteY4" fmla="*/ 3420901 h 4749092"/>
                <a:gd name="connsiteX5" fmla="*/ 1907092 w 3331472"/>
                <a:gd name="connsiteY5" fmla="*/ 2526802 h 4749092"/>
                <a:gd name="connsiteX6" fmla="*/ 1025899 w 3331472"/>
                <a:gd name="connsiteY6" fmla="*/ 2073274 h 4749092"/>
                <a:gd name="connsiteX7" fmla="*/ 1272115 w 3331472"/>
                <a:gd name="connsiteY7" fmla="*/ 1256922 h 4749092"/>
                <a:gd name="connsiteX8" fmla="*/ 183582 w 3331472"/>
                <a:gd name="connsiteY8" fmla="*/ 920015 h 4749092"/>
                <a:gd name="connsiteX9" fmla="*/ 170623 w 3331472"/>
                <a:gd name="connsiteY9" fmla="*/ 233243 h 4749092"/>
                <a:gd name="connsiteX10" fmla="*/ 92871 w 3331472"/>
                <a:gd name="connsiteY10" fmla="*/ 0 h 474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31472" h="4749092">
                  <a:moveTo>
                    <a:pt x="3319593" y="4742613"/>
                  </a:moveTo>
                  <a:cubicBezTo>
                    <a:pt x="3331472" y="4749092"/>
                    <a:pt x="3202965" y="4703739"/>
                    <a:pt x="3202965" y="4703739"/>
                  </a:cubicBezTo>
                  <a:cubicBezTo>
                    <a:pt x="3062579" y="4651907"/>
                    <a:pt x="2557188" y="4613033"/>
                    <a:pt x="2477276" y="4431622"/>
                  </a:cubicBezTo>
                  <a:cubicBezTo>
                    <a:pt x="2397364" y="4250211"/>
                    <a:pt x="2842280" y="3783724"/>
                    <a:pt x="2723492" y="3615271"/>
                  </a:cubicBezTo>
                  <a:cubicBezTo>
                    <a:pt x="2604704" y="3446818"/>
                    <a:pt x="1900613" y="3602312"/>
                    <a:pt x="1764546" y="3420901"/>
                  </a:cubicBezTo>
                  <a:cubicBezTo>
                    <a:pt x="1628479" y="3239490"/>
                    <a:pt x="2030200" y="2751406"/>
                    <a:pt x="1907092" y="2526802"/>
                  </a:cubicBezTo>
                  <a:cubicBezTo>
                    <a:pt x="1783984" y="2302198"/>
                    <a:pt x="1131728" y="2284921"/>
                    <a:pt x="1025899" y="2073274"/>
                  </a:cubicBezTo>
                  <a:cubicBezTo>
                    <a:pt x="920070" y="1861627"/>
                    <a:pt x="1412501" y="1449132"/>
                    <a:pt x="1272115" y="1256922"/>
                  </a:cubicBezTo>
                  <a:cubicBezTo>
                    <a:pt x="1131729" y="1064712"/>
                    <a:pt x="367164" y="1090628"/>
                    <a:pt x="183582" y="920015"/>
                  </a:cubicBezTo>
                  <a:cubicBezTo>
                    <a:pt x="0" y="749402"/>
                    <a:pt x="185742" y="386579"/>
                    <a:pt x="170623" y="233243"/>
                  </a:cubicBezTo>
                  <a:cubicBezTo>
                    <a:pt x="155504" y="79907"/>
                    <a:pt x="170623" y="272117"/>
                    <a:pt x="92871" y="0"/>
                  </a:cubicBezTo>
                </a:path>
              </a:pathLst>
            </a:custGeom>
            <a:ln>
              <a:solidFill>
                <a:schemeClr val="accent1"/>
              </a:solidFill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558380" y="4897602"/>
              <a:ext cx="32573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200" dirty="0">
                  <a:solidFill>
                    <a:schemeClr val="accent1"/>
                  </a:solidFill>
                  <a:latin typeface="Times"/>
                  <a:cs typeface="Times"/>
                </a:rPr>
                <a:t>γ</a:t>
              </a:r>
              <a:endParaRPr lang="en-US" sz="2200" baseline="30000" dirty="0">
                <a:solidFill>
                  <a:schemeClr val="accent1"/>
                </a:solidFill>
                <a:latin typeface="Times"/>
                <a:cs typeface="Times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3833484" y="5991899"/>
            <a:ext cx="2848631" cy="369332"/>
          </a:xfrm>
          <a:prstGeom prst="rect">
            <a:avLst/>
          </a:prstGeom>
          <a:solidFill>
            <a:schemeClr val="bg1"/>
          </a:solidFill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Times"/>
                <a:cs typeface="Times"/>
              </a:rPr>
              <a:t>E</a:t>
            </a:r>
            <a:r>
              <a:rPr lang="en-US" sz="1800" baseline="-25000" dirty="0">
                <a:solidFill>
                  <a:srgbClr val="000000"/>
                </a:solidFill>
                <a:latin typeface="Times"/>
                <a:cs typeface="Times"/>
              </a:rPr>
              <a:t>x</a:t>
            </a:r>
            <a:r>
              <a:rPr lang="en-US" sz="1800" dirty="0">
                <a:solidFill>
                  <a:srgbClr val="000000"/>
                </a:solidFill>
                <a:latin typeface="Times"/>
                <a:cs typeface="Times"/>
              </a:rPr>
              <a:t>= E</a:t>
            </a:r>
            <a:r>
              <a:rPr lang="el-GR" sz="1800" baseline="-25000" dirty="0">
                <a:solidFill>
                  <a:srgbClr val="000000"/>
                </a:solidFill>
                <a:latin typeface="Times"/>
                <a:cs typeface="Times"/>
              </a:rPr>
              <a:t>γ1</a:t>
            </a:r>
            <a:r>
              <a:rPr lang="el-GR" sz="1800" dirty="0">
                <a:solidFill>
                  <a:srgbClr val="000000"/>
                </a:solidFill>
                <a:latin typeface="Times"/>
                <a:cs typeface="Times"/>
              </a:rPr>
              <a:t> + </a:t>
            </a:r>
            <a:r>
              <a:rPr lang="en-US" sz="1800" dirty="0">
                <a:solidFill>
                  <a:srgbClr val="000000"/>
                </a:solidFill>
                <a:latin typeface="Times"/>
                <a:cs typeface="Times"/>
              </a:rPr>
              <a:t>E</a:t>
            </a:r>
            <a:r>
              <a:rPr lang="el-GR" sz="1800" baseline="-25000" dirty="0">
                <a:solidFill>
                  <a:srgbClr val="000000"/>
                </a:solidFill>
                <a:latin typeface="Times"/>
                <a:cs typeface="Times"/>
              </a:rPr>
              <a:t>γ2 </a:t>
            </a:r>
            <a:r>
              <a:rPr lang="el-GR" sz="1800" dirty="0">
                <a:solidFill>
                  <a:srgbClr val="000000"/>
                </a:solidFill>
                <a:latin typeface="Times"/>
                <a:cs typeface="Times"/>
              </a:rPr>
              <a:t>+</a:t>
            </a:r>
            <a:r>
              <a:rPr lang="el-GR" sz="1800" baseline="-25000" dirty="0">
                <a:solidFill>
                  <a:srgbClr val="000000"/>
                </a:solidFill>
                <a:latin typeface="Times"/>
                <a:cs typeface="Times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imes"/>
                <a:cs typeface="Times"/>
              </a:rPr>
              <a:t>E</a:t>
            </a:r>
            <a:r>
              <a:rPr lang="el-GR" sz="1800" baseline="-25000" dirty="0">
                <a:solidFill>
                  <a:srgbClr val="000000"/>
                </a:solidFill>
                <a:latin typeface="Times"/>
                <a:cs typeface="Times"/>
              </a:rPr>
              <a:t>γ3 </a:t>
            </a:r>
            <a:r>
              <a:rPr lang="el-GR" sz="1800" dirty="0">
                <a:solidFill>
                  <a:srgbClr val="000000"/>
                </a:solidFill>
                <a:latin typeface="Times"/>
                <a:cs typeface="Times"/>
              </a:rPr>
              <a:t>+</a:t>
            </a:r>
            <a:r>
              <a:rPr lang="el-GR" sz="1800" baseline="-25000" dirty="0">
                <a:solidFill>
                  <a:srgbClr val="000000"/>
                </a:solidFill>
                <a:latin typeface="Times"/>
                <a:cs typeface="Times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imes"/>
                <a:cs typeface="Times"/>
              </a:rPr>
              <a:t>E</a:t>
            </a:r>
            <a:r>
              <a:rPr lang="el-GR" sz="1800" baseline="-25000" dirty="0">
                <a:solidFill>
                  <a:srgbClr val="000000"/>
                </a:solidFill>
                <a:latin typeface="Times"/>
                <a:cs typeface="Times"/>
              </a:rPr>
              <a:t>γ4</a:t>
            </a:r>
            <a:r>
              <a:rPr lang="el-GR" sz="1800" dirty="0">
                <a:solidFill>
                  <a:srgbClr val="000000"/>
                </a:solidFill>
                <a:latin typeface="Times"/>
                <a:cs typeface="Times"/>
              </a:rPr>
              <a:t> + ...</a:t>
            </a:r>
            <a:endParaRPr lang="en-US" sz="1800" baseline="-25000" dirty="0">
              <a:solidFill>
                <a:srgbClr val="000000"/>
              </a:solidFill>
              <a:latin typeface="Times"/>
              <a:cs typeface="Time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586625" y="6594825"/>
            <a:ext cx="3005951" cy="276999"/>
          </a:xfrm>
          <a:prstGeom prst="rect">
            <a:avLst/>
          </a:prstGeom>
          <a:noFill/>
          <a:ln w="38100" cap="flat" cmpd="dbl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J.C. Hardy </a:t>
            </a:r>
            <a:r>
              <a:rPr lang="en-US" sz="1200" i="1" dirty="0">
                <a:solidFill>
                  <a:srgbClr val="000000"/>
                </a:solidFill>
                <a:latin typeface="Times"/>
                <a:cs typeface="Times"/>
              </a:rPr>
              <a:t>et al., Phys. </a:t>
            </a:r>
            <a:r>
              <a:rPr lang="en-US" sz="1200" i="1" dirty="0" err="1">
                <a:solidFill>
                  <a:srgbClr val="000000"/>
                </a:solidFill>
                <a:latin typeface="Times"/>
                <a:cs typeface="Times"/>
              </a:rPr>
              <a:t>Lett</a:t>
            </a:r>
            <a:r>
              <a:rPr lang="en-US" sz="1200" i="1" dirty="0">
                <a:solidFill>
                  <a:srgbClr val="000000"/>
                </a:solidFill>
                <a:latin typeface="Times"/>
                <a:cs typeface="Times"/>
              </a:rPr>
              <a:t>. B 71 (1977) 307.</a:t>
            </a:r>
            <a:endParaRPr lang="en-US" sz="1200" dirty="0">
              <a:solidFill>
                <a:srgbClr val="000000"/>
              </a:solidFill>
              <a:latin typeface="Times"/>
              <a:cs typeface="Times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609600" y="4800600"/>
            <a:ext cx="1828800" cy="1371600"/>
            <a:chOff x="1981200" y="4495800"/>
            <a:chExt cx="1828800" cy="1371600"/>
          </a:xfrm>
        </p:grpSpPr>
        <p:cxnSp>
          <p:nvCxnSpPr>
            <p:cNvPr id="63" name="Straight Connector 62"/>
            <p:cNvCxnSpPr/>
            <p:nvPr/>
          </p:nvCxnSpPr>
          <p:spPr>
            <a:xfrm>
              <a:off x="1981200" y="5257800"/>
              <a:ext cx="1143000" cy="1588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rot="5400000">
              <a:off x="2209800" y="4953000"/>
              <a:ext cx="609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rot="5400000">
              <a:off x="2210594" y="5561806"/>
              <a:ext cx="609600" cy="158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rot="10800000" flipV="1">
              <a:off x="3124200" y="4800600"/>
              <a:ext cx="685800" cy="4572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3429000" y="4495800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Times"/>
                  <a:cs typeface="Times"/>
                </a:rPr>
                <a:t>I</a:t>
              </a:r>
              <a:r>
                <a:rPr lang="el-GR" sz="1800" baseline="-25000" dirty="0">
                  <a:solidFill>
                    <a:srgbClr val="000000"/>
                  </a:solidFill>
                  <a:latin typeface="Times"/>
                  <a:cs typeface="Times"/>
                </a:rPr>
                <a:t>β</a:t>
              </a:r>
              <a:endParaRPr lang="en-US" sz="1800" baseline="-25000" dirty="0">
                <a:solidFill>
                  <a:srgbClr val="000000"/>
                </a:solidFill>
                <a:latin typeface="Times"/>
                <a:cs typeface="Times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514600" y="4495800"/>
              <a:ext cx="6717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Times"/>
                  <a:cs typeface="Times"/>
                </a:rPr>
                <a:t>I</a:t>
              </a:r>
              <a:r>
                <a:rPr lang="el-GR" sz="1800" baseline="-25000" dirty="0">
                  <a:solidFill>
                    <a:srgbClr val="000000"/>
                  </a:solidFill>
                  <a:latin typeface="Times"/>
                  <a:cs typeface="Times"/>
                </a:rPr>
                <a:t>γ</a:t>
              </a:r>
              <a:r>
                <a:rPr lang="en-US" sz="1800" dirty="0">
                  <a:solidFill>
                    <a:srgbClr val="000000"/>
                  </a:solidFill>
                  <a:latin typeface="Times"/>
                  <a:cs typeface="Times"/>
                </a:rPr>
                <a:t>(in)</a:t>
              </a:r>
              <a:endParaRPr lang="en-US" sz="1800" baseline="-25000" dirty="0">
                <a:solidFill>
                  <a:srgbClr val="000000"/>
                </a:solidFill>
                <a:latin typeface="Times"/>
                <a:cs typeface="Times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514600" y="5410200"/>
              <a:ext cx="7871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Times"/>
                  <a:cs typeface="Times"/>
                </a:rPr>
                <a:t>I</a:t>
              </a:r>
              <a:r>
                <a:rPr lang="el-GR" sz="1800" baseline="-25000" dirty="0">
                  <a:solidFill>
                    <a:srgbClr val="000000"/>
                  </a:solidFill>
                  <a:latin typeface="Times"/>
                  <a:cs typeface="Times"/>
                </a:rPr>
                <a:t>γ</a:t>
              </a:r>
              <a:r>
                <a:rPr lang="en-US" sz="1800" dirty="0">
                  <a:solidFill>
                    <a:srgbClr val="000000"/>
                  </a:solidFill>
                  <a:latin typeface="Times"/>
                  <a:cs typeface="Times"/>
                </a:rPr>
                <a:t>(out)</a:t>
              </a:r>
              <a:endParaRPr lang="en-US" sz="1800" baseline="-25000" dirty="0">
                <a:solidFill>
                  <a:srgbClr val="000000"/>
                </a:solidFill>
                <a:latin typeface="Times"/>
                <a:cs typeface="Times"/>
              </a:endParaRPr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2743200" y="5334000"/>
            <a:ext cx="1816911" cy="369332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Times"/>
                <a:cs typeface="Times"/>
              </a:rPr>
              <a:t>I</a:t>
            </a:r>
            <a:r>
              <a:rPr lang="el-GR" sz="1800" baseline="-25000" dirty="0">
                <a:solidFill>
                  <a:srgbClr val="000000"/>
                </a:solidFill>
                <a:latin typeface="Times"/>
                <a:cs typeface="Times"/>
              </a:rPr>
              <a:t>β</a:t>
            </a:r>
            <a:r>
              <a:rPr lang="en-US" sz="1800" dirty="0">
                <a:solidFill>
                  <a:srgbClr val="000000"/>
                </a:solidFill>
                <a:latin typeface="Times"/>
                <a:cs typeface="Times"/>
              </a:rPr>
              <a:t>= I</a:t>
            </a:r>
            <a:r>
              <a:rPr lang="el-GR" sz="1800" baseline="-25000" dirty="0">
                <a:solidFill>
                  <a:srgbClr val="000000"/>
                </a:solidFill>
                <a:latin typeface="Times"/>
                <a:cs typeface="Times"/>
              </a:rPr>
              <a:t>γ</a:t>
            </a:r>
            <a:r>
              <a:rPr lang="en-US" sz="1800" dirty="0">
                <a:solidFill>
                  <a:srgbClr val="000000"/>
                </a:solidFill>
                <a:latin typeface="Times"/>
                <a:cs typeface="Times"/>
              </a:rPr>
              <a:t>(out) - I</a:t>
            </a:r>
            <a:r>
              <a:rPr lang="el-GR" sz="1800" baseline="-25000" dirty="0">
                <a:solidFill>
                  <a:srgbClr val="000000"/>
                </a:solidFill>
                <a:latin typeface="Times"/>
                <a:cs typeface="Times"/>
              </a:rPr>
              <a:t>γ</a:t>
            </a:r>
            <a:r>
              <a:rPr lang="en-US" sz="1800" dirty="0">
                <a:solidFill>
                  <a:srgbClr val="000000"/>
                </a:solidFill>
                <a:latin typeface="Times"/>
                <a:cs typeface="Times"/>
              </a:rPr>
              <a:t>(in)</a:t>
            </a:r>
            <a:endParaRPr lang="en-US" sz="1800" baseline="-25000" dirty="0">
              <a:solidFill>
                <a:srgbClr val="000000"/>
              </a:solidFill>
              <a:latin typeface="Times"/>
              <a:cs typeface="Time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42810" y="4217313"/>
            <a:ext cx="41609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>
                <a:solidFill>
                  <a:srgbClr val="000000"/>
                </a:solidFill>
                <a:latin typeface="Calibri"/>
                <a:cs typeface="Calibri"/>
              </a:rPr>
              <a:t>Small size – low efficiency detector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96000" y="3962400"/>
            <a:ext cx="8899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imes"/>
                <a:cs typeface="Times"/>
              </a:rPr>
              <a:t>(A, Z)</a:t>
            </a:r>
          </a:p>
        </p:txBody>
      </p:sp>
      <p:cxnSp>
        <p:nvCxnSpPr>
          <p:cNvPr id="88" name="Straight Connector 87"/>
          <p:cNvCxnSpPr/>
          <p:nvPr/>
        </p:nvCxnSpPr>
        <p:spPr>
          <a:xfrm>
            <a:off x="5448300" y="40386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5448300" y="35814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5448300" y="32004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5448300" y="29718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5448300" y="28194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5448300" y="26670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448300" y="25146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448300" y="24384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448300" y="2362200"/>
            <a:ext cx="22098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Rectangle 96"/>
          <p:cNvSpPr/>
          <p:nvPr/>
        </p:nvSpPr>
        <p:spPr>
          <a:xfrm>
            <a:off x="5448717" y="1112980"/>
            <a:ext cx="2212848" cy="1219200"/>
          </a:xfrm>
          <a:prstGeom prst="rect">
            <a:avLst/>
          </a:prstGeom>
          <a:gradFill>
            <a:gsLst>
              <a:gs pos="0">
                <a:srgbClr val="0000FF"/>
              </a:gs>
              <a:gs pos="100000">
                <a:schemeClr val="tx2">
                  <a:lumMod val="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Straight Connector 97"/>
          <p:cNvCxnSpPr/>
          <p:nvPr/>
        </p:nvCxnSpPr>
        <p:spPr>
          <a:xfrm>
            <a:off x="8305800" y="1219200"/>
            <a:ext cx="1130808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9" name="Group 17"/>
          <p:cNvGrpSpPr/>
          <p:nvPr/>
        </p:nvGrpSpPr>
        <p:grpSpPr>
          <a:xfrm>
            <a:off x="7620000" y="914400"/>
            <a:ext cx="693994" cy="3124200"/>
            <a:chOff x="5638800" y="2286000"/>
            <a:chExt cx="693994" cy="3124200"/>
          </a:xfrm>
          <a:effectLst/>
        </p:grpSpPr>
        <p:grpSp>
          <p:nvGrpSpPr>
            <p:cNvPr id="100" name="Group 86"/>
            <p:cNvGrpSpPr/>
            <p:nvPr/>
          </p:nvGrpSpPr>
          <p:grpSpPr>
            <a:xfrm>
              <a:off x="5638800" y="2590800"/>
              <a:ext cx="693994" cy="2819400"/>
              <a:chOff x="5638800" y="2590800"/>
              <a:chExt cx="693994" cy="2819400"/>
            </a:xfrm>
          </p:grpSpPr>
          <p:cxnSp>
            <p:nvCxnSpPr>
              <p:cNvPr id="102" name="Straight Arrow Connector 101"/>
              <p:cNvCxnSpPr/>
              <p:nvPr/>
            </p:nvCxnSpPr>
            <p:spPr>
              <a:xfrm rot="10800000" flipV="1">
                <a:off x="5715000" y="2590800"/>
                <a:ext cx="609600" cy="152400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/>
              <p:cNvCxnSpPr/>
              <p:nvPr/>
            </p:nvCxnSpPr>
            <p:spPr>
              <a:xfrm rot="10800000" flipV="1">
                <a:off x="5715000" y="2590800"/>
                <a:ext cx="609600" cy="533400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/>
              <p:cNvCxnSpPr/>
              <p:nvPr/>
            </p:nvCxnSpPr>
            <p:spPr>
              <a:xfrm rot="5400000">
                <a:off x="5524500" y="2781300"/>
                <a:ext cx="990600" cy="609600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Arrow Connector 104"/>
              <p:cNvCxnSpPr/>
              <p:nvPr/>
            </p:nvCxnSpPr>
            <p:spPr>
              <a:xfrm rot="5400000">
                <a:off x="5304094" y="3009900"/>
                <a:ext cx="1439606" cy="617794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Arrow Connector 105"/>
              <p:cNvCxnSpPr/>
              <p:nvPr/>
            </p:nvCxnSpPr>
            <p:spPr>
              <a:xfrm rot="5400000">
                <a:off x="5037394" y="3276600"/>
                <a:ext cx="1973006" cy="617794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/>
              <p:cNvCxnSpPr/>
              <p:nvPr/>
            </p:nvCxnSpPr>
            <p:spPr>
              <a:xfrm rot="5400000">
                <a:off x="4804697" y="3424903"/>
                <a:ext cx="2362200" cy="693994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Arrow Connector 107"/>
              <p:cNvCxnSpPr/>
              <p:nvPr/>
            </p:nvCxnSpPr>
            <p:spPr>
              <a:xfrm rot="5400000">
                <a:off x="4576097" y="3653503"/>
                <a:ext cx="2819400" cy="693994"/>
              </a:xfrm>
              <a:prstGeom prst="straightConnector1">
                <a:avLst/>
              </a:prstGeom>
              <a:ln w="254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TextBox 100"/>
            <p:cNvSpPr txBox="1"/>
            <p:nvPr/>
          </p:nvSpPr>
          <p:spPr>
            <a:xfrm>
              <a:off x="5791200" y="2286000"/>
              <a:ext cx="40420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l-GR" sz="2200" dirty="0">
                  <a:solidFill>
                    <a:schemeClr val="tx1"/>
                  </a:solidFill>
                  <a:latin typeface="Times"/>
                  <a:cs typeface="Times"/>
                </a:rPr>
                <a:t>β</a:t>
              </a:r>
              <a:r>
                <a:rPr lang="el-GR" sz="2200" baseline="30000" dirty="0">
                  <a:solidFill>
                    <a:schemeClr val="tx1"/>
                  </a:solidFill>
                  <a:latin typeface="Times"/>
                  <a:cs typeface="Times"/>
                </a:rPr>
                <a:t>-</a:t>
              </a:r>
              <a:endParaRPr lang="en-US" sz="2200" baseline="30000" dirty="0">
                <a:solidFill>
                  <a:schemeClr val="tx1"/>
                </a:solidFill>
                <a:latin typeface="Times"/>
                <a:cs typeface="Times"/>
              </a:endParaRPr>
            </a:p>
          </p:txBody>
        </p:sp>
      </p:grpSp>
      <p:grpSp>
        <p:nvGrpSpPr>
          <p:cNvPr id="109" name="Group 27"/>
          <p:cNvGrpSpPr/>
          <p:nvPr/>
        </p:nvGrpSpPr>
        <p:grpSpPr>
          <a:xfrm>
            <a:off x="5105400" y="1753394"/>
            <a:ext cx="2287588" cy="2286000"/>
            <a:chOff x="3124200" y="3124994"/>
            <a:chExt cx="2287588" cy="2286000"/>
          </a:xfrm>
        </p:grpSpPr>
        <p:grpSp>
          <p:nvGrpSpPr>
            <p:cNvPr id="110" name="Group 82"/>
            <p:cNvGrpSpPr/>
            <p:nvPr/>
          </p:nvGrpSpPr>
          <p:grpSpPr>
            <a:xfrm>
              <a:off x="3885406" y="3124994"/>
              <a:ext cx="1526382" cy="2286000"/>
              <a:chOff x="3885406" y="3124994"/>
              <a:chExt cx="1526382" cy="2286000"/>
            </a:xfrm>
          </p:grpSpPr>
          <p:cxnSp>
            <p:nvCxnSpPr>
              <p:cNvPr id="112" name="Straight Arrow Connector 111"/>
              <p:cNvCxnSpPr/>
              <p:nvPr/>
            </p:nvCxnSpPr>
            <p:spPr>
              <a:xfrm rot="5400000">
                <a:off x="3657600" y="3505200"/>
                <a:ext cx="7620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Arrow Connector 112"/>
              <p:cNvCxnSpPr/>
              <p:nvPr/>
            </p:nvCxnSpPr>
            <p:spPr>
              <a:xfrm rot="5400000">
                <a:off x="3886994" y="3809206"/>
                <a:ext cx="7620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/>
              <p:cNvCxnSpPr/>
              <p:nvPr/>
            </p:nvCxnSpPr>
            <p:spPr>
              <a:xfrm rot="5400000">
                <a:off x="3886200" y="3810000"/>
                <a:ext cx="10668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Arrow Connector 114"/>
              <p:cNvCxnSpPr/>
              <p:nvPr/>
            </p:nvCxnSpPr>
            <p:spPr>
              <a:xfrm rot="5400000">
                <a:off x="4190206" y="4571206"/>
                <a:ext cx="7620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Arrow Connector 115"/>
              <p:cNvCxnSpPr/>
              <p:nvPr/>
            </p:nvCxnSpPr>
            <p:spPr>
              <a:xfrm rot="5400000">
                <a:off x="3924300" y="4076700"/>
                <a:ext cx="17526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Arrow Connector 116"/>
              <p:cNvCxnSpPr/>
              <p:nvPr/>
            </p:nvCxnSpPr>
            <p:spPr>
              <a:xfrm rot="5400000">
                <a:off x="3963194" y="4267200"/>
                <a:ext cx="22860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Arrow Connector 117"/>
              <p:cNvCxnSpPr/>
              <p:nvPr/>
            </p:nvCxnSpPr>
            <p:spPr>
              <a:xfrm>
                <a:off x="3886200" y="4572000"/>
                <a:ext cx="0" cy="838200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Arrow Connector 118"/>
              <p:cNvCxnSpPr/>
              <p:nvPr/>
            </p:nvCxnSpPr>
            <p:spPr>
              <a:xfrm rot="5400000">
                <a:off x="3886994" y="5181600"/>
                <a:ext cx="4572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Arrow Connector 119"/>
              <p:cNvCxnSpPr/>
              <p:nvPr/>
            </p:nvCxnSpPr>
            <p:spPr>
              <a:xfrm rot="5400000">
                <a:off x="4534694" y="4533900"/>
                <a:ext cx="1752600" cy="1588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Arrow Connector 120"/>
              <p:cNvCxnSpPr/>
              <p:nvPr/>
            </p:nvCxnSpPr>
            <p:spPr>
              <a:xfrm rot="5400000">
                <a:off x="3657600" y="4360070"/>
                <a:ext cx="456406" cy="794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Arrow Connector 121"/>
              <p:cNvCxnSpPr/>
              <p:nvPr/>
            </p:nvCxnSpPr>
            <p:spPr>
              <a:xfrm rot="5400000">
                <a:off x="3658394" y="3886200"/>
                <a:ext cx="456406" cy="794"/>
              </a:xfrm>
              <a:prstGeom prst="straightConnector1">
                <a:avLst/>
              </a:prstGeom>
              <a:ln w="25400" cap="flat" cmpd="sng" algn="ctr">
                <a:solidFill>
                  <a:srgbClr val="FF9900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1" name="TextBox 110"/>
            <p:cNvSpPr txBox="1"/>
            <p:nvPr/>
          </p:nvSpPr>
          <p:spPr>
            <a:xfrm>
              <a:off x="3124200" y="4114800"/>
              <a:ext cx="32573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200" dirty="0">
                  <a:solidFill>
                    <a:schemeClr val="accent1"/>
                  </a:solidFill>
                  <a:latin typeface="Times"/>
                  <a:cs typeface="Times"/>
                </a:rPr>
                <a:t>γ</a:t>
              </a:r>
              <a:endParaRPr lang="en-US" sz="2200" baseline="30000" dirty="0">
                <a:solidFill>
                  <a:schemeClr val="accent1"/>
                </a:solidFill>
                <a:latin typeface="Times"/>
                <a:cs typeface="Times"/>
              </a:endParaRPr>
            </a:p>
          </p:txBody>
        </p:sp>
      </p:grpSp>
      <p:sp>
        <p:nvSpPr>
          <p:cNvPr id="123" name="TextBox 122"/>
          <p:cNvSpPr txBox="1"/>
          <p:nvPr/>
        </p:nvSpPr>
        <p:spPr>
          <a:xfrm>
            <a:off x="8305800" y="1219200"/>
            <a:ext cx="11247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imes"/>
                <a:cs typeface="Times"/>
              </a:rPr>
              <a:t>(A, Z-1)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D61916-DB09-A6F1-00E8-5721F76EE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3A093E-B686-9EA5-C640-3300C3C188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099"/>
            <a:ext cx="8686800" cy="601901"/>
          </a:xfrm>
        </p:spPr>
        <p:txBody>
          <a:bodyPr/>
          <a:lstStyle/>
          <a:p>
            <a:r>
              <a:rPr lang="en-US" sz="4000" b="0" dirty="0">
                <a:solidFill>
                  <a:srgbClr val="FF0000"/>
                </a:solidFill>
                <a:latin typeface="Imprint MT Shadow"/>
                <a:cs typeface="Imprint MT Shadow"/>
              </a:rPr>
              <a:t>Su</a:t>
            </a:r>
            <a:r>
              <a:rPr lang="en-US" sz="4000" b="0" dirty="0">
                <a:solidFill>
                  <a:srgbClr val="7F7F7F"/>
                </a:solidFill>
                <a:latin typeface="Imprint MT Shadow"/>
                <a:cs typeface="Imprint MT Shadow"/>
              </a:rPr>
              <a:t>mming </a:t>
            </a:r>
            <a:r>
              <a:rPr lang="en-US" sz="4000" b="0" dirty="0" err="1">
                <a:solidFill>
                  <a:srgbClr val="FF0000"/>
                </a:solidFill>
                <a:latin typeface="Imprint MT Shadow"/>
                <a:cs typeface="Imprint MT Shadow"/>
              </a:rPr>
              <a:t>N</a:t>
            </a:r>
            <a:r>
              <a:rPr lang="en-US" sz="4000" b="0" dirty="0" err="1">
                <a:solidFill>
                  <a:srgbClr val="7F7F7F"/>
                </a:solidFill>
                <a:latin typeface="Imprint MT Shadow"/>
                <a:cs typeface="Imprint MT Shadow"/>
              </a:rPr>
              <a:t>aI</a:t>
            </a:r>
            <a:r>
              <a:rPr lang="en-US" sz="4000" b="0" dirty="0">
                <a:solidFill>
                  <a:srgbClr val="7F7F7F"/>
                </a:solidFill>
                <a:latin typeface="Imprint MT Shadow"/>
                <a:cs typeface="Imprint MT Shadow"/>
              </a:rPr>
              <a:t> </a:t>
            </a:r>
            <a:r>
              <a:rPr lang="mr-IN" sz="4000" b="0" dirty="0">
                <a:solidFill>
                  <a:srgbClr val="7F7F7F"/>
                </a:solidFill>
                <a:latin typeface="Imprint MT Shadow"/>
                <a:cs typeface="Imprint MT Shadow"/>
              </a:rPr>
              <a:t>–</a:t>
            </a:r>
            <a:r>
              <a:rPr lang="en-US" sz="4000" b="0" dirty="0">
                <a:solidFill>
                  <a:srgbClr val="7F7F7F"/>
                </a:solidFill>
                <a:latin typeface="Imprint MT Shadow"/>
                <a:cs typeface="Imprint MT Shadow"/>
              </a:rPr>
              <a:t> </a:t>
            </a:r>
            <a:r>
              <a:rPr lang="en-US" sz="4000" b="0" dirty="0" err="1">
                <a:solidFill>
                  <a:srgbClr val="FF0000"/>
                </a:solidFill>
                <a:latin typeface="Imprint MT Shadow"/>
                <a:cs typeface="Imprint MT Shadow"/>
              </a:rPr>
              <a:t>SuN</a:t>
            </a:r>
            <a:r>
              <a:rPr lang="en-US" sz="4000" b="0" dirty="0">
                <a:solidFill>
                  <a:srgbClr val="FF0000"/>
                </a:solidFill>
                <a:latin typeface="Imprint MT Shadow"/>
                <a:cs typeface="Imprint MT Shadow"/>
              </a:rPr>
              <a:t> </a:t>
            </a:r>
            <a:r>
              <a:rPr lang="en-US" sz="40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Imprint MT Shadow"/>
                <a:cs typeface="Imprint MT Shadow"/>
              </a:rPr>
              <a:t>and friends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42536" y="6583220"/>
            <a:ext cx="4358664" cy="285466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latin typeface="Times"/>
                <a:cs typeface="Times"/>
              </a:rPr>
              <a:t>A. Simon, S.J. Quinn, A.S., et al., </a:t>
            </a:r>
            <a:r>
              <a:rPr lang="en-US" sz="1200" i="1" dirty="0" err="1">
                <a:latin typeface="Times"/>
                <a:cs typeface="Times"/>
              </a:rPr>
              <a:t>Nucl</a:t>
            </a:r>
            <a:r>
              <a:rPr lang="en-US" sz="1200" i="1" dirty="0">
                <a:latin typeface="Times"/>
                <a:cs typeface="Times"/>
              </a:rPr>
              <a:t>. Instr. Meth A 703, 16 (2013)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/>
          <a:srcRect t="32440" b="32928"/>
          <a:stretch/>
        </p:blipFill>
        <p:spPr>
          <a:xfrm>
            <a:off x="4081709" y="3657600"/>
            <a:ext cx="5486400" cy="1425065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/>
          <a:srcRect l="8237" t="17359" r="11164" b="21150"/>
          <a:stretch/>
        </p:blipFill>
        <p:spPr>
          <a:xfrm>
            <a:off x="7841245" y="4800600"/>
            <a:ext cx="1759955" cy="1790293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/>
          <a:srcRect l="9353" t="21125" r="18695" b="28051"/>
          <a:stretch/>
        </p:blipFill>
        <p:spPr>
          <a:xfrm>
            <a:off x="0" y="1066800"/>
            <a:ext cx="3947585" cy="3717843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5"/>
          <a:srcRect l="14342" t="14168" r="3267" b="21666"/>
          <a:stretch/>
        </p:blipFill>
        <p:spPr>
          <a:xfrm>
            <a:off x="381000" y="4800600"/>
            <a:ext cx="2699374" cy="1576712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26" name="TextBox 25"/>
          <p:cNvSpPr txBox="1"/>
          <p:nvPr/>
        </p:nvSpPr>
        <p:spPr>
          <a:xfrm>
            <a:off x="2323123" y="5867400"/>
            <a:ext cx="3620477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DSSD</a:t>
            </a:r>
          </a:p>
          <a:p>
            <a:r>
              <a:rPr lang="en-US" sz="2000" dirty="0">
                <a:latin typeface="Arial"/>
                <a:cs typeface="Arial"/>
              </a:rPr>
              <a:t>Implantation-decay correlation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208" y="762000"/>
            <a:ext cx="397677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err="1">
                <a:latin typeface="Arial"/>
                <a:cs typeface="Arial"/>
              </a:rPr>
              <a:t>SuN</a:t>
            </a:r>
            <a:endParaRPr lang="en-US" sz="2000" dirty="0">
              <a:latin typeface="Arial"/>
              <a:cs typeface="Arial"/>
            </a:endParaRPr>
          </a:p>
          <a:p>
            <a:r>
              <a:rPr lang="el-GR" sz="2000" dirty="0">
                <a:latin typeface="Arial"/>
                <a:cs typeface="Arial"/>
              </a:rPr>
              <a:t>γ</a:t>
            </a:r>
            <a:r>
              <a:rPr lang="en-US" sz="2000" dirty="0">
                <a:latin typeface="Arial"/>
                <a:cs typeface="Arial"/>
              </a:rPr>
              <a:t>-Total Absorption Spectrometer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96000" y="4876800"/>
            <a:ext cx="1813317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Fiber Detector</a:t>
            </a:r>
          </a:p>
          <a:p>
            <a:r>
              <a:rPr lang="el-GR" sz="2000" dirty="0">
                <a:latin typeface="Arial"/>
                <a:cs typeface="Arial"/>
              </a:rPr>
              <a:t>β</a:t>
            </a:r>
            <a:r>
              <a:rPr lang="en-US" sz="2000" dirty="0">
                <a:latin typeface="Arial"/>
                <a:cs typeface="Arial"/>
              </a:rPr>
              <a:t>-detection</a:t>
            </a:r>
          </a:p>
        </p:txBody>
      </p:sp>
      <p:pic>
        <p:nvPicPr>
          <p:cNvPr id="29" name="Picture 28" descr="TapeDrawing.pdf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4" t="17149" b="19186"/>
          <a:stretch/>
        </p:blipFill>
        <p:spPr>
          <a:xfrm>
            <a:off x="5185547" y="762000"/>
            <a:ext cx="4389545" cy="2960213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30" name="TextBox 29"/>
          <p:cNvSpPr txBox="1"/>
          <p:nvPr/>
        </p:nvSpPr>
        <p:spPr>
          <a:xfrm>
            <a:off x="3581400" y="2743200"/>
            <a:ext cx="2821856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err="1">
                <a:latin typeface="Arial"/>
                <a:cs typeface="Arial"/>
              </a:rPr>
              <a:t>SuNTAN</a:t>
            </a:r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Tape Transport System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67600" y="3352800"/>
            <a:ext cx="2005677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Design by LSU and ANL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05600" y="5638800"/>
            <a:ext cx="1176850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Hope College</a:t>
            </a:r>
          </a:p>
        </p:txBody>
      </p:sp>
    </p:spTree>
    <p:extLst>
      <p:ext uri="{BB962C8B-B14F-4D97-AF65-F5344CB8AC3E}">
        <p14:creationId xmlns:p14="http://schemas.microsoft.com/office/powerpoint/2010/main" val="3307654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pandemonium effect in action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1" y="1219200"/>
            <a:ext cx="5337307" cy="3505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990600"/>
            <a:ext cx="1834631" cy="4770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500" baseline="30000" dirty="0">
                <a:solidFill>
                  <a:schemeClr val="tx1"/>
                </a:solidFill>
                <a:latin typeface="Calibri"/>
                <a:cs typeface="Calibri"/>
              </a:rPr>
              <a:t>76</a:t>
            </a:r>
            <a:r>
              <a:rPr lang="en-US" sz="2500" dirty="0">
                <a:solidFill>
                  <a:schemeClr val="tx1"/>
                </a:solidFill>
                <a:latin typeface="Calibri"/>
                <a:cs typeface="Calibri"/>
              </a:rPr>
              <a:t>Ga </a:t>
            </a:r>
            <a:r>
              <a:rPr lang="el-GR" sz="2500" dirty="0">
                <a:solidFill>
                  <a:schemeClr val="tx1"/>
                </a:solidFill>
                <a:latin typeface="Calibri"/>
                <a:cs typeface="Calibri"/>
              </a:rPr>
              <a:t>β</a:t>
            </a:r>
            <a:r>
              <a:rPr lang="en-US" sz="2500" dirty="0">
                <a:solidFill>
                  <a:schemeClr val="tx1"/>
                </a:solidFill>
                <a:latin typeface="Calibri"/>
                <a:cs typeface="Calibri"/>
              </a:rPr>
              <a:t> decay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3896" t="11244" r="15945" b="36742"/>
          <a:stretch/>
        </p:blipFill>
        <p:spPr>
          <a:xfrm>
            <a:off x="1524000" y="4628777"/>
            <a:ext cx="2692926" cy="266215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2895600" y="6096000"/>
            <a:ext cx="4572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459653" y="1524000"/>
            <a:ext cx="1188547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TAS - </a:t>
            </a:r>
            <a:r>
              <a:rPr lang="en-US" sz="2000" dirty="0" err="1">
                <a:solidFill>
                  <a:srgbClr val="000000"/>
                </a:solidFill>
                <a:latin typeface="Calibri"/>
                <a:cs typeface="Calibri"/>
              </a:rPr>
              <a:t>SuN</a:t>
            </a:r>
            <a:endParaRPr lang="en-US" sz="200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2000" dirty="0">
                <a:solidFill>
                  <a:srgbClr val="FF0000"/>
                </a:solidFill>
                <a:latin typeface="Calibri"/>
                <a:cs typeface="Calibri"/>
              </a:rPr>
              <a:t>NNDC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839992" y="762000"/>
            <a:ext cx="5787746" cy="6563950"/>
            <a:chOff x="3839992" y="762000"/>
            <a:chExt cx="5787746" cy="656395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/>
            <a:srcRect l="31129" r="17483" b="47361"/>
            <a:stretch/>
          </p:blipFill>
          <p:spPr>
            <a:xfrm>
              <a:off x="6019800" y="762000"/>
              <a:ext cx="3197850" cy="2727542"/>
            </a:xfrm>
            <a:prstGeom prst="rect">
              <a:avLst/>
            </a:prstGeom>
          </p:spPr>
        </p:pic>
        <p:cxnSp>
          <p:nvCxnSpPr>
            <p:cNvPr id="10" name="Straight Arrow Connector 9"/>
            <p:cNvCxnSpPr/>
            <p:nvPr/>
          </p:nvCxnSpPr>
          <p:spPr>
            <a:xfrm flipH="1" flipV="1">
              <a:off x="8382000" y="2743200"/>
              <a:ext cx="457200" cy="4572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zr101_TAS_without_E_cut.pdf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31" t="6176"/>
            <a:stretch/>
          </p:blipFill>
          <p:spPr>
            <a:xfrm rot="5400000">
              <a:off x="4793940" y="2492152"/>
              <a:ext cx="3879850" cy="5787746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598798" y="3657600"/>
              <a:ext cx="2743200" cy="47705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500" baseline="30000" dirty="0">
                  <a:solidFill>
                    <a:schemeClr val="tx1"/>
                  </a:solidFill>
                  <a:latin typeface="Calibri"/>
                  <a:cs typeface="Calibri"/>
                </a:rPr>
                <a:t>101</a:t>
              </a:r>
              <a:r>
                <a:rPr lang="en-US" sz="2500" dirty="0">
                  <a:solidFill>
                    <a:schemeClr val="tx1"/>
                  </a:solidFill>
                  <a:latin typeface="Calibri"/>
                  <a:cs typeface="Calibri"/>
                </a:rPr>
                <a:t>Zr </a:t>
              </a:r>
              <a:r>
                <a:rPr lang="el-GR" sz="2500" dirty="0">
                  <a:solidFill>
                    <a:schemeClr val="tx1"/>
                  </a:solidFill>
                  <a:latin typeface="Calibri"/>
                  <a:cs typeface="Calibri"/>
                </a:rPr>
                <a:t>β</a:t>
              </a:r>
              <a:r>
                <a:rPr lang="en-US" sz="2500" dirty="0">
                  <a:solidFill>
                    <a:schemeClr val="tx1"/>
                  </a:solidFill>
                  <a:latin typeface="Calibri"/>
                  <a:cs typeface="Calibri"/>
                </a:rPr>
                <a:t> decay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800600" y="5775900"/>
              <a:ext cx="1188547" cy="707886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Calibri"/>
                  <a:cs typeface="Calibri"/>
                </a:rPr>
                <a:t>TAS - </a:t>
              </a:r>
              <a:r>
                <a:rPr lang="en-US" sz="2000" dirty="0" err="1">
                  <a:solidFill>
                    <a:srgbClr val="000000"/>
                  </a:solidFill>
                  <a:latin typeface="Calibri"/>
                  <a:cs typeface="Calibri"/>
                </a:rPr>
                <a:t>SuN</a:t>
              </a:r>
              <a:endParaRPr lang="en-US" sz="2000" dirty="0">
                <a:solidFill>
                  <a:srgbClr val="000000"/>
                </a:solidFill>
                <a:latin typeface="Calibri"/>
                <a:cs typeface="Calibri"/>
              </a:endParaRPr>
            </a:p>
            <a:p>
              <a:r>
                <a:rPr lang="en-US" sz="2000" dirty="0">
                  <a:solidFill>
                    <a:srgbClr val="FF0000"/>
                  </a:solidFill>
                  <a:latin typeface="Calibri"/>
                  <a:cs typeface="Calibri"/>
                </a:rPr>
                <a:t>NNDC</a:t>
              </a:r>
            </a:p>
          </p:txBody>
        </p:sp>
      </p:grp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57FE3B5-739E-96FB-4DD9-2EFA8BD04F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6371470-EED4-7A27-690F-82D3702ED3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24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81DA2CB-B1E2-C4C7-1570-B154FB580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399" y="2278824"/>
            <a:ext cx="6726697" cy="42743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18911F-1A6D-92F9-D22E-8B67508AC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3681"/>
            <a:ext cx="8686800" cy="481227"/>
          </a:xfrm>
        </p:spPr>
        <p:txBody>
          <a:bodyPr/>
          <a:lstStyle/>
          <a:p>
            <a:r>
              <a:rPr lang="en-US" sz="3200" dirty="0"/>
              <a:t>First measurements: weak r process region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53F27A-1668-9713-810C-6DB8727B5A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197ED-D5F7-226B-053F-9458BC57ED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11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26A8E70-5787-CFEA-050A-4D2188295876}"/>
              </a:ext>
            </a:extLst>
          </p:cNvPr>
          <p:cNvSpPr/>
          <p:nvPr/>
        </p:nvSpPr>
        <p:spPr>
          <a:xfrm>
            <a:off x="4502151" y="3300254"/>
            <a:ext cx="3657600" cy="3427413"/>
          </a:xfrm>
          <a:prstGeom prst="ellipse">
            <a:avLst/>
          </a:prstGeom>
          <a:noFill/>
          <a:ln w="38100">
            <a:solidFill>
              <a:srgbClr val="FFAE1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Screen Shot 2014-09-18 at 4.40.46 PM.png">
            <a:extLst>
              <a:ext uri="{FF2B5EF4-FFF2-40B4-BE49-F238E27FC236}">
                <a16:creationId xmlns:a16="http://schemas.microsoft.com/office/drawing/2014/main" id="{519665D7-0421-0B5F-5A39-1295AAB215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78" t="4482" r="2098" b="1853"/>
          <a:stretch>
            <a:fillRect/>
          </a:stretch>
        </p:blipFill>
        <p:spPr>
          <a:xfrm>
            <a:off x="76200" y="1295401"/>
            <a:ext cx="5340352" cy="2209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0E5A06-AE3C-8562-C1C3-EF772BAC9F5E}"/>
              </a:ext>
            </a:extLst>
          </p:cNvPr>
          <p:cNvSpPr txBox="1"/>
          <p:nvPr/>
        </p:nvSpPr>
        <p:spPr>
          <a:xfrm>
            <a:off x="304800" y="1066800"/>
            <a:ext cx="3429000" cy="276999"/>
          </a:xfrm>
          <a:prstGeom prst="rect">
            <a:avLst/>
          </a:prstGeom>
          <a:ln w="38100" cap="flat" cmpd="dbl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latin typeface="Times New Roman"/>
                <a:cs typeface="Times New Roman"/>
              </a:rPr>
              <a:t>R. </a:t>
            </a:r>
            <a:r>
              <a:rPr lang="en-US" sz="1200" i="1" dirty="0" err="1">
                <a:latin typeface="Times New Roman"/>
                <a:cs typeface="Times New Roman"/>
              </a:rPr>
              <a:t>Surman</a:t>
            </a:r>
            <a:r>
              <a:rPr lang="en-US" sz="1200" i="1" dirty="0">
                <a:latin typeface="Times New Roman"/>
                <a:cs typeface="Times New Roman"/>
              </a:rPr>
              <a:t>, et al., , </a:t>
            </a:r>
            <a:r>
              <a:rPr lang="en-US" sz="1200" dirty="0">
                <a:latin typeface="Times New Roman"/>
                <a:cs typeface="Times New Roman"/>
              </a:rPr>
              <a:t>AIP Advances 4, 041008 (2014) </a:t>
            </a:r>
            <a:endParaRPr lang="en-US" sz="1200" i="1" dirty="0">
              <a:latin typeface="Times New Roman"/>
              <a:cs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28F85F-93A5-8AFB-2258-F353DA706C66}"/>
              </a:ext>
            </a:extLst>
          </p:cNvPr>
          <p:cNvSpPr txBox="1"/>
          <p:nvPr/>
        </p:nvSpPr>
        <p:spPr>
          <a:xfrm>
            <a:off x="1848403" y="4648200"/>
            <a:ext cx="89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64308"/>
                </a:solidFill>
                <a:latin typeface="+mn-lt"/>
              </a:rPr>
              <a:t>Z=28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DF7412-B1B0-AE31-C707-67034C246101}"/>
              </a:ext>
            </a:extLst>
          </p:cNvPr>
          <p:cNvSpPr txBox="1"/>
          <p:nvPr/>
        </p:nvSpPr>
        <p:spPr>
          <a:xfrm rot="16200000">
            <a:off x="8706601" y="1582960"/>
            <a:ext cx="93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64308"/>
                </a:solidFill>
                <a:latin typeface="+mn-lt"/>
              </a:rPr>
              <a:t>N=50</a:t>
            </a:r>
          </a:p>
        </p:txBody>
      </p:sp>
    </p:spTree>
    <p:extLst>
      <p:ext uri="{BB962C8B-B14F-4D97-AF65-F5344CB8AC3E}">
        <p14:creationId xmlns:p14="http://schemas.microsoft.com/office/powerpoint/2010/main" val="3198406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Straight Connector 59"/>
          <p:cNvCxnSpPr/>
          <p:nvPr/>
        </p:nvCxnSpPr>
        <p:spPr>
          <a:xfrm>
            <a:off x="2544897" y="1371600"/>
            <a:ext cx="0" cy="1828800"/>
          </a:xfrm>
          <a:prstGeom prst="line">
            <a:avLst/>
          </a:prstGeom>
          <a:ln>
            <a:solidFill>
              <a:schemeClr val="tx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</a:t>
            </a:r>
            <a:r>
              <a:rPr lang="en-US" baseline="30000" dirty="0"/>
              <a:t>70</a:t>
            </a:r>
            <a:r>
              <a:rPr lang="en-US" dirty="0"/>
              <a:t>Co decay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CF744E-E7BC-F2A3-A53A-325A230A46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B9C9125-6B7A-F48A-4B21-225A3FFB23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 descr="ALLnew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77"/>
          <a:stretch/>
        </p:blipFill>
        <p:spPr>
          <a:xfrm>
            <a:off x="76200" y="990600"/>
            <a:ext cx="4953000" cy="5395044"/>
          </a:xfrm>
          <a:prstGeom prst="rect">
            <a:avLst/>
          </a:prstGeom>
        </p:spPr>
      </p:pic>
      <p:grpSp>
        <p:nvGrpSpPr>
          <p:cNvPr id="111" name="Group 110"/>
          <p:cNvGrpSpPr/>
          <p:nvPr/>
        </p:nvGrpSpPr>
        <p:grpSpPr>
          <a:xfrm>
            <a:off x="4845893" y="1295400"/>
            <a:ext cx="4843079" cy="2133600"/>
            <a:chOff x="4845893" y="1295400"/>
            <a:chExt cx="4843079" cy="2133600"/>
          </a:xfrm>
        </p:grpSpPr>
        <p:grpSp>
          <p:nvGrpSpPr>
            <p:cNvPr id="108" name="Group 107"/>
            <p:cNvGrpSpPr/>
            <p:nvPr/>
          </p:nvGrpSpPr>
          <p:grpSpPr>
            <a:xfrm>
              <a:off x="4845893" y="1295400"/>
              <a:ext cx="4843079" cy="2133600"/>
              <a:chOff x="4845893" y="1295400"/>
              <a:chExt cx="4843079" cy="2133600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5306517" y="1905000"/>
                <a:ext cx="457200" cy="457200"/>
              </a:xfrm>
              <a:prstGeom prst="rect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71</a:t>
                </a: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5839917" y="1905000"/>
                <a:ext cx="457200" cy="457200"/>
              </a:xfrm>
              <a:prstGeom prst="rect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72</a:t>
                </a: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6373317" y="1905000"/>
                <a:ext cx="457200" cy="457200"/>
              </a:xfrm>
              <a:prstGeom prst="rect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73</a:t>
                </a: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6906717" y="1905000"/>
                <a:ext cx="457200" cy="4572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74</a:t>
                </a:r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5306517" y="2438400"/>
                <a:ext cx="457200" cy="457200"/>
              </a:xfrm>
              <a:prstGeom prst="rect">
                <a:avLst/>
              </a:prstGeom>
              <a:solidFill>
                <a:srgbClr val="FFFF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70</a:t>
                </a: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5839917" y="2438400"/>
                <a:ext cx="457200" cy="4572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71</a:t>
                </a: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373317" y="2438400"/>
                <a:ext cx="457200" cy="4572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72</a:t>
                </a: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906717" y="2438400"/>
                <a:ext cx="457200" cy="4572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73</a:t>
                </a: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5306517" y="2971800"/>
                <a:ext cx="457200" cy="4572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69</a:t>
                </a: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5839917" y="2971800"/>
                <a:ext cx="457200" cy="4572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70</a:t>
                </a:r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6373317" y="2971800"/>
                <a:ext cx="457200" cy="4572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71</a:t>
                </a: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6906717" y="2971800"/>
                <a:ext cx="457200" cy="457200"/>
              </a:xfrm>
              <a:prstGeom prst="rect">
                <a:avLst/>
              </a:prstGeom>
              <a:solidFill>
                <a:srgbClr val="FFFF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72</a:t>
                </a: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5306517" y="1371600"/>
                <a:ext cx="457200" cy="457200"/>
              </a:xfrm>
              <a:prstGeom prst="rect">
                <a:avLst/>
              </a:prstGeom>
              <a:solidFill>
                <a:srgbClr val="FFFF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72</a:t>
                </a: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5839917" y="1371600"/>
                <a:ext cx="457200" cy="457200"/>
              </a:xfrm>
              <a:prstGeom prst="rect">
                <a:avLst/>
              </a:prstGeom>
              <a:solidFill>
                <a:srgbClr val="FFFF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73</a:t>
                </a:r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6373317" y="1371600"/>
                <a:ext cx="457200" cy="457200"/>
              </a:xfrm>
              <a:prstGeom prst="rect">
                <a:avLst/>
              </a:prstGeom>
              <a:solidFill>
                <a:srgbClr val="FFFF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74</a:t>
                </a:r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6906717" y="1371600"/>
                <a:ext cx="457200" cy="457200"/>
              </a:xfrm>
              <a:prstGeom prst="rect">
                <a:avLst/>
              </a:prstGeom>
              <a:solidFill>
                <a:srgbClr val="FFFF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75</a:t>
                </a: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7440117" y="1905000"/>
                <a:ext cx="457200" cy="4572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75</a:t>
                </a:r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7440117" y="2438400"/>
                <a:ext cx="457200" cy="4572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74</a:t>
                </a:r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7440117" y="2971800"/>
                <a:ext cx="457200" cy="457200"/>
              </a:xfrm>
              <a:prstGeom prst="rect">
                <a:avLst/>
              </a:prstGeom>
              <a:solidFill>
                <a:srgbClr val="FFFF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73</a:t>
                </a: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7440117" y="1371600"/>
                <a:ext cx="457200" cy="457200"/>
              </a:xfrm>
              <a:prstGeom prst="rect">
                <a:avLst/>
              </a:prstGeom>
              <a:solidFill>
                <a:srgbClr val="FFFF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76</a:t>
                </a: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4845893" y="2925900"/>
                <a:ext cx="524678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500" dirty="0">
                    <a:solidFill>
                      <a:schemeClr val="tx1"/>
                    </a:solidFill>
                    <a:latin typeface="Calibri"/>
                    <a:cs typeface="Calibri"/>
                  </a:rPr>
                  <a:t>Co</a:t>
                </a: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4861499" y="2376900"/>
                <a:ext cx="465191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500" dirty="0">
                    <a:solidFill>
                      <a:schemeClr val="tx1"/>
                    </a:solidFill>
                    <a:latin typeface="Calibri"/>
                    <a:cs typeface="Calibri"/>
                  </a:rPr>
                  <a:t>Ni</a:t>
                </a: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4845893" y="1295400"/>
                <a:ext cx="503231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500" dirty="0">
                    <a:solidFill>
                      <a:schemeClr val="tx1"/>
                    </a:solidFill>
                    <a:latin typeface="Calibri"/>
                    <a:cs typeface="Calibri"/>
                  </a:rPr>
                  <a:t>Zn</a:t>
                </a: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4846198" y="1828800"/>
                <a:ext cx="524052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500" dirty="0">
                    <a:solidFill>
                      <a:schemeClr val="tx1"/>
                    </a:solidFill>
                    <a:latin typeface="Calibri"/>
                    <a:cs typeface="Calibri"/>
                  </a:rPr>
                  <a:t>Cu</a:t>
                </a: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8945697" y="2438400"/>
                <a:ext cx="74327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>
                    <a:solidFill>
                      <a:srgbClr val="000000"/>
                    </a:solidFill>
                    <a:latin typeface="Calibri"/>
                    <a:cs typeface="Calibri"/>
                  </a:rPr>
                  <a:t>Z=28</a:t>
                </a: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7989123" y="1371600"/>
                <a:ext cx="457200" cy="4572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77</a:t>
                </a:r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8522523" y="1371600"/>
                <a:ext cx="457200" cy="4572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78</a:t>
                </a:r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7989123" y="1905000"/>
                <a:ext cx="457200" cy="457200"/>
              </a:xfrm>
              <a:prstGeom prst="rect">
                <a:avLst/>
              </a:prstGeom>
              <a:solidFill>
                <a:srgbClr val="F1B74D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76</a:t>
                </a: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8522523" y="1905000"/>
                <a:ext cx="457200" cy="457200"/>
              </a:xfrm>
              <a:prstGeom prst="rect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77</a:t>
                </a:r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7989123" y="2438400"/>
                <a:ext cx="457200" cy="457200"/>
              </a:xfrm>
              <a:prstGeom prst="rect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75</a:t>
                </a: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8522523" y="2438400"/>
                <a:ext cx="457200" cy="457200"/>
              </a:xfrm>
              <a:prstGeom prst="rect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76</a:t>
                </a: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7989123" y="2971800"/>
                <a:ext cx="457200" cy="457200"/>
              </a:xfrm>
              <a:prstGeom prst="rect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74</a:t>
                </a:r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8522523" y="2971800"/>
                <a:ext cx="457200" cy="457200"/>
              </a:xfrm>
              <a:prstGeom prst="rect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75</a:t>
                </a:r>
              </a:p>
            </p:txBody>
          </p:sp>
          <p:cxnSp>
            <p:nvCxnSpPr>
              <p:cNvPr id="96" name="Straight Connector 95"/>
              <p:cNvCxnSpPr/>
              <p:nvPr/>
            </p:nvCxnSpPr>
            <p:spPr>
              <a:xfrm flipH="1">
                <a:off x="5153812" y="2438400"/>
                <a:ext cx="4495800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 type="non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 flipH="1">
                <a:off x="5153812" y="2910900"/>
                <a:ext cx="4495800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 type="non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0" name="Straight Arrow Connector 109"/>
            <p:cNvCxnSpPr/>
            <p:nvPr/>
          </p:nvCxnSpPr>
          <p:spPr>
            <a:xfrm flipH="1" flipV="1">
              <a:off x="5638800" y="2743200"/>
              <a:ext cx="304800" cy="381000"/>
            </a:xfrm>
            <a:prstGeom prst="straightConnector1">
              <a:avLst/>
            </a:prstGeom>
            <a:ln>
              <a:solidFill>
                <a:schemeClr val="tx2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TextBox 111"/>
          <p:cNvSpPr txBox="1"/>
          <p:nvPr/>
        </p:nvSpPr>
        <p:spPr>
          <a:xfrm>
            <a:off x="6141838" y="713601"/>
            <a:ext cx="3401765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A. Spyrou, S.N. </a:t>
            </a:r>
            <a:r>
              <a:rPr lang="en-US" sz="1200" dirty="0" err="1">
                <a:solidFill>
                  <a:srgbClr val="000000"/>
                </a:solidFill>
                <a:latin typeface="Times"/>
                <a:cs typeface="Times"/>
              </a:rPr>
              <a:t>Liddick</a:t>
            </a:r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, et al. </a:t>
            </a:r>
            <a:r>
              <a:rPr lang="en-US" sz="1200" i="1" dirty="0">
                <a:solidFill>
                  <a:srgbClr val="000000"/>
                </a:solidFill>
                <a:latin typeface="Times"/>
                <a:cs typeface="Times"/>
              </a:rPr>
              <a:t>Phys. Rev. Lett. 2016</a:t>
            </a:r>
            <a:endParaRPr lang="en-US" sz="1200" dirty="0">
              <a:solidFill>
                <a:srgbClr val="000000"/>
              </a:solidFill>
              <a:latin typeface="Times"/>
              <a:cs typeface="Times"/>
            </a:endParaRPr>
          </a:p>
        </p:txBody>
      </p:sp>
      <p:pic>
        <p:nvPicPr>
          <p:cNvPr id="3" name="Picture 2" descr="betaINT1.pdf">
            <a:extLst>
              <a:ext uri="{FF2B5EF4-FFF2-40B4-BE49-F238E27FC236}">
                <a16:creationId xmlns:a16="http://schemas.microsoft.com/office/drawing/2014/main" id="{45632A8B-5322-8092-3511-FF27F3A17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407" y="3591905"/>
            <a:ext cx="3848313" cy="294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5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30000" dirty="0"/>
              <a:t>70</a:t>
            </a:r>
            <a:r>
              <a:rPr lang="en-US" dirty="0"/>
              <a:t>Co  </a:t>
            </a:r>
            <a:r>
              <a:rPr lang="el-GR" dirty="0">
                <a:latin typeface="Times"/>
                <a:cs typeface="Times"/>
              </a:rPr>
              <a:t>β</a:t>
            </a:r>
            <a:r>
              <a:rPr lang="en-US" dirty="0"/>
              <a:t>-decay Intensity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CE612-810E-0E72-EC5D-27BFD91C9E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F7610-5A1C-97DA-9C65-D048AE4FE6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 descr="betaINT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990600"/>
            <a:ext cx="7166668" cy="5486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01775" y="6553200"/>
            <a:ext cx="3401765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A. Spyrou, S.N. </a:t>
            </a:r>
            <a:r>
              <a:rPr lang="en-US" sz="1200" dirty="0" err="1">
                <a:solidFill>
                  <a:srgbClr val="000000"/>
                </a:solidFill>
                <a:latin typeface="Times"/>
                <a:cs typeface="Times"/>
              </a:rPr>
              <a:t>Liddick</a:t>
            </a:r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, et al. </a:t>
            </a:r>
            <a:r>
              <a:rPr lang="en-US" sz="1200" i="1" dirty="0">
                <a:solidFill>
                  <a:srgbClr val="000000"/>
                </a:solidFill>
                <a:latin typeface="Times"/>
                <a:cs typeface="Times"/>
              </a:rPr>
              <a:t>Phys. Rev. Lett. 2016</a:t>
            </a:r>
            <a:endParaRPr lang="en-US" sz="1200" dirty="0">
              <a:solidFill>
                <a:srgbClr val="000000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22383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taINT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990600"/>
            <a:ext cx="7166668" cy="5486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30000" dirty="0"/>
              <a:t>70</a:t>
            </a:r>
            <a:r>
              <a:rPr lang="en-US" dirty="0"/>
              <a:t>Co  </a:t>
            </a:r>
            <a:r>
              <a:rPr lang="el-GR" dirty="0">
                <a:latin typeface="Times"/>
                <a:cs typeface="Times"/>
              </a:rPr>
              <a:t>β</a:t>
            </a:r>
            <a:r>
              <a:rPr lang="en-US" dirty="0"/>
              <a:t>-decay Intensity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C27E1D1-A445-FC94-4322-966F94B0F2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08D8266-5BE1-6471-8F81-A4C6161957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14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901775" y="6553200"/>
            <a:ext cx="3401765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A. Spyrou, S.N. </a:t>
            </a:r>
            <a:r>
              <a:rPr lang="en-US" sz="1200" dirty="0" err="1">
                <a:solidFill>
                  <a:srgbClr val="000000"/>
                </a:solidFill>
                <a:latin typeface="Times"/>
                <a:cs typeface="Times"/>
              </a:rPr>
              <a:t>Liddick</a:t>
            </a:r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, et al. </a:t>
            </a:r>
            <a:r>
              <a:rPr lang="en-US" sz="1200" i="1" dirty="0">
                <a:solidFill>
                  <a:srgbClr val="000000"/>
                </a:solidFill>
                <a:latin typeface="Times"/>
                <a:cs typeface="Times"/>
              </a:rPr>
              <a:t>Phys. Rev. Lett. 2016</a:t>
            </a:r>
            <a:endParaRPr lang="en-US" sz="1200" dirty="0">
              <a:solidFill>
                <a:srgbClr val="000000"/>
              </a:solidFill>
              <a:latin typeface="Times"/>
              <a:cs typeface="Time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B8AD11-CC0F-0DA3-E8D6-76F302C463B4}"/>
              </a:ext>
            </a:extLst>
          </p:cNvPr>
          <p:cNvSpPr txBox="1"/>
          <p:nvPr/>
        </p:nvSpPr>
        <p:spPr>
          <a:xfrm>
            <a:off x="0" y="6183868"/>
            <a:ext cx="194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064308"/>
                </a:solidFill>
                <a:latin typeface="+mn-lt"/>
              </a:rPr>
              <a:t>QRPA – P. Moller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52300F-B650-CD1B-87E1-532262090CAE}"/>
              </a:ext>
            </a:extLst>
          </p:cNvPr>
          <p:cNvSpPr txBox="1"/>
          <p:nvPr/>
        </p:nvSpPr>
        <p:spPr>
          <a:xfrm>
            <a:off x="5038372" y="4038600"/>
            <a:ext cx="2605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64308"/>
                </a:solidFill>
                <a:latin typeface="+mn-lt"/>
              </a:rPr>
              <a:t>T</a:t>
            </a:r>
            <a:r>
              <a:rPr lang="en-US" sz="1800" baseline="-25000" dirty="0">
                <a:solidFill>
                  <a:srgbClr val="064308"/>
                </a:solidFill>
                <a:latin typeface="+mn-lt"/>
              </a:rPr>
              <a:t>1/2</a:t>
            </a:r>
            <a:r>
              <a:rPr lang="en-US" sz="1800" dirty="0">
                <a:solidFill>
                  <a:srgbClr val="064308"/>
                </a:solidFill>
                <a:latin typeface="+mn-lt"/>
              </a:rPr>
              <a:t> (QRPA) = 103.5 </a:t>
            </a:r>
            <a:r>
              <a:rPr lang="en-US" sz="1800" dirty="0" err="1">
                <a:solidFill>
                  <a:srgbClr val="064308"/>
                </a:solidFill>
                <a:latin typeface="+mn-lt"/>
              </a:rPr>
              <a:t>ms</a:t>
            </a:r>
            <a:endParaRPr lang="en-US" sz="1800" dirty="0">
              <a:solidFill>
                <a:srgbClr val="064308"/>
              </a:solidFill>
              <a:latin typeface="+mn-lt"/>
            </a:endParaRPr>
          </a:p>
          <a:p>
            <a:r>
              <a:rPr lang="en-US" sz="1800" dirty="0">
                <a:solidFill>
                  <a:srgbClr val="064308"/>
                </a:solidFill>
              </a:rPr>
              <a:t>T</a:t>
            </a:r>
            <a:r>
              <a:rPr lang="en-US" sz="1800" baseline="-25000" dirty="0">
                <a:solidFill>
                  <a:srgbClr val="064308"/>
                </a:solidFill>
              </a:rPr>
              <a:t>1/2</a:t>
            </a:r>
            <a:r>
              <a:rPr lang="en-US" sz="1800" dirty="0">
                <a:solidFill>
                  <a:srgbClr val="064308"/>
                </a:solidFill>
              </a:rPr>
              <a:t> (Exp.) = ~110 </a:t>
            </a:r>
            <a:r>
              <a:rPr lang="en-US" sz="1800" dirty="0" err="1">
                <a:solidFill>
                  <a:srgbClr val="064308"/>
                </a:solidFill>
              </a:rPr>
              <a:t>ms</a:t>
            </a:r>
            <a:endParaRPr lang="en-US" sz="1800" dirty="0">
              <a:solidFill>
                <a:srgbClr val="0643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468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etaINT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990600"/>
            <a:ext cx="7166668" cy="5486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30000" dirty="0"/>
              <a:t>70</a:t>
            </a:r>
            <a:r>
              <a:rPr lang="en-US" dirty="0"/>
              <a:t>Co  </a:t>
            </a:r>
            <a:r>
              <a:rPr lang="el-GR" dirty="0">
                <a:latin typeface="Times"/>
                <a:cs typeface="Times"/>
              </a:rPr>
              <a:t>β</a:t>
            </a:r>
            <a:r>
              <a:rPr lang="en-US" dirty="0"/>
              <a:t>-decay Intensity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3267F-78AD-B646-93EF-1431C3203A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D7873-42C3-7223-FEE7-D9AF58AD91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15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901775" y="6553200"/>
            <a:ext cx="3401765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A. Spyrou, S.N. </a:t>
            </a:r>
            <a:r>
              <a:rPr lang="en-US" sz="1200" dirty="0" err="1">
                <a:solidFill>
                  <a:srgbClr val="000000"/>
                </a:solidFill>
                <a:latin typeface="Times"/>
                <a:cs typeface="Times"/>
              </a:rPr>
              <a:t>Liddick</a:t>
            </a:r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, et al. </a:t>
            </a:r>
            <a:r>
              <a:rPr lang="en-US" sz="1200" i="1" dirty="0">
                <a:solidFill>
                  <a:srgbClr val="000000"/>
                </a:solidFill>
                <a:latin typeface="Times"/>
                <a:cs typeface="Times"/>
              </a:rPr>
              <a:t>Phys. Rev. Lett. 2016</a:t>
            </a:r>
            <a:endParaRPr lang="en-US" sz="1200" dirty="0">
              <a:solidFill>
                <a:srgbClr val="000000"/>
              </a:solidFill>
              <a:latin typeface="Times"/>
              <a:cs typeface="Time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2F2F69-B468-DFC6-B2B2-323D71745FBF}"/>
              </a:ext>
            </a:extLst>
          </p:cNvPr>
          <p:cNvSpPr txBox="1"/>
          <p:nvPr/>
        </p:nvSpPr>
        <p:spPr>
          <a:xfrm>
            <a:off x="0" y="6183868"/>
            <a:ext cx="194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064308"/>
                </a:solidFill>
                <a:latin typeface="+mn-lt"/>
              </a:rPr>
              <a:t>QRPA – P. Moller</a:t>
            </a:r>
          </a:p>
        </p:txBody>
      </p:sp>
    </p:spTree>
    <p:extLst>
      <p:ext uri="{BB962C8B-B14F-4D97-AF65-F5344CB8AC3E}">
        <p14:creationId xmlns:p14="http://schemas.microsoft.com/office/powerpoint/2010/main" val="12532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etaINT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990600"/>
            <a:ext cx="7166668" cy="5486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30000" dirty="0"/>
              <a:t>70</a:t>
            </a:r>
            <a:r>
              <a:rPr lang="en-US" dirty="0"/>
              <a:t>Co  </a:t>
            </a:r>
            <a:r>
              <a:rPr lang="el-GR" dirty="0">
                <a:latin typeface="Times"/>
                <a:cs typeface="Times"/>
              </a:rPr>
              <a:t>β</a:t>
            </a:r>
            <a:r>
              <a:rPr lang="en-US" dirty="0"/>
              <a:t>-decay Intensity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C6384F-A683-A67B-51CB-DEC763EC3D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60870-638E-009D-0483-6AD0BF192C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16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901775" y="6553200"/>
            <a:ext cx="3401765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A. Spyrou, S.N. </a:t>
            </a:r>
            <a:r>
              <a:rPr lang="en-US" sz="1200" dirty="0" err="1">
                <a:solidFill>
                  <a:srgbClr val="000000"/>
                </a:solidFill>
                <a:latin typeface="Times"/>
                <a:cs typeface="Times"/>
              </a:rPr>
              <a:t>Liddick</a:t>
            </a:r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, et al. </a:t>
            </a:r>
            <a:r>
              <a:rPr lang="en-US" sz="1200" i="1" dirty="0">
                <a:solidFill>
                  <a:srgbClr val="000000"/>
                </a:solidFill>
                <a:latin typeface="Times"/>
                <a:cs typeface="Times"/>
              </a:rPr>
              <a:t>Phys. Rev. Lett. 2016</a:t>
            </a:r>
            <a:endParaRPr lang="en-US" sz="1200" dirty="0">
              <a:solidFill>
                <a:srgbClr val="000000"/>
              </a:solidFill>
              <a:latin typeface="Times"/>
              <a:cs typeface="Time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DFC736-C8FD-4342-5915-58B4A9215F61}"/>
              </a:ext>
            </a:extLst>
          </p:cNvPr>
          <p:cNvSpPr txBox="1"/>
          <p:nvPr/>
        </p:nvSpPr>
        <p:spPr>
          <a:xfrm>
            <a:off x="0" y="6183868"/>
            <a:ext cx="1950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064308"/>
                </a:solidFill>
                <a:latin typeface="+mn-lt"/>
              </a:rPr>
              <a:t>QRPA – P. Moller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297FB5-B8C4-C8AA-FB42-57FC4ABC8C16}"/>
              </a:ext>
            </a:extLst>
          </p:cNvPr>
          <p:cNvSpPr txBox="1"/>
          <p:nvPr/>
        </p:nvSpPr>
        <p:spPr>
          <a:xfrm>
            <a:off x="6903300" y="6166696"/>
            <a:ext cx="2804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064308"/>
                </a:solidFill>
                <a:latin typeface="+mn-lt"/>
              </a:rPr>
              <a:t>Shell Model – Alex Brown</a:t>
            </a:r>
          </a:p>
        </p:txBody>
      </p:sp>
    </p:spTree>
    <p:extLst>
      <p:ext uri="{BB962C8B-B14F-4D97-AF65-F5344CB8AC3E}">
        <p14:creationId xmlns:p14="http://schemas.microsoft.com/office/powerpoint/2010/main" val="1928923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109D4-A7B1-57BA-78A8-A94931711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b="1" dirty="0">
                <a:solidFill>
                  <a:srgbClr val="064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results: </a:t>
            </a:r>
            <a:r>
              <a:rPr lang="en-US" sz="3400" b="1" baseline="30000" dirty="0">
                <a:solidFill>
                  <a:srgbClr val="064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69,71</a:t>
            </a:r>
            <a:r>
              <a:rPr lang="en-US" sz="3400" b="1" dirty="0">
                <a:solidFill>
                  <a:srgbClr val="064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35CD357-3028-CC87-EA0C-2588D81664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E714163-8EDC-818F-D25D-50B6361849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17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F2E1FF-3BEF-2CD5-03A2-6A483866B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5225"/>
            <a:ext cx="9601200" cy="37447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0395F0-8705-0D85-65DF-232316DBC1AB}"/>
              </a:ext>
            </a:extLst>
          </p:cNvPr>
          <p:cNvSpPr txBox="1"/>
          <p:nvPr/>
        </p:nvSpPr>
        <p:spPr>
          <a:xfrm>
            <a:off x="2209800" y="1349318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30000" dirty="0">
                <a:solidFill>
                  <a:srgbClr val="064308"/>
                </a:solidFill>
                <a:latin typeface="+mn-lt"/>
              </a:rPr>
              <a:t>69</a:t>
            </a:r>
            <a:r>
              <a:rPr lang="en-US" sz="2400" dirty="0">
                <a:solidFill>
                  <a:srgbClr val="064308"/>
                </a:solidFill>
                <a:latin typeface="+mn-lt"/>
              </a:rPr>
              <a:t>Co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511881-48CF-9651-E5E0-96BB7F3AE209}"/>
              </a:ext>
            </a:extLst>
          </p:cNvPr>
          <p:cNvSpPr txBox="1"/>
          <p:nvPr/>
        </p:nvSpPr>
        <p:spPr>
          <a:xfrm>
            <a:off x="7086600" y="1427239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aseline="30000" dirty="0">
                <a:solidFill>
                  <a:srgbClr val="064308"/>
                </a:solidFill>
                <a:latin typeface="+mn-lt"/>
              </a:rPr>
              <a:t>71</a:t>
            </a:r>
            <a:r>
              <a:rPr lang="en-US" sz="2400" dirty="0">
                <a:solidFill>
                  <a:srgbClr val="064308"/>
                </a:solidFill>
                <a:latin typeface="+mn-lt"/>
              </a:rPr>
              <a:t>Co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A64303-6349-0E85-C8CE-60B82BB2CC59}"/>
              </a:ext>
            </a:extLst>
          </p:cNvPr>
          <p:cNvSpPr txBox="1"/>
          <p:nvPr/>
        </p:nvSpPr>
        <p:spPr>
          <a:xfrm>
            <a:off x="0" y="6183868"/>
            <a:ext cx="1950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064308"/>
                </a:solidFill>
                <a:latin typeface="+mn-lt"/>
              </a:rPr>
              <a:t>QRPA – P. Moller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FD8527-D783-6413-FD23-0C942746403A}"/>
              </a:ext>
            </a:extLst>
          </p:cNvPr>
          <p:cNvSpPr txBox="1"/>
          <p:nvPr/>
        </p:nvSpPr>
        <p:spPr>
          <a:xfrm>
            <a:off x="6903300" y="6166696"/>
            <a:ext cx="2804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064308"/>
                </a:solidFill>
                <a:latin typeface="+mn-lt"/>
              </a:rPr>
              <a:t>Shell Model – Alex Brown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91DD21-C35D-6053-85C5-8161B3E00AEA}"/>
              </a:ext>
            </a:extLst>
          </p:cNvPr>
          <p:cNvSpPr txBox="1"/>
          <p:nvPr/>
        </p:nvSpPr>
        <p:spPr>
          <a:xfrm>
            <a:off x="3200400" y="6181936"/>
            <a:ext cx="2698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err="1">
                <a:solidFill>
                  <a:srgbClr val="064308"/>
                </a:solidFill>
                <a:latin typeface="+mn-lt"/>
              </a:rPr>
              <a:t>Skyrme</a:t>
            </a:r>
            <a:r>
              <a:rPr lang="en-US" sz="1800" i="1" dirty="0">
                <a:solidFill>
                  <a:srgbClr val="064308"/>
                </a:solidFill>
                <a:latin typeface="+mn-lt"/>
              </a:rPr>
              <a:t> QRPA  -J. Engel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54B131-1420-3262-C185-9EC39534CE18}"/>
              </a:ext>
            </a:extLst>
          </p:cNvPr>
          <p:cNvSpPr txBox="1"/>
          <p:nvPr/>
        </p:nvSpPr>
        <p:spPr>
          <a:xfrm>
            <a:off x="7860574" y="6569545"/>
            <a:ext cx="1691104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Lyons et al. ,  PRC 2019</a:t>
            </a:r>
          </a:p>
        </p:txBody>
      </p:sp>
    </p:spTree>
    <p:extLst>
      <p:ext uri="{BB962C8B-B14F-4D97-AF65-F5344CB8AC3E}">
        <p14:creationId xmlns:p14="http://schemas.microsoft.com/office/powerpoint/2010/main" val="2367569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E4898E-288B-1766-5587-4E7C9D19A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2702"/>
            <a:ext cx="9601200" cy="376979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1F121BF-34A4-9DB7-68E9-9E38EA6BA4D3}"/>
              </a:ext>
            </a:extLst>
          </p:cNvPr>
          <p:cNvSpPr txBox="1">
            <a:spLocks/>
          </p:cNvSpPr>
          <p:nvPr/>
        </p:nvSpPr>
        <p:spPr bwMode="auto">
          <a:xfrm>
            <a:off x="457200" y="255582"/>
            <a:ext cx="8686800" cy="508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9299" tIns="23720" rIns="59299" bIns="23720" numCol="1" anchor="t" anchorCtr="0" compatLnSpc="1">
            <a:prstTxWarp prst="textNoShape">
              <a:avLst/>
            </a:prstTxWarp>
            <a:spAutoFit/>
          </a:bodyPr>
          <a:lstStyle>
            <a:lvl1pPr algn="ctr" defTabSz="854075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4500" b="0">
                <a:solidFill>
                  <a:srgbClr val="008000"/>
                </a:solidFill>
                <a:latin typeface="Imprint MT Shadow"/>
                <a:ea typeface="ＭＳ Ｐゴシック" pitchFamily="-65" charset="-128"/>
                <a:cs typeface="Imprint MT Shadow"/>
              </a:defRPr>
            </a:lvl1pPr>
            <a:lvl2pPr algn="ctr" defTabSz="854075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defTabSz="854075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defTabSz="854075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defTabSz="854075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5pPr>
            <a:lvl6pPr marL="483306" algn="ctr" defTabSz="854177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6pPr>
            <a:lvl7pPr marL="966612" algn="ctr" defTabSz="854177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7pPr>
            <a:lvl8pPr marL="1449918" algn="ctr" defTabSz="854177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8pPr>
            <a:lvl9pPr marL="1933224" algn="ctr" defTabSz="854177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3400" b="1" kern="0" dirty="0">
                <a:solidFill>
                  <a:srgbClr val="064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results</a:t>
            </a:r>
            <a:r>
              <a:rPr lang="en-US" sz="3400" b="1" dirty="0">
                <a:solidFill>
                  <a:srgbClr val="064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en-US" sz="3400" b="1" baseline="30000" dirty="0">
                <a:solidFill>
                  <a:srgbClr val="064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71,73</a:t>
            </a:r>
            <a:r>
              <a:rPr lang="en-US" sz="3400" b="1" dirty="0">
                <a:solidFill>
                  <a:srgbClr val="064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endParaRPr lang="en-US" sz="3400" b="1" kern="0" dirty="0">
              <a:solidFill>
                <a:srgbClr val="0643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45F8E8-0FC2-726D-D792-EDA4EC1755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A82B64-20A6-4856-CB1F-D6B8CE312B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18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24A355-980C-B38C-9FEC-3C52C6B5A41B}"/>
              </a:ext>
            </a:extLst>
          </p:cNvPr>
          <p:cNvSpPr txBox="1"/>
          <p:nvPr/>
        </p:nvSpPr>
        <p:spPr>
          <a:xfrm>
            <a:off x="7860574" y="6569545"/>
            <a:ext cx="1725152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  <a:latin typeface="Times"/>
                <a:cs typeface="Times"/>
              </a:rPr>
              <a:t>Persch</a:t>
            </a:r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 et al. ,  PRC 2021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BAC364-A367-B08D-A2AE-53322B9CACF3}"/>
              </a:ext>
            </a:extLst>
          </p:cNvPr>
          <p:cNvSpPr txBox="1"/>
          <p:nvPr/>
        </p:nvSpPr>
        <p:spPr>
          <a:xfrm>
            <a:off x="5078251" y="6181936"/>
            <a:ext cx="4574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064308"/>
                </a:solidFill>
                <a:latin typeface="+mn-lt"/>
              </a:rPr>
              <a:t>Shell Model – Sofia </a:t>
            </a:r>
            <a:r>
              <a:rPr lang="en-US" sz="1800" i="1" dirty="0" err="1">
                <a:solidFill>
                  <a:srgbClr val="064308"/>
                </a:solidFill>
                <a:latin typeface="+mn-lt"/>
              </a:rPr>
              <a:t>Karabagia</a:t>
            </a:r>
            <a:r>
              <a:rPr lang="en-US" sz="1800" i="1" dirty="0">
                <a:solidFill>
                  <a:srgbClr val="064308"/>
                </a:solidFill>
                <a:latin typeface="+mn-lt"/>
              </a:rPr>
              <a:t>, Alex Brown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E3F27E-AEAD-9992-3E45-129A4BF1589C}"/>
              </a:ext>
            </a:extLst>
          </p:cNvPr>
          <p:cNvSpPr txBox="1"/>
          <p:nvPr/>
        </p:nvSpPr>
        <p:spPr>
          <a:xfrm>
            <a:off x="68516" y="6181936"/>
            <a:ext cx="185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064308"/>
                </a:solidFill>
                <a:latin typeface="+mn-lt"/>
              </a:rPr>
              <a:t>QRPA  -J. Engel</a:t>
            </a:r>
          </a:p>
        </p:txBody>
      </p:sp>
      <p:pic>
        <p:nvPicPr>
          <p:cNvPr id="2" name="Picture 2" descr="Hope College - YouTube">
            <a:extLst>
              <a:ext uri="{FF2B5EF4-FFF2-40B4-BE49-F238E27FC236}">
                <a16:creationId xmlns:a16="http://schemas.microsoft.com/office/drawing/2014/main" id="{96ED7153-F203-9033-5D29-E18712AE19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0" t="9683" r="-9122" b="11959"/>
          <a:stretch>
            <a:fillRect/>
          </a:stretch>
        </p:blipFill>
        <p:spPr bwMode="auto">
          <a:xfrm>
            <a:off x="7960904" y="748027"/>
            <a:ext cx="1477192" cy="1024675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877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C6617F-2281-4211-8B4D-097DA9B454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7C5E0-5477-4D66-D051-E2E88EDF03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19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3915B65-C571-9AEA-1CCA-18E6028A565F}"/>
              </a:ext>
            </a:extLst>
          </p:cNvPr>
          <p:cNvSpPr txBox="1">
            <a:spLocks/>
          </p:cNvSpPr>
          <p:nvPr/>
        </p:nvSpPr>
        <p:spPr bwMode="auto">
          <a:xfrm>
            <a:off x="457200" y="228600"/>
            <a:ext cx="8686800" cy="508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9299" tIns="23720" rIns="59299" bIns="23720" numCol="1" anchor="t" anchorCtr="0" compatLnSpc="1">
            <a:prstTxWarp prst="textNoShape">
              <a:avLst/>
            </a:prstTxWarp>
            <a:spAutoFit/>
          </a:bodyPr>
          <a:lstStyle>
            <a:lvl1pPr algn="ctr" defTabSz="854075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4500" b="0">
                <a:solidFill>
                  <a:srgbClr val="008000"/>
                </a:solidFill>
                <a:latin typeface="Imprint MT Shadow"/>
                <a:ea typeface="ＭＳ Ｐゴシック" pitchFamily="-65" charset="-128"/>
                <a:cs typeface="Imprint MT Shadow"/>
              </a:defRPr>
            </a:lvl1pPr>
            <a:lvl2pPr algn="ctr" defTabSz="854075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defTabSz="854075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defTabSz="854075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defTabSz="854075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5pPr>
            <a:lvl6pPr marL="483306" algn="ctr" defTabSz="854177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6pPr>
            <a:lvl7pPr marL="966612" algn="ctr" defTabSz="854177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7pPr>
            <a:lvl8pPr marL="1449918" algn="ctr" defTabSz="854177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8pPr>
            <a:lvl9pPr marL="1933224" algn="ctr" defTabSz="854177" rtl="0" eaLnBrk="0" fontAlgn="base" hangingPunct="0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3400" b="1" kern="0" dirty="0">
                <a:solidFill>
                  <a:srgbClr val="064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results</a:t>
            </a:r>
            <a:r>
              <a:rPr lang="en-US" sz="3400" b="1" dirty="0">
                <a:solidFill>
                  <a:srgbClr val="064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en-US" sz="3400" b="1" baseline="30000" dirty="0">
                <a:solidFill>
                  <a:srgbClr val="064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93</a:t>
            </a:r>
            <a:r>
              <a:rPr lang="en-US" sz="3400" b="1" dirty="0">
                <a:solidFill>
                  <a:srgbClr val="064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Rb</a:t>
            </a:r>
            <a:endParaRPr lang="en-US" sz="3400" b="1" kern="0" dirty="0">
              <a:solidFill>
                <a:srgbClr val="0643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92C4C-5B09-7605-E87E-DE08FE0E5C79}"/>
              </a:ext>
            </a:extLst>
          </p:cNvPr>
          <p:cNvSpPr txBox="1"/>
          <p:nvPr/>
        </p:nvSpPr>
        <p:spPr>
          <a:xfrm>
            <a:off x="0" y="6183868"/>
            <a:ext cx="3830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064308"/>
                </a:solidFill>
                <a:latin typeface="+mn-lt"/>
              </a:rPr>
              <a:t>QRPA – Ante </a:t>
            </a:r>
            <a:r>
              <a:rPr lang="en-US" sz="1800" i="1" dirty="0" err="1">
                <a:solidFill>
                  <a:srgbClr val="064308"/>
                </a:solidFill>
                <a:latin typeface="+mn-lt"/>
              </a:rPr>
              <a:t>Ravlic</a:t>
            </a:r>
            <a:r>
              <a:rPr lang="en-US" sz="1800" i="1" dirty="0">
                <a:solidFill>
                  <a:srgbClr val="064308"/>
                </a:solidFill>
                <a:latin typeface="+mn-lt"/>
              </a:rPr>
              <a:t> (talk on Friday)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F21F0C2-5FD7-A923-7610-5626601C33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48200" y="3505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6E8F11-018E-44F0-27B2-E7CAEAA42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480" y="1421177"/>
            <a:ext cx="5865440" cy="4798181"/>
          </a:xfrm>
          <a:prstGeom prst="rect">
            <a:avLst/>
          </a:prstGeom>
        </p:spPr>
      </p:pic>
      <p:pic>
        <p:nvPicPr>
          <p:cNvPr id="10" name="Picture 2" descr="Hope College - YouTube">
            <a:extLst>
              <a:ext uri="{FF2B5EF4-FFF2-40B4-BE49-F238E27FC236}">
                <a16:creationId xmlns:a16="http://schemas.microsoft.com/office/drawing/2014/main" id="{6C71DE4A-178D-FC3B-AE8E-E74920DCA7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0" t="9683" r="-9122" b="11959"/>
          <a:stretch>
            <a:fillRect/>
          </a:stretch>
        </p:blipFill>
        <p:spPr bwMode="auto">
          <a:xfrm>
            <a:off x="7960904" y="748027"/>
            <a:ext cx="1477192" cy="1024675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394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5968837" y="1109810"/>
            <a:ext cx="1813417" cy="1179330"/>
          </a:xfrm>
          <a:prstGeom prst="rect">
            <a:avLst/>
          </a:prstGeom>
          <a:gradFill>
            <a:gsLst>
              <a:gs pos="0">
                <a:srgbClr val="0000FF"/>
              </a:gs>
              <a:gs pos="100000">
                <a:schemeClr val="tx2">
                  <a:lumMod val="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3681"/>
            <a:ext cx="8686800" cy="508350"/>
          </a:xfrm>
        </p:spPr>
        <p:txBody>
          <a:bodyPr/>
          <a:lstStyle/>
          <a:p>
            <a:r>
              <a:rPr lang="en-US" dirty="0"/>
              <a:t>Competitions between </a:t>
            </a:r>
            <a:r>
              <a:rPr lang="el-GR" dirty="0"/>
              <a:t>β</a:t>
            </a:r>
            <a:r>
              <a:rPr lang="en-US" dirty="0"/>
              <a:t>-decay channels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BD46A-06BD-FBB4-12AB-1F752F88BA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F37D754-37E0-2FCB-76A0-F587030471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20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5968495" y="3760332"/>
            <a:ext cx="1810919" cy="1369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968495" y="3366157"/>
            <a:ext cx="1810919" cy="1369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968495" y="3037677"/>
            <a:ext cx="1810919" cy="1369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968495" y="2840589"/>
            <a:ext cx="1810919" cy="1369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968495" y="2709198"/>
            <a:ext cx="1810919" cy="1369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968495" y="2577806"/>
            <a:ext cx="1810919" cy="1369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968495" y="2446414"/>
            <a:ext cx="1810919" cy="1369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968495" y="2380718"/>
            <a:ext cx="1810919" cy="1369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968495" y="2315022"/>
            <a:ext cx="1810919" cy="1369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7311954" y="1865544"/>
            <a:ext cx="1491198" cy="505298"/>
          </a:xfrm>
          <a:prstGeom prst="straightConnector1">
            <a:avLst/>
          </a:prstGeom>
          <a:ln w="25400" cap="flat" cmpd="sng" algn="ctr">
            <a:solidFill>
              <a:srgbClr val="7A00FF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 flipV="1">
            <a:off x="7810637" y="1372594"/>
            <a:ext cx="499564" cy="459871"/>
          </a:xfrm>
          <a:prstGeom prst="straightConnector1">
            <a:avLst/>
          </a:prstGeom>
          <a:ln w="25400" cap="flat" cmpd="sng" algn="ctr">
            <a:solidFill>
              <a:srgbClr val="7A00FF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7500371" y="1663646"/>
            <a:ext cx="1100882" cy="518778"/>
          </a:xfrm>
          <a:prstGeom prst="straightConnector1">
            <a:avLst/>
          </a:prstGeom>
          <a:ln w="25400" cap="flat" cmpd="sng" algn="ctr">
            <a:solidFill>
              <a:srgbClr val="7A00FF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7383007" y="1782192"/>
            <a:ext cx="1336443" cy="531376"/>
          </a:xfrm>
          <a:prstGeom prst="straightConnector1">
            <a:avLst/>
          </a:prstGeom>
          <a:ln w="25400" cap="flat" cmpd="sng" algn="ctr">
            <a:solidFill>
              <a:srgbClr val="7A00FF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7220289" y="1935228"/>
            <a:ext cx="1652197" cy="541057"/>
          </a:xfrm>
          <a:prstGeom prst="straightConnector1">
            <a:avLst/>
          </a:prstGeom>
          <a:ln w="25400" cap="flat" cmpd="sng" algn="ctr">
            <a:solidFill>
              <a:srgbClr val="7A00FF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7041559" y="2087529"/>
            <a:ext cx="1990294" cy="560421"/>
          </a:xfrm>
          <a:prstGeom prst="straightConnector1">
            <a:avLst/>
          </a:prstGeom>
          <a:ln w="25400" cap="flat" cmpd="sng" algn="ctr">
            <a:solidFill>
              <a:srgbClr val="7A00FF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6862933" y="2280678"/>
            <a:ext cx="2362068" cy="545899"/>
          </a:xfrm>
          <a:prstGeom prst="straightConnector1">
            <a:avLst/>
          </a:prstGeom>
          <a:ln w="25400" cap="flat" cmpd="sng" algn="ctr">
            <a:solidFill>
              <a:srgbClr val="7A00FF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873083" y="1066800"/>
            <a:ext cx="331245" cy="37149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2200" dirty="0">
                <a:solidFill>
                  <a:srgbClr val="7A00FF"/>
                </a:solidFill>
                <a:latin typeface="Times"/>
                <a:cs typeface="Times"/>
              </a:rPr>
              <a:t>β</a:t>
            </a:r>
            <a:r>
              <a:rPr lang="el-GR" sz="2200" baseline="30000" dirty="0">
                <a:solidFill>
                  <a:srgbClr val="7A00FF"/>
                </a:solidFill>
                <a:latin typeface="Times"/>
                <a:cs typeface="Times"/>
              </a:rPr>
              <a:t>-</a:t>
            </a:r>
            <a:endParaRPr lang="en-US" sz="2200" baseline="30000" dirty="0">
              <a:solidFill>
                <a:srgbClr val="7A00FF"/>
              </a:solidFill>
              <a:latin typeface="Times"/>
              <a:cs typeface="Times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5105400" y="1694737"/>
            <a:ext cx="904981" cy="591263"/>
            <a:chOff x="2781884" y="2895600"/>
            <a:chExt cx="1104316" cy="685800"/>
          </a:xfrm>
        </p:grpSpPr>
        <p:cxnSp>
          <p:nvCxnSpPr>
            <p:cNvPr id="32" name="Straight Arrow Connector 31"/>
            <p:cNvCxnSpPr/>
            <p:nvPr/>
          </p:nvCxnSpPr>
          <p:spPr>
            <a:xfrm rot="10800000" flipV="1">
              <a:off x="2971800" y="3048000"/>
              <a:ext cx="914400" cy="53340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 rot="19418303">
              <a:off x="2781884" y="2934277"/>
              <a:ext cx="576588" cy="430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200" dirty="0">
                  <a:solidFill>
                    <a:srgbClr val="008000"/>
                  </a:solidFill>
                  <a:latin typeface="Times"/>
                  <a:cs typeface="Times"/>
                </a:rPr>
                <a:t>β</a:t>
              </a:r>
              <a:r>
                <a:rPr lang="en-US" sz="2200" dirty="0">
                  <a:solidFill>
                    <a:srgbClr val="008000"/>
                  </a:solidFill>
                  <a:latin typeface="Times"/>
                  <a:cs typeface="Times"/>
                </a:rPr>
                <a:t>-</a:t>
              </a:r>
              <a:r>
                <a:rPr lang="en-US" sz="2200" dirty="0" err="1">
                  <a:solidFill>
                    <a:srgbClr val="008000"/>
                  </a:solidFill>
                  <a:latin typeface="Times"/>
                  <a:cs typeface="Times"/>
                </a:rPr>
                <a:t>n</a:t>
              </a:r>
              <a:endParaRPr lang="en-US" sz="2200" baseline="30000" dirty="0">
                <a:solidFill>
                  <a:srgbClr val="008000"/>
                </a:solidFill>
                <a:latin typeface="Times"/>
                <a:cs typeface="Times"/>
              </a:endParaRPr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 rot="10800000" flipV="1">
              <a:off x="2971800" y="2895600"/>
              <a:ext cx="914400" cy="685800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8381999" y="1381110"/>
            <a:ext cx="921708" cy="37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imes"/>
                <a:cs typeface="Times"/>
              </a:rPr>
              <a:t>(A, Z-1)</a:t>
            </a:r>
          </a:p>
        </p:txBody>
      </p:sp>
      <p:sp>
        <p:nvSpPr>
          <p:cNvPr id="37" name="Freeform 36"/>
          <p:cNvSpPr/>
          <p:nvPr/>
        </p:nvSpPr>
        <p:spPr>
          <a:xfrm>
            <a:off x="7748192" y="1348623"/>
            <a:ext cx="553101" cy="1009409"/>
          </a:xfrm>
          <a:custGeom>
            <a:avLst/>
            <a:gdLst>
              <a:gd name="connsiteX0" fmla="*/ 620266 w 620266"/>
              <a:gd name="connsiteY0" fmla="*/ 0 h 1063223"/>
              <a:gd name="connsiteX1" fmla="*/ 29536 w 620266"/>
              <a:gd name="connsiteY1" fmla="*/ 162436 h 1063223"/>
              <a:gd name="connsiteX2" fmla="*/ 0 w 620266"/>
              <a:gd name="connsiteY2" fmla="*/ 1063223 h 1063223"/>
              <a:gd name="connsiteX3" fmla="*/ 620266 w 620266"/>
              <a:gd name="connsiteY3" fmla="*/ 0 h 1063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266" h="1063223">
                <a:moveTo>
                  <a:pt x="620266" y="0"/>
                </a:moveTo>
                <a:lnTo>
                  <a:pt x="29536" y="162436"/>
                </a:lnTo>
                <a:lnTo>
                  <a:pt x="0" y="1063223"/>
                </a:lnTo>
                <a:lnTo>
                  <a:pt x="620266" y="0"/>
                </a:lnTo>
                <a:close/>
              </a:path>
            </a:pathLst>
          </a:custGeom>
          <a:gradFill>
            <a:gsLst>
              <a:gs pos="0">
                <a:srgbClr val="7A00FF"/>
              </a:gs>
              <a:gs pos="100000">
                <a:srgbClr val="400080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5687490" y="1790139"/>
            <a:ext cx="1936461" cy="1970877"/>
            <a:chOff x="3124200" y="3124994"/>
            <a:chExt cx="2362994" cy="2286000"/>
          </a:xfrm>
        </p:grpSpPr>
        <p:grpSp>
          <p:nvGrpSpPr>
            <p:cNvPr id="40" name="Group 82"/>
            <p:cNvGrpSpPr/>
            <p:nvPr/>
          </p:nvGrpSpPr>
          <p:grpSpPr>
            <a:xfrm>
              <a:off x="3657600" y="3124994"/>
              <a:ext cx="1829594" cy="2286000"/>
              <a:chOff x="3657600" y="3124994"/>
              <a:chExt cx="1829594" cy="2286000"/>
            </a:xfrm>
          </p:grpSpPr>
          <p:cxnSp>
            <p:nvCxnSpPr>
              <p:cNvPr id="42" name="Straight Arrow Connector 41"/>
              <p:cNvCxnSpPr/>
              <p:nvPr/>
            </p:nvCxnSpPr>
            <p:spPr>
              <a:xfrm rot="5400000">
                <a:off x="3657600" y="3505200"/>
                <a:ext cx="7620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/>
              <p:cNvCxnSpPr/>
              <p:nvPr/>
            </p:nvCxnSpPr>
            <p:spPr>
              <a:xfrm rot="5400000">
                <a:off x="3886994" y="3809206"/>
                <a:ext cx="7620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/>
              <p:cNvCxnSpPr/>
              <p:nvPr/>
            </p:nvCxnSpPr>
            <p:spPr>
              <a:xfrm rot="5400000">
                <a:off x="3886200" y="3810000"/>
                <a:ext cx="10668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/>
              <p:nvPr/>
            </p:nvCxnSpPr>
            <p:spPr>
              <a:xfrm rot="5400000">
                <a:off x="4190206" y="4571206"/>
                <a:ext cx="7620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 rot="5400000">
                <a:off x="3924300" y="4076700"/>
                <a:ext cx="17526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/>
              <p:cNvCxnSpPr/>
              <p:nvPr/>
            </p:nvCxnSpPr>
            <p:spPr>
              <a:xfrm rot="5400000">
                <a:off x="3886200" y="4267200"/>
                <a:ext cx="22860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/>
              <p:nvPr/>
            </p:nvCxnSpPr>
            <p:spPr>
              <a:xfrm rot="5400000">
                <a:off x="4495800" y="4724400"/>
                <a:ext cx="13716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/>
              <p:nvPr/>
            </p:nvCxnSpPr>
            <p:spPr>
              <a:xfrm rot="5400000">
                <a:off x="5105400" y="5181600"/>
                <a:ext cx="4572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/>
              <p:cNvCxnSpPr/>
              <p:nvPr/>
            </p:nvCxnSpPr>
            <p:spPr>
              <a:xfrm rot="5400000">
                <a:off x="4610100" y="4533900"/>
                <a:ext cx="1752600" cy="1588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/>
              <p:nvPr/>
            </p:nvCxnSpPr>
            <p:spPr>
              <a:xfrm rot="5400000">
                <a:off x="3429794" y="4267200"/>
                <a:ext cx="456406" cy="794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/>
              <p:cNvCxnSpPr/>
              <p:nvPr/>
            </p:nvCxnSpPr>
            <p:spPr>
              <a:xfrm rot="5400000">
                <a:off x="3658394" y="4114006"/>
                <a:ext cx="456406" cy="794"/>
              </a:xfrm>
              <a:prstGeom prst="straightConnector1">
                <a:avLst/>
              </a:prstGeom>
              <a:ln w="25400" cap="flat" cmpd="sng" algn="ctr">
                <a:solidFill>
                  <a:schemeClr val="accent1"/>
                </a:solidFill>
                <a:prstDash val="dot"/>
                <a:round/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TextBox 40"/>
            <p:cNvSpPr txBox="1"/>
            <p:nvPr/>
          </p:nvSpPr>
          <p:spPr>
            <a:xfrm>
              <a:off x="3124200" y="4114800"/>
              <a:ext cx="32573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200" dirty="0">
                  <a:solidFill>
                    <a:schemeClr val="accent1"/>
                  </a:solidFill>
                  <a:latin typeface="Times"/>
                  <a:cs typeface="Times"/>
                </a:rPr>
                <a:t>γ</a:t>
              </a:r>
              <a:endParaRPr lang="en-US" sz="2200" baseline="30000" dirty="0">
                <a:solidFill>
                  <a:schemeClr val="accent1"/>
                </a:solidFill>
                <a:latin typeface="Times"/>
                <a:cs typeface="Times"/>
              </a:endParaRPr>
            </a:p>
          </p:txBody>
        </p:sp>
      </p:grpSp>
      <p:cxnSp>
        <p:nvCxnSpPr>
          <p:cNvPr id="53" name="Straight Connector 52"/>
          <p:cNvCxnSpPr/>
          <p:nvPr/>
        </p:nvCxnSpPr>
        <p:spPr>
          <a:xfrm flipV="1">
            <a:off x="8285996" y="1371600"/>
            <a:ext cx="1086603" cy="994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019800" y="1798200"/>
            <a:ext cx="1752600" cy="0"/>
          </a:xfrm>
          <a:prstGeom prst="line">
            <a:avLst/>
          </a:prstGeom>
          <a:ln>
            <a:solidFill>
              <a:srgbClr val="FF0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654625" y="1489960"/>
            <a:ext cx="435615" cy="43088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200" dirty="0" err="1">
                <a:solidFill>
                  <a:srgbClr val="FF0000"/>
                </a:solidFill>
                <a:latin typeface="Times"/>
                <a:cs typeface="Times"/>
              </a:rPr>
              <a:t>S</a:t>
            </a:r>
            <a:r>
              <a:rPr lang="en-US" sz="2200" baseline="-25000" dirty="0" err="1">
                <a:solidFill>
                  <a:srgbClr val="FF0000"/>
                </a:solidFill>
                <a:latin typeface="Times"/>
                <a:cs typeface="Times"/>
              </a:rPr>
              <a:t>n</a:t>
            </a:r>
            <a:endParaRPr lang="en-US" sz="2200" baseline="-25000" dirty="0">
              <a:solidFill>
                <a:srgbClr val="FF0000"/>
              </a:solidFill>
              <a:latin typeface="Times"/>
              <a:cs typeface="Time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72200" y="731280"/>
            <a:ext cx="3401765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A. Spyrou, S.N. </a:t>
            </a:r>
            <a:r>
              <a:rPr lang="en-US" sz="1200" dirty="0" err="1">
                <a:solidFill>
                  <a:srgbClr val="000000"/>
                </a:solidFill>
                <a:latin typeface="Times"/>
                <a:cs typeface="Times"/>
              </a:rPr>
              <a:t>Liddick</a:t>
            </a:r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, et al. </a:t>
            </a:r>
            <a:r>
              <a:rPr lang="en-US" sz="1200" i="1" dirty="0">
                <a:solidFill>
                  <a:srgbClr val="000000"/>
                </a:solidFill>
                <a:latin typeface="Times"/>
                <a:cs typeface="Times"/>
              </a:rPr>
              <a:t>Phys. Rev. Lett. 2016</a:t>
            </a:r>
            <a:endParaRPr lang="en-US" sz="1200" dirty="0">
              <a:solidFill>
                <a:srgbClr val="000000"/>
              </a:solidFill>
              <a:latin typeface="Times"/>
              <a:cs typeface="Time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A622D9-A8D8-D0C3-E2D9-0F57217BEF68}"/>
              </a:ext>
            </a:extLst>
          </p:cNvPr>
          <p:cNvGrpSpPr/>
          <p:nvPr/>
        </p:nvGrpSpPr>
        <p:grpSpPr>
          <a:xfrm>
            <a:off x="76200" y="990600"/>
            <a:ext cx="9334713" cy="5689253"/>
            <a:chOff x="76200" y="990600"/>
            <a:chExt cx="9334713" cy="5689253"/>
          </a:xfrm>
        </p:grpSpPr>
        <p:pic>
          <p:nvPicPr>
            <p:cNvPr id="5" name="Picture 4" descr="ALLnew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477"/>
            <a:stretch/>
          </p:blipFill>
          <p:spPr>
            <a:xfrm>
              <a:off x="76200" y="990600"/>
              <a:ext cx="4953000" cy="5395044"/>
            </a:xfrm>
            <a:prstGeom prst="rect">
              <a:avLst/>
            </a:prstGeom>
          </p:spPr>
        </p:pic>
        <p:pic>
          <p:nvPicPr>
            <p:cNvPr id="3" name="Picture 2" descr="betaINT1.pdf">
              <a:extLst>
                <a:ext uri="{FF2B5EF4-FFF2-40B4-BE49-F238E27FC236}">
                  <a16:creationId xmlns:a16="http://schemas.microsoft.com/office/drawing/2014/main" id="{C1531B19-9E1A-65E3-EB71-BF18FB546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2600" y="3733800"/>
              <a:ext cx="3848313" cy="2946053"/>
            </a:xfrm>
            <a:prstGeom prst="rect">
              <a:avLst/>
            </a:prstGeom>
          </p:spPr>
        </p:pic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23F39-851F-92D6-E7F3-FF5B89E77A9D}"/>
              </a:ext>
            </a:extLst>
          </p:cNvPr>
          <p:cNvCxnSpPr/>
          <p:nvPr/>
        </p:nvCxnSpPr>
        <p:spPr>
          <a:xfrm>
            <a:off x="5989204" y="1586271"/>
            <a:ext cx="1752600" cy="0"/>
          </a:xfrm>
          <a:prstGeom prst="line">
            <a:avLst/>
          </a:prstGeom>
          <a:ln>
            <a:solidFill>
              <a:schemeClr val="accent1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AB0B3DF-373C-97DA-B476-59B48544E6A7}"/>
              </a:ext>
            </a:extLst>
          </p:cNvPr>
          <p:cNvSpPr txBox="1"/>
          <p:nvPr/>
        </p:nvSpPr>
        <p:spPr>
          <a:xfrm>
            <a:off x="5898375" y="1186017"/>
            <a:ext cx="530915" cy="43088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accent1"/>
                </a:solidFill>
                <a:latin typeface="Times"/>
                <a:cs typeface="Times"/>
              </a:rPr>
              <a:t>S</a:t>
            </a:r>
            <a:r>
              <a:rPr lang="en-US" sz="2200" baseline="-25000" dirty="0">
                <a:solidFill>
                  <a:schemeClr val="accent1"/>
                </a:solidFill>
                <a:latin typeface="Times"/>
                <a:cs typeface="Times"/>
              </a:rPr>
              <a:t>2n</a:t>
            </a:r>
          </a:p>
        </p:txBody>
      </p:sp>
    </p:spTree>
    <p:extLst>
      <p:ext uri="{BB962C8B-B14F-4D97-AF65-F5344CB8AC3E}">
        <p14:creationId xmlns:p14="http://schemas.microsoft.com/office/powerpoint/2010/main" val="315185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3681"/>
            <a:ext cx="8686800" cy="494820"/>
          </a:xfrm>
        </p:spPr>
        <p:txBody>
          <a:bodyPr/>
          <a:lstStyle/>
          <a:p>
            <a:r>
              <a:rPr lang="en-US" sz="3300" dirty="0"/>
              <a:t>Competitions between </a:t>
            </a:r>
            <a:r>
              <a:rPr lang="el-GR" sz="3300" dirty="0"/>
              <a:t>β</a:t>
            </a:r>
            <a:r>
              <a:rPr lang="en-US" sz="3300" dirty="0"/>
              <a:t>-decay channels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F2EA7D3-4EEB-5812-78DC-544C95E76B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DFF975B8-E66D-4AC8-9557-B29F3441A7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21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90600"/>
            <a:ext cx="5136546" cy="55880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990600" y="5486400"/>
            <a:ext cx="0" cy="45720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5943600"/>
            <a:ext cx="444267" cy="47705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500" dirty="0" err="1">
                <a:solidFill>
                  <a:srgbClr val="000000"/>
                </a:solidFill>
                <a:latin typeface="Calibri"/>
                <a:cs typeface="Calibri"/>
              </a:rPr>
              <a:t>S</a:t>
            </a:r>
            <a:r>
              <a:rPr lang="en-US" sz="2500" baseline="-25000" dirty="0" err="1">
                <a:solidFill>
                  <a:srgbClr val="000000"/>
                </a:solidFill>
                <a:latin typeface="Calibri"/>
                <a:cs typeface="Calibri"/>
              </a:rPr>
              <a:t>n</a:t>
            </a:r>
            <a:endParaRPr lang="en-US" sz="2500" baseline="-25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5000" y="914400"/>
            <a:ext cx="1693586" cy="47705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500" baseline="30000" dirty="0">
                <a:solidFill>
                  <a:srgbClr val="000000"/>
                </a:solidFill>
                <a:latin typeface="Calibri"/>
                <a:cs typeface="Calibri"/>
              </a:rPr>
              <a:t>137</a:t>
            </a:r>
            <a:r>
              <a:rPr lang="en-US" sz="2500" dirty="0">
                <a:solidFill>
                  <a:srgbClr val="000000"/>
                </a:solidFill>
                <a:latin typeface="Calibri"/>
                <a:cs typeface="Calibri"/>
              </a:rPr>
              <a:t>I </a:t>
            </a:r>
            <a:r>
              <a:rPr lang="el-GR" sz="2500" dirty="0">
                <a:solidFill>
                  <a:srgbClr val="000000"/>
                </a:solidFill>
                <a:latin typeface="Calibri"/>
                <a:cs typeface="Calibri"/>
              </a:rPr>
              <a:t>β</a:t>
            </a:r>
            <a:r>
              <a:rPr lang="en-US" sz="2500" dirty="0">
                <a:solidFill>
                  <a:srgbClr val="000000"/>
                </a:solidFill>
                <a:latin typeface="Calibri"/>
                <a:cs typeface="Calibri"/>
              </a:rPr>
              <a:t>-decay</a:t>
            </a:r>
            <a:endParaRPr lang="en-US" sz="2500" baseline="-25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143000" y="6553200"/>
            <a:ext cx="3962400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H. Ohm, et al.,,</a:t>
            </a:r>
            <a:r>
              <a:rPr lang="en-US" sz="1200" dirty="0" err="1">
                <a:solidFill>
                  <a:srgbClr val="000000"/>
                </a:solidFill>
                <a:latin typeface="Times"/>
                <a:cs typeface="Times"/>
              </a:rPr>
              <a:t>Physik</a:t>
            </a:r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 A - Atoms and Nuclei 296, 23 (1980).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181600" y="1087232"/>
            <a:ext cx="4419600" cy="2951368"/>
            <a:chOff x="5181600" y="1087232"/>
            <a:chExt cx="4419600" cy="295136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81600" y="1248153"/>
              <a:ext cx="4419600" cy="2790447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880669" y="1087232"/>
              <a:ext cx="2438400" cy="276999"/>
            </a:xfrm>
            <a:prstGeom prst="rect">
              <a:avLst/>
            </a:prstGeom>
            <a:noFill/>
            <a:ln w="38100" cap="flat" cmpd="dbl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err="1">
                  <a:solidFill>
                    <a:srgbClr val="000000"/>
                  </a:solidFill>
                  <a:latin typeface="Times"/>
                  <a:cs typeface="Times"/>
                </a:rPr>
                <a:t>Tain</a:t>
              </a:r>
              <a:r>
                <a:rPr lang="en-US" sz="1200" dirty="0">
                  <a:solidFill>
                    <a:srgbClr val="000000"/>
                  </a:solidFill>
                  <a:latin typeface="Times"/>
                  <a:cs typeface="Times"/>
                </a:rPr>
                <a:t> et al, PRL 115, 062502 (2015)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4CCA9AC-671D-03CE-500B-41325D1BD8EA}"/>
              </a:ext>
            </a:extLst>
          </p:cNvPr>
          <p:cNvGrpSpPr/>
          <p:nvPr/>
        </p:nvGrpSpPr>
        <p:grpSpPr>
          <a:xfrm>
            <a:off x="5543672" y="3827783"/>
            <a:ext cx="4006174" cy="2745661"/>
            <a:chOff x="5543672" y="3827783"/>
            <a:chExt cx="4006174" cy="2745661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31460F5-0614-ACDD-F26E-3244C8136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43672" y="3827783"/>
              <a:ext cx="3775397" cy="2530568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67C71D9-69C3-BC5C-85EE-C89B40C8E568}"/>
                </a:ext>
              </a:extLst>
            </p:cNvPr>
            <p:cNvSpPr txBox="1"/>
            <p:nvPr/>
          </p:nvSpPr>
          <p:spPr>
            <a:xfrm>
              <a:off x="6705600" y="6296445"/>
              <a:ext cx="2844246" cy="276999"/>
            </a:xfrm>
            <a:prstGeom prst="rect">
              <a:avLst/>
            </a:prstGeom>
            <a:noFill/>
            <a:ln w="38100" cap="flat" cmpd="dbl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Times"/>
                  <a:cs typeface="Times"/>
                </a:rPr>
                <a:t>Yokoyama, Grzywacz et al, PRC (R) 2019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D9050F28-EBDE-3188-9655-784601502018}"/>
              </a:ext>
            </a:extLst>
          </p:cNvPr>
          <p:cNvSpPr txBox="1"/>
          <p:nvPr/>
        </p:nvSpPr>
        <p:spPr>
          <a:xfrm>
            <a:off x="1006522" y="2999770"/>
            <a:ext cx="7934278" cy="156966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63000">
                <a:schemeClr val="accent3">
                  <a:lumMod val="10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chemeClr val="tx1"/>
                </a:solidFill>
                <a:latin typeface="Calibri"/>
                <a:cs typeface="Calibri"/>
              </a:rPr>
              <a:t>Reasons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High angular momentum barrier for neutron emission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Nuclear structure effects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Statistical processes</a:t>
            </a:r>
          </a:p>
        </p:txBody>
      </p:sp>
    </p:spTree>
    <p:extLst>
      <p:ext uri="{BB962C8B-B14F-4D97-AF65-F5344CB8AC3E}">
        <p14:creationId xmlns:p14="http://schemas.microsoft.com/office/powerpoint/2010/main" val="252869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taINT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95400"/>
            <a:ext cx="4777779" cy="3657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3681"/>
            <a:ext cx="8686800" cy="508350"/>
          </a:xfrm>
        </p:spPr>
        <p:txBody>
          <a:bodyPr/>
          <a:lstStyle/>
          <a:p>
            <a:r>
              <a:rPr lang="en-US" dirty="0"/>
              <a:t>Neutron – </a:t>
            </a:r>
            <a:r>
              <a:rPr lang="el-GR" dirty="0">
                <a:latin typeface="Times"/>
                <a:cs typeface="Times"/>
              </a:rPr>
              <a:t>γ</a:t>
            </a:r>
            <a:r>
              <a:rPr lang="en-US" dirty="0"/>
              <a:t> competition in </a:t>
            </a:r>
            <a:r>
              <a:rPr lang="en-US" baseline="30000" dirty="0"/>
              <a:t>70</a:t>
            </a:r>
            <a:r>
              <a:rPr lang="en-US" dirty="0"/>
              <a:t>Co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773F217-1A3C-FE02-3B48-A876A6C63D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BB03F6A-7167-CBF3-7C13-0A8B45B58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22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990598" y="35814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90598" y="29718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90598" y="269064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90598" y="241944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90598" y="2168739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90598" y="158918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990598" y="4012776"/>
            <a:ext cx="1069843" cy="483023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2740157" y="35814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740157" y="158918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740157" y="4012776"/>
            <a:ext cx="1069843" cy="483023"/>
          </a:xfrm>
          <a:prstGeom prst="rect">
            <a:avLst/>
          </a:prstGeom>
          <a:solidFill>
            <a:srgbClr val="FFFFFF"/>
          </a:solidFill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039632" y="3352800"/>
            <a:ext cx="7173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0f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7/2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39632" y="273222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1p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3/2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39632" y="2456700"/>
            <a:ext cx="7173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0f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5/2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39632" y="217686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1p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1/2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39632" y="192330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0g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9/2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39632" y="129540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0g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7/2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43610" y="4008000"/>
            <a:ext cx="946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s-p-</a:t>
            </a:r>
            <a:r>
              <a:rPr lang="en-US" sz="2200" i="1" dirty="0" err="1">
                <a:solidFill>
                  <a:schemeClr val="tx1"/>
                </a:solidFill>
                <a:latin typeface="Times New Roman"/>
                <a:cs typeface="Times New Roman"/>
              </a:rPr>
              <a:t>sd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47266" y="3992700"/>
            <a:ext cx="946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s-p-</a:t>
            </a:r>
            <a:r>
              <a:rPr lang="en-US" sz="2200" i="1" dirty="0" err="1">
                <a:solidFill>
                  <a:schemeClr val="tx1"/>
                </a:solidFill>
                <a:latin typeface="Times New Roman"/>
                <a:cs typeface="Times New Roman"/>
              </a:rPr>
              <a:t>sd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7692" y="3790413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20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7989" y="33528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28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4002" y="27429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32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3290" y="24690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38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9964" y="21852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40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1300" y="1934973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50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2738185" y="2965941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738185" y="2684781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738185" y="2413581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738185" y="216288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03892" y="1345287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58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905000" y="5105400"/>
            <a:ext cx="86649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i="1" baseline="30000" dirty="0">
                <a:solidFill>
                  <a:schemeClr val="tx1"/>
                </a:solidFill>
                <a:latin typeface="Times New Roman"/>
                <a:cs typeface="Times New Roman"/>
              </a:rPr>
              <a:t>70</a:t>
            </a:r>
            <a:r>
              <a:rPr lang="en-US" sz="2600" i="1" dirty="0">
                <a:solidFill>
                  <a:schemeClr val="tx1"/>
                </a:solidFill>
                <a:latin typeface="Times New Roman"/>
                <a:cs typeface="Times New Roman"/>
              </a:rPr>
              <a:t>Co</a:t>
            </a:r>
            <a:endParaRPr lang="en-US" sz="26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17838" y="4724400"/>
            <a:ext cx="9113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Z=27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91197" y="4724400"/>
            <a:ext cx="9426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N=43</a:t>
            </a:r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1111250" y="3525781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1212850" y="3526168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1314450" y="3528956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1419326" y="3529343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1520825" y="3528956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1625701" y="3529343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>
            <a:spLocks noChangeAspect="1"/>
          </p:cNvSpPr>
          <p:nvPr/>
        </p:nvSpPr>
        <p:spPr>
          <a:xfrm>
            <a:off x="1727835" y="3532131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1826260" y="3532518"/>
            <a:ext cx="91440" cy="91440"/>
          </a:xfrm>
          <a:prstGeom prst="ellipse">
            <a:avLst/>
          </a:prstGeom>
          <a:solidFill>
            <a:srgbClr val="FFFFFF"/>
          </a:solidFill>
          <a:ln w="6350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2895600" y="353021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2997200" y="353060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3098800" y="353338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3203676" y="353377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3305175" y="353338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410051" y="353377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512185" y="35365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3610610" y="35369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3098800" y="291743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3203676" y="291782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3305175" y="291743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3410051" y="291782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2997200" y="263207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3098800" y="26348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3203676" y="26352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3305175" y="26348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3410051" y="26352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3512185" y="263803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3203676" y="236220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3305175" y="236181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3098800" y="21141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3203676" y="21145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3305175" y="21141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BAD3AC-8A2D-9C47-67C1-5DCF05CD2393}"/>
              </a:ext>
            </a:extLst>
          </p:cNvPr>
          <p:cNvSpPr txBox="1"/>
          <p:nvPr/>
        </p:nvSpPr>
        <p:spPr>
          <a:xfrm>
            <a:off x="5901775" y="6553200"/>
            <a:ext cx="3401765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A. Spyrou, S.N. </a:t>
            </a:r>
            <a:r>
              <a:rPr lang="en-US" sz="1200" dirty="0" err="1">
                <a:solidFill>
                  <a:srgbClr val="000000"/>
                </a:solidFill>
                <a:latin typeface="Times"/>
                <a:cs typeface="Times"/>
              </a:rPr>
              <a:t>Liddick</a:t>
            </a:r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, et al. </a:t>
            </a:r>
            <a:r>
              <a:rPr lang="en-US" sz="1200" i="1" dirty="0">
                <a:solidFill>
                  <a:srgbClr val="000000"/>
                </a:solidFill>
                <a:latin typeface="Times"/>
                <a:cs typeface="Times"/>
              </a:rPr>
              <a:t>Phys. Rev. Lett. 2016</a:t>
            </a:r>
            <a:endParaRPr lang="en-US" sz="1200" dirty="0">
              <a:solidFill>
                <a:srgbClr val="000000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552751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3681"/>
            <a:ext cx="8686800" cy="508350"/>
          </a:xfrm>
        </p:spPr>
        <p:txBody>
          <a:bodyPr/>
          <a:lstStyle/>
          <a:p>
            <a:r>
              <a:rPr lang="en-US" dirty="0"/>
              <a:t>Neutron – </a:t>
            </a:r>
            <a:r>
              <a:rPr lang="el-GR" dirty="0">
                <a:latin typeface="Times"/>
                <a:cs typeface="Times"/>
              </a:rPr>
              <a:t>γ</a:t>
            </a:r>
            <a:r>
              <a:rPr lang="en-US" dirty="0"/>
              <a:t> competition in </a:t>
            </a:r>
            <a:r>
              <a:rPr lang="en-US" baseline="30000" dirty="0"/>
              <a:t>70</a:t>
            </a:r>
            <a:r>
              <a:rPr lang="en-US" dirty="0"/>
              <a:t>Co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BA856-681C-D6F6-87F1-51A2D00C37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8360FC6-EAAA-8ED7-2F2A-8F643D733C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23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990598" y="35814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90598" y="29718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90598" y="269064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90598" y="241944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90598" y="2168739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90598" y="158918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990598" y="4012776"/>
            <a:ext cx="1069843" cy="483023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2740157" y="35814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740157" y="158918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740157" y="4012776"/>
            <a:ext cx="1069843" cy="483023"/>
          </a:xfrm>
          <a:prstGeom prst="rect">
            <a:avLst/>
          </a:prstGeom>
          <a:solidFill>
            <a:srgbClr val="FFFFFF"/>
          </a:solidFill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039632" y="3352800"/>
            <a:ext cx="7173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0f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7/2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39632" y="273222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1p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3/2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39632" y="2456700"/>
            <a:ext cx="7173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0f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5/2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39632" y="217686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1p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1/2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39632" y="192330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0g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9/2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39632" y="129540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0g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7/2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43610" y="4008000"/>
            <a:ext cx="946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s-p-</a:t>
            </a:r>
            <a:r>
              <a:rPr lang="en-US" sz="2200" i="1" dirty="0" err="1">
                <a:solidFill>
                  <a:schemeClr val="tx1"/>
                </a:solidFill>
                <a:latin typeface="Times New Roman"/>
                <a:cs typeface="Times New Roman"/>
              </a:rPr>
              <a:t>sd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47266" y="3992700"/>
            <a:ext cx="946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s-p-</a:t>
            </a:r>
            <a:r>
              <a:rPr lang="en-US" sz="2200" i="1" dirty="0" err="1">
                <a:solidFill>
                  <a:schemeClr val="tx1"/>
                </a:solidFill>
                <a:latin typeface="Times New Roman"/>
                <a:cs typeface="Times New Roman"/>
              </a:rPr>
              <a:t>sd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7692" y="3790413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20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7989" y="33528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28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4002" y="27429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32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3290" y="24690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38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9964" y="21852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40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1300" y="1934973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50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2738185" y="2965941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738185" y="2684781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738185" y="2413581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738185" y="216288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03892" y="1345287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58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17838" y="4724400"/>
            <a:ext cx="9113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Z=27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91197" y="4724400"/>
            <a:ext cx="9426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N=43</a:t>
            </a:r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1111250" y="3525781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1212850" y="3526168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1314450" y="3528956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1419326" y="3529343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1520825" y="3528956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1625701" y="3529343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>
            <a:spLocks noChangeAspect="1"/>
          </p:cNvSpPr>
          <p:nvPr/>
        </p:nvSpPr>
        <p:spPr>
          <a:xfrm>
            <a:off x="1727835" y="3532131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1826260" y="3532518"/>
            <a:ext cx="91440" cy="91440"/>
          </a:xfrm>
          <a:prstGeom prst="ellipse">
            <a:avLst/>
          </a:prstGeom>
          <a:solidFill>
            <a:srgbClr val="FFFFFF"/>
          </a:solidFill>
          <a:ln w="6350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2895600" y="353021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2997200" y="353060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3098800" y="353338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3203676" y="353377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3305175" y="353338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410051" y="353377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512185" y="35365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3610610" y="35369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3098800" y="291743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3203676" y="291782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3305175" y="291743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3410051" y="291782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2997200" y="263207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3098800" y="26348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3203676" y="26352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3305175" y="26348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3410051" y="26352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3512185" y="263803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3203676" y="236220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3305175" y="236181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3098800" y="21141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3203676" y="21145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3305175" y="21141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897289" y="2141967"/>
            <a:ext cx="1193456" cy="1331080"/>
          </a:xfrm>
          <a:custGeom>
            <a:avLst/>
            <a:gdLst>
              <a:gd name="connsiteX0" fmla="*/ 1193456 w 1193456"/>
              <a:gd name="connsiteY0" fmla="*/ 0 h 1331080"/>
              <a:gd name="connsiteX1" fmla="*/ 657931 w 1193456"/>
              <a:gd name="connsiteY1" fmla="*/ 244796 h 1331080"/>
              <a:gd name="connsiteX2" fmla="*/ 0 w 1193456"/>
              <a:gd name="connsiteY2" fmla="*/ 1331080 h 133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3456" h="1331080">
                <a:moveTo>
                  <a:pt x="1193456" y="0"/>
                </a:moveTo>
                <a:cubicBezTo>
                  <a:pt x="1025148" y="11474"/>
                  <a:pt x="856840" y="22949"/>
                  <a:pt x="657931" y="244796"/>
                </a:cubicBezTo>
                <a:cubicBezTo>
                  <a:pt x="459022" y="466643"/>
                  <a:pt x="229511" y="898861"/>
                  <a:pt x="0" y="1331080"/>
                </a:cubicBezTo>
              </a:path>
            </a:pathLst>
          </a:custGeom>
          <a:ln w="38100" cmpd="sng">
            <a:solidFill>
              <a:srgbClr val="7A00FF"/>
            </a:solidFill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4444643" y="5029200"/>
            <a:ext cx="2413357" cy="1107996"/>
            <a:chOff x="4572000" y="5410200"/>
            <a:chExt cx="2413357" cy="1107996"/>
          </a:xfrm>
        </p:grpSpPr>
        <p:sp>
          <p:nvSpPr>
            <p:cNvPr id="72" name="TextBox 71"/>
            <p:cNvSpPr txBox="1"/>
            <p:nvPr/>
          </p:nvSpPr>
          <p:spPr>
            <a:xfrm>
              <a:off x="4572000" y="5410200"/>
              <a:ext cx="241335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l-GR" sz="2200" i="1" dirty="0">
                  <a:solidFill>
                    <a:srgbClr val="7A00FF"/>
                  </a:solidFill>
                  <a:latin typeface="Times New Roman"/>
                  <a:cs typeface="Times New Roman"/>
                </a:rPr>
                <a:t>ν(</a:t>
              </a:r>
              <a:r>
                <a:rPr lang="en-US" sz="2200" i="1" dirty="0">
                  <a:solidFill>
                    <a:srgbClr val="7A00FF"/>
                  </a:solidFill>
                  <a:latin typeface="Times New Roman"/>
                  <a:cs typeface="Times New Roman"/>
                </a:rPr>
                <a:t>0g</a:t>
              </a:r>
              <a:r>
                <a:rPr lang="en-US" sz="2200" i="1" baseline="-25000" dirty="0">
                  <a:solidFill>
                    <a:srgbClr val="7A00FF"/>
                  </a:solidFill>
                  <a:latin typeface="Times New Roman"/>
                  <a:cs typeface="Times New Roman"/>
                </a:rPr>
                <a:t>9/2</a:t>
              </a:r>
              <a:r>
                <a:rPr lang="el-GR" sz="2200" i="1" dirty="0">
                  <a:solidFill>
                    <a:srgbClr val="7A00FF"/>
                  </a:solidFill>
                  <a:latin typeface="Times New Roman"/>
                  <a:cs typeface="Times New Roman"/>
                </a:rPr>
                <a:t>)</a:t>
              </a:r>
              <a:r>
                <a:rPr lang="en-US" sz="2200" i="1" dirty="0">
                  <a:solidFill>
                    <a:srgbClr val="7A00FF"/>
                  </a:solidFill>
                  <a:latin typeface="Times New Roman"/>
                  <a:cs typeface="Times New Roman"/>
                </a:rPr>
                <a:t>       </a:t>
              </a:r>
              <a:r>
                <a:rPr lang="el-GR" sz="2200" i="1" dirty="0">
                  <a:solidFill>
                    <a:srgbClr val="7A00FF"/>
                  </a:solidFill>
                  <a:latin typeface="Times New Roman"/>
                  <a:cs typeface="Times New Roman"/>
                </a:rPr>
                <a:t>π(</a:t>
              </a:r>
              <a:r>
                <a:rPr lang="en-US" sz="2200" i="1" dirty="0">
                  <a:solidFill>
                    <a:srgbClr val="7A00FF"/>
                  </a:solidFill>
                  <a:latin typeface="Times New Roman"/>
                  <a:cs typeface="Times New Roman"/>
                </a:rPr>
                <a:t>0f</a:t>
              </a:r>
              <a:r>
                <a:rPr lang="en-US" sz="2200" i="1" baseline="-25000" dirty="0">
                  <a:solidFill>
                    <a:srgbClr val="7A00FF"/>
                  </a:solidFill>
                  <a:latin typeface="Times New Roman"/>
                  <a:cs typeface="Times New Roman"/>
                </a:rPr>
                <a:t>7/2</a:t>
              </a:r>
              <a:r>
                <a:rPr lang="el-GR" sz="2200" i="1" dirty="0">
                  <a:solidFill>
                    <a:srgbClr val="7A00FF"/>
                  </a:solidFill>
                  <a:latin typeface="Times New Roman"/>
                  <a:cs typeface="Times New Roman"/>
                </a:rPr>
                <a:t>)</a:t>
              </a:r>
              <a:endParaRPr lang="en-US" sz="2200" i="1" dirty="0">
                <a:solidFill>
                  <a:srgbClr val="7A00FF"/>
                </a:solidFill>
                <a:latin typeface="Times New Roman"/>
                <a:cs typeface="Times New Roman"/>
              </a:endParaRPr>
            </a:p>
            <a:p>
              <a:pPr algn="ctr"/>
              <a:r>
                <a:rPr lang="en-US" sz="2200" i="1" dirty="0">
                  <a:solidFill>
                    <a:srgbClr val="7A00FF"/>
                  </a:solidFill>
                  <a:latin typeface="Times New Roman"/>
                  <a:cs typeface="Times New Roman"/>
                </a:rPr>
                <a:t>6</a:t>
              </a:r>
              <a:r>
                <a:rPr lang="en-US" sz="2200" i="1" baseline="30000" dirty="0">
                  <a:solidFill>
                    <a:srgbClr val="7A00FF"/>
                  </a:solidFill>
                  <a:latin typeface="Times New Roman"/>
                  <a:cs typeface="Times New Roman"/>
                </a:rPr>
                <a:t>-  </a:t>
              </a:r>
              <a:r>
                <a:rPr lang="en-US" sz="2200" i="1" dirty="0">
                  <a:solidFill>
                    <a:srgbClr val="7A00FF"/>
                  </a:solidFill>
                  <a:latin typeface="Times New Roman"/>
                  <a:cs typeface="Times New Roman"/>
                </a:rPr>
                <a:t>      0</a:t>
              </a:r>
              <a:r>
                <a:rPr lang="en-US" sz="2200" i="1" baseline="30000" dirty="0">
                  <a:solidFill>
                    <a:srgbClr val="7A00FF"/>
                  </a:solidFill>
                  <a:latin typeface="Times New Roman"/>
                  <a:cs typeface="Times New Roman"/>
                </a:rPr>
                <a:t>+</a:t>
              </a:r>
            </a:p>
            <a:p>
              <a:pPr algn="ctr"/>
              <a:r>
                <a:rPr lang="en-US" sz="2200" i="1" dirty="0">
                  <a:solidFill>
                    <a:srgbClr val="7A00FF"/>
                  </a:solidFill>
                  <a:latin typeface="Times New Roman"/>
                  <a:cs typeface="Times New Roman"/>
                </a:rPr>
                <a:t>Fifth forbidden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5547604" y="5684700"/>
              <a:ext cx="457200" cy="0"/>
            </a:xfrm>
            <a:prstGeom prst="straightConnector1">
              <a:avLst/>
            </a:prstGeom>
            <a:ln>
              <a:solidFill>
                <a:srgbClr val="7A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5532303" y="5958900"/>
              <a:ext cx="457200" cy="0"/>
            </a:xfrm>
            <a:prstGeom prst="straightConnector1">
              <a:avLst/>
            </a:prstGeom>
            <a:ln>
              <a:solidFill>
                <a:srgbClr val="7A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Left Brace 19"/>
          <p:cNvSpPr/>
          <p:nvPr/>
        </p:nvSpPr>
        <p:spPr>
          <a:xfrm rot="16200000">
            <a:off x="5545774" y="4327500"/>
            <a:ext cx="228600" cy="1143000"/>
          </a:xfrm>
          <a:prstGeom prst="leftBrace">
            <a:avLst>
              <a:gd name="adj1" fmla="val 65625"/>
              <a:gd name="adj2" fmla="val 50000"/>
            </a:avLst>
          </a:prstGeom>
          <a:ln>
            <a:solidFill>
              <a:srgbClr val="7A00FF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/>
          <p:cNvGrpSpPr/>
          <p:nvPr/>
        </p:nvGrpSpPr>
        <p:grpSpPr>
          <a:xfrm>
            <a:off x="1447800" y="5791200"/>
            <a:ext cx="1987299" cy="492443"/>
            <a:chOff x="1524000" y="5257800"/>
            <a:chExt cx="1987299" cy="492443"/>
          </a:xfrm>
        </p:grpSpPr>
        <p:sp>
          <p:nvSpPr>
            <p:cNvPr id="42" name="TextBox 41"/>
            <p:cNvSpPr txBox="1"/>
            <p:nvPr/>
          </p:nvSpPr>
          <p:spPr>
            <a:xfrm>
              <a:off x="1524000" y="5257800"/>
              <a:ext cx="19872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i="1" baseline="30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70</a:t>
              </a:r>
              <a:r>
                <a:rPr lang="en-US" sz="2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Co       </a:t>
              </a:r>
              <a:r>
                <a:rPr lang="en-US" sz="2600" i="1" baseline="30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70</a:t>
              </a:r>
              <a:r>
                <a:rPr lang="en-US" sz="2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Ni</a:t>
              </a:r>
              <a:endParaRPr lang="en-US" sz="2600" i="1" baseline="-25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>
              <a:off x="2301301" y="5532000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0" name="Picture 79" descr="betaINT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95400"/>
            <a:ext cx="4777779" cy="3657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5A3FFB7-0B92-710D-C2D6-69D5E8350FE7}"/>
              </a:ext>
            </a:extLst>
          </p:cNvPr>
          <p:cNvSpPr txBox="1"/>
          <p:nvPr/>
        </p:nvSpPr>
        <p:spPr>
          <a:xfrm>
            <a:off x="5901775" y="6553200"/>
            <a:ext cx="3401765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A. Spyrou, S.N. </a:t>
            </a:r>
            <a:r>
              <a:rPr lang="en-US" sz="1200" dirty="0" err="1">
                <a:solidFill>
                  <a:srgbClr val="000000"/>
                </a:solidFill>
                <a:latin typeface="Times"/>
                <a:cs typeface="Times"/>
              </a:rPr>
              <a:t>Liddick</a:t>
            </a:r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, et al. </a:t>
            </a:r>
            <a:r>
              <a:rPr lang="en-US" sz="1200" i="1" dirty="0">
                <a:solidFill>
                  <a:srgbClr val="000000"/>
                </a:solidFill>
                <a:latin typeface="Times"/>
                <a:cs typeface="Times"/>
              </a:rPr>
              <a:t>Phys. Rev. Lett. 2016</a:t>
            </a:r>
            <a:endParaRPr lang="en-US" sz="1200" dirty="0">
              <a:solidFill>
                <a:srgbClr val="000000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4980880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3681"/>
            <a:ext cx="8686800" cy="508350"/>
          </a:xfrm>
        </p:spPr>
        <p:txBody>
          <a:bodyPr/>
          <a:lstStyle/>
          <a:p>
            <a:r>
              <a:rPr lang="en-US" dirty="0"/>
              <a:t>Neutron – </a:t>
            </a:r>
            <a:r>
              <a:rPr lang="el-GR" dirty="0">
                <a:latin typeface="Times"/>
                <a:cs typeface="Times"/>
              </a:rPr>
              <a:t>γ</a:t>
            </a:r>
            <a:r>
              <a:rPr lang="en-US" dirty="0"/>
              <a:t> competition in </a:t>
            </a:r>
            <a:r>
              <a:rPr lang="en-US" baseline="30000" dirty="0"/>
              <a:t>70</a:t>
            </a:r>
            <a:r>
              <a:rPr lang="en-US" dirty="0"/>
              <a:t>Co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A7CF7-5DA7-FEC9-1990-1DF7C106C2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BEB92A6-C143-48FC-52C4-04A4510CFE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24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990598" y="35814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90598" y="29718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90598" y="269064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90598" y="241944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90598" y="2168739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90598" y="158918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990598" y="4012776"/>
            <a:ext cx="1069843" cy="483023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2740157" y="35814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740157" y="158918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740157" y="4012776"/>
            <a:ext cx="1069843" cy="483023"/>
          </a:xfrm>
          <a:prstGeom prst="rect">
            <a:avLst/>
          </a:prstGeom>
          <a:solidFill>
            <a:srgbClr val="FFFFFF"/>
          </a:solidFill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039632" y="3352800"/>
            <a:ext cx="7173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0f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7/2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39632" y="273222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1p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3/2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39632" y="2456700"/>
            <a:ext cx="7173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0f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5/2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39632" y="217686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1p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1/2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39632" y="192330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0g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9/2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39632" y="129540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0g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7/2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43610" y="4008000"/>
            <a:ext cx="946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s-p-</a:t>
            </a:r>
            <a:r>
              <a:rPr lang="en-US" sz="2200" i="1" dirty="0" err="1">
                <a:solidFill>
                  <a:schemeClr val="tx1"/>
                </a:solidFill>
                <a:latin typeface="Times New Roman"/>
                <a:cs typeface="Times New Roman"/>
              </a:rPr>
              <a:t>sd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47266" y="3992700"/>
            <a:ext cx="946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s-p-</a:t>
            </a:r>
            <a:r>
              <a:rPr lang="en-US" sz="2200" i="1" dirty="0" err="1">
                <a:solidFill>
                  <a:schemeClr val="tx1"/>
                </a:solidFill>
                <a:latin typeface="Times New Roman"/>
                <a:cs typeface="Times New Roman"/>
              </a:rPr>
              <a:t>sd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7692" y="3790413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20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7989" y="33528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28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4002" y="27429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32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3290" y="24690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38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9964" y="21852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40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1300" y="1934973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50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2738185" y="2965941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738185" y="2684781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738185" y="2413581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738185" y="216288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03892" y="1345287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58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17838" y="4724400"/>
            <a:ext cx="9113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Z=27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91197" y="4724400"/>
            <a:ext cx="9426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N=43</a:t>
            </a:r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1111250" y="3525781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1212850" y="3526168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1314450" y="3528956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1419326" y="3529343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1520825" y="3528956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1625701" y="3529343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>
            <a:spLocks noChangeAspect="1"/>
          </p:cNvSpPr>
          <p:nvPr/>
        </p:nvSpPr>
        <p:spPr>
          <a:xfrm>
            <a:off x="1727835" y="3532131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1826260" y="3532518"/>
            <a:ext cx="91440" cy="91440"/>
          </a:xfrm>
          <a:prstGeom prst="ellipse">
            <a:avLst/>
          </a:prstGeom>
          <a:solidFill>
            <a:srgbClr val="FFFFFF"/>
          </a:solidFill>
          <a:ln w="6350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2895600" y="353021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2997200" y="353060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3098800" y="353338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3203676" y="353377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3305175" y="353338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410051" y="353377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512185" y="35365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3610610" y="35369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3098800" y="291743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3203676" y="291782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3305175" y="291743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3410051" y="291782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2997200" y="263207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3098800" y="26348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3203676" y="26352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3305175" y="26348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3410051" y="26352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3512185" y="263803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3203676" y="236220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3305175" y="236181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3098800" y="21141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3203676" y="21145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3305175" y="21141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897289" y="2666999"/>
            <a:ext cx="1150711" cy="806047"/>
          </a:xfrm>
          <a:custGeom>
            <a:avLst/>
            <a:gdLst>
              <a:gd name="connsiteX0" fmla="*/ 1193456 w 1193456"/>
              <a:gd name="connsiteY0" fmla="*/ 0 h 1331080"/>
              <a:gd name="connsiteX1" fmla="*/ 657931 w 1193456"/>
              <a:gd name="connsiteY1" fmla="*/ 244796 h 1331080"/>
              <a:gd name="connsiteX2" fmla="*/ 0 w 1193456"/>
              <a:gd name="connsiteY2" fmla="*/ 1331080 h 133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3456" h="1331080">
                <a:moveTo>
                  <a:pt x="1193456" y="0"/>
                </a:moveTo>
                <a:cubicBezTo>
                  <a:pt x="1025148" y="11474"/>
                  <a:pt x="856840" y="22949"/>
                  <a:pt x="657931" y="244796"/>
                </a:cubicBezTo>
                <a:cubicBezTo>
                  <a:pt x="459022" y="466643"/>
                  <a:pt x="229511" y="898861"/>
                  <a:pt x="0" y="1331080"/>
                </a:cubicBezTo>
              </a:path>
            </a:pathLst>
          </a:custGeom>
          <a:ln w="38100" cmpd="sng">
            <a:solidFill>
              <a:srgbClr val="FFAE1A"/>
            </a:solidFill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5181600" y="4953000"/>
            <a:ext cx="2350678" cy="1107996"/>
            <a:chOff x="4603340" y="5410200"/>
            <a:chExt cx="2350678" cy="1107996"/>
          </a:xfrm>
        </p:grpSpPr>
        <p:sp>
          <p:nvSpPr>
            <p:cNvPr id="72" name="TextBox 71"/>
            <p:cNvSpPr txBox="1"/>
            <p:nvPr/>
          </p:nvSpPr>
          <p:spPr>
            <a:xfrm>
              <a:off x="4603340" y="5410200"/>
              <a:ext cx="2350678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l-GR" sz="2200" i="1" dirty="0">
                  <a:solidFill>
                    <a:srgbClr val="FFAE1A"/>
                  </a:solidFill>
                  <a:latin typeface="Times New Roman"/>
                  <a:cs typeface="Times New Roman"/>
                </a:rPr>
                <a:t>ν(</a:t>
              </a:r>
              <a:r>
                <a:rPr lang="en-US" sz="2200" i="1" dirty="0">
                  <a:solidFill>
                    <a:srgbClr val="FFAE1A"/>
                  </a:solidFill>
                  <a:latin typeface="Times New Roman"/>
                  <a:cs typeface="Times New Roman"/>
                </a:rPr>
                <a:t>0f</a:t>
              </a:r>
              <a:r>
                <a:rPr lang="en-US" sz="2200" i="1" baseline="-25000" dirty="0">
                  <a:solidFill>
                    <a:srgbClr val="FFAE1A"/>
                  </a:solidFill>
                  <a:latin typeface="Times New Roman"/>
                  <a:cs typeface="Times New Roman"/>
                </a:rPr>
                <a:t>5/2</a:t>
              </a:r>
              <a:r>
                <a:rPr lang="el-GR" sz="2200" i="1" dirty="0">
                  <a:solidFill>
                    <a:srgbClr val="FFAE1A"/>
                  </a:solidFill>
                  <a:latin typeface="Times New Roman"/>
                  <a:cs typeface="Times New Roman"/>
                </a:rPr>
                <a:t>)</a:t>
              </a:r>
              <a:r>
                <a:rPr lang="en-US" sz="2200" i="1" dirty="0">
                  <a:solidFill>
                    <a:srgbClr val="FFAE1A"/>
                  </a:solidFill>
                  <a:latin typeface="Times New Roman"/>
                  <a:cs typeface="Times New Roman"/>
                </a:rPr>
                <a:t>       </a:t>
              </a:r>
              <a:r>
                <a:rPr lang="el-GR" sz="2200" i="1" dirty="0">
                  <a:solidFill>
                    <a:srgbClr val="FFAE1A"/>
                  </a:solidFill>
                  <a:latin typeface="Times New Roman"/>
                  <a:cs typeface="Times New Roman"/>
                </a:rPr>
                <a:t>π(</a:t>
              </a:r>
              <a:r>
                <a:rPr lang="en-US" sz="2200" i="1" dirty="0">
                  <a:solidFill>
                    <a:srgbClr val="FFAE1A"/>
                  </a:solidFill>
                  <a:latin typeface="Times New Roman"/>
                  <a:cs typeface="Times New Roman"/>
                </a:rPr>
                <a:t>0f</a:t>
              </a:r>
              <a:r>
                <a:rPr lang="en-US" sz="2200" i="1" baseline="-25000" dirty="0">
                  <a:solidFill>
                    <a:srgbClr val="FFAE1A"/>
                  </a:solidFill>
                  <a:latin typeface="Times New Roman"/>
                  <a:cs typeface="Times New Roman"/>
                </a:rPr>
                <a:t>7/2</a:t>
              </a:r>
              <a:r>
                <a:rPr lang="el-GR" sz="2200" i="1" dirty="0">
                  <a:solidFill>
                    <a:srgbClr val="FFAE1A"/>
                  </a:solidFill>
                  <a:latin typeface="Times New Roman"/>
                  <a:cs typeface="Times New Roman"/>
                </a:rPr>
                <a:t>)</a:t>
              </a:r>
              <a:endParaRPr lang="en-US" sz="2200" i="1" dirty="0">
                <a:solidFill>
                  <a:srgbClr val="FFAE1A"/>
                </a:solidFill>
                <a:latin typeface="Times New Roman"/>
                <a:cs typeface="Times New Roman"/>
              </a:endParaRPr>
            </a:p>
            <a:p>
              <a:pPr algn="ctr"/>
              <a:r>
                <a:rPr lang="en-US" sz="2200" i="1" dirty="0">
                  <a:solidFill>
                    <a:srgbClr val="FFAE1A"/>
                  </a:solidFill>
                  <a:latin typeface="Times New Roman"/>
                  <a:cs typeface="Times New Roman"/>
                </a:rPr>
                <a:t>6</a:t>
              </a:r>
              <a:r>
                <a:rPr lang="en-US" sz="2200" i="1" baseline="30000" dirty="0">
                  <a:solidFill>
                    <a:srgbClr val="FFAE1A"/>
                  </a:solidFill>
                  <a:latin typeface="Times New Roman"/>
                  <a:cs typeface="Times New Roman"/>
                </a:rPr>
                <a:t>-  </a:t>
              </a:r>
              <a:r>
                <a:rPr lang="en-US" sz="2200" i="1" dirty="0">
                  <a:solidFill>
                    <a:srgbClr val="FFAE1A"/>
                  </a:solidFill>
                  <a:latin typeface="Times New Roman"/>
                  <a:cs typeface="Times New Roman"/>
                </a:rPr>
                <a:t>       5,6,7</a:t>
              </a:r>
              <a:r>
                <a:rPr lang="en-US" sz="2200" i="1" baseline="30000" dirty="0">
                  <a:solidFill>
                    <a:srgbClr val="FFAE1A"/>
                  </a:solidFill>
                  <a:latin typeface="Times New Roman"/>
                  <a:cs typeface="Times New Roman"/>
                </a:rPr>
                <a:t>-</a:t>
              </a:r>
            </a:p>
            <a:p>
              <a:pPr algn="ctr"/>
              <a:r>
                <a:rPr lang="en-US" sz="2200" i="1" dirty="0">
                  <a:solidFill>
                    <a:srgbClr val="FFAE1A"/>
                  </a:solidFill>
                  <a:latin typeface="Times New Roman"/>
                  <a:cs typeface="Times New Roman"/>
                </a:rPr>
                <a:t>Allowed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5547604" y="5684700"/>
              <a:ext cx="457200" cy="0"/>
            </a:xfrm>
            <a:prstGeom prst="straightConnector1">
              <a:avLst/>
            </a:prstGeom>
            <a:ln>
              <a:solidFill>
                <a:srgbClr val="FFAE1A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5363992" y="5958900"/>
              <a:ext cx="457200" cy="0"/>
            </a:xfrm>
            <a:prstGeom prst="straightConnector1">
              <a:avLst/>
            </a:prstGeom>
            <a:ln>
              <a:solidFill>
                <a:srgbClr val="FFAE1A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Left Brace 19"/>
          <p:cNvSpPr/>
          <p:nvPr/>
        </p:nvSpPr>
        <p:spPr>
          <a:xfrm rot="16200000">
            <a:off x="6277055" y="4451245"/>
            <a:ext cx="168300" cy="835209"/>
          </a:xfrm>
          <a:prstGeom prst="leftBrace">
            <a:avLst>
              <a:gd name="adj1" fmla="val 65625"/>
              <a:gd name="adj2" fmla="val 50000"/>
            </a:avLst>
          </a:prstGeom>
          <a:ln>
            <a:solidFill>
              <a:srgbClr val="FFAE1A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/>
          <p:cNvGrpSpPr/>
          <p:nvPr/>
        </p:nvGrpSpPr>
        <p:grpSpPr>
          <a:xfrm>
            <a:off x="1447800" y="5791200"/>
            <a:ext cx="1987299" cy="492443"/>
            <a:chOff x="1524000" y="5257800"/>
            <a:chExt cx="1987299" cy="492443"/>
          </a:xfrm>
        </p:grpSpPr>
        <p:sp>
          <p:nvSpPr>
            <p:cNvPr id="74" name="TextBox 73"/>
            <p:cNvSpPr txBox="1"/>
            <p:nvPr/>
          </p:nvSpPr>
          <p:spPr>
            <a:xfrm>
              <a:off x="1524000" y="5257800"/>
              <a:ext cx="19872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i="1" baseline="30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70</a:t>
              </a:r>
              <a:r>
                <a:rPr lang="en-US" sz="2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Co       </a:t>
              </a:r>
              <a:r>
                <a:rPr lang="en-US" sz="2600" i="1" baseline="30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70</a:t>
              </a:r>
              <a:r>
                <a:rPr lang="en-US" sz="2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Ni</a:t>
              </a:r>
              <a:endParaRPr lang="en-US" sz="2600" i="1" baseline="-25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6" name="Straight Arrow Connector 75"/>
            <p:cNvCxnSpPr/>
            <p:nvPr/>
          </p:nvCxnSpPr>
          <p:spPr>
            <a:xfrm>
              <a:off x="2301301" y="5532000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7" name="Picture 76" descr="betaINT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95400"/>
            <a:ext cx="4777779" cy="3657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02BC2AF-0415-1F5B-4656-1C9DC29D9CD0}"/>
              </a:ext>
            </a:extLst>
          </p:cNvPr>
          <p:cNvSpPr txBox="1"/>
          <p:nvPr/>
        </p:nvSpPr>
        <p:spPr>
          <a:xfrm>
            <a:off x="5901775" y="6553200"/>
            <a:ext cx="3401765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A. Spyrou, S.N. </a:t>
            </a:r>
            <a:r>
              <a:rPr lang="en-US" sz="1200" dirty="0" err="1">
                <a:solidFill>
                  <a:srgbClr val="000000"/>
                </a:solidFill>
                <a:latin typeface="Times"/>
                <a:cs typeface="Times"/>
              </a:rPr>
              <a:t>Liddick</a:t>
            </a:r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, et al. </a:t>
            </a:r>
            <a:r>
              <a:rPr lang="en-US" sz="1200" i="1" dirty="0">
                <a:solidFill>
                  <a:srgbClr val="000000"/>
                </a:solidFill>
                <a:latin typeface="Times"/>
                <a:cs typeface="Times"/>
              </a:rPr>
              <a:t>Phys. Rev. Lett. 2016</a:t>
            </a:r>
            <a:endParaRPr lang="en-US" sz="1200" dirty="0">
              <a:solidFill>
                <a:srgbClr val="000000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981900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3681"/>
            <a:ext cx="8686800" cy="508350"/>
          </a:xfrm>
        </p:spPr>
        <p:txBody>
          <a:bodyPr/>
          <a:lstStyle/>
          <a:p>
            <a:r>
              <a:rPr lang="en-US" dirty="0"/>
              <a:t>Neutron – </a:t>
            </a:r>
            <a:r>
              <a:rPr lang="el-GR" dirty="0">
                <a:latin typeface="Times"/>
                <a:cs typeface="Times"/>
              </a:rPr>
              <a:t>γ</a:t>
            </a:r>
            <a:r>
              <a:rPr lang="en-US" dirty="0"/>
              <a:t> competition in </a:t>
            </a:r>
            <a:r>
              <a:rPr lang="en-US" baseline="30000" dirty="0"/>
              <a:t>70</a:t>
            </a:r>
            <a:r>
              <a:rPr lang="en-US" dirty="0"/>
              <a:t>Co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CD190-B00B-C489-B45D-DE94BFECED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D4A055E-1F85-351E-3565-80C8CBAF01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25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990598" y="35814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90598" y="29718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90598" y="269064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90598" y="241944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90598" y="2168739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90598" y="158918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990598" y="4012776"/>
            <a:ext cx="1069843" cy="483023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2740157" y="35814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740157" y="158918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740157" y="4012776"/>
            <a:ext cx="1069843" cy="483023"/>
          </a:xfrm>
          <a:prstGeom prst="rect">
            <a:avLst/>
          </a:prstGeom>
          <a:solidFill>
            <a:srgbClr val="FFFFFF"/>
          </a:solidFill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039632" y="3352800"/>
            <a:ext cx="7173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0f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7/2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39632" y="273222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1p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3/2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39632" y="2456700"/>
            <a:ext cx="7173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0f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5/2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39632" y="217686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1p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1/2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39632" y="192330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0g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9/2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39632" y="129540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0g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7/2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43610" y="4008000"/>
            <a:ext cx="946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s-p-</a:t>
            </a:r>
            <a:r>
              <a:rPr lang="en-US" sz="2200" i="1" dirty="0" err="1">
                <a:solidFill>
                  <a:schemeClr val="tx1"/>
                </a:solidFill>
                <a:latin typeface="Times New Roman"/>
                <a:cs typeface="Times New Roman"/>
              </a:rPr>
              <a:t>sd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47266" y="3992700"/>
            <a:ext cx="946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s-p-</a:t>
            </a:r>
            <a:r>
              <a:rPr lang="en-US" sz="2200" i="1" dirty="0" err="1">
                <a:solidFill>
                  <a:schemeClr val="tx1"/>
                </a:solidFill>
                <a:latin typeface="Times New Roman"/>
                <a:cs typeface="Times New Roman"/>
              </a:rPr>
              <a:t>sd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7692" y="3790413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20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7989" y="33528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28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4002" y="27429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32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3290" y="24690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38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9964" y="21852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40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1300" y="1934973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50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2738185" y="2965941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738185" y="2684781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738185" y="2413581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738185" y="216288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03892" y="1345287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58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17838" y="4724400"/>
            <a:ext cx="9113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Z=27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91197" y="4724400"/>
            <a:ext cx="9426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N=43</a:t>
            </a:r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1111250" y="3525781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1212850" y="3526168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1314450" y="3528956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1419326" y="3529343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1520825" y="3528956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1625701" y="3529343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>
            <a:spLocks noChangeAspect="1"/>
          </p:cNvSpPr>
          <p:nvPr/>
        </p:nvSpPr>
        <p:spPr>
          <a:xfrm>
            <a:off x="1727835" y="3532131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1826260" y="3532518"/>
            <a:ext cx="91440" cy="91440"/>
          </a:xfrm>
          <a:prstGeom prst="ellipse">
            <a:avLst/>
          </a:prstGeom>
          <a:solidFill>
            <a:srgbClr val="FFFFFF"/>
          </a:solidFill>
          <a:ln w="6350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2895600" y="353021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2997200" y="353060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3098800" y="353338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3203676" y="353377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3305175" y="353338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410051" y="353377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512185" y="35365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3610610" y="35369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3098800" y="291743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3203676" y="291782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3305175" y="291743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3410051" y="291782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2997200" y="263207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3098800" y="26348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3203676" y="26352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3305175" y="26348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3410051" y="26352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3512185" y="263803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3203676" y="236220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3305175" y="236181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3098800" y="21141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3203676" y="21145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3305175" y="21141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981200" y="2666999"/>
            <a:ext cx="990600" cy="45719"/>
          </a:xfrm>
          <a:custGeom>
            <a:avLst/>
            <a:gdLst>
              <a:gd name="connsiteX0" fmla="*/ 1193456 w 1193456"/>
              <a:gd name="connsiteY0" fmla="*/ 0 h 1331080"/>
              <a:gd name="connsiteX1" fmla="*/ 657931 w 1193456"/>
              <a:gd name="connsiteY1" fmla="*/ 244796 h 1331080"/>
              <a:gd name="connsiteX2" fmla="*/ 0 w 1193456"/>
              <a:gd name="connsiteY2" fmla="*/ 1331080 h 133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3456" h="1331080">
                <a:moveTo>
                  <a:pt x="1193456" y="0"/>
                </a:moveTo>
                <a:cubicBezTo>
                  <a:pt x="1025148" y="11474"/>
                  <a:pt x="856840" y="22949"/>
                  <a:pt x="657931" y="244796"/>
                </a:cubicBezTo>
                <a:cubicBezTo>
                  <a:pt x="459022" y="466643"/>
                  <a:pt x="229511" y="898861"/>
                  <a:pt x="0" y="1331080"/>
                </a:cubicBezTo>
              </a:path>
            </a:pathLst>
          </a:custGeom>
          <a:ln w="38100" cmpd="sng">
            <a:solidFill>
              <a:srgbClr val="FF6FCF"/>
            </a:solidFill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6256254" y="4876800"/>
            <a:ext cx="3421146" cy="1107996"/>
            <a:chOff x="4068108" y="5410200"/>
            <a:chExt cx="3421146" cy="1107996"/>
          </a:xfrm>
        </p:grpSpPr>
        <p:sp>
          <p:nvSpPr>
            <p:cNvPr id="72" name="TextBox 71"/>
            <p:cNvSpPr txBox="1"/>
            <p:nvPr/>
          </p:nvSpPr>
          <p:spPr>
            <a:xfrm>
              <a:off x="4068108" y="5410200"/>
              <a:ext cx="342114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i="1" dirty="0">
                  <a:solidFill>
                    <a:srgbClr val="FF6FCF"/>
                  </a:solidFill>
                  <a:latin typeface="Times New Roman"/>
                  <a:cs typeface="Times New Roman"/>
                </a:rPr>
                <a:t>Proton excited across Z=28</a:t>
              </a:r>
            </a:p>
            <a:p>
              <a:pPr algn="ctr"/>
              <a:r>
                <a:rPr lang="en-US" sz="2200" i="1" dirty="0">
                  <a:solidFill>
                    <a:srgbClr val="FF6FCF"/>
                  </a:solidFill>
                  <a:latin typeface="Times New Roman"/>
                  <a:cs typeface="Times New Roman"/>
                </a:rPr>
                <a:t>6</a:t>
              </a:r>
              <a:r>
                <a:rPr lang="en-US" sz="2200" i="1" baseline="30000" dirty="0">
                  <a:solidFill>
                    <a:srgbClr val="FF6FCF"/>
                  </a:solidFill>
                  <a:latin typeface="Times New Roman"/>
                  <a:cs typeface="Times New Roman"/>
                </a:rPr>
                <a:t>-  </a:t>
              </a:r>
              <a:r>
                <a:rPr lang="en-US" sz="2200" i="1" dirty="0">
                  <a:solidFill>
                    <a:srgbClr val="FF6FCF"/>
                  </a:solidFill>
                  <a:latin typeface="Times New Roman"/>
                  <a:cs typeface="Times New Roman"/>
                </a:rPr>
                <a:t>       5,6,7</a:t>
              </a:r>
              <a:r>
                <a:rPr lang="en-US" sz="2200" i="1" baseline="30000" dirty="0">
                  <a:solidFill>
                    <a:srgbClr val="FF6FCF"/>
                  </a:solidFill>
                  <a:latin typeface="Times New Roman"/>
                  <a:cs typeface="Times New Roman"/>
                </a:rPr>
                <a:t>-</a:t>
              </a:r>
            </a:p>
            <a:p>
              <a:pPr algn="ctr"/>
              <a:r>
                <a:rPr lang="en-US" sz="2200" i="1" dirty="0">
                  <a:solidFill>
                    <a:srgbClr val="FF6FCF"/>
                  </a:solidFill>
                  <a:latin typeface="Times New Roman"/>
                  <a:cs typeface="Times New Roman"/>
                </a:rPr>
                <a:t>Allowed</a:t>
              </a:r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>
              <a:off x="5363992" y="5958900"/>
              <a:ext cx="457200" cy="0"/>
            </a:xfrm>
            <a:prstGeom prst="straightConnector1">
              <a:avLst/>
            </a:prstGeom>
            <a:ln>
              <a:solidFill>
                <a:srgbClr val="FF6FC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Left Brace 19"/>
          <p:cNvSpPr/>
          <p:nvPr/>
        </p:nvSpPr>
        <p:spPr>
          <a:xfrm rot="16200000">
            <a:off x="8382003" y="4191001"/>
            <a:ext cx="152400" cy="1371602"/>
          </a:xfrm>
          <a:prstGeom prst="leftBrace">
            <a:avLst>
              <a:gd name="adj1" fmla="val 65625"/>
              <a:gd name="adj2" fmla="val 50000"/>
            </a:avLst>
          </a:prstGeom>
          <a:ln>
            <a:solidFill>
              <a:srgbClr val="FF6FCF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>
            <a:off x="2057400" y="2392681"/>
            <a:ext cx="1143000" cy="45719"/>
          </a:xfrm>
          <a:custGeom>
            <a:avLst/>
            <a:gdLst>
              <a:gd name="connsiteX0" fmla="*/ 1193456 w 1193456"/>
              <a:gd name="connsiteY0" fmla="*/ 0 h 1331080"/>
              <a:gd name="connsiteX1" fmla="*/ 657931 w 1193456"/>
              <a:gd name="connsiteY1" fmla="*/ 244796 h 1331080"/>
              <a:gd name="connsiteX2" fmla="*/ 0 w 1193456"/>
              <a:gd name="connsiteY2" fmla="*/ 1331080 h 133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3456" h="1331080">
                <a:moveTo>
                  <a:pt x="1193456" y="0"/>
                </a:moveTo>
                <a:cubicBezTo>
                  <a:pt x="1025148" y="11474"/>
                  <a:pt x="856840" y="22949"/>
                  <a:pt x="657931" y="244796"/>
                </a:cubicBezTo>
                <a:cubicBezTo>
                  <a:pt x="459022" y="466643"/>
                  <a:pt x="229511" y="898861"/>
                  <a:pt x="0" y="1331080"/>
                </a:cubicBezTo>
              </a:path>
            </a:pathLst>
          </a:custGeom>
          <a:ln w="38100" cmpd="sng">
            <a:solidFill>
              <a:srgbClr val="FF6FCF"/>
            </a:solidFill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/>
          <p:cNvSpPr/>
          <p:nvPr/>
        </p:nvSpPr>
        <p:spPr>
          <a:xfrm>
            <a:off x="2057400" y="2438400"/>
            <a:ext cx="1143000" cy="533400"/>
          </a:xfrm>
          <a:custGeom>
            <a:avLst/>
            <a:gdLst>
              <a:gd name="connsiteX0" fmla="*/ 1193456 w 1193456"/>
              <a:gd name="connsiteY0" fmla="*/ 0 h 1331080"/>
              <a:gd name="connsiteX1" fmla="*/ 657931 w 1193456"/>
              <a:gd name="connsiteY1" fmla="*/ 244796 h 1331080"/>
              <a:gd name="connsiteX2" fmla="*/ 0 w 1193456"/>
              <a:gd name="connsiteY2" fmla="*/ 1331080 h 133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3456" h="1331080">
                <a:moveTo>
                  <a:pt x="1193456" y="0"/>
                </a:moveTo>
                <a:cubicBezTo>
                  <a:pt x="1025148" y="11474"/>
                  <a:pt x="856840" y="22949"/>
                  <a:pt x="657931" y="244796"/>
                </a:cubicBezTo>
                <a:cubicBezTo>
                  <a:pt x="459022" y="466643"/>
                  <a:pt x="229511" y="898861"/>
                  <a:pt x="0" y="1331080"/>
                </a:cubicBezTo>
              </a:path>
            </a:pathLst>
          </a:custGeom>
          <a:ln w="38100" cmpd="sng">
            <a:solidFill>
              <a:srgbClr val="FF6FCF"/>
            </a:solidFill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75"/>
          <p:cNvSpPr/>
          <p:nvPr/>
        </p:nvSpPr>
        <p:spPr>
          <a:xfrm>
            <a:off x="1981200" y="2133600"/>
            <a:ext cx="1143000" cy="45719"/>
          </a:xfrm>
          <a:custGeom>
            <a:avLst/>
            <a:gdLst>
              <a:gd name="connsiteX0" fmla="*/ 1193456 w 1193456"/>
              <a:gd name="connsiteY0" fmla="*/ 0 h 1331080"/>
              <a:gd name="connsiteX1" fmla="*/ 657931 w 1193456"/>
              <a:gd name="connsiteY1" fmla="*/ 244796 h 1331080"/>
              <a:gd name="connsiteX2" fmla="*/ 0 w 1193456"/>
              <a:gd name="connsiteY2" fmla="*/ 1331080 h 133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3456" h="1331080">
                <a:moveTo>
                  <a:pt x="1193456" y="0"/>
                </a:moveTo>
                <a:cubicBezTo>
                  <a:pt x="1025148" y="11474"/>
                  <a:pt x="856840" y="22949"/>
                  <a:pt x="657931" y="244796"/>
                </a:cubicBezTo>
                <a:cubicBezTo>
                  <a:pt x="459022" y="466643"/>
                  <a:pt x="229511" y="898861"/>
                  <a:pt x="0" y="1331080"/>
                </a:cubicBezTo>
              </a:path>
            </a:pathLst>
          </a:custGeom>
          <a:ln w="38100" cmpd="sng">
            <a:solidFill>
              <a:srgbClr val="FF6FCF"/>
            </a:solidFill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/>
          <p:cNvGrpSpPr/>
          <p:nvPr/>
        </p:nvGrpSpPr>
        <p:grpSpPr>
          <a:xfrm>
            <a:off x="1447800" y="5791200"/>
            <a:ext cx="1987299" cy="492443"/>
            <a:chOff x="1524000" y="5257800"/>
            <a:chExt cx="1987299" cy="492443"/>
          </a:xfrm>
        </p:grpSpPr>
        <p:sp>
          <p:nvSpPr>
            <p:cNvPr id="78" name="TextBox 77"/>
            <p:cNvSpPr txBox="1"/>
            <p:nvPr/>
          </p:nvSpPr>
          <p:spPr>
            <a:xfrm>
              <a:off x="1524000" y="5257800"/>
              <a:ext cx="19872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i="1" baseline="30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70</a:t>
              </a:r>
              <a:r>
                <a:rPr lang="en-US" sz="2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Co       </a:t>
              </a:r>
              <a:r>
                <a:rPr lang="en-US" sz="2600" i="1" baseline="30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70</a:t>
              </a:r>
              <a:r>
                <a:rPr lang="en-US" sz="2600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Ni</a:t>
              </a:r>
              <a:endParaRPr lang="en-US" sz="2600" i="1" baseline="-25000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2301301" y="5532000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0" name="Picture 79" descr="betaINT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95400"/>
            <a:ext cx="4777779" cy="3657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0256256-8FE1-B765-A480-55AA37492490}"/>
              </a:ext>
            </a:extLst>
          </p:cNvPr>
          <p:cNvSpPr txBox="1"/>
          <p:nvPr/>
        </p:nvSpPr>
        <p:spPr>
          <a:xfrm>
            <a:off x="5901775" y="6553200"/>
            <a:ext cx="3401765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A. Spyrou, S.N. </a:t>
            </a:r>
            <a:r>
              <a:rPr lang="en-US" sz="1200" dirty="0" err="1">
                <a:solidFill>
                  <a:srgbClr val="000000"/>
                </a:solidFill>
                <a:latin typeface="Times"/>
                <a:cs typeface="Times"/>
              </a:rPr>
              <a:t>Liddick</a:t>
            </a:r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, et al. </a:t>
            </a:r>
            <a:r>
              <a:rPr lang="en-US" sz="1200" i="1" dirty="0">
                <a:solidFill>
                  <a:srgbClr val="000000"/>
                </a:solidFill>
                <a:latin typeface="Times"/>
                <a:cs typeface="Times"/>
              </a:rPr>
              <a:t>Phys. Rev. Lett. 2016</a:t>
            </a:r>
            <a:endParaRPr lang="en-US" sz="1200" dirty="0">
              <a:solidFill>
                <a:srgbClr val="000000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5392099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3681"/>
            <a:ext cx="8686800" cy="508350"/>
          </a:xfrm>
        </p:spPr>
        <p:txBody>
          <a:bodyPr/>
          <a:lstStyle/>
          <a:p>
            <a:r>
              <a:rPr lang="en-US" dirty="0"/>
              <a:t>Neutron – </a:t>
            </a:r>
            <a:r>
              <a:rPr lang="el-GR" dirty="0">
                <a:latin typeface="Times"/>
                <a:cs typeface="Times"/>
              </a:rPr>
              <a:t>γ</a:t>
            </a:r>
            <a:r>
              <a:rPr lang="en-US" dirty="0"/>
              <a:t> competition in </a:t>
            </a:r>
            <a:r>
              <a:rPr lang="en-US" baseline="30000" dirty="0"/>
              <a:t>70</a:t>
            </a:r>
            <a:r>
              <a:rPr lang="en-US" dirty="0"/>
              <a:t>Co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E6EFF-8D50-5570-364C-448C095F4D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F4461D0-DDF4-4DA1-7F90-C8DEFDEDC1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26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990598" y="35814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90598" y="29718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90598" y="269064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90598" y="241944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90598" y="2168739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90598" y="158918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990598" y="4012776"/>
            <a:ext cx="1069843" cy="483023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2740157" y="35814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740157" y="158918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740157" y="4012776"/>
            <a:ext cx="1069843" cy="483023"/>
          </a:xfrm>
          <a:prstGeom prst="rect">
            <a:avLst/>
          </a:prstGeom>
          <a:solidFill>
            <a:srgbClr val="FFFFFF"/>
          </a:solidFill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039632" y="3352800"/>
            <a:ext cx="7173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0f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7/2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39632" y="273222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1p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3/2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39632" y="2456700"/>
            <a:ext cx="7173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0f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5/2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39632" y="217686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1p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1/2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39632" y="192330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0g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9/2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39632" y="1295400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0g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7/2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43610" y="4008000"/>
            <a:ext cx="946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s-p-</a:t>
            </a:r>
            <a:r>
              <a:rPr lang="en-US" sz="2200" i="1" dirty="0" err="1">
                <a:solidFill>
                  <a:schemeClr val="tx1"/>
                </a:solidFill>
                <a:latin typeface="Times New Roman"/>
                <a:cs typeface="Times New Roman"/>
              </a:rPr>
              <a:t>sd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47266" y="3992700"/>
            <a:ext cx="946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s-p-</a:t>
            </a:r>
            <a:r>
              <a:rPr lang="en-US" sz="2200" i="1" dirty="0" err="1">
                <a:solidFill>
                  <a:schemeClr val="tx1"/>
                </a:solidFill>
                <a:latin typeface="Times New Roman"/>
                <a:cs typeface="Times New Roman"/>
              </a:rPr>
              <a:t>sd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7692" y="3790413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20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7989" y="33528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28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4002" y="27429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32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3290" y="24690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38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9964" y="2185200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40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1300" y="1934973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50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2738185" y="2965941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738185" y="2684781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738185" y="2413581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738185" y="216288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03892" y="1345287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58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17838" y="4724400"/>
            <a:ext cx="9113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Z=28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91197" y="4724400"/>
            <a:ext cx="9426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N=42</a:t>
            </a:r>
          </a:p>
        </p:txBody>
      </p:sp>
      <p:sp>
        <p:nvSpPr>
          <p:cNvPr id="3" name="Oval 2"/>
          <p:cNvSpPr>
            <a:spLocks noChangeAspect="1"/>
          </p:cNvSpPr>
          <p:nvPr/>
        </p:nvSpPr>
        <p:spPr>
          <a:xfrm>
            <a:off x="1111250" y="3525781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1212850" y="3526168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1314450" y="3528956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1419326" y="3529343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1520825" y="3528956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1625701" y="3529343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>
            <a:spLocks noChangeAspect="1"/>
          </p:cNvSpPr>
          <p:nvPr/>
        </p:nvSpPr>
        <p:spPr>
          <a:xfrm>
            <a:off x="1727835" y="3532131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1826260" y="3532518"/>
            <a:ext cx="91440" cy="91440"/>
          </a:xfrm>
          <a:prstGeom prst="ellipse">
            <a:avLst/>
          </a:prstGeom>
          <a:solidFill>
            <a:srgbClr val="FFFFFF"/>
          </a:solidFill>
          <a:ln w="6350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2895600" y="353021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2997200" y="353060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3098800" y="353338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3203676" y="353377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3305175" y="353338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410051" y="353377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512185" y="35365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3610610" y="35369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3098800" y="291743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3203676" y="291782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3305175" y="291743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3410051" y="291782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2997200" y="263207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3098800" y="26348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3203676" y="26352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3305175" y="26348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3410051" y="26352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3512185" y="263803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3203676" y="236220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3305175" y="236181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3098800" y="211416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3203676" y="211455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1828800" y="5334000"/>
            <a:ext cx="88886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i="1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600" i="1" baseline="30000" dirty="0">
                <a:solidFill>
                  <a:schemeClr val="tx1"/>
                </a:solidFill>
                <a:latin typeface="Times New Roman"/>
                <a:cs typeface="Times New Roman"/>
              </a:rPr>
              <a:t>70</a:t>
            </a:r>
            <a:r>
              <a:rPr lang="en-US" sz="2600" i="1" dirty="0">
                <a:solidFill>
                  <a:schemeClr val="tx1"/>
                </a:solidFill>
                <a:latin typeface="Times New Roman"/>
                <a:cs typeface="Times New Roman"/>
              </a:rPr>
              <a:t>Ni</a:t>
            </a:r>
            <a:endParaRPr lang="en-US" sz="26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>
            <a:off x="5946641" y="359241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5946641" y="298281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5946641" y="270165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5946641" y="243045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946641" y="2179754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5946641" y="16002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5946641" y="4023791"/>
            <a:ext cx="1069843" cy="483023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/>
          <p:cNvCxnSpPr/>
          <p:nvPr/>
        </p:nvCxnSpPr>
        <p:spPr>
          <a:xfrm>
            <a:off x="7696200" y="359241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7696200" y="1600200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Rectangle 88"/>
          <p:cNvSpPr/>
          <p:nvPr/>
        </p:nvSpPr>
        <p:spPr>
          <a:xfrm>
            <a:off x="7696200" y="4023791"/>
            <a:ext cx="1069843" cy="483023"/>
          </a:xfrm>
          <a:prstGeom prst="rect">
            <a:avLst/>
          </a:prstGeom>
          <a:solidFill>
            <a:srgbClr val="FFFFFF"/>
          </a:solidFill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/>
          <p:cNvSpPr txBox="1"/>
          <p:nvPr/>
        </p:nvSpPr>
        <p:spPr>
          <a:xfrm>
            <a:off x="6995675" y="3363815"/>
            <a:ext cx="7173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0f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7/2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995675" y="2743235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1p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3/2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995675" y="2467715"/>
            <a:ext cx="7173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0f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5/2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995675" y="2187875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1p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1/2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995675" y="1934315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0g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9/2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995675" y="1306415"/>
            <a:ext cx="780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0g</a:t>
            </a:r>
            <a:r>
              <a:rPr lang="en-US" sz="2200" i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7/2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099653" y="4019015"/>
            <a:ext cx="946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s-p-</a:t>
            </a:r>
            <a:r>
              <a:rPr lang="en-US" sz="2200" i="1" dirty="0" err="1">
                <a:solidFill>
                  <a:schemeClr val="tx1"/>
                </a:solidFill>
                <a:latin typeface="Times New Roman"/>
                <a:cs typeface="Times New Roman"/>
              </a:rPr>
              <a:t>sd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803309" y="4003715"/>
            <a:ext cx="946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s-p-</a:t>
            </a:r>
            <a:r>
              <a:rPr lang="en-US" sz="2200" i="1" dirty="0" err="1">
                <a:solidFill>
                  <a:schemeClr val="tx1"/>
                </a:solidFill>
                <a:latin typeface="Times New Roman"/>
                <a:cs typeface="Times New Roman"/>
              </a:rPr>
              <a:t>sd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483735" y="3801428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20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514032" y="3363815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28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5520045" y="2753915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32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529333" y="2480015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38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5536007" y="2196215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40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547343" y="1945988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50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22" name="Straight Connector 121"/>
          <p:cNvCxnSpPr/>
          <p:nvPr/>
        </p:nvCxnSpPr>
        <p:spPr>
          <a:xfrm>
            <a:off x="7694228" y="2976956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7694228" y="2695796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7694228" y="2424596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7694228" y="2173895"/>
            <a:ext cx="1069843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5559935" y="1356302"/>
            <a:ext cx="5391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58</a:t>
            </a:r>
            <a:endParaRPr lang="en-US" sz="22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6073881" y="4735415"/>
            <a:ext cx="9113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Z=28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7747240" y="4735415"/>
            <a:ext cx="9426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tx1"/>
                </a:solidFill>
                <a:latin typeface="Times New Roman"/>
                <a:cs typeface="Times New Roman"/>
              </a:rPr>
              <a:t>N=41</a:t>
            </a: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067293" y="3536796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6168893" y="3537183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6270493" y="3539971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375369" y="3540358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6476868" y="3539971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6581744" y="3540358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683878" y="3543146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782303" y="3543533"/>
            <a:ext cx="91440" cy="91440"/>
          </a:xfrm>
          <a:prstGeom prst="ellipse">
            <a:avLst/>
          </a:prstGeom>
          <a:solidFill>
            <a:schemeClr val="tx2"/>
          </a:solidFill>
          <a:ln w="6350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>
            <a:spLocks noChangeAspect="1"/>
          </p:cNvSpPr>
          <p:nvPr/>
        </p:nvSpPr>
        <p:spPr>
          <a:xfrm>
            <a:off x="7851643" y="354122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/>
          <p:cNvSpPr>
            <a:spLocks noChangeAspect="1"/>
          </p:cNvSpPr>
          <p:nvPr/>
        </p:nvSpPr>
        <p:spPr>
          <a:xfrm>
            <a:off x="7953243" y="354161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>
            <a:spLocks noChangeAspect="1"/>
          </p:cNvSpPr>
          <p:nvPr/>
        </p:nvSpPr>
        <p:spPr>
          <a:xfrm>
            <a:off x="8054843" y="354440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>
            <a:spLocks noChangeAspect="1"/>
          </p:cNvSpPr>
          <p:nvPr/>
        </p:nvSpPr>
        <p:spPr>
          <a:xfrm>
            <a:off x="8159719" y="354479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>
            <a:spLocks noChangeAspect="1"/>
          </p:cNvSpPr>
          <p:nvPr/>
        </p:nvSpPr>
        <p:spPr>
          <a:xfrm>
            <a:off x="8261218" y="354440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Oval 146"/>
          <p:cNvSpPr>
            <a:spLocks noChangeAspect="1"/>
          </p:cNvSpPr>
          <p:nvPr/>
        </p:nvSpPr>
        <p:spPr>
          <a:xfrm>
            <a:off x="8366094" y="354479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/>
          <p:cNvSpPr>
            <a:spLocks noChangeAspect="1"/>
          </p:cNvSpPr>
          <p:nvPr/>
        </p:nvSpPr>
        <p:spPr>
          <a:xfrm>
            <a:off x="8468228" y="354757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/>
          <p:cNvSpPr>
            <a:spLocks noChangeAspect="1"/>
          </p:cNvSpPr>
          <p:nvPr/>
        </p:nvSpPr>
        <p:spPr>
          <a:xfrm>
            <a:off x="8566653" y="354796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/>
          <p:cNvSpPr>
            <a:spLocks noChangeAspect="1"/>
          </p:cNvSpPr>
          <p:nvPr/>
        </p:nvSpPr>
        <p:spPr>
          <a:xfrm>
            <a:off x="8054843" y="292845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/>
          <p:cNvSpPr>
            <a:spLocks noChangeAspect="1"/>
          </p:cNvSpPr>
          <p:nvPr/>
        </p:nvSpPr>
        <p:spPr>
          <a:xfrm>
            <a:off x="8159719" y="292884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/>
          <p:cNvSpPr>
            <a:spLocks noChangeAspect="1"/>
          </p:cNvSpPr>
          <p:nvPr/>
        </p:nvSpPr>
        <p:spPr>
          <a:xfrm>
            <a:off x="8261218" y="292845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/>
          <p:cNvSpPr>
            <a:spLocks noChangeAspect="1"/>
          </p:cNvSpPr>
          <p:nvPr/>
        </p:nvSpPr>
        <p:spPr>
          <a:xfrm>
            <a:off x="8366094" y="292884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>
            <a:spLocks noChangeAspect="1"/>
          </p:cNvSpPr>
          <p:nvPr/>
        </p:nvSpPr>
        <p:spPr>
          <a:xfrm>
            <a:off x="7953243" y="2643090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/>
          <p:cNvSpPr>
            <a:spLocks noChangeAspect="1"/>
          </p:cNvSpPr>
          <p:nvPr/>
        </p:nvSpPr>
        <p:spPr>
          <a:xfrm>
            <a:off x="8054843" y="264587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/>
          <p:cNvSpPr>
            <a:spLocks noChangeAspect="1"/>
          </p:cNvSpPr>
          <p:nvPr/>
        </p:nvSpPr>
        <p:spPr>
          <a:xfrm>
            <a:off x="8159719" y="264626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/>
          <p:cNvSpPr>
            <a:spLocks noChangeAspect="1"/>
          </p:cNvSpPr>
          <p:nvPr/>
        </p:nvSpPr>
        <p:spPr>
          <a:xfrm>
            <a:off x="8261218" y="264587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/>
          <p:cNvSpPr>
            <a:spLocks noChangeAspect="1"/>
          </p:cNvSpPr>
          <p:nvPr/>
        </p:nvSpPr>
        <p:spPr>
          <a:xfrm>
            <a:off x="8366094" y="264626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>
            <a:spLocks noChangeAspect="1"/>
          </p:cNvSpPr>
          <p:nvPr/>
        </p:nvSpPr>
        <p:spPr>
          <a:xfrm>
            <a:off x="8468228" y="2649053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>
            <a:spLocks noChangeAspect="1"/>
          </p:cNvSpPr>
          <p:nvPr/>
        </p:nvSpPr>
        <p:spPr>
          <a:xfrm>
            <a:off x="8159719" y="2373215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/>
          <p:cNvSpPr>
            <a:spLocks noChangeAspect="1"/>
          </p:cNvSpPr>
          <p:nvPr/>
        </p:nvSpPr>
        <p:spPr>
          <a:xfrm>
            <a:off x="8261218" y="237282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/>
          <p:cNvSpPr>
            <a:spLocks noChangeAspect="1"/>
          </p:cNvSpPr>
          <p:nvPr/>
        </p:nvSpPr>
        <p:spPr>
          <a:xfrm>
            <a:off x="8054843" y="2125178"/>
            <a:ext cx="91440" cy="91440"/>
          </a:xfrm>
          <a:prstGeom prst="ellipse">
            <a:avLst/>
          </a:prstGeom>
          <a:solidFill>
            <a:srgbClr val="FF00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TextBox 169"/>
          <p:cNvSpPr txBox="1"/>
          <p:nvPr/>
        </p:nvSpPr>
        <p:spPr>
          <a:xfrm>
            <a:off x="6781800" y="5334000"/>
            <a:ext cx="88886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i="1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600" i="1" baseline="30000" dirty="0">
                <a:solidFill>
                  <a:schemeClr val="tx1"/>
                </a:solidFill>
                <a:latin typeface="Times New Roman"/>
                <a:cs typeface="Times New Roman"/>
              </a:rPr>
              <a:t>69</a:t>
            </a:r>
            <a:r>
              <a:rPr lang="en-US" sz="2600" i="1" dirty="0">
                <a:solidFill>
                  <a:schemeClr val="tx1"/>
                </a:solidFill>
                <a:latin typeface="Times New Roman"/>
                <a:cs typeface="Times New Roman"/>
              </a:rPr>
              <a:t>Ni</a:t>
            </a:r>
            <a:endParaRPr lang="en-US" sz="2600" i="1" baseline="-250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72" name="Oval 171"/>
          <p:cNvSpPr>
            <a:spLocks noChangeAspect="1"/>
          </p:cNvSpPr>
          <p:nvPr/>
        </p:nvSpPr>
        <p:spPr>
          <a:xfrm>
            <a:off x="1508760" y="2374900"/>
            <a:ext cx="91440" cy="9144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63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FC32DD-F43B-F8BC-4E4B-DFB39D2CFE17}"/>
              </a:ext>
            </a:extLst>
          </p:cNvPr>
          <p:cNvSpPr txBox="1"/>
          <p:nvPr/>
        </p:nvSpPr>
        <p:spPr>
          <a:xfrm>
            <a:off x="5901775" y="6553200"/>
            <a:ext cx="3401765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A. Spyrou, S.N. </a:t>
            </a:r>
            <a:r>
              <a:rPr lang="en-US" sz="1200" dirty="0" err="1">
                <a:solidFill>
                  <a:srgbClr val="000000"/>
                </a:solidFill>
                <a:latin typeface="Times"/>
                <a:cs typeface="Times"/>
              </a:rPr>
              <a:t>Liddick</a:t>
            </a:r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, et al. </a:t>
            </a:r>
            <a:r>
              <a:rPr lang="en-US" sz="1200" i="1" dirty="0">
                <a:solidFill>
                  <a:srgbClr val="000000"/>
                </a:solidFill>
                <a:latin typeface="Times"/>
                <a:cs typeface="Times"/>
              </a:rPr>
              <a:t>Phys. Rev. Lett. 2016</a:t>
            </a:r>
            <a:endParaRPr lang="en-US" sz="1200" dirty="0">
              <a:solidFill>
                <a:srgbClr val="000000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5491972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109D4-A7B1-57BA-78A8-A94931711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3681"/>
            <a:ext cx="8686800" cy="535409"/>
          </a:xfrm>
        </p:spPr>
        <p:txBody>
          <a:bodyPr/>
          <a:lstStyle/>
          <a:p>
            <a:r>
              <a:rPr lang="en-US" sz="3400" b="1" dirty="0">
                <a:solidFill>
                  <a:srgbClr val="064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results: </a:t>
            </a:r>
            <a:r>
              <a:rPr lang="en-US" sz="3600" baseline="30000" dirty="0"/>
              <a:t>71</a:t>
            </a:r>
            <a:r>
              <a:rPr lang="en-US" sz="3600" dirty="0"/>
              <a:t>Fe</a:t>
            </a:r>
            <a:endParaRPr lang="en-US" sz="3400" b="1" dirty="0">
              <a:solidFill>
                <a:srgbClr val="0643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35CD357-3028-CC87-EA0C-2588D81664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E714163-8EDC-818F-D25D-50B6361849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27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FD8527-D783-6413-FD23-0C942746403A}"/>
              </a:ext>
            </a:extLst>
          </p:cNvPr>
          <p:cNvSpPr txBox="1"/>
          <p:nvPr/>
        </p:nvSpPr>
        <p:spPr>
          <a:xfrm>
            <a:off x="6903300" y="6166696"/>
            <a:ext cx="2804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064308"/>
                </a:solidFill>
                <a:latin typeface="+mn-lt"/>
              </a:rPr>
              <a:t>Shell Model – Alex Brown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54B131-1420-3262-C185-9EC39534CE18}"/>
              </a:ext>
            </a:extLst>
          </p:cNvPr>
          <p:cNvSpPr txBox="1"/>
          <p:nvPr/>
        </p:nvSpPr>
        <p:spPr>
          <a:xfrm>
            <a:off x="7860574" y="6569545"/>
            <a:ext cx="1636987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Dembski et al. In prep.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DF73D9B-BF3C-89BF-E70C-ED9BDCD49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" y="2426741"/>
            <a:ext cx="4191000" cy="27547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98D8F8-ECD5-6ECE-2177-F3F6BAF0D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101339"/>
            <a:ext cx="3855720" cy="487613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9F05D13-73F6-BB6D-084C-E20BD1B39AB4}"/>
              </a:ext>
            </a:extLst>
          </p:cNvPr>
          <p:cNvSpPr txBox="1"/>
          <p:nvPr/>
        </p:nvSpPr>
        <p:spPr>
          <a:xfrm>
            <a:off x="264125" y="5513776"/>
            <a:ext cx="4993675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Neutron-</a:t>
            </a:r>
            <a:r>
              <a:rPr lang="el-GR" sz="2000" dirty="0">
                <a:solidFill>
                  <a:schemeClr val="tx1"/>
                </a:solidFill>
                <a:latin typeface="+mn-lt"/>
              </a:rPr>
              <a:t>γ 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competition observed in </a:t>
            </a:r>
            <a:r>
              <a:rPr lang="en-US" sz="2000" baseline="30000" dirty="0">
                <a:solidFill>
                  <a:schemeClr val="tx1"/>
                </a:solidFill>
                <a:latin typeface="+mn-lt"/>
              </a:rPr>
              <a:t>71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Fe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Exploring the reasons behind it</a:t>
            </a:r>
            <a:endParaRPr lang="en-US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B46892-AAE9-48BE-3732-29703C410D03}"/>
              </a:ext>
            </a:extLst>
          </p:cNvPr>
          <p:cNvSpPr txBox="1"/>
          <p:nvPr/>
        </p:nvSpPr>
        <p:spPr>
          <a:xfrm>
            <a:off x="992487" y="1028649"/>
            <a:ext cx="1768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Cade</a:t>
            </a:r>
          </a:p>
          <a:p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Dembski</a:t>
            </a:r>
          </a:p>
          <a:p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MSU/ND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9CFE053-5F02-2626-1A5F-B3D391CDC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1109" y="233681"/>
            <a:ext cx="1216617" cy="17091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643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28915-72F1-163D-B958-A5C3076B6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3681"/>
            <a:ext cx="8686800" cy="508350"/>
          </a:xfrm>
        </p:spPr>
        <p:txBody>
          <a:bodyPr/>
          <a:lstStyle/>
          <a:p>
            <a:r>
              <a:rPr lang="en-US" dirty="0"/>
              <a:t>Extreme Shape Coexistence in </a:t>
            </a:r>
            <a:r>
              <a:rPr lang="en-US" baseline="30000" dirty="0"/>
              <a:t>70</a:t>
            </a:r>
            <a:r>
              <a:rPr lang="en-US" dirty="0"/>
              <a:t>Co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D086D6-FE89-2F26-D1C5-E4B5E52B9C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Artemis Spyrou - TA Workshop - FRIB Aug. 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BFED8E-216E-8317-152B-57B0DB5DEE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28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3CE282-E651-6BE4-076D-B85D16FAE5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730"/>
          <a:stretch>
            <a:fillRect/>
          </a:stretch>
        </p:blipFill>
        <p:spPr>
          <a:xfrm>
            <a:off x="228600" y="3810000"/>
            <a:ext cx="3751778" cy="24256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A279F6-4D40-2D47-E968-70013EE2943E}"/>
              </a:ext>
            </a:extLst>
          </p:cNvPr>
          <p:cNvSpPr txBox="1"/>
          <p:nvPr/>
        </p:nvSpPr>
        <p:spPr>
          <a:xfrm>
            <a:off x="6532247" y="6553200"/>
            <a:ext cx="3066865" cy="276999"/>
          </a:xfrm>
          <a:prstGeom prst="rect">
            <a:avLst/>
          </a:prstGeom>
          <a:noFill/>
          <a:ln w="38100" cap="flat" cmpd="dbl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Times"/>
                <a:cs typeface="Times"/>
              </a:rPr>
              <a:t>Dembski et al., Physics Communications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6DDC9E-34D9-AB80-046C-D6C95B1B27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730"/>
          <a:stretch>
            <a:fillRect/>
          </a:stretch>
        </p:blipFill>
        <p:spPr>
          <a:xfrm>
            <a:off x="228600" y="1221928"/>
            <a:ext cx="3751778" cy="242568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908599B-D757-8B56-4AB7-654F0E5E2C2F}"/>
              </a:ext>
            </a:extLst>
          </p:cNvPr>
          <p:cNvGrpSpPr/>
          <p:nvPr/>
        </p:nvGrpSpPr>
        <p:grpSpPr>
          <a:xfrm>
            <a:off x="4495800" y="1113400"/>
            <a:ext cx="4324754" cy="5122287"/>
            <a:chOff x="914400" y="1379187"/>
            <a:chExt cx="4324754" cy="512228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7B0126B-53FE-E84B-C3F7-6092EB258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50000" b="51672"/>
            <a:stretch>
              <a:fillRect/>
            </a:stretch>
          </p:blipFill>
          <p:spPr>
            <a:xfrm>
              <a:off x="914400" y="1379187"/>
              <a:ext cx="3886200" cy="220221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8AEA0E0-C64F-CC91-FFD0-95387F5DBE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1800" y="2259229"/>
              <a:ext cx="1384122" cy="10541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C825428-A02A-6586-DEE3-8C73A165C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935" t="88461" r="50980"/>
            <a:stretch>
              <a:fillRect/>
            </a:stretch>
          </p:blipFill>
          <p:spPr>
            <a:xfrm>
              <a:off x="1375684" y="3429888"/>
              <a:ext cx="3348716" cy="525812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0683DF9-926C-8323-70A6-F9FDB029AC47}"/>
                </a:ext>
              </a:extLst>
            </p:cNvPr>
            <p:cNvSpPr/>
            <p:nvPr/>
          </p:nvSpPr>
          <p:spPr>
            <a:xfrm>
              <a:off x="4419600" y="3313329"/>
              <a:ext cx="228600" cy="1918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AEEC8C8-AB43-076A-21D2-2841411C9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43000" y="3978891"/>
              <a:ext cx="4096154" cy="2522583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C727F00-8500-9545-39F2-08D368DBD7B7}"/>
              </a:ext>
            </a:extLst>
          </p:cNvPr>
          <p:cNvSpPr txBox="1"/>
          <p:nvPr/>
        </p:nvSpPr>
        <p:spPr>
          <a:xfrm>
            <a:off x="6903300" y="6166696"/>
            <a:ext cx="2804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064308"/>
                </a:solidFill>
                <a:latin typeface="+mn-lt"/>
              </a:rPr>
              <a:t>Shell Model – Alex Brown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111EF2E-7BCD-1707-1995-678CC15EF3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8132" y="372492"/>
            <a:ext cx="1216617" cy="17091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CFF1979-C6B2-FCE3-D521-80906F3D9FBC}"/>
              </a:ext>
            </a:extLst>
          </p:cNvPr>
          <p:cNvSpPr txBox="1"/>
          <p:nvPr/>
        </p:nvSpPr>
        <p:spPr>
          <a:xfrm>
            <a:off x="7802562" y="2064177"/>
            <a:ext cx="1768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Cade</a:t>
            </a:r>
          </a:p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Dembski</a:t>
            </a:r>
          </a:p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MSU/ND</a:t>
            </a:r>
          </a:p>
        </p:txBody>
      </p:sp>
    </p:spTree>
    <p:extLst>
      <p:ext uri="{BB962C8B-B14F-4D97-AF65-F5344CB8AC3E}">
        <p14:creationId xmlns:p14="http://schemas.microsoft.com/office/powerpoint/2010/main" val="5739804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FD34DB-70AE-A2B8-477D-E32BDFCCE5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Artemis Spyrou - TA Workshop - FRIB Aug. 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6D40DF-50DE-4CA0-2FA8-DD6293DC38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29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7D1222-650E-3B8B-5BE1-A4BEDB337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3681"/>
            <a:ext cx="8686800" cy="508350"/>
          </a:xfrm>
        </p:spPr>
        <p:txBody>
          <a:bodyPr/>
          <a:lstStyle/>
          <a:p>
            <a:r>
              <a:rPr lang="en-US" dirty="0"/>
              <a:t>Extreme Shape Coexistence in </a:t>
            </a:r>
            <a:r>
              <a:rPr lang="en-US" baseline="30000" dirty="0"/>
              <a:t>70</a:t>
            </a:r>
            <a:r>
              <a:rPr lang="en-US" dirty="0"/>
              <a:t>Co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D17B23-AB78-695D-3DD4-839DF05C9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20035"/>
            <a:ext cx="7772400" cy="52751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7FF2F7-8672-4BF2-75AC-308141A0F906}"/>
              </a:ext>
            </a:extLst>
          </p:cNvPr>
          <p:cNvSpPr txBox="1"/>
          <p:nvPr/>
        </p:nvSpPr>
        <p:spPr>
          <a:xfrm>
            <a:off x="6903300" y="6172200"/>
            <a:ext cx="2804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064308"/>
                </a:solidFill>
                <a:latin typeface="+mn-lt"/>
              </a:rPr>
              <a:t>Shell Model – Alex Brown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0222FC-22E1-019C-A314-90A8343747D8}"/>
              </a:ext>
            </a:extLst>
          </p:cNvPr>
          <p:cNvSpPr txBox="1"/>
          <p:nvPr/>
        </p:nvSpPr>
        <p:spPr>
          <a:xfrm>
            <a:off x="7802562" y="2064177"/>
            <a:ext cx="1768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Cade</a:t>
            </a:r>
          </a:p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Dembski</a:t>
            </a:r>
          </a:p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MSU/ND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B804A4-FB1D-8A9C-DC35-452EA0664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8132" y="372492"/>
            <a:ext cx="1216617" cy="17091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229395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aph showing a number of electrons&#10;&#10;AI-generated content may be incorrect.">
            <a:extLst>
              <a:ext uri="{FF2B5EF4-FFF2-40B4-BE49-F238E27FC236}">
                <a16:creationId xmlns:a16="http://schemas.microsoft.com/office/drawing/2014/main" id="{70EA2D4A-78B5-E332-3063-BD0ECACBB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06" r="50568" b="10683"/>
          <a:stretch>
            <a:fillRect/>
          </a:stretch>
        </p:blipFill>
        <p:spPr>
          <a:xfrm>
            <a:off x="3534000" y="1195372"/>
            <a:ext cx="3495675" cy="294342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C80B30B-A0ED-4A10-47D8-565003714AF3}"/>
              </a:ext>
            </a:extLst>
          </p:cNvPr>
          <p:cNvSpPr/>
          <p:nvPr/>
        </p:nvSpPr>
        <p:spPr>
          <a:xfrm rot="18890006">
            <a:off x="5556488" y="3141234"/>
            <a:ext cx="621564" cy="207620"/>
          </a:xfrm>
          <a:prstGeom prst="ellipse">
            <a:avLst/>
          </a:prstGeom>
          <a:solidFill>
            <a:srgbClr val="FF0000">
              <a:alpha val="4637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5125D-0046-D206-4CE3-39F12F17B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6618"/>
            <a:ext cx="8686800" cy="968796"/>
          </a:xfrm>
        </p:spPr>
        <p:txBody>
          <a:bodyPr/>
          <a:lstStyle/>
          <a:p>
            <a:r>
              <a:rPr lang="en-US" dirty="0"/>
              <a:t>Future plans- Analysis of first </a:t>
            </a:r>
            <a:r>
              <a:rPr lang="en-US" dirty="0" err="1"/>
              <a:t>SuN</a:t>
            </a:r>
            <a:r>
              <a:rPr lang="en-US" dirty="0"/>
              <a:t> decay experiment at FRIB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2CDF29-A395-242A-2BED-330A97B6F2E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Artemis Spyrou - TA Workshop - FRIB Aug. 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6F7C13-AFB6-8319-F009-015C3F39DD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30</a:t>
            </a:fld>
            <a:endParaRPr lang="en-US"/>
          </a:p>
        </p:txBody>
      </p: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B3FE6555-61DD-D551-0840-D2DDE8276E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54" t="4440" r="24762" b="17359"/>
          <a:stretch>
            <a:fillRect/>
          </a:stretch>
        </p:blipFill>
        <p:spPr>
          <a:xfrm>
            <a:off x="152400" y="1252764"/>
            <a:ext cx="3199973" cy="29434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2F4560-FAC8-479C-7EDA-989E20CED9EE}"/>
              </a:ext>
            </a:extLst>
          </p:cNvPr>
          <p:cNvSpPr txBox="1"/>
          <p:nvPr/>
        </p:nvSpPr>
        <p:spPr>
          <a:xfrm>
            <a:off x="0" y="4183631"/>
            <a:ext cx="3751844" cy="83099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6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Setup</a:t>
            </a:r>
            <a:endParaRPr lang="el-GR" sz="16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SuN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++  @ FRIB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Hosted</a:t>
            </a:r>
            <a:r>
              <a:rPr lang="de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inside</a:t>
            </a:r>
            <a:r>
              <a:rPr lang="de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MTAS frame</a:t>
            </a:r>
            <a:endParaRPr lang="en-DE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DEAC61-C3E3-75B7-702E-37EAA39A7CBB}"/>
              </a:ext>
            </a:extLst>
          </p:cNvPr>
          <p:cNvSpPr/>
          <p:nvPr/>
        </p:nvSpPr>
        <p:spPr>
          <a:xfrm>
            <a:off x="3886200" y="1331562"/>
            <a:ext cx="298467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457A93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</a:rPr>
              <a:t>Adapted from M. Mumpower et al.,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457A93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</a:rPr>
              <a:t>Prog. Part. </a:t>
            </a:r>
            <a:r>
              <a:rPr kumimoji="0" lang="en-CA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57A93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</a:rPr>
              <a:t>Nucl</a:t>
            </a: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457A93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</a:rPr>
              <a:t>. Phys. 86 (2016)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DB3925-E523-C699-67F7-3D770C1BB912}"/>
              </a:ext>
            </a:extLst>
          </p:cNvPr>
          <p:cNvSpPr txBox="1"/>
          <p:nvPr/>
        </p:nvSpPr>
        <p:spPr>
          <a:xfrm>
            <a:off x="3772357" y="4221209"/>
            <a:ext cx="21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457A93"/>
                </a:solidFill>
                <a:latin typeface="+mn-lt"/>
              </a:rPr>
              <a:t>E21073, June 2025</a:t>
            </a:r>
            <a:endParaRPr lang="en-DE" sz="1400" dirty="0">
              <a:solidFill>
                <a:srgbClr val="457A93"/>
              </a:solidFill>
              <a:latin typeface="+mn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5CD48DA-1B45-8434-EAC7-39DFA9BDF668}"/>
              </a:ext>
            </a:extLst>
          </p:cNvPr>
          <p:cNvGrpSpPr/>
          <p:nvPr/>
        </p:nvGrpSpPr>
        <p:grpSpPr>
          <a:xfrm>
            <a:off x="6598810" y="1914961"/>
            <a:ext cx="3625147" cy="3864006"/>
            <a:chOff x="8371063" y="2117991"/>
            <a:chExt cx="3625147" cy="386400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0782E2E-68D7-EBE2-BD93-4AF5D4C92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2151" t="19610" r="16197" b="8419"/>
            <a:stretch>
              <a:fillRect/>
            </a:stretch>
          </p:blipFill>
          <p:spPr>
            <a:xfrm>
              <a:off x="8982942" y="2241233"/>
              <a:ext cx="2251494" cy="3388948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ACBCB72-88A7-B8E6-104A-EB3FE71BAAAB}"/>
                </a:ext>
              </a:extLst>
            </p:cNvPr>
            <p:cNvSpPr txBox="1"/>
            <p:nvPr/>
          </p:nvSpPr>
          <p:spPr>
            <a:xfrm>
              <a:off x="9227131" y="5577467"/>
              <a:ext cx="27690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2.65              2.7             2.75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F15BE7F-7436-0D7C-4A4A-3CB20FD33D0E}"/>
                </a:ext>
              </a:extLst>
            </p:cNvPr>
            <p:cNvSpPr txBox="1"/>
            <p:nvPr/>
          </p:nvSpPr>
          <p:spPr>
            <a:xfrm>
              <a:off x="8654913" y="5012783"/>
              <a:ext cx="474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46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9085AC-1ED6-5A1C-91E3-0F194BD45330}"/>
                </a:ext>
              </a:extLst>
            </p:cNvPr>
            <p:cNvSpPr txBox="1"/>
            <p:nvPr/>
          </p:nvSpPr>
          <p:spPr>
            <a:xfrm>
              <a:off x="8654913" y="3797207"/>
              <a:ext cx="474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48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82B956D-F323-1E5E-4519-0E9A0A8EB761}"/>
                </a:ext>
              </a:extLst>
            </p:cNvPr>
            <p:cNvSpPr txBox="1"/>
            <p:nvPr/>
          </p:nvSpPr>
          <p:spPr>
            <a:xfrm>
              <a:off x="8654913" y="2581631"/>
              <a:ext cx="474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0787052-66A6-2125-6A12-3EA53AA70D73}"/>
                </a:ext>
              </a:extLst>
            </p:cNvPr>
            <p:cNvSpPr txBox="1"/>
            <p:nvPr/>
          </p:nvSpPr>
          <p:spPr>
            <a:xfrm>
              <a:off x="8654913" y="4424337"/>
              <a:ext cx="474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47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212C97E-FC23-DAF8-2CFC-0EC84520EEAF}"/>
                </a:ext>
              </a:extLst>
            </p:cNvPr>
            <p:cNvSpPr txBox="1"/>
            <p:nvPr/>
          </p:nvSpPr>
          <p:spPr>
            <a:xfrm>
              <a:off x="8654913" y="3206643"/>
              <a:ext cx="474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49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A781223-8EF1-8136-80A7-610C1FD2E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97346" t="19610" r="953" b="8419"/>
            <a:stretch>
              <a:fillRect/>
            </a:stretch>
          </p:blipFill>
          <p:spPr>
            <a:xfrm>
              <a:off x="11079160" y="2241232"/>
              <a:ext cx="138023" cy="3388948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5D110FE-DDFE-1070-A589-646D16451DFA}"/>
                </a:ext>
              </a:extLst>
            </p:cNvPr>
            <p:cNvSpPr/>
            <p:nvPr/>
          </p:nvSpPr>
          <p:spPr>
            <a:xfrm>
              <a:off x="8982942" y="2241232"/>
              <a:ext cx="2113470" cy="338894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CFFF2D4-9082-29E8-A719-33E483EE59E5}"/>
                </a:ext>
              </a:extLst>
            </p:cNvPr>
            <p:cNvSpPr txBox="1"/>
            <p:nvPr/>
          </p:nvSpPr>
          <p:spPr>
            <a:xfrm>
              <a:off x="9604044" y="5704998"/>
              <a:ext cx="16303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A/Q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EA06FEF-5FF5-6723-1633-A036D0B0CFAF}"/>
                </a:ext>
              </a:extLst>
            </p:cNvPr>
            <p:cNvSpPr txBox="1"/>
            <p:nvPr/>
          </p:nvSpPr>
          <p:spPr>
            <a:xfrm>
              <a:off x="8371063" y="3743558"/>
              <a:ext cx="5331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Z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377B1F-A5C6-D874-9DC5-9ABF2FD77F9A}"/>
                </a:ext>
              </a:extLst>
            </p:cNvPr>
            <p:cNvSpPr txBox="1"/>
            <p:nvPr/>
          </p:nvSpPr>
          <p:spPr>
            <a:xfrm>
              <a:off x="9864160" y="2117991"/>
              <a:ext cx="1155940" cy="276999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1h of data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3A3EE3F-047D-812C-56D5-C3E0DEFE067D}"/>
                </a:ext>
              </a:extLst>
            </p:cNvPr>
            <p:cNvSpPr txBox="1"/>
            <p:nvPr/>
          </p:nvSpPr>
          <p:spPr>
            <a:xfrm rot="18647804">
              <a:off x="8597203" y="3686510"/>
              <a:ext cx="33428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PRELIMINARY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44EE0A6-9132-37B0-BB8B-2896F2835BB6}"/>
              </a:ext>
            </a:extLst>
          </p:cNvPr>
          <p:cNvSpPr txBox="1"/>
          <p:nvPr/>
        </p:nvSpPr>
        <p:spPr>
          <a:xfrm>
            <a:off x="0" y="5161223"/>
            <a:ext cx="5754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</a:t>
            </a:r>
            <a:r>
              <a:rPr lang="de-DE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proposed</a:t>
            </a:r>
            <a:r>
              <a:rPr lang="de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nuclei</a:t>
            </a:r>
            <a:r>
              <a:rPr lang="de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populated</a:t>
            </a:r>
            <a:r>
              <a:rPr lang="en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+ 1 extra setting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ufficient statistics to constrain </a:t>
            </a:r>
            <a:r>
              <a:rPr lang="en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(n,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γ</a:t>
            </a:r>
            <a:r>
              <a:rPr lang="en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) rate </a:t>
            </a:r>
            <a:r>
              <a:rPr lang="en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many key r-process nuclei in </a:t>
            </a:r>
            <a:r>
              <a:rPr lang="en-GB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vicinity</a:t>
            </a:r>
            <a:r>
              <a:rPr lang="en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n-DE" sz="1600" baseline="30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132</a:t>
            </a:r>
            <a:r>
              <a:rPr lang="en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Sn</a:t>
            </a:r>
            <a:endParaRPr lang="de-DE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D1B902F-C569-5F56-F403-10C86BCD9535}"/>
              </a:ext>
            </a:extLst>
          </p:cNvPr>
          <p:cNvSpPr txBox="1"/>
          <p:nvPr/>
        </p:nvSpPr>
        <p:spPr>
          <a:xfrm>
            <a:off x="7454879" y="1524385"/>
            <a:ext cx="21134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PID (online </a:t>
            </a:r>
            <a:r>
              <a:rPr lang="de-DE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quality</a:t>
            </a:r>
            <a:r>
              <a:rPr lang="de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AF6B5-64FF-497C-6F53-82CEB84547E0}"/>
              </a:ext>
            </a:extLst>
          </p:cNvPr>
          <p:cNvSpPr txBox="1"/>
          <p:nvPr/>
        </p:nvSpPr>
        <p:spPr>
          <a:xfrm>
            <a:off x="84723" y="6191767"/>
            <a:ext cx="69769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fontAlgn="auto">
              <a:spcAft>
                <a:spcPts val="600"/>
              </a:spcAft>
              <a:buClrTx/>
              <a:buSzTx/>
              <a:tabLst/>
              <a:defRPr/>
            </a:pPr>
            <a:r>
              <a:rPr lang="en-US" sz="1600" b="1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A. Spyrou (FRIB), </a:t>
            </a:r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en-US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Muecher</a:t>
            </a:r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(Univ. Cologne), </a:t>
            </a:r>
            <a:r>
              <a:rPr lang="en-US" sz="1600" b="1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S. Liddick(FRIB), et. al.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7778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2E8EC-6A1C-1767-AA40-E6FDFC2EB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1A085-951E-A251-D759-13341125C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dirty="0">
                <a:solidFill>
                  <a:srgbClr val="7F7F7F"/>
                </a:solidFill>
                <a:latin typeface="Times New Roman"/>
                <a:cs typeface="Times New Roman"/>
              </a:rPr>
              <a:t>Total Absorption Spectroscopy with </a:t>
            </a:r>
            <a:r>
              <a:rPr lang="en-US" sz="4000" b="0" dirty="0" err="1">
                <a:solidFill>
                  <a:srgbClr val="7F7F7F"/>
                </a:solidFill>
                <a:latin typeface="Times New Roman"/>
                <a:cs typeface="Times New Roman"/>
              </a:rPr>
              <a:t>SuN</a:t>
            </a:r>
            <a:r>
              <a:rPr lang="en-US" sz="4000" b="0" dirty="0">
                <a:solidFill>
                  <a:srgbClr val="7F7F7F"/>
                </a:solidFill>
                <a:latin typeface="Times New Roman"/>
                <a:cs typeface="Times New Roman"/>
              </a:rPr>
              <a:t> </a:t>
            </a:r>
            <a:endParaRPr lang="en-US" sz="4000" b="0" dirty="0">
              <a:solidFill>
                <a:srgbClr val="7F7F7F"/>
              </a:solidFill>
              <a:latin typeface="Imprint MT Shadow"/>
              <a:cs typeface="Imprint MT Shadow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757C9072-1B15-069A-0D21-3F7F986ECC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" y="1117936"/>
            <a:ext cx="9270288" cy="4638674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5AC964A-291E-9D53-B1C1-03DD75695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" y="877668"/>
            <a:ext cx="1410107" cy="19050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CD10388A-115F-8751-A4BB-1D433954620C}"/>
              </a:ext>
            </a:extLst>
          </p:cNvPr>
          <p:cNvSpPr txBox="1"/>
          <p:nvPr/>
        </p:nvSpPr>
        <p:spPr>
          <a:xfrm>
            <a:off x="0" y="2401669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Stephanie Lyons, PNNL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670E47D0-28AB-3A53-7003-7C8B3A3A0160}"/>
              </a:ext>
            </a:extLst>
          </p:cNvPr>
          <p:cNvCxnSpPr/>
          <p:nvPr/>
        </p:nvCxnSpPr>
        <p:spPr>
          <a:xfrm flipH="1" flipV="1">
            <a:off x="4572000" y="2971800"/>
            <a:ext cx="3200400" cy="381000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sys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2B37005-04FF-8898-1401-1B151BBA9A44}"/>
              </a:ext>
            </a:extLst>
          </p:cNvPr>
          <p:cNvCxnSpPr>
            <a:cxnSpLocks/>
            <a:endCxn id="76" idx="4"/>
          </p:cNvCxnSpPr>
          <p:nvPr/>
        </p:nvCxnSpPr>
        <p:spPr>
          <a:xfrm flipV="1">
            <a:off x="6184964" y="1506962"/>
            <a:ext cx="1282636" cy="1999340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sys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AE4E3939-FA09-CC4A-7E2A-F46D99DD76E1}"/>
              </a:ext>
            </a:extLst>
          </p:cNvPr>
          <p:cNvCxnSpPr>
            <a:cxnSpLocks/>
            <a:endCxn id="79" idx="5"/>
          </p:cNvCxnSpPr>
          <p:nvPr/>
        </p:nvCxnSpPr>
        <p:spPr>
          <a:xfrm flipH="1" flipV="1">
            <a:off x="1228445" y="4832163"/>
            <a:ext cx="4181755" cy="1128102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sys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C80FD1B7-2269-4C67-C28F-6673B0591C34}"/>
              </a:ext>
            </a:extLst>
          </p:cNvPr>
          <p:cNvCxnSpPr>
            <a:cxnSpLocks/>
          </p:cNvCxnSpPr>
          <p:nvPr/>
        </p:nvCxnSpPr>
        <p:spPr>
          <a:xfrm>
            <a:off x="1170332" y="2057401"/>
            <a:ext cx="506068" cy="2362199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sys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DD65238A-AFA6-9B65-5689-7591FFA65A87}"/>
              </a:ext>
            </a:extLst>
          </p:cNvPr>
          <p:cNvSpPr/>
          <p:nvPr/>
        </p:nvSpPr>
        <p:spPr>
          <a:xfrm>
            <a:off x="5410200" y="1676400"/>
            <a:ext cx="609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F2E83BB8-1E44-8366-E354-BD80B0D106C1}"/>
              </a:ext>
            </a:extLst>
          </p:cNvPr>
          <p:cNvSpPr/>
          <p:nvPr/>
        </p:nvSpPr>
        <p:spPr>
          <a:xfrm>
            <a:off x="3790046" y="2636700"/>
            <a:ext cx="827857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72D6FB1-9FCA-E42F-6031-05CE420C4068}"/>
              </a:ext>
            </a:extLst>
          </p:cNvPr>
          <p:cNvSpPr/>
          <p:nvPr/>
        </p:nvSpPr>
        <p:spPr>
          <a:xfrm>
            <a:off x="7162800" y="897362"/>
            <a:ext cx="609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4086214-A3DC-CB3F-179F-01DB44F38DC8}"/>
              </a:ext>
            </a:extLst>
          </p:cNvPr>
          <p:cNvSpPr/>
          <p:nvPr/>
        </p:nvSpPr>
        <p:spPr>
          <a:xfrm>
            <a:off x="1905000" y="3962400"/>
            <a:ext cx="609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1B63CD9-C3A5-CAB8-A19A-FB343CC4FA9C}"/>
              </a:ext>
            </a:extLst>
          </p:cNvPr>
          <p:cNvSpPr/>
          <p:nvPr/>
        </p:nvSpPr>
        <p:spPr>
          <a:xfrm>
            <a:off x="1371600" y="4343400"/>
            <a:ext cx="7620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A7FE5190-CE55-781B-4585-D29DB1F781EF}"/>
              </a:ext>
            </a:extLst>
          </p:cNvPr>
          <p:cNvSpPr/>
          <p:nvPr/>
        </p:nvSpPr>
        <p:spPr>
          <a:xfrm>
            <a:off x="838200" y="45720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D8712D7-C896-2EA6-FE8B-9F7F7016154C}"/>
              </a:ext>
            </a:extLst>
          </p:cNvPr>
          <p:cNvSpPr/>
          <p:nvPr/>
        </p:nvSpPr>
        <p:spPr>
          <a:xfrm>
            <a:off x="990600" y="3810000"/>
            <a:ext cx="457200" cy="3048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12209E3C-ADEC-6E67-96B7-DF63F9BE4F12}"/>
              </a:ext>
            </a:extLst>
          </p:cNvPr>
          <p:cNvCxnSpPr>
            <a:cxnSpLocks/>
          </p:cNvCxnSpPr>
          <p:nvPr/>
        </p:nvCxnSpPr>
        <p:spPr>
          <a:xfrm flipH="1">
            <a:off x="5791200" y="1794210"/>
            <a:ext cx="2378905" cy="263191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sys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Picture 42">
            <a:extLst>
              <a:ext uri="{FF2B5EF4-FFF2-40B4-BE49-F238E27FC236}">
                <a16:creationId xmlns:a16="http://schemas.microsoft.com/office/drawing/2014/main" id="{35FED03E-ED0F-F0C8-7C6F-BAA3D0FFF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4599" y="4872335"/>
            <a:ext cx="1403083" cy="19049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17D785E-8246-7F5E-48B7-E76C36DDD8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65" r="14785"/>
          <a:stretch/>
        </p:blipFill>
        <p:spPr>
          <a:xfrm>
            <a:off x="1735914" y="681028"/>
            <a:ext cx="1369825" cy="19859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40B4CF27-FADD-FAFA-111B-9401F03ECFB2}"/>
              </a:ext>
            </a:extLst>
          </p:cNvPr>
          <p:cNvSpPr txBox="1"/>
          <p:nvPr/>
        </p:nvSpPr>
        <p:spPr>
          <a:xfrm>
            <a:off x="2895600" y="800749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Jordan Owens-Fryar</a:t>
            </a:r>
          </a:p>
          <a:p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MSU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2BE372D-9F4C-7ED5-6BCA-3356350308F4}"/>
              </a:ext>
            </a:extLst>
          </p:cNvPr>
          <p:cNvSpPr txBox="1"/>
          <p:nvPr/>
        </p:nvSpPr>
        <p:spPr>
          <a:xfrm>
            <a:off x="1181100" y="5745539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Hannah </a:t>
            </a:r>
          </a:p>
          <a:p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Berg,</a:t>
            </a:r>
          </a:p>
          <a:p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MSU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054961FA-403D-CFD6-EEC7-5CA3FC650CF3}"/>
              </a:ext>
            </a:extLst>
          </p:cNvPr>
          <p:cNvCxnSpPr>
            <a:cxnSpLocks/>
            <a:endCxn id="77" idx="4"/>
          </p:cNvCxnSpPr>
          <p:nvPr/>
        </p:nvCxnSpPr>
        <p:spPr>
          <a:xfrm flipH="1" flipV="1">
            <a:off x="2209800" y="4572000"/>
            <a:ext cx="974419" cy="1065074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sys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EEFD7B6-9E49-D0D2-739B-4511D9B3B4C4}"/>
              </a:ext>
            </a:extLst>
          </p:cNvPr>
          <p:cNvCxnSpPr>
            <a:cxnSpLocks/>
          </p:cNvCxnSpPr>
          <p:nvPr/>
        </p:nvCxnSpPr>
        <p:spPr>
          <a:xfrm flipV="1">
            <a:off x="904321" y="4558317"/>
            <a:ext cx="1213098" cy="547083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sys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599F7BE-9299-313D-AB8C-3D85E43F62B2}"/>
              </a:ext>
            </a:extLst>
          </p:cNvPr>
          <p:cNvCxnSpPr>
            <a:cxnSpLocks/>
          </p:cNvCxnSpPr>
          <p:nvPr/>
        </p:nvCxnSpPr>
        <p:spPr>
          <a:xfrm flipH="1">
            <a:off x="1332644" y="2250201"/>
            <a:ext cx="612411" cy="1597899"/>
          </a:xfrm>
          <a:prstGeom prst="straightConnector1">
            <a:avLst/>
          </a:prstGeom>
          <a:ln w="38100" cmpd="sng">
            <a:solidFill>
              <a:schemeClr val="tx2"/>
            </a:solidFill>
            <a:prstDash val="sys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013B7D1-DA85-AC1D-99B1-6FCAC330DD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766" y="3327855"/>
            <a:ext cx="1357911" cy="19720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6DB85469-280D-A65F-75A0-D6B3124AA1B7}"/>
              </a:ext>
            </a:extLst>
          </p:cNvPr>
          <p:cNvSpPr txBox="1"/>
          <p:nvPr/>
        </p:nvSpPr>
        <p:spPr>
          <a:xfrm>
            <a:off x="3986511" y="3441038"/>
            <a:ext cx="1768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 err="1">
                <a:solidFill>
                  <a:srgbClr val="000000"/>
                </a:solidFill>
                <a:latin typeface="Calibri"/>
                <a:cs typeface="Calibri"/>
              </a:rPr>
              <a:t>Mejdi</a:t>
            </a:r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alibri"/>
                <a:cs typeface="Calibri"/>
              </a:rPr>
              <a:t>Mogannam</a:t>
            </a:r>
            <a:endParaRPr lang="en-US" sz="1800" dirty="0">
              <a:solidFill>
                <a:srgbClr val="000000"/>
              </a:solidFill>
              <a:latin typeface="Calibri"/>
              <a:cs typeface="Calibri"/>
            </a:endParaRPr>
          </a:p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 MSU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7E99D5AC-C498-4348-7823-83133F5CF20F}"/>
              </a:ext>
            </a:extLst>
          </p:cNvPr>
          <p:cNvCxnSpPr>
            <a:cxnSpLocks/>
            <a:endCxn id="77" idx="6"/>
          </p:cNvCxnSpPr>
          <p:nvPr/>
        </p:nvCxnSpPr>
        <p:spPr>
          <a:xfrm flipH="1" flipV="1">
            <a:off x="2514600" y="4267200"/>
            <a:ext cx="3118104" cy="67370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sys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DA88B2FD-CC81-35D0-DF63-F05F411DAFB3}"/>
              </a:ext>
            </a:extLst>
          </p:cNvPr>
          <p:cNvCxnSpPr>
            <a:cxnSpLocks/>
          </p:cNvCxnSpPr>
          <p:nvPr/>
        </p:nvCxnSpPr>
        <p:spPr>
          <a:xfrm flipH="1">
            <a:off x="4287301" y="2648965"/>
            <a:ext cx="1345403" cy="55053"/>
          </a:xfrm>
          <a:prstGeom prst="straightConnector1">
            <a:avLst/>
          </a:prstGeom>
          <a:ln w="38100" cmpd="sng">
            <a:solidFill>
              <a:srgbClr val="FF0000"/>
            </a:solidFill>
            <a:prstDash val="sys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44590-92F8-5C36-46EB-969AC9E3EA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485F35-3CC0-5FA1-CC4A-0580696C2B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31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C023B1-7231-7485-A478-4024E2E4C4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0602" y="905695"/>
            <a:ext cx="1350598" cy="1828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A717CF-EE0E-3C30-8569-C60A913CF602}"/>
              </a:ext>
            </a:extLst>
          </p:cNvPr>
          <p:cNvSpPr txBox="1"/>
          <p:nvPr/>
        </p:nvSpPr>
        <p:spPr>
          <a:xfrm>
            <a:off x="6934200" y="17526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Alex </a:t>
            </a:r>
          </a:p>
          <a:p>
            <a:pPr algn="r"/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Dombos MSU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CB299E4-B345-8B84-23ED-C47C635927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909" r="15946" b="14499"/>
          <a:stretch>
            <a:fillRect/>
          </a:stretch>
        </p:blipFill>
        <p:spPr>
          <a:xfrm>
            <a:off x="2982608" y="5334000"/>
            <a:ext cx="1350599" cy="1828800"/>
          </a:xfrm>
          <a:prstGeom prst="ellipse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3C131AF-98B0-DA3F-E9E4-22766C276EFA}"/>
              </a:ext>
            </a:extLst>
          </p:cNvPr>
          <p:cNvSpPr txBox="1"/>
          <p:nvPr/>
        </p:nvSpPr>
        <p:spPr>
          <a:xfrm>
            <a:off x="1638849" y="5973452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Farheen</a:t>
            </a:r>
          </a:p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Naqvi</a:t>
            </a:r>
          </a:p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Texas A&amp;M</a:t>
            </a:r>
          </a:p>
        </p:txBody>
      </p:sp>
      <p:pic>
        <p:nvPicPr>
          <p:cNvPr id="16" name="Picture 2" descr="Hope College - YouTube">
            <a:extLst>
              <a:ext uri="{FF2B5EF4-FFF2-40B4-BE49-F238E27FC236}">
                <a16:creationId xmlns:a16="http://schemas.microsoft.com/office/drawing/2014/main" id="{090B7E2C-7BC7-C00F-5C87-063211A8E8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0" t="9683" r="-9122" b="11959"/>
          <a:stretch>
            <a:fillRect/>
          </a:stretch>
        </p:blipFill>
        <p:spPr bwMode="auto">
          <a:xfrm>
            <a:off x="5257800" y="5524008"/>
            <a:ext cx="1477192" cy="1024675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ope College - YouTube">
            <a:extLst>
              <a:ext uri="{FF2B5EF4-FFF2-40B4-BE49-F238E27FC236}">
                <a16:creationId xmlns:a16="http://schemas.microsoft.com/office/drawing/2014/main" id="{9B9B7E7B-DADB-4ABB-251F-B23D102E30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0" t="9683" r="-9122" b="11959"/>
          <a:stretch>
            <a:fillRect/>
          </a:stretch>
        </p:blipFill>
        <p:spPr bwMode="auto">
          <a:xfrm>
            <a:off x="7809138" y="2815517"/>
            <a:ext cx="1477192" cy="1024675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B62463F-607B-AF02-F57D-AF107DF5D3BD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146542" y="4417821"/>
            <a:ext cx="5327588" cy="1256247"/>
          </a:xfrm>
          <a:prstGeom prst="straightConnector1">
            <a:avLst/>
          </a:prstGeom>
          <a:ln w="38100" cmpd="sng">
            <a:solidFill>
              <a:schemeClr val="tx2"/>
            </a:solidFill>
            <a:prstDash val="sys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DAF1450E-C97D-7030-BBB6-F711CCD6C371}"/>
              </a:ext>
            </a:extLst>
          </p:cNvPr>
          <p:cNvSpPr/>
          <p:nvPr/>
        </p:nvSpPr>
        <p:spPr>
          <a:xfrm>
            <a:off x="-8789" y="4197482"/>
            <a:ext cx="457200" cy="364641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4831211-0D06-F1CB-47C6-0ED847356AA1}"/>
              </a:ext>
            </a:extLst>
          </p:cNvPr>
          <p:cNvSpPr txBox="1"/>
          <p:nvPr/>
        </p:nvSpPr>
        <p:spPr>
          <a:xfrm>
            <a:off x="6790328" y="5276671"/>
            <a:ext cx="28870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Lighter nuclei (Schatz group)</a:t>
            </a:r>
          </a:p>
          <a:p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Wei-Jia Ong (LLNL)</a:t>
            </a:r>
          </a:p>
          <a:p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Rahul Jain (LLNL)</a:t>
            </a:r>
          </a:p>
          <a:p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Kirby Hermansen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81DDA9-BEF7-E1C2-6430-21DB5EC91FB6}"/>
              </a:ext>
            </a:extLst>
          </p:cNvPr>
          <p:cNvSpPr txBox="1"/>
          <p:nvPr/>
        </p:nvSpPr>
        <p:spPr>
          <a:xfrm>
            <a:off x="4384453" y="2278605"/>
            <a:ext cx="1768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Kyle</a:t>
            </a:r>
          </a:p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Taft</a:t>
            </a:r>
          </a:p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MSU/ND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F6CDD14-23ED-7FA6-E089-6C2E28D8C774}"/>
              </a:ext>
            </a:extLst>
          </p:cNvPr>
          <p:cNvSpPr txBox="1"/>
          <p:nvPr/>
        </p:nvSpPr>
        <p:spPr>
          <a:xfrm>
            <a:off x="2384955" y="4385088"/>
            <a:ext cx="1768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Cade</a:t>
            </a:r>
          </a:p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Dembski</a:t>
            </a:r>
          </a:p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MSU/ND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C77B886-236A-B2E9-E99A-0C019B1038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62460" y="1822599"/>
            <a:ext cx="1257268" cy="17588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6F3164F-F7A7-5B82-0A0E-CFEC5E1FFB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33992" y="3964894"/>
            <a:ext cx="1216617" cy="17091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2A2516B-22C6-906C-9523-22C925F12E60}"/>
              </a:ext>
            </a:extLst>
          </p:cNvPr>
          <p:cNvSpPr txBox="1"/>
          <p:nvPr/>
        </p:nvSpPr>
        <p:spPr>
          <a:xfrm>
            <a:off x="5943600" y="4212205"/>
            <a:ext cx="1768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Nick</a:t>
            </a:r>
          </a:p>
          <a:p>
            <a:pPr algn="r"/>
            <a:r>
              <a:rPr lang="en-US" sz="1800" dirty="0" err="1">
                <a:solidFill>
                  <a:srgbClr val="000000"/>
                </a:solidFill>
                <a:latin typeface="Calibri"/>
                <a:cs typeface="Calibri"/>
              </a:rPr>
              <a:t>Tubaro</a:t>
            </a:r>
            <a:endParaRPr lang="en-US" sz="1800" dirty="0">
              <a:solidFill>
                <a:srgbClr val="000000"/>
              </a:solidFill>
              <a:latin typeface="Calibri"/>
              <a:cs typeface="Calibri"/>
            </a:endParaRPr>
          </a:p>
          <a:p>
            <a:pPr algn="r"/>
            <a:r>
              <a:rPr lang="en-US" sz="1800" dirty="0">
                <a:solidFill>
                  <a:srgbClr val="000000"/>
                </a:solidFill>
                <a:latin typeface="Calibri"/>
                <a:cs typeface="Calibri"/>
              </a:rPr>
              <a:t>MSU/ND</a:t>
            </a: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D4441C8B-29FA-550D-E753-4301D9DB80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" t="-7803" r="8294"/>
          <a:stretch>
            <a:fillRect/>
          </a:stretch>
        </p:blipFill>
        <p:spPr bwMode="auto">
          <a:xfrm>
            <a:off x="7533207" y="3725502"/>
            <a:ext cx="1272135" cy="15942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3EB0D40-C023-3302-3D65-5AC12DE1540A}"/>
              </a:ext>
            </a:extLst>
          </p:cNvPr>
          <p:cNvSpPr txBox="1"/>
          <p:nvPr/>
        </p:nvSpPr>
        <p:spPr>
          <a:xfrm>
            <a:off x="8708683" y="4417821"/>
            <a:ext cx="78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A=136</a:t>
            </a:r>
          </a:p>
        </p:txBody>
      </p:sp>
    </p:spTree>
    <p:extLst>
      <p:ext uri="{BB962C8B-B14F-4D97-AF65-F5344CB8AC3E}">
        <p14:creationId xmlns:p14="http://schemas.microsoft.com/office/powerpoint/2010/main" val="41277479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1">
            <a:extLst>
              <a:ext uri="{FF2B5EF4-FFF2-40B4-BE49-F238E27FC236}">
                <a16:creationId xmlns:a16="http://schemas.microsoft.com/office/drawing/2014/main" id="{D94675F4-8615-6A99-ECE9-420544FE5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723" y="990600"/>
            <a:ext cx="9817923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D6ABA0-878F-555E-8CB7-98777D6AD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5D2E1-D976-88D8-6234-D7F773D05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1295400"/>
            <a:ext cx="8991599" cy="291433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Measurements of </a:t>
            </a:r>
            <a:r>
              <a:rPr lang="el-GR" dirty="0">
                <a:solidFill>
                  <a:schemeClr val="bg1"/>
                </a:solidFill>
              </a:rPr>
              <a:t>β</a:t>
            </a:r>
            <a:r>
              <a:rPr lang="en-US" dirty="0">
                <a:solidFill>
                  <a:schemeClr val="bg1"/>
                </a:solidFill>
              </a:rPr>
              <a:t>-decay intensity distributions</a:t>
            </a:r>
          </a:p>
          <a:p>
            <a:r>
              <a:rPr lang="en-US" dirty="0">
                <a:solidFill>
                  <a:schemeClr val="bg1"/>
                </a:solidFill>
              </a:rPr>
              <a:t>Information about the structure of the nucleus</a:t>
            </a:r>
          </a:p>
          <a:p>
            <a:r>
              <a:rPr lang="en-US" dirty="0">
                <a:solidFill>
                  <a:schemeClr val="bg1"/>
                </a:solidFill>
              </a:rPr>
              <a:t>Theory guidance for more accurate predictions of astrophysical calculations</a:t>
            </a:r>
          </a:p>
          <a:p>
            <a:r>
              <a:rPr lang="en-US" dirty="0">
                <a:solidFill>
                  <a:schemeClr val="bg1"/>
                </a:solidFill>
              </a:rPr>
              <a:t>Competitions between different </a:t>
            </a:r>
            <a:r>
              <a:rPr lang="el-GR" dirty="0">
                <a:solidFill>
                  <a:schemeClr val="bg1"/>
                </a:solidFill>
              </a:rPr>
              <a:t>β</a:t>
            </a:r>
            <a:r>
              <a:rPr lang="en-US" dirty="0">
                <a:solidFill>
                  <a:schemeClr val="bg1"/>
                </a:solidFill>
              </a:rPr>
              <a:t>-decay channels</a:t>
            </a:r>
          </a:p>
          <a:p>
            <a:r>
              <a:rPr lang="en-US" dirty="0">
                <a:solidFill>
                  <a:schemeClr val="bg1"/>
                </a:solidFill>
              </a:rPr>
              <a:t>Stay tuned for new results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FB58B4-9822-5B10-60B9-17E9C94A40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Artemis Spyrou - TA Workshop - FRIB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F905F0-5448-BC39-54F8-C1DEE12537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6B4DE-0D32-4AAB-8754-316C6749373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23278"/>
      </p:ext>
    </p:extLst>
  </p:cSld>
  <p:clrMapOvr>
    <a:masterClrMapping/>
  </p:clrMapOvr>
</p:sld>
</file>

<file path=ppt/theme/theme1.xml><?xml version="1.0" encoding="utf-8"?>
<a:theme xmlns:a="http://schemas.openxmlformats.org/drawingml/2006/main" name="10_CKG FRIB no-line h">
  <a:themeElements>
    <a:clrScheme name="CKG FRIB no-line h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Custom 1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400" dirty="0" smtClean="0">
            <a:solidFill>
              <a:srgbClr val="064308"/>
            </a:solidFill>
            <a:latin typeface="+mn-lt"/>
          </a:defRPr>
        </a:defPPr>
      </a:lstStyle>
    </a:tx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FB5841CF7D70418F9F55C98BCCABF0" ma:contentTypeVersion="" ma:contentTypeDescription="Create a new document." ma:contentTypeScope="" ma:versionID="6fcac095c5ff3b16513487b7e3c6341e">
  <xsd:schema xmlns:xsd="http://www.w3.org/2001/XMLSchema" xmlns:xs="http://www.w3.org/2001/XMLSchema" xmlns:p="http://schemas.microsoft.com/office/2006/metadata/properties" xmlns:ns2="5A76CDAF-1CDD-4C2D-924E-96800AB80BED" xmlns:ns3="http://schemas.microsoft.com/sharepoint/v4" targetNamespace="http://schemas.microsoft.com/office/2006/metadata/properties" ma:root="true" ma:fieldsID="35a31ba2447924d5f1229372888096d5" ns2:_="" ns3:_="">
    <xsd:import namespace="5A76CDAF-1CDD-4C2D-924E-96800AB80BED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Archive_x0020_Date" minOccurs="0"/>
                <xsd:element ref="ns3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76CDAF-1CDD-4C2D-924E-96800AB80BED" elementFormDefault="qualified">
    <xsd:import namespace="http://schemas.microsoft.com/office/2006/documentManagement/types"/>
    <xsd:import namespace="http://schemas.microsoft.com/office/infopath/2007/PartnerControls"/>
    <xsd:element name="Archive_x0020_Date" ma:index="8" nillable="true" ma:displayName="Archive Date" ma:format="DateOnly" ma:internalName="Archive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9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Archive_x0020_Date xmlns="5A76CDAF-1CDD-4C2D-924E-96800AB80BED" xsi:nil="true"/>
    <IconOverlay xmlns="http://schemas.microsoft.com/sharepoint/v4" xsi:nil="true"/>
  </documentManagement>
</p:properties>
</file>

<file path=customXml/itemProps1.xml><?xml version="1.0" encoding="utf-8"?>
<ds:datastoreItem xmlns:ds="http://schemas.openxmlformats.org/officeDocument/2006/customXml" ds:itemID="{9A2C056E-E8FA-4E05-A726-13DE7BDC36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76CDAF-1CDD-4C2D-924E-96800AB80BED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BE8FE59-01DD-4B8A-B858-47D0AA5B52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EBCA22-6E20-4C71-AFAC-46122DD6B1EA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31ac3772-10db-466f-87b2-5ca6a813de61"/>
    <ds:schemaRef ds:uri="http://www.w3.org/XML/1998/namespace"/>
    <ds:schemaRef ds:uri="5A76CDAF-1CDD-4C2D-924E-96800AB80BED"/>
    <ds:schemaRef ds:uri="http://schemas.microsoft.com/sharepoint/v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22549</TotalTime>
  <Pages>23</Pages>
  <Words>2066</Words>
  <Application>Microsoft Macintosh PowerPoint</Application>
  <PresentationFormat>Custom</PresentationFormat>
  <Paragraphs>516</Paragraphs>
  <Slides>32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Helvetica</vt:lpstr>
      <vt:lpstr>Imprint MT Shadow</vt:lpstr>
      <vt:lpstr>Times</vt:lpstr>
      <vt:lpstr>Times New Roman</vt:lpstr>
      <vt:lpstr>10_CKG FRIB no-line h</vt:lpstr>
      <vt:lpstr>β-decay constraints at FRIB using  Total Absorption Spectroscopy</vt:lpstr>
      <vt:lpstr>Synthesis of Elements in the Universe</vt:lpstr>
      <vt:lpstr>Synthesis of Elements in the Universe</vt:lpstr>
      <vt:lpstr>β decay as a tool to study neutron-capture reactions</vt:lpstr>
      <vt:lpstr>β decay as a tool to study neutron-capture reactions -  results</vt:lpstr>
      <vt:lpstr>Sensitivity to β-decay properties</vt:lpstr>
      <vt:lpstr>The pandemonium effect</vt:lpstr>
      <vt:lpstr>The pandemonium effect: solution</vt:lpstr>
      <vt:lpstr>Summing NaI – SuN and friends</vt:lpstr>
      <vt:lpstr>The pandemonium effect in action</vt:lpstr>
      <vt:lpstr>First measurements: weak r process region</vt:lpstr>
      <vt:lpstr>Results – 70Co decay</vt:lpstr>
      <vt:lpstr>70Co  β-decay Intensity</vt:lpstr>
      <vt:lpstr>70Co  β-decay Intensity</vt:lpstr>
      <vt:lpstr>70Co  β-decay Intensity</vt:lpstr>
      <vt:lpstr>70Co  β-decay Intensity</vt:lpstr>
      <vt:lpstr>New results: 69,71Co</vt:lpstr>
      <vt:lpstr>PowerPoint Presentation</vt:lpstr>
      <vt:lpstr>PowerPoint Presentation</vt:lpstr>
      <vt:lpstr>Competitions between β-decay channels</vt:lpstr>
      <vt:lpstr>Competitions between β-decay channels</vt:lpstr>
      <vt:lpstr>Neutron – γ competition in 70Co</vt:lpstr>
      <vt:lpstr>Neutron – γ competition in 70Co</vt:lpstr>
      <vt:lpstr>Neutron – γ competition in 70Co</vt:lpstr>
      <vt:lpstr>Neutron – γ competition in 70Co</vt:lpstr>
      <vt:lpstr>Neutron – γ competition in 70Co</vt:lpstr>
      <vt:lpstr>New results: 71Fe</vt:lpstr>
      <vt:lpstr>Extreme Shape Coexistence in 70Co</vt:lpstr>
      <vt:lpstr>Extreme Shape Coexistence in 70Co</vt:lpstr>
      <vt:lpstr>Future plans- Analysis of first SuN decay experiment at FRIB </vt:lpstr>
      <vt:lpstr>Total Absorption Spectroscopy with SuN 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FRIB Brief</dc:title>
  <dc:creator>Thomas Glasmacher</dc:creator>
  <cp:lastModifiedBy>Spyrou, Artemisia</cp:lastModifiedBy>
  <cp:revision>909</cp:revision>
  <cp:lastPrinted>2003-05-09T03:33:16Z</cp:lastPrinted>
  <dcterms:created xsi:type="dcterms:W3CDTF">2010-11-26T22:03:55Z</dcterms:created>
  <dcterms:modified xsi:type="dcterms:W3CDTF">2025-09-14T23:59:29Z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0x010100A7FB5841CF7D70418F9F55C98BCCABF0</vt:lpwstr>
  </property>
</Properties>
</file>