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444" r:id="rId2"/>
    <p:sldId id="573" r:id="rId3"/>
    <p:sldId id="515" r:id="rId4"/>
    <p:sldId id="574" r:id="rId5"/>
    <p:sldId id="507" r:id="rId6"/>
    <p:sldId id="568" r:id="rId7"/>
    <p:sldId id="520" r:id="rId8"/>
    <p:sldId id="578" r:id="rId9"/>
    <p:sldId id="522" r:id="rId10"/>
    <p:sldId id="580" r:id="rId11"/>
    <p:sldId id="562" r:id="rId12"/>
    <p:sldId id="564" r:id="rId13"/>
    <p:sldId id="551" r:id="rId14"/>
    <p:sldId id="563" r:id="rId15"/>
    <p:sldId id="555" r:id="rId16"/>
    <p:sldId id="565" r:id="rId17"/>
    <p:sldId id="571" r:id="rId18"/>
    <p:sldId id="577" r:id="rId19"/>
    <p:sldId id="479" r:id="rId20"/>
    <p:sldId id="480" r:id="rId21"/>
    <p:sldId id="463" r:id="rId22"/>
    <p:sldId id="556" r:id="rId23"/>
    <p:sldId id="557" r:id="rId24"/>
    <p:sldId id="539" r:id="rId25"/>
    <p:sldId id="540" r:id="rId26"/>
    <p:sldId id="54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578A"/>
    <a:srgbClr val="327BC4"/>
    <a:srgbClr val="0432FF"/>
    <a:srgbClr val="83CDED"/>
    <a:srgbClr val="FF827F"/>
    <a:srgbClr val="FFCDCC"/>
    <a:srgbClr val="FFA500"/>
    <a:srgbClr val="FEB3B2"/>
    <a:srgbClr val="20201A"/>
    <a:srgbClr val="008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94"/>
    <p:restoredTop sz="96516"/>
  </p:normalViewPr>
  <p:slideViewPr>
    <p:cSldViewPr snapToGrid="0" snapToObjects="1">
      <p:cViewPr varScale="1">
        <p:scale>
          <a:sx n="109" d="100"/>
          <a:sy n="109" d="100"/>
        </p:scale>
        <p:origin x="200" y="4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EC029B-EF03-7E42-933B-2F71F0E1A47E}" type="datetimeFigureOut">
              <a:rPr lang="en-US" smtClean="0"/>
              <a:t>9/12/25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E2568C-814D-F54D-9AEF-6E37C805B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989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205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63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2195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50D877-A042-F543-A3F0-F0CF93777EFC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3079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9144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2B320-BCE5-2C96-8E8A-EF55574C3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1379EE-FEF4-E081-983C-ED6A4C42CD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010D19-81F5-74B9-E16A-2C0EE7E236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327453-C972-9AC7-61A2-07DC68011C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6017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3506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E57DF-F176-AB4A-0CC2-C8B7D95D4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F6073A-CD5F-5535-F6E3-C2D281B8B6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D9E7BB-8047-1B96-3295-6803ACCB2E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AD4AF7-CCFB-74A9-4978-E1B99A3212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6567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7030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153A4-39F6-57FC-0078-45167AE2F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84D17D-D2B2-A677-DA74-CA47356D15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7CBD50-CF9B-8DC3-8BB0-6DBFC1E278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CBAF52-B335-4940-816C-F7F599D577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2171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AFE08-5486-743F-511E-5B17909CE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0F3F5A-1E97-1E0A-C2BF-0D25B3CC23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493949-E353-FCE4-E363-2BF5D8E81E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719F36-A0F7-774E-CF77-BE4D330DE0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4682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5431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1415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0212E-F73D-EA98-C3E1-14C6522D6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B0945F-DCFE-0FD4-2080-F1DB3370E4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A9A6F3-91B2-2A00-689F-AF6FDC3DF9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15A307-BF89-5375-6A58-32FD5874F1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1437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5843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AA9BB-C57F-1D7D-F874-7E0BFF8D4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B702FE-3072-96A6-0C72-BA7BC6963A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BEBA9D-733C-A1D8-D261-F66A2E9A98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AD34A4-9C63-1BEC-21B7-CA59546AE1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1027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A2D1A-F243-C164-BC2B-7F847A90B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669408-1823-A5E4-3096-8B5072A1EA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F329B7-8C6B-483A-084E-A933EC4571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A32376-02EB-D886-F275-6CAABF2A40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1548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22413-BFD7-AE3C-8E7E-830E756C5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8A983B-3D27-F63A-12A5-06439B256B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985D96-ACF8-B943-0715-01848FA205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EA1E21-036F-9219-D3DA-83FD0D1FB0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0337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400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9906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3302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AFFBF-0B42-8BBB-3C6D-E53CAFDA1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8AC81A-F3A3-1C3A-615D-C52AFCBC65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339993-CC83-3E93-7649-C9587F6402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879F48-187E-ACD4-1C13-B3F163BB38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0368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BB090-70DF-D6CB-BC00-06EED9CBF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0317CE-5C6F-960F-C423-7BD70CA5D5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822DFB-ED76-F983-F82D-6AA51EDF28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08E2C4-EF6A-1397-08C2-88C7A635DE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7123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2437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3410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662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DBD86-594E-9A4C-8256-79ED3187BD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6BF351-825C-EA44-AFEB-B0D1E70242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5DE19-2469-3B40-A585-FA2F181B7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5A4C9-3957-CB49-93D5-C174FA8303BD}" type="datetime1">
              <a:rPr lang="en-US" smtClean="0"/>
              <a:t>9/12/25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063481-3116-B247-9084-783BC0769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FRIB - Sept. 12, 2025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72FDCD-43A0-8F4D-9863-BFDD95E64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E2E4-175D-584E-9681-AC5289B12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577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18D05-D4BD-E148-B26B-E84BD131C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161D0-4168-3942-9D7C-2672E1A76E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28DCAF-3D40-EE4F-A978-CF279EA54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907D3-D130-4343-B127-E1E7752DF074}" type="datetime1">
              <a:rPr lang="en-US" smtClean="0"/>
              <a:t>9/12/25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D7FBC-39B6-B747-BF76-D9802CF3E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FRIB - Sept. 12, 2025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68916E-CF23-A745-B474-1834B8BD9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E2E4-175D-584E-9681-AC5289B12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446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FD690-1639-F747-8F66-4D75887BD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7EFCB8-7CC7-634C-8ABA-47DED5D183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7F043B-995F-474B-8ED8-BC2231573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D6477-7B2B-754C-83B8-BCCD11A12E5B}" type="datetime1">
              <a:rPr lang="en-US" smtClean="0"/>
              <a:t>9/12/25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C77D0-C7B1-694C-913F-87E8EB97C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FRIB - Sept. 12, 2025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865FC-88C7-A945-BD58-88F89DA0C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E2E4-175D-584E-9681-AC5289B12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664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C35CC-3D51-5E41-BDED-1EC23B0C0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C95BC-B80E-DC48-BA26-B0794E77B3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704438-F312-074C-B0DE-D052AFAA3D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2FDE2D-5A48-DA47-9FB0-A76EB27DA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86B5C-2BB9-7E41-A8C5-C7A40092A13E}" type="datetime1">
              <a:rPr lang="en-US" smtClean="0"/>
              <a:t>9/12/25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0B4C2C-BC5C-A344-AE18-876FD331E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FRIB - Sept. 12, 2025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2AADCD-C07F-734A-8D0E-D6DAAC1BB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E2E4-175D-584E-9681-AC5289B12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199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7792B-1510-E741-ABC0-D79757EAC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775557-8BA1-1542-81BE-69D070C2F9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9CFB7D-EF84-AB4F-A234-F54C22FD5E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D37F51-3B2A-FD46-B87E-31A8DED051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6A3785-A149-1A4B-9B13-FEB4E90837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FAEBD4-B25B-DE43-A619-954B706B9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FC88-6134-B248-8BEB-3847FB6412E5}" type="datetime1">
              <a:rPr lang="en-US" smtClean="0"/>
              <a:t>9/12/25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50DD5E-6C7B-D343-97F6-3ABFB2622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FRIB - Sept. 12, 2025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D120DA-C6E4-F746-93A6-09A5EB753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E2E4-175D-584E-9681-AC5289B12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77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B9D22-568E-CE47-9D17-AA77EF0E4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ABF65B-BC16-9140-9802-B84C11D99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FFA0-3C3B-7D4F-AE4E-5F34AFE19F3E}" type="datetime1">
              <a:rPr lang="en-US" smtClean="0"/>
              <a:t>9/12/25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E4BF37-B75D-7343-A1CE-FC1EE587A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FRIB - Sept. 12, 2025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7C94AC-A501-B244-9967-12988BE87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E2E4-175D-584E-9681-AC5289B12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413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1963A0-FE11-E643-99C1-D30A9A3DE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B7848-11DD-3748-9128-F6AD4A630B77}" type="datetime1">
              <a:rPr lang="en-US" smtClean="0"/>
              <a:t>9/12/25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6FFE6E-2D69-0048-B1E2-8867F5A16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FRIB - Sept. 12, 2025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A3F3E7-0F40-C34C-9853-E736B28C4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E2E4-175D-584E-9681-AC5289B12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33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59D18-FA4A-8D4B-B223-A1EC301F6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49E79F-13AA-474B-BA61-9CEE81411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BA3B8-9166-334A-8BD4-E4549800E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3B0377-B9DF-D94B-A973-285A92720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75192-ECA9-2A48-8CA7-44F9E1F146E1}" type="datetime1">
              <a:rPr lang="en-US" smtClean="0"/>
              <a:t>9/12/25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AA5FAC-6B3B-7640-9A8F-3BF0EEFA8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FRIB - Sept. 12, 2025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FA7E6C-E9D6-1F4A-B78B-CB2ADF2B4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E2E4-175D-584E-9681-AC5289B12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504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F3120-DC4E-4F49-9E68-3BADC30D2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47A5B6-F6C6-B441-93F0-789B18A928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20FD6-A704-E440-AD75-0C05264D94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93A12D-0E6D-594D-B66E-35F7CA351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5182-EB85-AD45-9024-C792AB9FA49D}" type="datetime1">
              <a:rPr lang="en-US" smtClean="0"/>
              <a:t>9/12/25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328A4E-819C-0A49-9ADA-D160072BA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FRIB - Sept. 12, 2025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0A1BA8-C789-FA4B-9420-7962FE1EE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E2E4-175D-584E-9681-AC5289B12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169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C9078-E221-FC45-8210-CFBCA3277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CB50C1-9221-9A43-B550-558FF48E57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75A1F1-F554-4840-863A-A4DCD0C6B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7F1EC-30F5-F640-A3F4-62ABCFD6672F}" type="datetime1">
              <a:rPr lang="en-US" smtClean="0"/>
              <a:t>9/12/25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D5DEAE-A490-7244-9E23-2EBD2A032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FRIB - Sept. 12, 2025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251FC5-6C0B-9646-9C95-2312B65D1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E2E4-175D-584E-9681-AC5289B12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060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B8EEDE-AFAA-F948-95B3-D0170E1F5A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69ED9F-DC01-6B45-BA42-51EF244185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E8FC9-2EE3-3C42-8DA8-8C7074596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F94CC-7E8B-4849-9D01-916FAAED0336}" type="datetime1">
              <a:rPr lang="en-US" smtClean="0"/>
              <a:t>9/12/25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71FBDF-099C-0C4B-AA50-8ADD21AA0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FRIB - Sept. 12, 2025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FD892E-3FDB-1346-9530-A314E88D2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E2E4-175D-584E-9681-AC5289B12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546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CAA5C9-1F25-E848-84C7-192961274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E58651-8077-F54F-9092-3C41276AD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3780FA-E2DE-A04F-A26D-9D6D413AC4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72F62-5488-F244-946F-E2CC3DE7F197}" type="datetime1">
              <a:rPr lang="en-US" smtClean="0"/>
              <a:t>9/12/25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E66A58-D4A0-B34C-AD15-6DACF8692C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FRIB - Sept. 12, 2025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B1847F-90C6-4B4B-B1CE-5BBF7ADBE8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7E2E4-175D-584E-9681-AC5289B12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624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01.png"/><Relationship Id="rId3" Type="http://schemas.openxmlformats.org/officeDocument/2006/relationships/image" Target="../media/image5.jpeg"/><Relationship Id="rId7" Type="http://schemas.openxmlformats.org/officeDocument/2006/relationships/image" Target="../media/image97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11" Type="http://schemas.openxmlformats.org/officeDocument/2006/relationships/image" Target="../media/image380.png"/><Relationship Id="rId5" Type="http://schemas.openxmlformats.org/officeDocument/2006/relationships/image" Target="../media/image7.png"/><Relationship Id="rId10" Type="http://schemas.openxmlformats.org/officeDocument/2006/relationships/image" Target="../media/image370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3.pn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0.jp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11" Type="http://schemas.openxmlformats.org/officeDocument/2006/relationships/image" Target="../media/image15.png"/><Relationship Id="rId5" Type="http://schemas.openxmlformats.org/officeDocument/2006/relationships/image" Target="../media/image9.jpe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jpg"/><Relationship Id="rId4" Type="http://schemas.openxmlformats.org/officeDocument/2006/relationships/image" Target="../media/image2.jpg"/><Relationship Id="rId9" Type="http://schemas.openxmlformats.org/officeDocument/2006/relationships/image" Target="../media/image13.svg"/><Relationship Id="rId1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3" Type="http://schemas.openxmlformats.org/officeDocument/2006/relationships/image" Target="../media/image25.emf"/><Relationship Id="rId7" Type="http://schemas.openxmlformats.org/officeDocument/2006/relationships/image" Target="../media/image290.png"/><Relationship Id="rId12" Type="http://schemas.openxmlformats.org/officeDocument/2006/relationships/image" Target="../media/image30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0.png"/><Relationship Id="rId11" Type="http://schemas.openxmlformats.org/officeDocument/2006/relationships/image" Target="../media/image29.png"/><Relationship Id="rId5" Type="http://schemas.openxmlformats.org/officeDocument/2006/relationships/image" Target="../media/image26.png"/><Relationship Id="rId10" Type="http://schemas.openxmlformats.org/officeDocument/2006/relationships/image" Target="../media/image28.png"/><Relationship Id="rId4" Type="http://schemas.openxmlformats.org/officeDocument/2006/relationships/image" Target="../media/image231.png"/><Relationship Id="rId9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../media/image3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2.jpg"/><Relationship Id="rId12" Type="http://schemas.openxmlformats.org/officeDocument/2006/relationships/image" Target="NUL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1.wdp"/><Relationship Id="rId11" Type="http://schemas.openxmlformats.org/officeDocument/2006/relationships/image" Target="../media/image35.png"/><Relationship Id="rId5" Type="http://schemas.openxmlformats.org/officeDocument/2006/relationships/image" Target="../media/image31.png"/><Relationship Id="rId10" Type="http://schemas.openxmlformats.org/officeDocument/2006/relationships/image" Target="../media/image34.sv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NULL"/><Relationship Id="rId18" Type="http://schemas.openxmlformats.org/officeDocument/2006/relationships/image" Target="../media/image41.png"/><Relationship Id="rId3" Type="http://schemas.openxmlformats.org/officeDocument/2006/relationships/image" Target="../media/image37.png"/><Relationship Id="rId21" Type="http://schemas.openxmlformats.org/officeDocument/2006/relationships/image" Target="../media/image50.png"/><Relationship Id="rId17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6" Type="http://schemas.openxmlformats.org/officeDocument/2006/relationships/image" Target="NULL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15" Type="http://schemas.openxmlformats.org/officeDocument/2006/relationships/image" Target="NULL"/><Relationship Id="rId19" Type="http://schemas.openxmlformats.org/officeDocument/2006/relationships/image" Target="../media/image48.png"/><Relationship Id="rId14" Type="http://schemas.openxmlformats.org/officeDocument/2006/relationships/image" Target="../media/image38.png"/><Relationship Id="rId22" Type="http://schemas.openxmlformats.org/officeDocument/2006/relationships/image" Target="../media/image51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NULL"/><Relationship Id="rId18" Type="http://schemas.openxmlformats.org/officeDocument/2006/relationships/image" Target="../media/image41.png"/><Relationship Id="rId3" Type="http://schemas.openxmlformats.org/officeDocument/2006/relationships/image" Target="../media/image37.png"/><Relationship Id="rId21" Type="http://schemas.openxmlformats.org/officeDocument/2006/relationships/image" Target="../media/image51.png"/><Relationship Id="rId17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6" Type="http://schemas.openxmlformats.org/officeDocument/2006/relationships/image" Target="NULL"/><Relationship Id="rId20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15" Type="http://schemas.openxmlformats.org/officeDocument/2006/relationships/image" Target="NULL"/><Relationship Id="rId23" Type="http://schemas.openxmlformats.org/officeDocument/2006/relationships/image" Target="../media/image53.png"/><Relationship Id="rId19" Type="http://schemas.openxmlformats.org/officeDocument/2006/relationships/image" Target="../media/image48.png"/><Relationship Id="rId14" Type="http://schemas.openxmlformats.org/officeDocument/2006/relationships/image" Target="../media/image38.png"/><Relationship Id="rId22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emf"/><Relationship Id="rId4" Type="http://schemas.openxmlformats.org/officeDocument/2006/relationships/image" Target="../media/image4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NULL"/><Relationship Id="rId4" Type="http://schemas.openxmlformats.org/officeDocument/2006/relationships/image" Target="../media/image49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4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52.png"/><Relationship Id="rId10" Type="http://schemas.openxmlformats.org/officeDocument/2006/relationships/image" Target="../media/image56.jpg"/><Relationship Id="rId4" Type="http://schemas.openxmlformats.org/officeDocument/2006/relationships/image" Target="../media/image560.png"/><Relationship Id="rId9" Type="http://schemas.openxmlformats.org/officeDocument/2006/relationships/image" Target="../media/image6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6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NULL"/><Relationship Id="rId4" Type="http://schemas.openxmlformats.org/officeDocument/2006/relationships/image" Target="../media/image5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2.emf"/><Relationship Id="rId7" Type="http://schemas.openxmlformats.org/officeDocument/2006/relationships/image" Target="../media/image6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emf"/><Relationship Id="rId11" Type="http://schemas.openxmlformats.org/officeDocument/2006/relationships/image" Target="../media/image67.emf"/><Relationship Id="rId5" Type="http://schemas.openxmlformats.org/officeDocument/2006/relationships/image" Target="NULL"/><Relationship Id="rId10" Type="http://schemas.openxmlformats.org/officeDocument/2006/relationships/image" Target="../media/image66.jpeg"/><Relationship Id="rId4" Type="http://schemas.openxmlformats.org/officeDocument/2006/relationships/image" Target="NULL"/><Relationship Id="rId9" Type="http://schemas.openxmlformats.org/officeDocument/2006/relationships/image" Target="../media/image56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8.png"/><Relationship Id="rId7" Type="http://schemas.openxmlformats.org/officeDocument/2006/relationships/image" Target="../media/image70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jpeg"/><Relationship Id="rId5" Type="http://schemas.openxmlformats.org/officeDocument/2006/relationships/image" Target="../media/image69.jpeg"/><Relationship Id="rId4" Type="http://schemas.openxmlformats.org/officeDocument/2006/relationships/image" Target="../media/image620.png"/><Relationship Id="rId9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40.png"/><Relationship Id="rId7" Type="http://schemas.openxmlformats.org/officeDocument/2006/relationships/image" Target="../media/image670.png"/><Relationship Id="rId12" Type="http://schemas.openxmlformats.org/officeDocument/2006/relationships/image" Target="../media/image72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710.png"/><Relationship Id="rId4" Type="http://schemas.openxmlformats.org/officeDocument/2006/relationships/image" Target="../media/image41.png"/><Relationship Id="rId9" Type="http://schemas.openxmlformats.org/officeDocument/2006/relationships/image" Target="../media/image4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17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1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.png"/><Relationship Id="rId5" Type="http://schemas.openxmlformats.org/officeDocument/2006/relationships/image" Target="../media/image100.png"/><Relationship Id="rId4" Type="http://schemas.openxmlformats.org/officeDocument/2006/relationships/image" Target="../media/image9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1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.png"/><Relationship Id="rId5" Type="http://schemas.openxmlformats.org/officeDocument/2006/relationships/image" Target="../media/image100.png"/><Relationship Id="rId4" Type="http://schemas.openxmlformats.org/officeDocument/2006/relationships/image" Target="../media/image9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870.png"/><Relationship Id="rId5" Type="http://schemas.openxmlformats.org/officeDocument/2006/relationships/image" Target="../media/image77.png"/><Relationship Id="rId10" Type="http://schemas.openxmlformats.org/officeDocument/2006/relationships/image" Target="../media/image79.png"/><Relationship Id="rId4" Type="http://schemas.openxmlformats.org/officeDocument/2006/relationships/image" Target="../media/image71.png"/><Relationship Id="rId9" Type="http://schemas.openxmlformats.org/officeDocument/2006/relationships/image" Target="NUL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2.png"/><Relationship Id="rId4" Type="http://schemas.openxmlformats.org/officeDocument/2006/relationships/image" Target="../media/image81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3.png"/><Relationship Id="rId7" Type="http://schemas.microsoft.com/office/2007/relationships/hdphoto" Target="../media/hdphoto1.wdp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85.png"/><Relationship Id="rId4" Type="http://schemas.openxmlformats.org/officeDocument/2006/relationships/image" Target="../media/image4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470F43F-94F5-B3BC-39EE-EC950E8A71B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4939" y="0"/>
            <a:ext cx="12208255" cy="6867144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87C86094-DFCA-F34D-BC11-E65C69C3C938}"/>
              </a:ext>
            </a:extLst>
          </p:cNvPr>
          <p:cNvSpPr txBox="1">
            <a:spLocks/>
          </p:cNvSpPr>
          <p:nvPr/>
        </p:nvSpPr>
        <p:spPr>
          <a:xfrm>
            <a:off x="-14938" y="-5907"/>
            <a:ext cx="11376358" cy="1275235"/>
          </a:xfrm>
          <a:prstGeom prst="rect">
            <a:avLst/>
          </a:prstGeom>
          <a:solidFill>
            <a:srgbClr val="FFFFFF">
              <a:alpha val="70000"/>
            </a:srgbClr>
          </a:solidFill>
        </p:spPr>
        <p:txBody>
          <a:bodyPr vert="horz" lIns="101870" tIns="50935" rIns="101870" bIns="50935" rtlCol="0" anchor="ctr">
            <a:noAutofit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b="1" dirty="0">
                <a:latin typeface="Helvetica"/>
                <a:ea typeface="ＭＳ Ｐゴシック" charset="0"/>
                <a:cs typeface="Helvetica"/>
              </a:rPr>
              <a:t>Searches for BSM physics using nuclear recoils in optically levitated nanoparticles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79EBCFC7-B017-8841-8A0F-88AB539CBE87}"/>
              </a:ext>
            </a:extLst>
          </p:cNvPr>
          <p:cNvSpPr txBox="1">
            <a:spLocks/>
          </p:cNvSpPr>
          <p:nvPr/>
        </p:nvSpPr>
        <p:spPr>
          <a:xfrm>
            <a:off x="-14941" y="1269329"/>
            <a:ext cx="4807658" cy="1773416"/>
          </a:xfrm>
          <a:prstGeom prst="rect">
            <a:avLst/>
          </a:prstGeom>
          <a:solidFill>
            <a:srgbClr val="FFFFFF">
              <a:alpha val="70000"/>
            </a:srgbClr>
          </a:solidFill>
        </p:spPr>
        <p:txBody>
          <a:bodyPr vert="horz" wrap="square" lIns="91440" tIns="91440" rIns="91440" bIns="91440" rtlCol="0" anchor="t" anchorCtr="0">
            <a:noAutofit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600"/>
              </a:spcBef>
              <a:defRPr/>
            </a:pPr>
            <a:r>
              <a:rPr lang="en-US" sz="2400" b="1" dirty="0">
                <a:solidFill>
                  <a:srgbClr val="000000"/>
                </a:solidFill>
                <a:latin typeface="Helvetica"/>
                <a:ea typeface="ＭＳ Ｐゴシック" charset="0"/>
                <a:cs typeface="Helvetica"/>
              </a:rPr>
              <a:t>David Moore, Yale</a:t>
            </a:r>
            <a:endParaRPr lang="en-US" sz="2400" b="1" i="1" dirty="0">
              <a:solidFill>
                <a:srgbClr val="000000"/>
              </a:solidFill>
              <a:latin typeface="Helvetica"/>
              <a:ea typeface="ＭＳ Ｐゴシック" charset="0"/>
              <a:cs typeface="Helvetica"/>
            </a:endParaRPr>
          </a:p>
          <a:p>
            <a:pPr algn="l">
              <a:spcBef>
                <a:spcPts val="600"/>
              </a:spcBef>
              <a:defRPr/>
            </a:pPr>
            <a:r>
              <a:rPr lang="en-US" sz="2400" b="1" i="1" dirty="0">
                <a:solidFill>
                  <a:srgbClr val="000000"/>
                </a:solidFill>
                <a:latin typeface="Helvetica"/>
                <a:ea typeface="ＭＳ Ｐゴシック" charset="0"/>
                <a:cs typeface="Helvetica"/>
              </a:rPr>
              <a:t>FRIB-TA: Topical program on future directions in beta decay</a:t>
            </a:r>
          </a:p>
          <a:p>
            <a:pPr algn="l">
              <a:spcBef>
                <a:spcPts val="600"/>
              </a:spcBef>
              <a:defRPr/>
            </a:pPr>
            <a:r>
              <a:rPr lang="en-US" sz="2400" b="1" i="1" dirty="0">
                <a:solidFill>
                  <a:srgbClr val="000000"/>
                </a:solidFill>
                <a:latin typeface="Helvetica"/>
                <a:ea typeface="ＭＳ Ｐゴシック" charset="0"/>
                <a:cs typeface="Helvetica"/>
              </a:rPr>
              <a:t>September 12, 2025</a:t>
            </a:r>
          </a:p>
        </p:txBody>
      </p:sp>
      <p:pic>
        <p:nvPicPr>
          <p:cNvPr id="20" name="Picture 19" descr="2-line-750px.jpg">
            <a:extLst>
              <a:ext uri="{FF2B5EF4-FFF2-40B4-BE49-F238E27FC236}">
                <a16:creationId xmlns:a16="http://schemas.microsoft.com/office/drawing/2014/main" id="{D16A35ED-0AC5-BC42-90A7-4FBA796F8E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5185" y="6052930"/>
            <a:ext cx="2908841" cy="68260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3B63D38-8025-A14F-A768-FEE5B4681C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74" y="5839479"/>
            <a:ext cx="1577037" cy="946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279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4C48813-6FC4-BB4C-81F6-2CAD125D5D8D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87B8293C-95D5-F341-A25D-2F3FFCDDC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2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9D3153-5246-3B4A-BE65-88C8A1F3399A}"/>
              </a:ext>
            </a:extLst>
          </p:cNvPr>
          <p:cNvSpPr txBox="1">
            <a:spLocks/>
          </p:cNvSpPr>
          <p:nvPr/>
        </p:nvSpPr>
        <p:spPr>
          <a:xfrm>
            <a:off x="419101" y="248716"/>
            <a:ext cx="6067038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Optomechanical systems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8580360-4F8A-554B-8926-1CE074733CB3}"/>
              </a:ext>
            </a:extLst>
          </p:cNvPr>
          <p:cNvSpPr txBox="1"/>
          <p:nvPr/>
        </p:nvSpPr>
        <p:spPr>
          <a:xfrm>
            <a:off x="419098" y="881251"/>
            <a:ext cx="6032668" cy="3231927"/>
          </a:xfrm>
          <a:prstGeom prst="rect">
            <a:avLst/>
          </a:prstGeom>
          <a:noFill/>
        </p:spPr>
        <p:txBody>
          <a:bodyPr wrap="square" lIns="101870" tIns="50935" rIns="101870" bIns="50935" rtlCol="0">
            <a:spAutoFit/>
          </a:bodyPr>
          <a:lstStyle/>
          <a:p>
            <a:pPr marL="318346" indent="-318346">
              <a:spcBef>
                <a:spcPts val="700"/>
              </a:spcBef>
              <a:buFont typeface="Arial"/>
              <a:buChar char="•"/>
            </a:pPr>
            <a:r>
              <a:rPr lang="en-US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Optomechanical systems are revolutionizing how we measure tiny forces</a:t>
            </a:r>
          </a:p>
          <a:p>
            <a:pPr marL="775546" lvl="1" indent="-318346">
              <a:spcBef>
                <a:spcPts val="700"/>
              </a:spcBef>
              <a:buFont typeface="Arial"/>
              <a:buChar char="•"/>
            </a:pPr>
            <a:r>
              <a:rPr lang="en-US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Pioneering work by the gravitational wave community</a:t>
            </a:r>
          </a:p>
          <a:p>
            <a:pPr marL="775546" lvl="1" indent="-318346">
              <a:spcBef>
                <a:spcPts val="700"/>
              </a:spcBef>
              <a:buFont typeface="Arial"/>
              <a:buChar char="•"/>
            </a:pPr>
            <a:r>
              <a:rPr lang="en-US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A wide range of “optomechanical” sensors are now reaching quantum measurement limits</a:t>
            </a:r>
          </a:p>
          <a:p>
            <a:pPr marL="318346" indent="-318346">
              <a:spcBef>
                <a:spcPts val="700"/>
              </a:spcBef>
              <a:buFont typeface="Arial"/>
              <a:buChar char="•"/>
            </a:pPr>
            <a:r>
              <a:rPr lang="en-US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These sensors are extremely sensitive to tiny forces or accelerations </a:t>
            </a:r>
          </a:p>
          <a:p>
            <a:pPr marL="775546" lvl="1" indent="-318346">
              <a:spcBef>
                <a:spcPts val="700"/>
              </a:spcBef>
              <a:buFont typeface="Arial"/>
              <a:buChar char="•"/>
            </a:pPr>
            <a:r>
              <a:rPr lang="en-US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In the sub-ng range, reaching sensitivity to the </a:t>
            </a:r>
            <a:r>
              <a:rPr lang="en-US" i="1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forces imparted by single sub-atomic particle</a:t>
            </a:r>
            <a:r>
              <a:rPr lang="en-US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s!</a:t>
            </a:r>
          </a:p>
        </p:txBody>
      </p:sp>
      <p:sp>
        <p:nvSpPr>
          <p:cNvPr id="30" name="Footer Placeholder 7">
            <a:extLst>
              <a:ext uri="{FF2B5EF4-FFF2-40B4-BE49-F238E27FC236}">
                <a16:creationId xmlns:a16="http://schemas.microsoft.com/office/drawing/2014/main" id="{89E71EF2-AD17-4F4A-8C39-48ACB40E2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FRIB - Sept. 12, 2025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31" name="Footer Placeholder 7">
            <a:extLst>
              <a:ext uri="{FF2B5EF4-FFF2-40B4-BE49-F238E27FC236}">
                <a16:creationId xmlns:a16="http://schemas.microsoft.com/office/drawing/2014/main" id="{7709E6F1-0E46-C64E-97AE-133A134300FD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6E74F44-9F9B-B040-95FE-0AE4B9039A57}"/>
              </a:ext>
            </a:extLst>
          </p:cNvPr>
          <p:cNvSpPr/>
          <p:nvPr/>
        </p:nvSpPr>
        <p:spPr>
          <a:xfrm>
            <a:off x="291932" y="4316932"/>
            <a:ext cx="6032668" cy="1792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latin typeface="Helvetica" pitchFamily="2" charset="0"/>
              </a:rPr>
              <a:t>For more details see, e.g.: </a:t>
            </a:r>
          </a:p>
          <a:p>
            <a:pPr lvl="1">
              <a:spcBef>
                <a:spcPts val="300"/>
              </a:spcBef>
            </a:pPr>
            <a:r>
              <a:rPr lang="en-US" sz="1200" i="1" dirty="0">
                <a:latin typeface="Helvetica" pitchFamily="2" charset="0"/>
              </a:rPr>
              <a:t>“Snowmass 2021: Quantum Sensors for HEP Science,” arXiv:2203.07250.</a:t>
            </a:r>
          </a:p>
          <a:p>
            <a:pPr lvl="1">
              <a:spcBef>
                <a:spcPts val="300"/>
              </a:spcBef>
            </a:pPr>
            <a:r>
              <a:rPr lang="en-US" sz="1200" i="1" dirty="0">
                <a:latin typeface="Helvetica" pitchFamily="2" charset="0"/>
              </a:rPr>
              <a:t>"Mechanical Quantum Sensing in the Search for Dark Matter,” Quant. Sci. Tech. 6 024002 (2021), arXiv:2008.06074</a:t>
            </a:r>
          </a:p>
          <a:p>
            <a:pPr lvl="1">
              <a:spcBef>
                <a:spcPts val="300"/>
              </a:spcBef>
            </a:pPr>
            <a:r>
              <a:rPr lang="en-US" sz="1200" i="1" dirty="0">
                <a:latin typeface="Helvetica" pitchFamily="2" charset="0"/>
              </a:rPr>
              <a:t>“Searching for new physics using optically levitated sensors,” Quant. Sci. Tech. 6 014008 (2021), arXiv:2008.13197</a:t>
            </a:r>
          </a:p>
          <a:p>
            <a:pPr lvl="1">
              <a:spcBef>
                <a:spcPts val="300"/>
              </a:spcBef>
            </a:pPr>
            <a:r>
              <a:rPr lang="en-US" sz="1200" i="1" dirty="0">
                <a:latin typeface="Helvetica" pitchFamily="2" charset="0"/>
              </a:rPr>
              <a:t>“Quantum sensing for particle physics,” Nature Reviews Physics 6, 329 (2024)</a:t>
            </a:r>
          </a:p>
          <a:p>
            <a:pPr lvl="1">
              <a:spcBef>
                <a:spcPts val="300"/>
              </a:spcBef>
            </a:pPr>
            <a:r>
              <a:rPr lang="en-US" sz="1200" i="1" dirty="0">
                <a:latin typeface="Helvetica" pitchFamily="2" charset="0"/>
              </a:rPr>
              <a:t>…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05C86C1-0425-8F4B-B11D-9A18E0F70877}"/>
              </a:ext>
            </a:extLst>
          </p:cNvPr>
          <p:cNvGrpSpPr/>
          <p:nvPr/>
        </p:nvGrpSpPr>
        <p:grpSpPr>
          <a:xfrm>
            <a:off x="6686568" y="348178"/>
            <a:ext cx="5505432" cy="6252772"/>
            <a:chOff x="6686568" y="348178"/>
            <a:chExt cx="5505432" cy="6252772"/>
          </a:xfrm>
        </p:grpSpPr>
        <p:pic>
          <p:nvPicPr>
            <p:cNvPr id="16" name="Picture 15" descr="Screen Shot 2018-01-16 at 2.18.53 PM.png">
              <a:extLst>
                <a:ext uri="{FF2B5EF4-FFF2-40B4-BE49-F238E27FC236}">
                  <a16:creationId xmlns:a16="http://schemas.microsoft.com/office/drawing/2014/main" id="{47F38CD9-FAF6-DB4E-A6A2-43E23C7711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86568" y="348178"/>
              <a:ext cx="5405520" cy="5963232"/>
            </a:xfrm>
            <a:prstGeom prst="rect">
              <a:avLst/>
            </a:prstGeom>
          </p:spPr>
        </p:pic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93DA6B39-E13A-7144-B305-9D0483646953}"/>
                </a:ext>
              </a:extLst>
            </p:cNvPr>
            <p:cNvSpPr/>
            <p:nvPr/>
          </p:nvSpPr>
          <p:spPr>
            <a:xfrm>
              <a:off x="8492076" y="6323951"/>
              <a:ext cx="369992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i="1" dirty="0" err="1">
                  <a:solidFill>
                    <a:srgbClr val="000000"/>
                  </a:solidFill>
                  <a:latin typeface="Helvetica" pitchFamily="2" charset="0"/>
                </a:rPr>
                <a:t>Aspelmeyer</a:t>
              </a:r>
              <a:r>
                <a:rPr lang="en-US" sz="1200" i="1" dirty="0">
                  <a:solidFill>
                    <a:srgbClr val="000000"/>
                  </a:solidFill>
                  <a:latin typeface="Helvetica" pitchFamily="2" charset="0"/>
                </a:rPr>
                <a:t> et al., Rev. Mod. Phys. 86, 1391 (2014)</a:t>
              </a:r>
              <a:endParaRPr lang="en-US" sz="1200" i="1" dirty="0">
                <a:latin typeface="Helvetica" pitchFamily="2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74855BE-84B9-A941-84D5-3FFAEE058DD8}"/>
              </a:ext>
            </a:extLst>
          </p:cNvPr>
          <p:cNvGrpSpPr/>
          <p:nvPr/>
        </p:nvGrpSpPr>
        <p:grpSpPr>
          <a:xfrm>
            <a:off x="6689895" y="2314554"/>
            <a:ext cx="2671128" cy="4096318"/>
            <a:chOff x="4537710" y="3385072"/>
            <a:chExt cx="2671128" cy="4096318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CE9DBC9-49D7-EC41-8AF4-5D78D9EAE2ED}"/>
                </a:ext>
              </a:extLst>
            </p:cNvPr>
            <p:cNvSpPr/>
            <p:nvPr/>
          </p:nvSpPr>
          <p:spPr>
            <a:xfrm>
              <a:off x="4537710" y="3385072"/>
              <a:ext cx="2671128" cy="4096318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99E7150-BFB6-6F40-961E-AB8ED9B4FB25}"/>
                </a:ext>
              </a:extLst>
            </p:cNvPr>
            <p:cNvSpPr txBox="1"/>
            <p:nvPr/>
          </p:nvSpPr>
          <p:spPr>
            <a:xfrm>
              <a:off x="4676823" y="7169190"/>
              <a:ext cx="253201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0000"/>
                  </a:solidFill>
                  <a:latin typeface="Helvetica" pitchFamily="2" charset="0"/>
                </a:rPr>
                <a:t>Levitated objects ~</a:t>
              </a:r>
              <a:r>
                <a:rPr lang="en-US" sz="1350" b="1" dirty="0" err="1">
                  <a:solidFill>
                    <a:srgbClr val="FF0000"/>
                  </a:solidFill>
                  <a:latin typeface="Helvetica" pitchFamily="2" charset="0"/>
                </a:rPr>
                <a:t>fg</a:t>
              </a:r>
              <a:r>
                <a:rPr lang="en-US" sz="1350" b="1" dirty="0">
                  <a:solidFill>
                    <a:srgbClr val="FF0000"/>
                  </a:solidFill>
                  <a:latin typeface="Helvetica" pitchFamily="2" charset="0"/>
                </a:rPr>
                <a:t> to mg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0BFBEA0C-4A2A-02C2-EFA5-530F99C26CA8}"/>
              </a:ext>
            </a:extLst>
          </p:cNvPr>
          <p:cNvGrpSpPr/>
          <p:nvPr/>
        </p:nvGrpSpPr>
        <p:grpSpPr>
          <a:xfrm>
            <a:off x="6940365" y="-6562"/>
            <a:ext cx="2420658" cy="338554"/>
            <a:chOff x="6940365" y="-6562"/>
            <a:chExt cx="2420658" cy="338554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514A64D-483B-ACF8-9B24-D728DF03E47F}"/>
                </a:ext>
              </a:extLst>
            </p:cNvPr>
            <p:cNvSpPr txBox="1"/>
            <p:nvPr/>
          </p:nvSpPr>
          <p:spPr>
            <a:xfrm>
              <a:off x="6962331" y="-6562"/>
              <a:ext cx="23986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LIGO, VIRGO, KAGRA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A2F727C9-C573-D1D8-0269-C5397E8EACC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940365" y="65836"/>
              <a:ext cx="0" cy="18288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4146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13E6DDE-FE91-AC48-BD62-43043F24447A}"/>
              </a:ext>
            </a:extLst>
          </p:cNvPr>
          <p:cNvGrpSpPr/>
          <p:nvPr/>
        </p:nvGrpSpPr>
        <p:grpSpPr>
          <a:xfrm>
            <a:off x="7153002" y="20875"/>
            <a:ext cx="4919474" cy="2454199"/>
            <a:chOff x="7219837" y="-52133"/>
            <a:chExt cx="4919474" cy="245419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B22D51F-493D-4349-BA15-A4B3A1446F30}"/>
                </a:ext>
              </a:extLst>
            </p:cNvPr>
            <p:cNvSpPr txBox="1"/>
            <p:nvPr/>
          </p:nvSpPr>
          <p:spPr>
            <a:xfrm>
              <a:off x="7219837" y="-52133"/>
              <a:ext cx="49194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Helvetica"/>
                  <a:cs typeface="Helvetica"/>
                </a:rPr>
                <a:t>Photographs of trapped nano/micro particles at Yale: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84FAF4B-CB21-1341-A598-DC4F7C501D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18101" y="587270"/>
              <a:ext cx="1981092" cy="1814796"/>
            </a:xfrm>
            <a:prstGeom prst="rect">
              <a:avLst/>
            </a:prstGeom>
          </p:spPr>
        </p:pic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1BC29667-46E2-754C-A634-26C1DFA3590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504262" y="1377244"/>
              <a:ext cx="350624" cy="84875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B3142883-A8FA-59EB-3F91-02A03569BC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930"/>
          <a:stretch/>
        </p:blipFill>
        <p:spPr>
          <a:xfrm>
            <a:off x="10537946" y="3449068"/>
            <a:ext cx="1213526" cy="3408933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4C48813-6FC4-BB4C-81F6-2CAD125D5D8D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6784588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87B8293C-95D5-F341-A25D-2F3FFCDDC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3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9D3153-5246-3B4A-BE65-88C8A1F3399A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Levitated optomechanics</a:t>
            </a:r>
          </a:p>
        </p:txBody>
      </p:sp>
      <p:sp>
        <p:nvSpPr>
          <p:cNvPr id="30" name="Footer Placeholder 7">
            <a:extLst>
              <a:ext uri="{FF2B5EF4-FFF2-40B4-BE49-F238E27FC236}">
                <a16:creationId xmlns:a16="http://schemas.microsoft.com/office/drawing/2014/main" id="{89E71EF2-AD17-4F4A-8C39-48ACB40E2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FRIB - Sept. 12, 2025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31" name="Footer Placeholder 7">
            <a:extLst>
              <a:ext uri="{FF2B5EF4-FFF2-40B4-BE49-F238E27FC236}">
                <a16:creationId xmlns:a16="http://schemas.microsoft.com/office/drawing/2014/main" id="{7709E6F1-0E46-C64E-97AE-133A134300FD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2B87F89-7F30-D441-BCF1-8FDC9826D6B3}"/>
              </a:ext>
            </a:extLst>
          </p:cNvPr>
          <p:cNvSpPr txBox="1"/>
          <p:nvPr/>
        </p:nvSpPr>
        <p:spPr>
          <a:xfrm>
            <a:off x="419099" y="946453"/>
            <a:ext cx="6002927" cy="2903632"/>
          </a:xfrm>
          <a:prstGeom prst="rect">
            <a:avLst/>
          </a:prstGeom>
          <a:noFill/>
        </p:spPr>
        <p:txBody>
          <a:bodyPr wrap="square" lIns="101870" tIns="50935" rIns="101870" bIns="50935" rtlCol="0">
            <a:spAutoFit/>
          </a:bodyPr>
          <a:lstStyle/>
          <a:p>
            <a:pPr marL="318346" indent="-318346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Helvetica"/>
                <a:cs typeface="Helvetica"/>
              </a:rPr>
              <a:t>Nano- to micro-sized dielectric masses can be optically trapped with ~100 </a:t>
            </a:r>
            <a:r>
              <a:rPr lang="en-US" sz="2000" dirty="0" err="1">
                <a:latin typeface="Helvetica"/>
                <a:cs typeface="Helvetica"/>
              </a:rPr>
              <a:t>mW</a:t>
            </a:r>
            <a:r>
              <a:rPr lang="en-US" sz="2000" dirty="0">
                <a:latin typeface="Helvetica"/>
                <a:cs typeface="Helvetica"/>
              </a:rPr>
              <a:t> of laser power</a:t>
            </a:r>
          </a:p>
          <a:p>
            <a:pPr marL="318346" indent="-318346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Helvetica"/>
                <a:cs typeface="Helvetica"/>
              </a:rPr>
              <a:t>Levitated masses are isolated both electrically and thermally</a:t>
            </a:r>
          </a:p>
          <a:p>
            <a:pPr marL="775546" lvl="1" indent="-318346">
              <a:spcBef>
                <a:spcPts val="1200"/>
              </a:spcBef>
              <a:buFont typeface="Arial"/>
              <a:buChar char="•"/>
            </a:pPr>
            <a:r>
              <a:rPr lang="en-US" dirty="0">
                <a:latin typeface="Helvetica"/>
                <a:cs typeface="Helvetica"/>
              </a:rPr>
              <a:t>Ultra-low decoherence allows quantum control of motional degrees of freedom</a:t>
            </a:r>
          </a:p>
          <a:p>
            <a:pPr marL="775546" lvl="1" indent="-318346">
              <a:spcBef>
                <a:spcPts val="1200"/>
              </a:spcBef>
              <a:buFont typeface="Arial"/>
              <a:buChar char="•"/>
            </a:pPr>
            <a:r>
              <a:rPr lang="en-US" dirty="0">
                <a:latin typeface="Helvetica"/>
                <a:cs typeface="Helvetica"/>
              </a:rPr>
              <a:t>Force sensitivities at the </a:t>
            </a:r>
            <a:r>
              <a:rPr lang="en-US" dirty="0" err="1">
                <a:latin typeface="Helvetica"/>
                <a:cs typeface="Helvetica"/>
              </a:rPr>
              <a:t>zN</a:t>
            </a:r>
            <a:r>
              <a:rPr lang="en-US" dirty="0">
                <a:latin typeface="Helvetica"/>
                <a:cs typeface="Helvetica"/>
              </a:rPr>
              <a:t> level, with acceleration sensitivities near a nano-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BCDAA8D-097C-45CF-BD79-93E72ACF790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12497" y="3969819"/>
            <a:ext cx="3798975" cy="177309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E86C14E-B649-01C5-6856-730F7306B04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8498" y="664513"/>
            <a:ext cx="2406040" cy="180632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0228DF9-CAA3-FBFA-49F0-72E815D6082F}"/>
              </a:ext>
            </a:extLst>
          </p:cNvPr>
          <p:cNvSpPr txBox="1"/>
          <p:nvPr/>
        </p:nvSpPr>
        <p:spPr>
          <a:xfrm>
            <a:off x="6812101" y="3029872"/>
            <a:ext cx="2934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Helvetica"/>
                <a:cs typeface="Helvetica"/>
              </a:rPr>
              <a:t>Highly focused tweezers (~0.1 – 1𝜇m):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79C7F8-BF4D-BD51-7734-7321AEF32472}"/>
              </a:ext>
            </a:extLst>
          </p:cNvPr>
          <p:cNvSpPr txBox="1"/>
          <p:nvPr/>
        </p:nvSpPr>
        <p:spPr>
          <a:xfrm>
            <a:off x="10178745" y="2611704"/>
            <a:ext cx="18290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Helvetica"/>
                <a:cs typeface="Helvetica"/>
              </a:rPr>
              <a:t>Levitation trap </a:t>
            </a:r>
          </a:p>
          <a:p>
            <a:pPr algn="ctr"/>
            <a:r>
              <a:rPr lang="en-US" b="1" dirty="0">
                <a:latin typeface="Helvetica"/>
                <a:cs typeface="Helvetica"/>
              </a:rPr>
              <a:t>(~1 – 30 𝜇m):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454550C-0EF4-A40B-2F44-1B9288BFE123}"/>
              </a:ext>
            </a:extLst>
          </p:cNvPr>
          <p:cNvSpPr txBox="1"/>
          <p:nvPr/>
        </p:nvSpPr>
        <p:spPr>
          <a:xfrm>
            <a:off x="7504028" y="3609042"/>
            <a:ext cx="15771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"/>
                <a:cs typeface="Helvetica"/>
              </a:rPr>
              <a:t>~1 </a:t>
            </a:r>
            <a:r>
              <a:rPr lang="en-US" dirty="0" err="1">
                <a:latin typeface="Helvetica"/>
                <a:cs typeface="Helvetica"/>
              </a:rPr>
              <a:t>fg</a:t>
            </a:r>
            <a:r>
              <a:rPr lang="en-US" dirty="0">
                <a:latin typeface="Helvetica"/>
                <a:cs typeface="Helvetica"/>
              </a:rPr>
              <a:t> – 1 </a:t>
            </a:r>
            <a:r>
              <a:rPr lang="en-US" dirty="0" err="1">
                <a:latin typeface="Helvetica"/>
                <a:cs typeface="Helvetica"/>
              </a:rPr>
              <a:t>pg</a:t>
            </a:r>
            <a:r>
              <a:rPr lang="en-US" dirty="0">
                <a:latin typeface="Helvetica"/>
                <a:cs typeface="Helvetica"/>
              </a:rPr>
              <a:t> 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A11BFC6-F7A7-CA33-2603-A55CE0CA3CAC}"/>
              </a:ext>
            </a:extLst>
          </p:cNvPr>
          <p:cNvSpPr txBox="1"/>
          <p:nvPr/>
        </p:nvSpPr>
        <p:spPr>
          <a:xfrm>
            <a:off x="10268331" y="3160015"/>
            <a:ext cx="17031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"/>
                <a:cs typeface="Helvetica"/>
              </a:rPr>
              <a:t>~1 </a:t>
            </a:r>
            <a:r>
              <a:rPr lang="en-US" dirty="0" err="1">
                <a:latin typeface="Helvetica"/>
                <a:cs typeface="Helvetica"/>
              </a:rPr>
              <a:t>pg</a:t>
            </a:r>
            <a:r>
              <a:rPr lang="en-US" dirty="0">
                <a:latin typeface="Helvetica"/>
                <a:cs typeface="Helvetica"/>
              </a:rPr>
              <a:t> – 30 ng </a:t>
            </a:r>
            <a:endParaRPr lang="en-US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16C2F45-3488-12E8-4478-8A1E715A3016}"/>
              </a:ext>
            </a:extLst>
          </p:cNvPr>
          <p:cNvGrpSpPr/>
          <p:nvPr/>
        </p:nvGrpSpPr>
        <p:grpSpPr>
          <a:xfrm>
            <a:off x="9612739" y="5725555"/>
            <a:ext cx="844737" cy="589355"/>
            <a:chOff x="2339788" y="5742910"/>
            <a:chExt cx="844737" cy="58935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D233DAAF-FD0C-E4A0-C259-28C648BEF27C}"/>
                    </a:ext>
                  </a:extLst>
                </p:cNvPr>
                <p:cNvSpPr txBox="1"/>
                <p:nvPr/>
              </p:nvSpPr>
              <p:spPr>
                <a:xfrm>
                  <a:off x="2339788" y="5742910"/>
                  <a:ext cx="84473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D233DAAF-FD0C-E4A0-C259-28C648BEF27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9788" y="5742910"/>
                  <a:ext cx="844737" cy="369332"/>
                </a:xfrm>
                <a:prstGeom prst="rect">
                  <a:avLst/>
                </a:prstGeom>
                <a:blipFill>
                  <a:blip r:embed="rId7"/>
                  <a:stretch>
                    <a:fillRect t="-9677"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6524F2D4-0A11-8E1A-82EB-8BF747E4D597}"/>
                </a:ext>
              </a:extLst>
            </p:cNvPr>
            <p:cNvCxnSpPr>
              <a:cxnSpLocks/>
            </p:cNvCxnSpPr>
            <p:nvPr/>
          </p:nvCxnSpPr>
          <p:spPr>
            <a:xfrm>
              <a:off x="2888691" y="5914129"/>
              <a:ext cx="0" cy="418136"/>
            </a:xfrm>
            <a:prstGeom prst="straightConnector1">
              <a:avLst/>
            </a:prstGeom>
            <a:ln>
              <a:solidFill>
                <a:srgbClr val="20201A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953CDAA0-0707-BFC6-40B9-735EE3565849}"/>
              </a:ext>
            </a:extLst>
          </p:cNvPr>
          <p:cNvCxnSpPr>
            <a:cxnSpLocks/>
          </p:cNvCxnSpPr>
          <p:nvPr/>
        </p:nvCxnSpPr>
        <p:spPr>
          <a:xfrm>
            <a:off x="1079565" y="6113563"/>
            <a:ext cx="3890790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3E67FC8B-ACA3-313C-48BF-398654F6C48F}"/>
              </a:ext>
            </a:extLst>
          </p:cNvPr>
          <p:cNvSpPr txBox="1"/>
          <p:nvPr/>
        </p:nvSpPr>
        <p:spPr>
          <a:xfrm>
            <a:off x="3889784" y="6301507"/>
            <a:ext cx="19499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Particle mass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F31DC52-CB90-FE75-4F77-72DAFF90A966}"/>
              </a:ext>
            </a:extLst>
          </p:cNvPr>
          <p:cNvGrpSpPr/>
          <p:nvPr/>
        </p:nvGrpSpPr>
        <p:grpSpPr>
          <a:xfrm>
            <a:off x="1695572" y="6070838"/>
            <a:ext cx="2834640" cy="91440"/>
            <a:chOff x="1729648" y="5914811"/>
            <a:chExt cx="857479" cy="192024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C85565B3-B09A-18C9-9388-C91C2C625543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1729648" y="5914811"/>
              <a:ext cx="0" cy="192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9417268-F1E1-4BA7-1004-DB98D80BE10B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2158388" y="5914811"/>
              <a:ext cx="0" cy="192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0D7516E-5B6E-061E-F1D5-17DAB67345E0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2587127" y="5914811"/>
              <a:ext cx="0" cy="192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6BCFA672-2159-2279-FAC4-7ECCA6D59B15}"/>
              </a:ext>
            </a:extLst>
          </p:cNvPr>
          <p:cNvSpPr txBox="1"/>
          <p:nvPr/>
        </p:nvSpPr>
        <p:spPr>
          <a:xfrm>
            <a:off x="1529449" y="6074813"/>
            <a:ext cx="3629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fg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AD7346A-62ED-86CB-7067-50EF5D22C018}"/>
              </a:ext>
            </a:extLst>
          </p:cNvPr>
          <p:cNvSpPr txBox="1"/>
          <p:nvPr/>
        </p:nvSpPr>
        <p:spPr>
          <a:xfrm>
            <a:off x="2946948" y="6074813"/>
            <a:ext cx="424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pg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E30D035-213E-9B84-ED72-CD09D918BDEC}"/>
              </a:ext>
            </a:extLst>
          </p:cNvPr>
          <p:cNvSpPr txBox="1"/>
          <p:nvPr/>
        </p:nvSpPr>
        <p:spPr>
          <a:xfrm>
            <a:off x="4349934" y="6074813"/>
            <a:ext cx="424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382B111-EFD7-F69A-E9DA-1E45CDC174DD}"/>
                  </a:ext>
                </a:extLst>
              </p:cNvPr>
              <p:cNvSpPr txBox="1"/>
              <p:nvPr/>
            </p:nvSpPr>
            <p:spPr>
              <a:xfrm rot="16200000">
                <a:off x="-540568" y="4895344"/>
                <a:ext cx="2424320" cy="328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Force sensitivity [N/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40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sz="1400" b="0" i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Hz</m:t>
                        </m:r>
                      </m:e>
                    </m:rad>
                  </m:oMath>
                </a14:m>
                <a:r>
                  <a:rPr lang="en-US" sz="1400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]</a:t>
                </a: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382B111-EFD7-F69A-E9DA-1E45CDC174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540568" y="4895344"/>
                <a:ext cx="2424320" cy="328039"/>
              </a:xfrm>
              <a:prstGeom prst="rect">
                <a:avLst/>
              </a:prstGeom>
              <a:blipFill>
                <a:blip r:embed="rId10"/>
                <a:stretch>
                  <a:fillRect r="-18519" b="-1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0E8FB7E-5E55-1957-63F3-27639D590E92}"/>
                  </a:ext>
                </a:extLst>
              </p:cNvPr>
              <p:cNvSpPr txBox="1"/>
              <p:nvPr/>
            </p:nvSpPr>
            <p:spPr>
              <a:xfrm rot="16200000">
                <a:off x="4342693" y="4874899"/>
                <a:ext cx="2424320" cy="328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Accel. sensitivity [</a:t>
                </a:r>
                <a:r>
                  <a:rPr lang="en-US" sz="1400" i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</a:t>
                </a:r>
                <a:r>
                  <a:rPr lang="en-US" sz="14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/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sz="1400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Hz</m:t>
                        </m:r>
                      </m:e>
                    </m:rad>
                  </m:oMath>
                </a14:m>
                <a:r>
                  <a:rPr lang="en-US" sz="14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]</a:t>
                </a: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0E8FB7E-5E55-1957-63F3-27639D590E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342693" y="4874899"/>
                <a:ext cx="2424320" cy="328039"/>
              </a:xfrm>
              <a:prstGeom prst="rect">
                <a:avLst/>
              </a:prstGeom>
              <a:blipFill>
                <a:blip r:embed="rId11"/>
                <a:stretch>
                  <a:fillRect r="-18519" b="-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02797960-F369-5B42-07F3-9A1C107E1687}"/>
              </a:ext>
            </a:extLst>
          </p:cNvPr>
          <p:cNvCxnSpPr>
            <a:cxnSpLocks/>
          </p:cNvCxnSpPr>
          <p:nvPr/>
        </p:nvCxnSpPr>
        <p:spPr>
          <a:xfrm flipV="1">
            <a:off x="1706837" y="4561256"/>
            <a:ext cx="2832686" cy="1291325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5FA5D415-71FA-31D0-C503-CA958BCD0A1A}"/>
              </a:ext>
            </a:extLst>
          </p:cNvPr>
          <p:cNvCxnSpPr>
            <a:cxnSpLocks/>
          </p:cNvCxnSpPr>
          <p:nvPr/>
        </p:nvCxnSpPr>
        <p:spPr>
          <a:xfrm>
            <a:off x="1809404" y="4576005"/>
            <a:ext cx="2781988" cy="125895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D8611B3-938D-F70A-8C6D-D715E85EF798}"/>
              </a:ext>
            </a:extLst>
          </p:cNvPr>
          <p:cNvCxnSpPr>
            <a:cxnSpLocks/>
          </p:cNvCxnSpPr>
          <p:nvPr/>
        </p:nvCxnSpPr>
        <p:spPr>
          <a:xfrm flipV="1">
            <a:off x="1295523" y="4373044"/>
            <a:ext cx="0" cy="193051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6" name="Group 95">
            <a:extLst>
              <a:ext uri="{FF2B5EF4-FFF2-40B4-BE49-F238E27FC236}">
                <a16:creationId xmlns:a16="http://schemas.microsoft.com/office/drawing/2014/main" id="{67F9F816-7588-9A15-8B43-DDD55018B4D6}"/>
              </a:ext>
            </a:extLst>
          </p:cNvPr>
          <p:cNvGrpSpPr/>
          <p:nvPr/>
        </p:nvGrpSpPr>
        <p:grpSpPr>
          <a:xfrm>
            <a:off x="761259" y="4360403"/>
            <a:ext cx="682623" cy="1707238"/>
            <a:chOff x="761259" y="4835761"/>
            <a:chExt cx="682623" cy="1225028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AC5FCC8B-8952-5634-8653-162FD20FB0D1}"/>
                </a:ext>
              </a:extLst>
            </p:cNvPr>
            <p:cNvGrpSpPr/>
            <p:nvPr/>
          </p:nvGrpSpPr>
          <p:grpSpPr>
            <a:xfrm>
              <a:off x="1249803" y="4982630"/>
              <a:ext cx="91440" cy="914400"/>
              <a:chOff x="1249803" y="4982630"/>
              <a:chExt cx="91440" cy="914400"/>
            </a:xfrm>
          </p:grpSpPr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B6418BB4-2F6B-B9D7-C884-6126EE4EE99A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rot="16200000">
                <a:off x="1295523" y="5851310"/>
                <a:ext cx="0" cy="9144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6BB95F21-01CB-4488-DC6B-43B724D38147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rot="16200000">
                <a:off x="1295523" y="5394110"/>
                <a:ext cx="0" cy="9144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174AAB67-CEB2-E7E7-D17C-617FE4C4DAF4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rot="16200000">
                <a:off x="1295523" y="4936910"/>
                <a:ext cx="0" cy="9144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4F1C1AC-3CCB-D092-B939-1D56BF2812FD}"/>
                </a:ext>
              </a:extLst>
            </p:cNvPr>
            <p:cNvSpPr txBox="1"/>
            <p:nvPr/>
          </p:nvSpPr>
          <p:spPr>
            <a:xfrm>
              <a:off x="780163" y="5753012"/>
              <a:ext cx="6637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r>
                <a:rPr lang="en-US" sz="14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-21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B70B07F-B7F6-C641-1F8C-BF4B1DFBA40E}"/>
                </a:ext>
              </a:extLst>
            </p:cNvPr>
            <p:cNvSpPr txBox="1"/>
            <p:nvPr/>
          </p:nvSpPr>
          <p:spPr>
            <a:xfrm>
              <a:off x="761259" y="5302291"/>
              <a:ext cx="6637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r>
                <a:rPr lang="en-US" sz="14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-20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E94ED3C-7000-012F-0E53-E3182DEA4C56}"/>
                </a:ext>
              </a:extLst>
            </p:cNvPr>
            <p:cNvSpPr txBox="1"/>
            <p:nvPr/>
          </p:nvSpPr>
          <p:spPr>
            <a:xfrm>
              <a:off x="779736" y="4835761"/>
              <a:ext cx="6637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r>
                <a:rPr lang="en-US" sz="14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-19</a:t>
              </a:r>
            </a:p>
          </p:txBody>
        </p:sp>
      </p:grp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839A0D24-1EF0-EBF7-C3E5-1334C2A159B3}"/>
              </a:ext>
            </a:extLst>
          </p:cNvPr>
          <p:cNvCxnSpPr>
            <a:cxnSpLocks/>
          </p:cNvCxnSpPr>
          <p:nvPr/>
        </p:nvCxnSpPr>
        <p:spPr>
          <a:xfrm flipV="1">
            <a:off x="4896162" y="4301381"/>
            <a:ext cx="0" cy="193051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>
            <a:extLst>
              <a:ext uri="{FF2B5EF4-FFF2-40B4-BE49-F238E27FC236}">
                <a16:creationId xmlns:a16="http://schemas.microsoft.com/office/drawing/2014/main" id="{EB3A391D-CF6B-9001-FA65-6172B2B85D7A}"/>
              </a:ext>
            </a:extLst>
          </p:cNvPr>
          <p:cNvGrpSpPr/>
          <p:nvPr/>
        </p:nvGrpSpPr>
        <p:grpSpPr>
          <a:xfrm>
            <a:off x="4850442" y="4444940"/>
            <a:ext cx="708543" cy="1584855"/>
            <a:chOff x="4850442" y="4800594"/>
            <a:chExt cx="708543" cy="1215681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85BD4EA7-7079-3FC4-69D5-B3416A687440}"/>
                </a:ext>
              </a:extLst>
            </p:cNvPr>
            <p:cNvCxnSpPr>
              <a:cxnSpLocks noChangeAspect="1"/>
            </p:cNvCxnSpPr>
            <p:nvPr/>
          </p:nvCxnSpPr>
          <p:spPr>
            <a:xfrm rot="16200000">
              <a:off x="4896162" y="5779647"/>
              <a:ext cx="0" cy="914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6D61165-6A4F-97D9-F812-B1C0DB8FF475}"/>
                </a:ext>
              </a:extLst>
            </p:cNvPr>
            <p:cNvCxnSpPr>
              <a:cxnSpLocks noChangeAspect="1"/>
            </p:cNvCxnSpPr>
            <p:nvPr/>
          </p:nvCxnSpPr>
          <p:spPr>
            <a:xfrm rot="16200000">
              <a:off x="4896162" y="5322447"/>
              <a:ext cx="0" cy="914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B9520E7F-C1AD-B256-B3F7-FC37CF7BAA67}"/>
                </a:ext>
              </a:extLst>
            </p:cNvPr>
            <p:cNvCxnSpPr>
              <a:cxnSpLocks noChangeAspect="1"/>
            </p:cNvCxnSpPr>
            <p:nvPr/>
          </p:nvCxnSpPr>
          <p:spPr>
            <a:xfrm rot="16200000">
              <a:off x="4896162" y="4865247"/>
              <a:ext cx="0" cy="914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BC9849EC-5F07-130B-89D0-F94489F25926}"/>
                </a:ext>
              </a:extLst>
            </p:cNvPr>
            <p:cNvGrpSpPr/>
            <p:nvPr/>
          </p:nvGrpSpPr>
          <p:grpSpPr>
            <a:xfrm>
              <a:off x="4885304" y="4800594"/>
              <a:ext cx="673681" cy="1215681"/>
              <a:chOff x="1362808" y="4771315"/>
              <a:chExt cx="673681" cy="1215681"/>
            </a:xfrm>
          </p:grpSpPr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8620D45D-4FDE-850A-D5D8-85C40AA5D992}"/>
                  </a:ext>
                </a:extLst>
              </p:cNvPr>
              <p:cNvSpPr txBox="1"/>
              <p:nvPr/>
            </p:nvSpPr>
            <p:spPr>
              <a:xfrm>
                <a:off x="1372770" y="5679219"/>
                <a:ext cx="66371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r>
                  <a:rPr lang="en-US" sz="14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-8</a:t>
                </a: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C3224A72-73D4-C188-BD74-9A8011E0B5B9}"/>
                  </a:ext>
                </a:extLst>
              </p:cNvPr>
              <p:cNvSpPr txBox="1"/>
              <p:nvPr/>
            </p:nvSpPr>
            <p:spPr>
              <a:xfrm>
                <a:off x="1370643" y="5225265"/>
                <a:ext cx="66371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r>
                  <a:rPr lang="en-US" sz="14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-7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CCDCE99F-3457-12CA-672E-C9EBA6727C75}"/>
                  </a:ext>
                </a:extLst>
              </p:cNvPr>
              <p:cNvSpPr txBox="1"/>
              <p:nvPr/>
            </p:nvSpPr>
            <p:spPr>
              <a:xfrm>
                <a:off x="1362808" y="4771315"/>
                <a:ext cx="66371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r>
                  <a:rPr lang="en-US" sz="14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-6</a:t>
                </a:r>
              </a:p>
            </p:txBody>
          </p:sp>
        </p:grp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E2AA865E-C702-62B8-99BC-A68EBE782EE8}"/>
              </a:ext>
            </a:extLst>
          </p:cNvPr>
          <p:cNvSpPr txBox="1"/>
          <p:nvPr/>
        </p:nvSpPr>
        <p:spPr>
          <a:xfrm>
            <a:off x="257567" y="3924498"/>
            <a:ext cx="571065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latin typeface="Helvetica"/>
                <a:cs typeface="Helvetica"/>
              </a:rPr>
              <a:t>Force and acceleration sensitivity vs particle mass: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23FEA406-055A-3621-A153-781551C3BB01}"/>
                  </a:ext>
                </a:extLst>
              </p:cNvPr>
              <p:cNvSpPr txBox="1"/>
              <p:nvPr/>
            </p:nvSpPr>
            <p:spPr>
              <a:xfrm rot="1523991">
                <a:off x="3832174" y="5385216"/>
                <a:ext cx="901470" cy="310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∝</m:t>
                      </m:r>
                      <m:r>
                        <a:rPr lang="en-US" sz="1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1/</m:t>
                      </m:r>
                      <m:rad>
                        <m:radPr>
                          <m:degHide m:val="on"/>
                          <m:ctrlPr>
                            <a:rPr lang="en-US" sz="14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𝑚</m:t>
                          </m:r>
                        </m:e>
                      </m:rad>
                    </m:oMath>
                  </m:oMathPara>
                </a14:m>
                <a:endParaRPr lang="en-US" sz="1400" baseline="300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23FEA406-055A-3621-A153-781551C3BB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523991">
                <a:off x="3832174" y="5385216"/>
                <a:ext cx="901470" cy="31015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17F6D66F-A57E-8079-4A34-46A7B34DBA93}"/>
                  </a:ext>
                </a:extLst>
              </p:cNvPr>
              <p:cNvSpPr txBox="1"/>
              <p:nvPr/>
            </p:nvSpPr>
            <p:spPr>
              <a:xfrm rot="20121709">
                <a:off x="3776051" y="4413556"/>
                <a:ext cx="901470" cy="310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∝</m:t>
                      </m:r>
                      <m:rad>
                        <m:radPr>
                          <m:degHide m:val="on"/>
                          <m:ctrlPr>
                            <a:rPr lang="en-US" sz="140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𝑚</m:t>
                          </m:r>
                        </m:e>
                      </m:rad>
                    </m:oMath>
                  </m:oMathPara>
                </a14:m>
                <a:endParaRPr lang="en-US" sz="1400" baseline="300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17F6D66F-A57E-8079-4A34-46A7B34DBA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121709">
                <a:off x="3776051" y="4413556"/>
                <a:ext cx="901470" cy="31015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9349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F23689EF-F39A-9548-A8DC-486A718E9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2672" y="170975"/>
            <a:ext cx="1155876" cy="69352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804313" y="1734636"/>
            <a:ext cx="4789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Helvetica"/>
                <a:cs typeface="Helvetica"/>
              </a:rPr>
              <a:t>(</a:t>
            </a:r>
            <a:r>
              <a:rPr lang="en-US" sz="1600" b="1" i="1" dirty="0">
                <a:solidFill>
                  <a:srgbClr val="0432FF"/>
                </a:solidFill>
                <a:latin typeface="Helvetica"/>
                <a:cs typeface="Helvetica"/>
              </a:rPr>
              <a:t>S</a:t>
            </a:r>
            <a:r>
              <a:rPr lang="en-US" sz="1600" b="1" i="1" dirty="0">
                <a:latin typeface="Helvetica"/>
                <a:cs typeface="Helvetica"/>
              </a:rPr>
              <a:t>earch for new </a:t>
            </a:r>
            <a:r>
              <a:rPr lang="en-US" sz="1600" b="1" i="1" dirty="0">
                <a:solidFill>
                  <a:srgbClr val="0432FF"/>
                </a:solidFill>
                <a:latin typeface="Helvetica"/>
                <a:cs typeface="Helvetica"/>
              </a:rPr>
              <a:t>I</a:t>
            </a:r>
            <a:r>
              <a:rPr lang="en-US" sz="1600" b="1" i="1" dirty="0">
                <a:latin typeface="Helvetica"/>
                <a:cs typeface="Helvetica"/>
              </a:rPr>
              <a:t>nteractions in a </a:t>
            </a:r>
            <a:r>
              <a:rPr lang="en-US" sz="1600" b="1" i="1" dirty="0">
                <a:solidFill>
                  <a:srgbClr val="0432FF"/>
                </a:solidFill>
                <a:latin typeface="Helvetica"/>
                <a:cs typeface="Helvetica"/>
              </a:rPr>
              <a:t>M</a:t>
            </a:r>
            <a:r>
              <a:rPr lang="en-US" sz="1600" b="1" i="1" dirty="0">
                <a:latin typeface="Helvetica"/>
                <a:cs typeface="Helvetica"/>
              </a:rPr>
              <a:t>icrosphere </a:t>
            </a:r>
            <a:r>
              <a:rPr lang="en-US" sz="1600" b="1" i="1" dirty="0">
                <a:solidFill>
                  <a:srgbClr val="0432FF"/>
                </a:solidFill>
                <a:latin typeface="Helvetica"/>
                <a:cs typeface="Helvetica"/>
              </a:rPr>
              <a:t>P</a:t>
            </a:r>
            <a:r>
              <a:rPr lang="en-US" sz="1600" b="1" i="1" dirty="0">
                <a:latin typeface="Helvetica"/>
                <a:cs typeface="Helvetica"/>
              </a:rPr>
              <a:t>recision </a:t>
            </a:r>
            <a:r>
              <a:rPr lang="en-US" sz="1600" b="1" i="1" dirty="0">
                <a:solidFill>
                  <a:srgbClr val="0432FF"/>
                </a:solidFill>
                <a:latin typeface="Helvetica"/>
                <a:cs typeface="Helvetica"/>
              </a:rPr>
              <a:t>L</a:t>
            </a:r>
            <a:r>
              <a:rPr lang="en-US" sz="1600" b="1" i="1" dirty="0">
                <a:latin typeface="Helvetica"/>
                <a:cs typeface="Helvetica"/>
              </a:rPr>
              <a:t>evitation </a:t>
            </a:r>
            <a:r>
              <a:rPr lang="en-US" sz="1600" b="1" i="1" dirty="0">
                <a:solidFill>
                  <a:srgbClr val="0432FF"/>
                </a:solidFill>
                <a:latin typeface="Helvetica"/>
                <a:cs typeface="Helvetica"/>
              </a:rPr>
              <a:t>E</a:t>
            </a:r>
            <a:r>
              <a:rPr lang="en-US" sz="1600" b="1" i="1" dirty="0">
                <a:latin typeface="Helvetica"/>
                <a:cs typeface="Helvetica"/>
              </a:rPr>
              <a:t>xperiment</a:t>
            </a:r>
            <a:r>
              <a:rPr lang="en-US" sz="1600" b="1" dirty="0">
                <a:latin typeface="Helvetica"/>
                <a:cs typeface="Helvetica"/>
              </a:rPr>
              <a:t>) </a:t>
            </a:r>
            <a:endParaRPr lang="en-US" sz="1600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D84EE41-EF13-E543-9427-DF00E9A63106}"/>
              </a:ext>
            </a:extLst>
          </p:cNvPr>
          <p:cNvSpPr/>
          <p:nvPr/>
        </p:nvSpPr>
        <p:spPr>
          <a:xfrm>
            <a:off x="538348" y="855139"/>
            <a:ext cx="5122935" cy="3203131"/>
          </a:xfrm>
          <a:prstGeom prst="roundRect">
            <a:avLst>
              <a:gd name="adj" fmla="val 9966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pic>
        <p:nvPicPr>
          <p:cNvPr id="12" name="Picture 11" descr="2-line-750px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57" y="155555"/>
            <a:ext cx="2013568" cy="472516"/>
          </a:xfrm>
          <a:prstGeom prst="rect">
            <a:avLst/>
          </a:prstGeom>
        </p:spPr>
      </p:pic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83D8FFA5-9FFE-D147-A1BB-3B33B7B6F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4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20" name="Footer Placeholder 7">
            <a:extLst>
              <a:ext uri="{FF2B5EF4-FFF2-40B4-BE49-F238E27FC236}">
                <a16:creationId xmlns:a16="http://schemas.microsoft.com/office/drawing/2014/main" id="{9E0EC1B8-E612-8C4D-AD53-BF1011636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FRIB - Sept. 12, 2025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21" name="Footer Placeholder 7">
            <a:extLst>
              <a:ext uri="{FF2B5EF4-FFF2-40B4-BE49-F238E27FC236}">
                <a16:creationId xmlns:a16="http://schemas.microsoft.com/office/drawing/2014/main" id="{03EAB5D0-33AE-B343-8986-FB04E13F8059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B50E2A5-EEEF-4491-5C28-550BAE5E8B19}"/>
              </a:ext>
            </a:extLst>
          </p:cNvPr>
          <p:cNvGrpSpPr>
            <a:grpSpLocks noChangeAspect="1"/>
          </p:cNvGrpSpPr>
          <p:nvPr/>
        </p:nvGrpSpPr>
        <p:grpSpPr>
          <a:xfrm>
            <a:off x="5564" y="4437044"/>
            <a:ext cx="5303520" cy="1776007"/>
            <a:chOff x="484584" y="5314740"/>
            <a:chExt cx="5475101" cy="1833462"/>
          </a:xfrm>
        </p:grpSpPr>
        <p:pic>
          <p:nvPicPr>
            <p:cNvPr id="13" name="Picture 12" descr="Office_of_Naval_Research_Official_Logo-1024x466.jpg">
              <a:extLst>
                <a:ext uri="{FF2B5EF4-FFF2-40B4-BE49-F238E27FC236}">
                  <a16:creationId xmlns:a16="http://schemas.microsoft.com/office/drawing/2014/main" id="{0D24A67F-C6D0-2AD3-B89D-87592F305E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12387" y="5590449"/>
              <a:ext cx="1647298" cy="749650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B805712-5F8F-ECA3-3FCF-1E3C2860FCA7}"/>
                </a:ext>
              </a:extLst>
            </p:cNvPr>
            <p:cNvGrpSpPr/>
            <p:nvPr/>
          </p:nvGrpSpPr>
          <p:grpSpPr>
            <a:xfrm>
              <a:off x="484584" y="5314740"/>
              <a:ext cx="3644540" cy="1029966"/>
              <a:chOff x="1046010" y="4946096"/>
              <a:chExt cx="3536991" cy="999570"/>
            </a:xfrm>
          </p:grpSpPr>
          <p:pic>
            <p:nvPicPr>
              <p:cNvPr id="26" name="Picture 25" descr="nsf1-27nlys4-150x150.jp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46010" y="4946096"/>
                <a:ext cx="999572" cy="999570"/>
              </a:xfrm>
              <a:prstGeom prst="rect">
                <a:avLst/>
              </a:prstGeom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979C6C78-0CBD-9C43-4699-E676567E6E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419873" y="5150278"/>
                <a:ext cx="2163128" cy="699412"/>
              </a:xfrm>
              <a:prstGeom prst="rect">
                <a:avLst/>
              </a:prstGeom>
            </p:spPr>
          </p:pic>
        </p:grp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DB827649-4404-4ABB-F92D-60D738F12BE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430959" y="6512363"/>
              <a:ext cx="1644405" cy="635839"/>
            </a:xfrm>
            <a:prstGeom prst="rect">
              <a:avLst/>
            </a:prstGeom>
          </p:spPr>
        </p:pic>
        <p:pic>
          <p:nvPicPr>
            <p:cNvPr id="17" name="Picture 16" descr="A logo with blue text&#10;&#10;Description automatically generated">
              <a:extLst>
                <a:ext uri="{FF2B5EF4-FFF2-40B4-BE49-F238E27FC236}">
                  <a16:creationId xmlns:a16="http://schemas.microsoft.com/office/drawing/2014/main" id="{3ACA6E98-E9CE-85A6-4B02-F78A9977FD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83808" y="6427977"/>
              <a:ext cx="1322287" cy="720225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A02D63B-87BE-588F-7E61-85F17D123AA1}"/>
              </a:ext>
            </a:extLst>
          </p:cNvPr>
          <p:cNvGrpSpPr/>
          <p:nvPr/>
        </p:nvGrpSpPr>
        <p:grpSpPr>
          <a:xfrm>
            <a:off x="5392001" y="4153619"/>
            <a:ext cx="6729318" cy="2489736"/>
            <a:chOff x="5392001" y="4218934"/>
            <a:chExt cx="6729318" cy="2489736"/>
          </a:xfrm>
        </p:grpSpPr>
        <p:pic>
          <p:nvPicPr>
            <p:cNvPr id="48" name="Picture 47" descr="A logo of a university&#10;&#10;Description automatically generated">
              <a:extLst>
                <a:ext uri="{FF2B5EF4-FFF2-40B4-BE49-F238E27FC236}">
                  <a16:creationId xmlns:a16="http://schemas.microsoft.com/office/drawing/2014/main" id="{F3CC8690-2F6D-6006-43DF-61E26D53A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593900" y="5547604"/>
              <a:ext cx="946835" cy="710673"/>
            </a:xfrm>
            <a:prstGeom prst="rect">
              <a:avLst/>
            </a:prstGeom>
          </p:spPr>
        </p:pic>
        <p:pic>
          <p:nvPicPr>
            <p:cNvPr id="50" name="Picture 49" descr="A logo for a university&#10;&#10;Description automatically generated">
              <a:extLst>
                <a:ext uri="{FF2B5EF4-FFF2-40B4-BE49-F238E27FC236}">
                  <a16:creationId xmlns:a16="http://schemas.microsoft.com/office/drawing/2014/main" id="{E9651EF2-6DA8-B713-381B-D37449D880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r="9264"/>
            <a:stretch/>
          </p:blipFill>
          <p:spPr>
            <a:xfrm>
              <a:off x="8745999" y="5578512"/>
              <a:ext cx="853055" cy="615914"/>
            </a:xfrm>
            <a:prstGeom prst="rect">
              <a:avLst/>
            </a:prstGeom>
          </p:spPr>
        </p:pic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F8BE75CA-2700-8C2E-F6A8-72C4AA1AE8D4}"/>
                </a:ext>
              </a:extLst>
            </p:cNvPr>
            <p:cNvGrpSpPr/>
            <p:nvPr/>
          </p:nvGrpSpPr>
          <p:grpSpPr>
            <a:xfrm>
              <a:off x="5552013" y="4520466"/>
              <a:ext cx="2912876" cy="2086137"/>
              <a:chOff x="6158186" y="4509535"/>
              <a:chExt cx="2912876" cy="2086137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FD796755-1225-92E3-3C5E-5BFAC10AA651}"/>
                  </a:ext>
                </a:extLst>
              </p:cNvPr>
              <p:cNvGrpSpPr/>
              <p:nvPr/>
            </p:nvGrpSpPr>
            <p:grpSpPr>
              <a:xfrm>
                <a:off x="6158186" y="4509535"/>
                <a:ext cx="2912876" cy="2086137"/>
                <a:chOff x="6435586" y="4509535"/>
                <a:chExt cx="2912876" cy="2086137"/>
              </a:xfrm>
            </p:grpSpPr>
            <p:sp>
              <p:nvSpPr>
                <p:cNvPr id="5" name="Rounded Rectangle 4">
                  <a:extLst>
                    <a:ext uri="{FF2B5EF4-FFF2-40B4-BE49-F238E27FC236}">
                      <a16:creationId xmlns:a16="http://schemas.microsoft.com/office/drawing/2014/main" id="{F15B0499-3E5F-FBD1-B511-5ED3B20480B3}"/>
                    </a:ext>
                  </a:extLst>
                </p:cNvPr>
                <p:cNvSpPr/>
                <p:nvPr/>
              </p:nvSpPr>
              <p:spPr>
                <a:xfrm>
                  <a:off x="6435586" y="4509535"/>
                  <a:ext cx="2862525" cy="2086137"/>
                </a:xfrm>
                <a:prstGeom prst="roundRect">
                  <a:avLst>
                    <a:gd name="adj" fmla="val 9966"/>
                  </a:avLst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/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5818505-D932-268E-7BD8-D90892BEE1D3}"/>
                    </a:ext>
                  </a:extLst>
                </p:cNvPr>
                <p:cNvSpPr/>
                <p:nvPr/>
              </p:nvSpPr>
              <p:spPr>
                <a:xfrm>
                  <a:off x="6485937" y="4827917"/>
                  <a:ext cx="2862525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400" b="1" dirty="0">
                      <a:latin typeface="Helvetica"/>
                      <a:cs typeface="Helvetica"/>
                    </a:rPr>
                    <a:t>(</a:t>
                  </a:r>
                  <a:r>
                    <a:rPr lang="en-US" sz="1400" b="1" i="1" dirty="0">
                      <a:solidFill>
                        <a:srgbClr val="0432FF"/>
                      </a:solidFill>
                      <a:latin typeface="Helvetica"/>
                      <a:cs typeface="Helvetica"/>
                    </a:rPr>
                    <a:t>Qu</a:t>
                  </a:r>
                  <a:r>
                    <a:rPr lang="en-US" sz="1400" b="1" i="1" dirty="0">
                      <a:latin typeface="Helvetica"/>
                      <a:cs typeface="Helvetica"/>
                    </a:rPr>
                    <a:t>antum</a:t>
                  </a:r>
                  <a:r>
                    <a:rPr lang="en-US" sz="1400" b="1" i="1" dirty="0">
                      <a:solidFill>
                        <a:srgbClr val="FF0000"/>
                      </a:solidFill>
                      <a:latin typeface="Helvetica"/>
                      <a:cs typeface="Helvetica"/>
                    </a:rPr>
                    <a:t> </a:t>
                  </a:r>
                  <a:r>
                    <a:rPr lang="en-US" sz="1400" b="1" i="1" dirty="0">
                      <a:solidFill>
                        <a:srgbClr val="0432FF"/>
                      </a:solidFill>
                      <a:latin typeface="Helvetica"/>
                      <a:cs typeface="Helvetica"/>
                    </a:rPr>
                    <a:t>I</a:t>
                  </a:r>
                  <a:r>
                    <a:rPr lang="en-US" sz="1400" b="1" i="1" dirty="0">
                      <a:latin typeface="Helvetica"/>
                      <a:cs typeface="Helvetica"/>
                    </a:rPr>
                    <a:t>nvisible </a:t>
                  </a:r>
                  <a:r>
                    <a:rPr lang="en-US" sz="1400" b="1" i="1" dirty="0">
                      <a:solidFill>
                        <a:srgbClr val="0432FF"/>
                      </a:solidFill>
                      <a:latin typeface="Helvetica"/>
                      <a:cs typeface="Helvetica"/>
                    </a:rPr>
                    <a:t>P</a:t>
                  </a:r>
                  <a:r>
                    <a:rPr lang="en-US" sz="1400" b="1" i="1" dirty="0">
                      <a:latin typeface="Helvetica"/>
                      <a:cs typeface="Helvetica"/>
                    </a:rPr>
                    <a:t>article</a:t>
                  </a:r>
                  <a:r>
                    <a:rPr lang="en-US" sz="1400" b="1" i="1" dirty="0">
                      <a:solidFill>
                        <a:srgbClr val="FF0000"/>
                      </a:solidFill>
                      <a:latin typeface="Helvetica"/>
                      <a:cs typeface="Helvetica"/>
                    </a:rPr>
                    <a:t> </a:t>
                  </a:r>
                  <a:r>
                    <a:rPr lang="en-US" sz="1400" b="1" i="1" dirty="0">
                      <a:solidFill>
                        <a:srgbClr val="0432FF"/>
                      </a:solidFill>
                      <a:latin typeface="Helvetica"/>
                      <a:cs typeface="Helvetica"/>
                    </a:rPr>
                    <a:t>S</a:t>
                  </a:r>
                  <a:r>
                    <a:rPr lang="en-US" sz="1400" b="1" i="1" dirty="0">
                      <a:latin typeface="Helvetica"/>
                      <a:cs typeface="Helvetica"/>
                    </a:rPr>
                    <a:t>earch</a:t>
                  </a:r>
                  <a:r>
                    <a:rPr lang="en-US" sz="1400" b="1" dirty="0">
                      <a:latin typeface="Helvetica"/>
                      <a:cs typeface="Helvetica"/>
                    </a:rPr>
                    <a:t>) </a:t>
                  </a:r>
                  <a:endParaRPr lang="en-US" sz="1400" dirty="0"/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A2ECD01D-3E94-5FD7-15E0-071E468502C0}"/>
                    </a:ext>
                  </a:extLst>
                </p:cNvPr>
                <p:cNvSpPr txBox="1"/>
                <p:nvPr/>
              </p:nvSpPr>
              <p:spPr>
                <a:xfrm>
                  <a:off x="6503933" y="4509535"/>
                  <a:ext cx="126415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b="1" dirty="0" err="1">
                      <a:latin typeface="Helvetica"/>
                      <a:cs typeface="Helvetica"/>
                    </a:rPr>
                    <a:t>QuIPs</a:t>
                  </a:r>
                  <a:r>
                    <a:rPr lang="en-US" sz="2000" b="1" dirty="0">
                      <a:latin typeface="Helvetica"/>
                      <a:cs typeface="Helvetica"/>
                    </a:rPr>
                    <a:t>:</a:t>
                  </a:r>
                </a:p>
              </p:txBody>
            </p:sp>
          </p:grpSp>
          <p:pic>
            <p:nvPicPr>
              <p:cNvPr id="25" name="Picture 24" descr="A blue and white sign&#10;&#10;Description automatically generated">
                <a:extLst>
                  <a:ext uri="{FF2B5EF4-FFF2-40B4-BE49-F238E27FC236}">
                    <a16:creationId xmlns:a16="http://schemas.microsoft.com/office/drawing/2014/main" id="{0815619F-ABEF-28FD-9CBC-B2EB14F524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267457" y="5973825"/>
                <a:ext cx="1689418" cy="461673"/>
              </a:xfrm>
              <a:prstGeom prst="rect">
                <a:avLst/>
              </a:prstGeom>
            </p:spPr>
          </p:pic>
          <p:pic>
            <p:nvPicPr>
              <p:cNvPr id="30" name="Picture 29" descr="A logo for a school&#10;&#10;Description automatically generated">
                <a:extLst>
                  <a:ext uri="{FF2B5EF4-FFF2-40B4-BE49-F238E27FC236}">
                    <a16:creationId xmlns:a16="http://schemas.microsoft.com/office/drawing/2014/main" id="{E224384A-B06A-7225-ED76-006BDBF564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035185" y="5267457"/>
                <a:ext cx="905241" cy="905241"/>
              </a:xfrm>
              <a:prstGeom prst="rect">
                <a:avLst/>
              </a:prstGeom>
            </p:spPr>
          </p:pic>
          <p:pic>
            <p:nvPicPr>
              <p:cNvPr id="34" name="Picture 33" descr="A blue text on a black background&#10;&#10;Description automatically generated">
                <a:extLst>
                  <a:ext uri="{FF2B5EF4-FFF2-40B4-BE49-F238E27FC236}">
                    <a16:creationId xmlns:a16="http://schemas.microsoft.com/office/drawing/2014/main" id="{9C6544BF-274B-79A5-95BD-80DC74793C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674566" y="5165037"/>
                <a:ext cx="921385" cy="921385"/>
              </a:xfrm>
              <a:prstGeom prst="rect">
                <a:avLst/>
              </a:prstGeom>
            </p:spPr>
          </p:pic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63128D13-D235-040E-8672-AEA3A5A6E696}"/>
                </a:ext>
              </a:extLst>
            </p:cNvPr>
            <p:cNvGrpSpPr/>
            <p:nvPr/>
          </p:nvGrpSpPr>
          <p:grpSpPr>
            <a:xfrm>
              <a:off x="8514074" y="4502359"/>
              <a:ext cx="3607245" cy="2104245"/>
              <a:chOff x="6435585" y="4458975"/>
              <a:chExt cx="3607245" cy="2104245"/>
            </a:xfrm>
          </p:grpSpPr>
          <p:sp>
            <p:nvSpPr>
              <p:cNvPr id="41" name="Rounded Rectangle 40">
                <a:extLst>
                  <a:ext uri="{FF2B5EF4-FFF2-40B4-BE49-F238E27FC236}">
                    <a16:creationId xmlns:a16="http://schemas.microsoft.com/office/drawing/2014/main" id="{E45CDAD5-1EDA-02DB-6685-6DDFC8E12CFB}"/>
                  </a:ext>
                </a:extLst>
              </p:cNvPr>
              <p:cNvSpPr/>
              <p:nvPr/>
            </p:nvSpPr>
            <p:spPr>
              <a:xfrm>
                <a:off x="6435585" y="4458975"/>
                <a:ext cx="3607245" cy="2104245"/>
              </a:xfrm>
              <a:prstGeom prst="roundRect">
                <a:avLst>
                  <a:gd name="adj" fmla="val 9966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E4BBF202-7C64-B687-5CB0-D1C4004B081E}"/>
                  </a:ext>
                </a:extLst>
              </p:cNvPr>
              <p:cNvSpPr/>
              <p:nvPr/>
            </p:nvSpPr>
            <p:spPr>
              <a:xfrm>
                <a:off x="6485936" y="4827917"/>
                <a:ext cx="2272535" cy="6324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170" b="1" dirty="0">
                    <a:latin typeface="Helvetica"/>
                    <a:cs typeface="Helvetica"/>
                  </a:rPr>
                  <a:t>(</a:t>
                </a:r>
                <a:r>
                  <a:rPr lang="en-US" sz="1170" b="1" i="1" dirty="0">
                    <a:solidFill>
                      <a:srgbClr val="0432FF"/>
                    </a:solidFill>
                    <a:latin typeface="Helvetica"/>
                    <a:cs typeface="Helvetica"/>
                  </a:rPr>
                  <a:t>Ma</a:t>
                </a:r>
                <a:r>
                  <a:rPr lang="en-US" sz="1170" b="1" i="1" dirty="0">
                    <a:latin typeface="Helvetica"/>
                    <a:cs typeface="Helvetica"/>
                  </a:rPr>
                  <a:t>croscopic </a:t>
                </a:r>
                <a:r>
                  <a:rPr lang="en-US" sz="1170" b="1" i="1" dirty="0">
                    <a:solidFill>
                      <a:srgbClr val="0432FF"/>
                    </a:solidFill>
                    <a:latin typeface="Helvetica"/>
                    <a:cs typeface="Helvetica"/>
                  </a:rPr>
                  <a:t>S</a:t>
                </a:r>
                <a:r>
                  <a:rPr lang="en-US" sz="1170" b="1" i="1" dirty="0">
                    <a:latin typeface="Helvetica"/>
                    <a:cs typeface="Helvetica"/>
                  </a:rPr>
                  <a:t>uperpositions </a:t>
                </a:r>
                <a:r>
                  <a:rPr lang="en-US" sz="1170" b="1" i="1" dirty="0">
                    <a:solidFill>
                      <a:srgbClr val="0432FF"/>
                    </a:solidFill>
                    <a:latin typeface="Helvetica"/>
                    <a:cs typeface="Helvetica"/>
                  </a:rPr>
                  <a:t>T</a:t>
                </a:r>
                <a:r>
                  <a:rPr lang="en-US" sz="1170" b="1" i="1" dirty="0">
                    <a:latin typeface="Helvetica"/>
                    <a:cs typeface="Helvetica"/>
                  </a:rPr>
                  <a:t>owards Witnessing the </a:t>
                </a:r>
                <a:r>
                  <a:rPr lang="en-US" sz="1170" b="1" i="1" dirty="0">
                    <a:solidFill>
                      <a:srgbClr val="0432FF"/>
                    </a:solidFill>
                    <a:latin typeface="Helvetica"/>
                    <a:cs typeface="Helvetica"/>
                  </a:rPr>
                  <a:t>Q</a:t>
                </a:r>
                <a:r>
                  <a:rPr lang="en-US" sz="1170" b="1" i="1" dirty="0">
                    <a:latin typeface="Helvetica"/>
                    <a:cs typeface="Helvetica"/>
                  </a:rPr>
                  <a:t>uantum nature of </a:t>
                </a:r>
                <a:r>
                  <a:rPr lang="en-US" sz="1170" b="1" i="1" dirty="0">
                    <a:solidFill>
                      <a:srgbClr val="0432FF"/>
                    </a:solidFill>
                    <a:latin typeface="Helvetica"/>
                    <a:cs typeface="Helvetica"/>
                  </a:rPr>
                  <a:t>G</a:t>
                </a:r>
                <a:r>
                  <a:rPr lang="en-US" sz="1170" b="1" i="1" dirty="0">
                    <a:latin typeface="Helvetica"/>
                    <a:cs typeface="Helvetica"/>
                  </a:rPr>
                  <a:t>ravity</a:t>
                </a:r>
                <a:r>
                  <a:rPr lang="en-US" sz="1170" b="1" dirty="0">
                    <a:latin typeface="Helvetica"/>
                    <a:cs typeface="Helvetica"/>
                  </a:rPr>
                  <a:t>) </a:t>
                </a:r>
                <a:endParaRPr lang="en-US" sz="1170" dirty="0"/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54A57E3-A6F4-2601-74B1-8385699864F1}"/>
                  </a:ext>
                </a:extLst>
              </p:cNvPr>
              <p:cNvSpPr txBox="1"/>
              <p:nvPr/>
            </p:nvSpPr>
            <p:spPr>
              <a:xfrm>
                <a:off x="6503933" y="4509535"/>
                <a:ext cx="147754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latin typeface="Helvetica"/>
                    <a:cs typeface="Helvetica"/>
                  </a:rPr>
                  <a:t>MAST-QG:</a:t>
                </a:r>
              </a:p>
            </p:txBody>
          </p:sp>
        </p:grpSp>
        <p:pic>
          <p:nvPicPr>
            <p:cNvPr id="45" name="Picture 44" descr="A group of black spheres with blue and red lines&#10;&#10;Description automatically generated">
              <a:extLst>
                <a:ext uri="{FF2B5EF4-FFF2-40B4-BE49-F238E27FC236}">
                  <a16:creationId xmlns:a16="http://schemas.microsoft.com/office/drawing/2014/main" id="{9B5EF691-2785-BC3A-B384-5952BC6FBD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0849582" y="4552919"/>
              <a:ext cx="1206492" cy="904869"/>
            </a:xfrm>
            <a:prstGeom prst="rect">
              <a:avLst/>
            </a:prstGeom>
          </p:spPr>
        </p:pic>
        <p:pic>
          <p:nvPicPr>
            <p:cNvPr id="46" name="Picture 45" descr="A blue text on a black background&#10;&#10;Description automatically generated">
              <a:extLst>
                <a:ext uri="{FF2B5EF4-FFF2-40B4-BE49-F238E27FC236}">
                  <a16:creationId xmlns:a16="http://schemas.microsoft.com/office/drawing/2014/main" id="{ADEF1404-7091-5710-27AF-35EC177D90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0836960" y="5973385"/>
              <a:ext cx="735285" cy="735285"/>
            </a:xfrm>
            <a:prstGeom prst="rect">
              <a:avLst/>
            </a:prstGeom>
          </p:spPr>
        </p:pic>
        <p:pic>
          <p:nvPicPr>
            <p:cNvPr id="52" name="Picture 51" descr="A black and grey logo&#10;&#10;Description automatically generated">
              <a:extLst>
                <a:ext uri="{FF2B5EF4-FFF2-40B4-BE49-F238E27FC236}">
                  <a16:creationId xmlns:a16="http://schemas.microsoft.com/office/drawing/2014/main" id="{72C10F4A-0971-FED0-ED30-1727E804B6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0460376" y="5657653"/>
              <a:ext cx="1345474" cy="395233"/>
            </a:xfrm>
            <a:prstGeom prst="rect">
              <a:avLst/>
            </a:prstGeom>
          </p:spPr>
        </p:pic>
        <p:pic>
          <p:nvPicPr>
            <p:cNvPr id="54" name="Picture 53" descr="Red text on a white background&#10;&#10;Description automatically generated">
              <a:extLst>
                <a:ext uri="{FF2B5EF4-FFF2-40B4-BE49-F238E27FC236}">
                  <a16:creationId xmlns:a16="http://schemas.microsoft.com/office/drawing/2014/main" id="{B2796177-BD7B-EB09-3ACC-B31E5427E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099049" y="6194426"/>
              <a:ext cx="1358769" cy="374614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6489B8C-BA78-2325-E5A2-F953B49C417E}"/>
                </a:ext>
              </a:extLst>
            </p:cNvPr>
            <p:cNvSpPr txBox="1"/>
            <p:nvPr/>
          </p:nvSpPr>
          <p:spPr>
            <a:xfrm>
              <a:off x="5392001" y="4218934"/>
              <a:ext cx="39326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With collaborators:</a:t>
              </a:r>
            </a:p>
          </p:txBody>
        </p:sp>
      </p:grpSp>
      <p:pic>
        <p:nvPicPr>
          <p:cNvPr id="14" name="Picture 13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0E7FCC42-3BA6-AD2C-4006-CDB30C165A5A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t="20699" b="6953"/>
          <a:stretch/>
        </p:blipFill>
        <p:spPr>
          <a:xfrm>
            <a:off x="6298850" y="171759"/>
            <a:ext cx="5673260" cy="3827508"/>
          </a:xfrm>
          <a:prstGeom prst="rect">
            <a:avLst/>
          </a:prstGeom>
        </p:spPr>
      </p:pic>
      <p:pic>
        <p:nvPicPr>
          <p:cNvPr id="27" name="Picture 26" descr="A green light on a black background&#10;&#10;AI-generated content may be incorrect.">
            <a:extLst>
              <a:ext uri="{FF2B5EF4-FFF2-40B4-BE49-F238E27FC236}">
                <a16:creationId xmlns:a16="http://schemas.microsoft.com/office/drawing/2014/main" id="{1E001653-1C7C-997C-BFE8-01CC8868133A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 t="34201" b="39730"/>
          <a:stretch/>
        </p:blipFill>
        <p:spPr>
          <a:xfrm>
            <a:off x="918817" y="927365"/>
            <a:ext cx="2105362" cy="77589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1E01327-30C3-7F91-93BB-DC2D9204D0FB}"/>
              </a:ext>
            </a:extLst>
          </p:cNvPr>
          <p:cNvSpPr txBox="1"/>
          <p:nvPr/>
        </p:nvSpPr>
        <p:spPr>
          <a:xfrm>
            <a:off x="680198" y="2350790"/>
            <a:ext cx="258259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2575" indent="106462"/>
            <a:r>
              <a:rPr lang="en-US" sz="1600" dirty="0">
                <a:latin typeface="Helvetica"/>
                <a:cs typeface="Helvetica"/>
              </a:rPr>
              <a:t>Jackie </a:t>
            </a:r>
            <a:r>
              <a:rPr lang="en-US" sz="1600" dirty="0" err="1">
                <a:latin typeface="Helvetica"/>
                <a:cs typeface="Helvetica"/>
              </a:rPr>
              <a:t>Baeza</a:t>
            </a:r>
            <a:r>
              <a:rPr lang="en-US" sz="1600" dirty="0">
                <a:latin typeface="Helvetica"/>
                <a:cs typeface="Helvetica"/>
              </a:rPr>
              <a:t>-Rubio</a:t>
            </a:r>
          </a:p>
          <a:p>
            <a:pPr marL="302575" indent="106462"/>
            <a:r>
              <a:rPr lang="en-US" sz="1600" dirty="0">
                <a:latin typeface="Helvetica"/>
                <a:cs typeface="Helvetica"/>
              </a:rPr>
              <a:t>Lucas </a:t>
            </a:r>
            <a:r>
              <a:rPr lang="en-US" sz="1600" dirty="0" err="1">
                <a:latin typeface="Helvetica"/>
                <a:cs typeface="Helvetica"/>
              </a:rPr>
              <a:t>Darroch</a:t>
            </a:r>
            <a:endParaRPr lang="en-US" sz="1600" dirty="0">
              <a:latin typeface="Helvetica"/>
              <a:cs typeface="Helvetica"/>
            </a:endParaRPr>
          </a:p>
          <a:p>
            <a:pPr marL="302575" indent="106462"/>
            <a:r>
              <a:rPr lang="en-US" sz="1600" dirty="0">
                <a:latin typeface="Helvetica"/>
                <a:cs typeface="Helvetica"/>
              </a:rPr>
              <a:t>Cecily Lowe</a:t>
            </a:r>
          </a:p>
          <a:p>
            <a:pPr marL="302575" indent="106462"/>
            <a:r>
              <a:rPr lang="en-US" sz="1600" dirty="0">
                <a:latin typeface="Helvetica"/>
                <a:cs typeface="Helvetica"/>
              </a:rPr>
              <a:t>Aaron Markowitz</a:t>
            </a:r>
          </a:p>
          <a:p>
            <a:pPr marL="302575" indent="106462"/>
            <a:r>
              <a:rPr lang="en-US" sz="1600" dirty="0">
                <a:latin typeface="Helvetica"/>
                <a:cs typeface="Helvetica"/>
              </a:rPr>
              <a:t>Siddhant Mehrotra</a:t>
            </a:r>
          </a:p>
          <a:p>
            <a:pPr marL="302575" indent="106462"/>
            <a:r>
              <a:rPr lang="en-US" sz="1600" dirty="0">
                <a:latin typeface="Helvetica"/>
                <a:cs typeface="Helvetica"/>
              </a:rPr>
              <a:t>David Moore</a:t>
            </a:r>
          </a:p>
          <a:p>
            <a:pPr marL="302575" indent="106462"/>
            <a:endParaRPr lang="en-US" sz="1600" dirty="0">
              <a:latin typeface="Helvetica"/>
              <a:cs typeface="Helvetica"/>
            </a:endParaRPr>
          </a:p>
          <a:p>
            <a:pPr marL="302575" indent="106462"/>
            <a:endParaRPr lang="en-US" sz="1600" dirty="0">
              <a:latin typeface="Helvetica"/>
              <a:cs typeface="Helvetic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C9FE3C-B994-67EB-738F-235E850B0B08}"/>
              </a:ext>
            </a:extLst>
          </p:cNvPr>
          <p:cNvSpPr txBox="1"/>
          <p:nvPr/>
        </p:nvSpPr>
        <p:spPr>
          <a:xfrm>
            <a:off x="2938605" y="2342619"/>
            <a:ext cx="21800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2575" indent="106462"/>
            <a:r>
              <a:rPr lang="en-US" sz="1600" dirty="0">
                <a:latin typeface="Helvetica"/>
                <a:cs typeface="Helvetica"/>
              </a:rPr>
              <a:t>Isabelle Ong</a:t>
            </a:r>
          </a:p>
          <a:p>
            <a:pPr marL="302575" indent="106462"/>
            <a:r>
              <a:rPr lang="en-US" sz="1600" dirty="0">
                <a:latin typeface="Helvetica"/>
                <a:cs typeface="Helvetica"/>
              </a:rPr>
              <a:t>Tom Penny</a:t>
            </a:r>
          </a:p>
          <a:p>
            <a:pPr marL="302575" indent="106462"/>
            <a:r>
              <a:rPr lang="en-US" sz="1600" dirty="0">
                <a:latin typeface="Helvetica"/>
                <a:cs typeface="Helvetica"/>
              </a:rPr>
              <a:t>Ben Siegel</a:t>
            </a:r>
          </a:p>
          <a:p>
            <a:pPr marL="302575" indent="106462"/>
            <a:r>
              <a:rPr lang="en-US" sz="1600" dirty="0">
                <a:latin typeface="Helvetica"/>
                <a:cs typeface="Helvetica"/>
              </a:rPr>
              <a:t>Yu-Han Tseng</a:t>
            </a:r>
          </a:p>
          <a:p>
            <a:pPr marL="302575" indent="106462"/>
            <a:r>
              <a:rPr lang="en-US" sz="1600" dirty="0">
                <a:latin typeface="Helvetica"/>
                <a:cs typeface="Helvetica"/>
              </a:rPr>
              <a:t>Jiaxiang Wang</a:t>
            </a:r>
          </a:p>
          <a:p>
            <a:pPr marL="302575" indent="106462"/>
            <a:r>
              <a:rPr lang="en-US" sz="1600" dirty="0">
                <a:latin typeface="Helvetica"/>
                <a:cs typeface="Helvetica"/>
              </a:rPr>
              <a:t>Molly Watts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49238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58E753BE-A4A7-5346-A63A-7395193C3EAC}"/>
              </a:ext>
            </a:extLst>
          </p:cNvPr>
          <p:cNvGrpSpPr>
            <a:grpSpLocks noChangeAspect="1"/>
          </p:cNvGrpSpPr>
          <p:nvPr/>
        </p:nvGrpSpPr>
        <p:grpSpPr>
          <a:xfrm>
            <a:off x="-97608" y="3805694"/>
            <a:ext cx="4147509" cy="2693566"/>
            <a:chOff x="-77039" y="3422246"/>
            <a:chExt cx="5596734" cy="3634752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2F7FEA2-82B1-BF4B-9ABE-375A13E0A771}"/>
                </a:ext>
              </a:extLst>
            </p:cNvPr>
            <p:cNvSpPr txBox="1"/>
            <p:nvPr/>
          </p:nvSpPr>
          <p:spPr>
            <a:xfrm>
              <a:off x="696096" y="3422246"/>
              <a:ext cx="4523636" cy="4983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Helvetica" pitchFamily="2" charset="0"/>
                </a:rPr>
                <a:t>Step 3: Stabilize spin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CD769D4F-FCA2-0242-972A-FCF628579B77}"/>
                </a:ext>
              </a:extLst>
            </p:cNvPr>
            <p:cNvGrpSpPr/>
            <p:nvPr/>
          </p:nvGrpSpPr>
          <p:grpSpPr>
            <a:xfrm>
              <a:off x="-77039" y="3951292"/>
              <a:ext cx="5596734" cy="3105706"/>
              <a:chOff x="-77039" y="3951292"/>
              <a:chExt cx="5596734" cy="3105706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1ADEE702-D553-014C-B8C4-909057C2CAA7}"/>
                  </a:ext>
                </a:extLst>
              </p:cNvPr>
              <p:cNvGrpSpPr/>
              <p:nvPr/>
            </p:nvGrpSpPr>
            <p:grpSpPr>
              <a:xfrm>
                <a:off x="196164" y="3951292"/>
                <a:ext cx="5323531" cy="3105706"/>
                <a:chOff x="-244280" y="4042357"/>
                <a:chExt cx="5323531" cy="3105706"/>
              </a:xfrm>
            </p:grpSpPr>
            <p:grpSp>
              <p:nvGrpSpPr>
                <p:cNvPr id="62" name="Group 61">
                  <a:extLst>
                    <a:ext uri="{FF2B5EF4-FFF2-40B4-BE49-F238E27FC236}">
                      <a16:creationId xmlns:a16="http://schemas.microsoft.com/office/drawing/2014/main" id="{F14754DD-ADE3-F544-A051-942B056D0723}"/>
                    </a:ext>
                  </a:extLst>
                </p:cNvPr>
                <p:cNvGrpSpPr/>
                <p:nvPr/>
              </p:nvGrpSpPr>
              <p:grpSpPr>
                <a:xfrm>
                  <a:off x="2082052" y="4042357"/>
                  <a:ext cx="2997199" cy="2756679"/>
                  <a:chOff x="5992155" y="4585714"/>
                  <a:chExt cx="3970541" cy="3642440"/>
                </a:xfrm>
              </p:grpSpPr>
              <p:pic>
                <p:nvPicPr>
                  <p:cNvPr id="66" name="Picture 65" descr="3plots.pdf">
                    <a:extLst>
                      <a:ext uri="{FF2B5EF4-FFF2-40B4-BE49-F238E27FC236}">
                        <a16:creationId xmlns:a16="http://schemas.microsoft.com/office/drawing/2014/main" id="{10666C93-1C32-E340-9CCF-432DA97D718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68078"/>
                  <a:stretch/>
                </p:blipFill>
                <p:spPr>
                  <a:xfrm>
                    <a:off x="5992155" y="4585714"/>
                    <a:ext cx="3970541" cy="3642440"/>
                  </a:xfrm>
                  <a:prstGeom prst="rect">
                    <a:avLst/>
                  </a:prstGeom>
                </p:spPr>
              </p:pic>
              <p:pic>
                <p:nvPicPr>
                  <p:cNvPr id="65" name="Picture 64" descr="3plots.pdf">
                    <a:extLst>
                      <a:ext uri="{FF2B5EF4-FFF2-40B4-BE49-F238E27FC236}">
                        <a16:creationId xmlns:a16="http://schemas.microsoft.com/office/drawing/2014/main" id="{25FB1573-AAC2-9248-8501-675CED44EE1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-435" r="98297"/>
                  <a:stretch/>
                </p:blipFill>
                <p:spPr>
                  <a:xfrm>
                    <a:off x="6084717" y="4632457"/>
                    <a:ext cx="205027" cy="2807208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76" name="Group 75">
                  <a:extLst>
                    <a:ext uri="{FF2B5EF4-FFF2-40B4-BE49-F238E27FC236}">
                      <a16:creationId xmlns:a16="http://schemas.microsoft.com/office/drawing/2014/main" id="{088973DD-1055-F44A-8B70-A7BD313D8D0F}"/>
                    </a:ext>
                  </a:extLst>
                </p:cNvPr>
                <p:cNvGrpSpPr/>
                <p:nvPr/>
              </p:nvGrpSpPr>
              <p:grpSpPr>
                <a:xfrm>
                  <a:off x="723259" y="4108678"/>
                  <a:ext cx="970268" cy="1959105"/>
                  <a:chOff x="8590166" y="1414608"/>
                  <a:chExt cx="1414108" cy="2855277"/>
                </a:xfrm>
              </p:grpSpPr>
              <p:cxnSp>
                <p:nvCxnSpPr>
                  <p:cNvPr id="78" name="Straight Arrow Connector 77">
                    <a:extLst>
                      <a:ext uri="{FF2B5EF4-FFF2-40B4-BE49-F238E27FC236}">
                        <a16:creationId xmlns:a16="http://schemas.microsoft.com/office/drawing/2014/main" id="{DB5768FD-245D-B349-98F8-9F1C151D4CEF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9235833" y="2074398"/>
                    <a:ext cx="0" cy="2195487"/>
                  </a:xfrm>
                  <a:prstGeom prst="straightConnector1">
                    <a:avLst/>
                  </a:prstGeom>
                  <a:ln w="12700">
                    <a:solidFill>
                      <a:schemeClr val="tx1"/>
                    </a:solidFill>
                    <a:prstDash val="dash"/>
                    <a:tailEnd type="non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9" name="Oval 78">
                    <a:extLst>
                      <a:ext uri="{FF2B5EF4-FFF2-40B4-BE49-F238E27FC236}">
                        <a16:creationId xmlns:a16="http://schemas.microsoft.com/office/drawing/2014/main" id="{B23FC715-BF2E-5E45-A926-438F776DA2DB}"/>
                      </a:ext>
                    </a:extLst>
                  </p:cNvPr>
                  <p:cNvSpPr/>
                  <p:nvPr/>
                </p:nvSpPr>
                <p:spPr>
                  <a:xfrm>
                    <a:off x="8663841" y="2529572"/>
                    <a:ext cx="1122993" cy="1374995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bg1">
                          <a:lumMod val="50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/>
                  </a:p>
                </p:txBody>
              </p:sp>
              <p:cxnSp>
                <p:nvCxnSpPr>
                  <p:cNvPr id="80" name="Straight Arrow Connector 79">
                    <a:extLst>
                      <a:ext uri="{FF2B5EF4-FFF2-40B4-BE49-F238E27FC236}">
                        <a16:creationId xmlns:a16="http://schemas.microsoft.com/office/drawing/2014/main" id="{AB05502C-89EF-1449-840D-B34EC57E3BD9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9235833" y="2833961"/>
                    <a:ext cx="0" cy="451334"/>
                  </a:xfrm>
                  <a:prstGeom prst="straightConnector1">
                    <a:avLst/>
                  </a:prstGeom>
                  <a:ln>
                    <a:solidFill>
                      <a:srgbClr val="0000FF"/>
                    </a:solidFill>
                    <a:tailEnd type="arrow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1" name="Freeform 80">
                    <a:extLst>
                      <a:ext uri="{FF2B5EF4-FFF2-40B4-BE49-F238E27FC236}">
                        <a16:creationId xmlns:a16="http://schemas.microsoft.com/office/drawing/2014/main" id="{670929FC-2799-7C42-8462-9DFB7C5EDBD4}"/>
                      </a:ext>
                    </a:extLst>
                  </p:cNvPr>
                  <p:cNvSpPr/>
                  <p:nvPr/>
                </p:nvSpPr>
                <p:spPr>
                  <a:xfrm>
                    <a:off x="8920852" y="2440196"/>
                    <a:ext cx="566991" cy="178752"/>
                  </a:xfrm>
                  <a:custGeom>
                    <a:avLst/>
                    <a:gdLst>
                      <a:gd name="connsiteX0" fmla="*/ 441048 w 913429"/>
                      <a:gd name="connsiteY0" fmla="*/ 10496 h 178752"/>
                      <a:gd name="connsiteX1" fmla="*/ 247 w 913429"/>
                      <a:gd name="connsiteY1" fmla="*/ 94465 h 178752"/>
                      <a:gd name="connsiteX2" fmla="*/ 493525 w 913429"/>
                      <a:gd name="connsiteY2" fmla="*/ 178435 h 178752"/>
                      <a:gd name="connsiteX3" fmla="*/ 913335 w 913429"/>
                      <a:gd name="connsiteY3" fmla="*/ 62977 h 178752"/>
                      <a:gd name="connsiteX4" fmla="*/ 535506 w 913429"/>
                      <a:gd name="connsiteY4" fmla="*/ 0 h 1787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3429" h="178752">
                        <a:moveTo>
                          <a:pt x="441048" y="10496"/>
                        </a:moveTo>
                        <a:cubicBezTo>
                          <a:pt x="216274" y="38485"/>
                          <a:pt x="-8499" y="66475"/>
                          <a:pt x="247" y="94465"/>
                        </a:cubicBezTo>
                        <a:cubicBezTo>
                          <a:pt x="8993" y="122455"/>
                          <a:pt x="341344" y="183683"/>
                          <a:pt x="493525" y="178435"/>
                        </a:cubicBezTo>
                        <a:cubicBezTo>
                          <a:pt x="645706" y="173187"/>
                          <a:pt x="906338" y="92716"/>
                          <a:pt x="913335" y="62977"/>
                        </a:cubicBezTo>
                        <a:cubicBezTo>
                          <a:pt x="920332" y="33238"/>
                          <a:pt x="535506" y="0"/>
                          <a:pt x="535506" y="0"/>
                        </a:cubicBezTo>
                      </a:path>
                    </a:pathLst>
                  </a:custGeom>
                  <a:ln>
                    <a:solidFill>
                      <a:schemeClr val="tx1"/>
                    </a:solidFill>
                    <a:tailEnd type="arrow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/>
                  </a:p>
                </p:txBody>
              </p:sp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4BCB9962-4DC1-F240-B20E-DCD29CB68517}"/>
                      </a:ext>
                    </a:extLst>
                  </p:cNvPr>
                  <p:cNvSpPr txBox="1"/>
                  <p:nvPr/>
                </p:nvSpPr>
                <p:spPr>
                  <a:xfrm>
                    <a:off x="9185315" y="2969155"/>
                    <a:ext cx="818959" cy="60530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400" i="1" dirty="0">
                        <a:solidFill>
                          <a:srgbClr val="0000FF"/>
                        </a:solidFill>
                      </a:rPr>
                      <a:t>p</a:t>
                    </a:r>
                    <a:r>
                      <a:rPr lang="en-US" sz="1400" i="1" baseline="-25000" dirty="0">
                        <a:solidFill>
                          <a:srgbClr val="0000FF"/>
                        </a:solidFill>
                      </a:rPr>
                      <a:t>0</a:t>
                    </a:r>
                    <a:endParaRPr lang="en-US" sz="1400" i="1" dirty="0">
                      <a:solidFill>
                        <a:srgbClr val="0000FF"/>
                      </a:solidFill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83" name="TextBox 82">
                        <a:extLst>
                          <a:ext uri="{FF2B5EF4-FFF2-40B4-BE49-F238E27FC236}">
                            <a16:creationId xmlns:a16="http://schemas.microsoft.com/office/drawing/2014/main" id="{CB88B0DA-0690-9C47-ABFC-5802635FD32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590166" y="1414608"/>
                        <a:ext cx="506571" cy="7263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/>
                                </a:rPr>
                                <m:t>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/>
                                </a:rPr>
                                <m:t>~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/>
                                </a:rPr>
                                <m:t>𝑀𝐻𝑧</m:t>
                              </m:r>
                            </m:oMath>
                          </m:oMathPara>
                        </a14:m>
                        <a:endParaRPr lang="en-US" i="1" dirty="0">
                          <a:latin typeface="Helvetica"/>
                          <a:cs typeface="Helvetica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83" name="TextBox 82">
                        <a:extLst>
                          <a:ext uri="{FF2B5EF4-FFF2-40B4-BE49-F238E27FC236}">
                            <a16:creationId xmlns:a16="http://schemas.microsoft.com/office/drawing/2014/main" id="{CB88B0DA-0690-9C47-ABFC-5802635FD329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8590166" y="1414608"/>
                        <a:ext cx="506571" cy="726365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 r="-290476" b="-16667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4BBBF5AA-9D4F-4C4D-85E2-9EDC7F8C791D}"/>
                    </a:ext>
                  </a:extLst>
                </p:cNvPr>
                <p:cNvSpPr txBox="1"/>
                <p:nvPr/>
              </p:nvSpPr>
              <p:spPr>
                <a:xfrm>
                  <a:off x="-244280" y="6566615"/>
                  <a:ext cx="3511756" cy="5814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s-IS" sz="1100" i="1" dirty="0">
                      <a:latin typeface="Helvetica"/>
                      <a:cs typeface="Helvetica"/>
                    </a:rPr>
                    <a:t>Monteiro et al., </a:t>
                  </a:r>
                  <a:r>
                    <a:rPr lang="pt-BR" sz="1100" i="1" dirty="0">
                      <a:latin typeface="Helvetica"/>
                      <a:cs typeface="Helvetica"/>
                    </a:rPr>
                    <a:t>PRA 97, 051802(</a:t>
                  </a:r>
                  <a:r>
                    <a:rPr lang="pt-BR" sz="1100" i="1" dirty="0" err="1">
                      <a:latin typeface="Helvetica"/>
                      <a:cs typeface="Helvetica"/>
                    </a:rPr>
                    <a:t>R</a:t>
                  </a:r>
                  <a:r>
                    <a:rPr lang="pt-BR" sz="1100" i="1" dirty="0">
                      <a:latin typeface="Helvetica"/>
                      <a:cs typeface="Helvetica"/>
                    </a:rPr>
                    <a:t>),</a:t>
                  </a:r>
                  <a:r>
                    <a:rPr lang="is-IS" sz="1100" i="1" dirty="0">
                      <a:latin typeface="Helvetica"/>
                      <a:cs typeface="Helvetica"/>
                    </a:rPr>
                    <a:t> arXiv:</a:t>
                  </a:r>
                  <a:r>
                    <a:rPr lang="hr-HR" sz="1100" i="1" dirty="0">
                      <a:latin typeface="Helvetica"/>
                      <a:cs typeface="Helvetica"/>
                    </a:rPr>
                    <a:t>1803.04297 </a:t>
                  </a:r>
                  <a:r>
                    <a:rPr lang="is-IS" sz="1100" i="1" dirty="0">
                      <a:latin typeface="Helvetica"/>
                      <a:cs typeface="Helvetica"/>
                    </a:rPr>
                    <a:t>(2018)</a:t>
                  </a:r>
                  <a:endParaRPr lang="en-US" sz="1100" i="1" dirty="0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FE2C4CE4-A3D8-6744-946B-9702265D292F}"/>
                  </a:ext>
                </a:extLst>
              </p:cNvPr>
              <p:cNvGrpSpPr/>
              <p:nvPr/>
            </p:nvGrpSpPr>
            <p:grpSpPr>
              <a:xfrm>
                <a:off x="-77039" y="3991430"/>
                <a:ext cx="1365624" cy="1621912"/>
                <a:chOff x="3677075" y="769482"/>
                <a:chExt cx="1365624" cy="1621912"/>
              </a:xfrm>
            </p:grpSpPr>
            <p:sp>
              <p:nvSpPr>
                <p:cNvPr id="91" name="Right Arrow 90">
                  <a:extLst>
                    <a:ext uri="{FF2B5EF4-FFF2-40B4-BE49-F238E27FC236}">
                      <a16:creationId xmlns:a16="http://schemas.microsoft.com/office/drawing/2014/main" id="{50D26912-4E34-D741-9B2A-3F5E759A490B}"/>
                    </a:ext>
                  </a:extLst>
                </p:cNvPr>
                <p:cNvSpPr/>
                <p:nvPr/>
              </p:nvSpPr>
              <p:spPr>
                <a:xfrm>
                  <a:off x="3857740" y="2008659"/>
                  <a:ext cx="832891" cy="382735"/>
                </a:xfrm>
                <a:prstGeom prst="rightArrow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AC6823F5-9A6B-794A-AC25-0D4A9D5CCB27}"/>
                    </a:ext>
                  </a:extLst>
                </p:cNvPr>
                <p:cNvSpPr txBox="1"/>
                <p:nvPr/>
              </p:nvSpPr>
              <p:spPr>
                <a:xfrm>
                  <a:off x="3677075" y="769482"/>
                  <a:ext cx="1365624" cy="12874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i="1" dirty="0">
                      <a:solidFill>
                        <a:schemeClr val="accent1">
                          <a:lumMod val="7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Optically spin to &gt;MHz frequency </a:t>
                  </a:r>
                </a:p>
              </p:txBody>
            </p:sp>
          </p:grpSp>
        </p:grpSp>
      </p:grp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87B8293C-95D5-F341-A25D-2F3FFCDDC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5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9D3153-5246-3B4A-BE65-88C8A1F3399A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Experimental sequence (&gt;ng spheres)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5E4AB17-061C-C84E-8835-D486C5612DE4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9667539-2617-6841-AC20-DE395777511D}"/>
              </a:ext>
            </a:extLst>
          </p:cNvPr>
          <p:cNvGrpSpPr>
            <a:grpSpLocks noChangeAspect="1"/>
          </p:cNvGrpSpPr>
          <p:nvPr/>
        </p:nvGrpSpPr>
        <p:grpSpPr>
          <a:xfrm>
            <a:off x="4027716" y="3710099"/>
            <a:ext cx="6091286" cy="2855480"/>
            <a:chOff x="6152174" y="3514940"/>
            <a:chExt cx="6848458" cy="3210429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C6571BD-DAFA-EF46-BB4D-B6EAD5048ECE}"/>
                </a:ext>
              </a:extLst>
            </p:cNvPr>
            <p:cNvGrpSpPr/>
            <p:nvPr/>
          </p:nvGrpSpPr>
          <p:grpSpPr>
            <a:xfrm>
              <a:off x="7449491" y="3514940"/>
              <a:ext cx="5551141" cy="3210429"/>
              <a:chOff x="7246289" y="3514940"/>
              <a:chExt cx="5551141" cy="3210429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04D33D24-1F86-AA41-84D1-C4D67D50F3E4}"/>
                  </a:ext>
                </a:extLst>
              </p:cNvPr>
              <p:cNvGrpSpPr/>
              <p:nvPr/>
            </p:nvGrpSpPr>
            <p:grpSpPr>
              <a:xfrm>
                <a:off x="7246289" y="3890635"/>
                <a:ext cx="5551141" cy="2834734"/>
                <a:chOff x="7361976" y="3975658"/>
                <a:chExt cx="5551141" cy="2834734"/>
              </a:xfrm>
            </p:grpSpPr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D3DD7632-DB77-6A49-AA60-A6F5F6BCCB6D}"/>
                    </a:ext>
                  </a:extLst>
                </p:cNvPr>
                <p:cNvSpPr txBox="1"/>
                <p:nvPr/>
              </p:nvSpPr>
              <p:spPr>
                <a:xfrm>
                  <a:off x="7437086" y="6379503"/>
                  <a:ext cx="5476031" cy="4308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s-IS" sz="1100" i="1" dirty="0">
                      <a:latin typeface="Helvetica"/>
                      <a:cs typeface="Helvetica"/>
                    </a:rPr>
                    <a:t>Monteiro et al., PRA 101, 053835, arXiv:2001.10931(2020)</a:t>
                  </a:r>
                </a:p>
                <a:p>
                  <a:r>
                    <a:rPr lang="is-IS" sz="1100" i="1" dirty="0">
                      <a:latin typeface="Helvetica"/>
                      <a:cs typeface="Helvetica"/>
                    </a:rPr>
                    <a:t>Monteiro et al., PRA 96, 063841, arXiv:1711.04675 (2017)</a:t>
                  </a:r>
                  <a:endParaRPr lang="en-US" sz="1100" i="1" dirty="0">
                    <a:latin typeface="Helvetica"/>
                    <a:cs typeface="Helvetica"/>
                  </a:endParaRPr>
                </a:p>
              </p:txBody>
            </p: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53C72718-2878-D44A-9B8E-9A331B09FD2B}"/>
                    </a:ext>
                  </a:extLst>
                </p:cNvPr>
                <p:cNvGrpSpPr/>
                <p:nvPr/>
              </p:nvGrpSpPr>
              <p:grpSpPr>
                <a:xfrm>
                  <a:off x="7361976" y="3975658"/>
                  <a:ext cx="4315675" cy="2468264"/>
                  <a:chOff x="7361976" y="4133704"/>
                  <a:chExt cx="4315675" cy="2468264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E13420E0-5A1D-BB47-8F81-4D6957285672}"/>
                      </a:ext>
                    </a:extLst>
                  </p:cNvPr>
                  <p:cNvGrpSpPr/>
                  <p:nvPr/>
                </p:nvGrpSpPr>
                <p:grpSpPr>
                  <a:xfrm>
                    <a:off x="7361976" y="4133704"/>
                    <a:ext cx="4012169" cy="2232000"/>
                    <a:chOff x="7017769" y="4145106"/>
                    <a:chExt cx="4012169" cy="2232000"/>
                  </a:xfrm>
                </p:grpSpPr>
                <p:grpSp>
                  <p:nvGrpSpPr>
                    <p:cNvPr id="2" name="Group 1">
                      <a:extLst>
                        <a:ext uri="{FF2B5EF4-FFF2-40B4-BE49-F238E27FC236}">
                          <a16:creationId xmlns:a16="http://schemas.microsoft.com/office/drawing/2014/main" id="{287B8F59-9A17-2F44-9991-318680975EB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017769" y="4145106"/>
                      <a:ext cx="4012169" cy="2232000"/>
                      <a:chOff x="7017769" y="4145106"/>
                      <a:chExt cx="4012169" cy="2232000"/>
                    </a:xfrm>
                  </p:grpSpPr>
                  <p:grpSp>
                    <p:nvGrpSpPr>
                      <p:cNvPr id="6" name="Group 5">
                        <a:extLst>
                          <a:ext uri="{FF2B5EF4-FFF2-40B4-BE49-F238E27FC236}">
                            <a16:creationId xmlns:a16="http://schemas.microsoft.com/office/drawing/2014/main" id="{F8B17A5A-59CD-1141-86C4-954663A3279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017769" y="4145106"/>
                        <a:ext cx="4012169" cy="2232000"/>
                        <a:chOff x="3457115" y="1184813"/>
                        <a:chExt cx="4181193" cy="2326031"/>
                      </a:xfrm>
                    </p:grpSpPr>
                    <p:pic>
                      <p:nvPicPr>
                        <p:cNvPr id="59" name="Picture 58">
                          <a:extLst>
                            <a:ext uri="{FF2B5EF4-FFF2-40B4-BE49-F238E27FC236}">
                              <a16:creationId xmlns:a16="http://schemas.microsoft.com/office/drawing/2014/main" id="{9EA8779F-F0FB-6749-A45A-C2460E13DFBD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5"/>
                        <a:srcRect r="2527" b="53939"/>
                        <a:stretch/>
                      </p:blipFill>
                      <p:spPr>
                        <a:xfrm>
                          <a:off x="3457115" y="1184813"/>
                          <a:ext cx="4181193" cy="2078939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5" name="Rectangle 4">
                          <a:extLst>
                            <a:ext uri="{FF2B5EF4-FFF2-40B4-BE49-F238E27FC236}">
                              <a16:creationId xmlns:a16="http://schemas.microsoft.com/office/drawing/2014/main" id="{333956CF-EC0E-494C-A49A-A0036E9CE42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951111" y="3239567"/>
                          <a:ext cx="530578" cy="271277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sp>
                    <p:nvSpPr>
                      <p:cNvPr id="61" name="TextBox 60">
                        <a:extLst>
                          <a:ext uri="{FF2B5EF4-FFF2-40B4-BE49-F238E27FC236}">
                            <a16:creationId xmlns:a16="http://schemas.microsoft.com/office/drawing/2014/main" id="{936974FE-34CD-E34E-BDBD-57BE2A118B7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874489" y="4344822"/>
                        <a:ext cx="1200692" cy="484448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solidFill>
                          <a:schemeClr val="tx1"/>
                        </a:solidFill>
                      </a:ln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US" sz="1100" b="1" dirty="0">
                            <a:latin typeface="Helvetica"/>
                            <a:cs typeface="Helvetica"/>
                          </a:rPr>
                          <a:t>Out-of-loop sensor</a:t>
                        </a:r>
                        <a:endParaRPr lang="en-US" sz="1100" b="1" dirty="0"/>
                      </a:p>
                    </p:txBody>
                  </p:sp>
                </p:grp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63" name="Rectangle 62">
                          <a:extLst>
                            <a:ext uri="{FF2B5EF4-FFF2-40B4-BE49-F238E27FC236}">
                              <a16:creationId xmlns:a16="http://schemas.microsoft.com/office/drawing/2014/main" id="{EB3FA1B7-074F-1D42-BBB2-A4256799B35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396576" y="4851574"/>
                          <a:ext cx="1390760" cy="346035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  <p:txBody>
                        <a:bodyPr wrap="square">
                          <a:spAutoFit/>
                        </a:bodyPr>
                        <a:lstStyle/>
                        <a:p>
                          <a:pPr algn="ctr">
                            <a:spcBef>
                              <a:spcPts val="1200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sz="1400" b="1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/>
                                </a:rPr>
                                <m:t>𝟓𝟎</m:t>
                              </m:r>
                              <m:r>
                                <a:rPr lang="en-US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/>
                                </a:rPr>
                                <m:t>±</m:t>
                              </m:r>
                              <m:r>
                                <a:rPr lang="en-US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/>
                                </a:rPr>
                                <m:t>𝟐𝟐</m:t>
                              </m:r>
                              <m:r>
                                <a:rPr lang="en-US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/>
                                </a:rPr>
                                <m:t> </m:t>
                              </m:r>
                              <m:r>
                                <a:rPr lang="en-US" sz="14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/>
                                </a:rPr>
                                <m:t>𝝁</m:t>
                              </m:r>
                            </m:oMath>
                          </a14:m>
                          <a:r>
                            <a:rPr lang="en-US" sz="1400" b="1" dirty="0">
                              <a:solidFill>
                                <a:srgbClr val="C00000"/>
                              </a:solidFill>
                              <a:latin typeface="Helvetica"/>
                              <a:cs typeface="Helvetica"/>
                            </a:rPr>
                            <a:t>K</a:t>
                          </a:r>
                        </a:p>
                      </p:txBody>
                    </p:sp>
                  </mc:Choice>
                  <mc:Fallback xmlns="">
                    <p:sp>
                      <p:nvSpPr>
                        <p:cNvPr id="63" name="Rectangle 62">
                          <a:extLst>
                            <a:ext uri="{FF2B5EF4-FFF2-40B4-BE49-F238E27FC236}">
                              <a16:creationId xmlns:a16="http://schemas.microsoft.com/office/drawing/2014/main" id="{EB3FA1B7-074F-1D42-BBB2-A4256799B354}"/>
                            </a:ext>
                          </a:extLst>
                        </p:cNvPr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9396576" y="4851574"/>
                          <a:ext cx="1390760" cy="346035"/>
                        </a:xfrm>
                        <a:prstGeom prst="rect">
                          <a:avLst/>
                        </a:prstGeom>
                        <a:blipFill>
                          <a:blip r:embed="rId6"/>
                          <a:stretch>
                            <a:fillRect t="-4000" b="-20000"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p:cxnSp>
                  <p:nvCxnSpPr>
                    <p:cNvPr id="64" name="Straight Arrow Connector 63">
                      <a:extLst>
                        <a:ext uri="{FF2B5EF4-FFF2-40B4-BE49-F238E27FC236}">
                          <a16:creationId xmlns:a16="http://schemas.microsoft.com/office/drawing/2014/main" id="{946B37B9-22E3-7748-8E4D-62D7960658B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9684030" y="5224633"/>
                      <a:ext cx="279440" cy="636792"/>
                    </a:xfrm>
                    <a:prstGeom prst="straightConnector1">
                      <a:avLst/>
                    </a:prstGeom>
                    <a:ln w="22225">
                      <a:solidFill>
                        <a:srgbClr val="C00000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pic>
                <p:nvPicPr>
                  <p:cNvPr id="86" name="Picture 85">
                    <a:extLst>
                      <a:ext uri="{FF2B5EF4-FFF2-40B4-BE49-F238E27FC236}">
                        <a16:creationId xmlns:a16="http://schemas.microsoft.com/office/drawing/2014/main" id="{27299E0F-B8C1-3944-825E-E86F7AA8D89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5"/>
                  <a:srcRect t="88752"/>
                  <a:stretch/>
                </p:blipFill>
                <p:spPr>
                  <a:xfrm>
                    <a:off x="7561259" y="6094307"/>
                    <a:ext cx="4116392" cy="507661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BBF4B64F-914E-FB43-AFAA-CFEFF779BBD4}"/>
                  </a:ext>
                </a:extLst>
              </p:cNvPr>
              <p:cNvSpPr txBox="1"/>
              <p:nvPr/>
            </p:nvSpPr>
            <p:spPr>
              <a:xfrm>
                <a:off x="7321263" y="3514940"/>
                <a:ext cx="4523636" cy="369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latin typeface="Helvetica" pitchFamily="2" charset="0"/>
                  </a:rPr>
                  <a:t>Step 4: Cool center-of-mass mode</a:t>
                </a:r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F5969047-C6B4-CB46-8F73-68032D2F96D8}"/>
                </a:ext>
              </a:extLst>
            </p:cNvPr>
            <p:cNvGrpSpPr/>
            <p:nvPr/>
          </p:nvGrpSpPr>
          <p:grpSpPr>
            <a:xfrm>
              <a:off x="6152174" y="4030675"/>
              <a:ext cx="1475345" cy="1417305"/>
              <a:chOff x="3596360" y="999021"/>
              <a:chExt cx="1475345" cy="1417305"/>
            </a:xfrm>
          </p:grpSpPr>
          <p:sp>
            <p:nvSpPr>
              <p:cNvPr id="94" name="Right Arrow 93">
                <a:extLst>
                  <a:ext uri="{FF2B5EF4-FFF2-40B4-BE49-F238E27FC236}">
                    <a16:creationId xmlns:a16="http://schemas.microsoft.com/office/drawing/2014/main" id="{1752D033-9D93-4641-9175-894E1EC59016}"/>
                  </a:ext>
                </a:extLst>
              </p:cNvPr>
              <p:cNvSpPr/>
              <p:nvPr/>
            </p:nvSpPr>
            <p:spPr>
              <a:xfrm>
                <a:off x="4029084" y="2008657"/>
                <a:ext cx="463030" cy="407669"/>
              </a:xfrm>
              <a:prstGeom prst="rightArrow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5" name="TextBox 94">
                    <a:extLst>
                      <a:ext uri="{FF2B5EF4-FFF2-40B4-BE49-F238E27FC236}">
                        <a16:creationId xmlns:a16="http://schemas.microsoft.com/office/drawing/2014/main" id="{2F65F410-0CEF-A941-9B58-AAC5031CF2CE}"/>
                      </a:ext>
                    </a:extLst>
                  </p:cNvPr>
                  <p:cNvSpPr txBox="1"/>
                  <p:nvPr/>
                </p:nvSpPr>
                <p:spPr>
                  <a:xfrm>
                    <a:off x="3596360" y="999021"/>
                    <a:ext cx="1475345" cy="107270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400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Active feedback cooling to </a:t>
                    </a:r>
                    <a14:m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𝜇</m:t>
                        </m:r>
                      </m:oMath>
                    </a14:m>
                    <a:r>
                      <a:rPr lang="en-US" sz="1400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K temperatures</a:t>
                    </a:r>
                  </a:p>
                </p:txBody>
              </p:sp>
            </mc:Choice>
            <mc:Fallback xmlns="">
              <p:sp>
                <p:nvSpPr>
                  <p:cNvPr id="95" name="TextBox 94">
                    <a:extLst>
                      <a:ext uri="{FF2B5EF4-FFF2-40B4-BE49-F238E27FC236}">
                        <a16:creationId xmlns:a16="http://schemas.microsoft.com/office/drawing/2014/main" id="{2F65F410-0CEF-A941-9B58-AAC5031CF2C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596360" y="999021"/>
                    <a:ext cx="1475345" cy="1072707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t="-1316" r="-962" b="-526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A3B4D7A-5BBE-E84D-BFFD-00D81FA287A6}"/>
              </a:ext>
            </a:extLst>
          </p:cNvPr>
          <p:cNvGrpSpPr/>
          <p:nvPr/>
        </p:nvGrpSpPr>
        <p:grpSpPr>
          <a:xfrm>
            <a:off x="3429000" y="36156"/>
            <a:ext cx="8683970" cy="3509187"/>
            <a:chOff x="3563322" y="36156"/>
            <a:chExt cx="8683970" cy="3509187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2C0F626-90FE-5846-A85A-91C994131A39}"/>
                </a:ext>
              </a:extLst>
            </p:cNvPr>
            <p:cNvGrpSpPr/>
            <p:nvPr/>
          </p:nvGrpSpPr>
          <p:grpSpPr>
            <a:xfrm>
              <a:off x="3563322" y="1554355"/>
              <a:ext cx="1365624" cy="837039"/>
              <a:chOff x="3563322" y="1554355"/>
              <a:chExt cx="1365624" cy="837039"/>
            </a:xfrm>
          </p:grpSpPr>
          <p:sp>
            <p:nvSpPr>
              <p:cNvPr id="16" name="Right Arrow 15">
                <a:extLst>
                  <a:ext uri="{FF2B5EF4-FFF2-40B4-BE49-F238E27FC236}">
                    <a16:creationId xmlns:a16="http://schemas.microsoft.com/office/drawing/2014/main" id="{99345719-3EEA-F94C-9B7B-7A8A59DED4C7}"/>
                  </a:ext>
                </a:extLst>
              </p:cNvPr>
              <p:cNvSpPr/>
              <p:nvPr/>
            </p:nvSpPr>
            <p:spPr>
              <a:xfrm>
                <a:off x="3857740" y="2008659"/>
                <a:ext cx="832891" cy="382735"/>
              </a:xfrm>
              <a:prstGeom prst="rightArrow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50018528-D788-D04A-9C98-1D222586B87F}"/>
                      </a:ext>
                    </a:extLst>
                  </p:cNvPr>
                  <p:cNvSpPr txBox="1"/>
                  <p:nvPr/>
                </p:nvSpPr>
                <p:spPr>
                  <a:xfrm>
                    <a:off x="3563322" y="1554355"/>
                    <a:ext cx="1365624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400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Pump to        </a:t>
                    </a:r>
                    <a14:m>
                      <m:oMath xmlns:m="http://schemas.openxmlformats.org/officeDocument/2006/math">
                        <m:r>
                          <a:rPr lang="en-US" sz="14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140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≲</m:t>
                        </m:r>
                      </m:oMath>
                    </a14:m>
                    <a:r>
                      <a:rPr lang="en-US" sz="1400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10</a:t>
                    </a:r>
                    <a:r>
                      <a:rPr lang="en-US" sz="1400" i="1" baseline="30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-7</a:t>
                    </a:r>
                    <a:r>
                      <a:rPr lang="en-US" sz="1400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mbar</a:t>
                    </a:r>
                  </a:p>
                </p:txBody>
              </p:sp>
            </mc:Choice>
            <mc:Fallback xmlns=""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50018528-D788-D04A-9C98-1D222586B87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563322" y="1554355"/>
                    <a:ext cx="1365624" cy="523220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t="-2381" b="-952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F3A759C9-A91F-034F-B7E6-4E19FF449BCE}"/>
                </a:ext>
              </a:extLst>
            </p:cNvPr>
            <p:cNvGrpSpPr/>
            <p:nvPr/>
          </p:nvGrpSpPr>
          <p:grpSpPr>
            <a:xfrm>
              <a:off x="5076659" y="36156"/>
              <a:ext cx="7170633" cy="3509187"/>
              <a:chOff x="5076659" y="36156"/>
              <a:chExt cx="7170633" cy="3509187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7A50B04B-201F-D94B-8434-D9050F0FF6ED}"/>
                  </a:ext>
                </a:extLst>
              </p:cNvPr>
              <p:cNvGrpSpPr/>
              <p:nvPr/>
            </p:nvGrpSpPr>
            <p:grpSpPr>
              <a:xfrm>
                <a:off x="5076659" y="921262"/>
                <a:ext cx="7170633" cy="2624081"/>
                <a:chOff x="5076659" y="921262"/>
                <a:chExt cx="7170633" cy="2624081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9CDF70D5-5FA1-CA44-ACF3-2FFBFB71A94B}"/>
                    </a:ext>
                  </a:extLst>
                </p:cNvPr>
                <p:cNvGrpSpPr/>
                <p:nvPr/>
              </p:nvGrpSpPr>
              <p:grpSpPr>
                <a:xfrm>
                  <a:off x="5076659" y="1052420"/>
                  <a:ext cx="7170633" cy="2492923"/>
                  <a:chOff x="5087948" y="1199177"/>
                  <a:chExt cx="7170633" cy="2492923"/>
                </a:xfrm>
              </p:grpSpPr>
              <p:grpSp>
                <p:nvGrpSpPr>
                  <p:cNvPr id="68" name="Group 67">
                    <a:extLst>
                      <a:ext uri="{FF2B5EF4-FFF2-40B4-BE49-F238E27FC236}">
                        <a16:creationId xmlns:a16="http://schemas.microsoft.com/office/drawing/2014/main" id="{54801E0A-EFB5-7440-A3D7-BF85C1950DB5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5087948" y="1199177"/>
                    <a:ext cx="7050461" cy="2285998"/>
                    <a:chOff x="1324506" y="3322840"/>
                    <a:chExt cx="9930251" cy="3219724"/>
                  </a:xfrm>
                </p:grpSpPr>
                <p:pic>
                  <p:nvPicPr>
                    <p:cNvPr id="70" name="Picture 69">
                      <a:extLst>
                        <a:ext uri="{FF2B5EF4-FFF2-40B4-BE49-F238E27FC236}">
                          <a16:creationId xmlns:a16="http://schemas.microsoft.com/office/drawing/2014/main" id="{0852EF19-5B90-B041-8D1D-3349FC7BB61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9"/>
                    <a:stretch>
                      <a:fillRect/>
                    </a:stretch>
                  </p:blipFill>
                  <p:spPr>
                    <a:xfrm>
                      <a:off x="1324506" y="3720255"/>
                      <a:ext cx="9819282" cy="2822309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71" name="TextBox 70">
                      <a:extLst>
                        <a:ext uri="{FF2B5EF4-FFF2-40B4-BE49-F238E27FC236}">
                          <a16:creationId xmlns:a16="http://schemas.microsoft.com/office/drawing/2014/main" id="{FA97C175-F8E7-7C4A-86C1-D969215440D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447813" y="5381626"/>
                      <a:ext cx="1806944" cy="43349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400" i="1" dirty="0">
                          <a:latin typeface="Helvetica" pitchFamily="2" charset="0"/>
                        </a:rPr>
                        <a:t>E ~ 1 V/mm</a:t>
                      </a:r>
                    </a:p>
                  </p:txBody>
                </p:sp>
                <p:sp>
                  <p:nvSpPr>
                    <p:cNvPr id="72" name="TextBox 71">
                      <a:extLst>
                        <a:ext uri="{FF2B5EF4-FFF2-40B4-BE49-F238E27FC236}">
                          <a16:creationId xmlns:a16="http://schemas.microsoft.com/office/drawing/2014/main" id="{1AA3B978-6759-8D43-AD16-CA4A0CA514A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476301" y="3322840"/>
                      <a:ext cx="1496291" cy="43349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400" i="1" dirty="0" err="1">
                          <a:latin typeface="Helvetica" pitchFamily="2" charset="0"/>
                        </a:rPr>
                        <a:t>q</a:t>
                      </a:r>
                      <a:r>
                        <a:rPr lang="en-US" sz="1400" i="1" baseline="-25000" dirty="0" err="1">
                          <a:latin typeface="Helvetica" pitchFamily="2" charset="0"/>
                        </a:rPr>
                        <a:t>init</a:t>
                      </a:r>
                      <a:r>
                        <a:rPr lang="en-US" sz="1400" i="1" dirty="0">
                          <a:latin typeface="Helvetica" pitchFamily="2" charset="0"/>
                        </a:rPr>
                        <a:t> &gt;10</a:t>
                      </a:r>
                      <a:r>
                        <a:rPr lang="en-US" sz="1400" i="1" baseline="30000" dirty="0">
                          <a:latin typeface="Helvetica" pitchFamily="2" charset="0"/>
                        </a:rPr>
                        <a:t>4</a:t>
                      </a:r>
                      <a:r>
                        <a:rPr lang="en-US" sz="1400" i="1" dirty="0">
                          <a:latin typeface="Helvetica" pitchFamily="2" charset="0"/>
                        </a:rPr>
                        <a:t> e</a:t>
                      </a:r>
                      <a:r>
                        <a:rPr lang="en-US" sz="1400" i="1" baseline="30000" dirty="0">
                          <a:latin typeface="Helvetica" pitchFamily="2" charset="0"/>
                        </a:rPr>
                        <a:t>-</a:t>
                      </a:r>
                      <a:endParaRPr lang="en-US" sz="1400" i="1" dirty="0">
                        <a:latin typeface="Helvetica" pitchFamily="2" charset="0"/>
                      </a:endParaRPr>
                    </a:p>
                  </p:txBody>
                </p:sp>
                <p:cxnSp>
                  <p:nvCxnSpPr>
                    <p:cNvPr id="73" name="Straight Arrow Connector 72">
                      <a:extLst>
                        <a:ext uri="{FF2B5EF4-FFF2-40B4-BE49-F238E27FC236}">
                          <a16:creationId xmlns:a16="http://schemas.microsoft.com/office/drawing/2014/main" id="{F249939C-CB9A-8844-B2BA-2BF91E3B17E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224447" y="3664088"/>
                      <a:ext cx="438378" cy="265775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74" name="Rectangle 73">
                    <a:extLst>
                      <a:ext uri="{FF2B5EF4-FFF2-40B4-BE49-F238E27FC236}">
                        <a16:creationId xmlns:a16="http://schemas.microsoft.com/office/drawing/2014/main" id="{98DD4D64-8629-7D4F-845C-E5EE2EFE0A6B}"/>
                      </a:ext>
                    </a:extLst>
                  </p:cNvPr>
                  <p:cNvSpPr/>
                  <p:nvPr/>
                </p:nvSpPr>
                <p:spPr>
                  <a:xfrm>
                    <a:off x="8637276" y="3261213"/>
                    <a:ext cx="3621305" cy="430887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is-IS" sz="1100" i="1" dirty="0">
                        <a:latin typeface="Helvetica"/>
                        <a:cs typeface="Helvetica"/>
                      </a:rPr>
                      <a:t>Monteiro et al., PRA 101, 053835, arXiv:2001.10931(2020)</a:t>
                    </a:r>
                  </a:p>
                </p:txBody>
              </p:sp>
            </p:grp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CC116715-92E4-604C-986E-2E6D6E5B7AE7}"/>
                    </a:ext>
                  </a:extLst>
                </p:cNvPr>
                <p:cNvSpPr txBox="1"/>
                <p:nvPr/>
              </p:nvSpPr>
              <p:spPr>
                <a:xfrm>
                  <a:off x="6431377" y="921262"/>
                  <a:ext cx="452363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>
                      <a:latin typeface="Helvetica" pitchFamily="2" charset="0"/>
                    </a:rPr>
                    <a:t>Step 2: Electrically neutralize</a:t>
                  </a:r>
                </a:p>
              </p:txBody>
            </p:sp>
          </p:grpSp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EA9D7BF8-5191-9C41-88B0-7F9FABA8BF3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0633694" y="36156"/>
                <a:ext cx="1482333" cy="1429082"/>
                <a:chOff x="6960738" y="1346290"/>
                <a:chExt cx="2849594" cy="2747229"/>
              </a:xfrm>
            </p:grpSpPr>
            <p:pic>
              <p:nvPicPr>
                <p:cNvPr id="97" name="Picture 96">
                  <a:extLst>
                    <a:ext uri="{FF2B5EF4-FFF2-40B4-BE49-F238E27FC236}">
                      <a16:creationId xmlns:a16="http://schemas.microsoft.com/office/drawing/2014/main" id="{D1C50A71-4CAF-5D4C-9A9F-8D22A7A5D84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/>
                <a:srcRect l="33579" t="5020" r="2619" b="6052"/>
                <a:stretch/>
              </p:blipFill>
              <p:spPr>
                <a:xfrm>
                  <a:off x="6960738" y="1346290"/>
                  <a:ext cx="2254513" cy="2144112"/>
                </a:xfrm>
                <a:prstGeom prst="rect">
                  <a:avLst/>
                </a:prstGeom>
              </p:spPr>
            </p:pic>
            <p:cxnSp>
              <p:nvCxnSpPr>
                <p:cNvPr id="98" name="Straight Arrow Connector 97">
                  <a:extLst>
                    <a:ext uri="{FF2B5EF4-FFF2-40B4-BE49-F238E27FC236}">
                      <a16:creationId xmlns:a16="http://schemas.microsoft.com/office/drawing/2014/main" id="{17559827-9DF9-CA4B-89B6-B537F337C2E6}"/>
                    </a:ext>
                  </a:extLst>
                </p:cNvPr>
                <p:cNvCxnSpPr/>
                <p:nvPr/>
              </p:nvCxnSpPr>
              <p:spPr>
                <a:xfrm>
                  <a:off x="7839992" y="3559076"/>
                  <a:ext cx="892531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headEnd type="triangle"/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AE4BC24F-D9D0-D743-98AC-32AAA94635BB}"/>
                    </a:ext>
                  </a:extLst>
                </p:cNvPr>
                <p:cNvSpPr txBox="1"/>
                <p:nvPr/>
              </p:nvSpPr>
              <p:spPr>
                <a:xfrm>
                  <a:off x="7477965" y="3590607"/>
                  <a:ext cx="1656209" cy="5029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>
                      <a:latin typeface="Helvetica" pitchFamily="2" charset="0"/>
                    </a:rPr>
                    <a:t>~1-10 mm</a:t>
                  </a:r>
                </a:p>
              </p:txBody>
            </p: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0B5FA9F7-CCED-A049-8D7E-DD2D2D7F72BF}"/>
                    </a:ext>
                  </a:extLst>
                </p:cNvPr>
                <p:cNvSpPr txBox="1"/>
                <p:nvPr/>
              </p:nvSpPr>
              <p:spPr>
                <a:xfrm rot="5400000">
                  <a:off x="8730772" y="2241378"/>
                  <a:ext cx="1656207" cy="5029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>
                      <a:latin typeface="Helvetica" pitchFamily="2" charset="0"/>
                    </a:rPr>
                    <a:t>25 mm</a:t>
                  </a:r>
                </a:p>
              </p:txBody>
            </p:sp>
            <p:cxnSp>
              <p:nvCxnSpPr>
                <p:cNvPr id="101" name="Straight Arrow Connector 100">
                  <a:extLst>
                    <a:ext uri="{FF2B5EF4-FFF2-40B4-BE49-F238E27FC236}">
                      <a16:creationId xmlns:a16="http://schemas.microsoft.com/office/drawing/2014/main" id="{91310476-9FC5-6443-8EAF-A263B92F006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359936" y="1468320"/>
                  <a:ext cx="0" cy="1916148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headEnd type="triangle"/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8C53323-8E85-3C45-9A88-20D75A6CE3A7}"/>
              </a:ext>
            </a:extLst>
          </p:cNvPr>
          <p:cNvGrpSpPr/>
          <p:nvPr/>
        </p:nvGrpSpPr>
        <p:grpSpPr>
          <a:xfrm>
            <a:off x="8647112" y="3649729"/>
            <a:ext cx="3676380" cy="2578878"/>
            <a:chOff x="8647112" y="3649729"/>
            <a:chExt cx="3676380" cy="2578878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2098F201-B0C6-254A-BA3D-F105D3F02AF1}"/>
                </a:ext>
              </a:extLst>
            </p:cNvPr>
            <p:cNvGrpSpPr/>
            <p:nvPr/>
          </p:nvGrpSpPr>
          <p:grpSpPr>
            <a:xfrm>
              <a:off x="8647112" y="3649729"/>
              <a:ext cx="3676380" cy="2141471"/>
              <a:chOff x="8647112" y="3649729"/>
              <a:chExt cx="3676380" cy="2141471"/>
            </a:xfrm>
          </p:grpSpPr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53506BAB-75C4-0F43-AC79-E39123F58A2A}"/>
                  </a:ext>
                </a:extLst>
              </p:cNvPr>
              <p:cNvSpPr txBox="1"/>
              <p:nvPr/>
            </p:nvSpPr>
            <p:spPr>
              <a:xfrm>
                <a:off x="9514710" y="3649729"/>
                <a:ext cx="280878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latin typeface="Helvetica" pitchFamily="2" charset="0"/>
                  </a:rPr>
                  <a:t>Step 5: Orient electric dipole moment</a:t>
                </a:r>
              </a:p>
            </p:txBody>
          </p: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2E7AA051-08B0-D548-BF3E-CB8546BDC69E}"/>
                  </a:ext>
                </a:extLst>
              </p:cNvPr>
              <p:cNvGrpSpPr/>
              <p:nvPr/>
            </p:nvGrpSpPr>
            <p:grpSpPr>
              <a:xfrm>
                <a:off x="8647112" y="4350068"/>
                <a:ext cx="3544888" cy="1441132"/>
                <a:chOff x="8647112" y="4350068"/>
                <a:chExt cx="3544888" cy="1441132"/>
              </a:xfrm>
            </p:grpSpPr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E9599859-D78B-0147-B0E6-3C412D474A81}"/>
                    </a:ext>
                  </a:extLst>
                </p:cNvPr>
                <p:cNvSpPr txBox="1"/>
                <p:nvPr/>
              </p:nvSpPr>
              <p:spPr>
                <a:xfrm>
                  <a:off x="8647112" y="4350068"/>
                  <a:ext cx="1182688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i="1" dirty="0">
                      <a:solidFill>
                        <a:schemeClr val="accent1">
                          <a:lumMod val="7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Apply electric field (if desired)</a:t>
                  </a:r>
                </a:p>
              </p:txBody>
            </p:sp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DE6F9FDC-A6C3-C041-9A59-394F7E1A6DFC}"/>
                    </a:ext>
                  </a:extLst>
                </p:cNvPr>
                <p:cNvGrpSpPr/>
                <p:nvPr/>
              </p:nvGrpSpPr>
              <p:grpSpPr>
                <a:xfrm>
                  <a:off x="9052620" y="4542268"/>
                  <a:ext cx="3139380" cy="1248932"/>
                  <a:chOff x="9052620" y="4542268"/>
                  <a:chExt cx="3139380" cy="1248932"/>
                </a:xfrm>
              </p:grpSpPr>
              <p:sp>
                <p:nvSpPr>
                  <p:cNvPr id="103" name="Right Arrow 102">
                    <a:extLst>
                      <a:ext uri="{FF2B5EF4-FFF2-40B4-BE49-F238E27FC236}">
                        <a16:creationId xmlns:a16="http://schemas.microsoft.com/office/drawing/2014/main" id="{6FCD00BC-A832-9844-AADD-54546139DAAC}"/>
                      </a:ext>
                    </a:extLst>
                  </p:cNvPr>
                  <p:cNvSpPr/>
                  <p:nvPr/>
                </p:nvSpPr>
                <p:spPr>
                  <a:xfrm>
                    <a:off x="9052620" y="5173054"/>
                    <a:ext cx="411837" cy="362597"/>
                  </a:xfrm>
                  <a:prstGeom prst="rightArrow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13" name="Picture 12">
                    <a:extLst>
                      <a:ext uri="{FF2B5EF4-FFF2-40B4-BE49-F238E27FC236}">
                        <a16:creationId xmlns:a16="http://schemas.microsoft.com/office/drawing/2014/main" id="{5C1221A1-1E7F-D24A-BFDB-889B6EC913A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9813833" y="4542268"/>
                    <a:ext cx="2378167" cy="1156442"/>
                  </a:xfrm>
                  <a:prstGeom prst="rect">
                    <a:avLst/>
                  </a:prstGeom>
                </p:spPr>
              </p:pic>
              <p:sp>
                <p:nvSpPr>
                  <p:cNvPr id="27" name="Rectangle 26">
                    <a:extLst>
                      <a:ext uri="{FF2B5EF4-FFF2-40B4-BE49-F238E27FC236}">
                        <a16:creationId xmlns:a16="http://schemas.microsoft.com/office/drawing/2014/main" id="{4657D4F8-4311-B34C-ADFE-871884AB7162}"/>
                      </a:ext>
                    </a:extLst>
                  </p:cNvPr>
                  <p:cNvSpPr/>
                  <p:nvPr/>
                </p:nvSpPr>
                <p:spPr>
                  <a:xfrm>
                    <a:off x="9737633" y="5543422"/>
                    <a:ext cx="320767" cy="24777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CEE74F5-35F9-564F-AC77-8ACB16741615}"/>
                </a:ext>
              </a:extLst>
            </p:cNvPr>
            <p:cNvSpPr/>
            <p:nvPr/>
          </p:nvSpPr>
          <p:spPr>
            <a:xfrm>
              <a:off x="9597966" y="5797720"/>
              <a:ext cx="259403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100" i="1" dirty="0" err="1">
                  <a:latin typeface="Helvetica" pitchFamily="2" charset="0"/>
                </a:rPr>
                <a:t>Afek</a:t>
              </a:r>
              <a:r>
                <a:rPr lang="en-US" sz="1100" i="1" dirty="0">
                  <a:latin typeface="Helvetica" pitchFamily="2" charset="0"/>
                </a:rPr>
                <a:t> et al., PRA 104, 053512, arXiv:2108.04406 (2021)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8CA8DB2-203F-BD48-9556-23A4C566D120}"/>
              </a:ext>
            </a:extLst>
          </p:cNvPr>
          <p:cNvGrpSpPr/>
          <p:nvPr/>
        </p:nvGrpSpPr>
        <p:grpSpPr>
          <a:xfrm>
            <a:off x="-34165" y="894704"/>
            <a:ext cx="3795852" cy="2326569"/>
            <a:chOff x="-34165" y="894704"/>
            <a:chExt cx="3795852" cy="232656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86C8CE3-F549-4943-93AB-3514B557ABF4}"/>
                </a:ext>
              </a:extLst>
            </p:cNvPr>
            <p:cNvSpPr txBox="1"/>
            <p:nvPr/>
          </p:nvSpPr>
          <p:spPr>
            <a:xfrm>
              <a:off x="-34165" y="894704"/>
              <a:ext cx="37958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Helvetica" pitchFamily="2" charset="0"/>
                </a:rPr>
                <a:t>Step 1: Trap sphere (~1 mbar)</a:t>
              </a:r>
            </a:p>
          </p:txBody>
        </p: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D139A80F-DA7D-5E44-A1B4-3745E6914EB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6200" y="1309481"/>
              <a:ext cx="1763165" cy="1911792"/>
              <a:chOff x="1084849" y="4946261"/>
              <a:chExt cx="2870203" cy="3112148"/>
            </a:xfrm>
          </p:grpSpPr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2212CB8B-F711-9040-8E13-F66592ED1719}"/>
                  </a:ext>
                </a:extLst>
              </p:cNvPr>
              <p:cNvGrpSpPr/>
              <p:nvPr/>
            </p:nvGrpSpPr>
            <p:grpSpPr>
              <a:xfrm>
                <a:off x="1084849" y="4946261"/>
                <a:ext cx="2870203" cy="2247760"/>
                <a:chOff x="520697" y="4796719"/>
                <a:chExt cx="2870203" cy="2456816"/>
              </a:xfrm>
            </p:grpSpPr>
            <p:grpSp>
              <p:nvGrpSpPr>
                <p:cNvPr id="110" name="Group 109">
                  <a:extLst>
                    <a:ext uri="{FF2B5EF4-FFF2-40B4-BE49-F238E27FC236}">
                      <a16:creationId xmlns:a16="http://schemas.microsoft.com/office/drawing/2014/main" id="{39E006B9-AF37-2343-8AE3-92A4BA9D4DA1}"/>
                    </a:ext>
                  </a:extLst>
                </p:cNvPr>
                <p:cNvGrpSpPr/>
                <p:nvPr/>
              </p:nvGrpSpPr>
              <p:grpSpPr>
                <a:xfrm>
                  <a:off x="1101541" y="4796719"/>
                  <a:ext cx="1140635" cy="2429584"/>
                  <a:chOff x="-1071125" y="-1077019"/>
                  <a:chExt cx="4226557" cy="8426666"/>
                </a:xfrm>
              </p:grpSpPr>
              <p:sp>
                <p:nvSpPr>
                  <p:cNvPr id="119" name="Rectangle 2">
                    <a:extLst>
                      <a:ext uri="{FF2B5EF4-FFF2-40B4-BE49-F238E27FC236}">
                        <a16:creationId xmlns:a16="http://schemas.microsoft.com/office/drawing/2014/main" id="{DEDD83CC-0E3F-FB4F-AD49-BEA2C775ED69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-1819901" y="2374314"/>
                    <a:ext cx="8426666" cy="1524000"/>
                  </a:xfrm>
                  <a:custGeom>
                    <a:avLst/>
                    <a:gdLst>
                      <a:gd name="connsiteX0" fmla="*/ 0 w 5562600"/>
                      <a:gd name="connsiteY0" fmla="*/ 0 h 990600"/>
                      <a:gd name="connsiteX1" fmla="*/ 5562600 w 5562600"/>
                      <a:gd name="connsiteY1" fmla="*/ 0 h 990600"/>
                      <a:gd name="connsiteX2" fmla="*/ 5562600 w 5562600"/>
                      <a:gd name="connsiteY2" fmla="*/ 990600 h 990600"/>
                      <a:gd name="connsiteX3" fmla="*/ 0 w 5562600"/>
                      <a:gd name="connsiteY3" fmla="*/ 990600 h 990600"/>
                      <a:gd name="connsiteX4" fmla="*/ 0 w 5562600"/>
                      <a:gd name="connsiteY4" fmla="*/ 0 h 990600"/>
                      <a:gd name="connsiteX0" fmla="*/ 0 w 5562600"/>
                      <a:gd name="connsiteY0" fmla="*/ 0 h 990600"/>
                      <a:gd name="connsiteX1" fmla="*/ 5562600 w 5562600"/>
                      <a:gd name="connsiteY1" fmla="*/ 0 h 990600"/>
                      <a:gd name="connsiteX2" fmla="*/ 5562600 w 5562600"/>
                      <a:gd name="connsiteY2" fmla="*/ 990600 h 990600"/>
                      <a:gd name="connsiteX3" fmla="*/ 0 w 5562600"/>
                      <a:gd name="connsiteY3" fmla="*/ 990600 h 990600"/>
                      <a:gd name="connsiteX4" fmla="*/ 0 w 5562600"/>
                      <a:gd name="connsiteY4" fmla="*/ 0 h 990600"/>
                      <a:gd name="connsiteX0" fmla="*/ 0 w 5562600"/>
                      <a:gd name="connsiteY0" fmla="*/ 0 h 990600"/>
                      <a:gd name="connsiteX1" fmla="*/ 5562600 w 5562600"/>
                      <a:gd name="connsiteY1" fmla="*/ 0 h 990600"/>
                      <a:gd name="connsiteX2" fmla="*/ 5562600 w 5562600"/>
                      <a:gd name="connsiteY2" fmla="*/ 990600 h 990600"/>
                      <a:gd name="connsiteX3" fmla="*/ 0 w 5562600"/>
                      <a:gd name="connsiteY3" fmla="*/ 990600 h 990600"/>
                      <a:gd name="connsiteX4" fmla="*/ 0 w 5562600"/>
                      <a:gd name="connsiteY4" fmla="*/ 0 h 990600"/>
                      <a:gd name="connsiteX0" fmla="*/ 0 w 5562600"/>
                      <a:gd name="connsiteY0" fmla="*/ 0 h 990600"/>
                      <a:gd name="connsiteX1" fmla="*/ 5562600 w 5562600"/>
                      <a:gd name="connsiteY1" fmla="*/ 0 h 990600"/>
                      <a:gd name="connsiteX2" fmla="*/ 5562600 w 5562600"/>
                      <a:gd name="connsiteY2" fmla="*/ 990600 h 990600"/>
                      <a:gd name="connsiteX3" fmla="*/ 0 w 5562600"/>
                      <a:gd name="connsiteY3" fmla="*/ 990600 h 990600"/>
                      <a:gd name="connsiteX4" fmla="*/ 0 w 5562600"/>
                      <a:gd name="connsiteY4" fmla="*/ 0 h 990600"/>
                      <a:gd name="connsiteX0" fmla="*/ 0 w 5562600"/>
                      <a:gd name="connsiteY0" fmla="*/ 0 h 990600"/>
                      <a:gd name="connsiteX1" fmla="*/ 5562600 w 5562600"/>
                      <a:gd name="connsiteY1" fmla="*/ 0 h 990600"/>
                      <a:gd name="connsiteX2" fmla="*/ 5562600 w 5562600"/>
                      <a:gd name="connsiteY2" fmla="*/ 990600 h 990600"/>
                      <a:gd name="connsiteX3" fmla="*/ 0 w 5562600"/>
                      <a:gd name="connsiteY3" fmla="*/ 990600 h 990600"/>
                      <a:gd name="connsiteX4" fmla="*/ 0 w 5562600"/>
                      <a:gd name="connsiteY4" fmla="*/ 0 h 990600"/>
                      <a:gd name="connsiteX0" fmla="*/ 0 w 5562600"/>
                      <a:gd name="connsiteY0" fmla="*/ 0 h 990600"/>
                      <a:gd name="connsiteX1" fmla="*/ 5562600 w 5562600"/>
                      <a:gd name="connsiteY1" fmla="*/ 0 h 990600"/>
                      <a:gd name="connsiteX2" fmla="*/ 5562600 w 5562600"/>
                      <a:gd name="connsiteY2" fmla="*/ 990600 h 990600"/>
                      <a:gd name="connsiteX3" fmla="*/ 0 w 5562600"/>
                      <a:gd name="connsiteY3" fmla="*/ 990600 h 990600"/>
                      <a:gd name="connsiteX4" fmla="*/ 0 w 5562600"/>
                      <a:gd name="connsiteY4" fmla="*/ 0 h 990600"/>
                      <a:gd name="connsiteX0" fmla="*/ 0 w 5562600"/>
                      <a:gd name="connsiteY0" fmla="*/ 0 h 990600"/>
                      <a:gd name="connsiteX1" fmla="*/ 5562600 w 5562600"/>
                      <a:gd name="connsiteY1" fmla="*/ 0 h 990600"/>
                      <a:gd name="connsiteX2" fmla="*/ 5562600 w 5562600"/>
                      <a:gd name="connsiteY2" fmla="*/ 990600 h 990600"/>
                      <a:gd name="connsiteX3" fmla="*/ 0 w 5562600"/>
                      <a:gd name="connsiteY3" fmla="*/ 990600 h 990600"/>
                      <a:gd name="connsiteX4" fmla="*/ 0 w 5562600"/>
                      <a:gd name="connsiteY4" fmla="*/ 0 h 990600"/>
                      <a:gd name="connsiteX0" fmla="*/ 0 w 5562600"/>
                      <a:gd name="connsiteY0" fmla="*/ 0 h 990600"/>
                      <a:gd name="connsiteX1" fmla="*/ 5562600 w 5562600"/>
                      <a:gd name="connsiteY1" fmla="*/ 0 h 990600"/>
                      <a:gd name="connsiteX2" fmla="*/ 5562600 w 5562600"/>
                      <a:gd name="connsiteY2" fmla="*/ 990600 h 990600"/>
                      <a:gd name="connsiteX3" fmla="*/ 0 w 5562600"/>
                      <a:gd name="connsiteY3" fmla="*/ 990600 h 990600"/>
                      <a:gd name="connsiteX4" fmla="*/ 0 w 5562600"/>
                      <a:gd name="connsiteY4" fmla="*/ 0 h 990600"/>
                      <a:gd name="connsiteX0" fmla="*/ 0 w 5562600"/>
                      <a:gd name="connsiteY0" fmla="*/ 0 h 990600"/>
                      <a:gd name="connsiteX1" fmla="*/ 5562600 w 5562600"/>
                      <a:gd name="connsiteY1" fmla="*/ 0 h 990600"/>
                      <a:gd name="connsiteX2" fmla="*/ 5562600 w 5562600"/>
                      <a:gd name="connsiteY2" fmla="*/ 990600 h 990600"/>
                      <a:gd name="connsiteX3" fmla="*/ 0 w 5562600"/>
                      <a:gd name="connsiteY3" fmla="*/ 990600 h 990600"/>
                      <a:gd name="connsiteX4" fmla="*/ 0 w 5562600"/>
                      <a:gd name="connsiteY4" fmla="*/ 0 h 990600"/>
                      <a:gd name="connsiteX0" fmla="*/ 0 w 5562600"/>
                      <a:gd name="connsiteY0" fmla="*/ 0 h 990600"/>
                      <a:gd name="connsiteX1" fmla="*/ 5562600 w 5562600"/>
                      <a:gd name="connsiteY1" fmla="*/ 0 h 990600"/>
                      <a:gd name="connsiteX2" fmla="*/ 5562600 w 5562600"/>
                      <a:gd name="connsiteY2" fmla="*/ 990600 h 990600"/>
                      <a:gd name="connsiteX3" fmla="*/ 0 w 5562600"/>
                      <a:gd name="connsiteY3" fmla="*/ 990600 h 990600"/>
                      <a:gd name="connsiteX4" fmla="*/ 0 w 5562600"/>
                      <a:gd name="connsiteY4" fmla="*/ 0 h 990600"/>
                      <a:gd name="connsiteX0" fmla="*/ 0 w 5562600"/>
                      <a:gd name="connsiteY0" fmla="*/ 0 h 990600"/>
                      <a:gd name="connsiteX1" fmla="*/ 5562600 w 5562600"/>
                      <a:gd name="connsiteY1" fmla="*/ 0 h 990600"/>
                      <a:gd name="connsiteX2" fmla="*/ 5562600 w 5562600"/>
                      <a:gd name="connsiteY2" fmla="*/ 990600 h 990600"/>
                      <a:gd name="connsiteX3" fmla="*/ 0 w 5562600"/>
                      <a:gd name="connsiteY3" fmla="*/ 990600 h 990600"/>
                      <a:gd name="connsiteX4" fmla="*/ 0 w 5562600"/>
                      <a:gd name="connsiteY4" fmla="*/ 0 h 990600"/>
                      <a:gd name="connsiteX0" fmla="*/ 0 w 5562600"/>
                      <a:gd name="connsiteY0" fmla="*/ 0 h 990600"/>
                      <a:gd name="connsiteX1" fmla="*/ 5562600 w 5562600"/>
                      <a:gd name="connsiteY1" fmla="*/ 0 h 990600"/>
                      <a:gd name="connsiteX2" fmla="*/ 5562600 w 5562600"/>
                      <a:gd name="connsiteY2" fmla="*/ 990600 h 990600"/>
                      <a:gd name="connsiteX3" fmla="*/ 0 w 5562600"/>
                      <a:gd name="connsiteY3" fmla="*/ 990600 h 990600"/>
                      <a:gd name="connsiteX4" fmla="*/ 0 w 5562600"/>
                      <a:gd name="connsiteY4" fmla="*/ 0 h 990600"/>
                      <a:gd name="connsiteX0" fmla="*/ 0 w 5562600"/>
                      <a:gd name="connsiteY0" fmla="*/ 0 h 990600"/>
                      <a:gd name="connsiteX1" fmla="*/ 5562600 w 5562600"/>
                      <a:gd name="connsiteY1" fmla="*/ 0 h 990600"/>
                      <a:gd name="connsiteX2" fmla="*/ 5562600 w 5562600"/>
                      <a:gd name="connsiteY2" fmla="*/ 990600 h 990600"/>
                      <a:gd name="connsiteX3" fmla="*/ 0 w 5562600"/>
                      <a:gd name="connsiteY3" fmla="*/ 990600 h 990600"/>
                      <a:gd name="connsiteX4" fmla="*/ 0 w 5562600"/>
                      <a:gd name="connsiteY4" fmla="*/ 0 h 990600"/>
                      <a:gd name="connsiteX0" fmla="*/ 0 w 5562600"/>
                      <a:gd name="connsiteY0" fmla="*/ 0 h 990600"/>
                      <a:gd name="connsiteX1" fmla="*/ 5562600 w 5562600"/>
                      <a:gd name="connsiteY1" fmla="*/ 0 h 990600"/>
                      <a:gd name="connsiteX2" fmla="*/ 5562600 w 5562600"/>
                      <a:gd name="connsiteY2" fmla="*/ 990600 h 990600"/>
                      <a:gd name="connsiteX3" fmla="*/ 0 w 5562600"/>
                      <a:gd name="connsiteY3" fmla="*/ 990600 h 990600"/>
                      <a:gd name="connsiteX4" fmla="*/ 0 w 5562600"/>
                      <a:gd name="connsiteY4" fmla="*/ 0 h 990600"/>
                      <a:gd name="connsiteX0" fmla="*/ 0 w 5562600"/>
                      <a:gd name="connsiteY0" fmla="*/ 0 h 990600"/>
                      <a:gd name="connsiteX1" fmla="*/ 5562600 w 5562600"/>
                      <a:gd name="connsiteY1" fmla="*/ 0 h 990600"/>
                      <a:gd name="connsiteX2" fmla="*/ 5562600 w 5562600"/>
                      <a:gd name="connsiteY2" fmla="*/ 990600 h 990600"/>
                      <a:gd name="connsiteX3" fmla="*/ 0 w 5562600"/>
                      <a:gd name="connsiteY3" fmla="*/ 990600 h 990600"/>
                      <a:gd name="connsiteX4" fmla="*/ 0 w 5562600"/>
                      <a:gd name="connsiteY4" fmla="*/ 0 h 990600"/>
                      <a:gd name="connsiteX0" fmla="*/ 0 w 5562600"/>
                      <a:gd name="connsiteY0" fmla="*/ 0 h 990600"/>
                      <a:gd name="connsiteX1" fmla="*/ 5562600 w 5562600"/>
                      <a:gd name="connsiteY1" fmla="*/ 0 h 990600"/>
                      <a:gd name="connsiteX2" fmla="*/ 5562600 w 5562600"/>
                      <a:gd name="connsiteY2" fmla="*/ 990600 h 990600"/>
                      <a:gd name="connsiteX3" fmla="*/ 0 w 5562600"/>
                      <a:gd name="connsiteY3" fmla="*/ 990600 h 990600"/>
                      <a:gd name="connsiteX4" fmla="*/ 0 w 5562600"/>
                      <a:gd name="connsiteY4" fmla="*/ 0 h 990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62600" h="990600">
                        <a:moveTo>
                          <a:pt x="0" y="0"/>
                        </a:moveTo>
                        <a:cubicBezTo>
                          <a:pt x="2791750" y="486136"/>
                          <a:pt x="2794000" y="462987"/>
                          <a:pt x="5562600" y="0"/>
                        </a:cubicBezTo>
                        <a:lnTo>
                          <a:pt x="5562600" y="990600"/>
                        </a:lnTo>
                        <a:cubicBezTo>
                          <a:pt x="2805575" y="492888"/>
                          <a:pt x="2791749" y="492888"/>
                          <a:pt x="0" y="99060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>
                      <a:alpha val="5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0" name="Oval 119">
                    <a:extLst>
                      <a:ext uri="{FF2B5EF4-FFF2-40B4-BE49-F238E27FC236}">
                        <a16:creationId xmlns:a16="http://schemas.microsoft.com/office/drawing/2014/main" id="{78CE0D46-4F2A-104D-844B-78E819750E4E}"/>
                      </a:ext>
                    </a:extLst>
                  </p:cNvPr>
                  <p:cNvSpPr/>
                  <p:nvPr/>
                </p:nvSpPr>
                <p:spPr>
                  <a:xfrm>
                    <a:off x="-1071125" y="3931852"/>
                    <a:ext cx="1142999" cy="1143001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1" baseline="-25000" dirty="0">
                      <a:solidFill>
                        <a:srgbClr val="0070C0"/>
                      </a:solidFill>
                    </a:endParaRPr>
                  </a:p>
                </p:txBody>
              </p:sp>
            </p:grpSp>
            <p:sp>
              <p:nvSpPr>
                <p:cNvPr id="111" name="Oval 110">
                  <a:extLst>
                    <a:ext uri="{FF2B5EF4-FFF2-40B4-BE49-F238E27FC236}">
                      <a16:creationId xmlns:a16="http://schemas.microsoft.com/office/drawing/2014/main" id="{55A809BD-C815-904A-A8DE-E0E3E3B93EB1}"/>
                    </a:ext>
                  </a:extLst>
                </p:cNvPr>
                <p:cNvSpPr/>
                <p:nvPr/>
              </p:nvSpPr>
              <p:spPr>
                <a:xfrm>
                  <a:off x="692875" y="6253581"/>
                  <a:ext cx="308465" cy="32955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baseline="-25000" dirty="0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112" name="Oval 111">
                  <a:extLst>
                    <a:ext uri="{FF2B5EF4-FFF2-40B4-BE49-F238E27FC236}">
                      <a16:creationId xmlns:a16="http://schemas.microsoft.com/office/drawing/2014/main" id="{7626BCB3-6EF9-AB46-864B-92434BB0EB3F}"/>
                    </a:ext>
                  </a:extLst>
                </p:cNvPr>
                <p:cNvSpPr/>
                <p:nvPr/>
              </p:nvSpPr>
              <p:spPr>
                <a:xfrm>
                  <a:off x="2570353" y="6253581"/>
                  <a:ext cx="308465" cy="32955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baseline="-25000" dirty="0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77CC0F53-1B70-0341-A852-37DC2991E230}"/>
                    </a:ext>
                  </a:extLst>
                </p:cNvPr>
                <p:cNvSpPr/>
                <p:nvPr/>
              </p:nvSpPr>
              <p:spPr>
                <a:xfrm>
                  <a:off x="2784644" y="6253581"/>
                  <a:ext cx="308465" cy="32955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baseline="-25000" dirty="0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7D00D55A-0AE8-104E-A7BD-A64472CF921D}"/>
                    </a:ext>
                  </a:extLst>
                </p:cNvPr>
                <p:cNvSpPr/>
                <p:nvPr/>
              </p:nvSpPr>
              <p:spPr>
                <a:xfrm>
                  <a:off x="1897700" y="6240880"/>
                  <a:ext cx="308465" cy="32955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baseline="-25000" dirty="0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91B7480D-01AD-7A4D-8F7D-863162204CD9}"/>
                    </a:ext>
                  </a:extLst>
                </p:cNvPr>
                <p:cNvSpPr/>
                <p:nvPr/>
              </p:nvSpPr>
              <p:spPr>
                <a:xfrm>
                  <a:off x="520697" y="6557732"/>
                  <a:ext cx="2870203" cy="45719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16" name="Straight Arrow Connector 115">
                  <a:extLst>
                    <a:ext uri="{FF2B5EF4-FFF2-40B4-BE49-F238E27FC236}">
                      <a16:creationId xmlns:a16="http://schemas.microsoft.com/office/drawing/2014/main" id="{AA014DBE-0A97-7346-B27C-13796CB18BA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209800" y="5867400"/>
                  <a:ext cx="0" cy="37348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DB331511-A884-4C4F-A346-05D8A7F661A7}"/>
                    </a:ext>
                  </a:extLst>
                </p:cNvPr>
                <p:cNvSpPr/>
                <p:nvPr/>
              </p:nvSpPr>
              <p:spPr>
                <a:xfrm>
                  <a:off x="520697" y="6628851"/>
                  <a:ext cx="355603" cy="622853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8" name="Rectangle 117">
                  <a:extLst>
                    <a:ext uri="{FF2B5EF4-FFF2-40B4-BE49-F238E27FC236}">
                      <a16:creationId xmlns:a16="http://schemas.microsoft.com/office/drawing/2014/main" id="{F805A091-344D-D14A-80EB-9C6D19BF8A74}"/>
                    </a:ext>
                  </a:extLst>
                </p:cNvPr>
                <p:cNvSpPr/>
                <p:nvPr/>
              </p:nvSpPr>
              <p:spPr>
                <a:xfrm>
                  <a:off x="3024264" y="6630682"/>
                  <a:ext cx="355603" cy="622853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57386EB0-7DD0-EA46-8032-4F727DB2E2C9}"/>
                  </a:ext>
                </a:extLst>
              </p:cNvPr>
              <p:cNvSpPr txBox="1"/>
              <p:nvPr/>
            </p:nvSpPr>
            <p:spPr>
              <a:xfrm>
                <a:off x="1522135" y="7457185"/>
                <a:ext cx="2250624" cy="6012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Piezo stack</a:t>
                </a:r>
              </a:p>
            </p:txBody>
          </p:sp>
          <p:cxnSp>
            <p:nvCxnSpPr>
              <p:cNvPr id="108" name="Straight Arrow Connector 107">
                <a:extLst>
                  <a:ext uri="{FF2B5EF4-FFF2-40B4-BE49-F238E27FC236}">
                    <a16:creationId xmlns:a16="http://schemas.microsoft.com/office/drawing/2014/main" id="{BD67D69D-5AE0-D248-A6EC-019442A2225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504023" y="7119104"/>
                <a:ext cx="426718" cy="344146"/>
              </a:xfrm>
              <a:prstGeom prst="straightConnector1">
                <a:avLst/>
              </a:prstGeom>
              <a:ln>
                <a:solidFill>
                  <a:schemeClr val="accent3">
                    <a:lumMod val="60000"/>
                    <a:lumOff val="40000"/>
                  </a:schemeClr>
                </a:solidFill>
                <a:tailEnd type="triangle"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FD5C677D-84EF-4743-B32A-DC5586CAEB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21014" r="22846"/>
            <a:stretch/>
          </p:blipFill>
          <p:spPr>
            <a:xfrm>
              <a:off x="1917577" y="1411065"/>
              <a:ext cx="1497760" cy="1500700"/>
            </a:xfrm>
            <a:prstGeom prst="rect">
              <a:avLst/>
            </a:prstGeom>
          </p:spPr>
        </p:pic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0C8CBEC9-0D4C-0C4C-BABF-F88DCB59347F}"/>
              </a:ext>
            </a:extLst>
          </p:cNvPr>
          <p:cNvSpPr/>
          <p:nvPr/>
        </p:nvSpPr>
        <p:spPr>
          <a:xfrm>
            <a:off x="-76200" y="3124200"/>
            <a:ext cx="42672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s-IS" sz="1100" i="1" dirty="0">
                <a:latin typeface="Helvetica"/>
                <a:cs typeface="Helvetica"/>
              </a:rPr>
              <a:t>Monteiro et al., PRA 101, 053835, arXiv:2001.10931(2020)</a:t>
            </a:r>
          </a:p>
        </p:txBody>
      </p:sp>
      <p:sp>
        <p:nvSpPr>
          <p:cNvPr id="109" name="Footer Placeholder 7">
            <a:extLst>
              <a:ext uri="{FF2B5EF4-FFF2-40B4-BE49-F238E27FC236}">
                <a16:creationId xmlns:a16="http://schemas.microsoft.com/office/drawing/2014/main" id="{7C447C2C-64D9-4148-B4D8-270C9E7FE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FRIB - Sept. 12, 2025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375162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E5450-53E8-9863-3CA7-D022B7D83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white square with small dots&#10;&#10;AI-generated content may be incorrect.">
            <a:extLst>
              <a:ext uri="{FF2B5EF4-FFF2-40B4-BE49-F238E27FC236}">
                <a16:creationId xmlns:a16="http://schemas.microsoft.com/office/drawing/2014/main" id="{67D4346E-3943-77F3-6A76-F8C81376D8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00000"/>
                    </a14:imgEffect>
                    <a14:imgEffect>
                      <a14:brightnessContrast bright="-4000" contrast="40000"/>
                    </a14:imgEffect>
                  </a14:imgLayer>
                </a14:imgProps>
              </a:ext>
            </a:extLst>
          </a:blip>
          <a:srcRect l="9407" t="9617" r="9342" b="15111"/>
          <a:stretch/>
        </p:blipFill>
        <p:spPr>
          <a:xfrm>
            <a:off x="419099" y="3217225"/>
            <a:ext cx="3559894" cy="3297939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AF39961C-A826-13D7-B58A-54A1CCEF0D1B}"/>
              </a:ext>
            </a:extLst>
          </p:cNvPr>
          <p:cNvSpPr txBox="1"/>
          <p:nvPr/>
        </p:nvSpPr>
        <p:spPr>
          <a:xfrm>
            <a:off x="419099" y="946453"/>
            <a:ext cx="9824652" cy="1487859"/>
          </a:xfrm>
          <a:prstGeom prst="rect">
            <a:avLst/>
          </a:prstGeom>
          <a:noFill/>
        </p:spPr>
        <p:txBody>
          <a:bodyPr wrap="square" lIns="101870" tIns="50935" rIns="101870" bIns="50935" rtlCol="0">
            <a:spAutoFit/>
          </a:bodyPr>
          <a:lstStyle/>
          <a:p>
            <a:pPr marL="318346" indent="-318346">
              <a:spcBef>
                <a:spcPts val="600"/>
              </a:spcBef>
              <a:buFont typeface="Arial"/>
              <a:buChar char="•"/>
            </a:pPr>
            <a:r>
              <a:rPr lang="en-US" sz="2000" dirty="0">
                <a:latin typeface="Helvetica"/>
                <a:cs typeface="Helvetica"/>
              </a:rPr>
              <a:t>Microsphere trap has been upgraded with high power laser (100 W) to allow up to ~10 x 10 arrays</a:t>
            </a:r>
          </a:p>
          <a:p>
            <a:pPr marL="318346" indent="-318346">
              <a:spcBef>
                <a:spcPts val="600"/>
              </a:spcBef>
              <a:buFont typeface="Arial"/>
              <a:buChar char="•"/>
            </a:pPr>
            <a:r>
              <a:rPr lang="en-US" sz="2000" dirty="0">
                <a:latin typeface="Helvetica"/>
                <a:cs typeface="Helvetica"/>
              </a:rPr>
              <a:t>Similar technology to tweezer arrays for neutral atom quantum computing </a:t>
            </a:r>
          </a:p>
          <a:p>
            <a:pPr marL="800100" lvl="1" indent="-342900">
              <a:spcBef>
                <a:spcPts val="600"/>
              </a:spcBef>
              <a:buFont typeface="System Font Regular"/>
              <a:buChar char="→"/>
            </a:pPr>
            <a:r>
              <a:rPr lang="en-US" sz="2000" dirty="0">
                <a:latin typeface="Helvetica"/>
                <a:cs typeface="Helvetica"/>
              </a:rPr>
              <a:t>Real time control over trap positions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5309287-70B6-0DC3-85F0-341E51FD215B}"/>
              </a:ext>
            </a:extLst>
          </p:cNvPr>
          <p:cNvGrpSpPr>
            <a:grpSpLocks noChangeAspect="1"/>
          </p:cNvGrpSpPr>
          <p:nvPr/>
        </p:nvGrpSpPr>
        <p:grpSpPr>
          <a:xfrm>
            <a:off x="10978324" y="57923"/>
            <a:ext cx="1097280" cy="1778128"/>
            <a:chOff x="58682" y="1368672"/>
            <a:chExt cx="1224761" cy="1984709"/>
          </a:xfrm>
        </p:grpSpPr>
        <p:pic>
          <p:nvPicPr>
            <p:cNvPr id="23" name="Picture 22" descr="A person wearing glasses smiling&#10;&#10;Description automatically generated">
              <a:extLst>
                <a:ext uri="{FF2B5EF4-FFF2-40B4-BE49-F238E27FC236}">
                  <a16:creationId xmlns:a16="http://schemas.microsoft.com/office/drawing/2014/main" id="{9403B8B3-70B2-4DEF-1839-BDAE726A579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0527" y="1368672"/>
              <a:ext cx="1142916" cy="1714374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58F00BE-1E5F-CB2D-5F3C-2CEB147113FA}"/>
                </a:ext>
              </a:extLst>
            </p:cNvPr>
            <p:cNvSpPr txBox="1"/>
            <p:nvPr/>
          </p:nvSpPr>
          <p:spPr>
            <a:xfrm>
              <a:off x="58682" y="3045604"/>
              <a:ext cx="12247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Ben Siegel</a:t>
              </a:r>
            </a:p>
          </p:txBody>
        </p:sp>
      </p:grp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7EE186AF-EFC6-FC8A-844B-FFDBA4F6F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6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FBC233E-5DB7-DBD7-E99D-9DA48C5E8A36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Microsphere arrays</a:t>
            </a:r>
          </a:p>
        </p:txBody>
      </p:sp>
      <p:sp>
        <p:nvSpPr>
          <p:cNvPr id="31" name="Footer Placeholder 7">
            <a:extLst>
              <a:ext uri="{FF2B5EF4-FFF2-40B4-BE49-F238E27FC236}">
                <a16:creationId xmlns:a16="http://schemas.microsoft.com/office/drawing/2014/main" id="{7CE33FDD-CAF1-2C43-35CF-1F3D61A4214A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sp>
        <p:nvSpPr>
          <p:cNvPr id="30" name="Footer Placeholder 7">
            <a:extLst>
              <a:ext uri="{FF2B5EF4-FFF2-40B4-BE49-F238E27FC236}">
                <a16:creationId xmlns:a16="http://schemas.microsoft.com/office/drawing/2014/main" id="{64919DDB-33DB-253E-E1B6-1B8650041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FRIB - Sept. 12, 2025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DA5C610-9412-095C-60AF-21FE0C071D5E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0332720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8100731-8762-62F3-3F1B-36B2D5B147B3}"/>
              </a:ext>
            </a:extLst>
          </p:cNvPr>
          <p:cNvSpPr txBox="1"/>
          <p:nvPr/>
        </p:nvSpPr>
        <p:spPr>
          <a:xfrm>
            <a:off x="325426" y="2863282"/>
            <a:ext cx="387805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dirty="0">
                <a:latin typeface="Helvetica" pitchFamily="2" charset="0"/>
              </a:rPr>
              <a:t>7x7 array of spheres in vacuum: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D4C81BC-007F-A282-FD2E-394261F775FD}"/>
              </a:ext>
            </a:extLst>
          </p:cNvPr>
          <p:cNvGrpSpPr/>
          <p:nvPr/>
        </p:nvGrpSpPr>
        <p:grpSpPr>
          <a:xfrm>
            <a:off x="892379" y="6260656"/>
            <a:ext cx="2595405" cy="307777"/>
            <a:chOff x="9315160" y="4232758"/>
            <a:chExt cx="2315001" cy="274525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D8951DC7-52F8-438D-2377-B26D669312F5}"/>
                </a:ext>
              </a:extLst>
            </p:cNvPr>
            <p:cNvCxnSpPr>
              <a:cxnSpLocks/>
            </p:cNvCxnSpPr>
            <p:nvPr/>
          </p:nvCxnSpPr>
          <p:spPr>
            <a:xfrm>
              <a:off x="9315160" y="4272344"/>
              <a:ext cx="2315001" cy="4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8DA08BF4-9617-7748-FD2B-6ECF2CD7D792}"/>
                    </a:ext>
                  </a:extLst>
                </p:cNvPr>
                <p:cNvSpPr txBox="1"/>
                <p:nvPr/>
              </p:nvSpPr>
              <p:spPr>
                <a:xfrm>
                  <a:off x="10088982" y="4232758"/>
                  <a:ext cx="1058238" cy="2745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~500 </a:t>
                  </a:r>
                  <a14:m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a14:m>
                  <a:r>
                    <a:rPr lang="en-US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</a:t>
                  </a: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8DA08BF4-9617-7748-FD2B-6ECF2CD7D79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88982" y="4232758"/>
                  <a:ext cx="1058238" cy="274525"/>
                </a:xfrm>
                <a:prstGeom prst="rect">
                  <a:avLst/>
                </a:prstGeom>
                <a:blipFill>
                  <a:blip r:embed="rId8"/>
                  <a:stretch>
                    <a:fillRect l="-2128" b="-2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7" name="Graphic 26">
            <a:extLst>
              <a:ext uri="{FF2B5EF4-FFF2-40B4-BE49-F238E27FC236}">
                <a16:creationId xmlns:a16="http://schemas.microsoft.com/office/drawing/2014/main" id="{1C9E7B7A-5A89-48E7-8632-BCACF1A13E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082536" y="1704028"/>
            <a:ext cx="8107225" cy="5018305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A0048C2F-BE22-D83B-645C-7DB5084CCE4C}"/>
              </a:ext>
            </a:extLst>
          </p:cNvPr>
          <p:cNvSpPr txBox="1"/>
          <p:nvPr/>
        </p:nvSpPr>
        <p:spPr>
          <a:xfrm>
            <a:off x="5001431" y="2957921"/>
            <a:ext cx="387805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 dirty="0">
                <a:latin typeface="Helvetica" pitchFamily="2" charset="0"/>
              </a:rPr>
              <a:t>Simplified schematic: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00F2A3-8F63-4899-B661-F52D115B48D2}"/>
              </a:ext>
            </a:extLst>
          </p:cNvPr>
          <p:cNvSpPr>
            <a:spLocks noChangeAspect="1"/>
          </p:cNvSpPr>
          <p:nvPr/>
        </p:nvSpPr>
        <p:spPr>
          <a:xfrm>
            <a:off x="5206181" y="260265"/>
            <a:ext cx="6955854" cy="638925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Yshape_fast.mp4">
            <a:hlinkClick r:id="" action="ppaction://media"/>
            <a:extLst>
              <a:ext uri="{FF2B5EF4-FFF2-40B4-BE49-F238E27FC236}">
                <a16:creationId xmlns:a16="http://schemas.microsoft.com/office/drawing/2014/main" id="{4BE48029-AC63-8A38-6AB0-F841971546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r="18160"/>
          <a:stretch/>
        </p:blipFill>
        <p:spPr>
          <a:xfrm>
            <a:off x="5630994" y="594270"/>
            <a:ext cx="6235580" cy="5723836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59F07270-5FEC-85D9-860C-8541AB7F29D8}"/>
              </a:ext>
            </a:extLst>
          </p:cNvPr>
          <p:cNvGrpSpPr/>
          <p:nvPr/>
        </p:nvGrpSpPr>
        <p:grpSpPr>
          <a:xfrm>
            <a:off x="5614240" y="5809654"/>
            <a:ext cx="1067431" cy="396359"/>
            <a:chOff x="5614240" y="5809654"/>
            <a:chExt cx="1067431" cy="396359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D1E0E387-BE23-E9E2-64F6-E6C81D0B0931}"/>
                </a:ext>
              </a:extLst>
            </p:cNvPr>
            <p:cNvCxnSpPr>
              <a:cxnSpLocks/>
            </p:cNvCxnSpPr>
            <p:nvPr/>
          </p:nvCxnSpPr>
          <p:spPr>
            <a:xfrm>
              <a:off x="5769862" y="6162199"/>
              <a:ext cx="592112" cy="0"/>
            </a:xfrm>
            <a:prstGeom prst="straightConnector1">
              <a:avLst/>
            </a:prstGeom>
            <a:ln w="38100"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85709DB6-8CF6-9D3D-D504-A98E2B2D5F80}"/>
                    </a:ext>
                  </a:extLst>
                </p:cNvPr>
                <p:cNvSpPr txBox="1"/>
                <p:nvPr/>
              </p:nvSpPr>
              <p:spPr>
                <a:xfrm>
                  <a:off x="5614240" y="5809654"/>
                  <a:ext cx="1067431" cy="3963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100 </a:t>
                  </a:r>
                  <a14:m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a14:m>
                  <a:r>
                    <a:rPr lang="en-US" dirty="0"/>
                    <a:t>m</a:t>
                  </a: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85709DB6-8CF6-9D3D-D504-A98E2B2D5F8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14240" y="5809654"/>
                  <a:ext cx="1067431" cy="396359"/>
                </a:xfrm>
                <a:prstGeom prst="rect">
                  <a:avLst/>
                </a:prstGeom>
                <a:blipFill>
                  <a:blip r:embed="rId12"/>
                  <a:stretch>
                    <a:fillRect l="-4706" t="-6250" b="-1875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A2C817BE-6188-0E54-3D16-FD9BC40BF34C}"/>
              </a:ext>
            </a:extLst>
          </p:cNvPr>
          <p:cNvSpPr txBox="1"/>
          <p:nvPr/>
        </p:nvSpPr>
        <p:spPr>
          <a:xfrm>
            <a:off x="10318512" y="6267435"/>
            <a:ext cx="1773661" cy="330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Played at 8x speed</a:t>
            </a:r>
          </a:p>
        </p:txBody>
      </p:sp>
      <p:pic>
        <p:nvPicPr>
          <p:cNvPr id="14" name="Picture 13" descr="A blue letter y with white outline&#10;&#10;Description automatically generated">
            <a:extLst>
              <a:ext uri="{FF2B5EF4-FFF2-40B4-BE49-F238E27FC236}">
                <a16:creationId xmlns:a16="http://schemas.microsoft.com/office/drawing/2014/main" id="{2AA53492-F3A9-2AA4-AF8F-6A5ABD2D6B3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49968" y="5019222"/>
            <a:ext cx="2090507" cy="1177851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366062CE-918C-D81F-6CE8-03CE6AD2AB06}"/>
              </a:ext>
            </a:extLst>
          </p:cNvPr>
          <p:cNvSpPr txBox="1"/>
          <p:nvPr/>
        </p:nvSpPr>
        <p:spPr>
          <a:xfrm>
            <a:off x="1486443" y="6583833"/>
            <a:ext cx="296967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300" i="1" dirty="0">
                <a:latin typeface="Arial" panose="020B0604020202020204" pitchFamily="34" charset="0"/>
                <a:cs typeface="Arial" panose="020B0604020202020204" pitchFamily="34" charset="0"/>
              </a:rPr>
              <a:t>Siegel et al. PRA 111, 033514 (2025)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7C7EB5-8016-B446-687F-3E1C8D50CF10}"/>
              </a:ext>
            </a:extLst>
          </p:cNvPr>
          <p:cNvSpPr/>
          <p:nvPr/>
        </p:nvSpPr>
        <p:spPr>
          <a:xfrm rot="20522461">
            <a:off x="5707875" y="1225413"/>
            <a:ext cx="3179654" cy="54289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spheres = 10</a:t>
            </a:r>
            <a:r>
              <a:rPr lang="en-US" sz="20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atoms! </a:t>
            </a:r>
          </a:p>
        </p:txBody>
      </p:sp>
    </p:spTree>
    <p:extLst>
      <p:ext uri="{BB962C8B-B14F-4D97-AF65-F5344CB8AC3E}">
        <p14:creationId xmlns:p14="http://schemas.microsoft.com/office/powerpoint/2010/main" val="3641837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96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7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15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A diagram of a cell&#10;&#10;AI-generated content may be incorrect.">
            <a:extLst>
              <a:ext uri="{FF2B5EF4-FFF2-40B4-BE49-F238E27FC236}">
                <a16:creationId xmlns:a16="http://schemas.microsoft.com/office/drawing/2014/main" id="{8CC236C3-BBDB-E45C-5F62-20C21E6E82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2212" y="3508035"/>
            <a:ext cx="2333879" cy="1894681"/>
          </a:xfrm>
          <a:prstGeom prst="rect">
            <a:avLst/>
          </a:prstGeom>
        </p:spPr>
      </p:pic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87B8293C-95D5-F341-A25D-2F3FFCDDC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7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9D3153-5246-3B4A-BE65-88C8A1F3399A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Forces from sub-atomic particles</a:t>
            </a:r>
          </a:p>
        </p:txBody>
      </p:sp>
      <p:sp>
        <p:nvSpPr>
          <p:cNvPr id="30" name="Footer Placeholder 7">
            <a:extLst>
              <a:ext uri="{FF2B5EF4-FFF2-40B4-BE49-F238E27FC236}">
                <a16:creationId xmlns:a16="http://schemas.microsoft.com/office/drawing/2014/main" id="{89E71EF2-AD17-4F4A-8C39-48ACB40E2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FRIB - Sept. 12, 2025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31" name="Footer Placeholder 7">
            <a:extLst>
              <a:ext uri="{FF2B5EF4-FFF2-40B4-BE49-F238E27FC236}">
                <a16:creationId xmlns:a16="http://schemas.microsoft.com/office/drawing/2014/main" id="{7709E6F1-0E46-C64E-97AE-133A134300FD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5E4AB17-061C-C84E-8835-D486C5612DE4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229E3459-75A6-4970-9B31-B1CFB998A0CD}"/>
              </a:ext>
            </a:extLst>
          </p:cNvPr>
          <p:cNvGrpSpPr/>
          <p:nvPr/>
        </p:nvGrpSpPr>
        <p:grpSpPr>
          <a:xfrm>
            <a:off x="374881" y="3307891"/>
            <a:ext cx="3042995" cy="2212979"/>
            <a:chOff x="3464337" y="3331254"/>
            <a:chExt cx="3042995" cy="221297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2303841-21F5-B26E-1F3C-579D5D9D6F3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464337" y="3331254"/>
              <a:ext cx="3042995" cy="2162306"/>
              <a:chOff x="8668796" y="3765336"/>
              <a:chExt cx="3890955" cy="2764853"/>
            </a:xfrm>
          </p:grpSpPr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60F53D0F-4D75-31D1-4C6A-B7A54D9F75DA}"/>
                  </a:ext>
                </a:extLst>
              </p:cNvPr>
              <p:cNvGrpSpPr/>
              <p:nvPr/>
            </p:nvGrpSpPr>
            <p:grpSpPr>
              <a:xfrm>
                <a:off x="8668797" y="3816384"/>
                <a:ext cx="3890954" cy="2167163"/>
                <a:chOff x="8578362" y="2779106"/>
                <a:chExt cx="3890954" cy="2167163"/>
              </a:xfrm>
            </p:grpSpPr>
            <p:grpSp>
              <p:nvGrpSpPr>
                <p:cNvPr id="64" name="Group 63">
                  <a:extLst>
                    <a:ext uri="{FF2B5EF4-FFF2-40B4-BE49-F238E27FC236}">
                      <a16:creationId xmlns:a16="http://schemas.microsoft.com/office/drawing/2014/main" id="{763D009D-01B0-AE1B-78B9-27A60678C95B}"/>
                    </a:ext>
                  </a:extLst>
                </p:cNvPr>
                <p:cNvGrpSpPr/>
                <p:nvPr/>
              </p:nvGrpSpPr>
              <p:grpSpPr>
                <a:xfrm>
                  <a:off x="9052733" y="3407914"/>
                  <a:ext cx="3416583" cy="1538355"/>
                  <a:chOff x="4814319" y="1177725"/>
                  <a:chExt cx="1922905" cy="865810"/>
                </a:xfrm>
              </p:grpSpPr>
              <p:grpSp>
                <p:nvGrpSpPr>
                  <p:cNvPr id="66" name="Group 65">
                    <a:extLst>
                      <a:ext uri="{FF2B5EF4-FFF2-40B4-BE49-F238E27FC236}">
                        <a16:creationId xmlns:a16="http://schemas.microsoft.com/office/drawing/2014/main" id="{F8348608-ECD5-0603-E3A7-6EFC2BA59D27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4914025" y="1177725"/>
                    <a:ext cx="1541295" cy="865810"/>
                    <a:chOff x="4819177" y="-47739"/>
                    <a:chExt cx="1639105" cy="920754"/>
                  </a:xfrm>
                </p:grpSpPr>
                <p:cxnSp>
                  <p:nvCxnSpPr>
                    <p:cNvPr id="81" name="Straight Arrow Connector 80">
                      <a:extLst>
                        <a:ext uri="{FF2B5EF4-FFF2-40B4-BE49-F238E27FC236}">
                          <a16:creationId xmlns:a16="http://schemas.microsoft.com/office/drawing/2014/main" id="{C3A75B99-AB21-CE9B-0499-84DCEB84A88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 flipV="1">
                      <a:off x="5202576" y="56854"/>
                      <a:ext cx="274320" cy="274320"/>
                    </a:xfrm>
                    <a:prstGeom prst="straightConnector1">
                      <a:avLst/>
                    </a:prstGeom>
                    <a:ln>
                      <a:tailEnd type="triangle"/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82" name="TextBox 81">
                          <a:extLst>
                            <a:ext uri="{FF2B5EF4-FFF2-40B4-BE49-F238E27FC236}">
                              <a16:creationId xmlns:a16="http://schemas.microsoft.com/office/drawing/2014/main" id="{15BD0C20-27D3-8184-1C12-49BC906423AB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819177" y="-47739"/>
                          <a:ext cx="389744" cy="23521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acc>
                                <m:r>
                                  <a:rPr lang="en-US" sz="2000" i="1" baseline="-25000">
                                    <a:latin typeface="Cambria Math" panose="02040503050406030204" pitchFamily="18" charset="0"/>
                                  </a:rPr>
                                  <m:t>𝑠𝑝h</m:t>
                                </m:r>
                              </m:oMath>
                            </m:oMathPara>
                          </a14:m>
                          <a:endParaRPr lang="en-US" sz="2000" baseline="-25000" dirty="0"/>
                        </a:p>
                      </p:txBody>
                    </p:sp>
                  </mc:Choice>
                  <mc:Fallback xmlns="">
                    <p:sp>
                      <p:nvSpPr>
                        <p:cNvPr id="38" name="TextBox 37">
                          <a:extLst>
                            <a:ext uri="{FF2B5EF4-FFF2-40B4-BE49-F238E27FC236}">
                              <a16:creationId xmlns:a16="http://schemas.microsoft.com/office/drawing/2014/main" id="{92407C8E-CA4B-90D5-23BC-243121CC1E5B}"/>
                            </a:ext>
                          </a:extLst>
                        </p:cNvPr>
                        <p:cNvSpPr txBox="1"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4819177" y="-47739"/>
                          <a:ext cx="389744" cy="235219"/>
                        </a:xfrm>
                        <a:prstGeom prst="rect">
                          <a:avLst/>
                        </a:prstGeom>
                        <a:blipFill>
                          <a:blip r:embed="rId13"/>
                          <a:stretch>
                            <a:fillRect t="-24000" r="-14634" b="-48000"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p:cxnSp>
                  <p:nvCxnSpPr>
                    <p:cNvPr id="86" name="Straight Arrow Connector 85">
                      <a:extLst>
                        <a:ext uri="{FF2B5EF4-FFF2-40B4-BE49-F238E27FC236}">
                          <a16:creationId xmlns:a16="http://schemas.microsoft.com/office/drawing/2014/main" id="{B18EBB09-2A44-26B8-0B6C-D1341B3ED22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670743" y="461369"/>
                      <a:ext cx="425134" cy="350847"/>
                    </a:xfrm>
                    <a:prstGeom prst="straightConnector1">
                      <a:avLst/>
                    </a:prstGeom>
                    <a:ln>
                      <a:tailEnd type="triangle"/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88" name="Freeform 87">
                      <a:extLst>
                        <a:ext uri="{FF2B5EF4-FFF2-40B4-BE49-F238E27FC236}">
                          <a16:creationId xmlns:a16="http://schemas.microsoft.com/office/drawing/2014/main" id="{B4AFC8E6-18A3-F270-D3E0-13565443E0D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5633398" y="452524"/>
                      <a:ext cx="36576" cy="36576"/>
                    </a:xfrm>
                    <a:custGeom>
                      <a:avLst/>
                      <a:gdLst>
                        <a:gd name="connsiteX0" fmla="*/ 73025 w 73025"/>
                        <a:gd name="connsiteY0" fmla="*/ 19050 h 57150"/>
                        <a:gd name="connsiteX1" fmla="*/ 38100 w 73025"/>
                        <a:gd name="connsiteY1" fmla="*/ 19050 h 57150"/>
                        <a:gd name="connsiteX2" fmla="*/ 28575 w 73025"/>
                        <a:gd name="connsiteY2" fmla="*/ 38100 h 57150"/>
                        <a:gd name="connsiteX3" fmla="*/ 28575 w 73025"/>
                        <a:gd name="connsiteY3" fmla="*/ 47625 h 57150"/>
                        <a:gd name="connsiteX4" fmla="*/ 22225 w 73025"/>
                        <a:gd name="connsiteY4" fmla="*/ 57150 h 57150"/>
                        <a:gd name="connsiteX5" fmla="*/ 12700 w 73025"/>
                        <a:gd name="connsiteY5" fmla="*/ 53975 h 57150"/>
                        <a:gd name="connsiteX6" fmla="*/ 3175 w 73025"/>
                        <a:gd name="connsiteY6" fmla="*/ 34925 h 57150"/>
                        <a:gd name="connsiteX7" fmla="*/ 15875 w 73025"/>
                        <a:gd name="connsiteY7" fmla="*/ 12700 h 57150"/>
                        <a:gd name="connsiteX8" fmla="*/ 6350 w 73025"/>
                        <a:gd name="connsiteY8" fmla="*/ 6350 h 57150"/>
                        <a:gd name="connsiteX9" fmla="*/ 0 w 73025"/>
                        <a:gd name="connsiteY9" fmla="*/ 0 h 571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73025" h="57150">
                          <a:moveTo>
                            <a:pt x="73025" y="19050"/>
                          </a:moveTo>
                          <a:cubicBezTo>
                            <a:pt x="60567" y="16558"/>
                            <a:pt x="50867" y="12667"/>
                            <a:pt x="38100" y="19050"/>
                          </a:cubicBezTo>
                          <a:cubicBezTo>
                            <a:pt x="33176" y="21512"/>
                            <a:pt x="30078" y="33592"/>
                            <a:pt x="28575" y="38100"/>
                          </a:cubicBezTo>
                          <a:cubicBezTo>
                            <a:pt x="44419" y="43381"/>
                            <a:pt x="37807" y="38393"/>
                            <a:pt x="28575" y="47625"/>
                          </a:cubicBezTo>
                          <a:cubicBezTo>
                            <a:pt x="25877" y="50323"/>
                            <a:pt x="24342" y="53975"/>
                            <a:pt x="22225" y="57150"/>
                          </a:cubicBezTo>
                          <a:cubicBezTo>
                            <a:pt x="19050" y="56092"/>
                            <a:pt x="15313" y="56066"/>
                            <a:pt x="12700" y="53975"/>
                          </a:cubicBezTo>
                          <a:cubicBezTo>
                            <a:pt x="7105" y="49499"/>
                            <a:pt x="5267" y="41200"/>
                            <a:pt x="3175" y="34925"/>
                          </a:cubicBezTo>
                          <a:cubicBezTo>
                            <a:pt x="8107" y="29993"/>
                            <a:pt x="19073" y="22294"/>
                            <a:pt x="15875" y="12700"/>
                          </a:cubicBezTo>
                          <a:cubicBezTo>
                            <a:pt x="14668" y="9080"/>
                            <a:pt x="9330" y="8734"/>
                            <a:pt x="6350" y="6350"/>
                          </a:cubicBezTo>
                          <a:cubicBezTo>
                            <a:pt x="4013" y="4480"/>
                            <a:pt x="2117" y="2117"/>
                            <a:pt x="0" y="0"/>
                          </a:cubicBezTo>
                        </a:path>
                      </a:pathLst>
                    </a:cu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2000"/>
                    </a:p>
                  </p:txBody>
                </p:sp>
                <p:pic>
                  <p:nvPicPr>
                    <p:cNvPr id="89" name="Picture 88">
                      <a:extLst>
                        <a:ext uri="{FF2B5EF4-FFF2-40B4-BE49-F238E27FC236}">
                          <a16:creationId xmlns:a16="http://schemas.microsoft.com/office/drawing/2014/main" id="{94D31933-00AC-D1A7-F5AD-927343887B2C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14" cstate="hqprint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5536067" y="386114"/>
                      <a:ext cx="110125" cy="10972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90" name="Oval 89">
                      <a:extLst>
                        <a:ext uri="{FF2B5EF4-FFF2-40B4-BE49-F238E27FC236}">
                          <a16:creationId xmlns:a16="http://schemas.microsoft.com/office/drawing/2014/main" id="{EECBF6C6-19A2-E7D3-1FC8-F1D51ADE2CC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6102659" y="810300"/>
                      <a:ext cx="45720" cy="45720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accent1">
                            <a:lumMod val="0"/>
                            <a:lumOff val="100000"/>
                          </a:schemeClr>
                        </a:gs>
                        <a:gs pos="35000">
                          <a:schemeClr val="accent1"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2000"/>
                    </a:p>
                  </p:txBody>
                </p: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92" name="TextBox 91">
                          <a:extLst>
                            <a:ext uri="{FF2B5EF4-FFF2-40B4-BE49-F238E27FC236}">
                              <a16:creationId xmlns:a16="http://schemas.microsoft.com/office/drawing/2014/main" id="{793E629F-2D4D-AFBD-0070-CC3013E64068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5679388" y="608135"/>
                          <a:ext cx="389744" cy="239478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acc>
                                <m:r>
                                  <a:rPr lang="en-US" sz="2000" i="1" baseline="-250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𝜈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p:txBody>
                    </p:sp>
                  </mc:Choice>
                  <mc:Fallback xmlns="">
                    <p:sp>
                      <p:nvSpPr>
                        <p:cNvPr id="43" name="TextBox 42">
                          <a:extLst>
                            <a:ext uri="{FF2B5EF4-FFF2-40B4-BE49-F238E27FC236}">
                              <a16:creationId xmlns:a16="http://schemas.microsoft.com/office/drawing/2014/main" id="{4657F203-4598-6C4F-467F-F542858E2FE7}"/>
                            </a:ext>
                          </a:extLst>
                        </p:cNvPr>
                        <p:cNvSpPr txBox="1"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5679388" y="608135"/>
                          <a:ext cx="389744" cy="239478"/>
                        </a:xfrm>
                        <a:prstGeom prst="rect">
                          <a:avLst/>
                        </a:prstGeom>
                        <a:blipFill>
                          <a:blip r:embed="rId15"/>
                          <a:stretch>
                            <a:fillRect t="-19231" b="-34615"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93" name="TextBox 92">
                          <a:extLst>
                            <a:ext uri="{FF2B5EF4-FFF2-40B4-BE49-F238E27FC236}">
                              <a16:creationId xmlns:a16="http://schemas.microsoft.com/office/drawing/2014/main" id="{92D7BF37-7FA7-95FC-C724-CDC8AB9E7EA1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6068538" y="637796"/>
                          <a:ext cx="389744" cy="23521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𝑒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baseline="-25000" dirty="0"/>
                        </a:p>
                      </p:txBody>
                    </p:sp>
                  </mc:Choice>
                  <mc:Fallback xmlns="">
                    <p:sp>
                      <p:nvSpPr>
                        <p:cNvPr id="44" name="TextBox 43">
                          <a:extLst>
                            <a:ext uri="{FF2B5EF4-FFF2-40B4-BE49-F238E27FC236}">
                              <a16:creationId xmlns:a16="http://schemas.microsoft.com/office/drawing/2014/main" id="{E36AE7DC-83EE-637B-D4A7-A14233CA6DAB}"/>
                            </a:ext>
                          </a:extLst>
                        </p:cNvPr>
                        <p:cNvSpPr txBox="1"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6068538" y="637796"/>
                          <a:ext cx="389744" cy="235219"/>
                        </a:xfrm>
                        <a:prstGeom prst="rect">
                          <a:avLst/>
                        </a:prstGeom>
                        <a:blipFill>
                          <a:blip r:embed="rId16"/>
                          <a:stretch>
                            <a:fillRect b="-24000"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</p:grpSp>
              <p:sp>
                <p:nvSpPr>
                  <p:cNvPr id="67" name="Oval 66">
                    <a:extLst>
                      <a:ext uri="{FF2B5EF4-FFF2-40B4-BE49-F238E27FC236}">
                        <a16:creationId xmlns:a16="http://schemas.microsoft.com/office/drawing/2014/main" id="{A2D45862-11E5-7253-6C34-BD4D9105A11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502619" y="1504108"/>
                    <a:ext cx="274320" cy="274320"/>
                  </a:xfrm>
                  <a:prstGeom prst="ellipse">
                    <a:avLst/>
                  </a:prstGeom>
                  <a:noFill/>
                  <a:ln w="635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400"/>
                  </a:p>
                </p:txBody>
              </p:sp>
              <p:sp>
                <p:nvSpPr>
                  <p:cNvPr id="68" name="Oval 67">
                    <a:extLst>
                      <a:ext uri="{FF2B5EF4-FFF2-40B4-BE49-F238E27FC236}">
                        <a16:creationId xmlns:a16="http://schemas.microsoft.com/office/drawing/2014/main" id="{46801B67-229B-2B76-9265-EDEAB6429AC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548339" y="1548515"/>
                    <a:ext cx="182880" cy="182880"/>
                  </a:xfrm>
                  <a:prstGeom prst="ellipse">
                    <a:avLst/>
                  </a:prstGeom>
                  <a:noFill/>
                  <a:ln w="635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400"/>
                  </a:p>
                </p:txBody>
              </p:sp>
              <p:sp>
                <p:nvSpPr>
                  <p:cNvPr id="69" name="Oval 68">
                    <a:extLst>
                      <a:ext uri="{FF2B5EF4-FFF2-40B4-BE49-F238E27FC236}">
                        <a16:creationId xmlns:a16="http://schemas.microsoft.com/office/drawing/2014/main" id="{ECF48822-8D96-7F70-3E5A-5CD78427937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853087" y="1399766"/>
                    <a:ext cx="35251" cy="35251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6">
                          <a:lumMod val="0"/>
                          <a:lumOff val="100000"/>
                        </a:schemeClr>
                      </a:gs>
                      <a:gs pos="35000">
                        <a:schemeClr val="accent6">
                          <a:lumMod val="0"/>
                          <a:lumOff val="100000"/>
                        </a:schemeClr>
                      </a:gs>
                      <a:gs pos="100000">
                        <a:schemeClr val="accent6">
                          <a:lumMod val="100000"/>
                        </a:schemeClr>
                      </a:gs>
                    </a:gsLst>
                    <a:path path="circle">
                      <a:fillToRect l="50000" t="-80000" r="50000" b="180000"/>
                    </a:path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/>
                  </a:p>
                </p:txBody>
              </p:sp>
              <p:cxnSp>
                <p:nvCxnSpPr>
                  <p:cNvPr id="70" name="Straight Arrow Connector 69">
                    <a:extLst>
                      <a:ext uri="{FF2B5EF4-FFF2-40B4-BE49-F238E27FC236}">
                        <a16:creationId xmlns:a16="http://schemas.microsoft.com/office/drawing/2014/main" id="{5FF04489-C1A4-7B16-9F7C-90048C35812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744031" y="1433123"/>
                    <a:ext cx="104809" cy="118639"/>
                  </a:xfrm>
                  <a:prstGeom prst="straightConnector1">
                    <a:avLst/>
                  </a:prstGeom>
                  <a:ln>
                    <a:solidFill>
                      <a:schemeClr val="accent6"/>
                    </a:solidFill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1859541B-EBC2-26B8-4BFB-66F1E0DE3577}"/>
                      </a:ext>
                    </a:extLst>
                  </p:cNvPr>
                  <p:cNvSpPr txBox="1"/>
                  <p:nvPr/>
                </p:nvSpPr>
                <p:spPr>
                  <a:xfrm>
                    <a:off x="5814741" y="1254273"/>
                    <a:ext cx="922483" cy="1558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i="1" dirty="0">
                        <a:solidFill>
                          <a:schemeClr val="accent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Auger </a:t>
                    </a:r>
                    <a:r>
                      <a:rPr lang="en-US" sz="1200" i="1" dirty="0">
                        <a:solidFill>
                          <a:schemeClr val="accent6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e</a:t>
                    </a:r>
                    <a:r>
                      <a:rPr lang="en-US" sz="1200" i="1" baseline="30000" dirty="0">
                        <a:solidFill>
                          <a:schemeClr val="accent6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-</a:t>
                    </a:r>
                  </a:p>
                </p:txBody>
              </p:sp>
              <p:pic>
                <p:nvPicPr>
                  <p:cNvPr id="73" name="Picture 72">
                    <a:extLst>
                      <a:ext uri="{FF2B5EF4-FFF2-40B4-BE49-F238E27FC236}">
                        <a16:creationId xmlns:a16="http://schemas.microsoft.com/office/drawing/2014/main" id="{DE420534-9C76-864E-7F4B-10196310A82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7" cstate="hq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 rot="20729715">
                    <a:off x="4990829" y="1558906"/>
                    <a:ext cx="685799" cy="457199"/>
                  </a:xfrm>
                  <a:prstGeom prst="rect">
                    <a:avLst/>
                  </a:prstGeom>
                </p:spPr>
              </p:pic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F69D93C7-574E-D1D4-E1A2-4A669D2B1183}"/>
                      </a:ext>
                    </a:extLst>
                  </p:cNvPr>
                  <p:cNvSpPr txBox="1"/>
                  <p:nvPr/>
                </p:nvSpPr>
                <p:spPr>
                  <a:xfrm>
                    <a:off x="4814319" y="1856716"/>
                    <a:ext cx="456148" cy="103933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9144" tIns="0" rIns="0" bIns="0" rtlCol="0">
                    <a:spAutoFit/>
                  </a:bodyPr>
                  <a:lstStyle/>
                  <a:p>
                    <a:r>
                      <a:rPr lang="en-US" sz="1200" i="1" dirty="0">
                        <a:solidFill>
                          <a:schemeClr val="accent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x-rays</a:t>
                    </a:r>
                    <a:r>
                      <a:rPr lang="en-US" sz="1200" i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endParaRPr lang="en-US" sz="1200" i="1" baseline="300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080CFCFE-39FD-A74B-CF62-FFCDF2C4EC99}"/>
                    </a:ext>
                  </a:extLst>
                </p:cNvPr>
                <p:cNvSpPr txBox="1"/>
                <p:nvPr/>
              </p:nvSpPr>
              <p:spPr>
                <a:xfrm>
                  <a:off x="8578362" y="2779106"/>
                  <a:ext cx="3670146" cy="4722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i="1" dirty="0">
                      <a:solidFill>
                        <a:schemeClr val="accent1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Weak nuclear decays</a:t>
                  </a:r>
                </a:p>
              </p:txBody>
            </p:sp>
          </p:grpSp>
          <p:sp>
            <p:nvSpPr>
              <p:cNvPr id="61" name="Rounded Rectangle 60">
                <a:extLst>
                  <a:ext uri="{FF2B5EF4-FFF2-40B4-BE49-F238E27FC236}">
                    <a16:creationId xmlns:a16="http://schemas.microsoft.com/office/drawing/2014/main" id="{8828C225-AA4C-33EE-FB29-E85D7FC90F95}"/>
                  </a:ext>
                </a:extLst>
              </p:cNvPr>
              <p:cNvSpPr/>
              <p:nvPr/>
            </p:nvSpPr>
            <p:spPr>
              <a:xfrm>
                <a:off x="8668796" y="3765336"/>
                <a:ext cx="3577176" cy="2764853"/>
              </a:xfrm>
              <a:prstGeom prst="roundRect">
                <a:avLst>
                  <a:gd name="adj" fmla="val 11381"/>
                </a:avLst>
              </a:prstGeom>
              <a:noFill/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53B8B0D-4D15-F8A7-3EA3-5917CD4EEC43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4458712" y="4074938"/>
              <a:ext cx="916644" cy="91664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36420994-9EBA-6FC1-7308-C80572099996}"/>
                    </a:ext>
                  </a:extLst>
                </p:cNvPr>
                <p:cNvSpPr txBox="1"/>
                <p:nvPr/>
              </p:nvSpPr>
              <p:spPr>
                <a:xfrm>
                  <a:off x="3653481" y="5021013"/>
                  <a:ext cx="2180802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accent1">
                          <a:lumMod val="50000"/>
                        </a:schemeClr>
                      </a:solidFill>
                    </a:rPr>
                    <a:t>100 nm sphere</a:t>
                  </a:r>
                </a:p>
                <a:p>
                  <a14:m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sz="1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</m:oMath>
                  </a14:m>
                  <a:r>
                    <a:rPr lang="en-US" sz="1400" dirty="0">
                      <a:solidFill>
                        <a:schemeClr val="accent1">
                          <a:lumMod val="50000"/>
                        </a:schemeClr>
                      </a:solidFill>
                    </a:rPr>
                    <a:t>10 keV/c = 5x10</a:t>
                  </a:r>
                  <a:r>
                    <a:rPr lang="en-US" sz="1400" baseline="30000" dirty="0">
                      <a:solidFill>
                        <a:schemeClr val="accent1">
                          <a:lumMod val="50000"/>
                        </a:schemeClr>
                      </a:solidFill>
                    </a:rPr>
                    <a:t>-24</a:t>
                  </a:r>
                  <a:r>
                    <a:rPr lang="en-US" sz="1400" dirty="0">
                      <a:solidFill>
                        <a:schemeClr val="accent1">
                          <a:lumMod val="50000"/>
                        </a:schemeClr>
                      </a:solidFill>
                    </a:rPr>
                    <a:t> Ns</a:t>
                  </a: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36420994-9EBA-6FC1-7308-C805720999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53481" y="5021013"/>
                  <a:ext cx="2180802" cy="523220"/>
                </a:xfrm>
                <a:prstGeom prst="rect">
                  <a:avLst/>
                </a:prstGeom>
                <a:blipFill>
                  <a:blip r:embed="rId19"/>
                  <a:stretch>
                    <a:fillRect l="-1156" t="-2381" b="-1190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F62494FE-F1BF-23E7-E7E4-F6B303E47DC1}"/>
              </a:ext>
            </a:extLst>
          </p:cNvPr>
          <p:cNvSpPr txBox="1"/>
          <p:nvPr/>
        </p:nvSpPr>
        <p:spPr>
          <a:xfrm>
            <a:off x="-13612" y="5637938"/>
            <a:ext cx="3819539" cy="530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en-US" sz="1300" i="1" dirty="0">
                <a:latin typeface="Helvetica" pitchFamily="2" charset="0"/>
              </a:rPr>
              <a:t>PRL133, 023602 (2024), arXiv:2402.13257</a:t>
            </a:r>
          </a:p>
          <a:p>
            <a:pPr>
              <a:spcBef>
                <a:spcPts val="300"/>
              </a:spcBef>
            </a:pPr>
            <a:r>
              <a:rPr lang="en-US" sz="1300" i="1" dirty="0">
                <a:latin typeface="Helvetica" pitchFamily="2" charset="0"/>
              </a:rPr>
              <a:t>PRX Q 4, 010315 (2023), arXiv:2207.05883</a:t>
            </a:r>
          </a:p>
        </p:txBody>
      </p:sp>
      <p:pic>
        <p:nvPicPr>
          <p:cNvPr id="5" name="Google Shape;199;p23">
            <a:extLst>
              <a:ext uri="{FF2B5EF4-FFF2-40B4-BE49-F238E27FC236}">
                <a16:creationId xmlns:a16="http://schemas.microsoft.com/office/drawing/2014/main" id="{7ED9E009-8099-5429-97BD-736C3374B6B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684067" y="2599579"/>
            <a:ext cx="3560900" cy="338328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BE5DFAC-C68D-AC1D-31BB-3137D0474F7E}"/>
              </a:ext>
            </a:extLst>
          </p:cNvPr>
          <p:cNvSpPr txBox="1"/>
          <p:nvPr/>
        </p:nvSpPr>
        <p:spPr>
          <a:xfrm>
            <a:off x="7352525" y="2243343"/>
            <a:ext cx="39497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Phase space trajectory: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9521C96-6447-693B-076F-CFD3CDFAE495}"/>
              </a:ext>
            </a:extLst>
          </p:cNvPr>
          <p:cNvGrpSpPr/>
          <p:nvPr/>
        </p:nvGrpSpPr>
        <p:grpSpPr>
          <a:xfrm>
            <a:off x="7584145" y="6044989"/>
            <a:ext cx="6528464" cy="740871"/>
            <a:chOff x="-85118" y="6193972"/>
            <a:chExt cx="6528464" cy="740871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131E412-6BF7-384C-0804-1334338264C0}"/>
                </a:ext>
              </a:extLst>
            </p:cNvPr>
            <p:cNvGrpSpPr/>
            <p:nvPr/>
          </p:nvGrpSpPr>
          <p:grpSpPr>
            <a:xfrm>
              <a:off x="-19310" y="6438708"/>
              <a:ext cx="6462656" cy="496135"/>
              <a:chOff x="-19310" y="6362506"/>
              <a:chExt cx="6462656" cy="496135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F0E3341-8325-92DC-D092-A7C3AE67D251}"/>
                  </a:ext>
                </a:extLst>
              </p:cNvPr>
              <p:cNvSpPr txBox="1"/>
              <p:nvPr/>
            </p:nvSpPr>
            <p:spPr>
              <a:xfrm>
                <a:off x="-9072" y="6362506"/>
                <a:ext cx="6452418" cy="2923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300" i="1" dirty="0">
                    <a:latin typeface="Helvetica" pitchFamily="2" charset="0"/>
                  </a:rPr>
                  <a:t>Magrini et al., Nature 595, 373 (2021)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A4E2739-9455-BB21-EDE4-BB3D20520DA5}"/>
                  </a:ext>
                </a:extLst>
              </p:cNvPr>
              <p:cNvSpPr txBox="1"/>
              <p:nvPr/>
            </p:nvSpPr>
            <p:spPr>
              <a:xfrm>
                <a:off x="-19310" y="6566253"/>
                <a:ext cx="6452418" cy="2923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300" i="1" dirty="0" err="1">
                    <a:latin typeface="Helvetica" pitchFamily="2" charset="0"/>
                  </a:rPr>
                  <a:t>Tebbenjohanns</a:t>
                </a:r>
                <a:r>
                  <a:rPr lang="en-US" sz="1300" i="1" dirty="0">
                    <a:latin typeface="Helvetica" pitchFamily="2" charset="0"/>
                  </a:rPr>
                  <a:t> et al., Nature 595, 378 (2021)</a:t>
                </a: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1C2EA21-48D6-1438-8648-2A2A215331D6}"/>
                </a:ext>
              </a:extLst>
            </p:cNvPr>
            <p:cNvSpPr txBox="1"/>
            <p:nvPr/>
          </p:nvSpPr>
          <p:spPr>
            <a:xfrm>
              <a:off x="-85118" y="6193972"/>
              <a:ext cx="1538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See, also, e.g.: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5B129A6-D3CB-9433-7A0C-C3AF94D35191}"/>
                  </a:ext>
                </a:extLst>
              </p:cNvPr>
              <p:cNvSpPr txBox="1"/>
              <p:nvPr/>
            </p:nvSpPr>
            <p:spPr>
              <a:xfrm>
                <a:off x="419098" y="946453"/>
                <a:ext cx="11196795" cy="1395526"/>
              </a:xfrm>
              <a:prstGeom prst="rect">
                <a:avLst/>
              </a:prstGeom>
              <a:noFill/>
            </p:spPr>
            <p:txBody>
              <a:bodyPr wrap="square" lIns="101870" tIns="50935" rIns="101870" bIns="50935" rtlCol="0">
                <a:spAutoFit/>
              </a:bodyPr>
              <a:lstStyle/>
              <a:p>
                <a:pPr marL="318346" indent="-318346">
                  <a:spcBef>
                    <a:spcPts val="1200"/>
                  </a:spcBef>
                  <a:buFont typeface="Arial"/>
                  <a:buChar char="•"/>
                </a:pPr>
                <a:r>
                  <a:rPr lang="en-US" sz="2000" dirty="0">
                    <a:latin typeface="Helvetica"/>
                    <a:cs typeface="Helvetica"/>
                  </a:rPr>
                  <a:t>Levitated sensors are reaching sensitivity to the tiny forces from single sub-atomic particles</a:t>
                </a:r>
              </a:p>
              <a:p>
                <a:pPr marL="775546" lvl="1" indent="-318346">
                  <a:spcBef>
                    <a:spcPts val="600"/>
                  </a:spcBef>
                  <a:buFont typeface="Arial"/>
                  <a:buChar char="•"/>
                </a:pPr>
                <a:r>
                  <a:rPr lang="en-US" dirty="0">
                    <a:latin typeface="Helvetica"/>
                    <a:cs typeface="Helvetica"/>
                  </a:rPr>
                  <a:t>For weak decays, allows the momentum of each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"/>
                      </a:rPr>
                      <m:t>𝜈</m:t>
                    </m:r>
                  </m:oMath>
                </a14:m>
                <a:r>
                  <a:rPr lang="en-US" dirty="0">
                    <a:latin typeface="Helvetica"/>
                    <a:cs typeface="Helvetica"/>
                  </a:rPr>
                  <a:t> to be reconstructed on an event-by-event basis</a:t>
                </a:r>
              </a:p>
              <a:p>
                <a:pPr marL="775546" lvl="1" indent="-318346">
                  <a:spcBef>
                    <a:spcPts val="600"/>
                  </a:spcBef>
                  <a:buFont typeface="Arial"/>
                  <a:buChar char="•"/>
                </a:pPr>
                <a:r>
                  <a:rPr lang="en-US" dirty="0">
                    <a:latin typeface="Helvetica"/>
                    <a:cs typeface="Helvetica"/>
                  </a:rPr>
                  <a:t>Can also enable new searches for dark matter scattering (possibly ultimately sensitive to gravitational interactions)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5B129A6-D3CB-9433-7A0C-C3AF94D351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98" y="946453"/>
                <a:ext cx="11196795" cy="1395526"/>
              </a:xfrm>
              <a:prstGeom prst="rect">
                <a:avLst/>
              </a:prstGeom>
              <a:blipFill>
                <a:blip r:embed="rId21"/>
                <a:stretch>
                  <a:fillRect l="-454" t="-1802"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B4DCC9BC-EF97-E5DF-0824-CDDB7E245C74}"/>
              </a:ext>
            </a:extLst>
          </p:cNvPr>
          <p:cNvSpPr txBox="1"/>
          <p:nvPr/>
        </p:nvSpPr>
        <p:spPr>
          <a:xfrm>
            <a:off x="840359" y="2522924"/>
            <a:ext cx="5828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Example force measurements relevant for fundamental physics: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0BCFF44-FF62-30D8-165A-9059F5657E1D}"/>
              </a:ext>
            </a:extLst>
          </p:cNvPr>
          <p:cNvSpPr/>
          <p:nvPr/>
        </p:nvSpPr>
        <p:spPr>
          <a:xfrm>
            <a:off x="3647593" y="3325325"/>
            <a:ext cx="3269608" cy="2162306"/>
          </a:xfrm>
          <a:prstGeom prst="roundRect">
            <a:avLst>
              <a:gd name="adj" fmla="val 11381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7C09DD-B084-7AC5-4995-F7777BACEB8E}"/>
              </a:ext>
            </a:extLst>
          </p:cNvPr>
          <p:cNvSpPr txBox="1"/>
          <p:nvPr/>
        </p:nvSpPr>
        <p:spPr>
          <a:xfrm>
            <a:off x="3842849" y="3352125"/>
            <a:ext cx="2870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Dark matter scattering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746F22D-083F-09BD-B486-289F0710605B}"/>
                  </a:ext>
                </a:extLst>
              </p:cNvPr>
              <p:cNvSpPr txBox="1"/>
              <p:nvPr/>
            </p:nvSpPr>
            <p:spPr>
              <a:xfrm>
                <a:off x="4622906" y="5020510"/>
                <a:ext cx="215937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400" dirty="0">
                    <a:solidFill>
                      <a:srgbClr val="C00000"/>
                    </a:solidFill>
                  </a:rPr>
                  <a:t>10 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1400" dirty="0">
                    <a:solidFill>
                      <a:srgbClr val="C00000"/>
                    </a:solidFill>
                  </a:rPr>
                  <a:t>m sphere</a:t>
                </a:r>
              </a:p>
              <a:p>
                <a:pPr algn="r"/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sz="1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400" dirty="0">
                    <a:solidFill>
                      <a:srgbClr val="C00000"/>
                    </a:solidFill>
                  </a:rPr>
                  <a:t>1 MeV/c = 5x10</a:t>
                </a:r>
                <a:r>
                  <a:rPr lang="en-US" sz="1400" baseline="30000" dirty="0">
                    <a:solidFill>
                      <a:srgbClr val="C00000"/>
                    </a:solidFill>
                  </a:rPr>
                  <a:t>-22</a:t>
                </a:r>
                <a:r>
                  <a:rPr lang="en-US" sz="1400" dirty="0">
                    <a:solidFill>
                      <a:srgbClr val="C00000"/>
                    </a:solidFill>
                  </a:rPr>
                  <a:t>Ns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746F22D-083F-09BD-B486-289F071060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906" y="5020510"/>
                <a:ext cx="2159373" cy="523220"/>
              </a:xfrm>
              <a:prstGeom prst="rect">
                <a:avLst/>
              </a:prstGeom>
              <a:blipFill>
                <a:blip r:embed="rId22"/>
                <a:stretch>
                  <a:fillRect t="-2381" r="-581"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750FE932-80D9-7389-2A1B-77D9DB4B5664}"/>
              </a:ext>
            </a:extLst>
          </p:cNvPr>
          <p:cNvSpPr/>
          <p:nvPr/>
        </p:nvSpPr>
        <p:spPr>
          <a:xfrm>
            <a:off x="3664827" y="5629886"/>
            <a:ext cx="3411831" cy="6924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i="1" dirty="0">
                <a:latin typeface="Helvetica" pitchFamily="2" charset="0"/>
              </a:rPr>
              <a:t>PRL 128, 101301 (2022), arXiv:2111.03597</a:t>
            </a:r>
          </a:p>
          <a:p>
            <a:r>
              <a:rPr lang="en-US" sz="1300" i="1" dirty="0">
                <a:latin typeface="Helvetica" pitchFamily="2" charset="0"/>
              </a:rPr>
              <a:t>PRL 127, 061804 (2021), arXiv:2104.05737</a:t>
            </a:r>
          </a:p>
          <a:p>
            <a:r>
              <a:rPr lang="en-US" sz="1300" i="1" dirty="0">
                <a:latin typeface="Helvetica" pitchFamily="2" charset="0"/>
              </a:rPr>
              <a:t>PRL 125, 181102 (2020), arXiv:2007.12067</a:t>
            </a:r>
          </a:p>
        </p:txBody>
      </p:sp>
    </p:spTree>
    <p:extLst>
      <p:ext uri="{BB962C8B-B14F-4D97-AF65-F5344CB8AC3E}">
        <p14:creationId xmlns:p14="http://schemas.microsoft.com/office/powerpoint/2010/main" val="3236485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6B0D7-6C7C-2EAF-675A-C76220E20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A diagram of a cell&#10;&#10;AI-generated content may be incorrect.">
            <a:extLst>
              <a:ext uri="{FF2B5EF4-FFF2-40B4-BE49-F238E27FC236}">
                <a16:creationId xmlns:a16="http://schemas.microsoft.com/office/drawing/2014/main" id="{83B32148-DBB2-5D76-0D44-FE3A6D5C4C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2212" y="3508035"/>
            <a:ext cx="2333879" cy="1894681"/>
          </a:xfrm>
          <a:prstGeom prst="rect">
            <a:avLst/>
          </a:prstGeom>
        </p:spPr>
      </p:pic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C5F61FF2-C5FA-3A1A-A18A-0AAE53BEE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8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9277820-B4C8-610E-F157-A02905EB5D2A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Forces from sub-atomic particles</a:t>
            </a:r>
          </a:p>
        </p:txBody>
      </p:sp>
      <p:sp>
        <p:nvSpPr>
          <p:cNvPr id="30" name="Footer Placeholder 7">
            <a:extLst>
              <a:ext uri="{FF2B5EF4-FFF2-40B4-BE49-F238E27FC236}">
                <a16:creationId xmlns:a16="http://schemas.microsoft.com/office/drawing/2014/main" id="{BC942228-C23D-3271-DB87-759250604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FRIB - Sept. 12, 2025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31" name="Footer Placeholder 7">
            <a:extLst>
              <a:ext uri="{FF2B5EF4-FFF2-40B4-BE49-F238E27FC236}">
                <a16:creationId xmlns:a16="http://schemas.microsoft.com/office/drawing/2014/main" id="{69FE5654-9AE0-3315-5F7D-90F99C6447E0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BDE58C9-EDBC-CBCD-3AE5-226600E1C046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35ACAAF3-8DE1-9BD0-16E4-0C310FB8C739}"/>
              </a:ext>
            </a:extLst>
          </p:cNvPr>
          <p:cNvGrpSpPr/>
          <p:nvPr/>
        </p:nvGrpSpPr>
        <p:grpSpPr>
          <a:xfrm>
            <a:off x="374881" y="3307891"/>
            <a:ext cx="3042995" cy="2212979"/>
            <a:chOff x="3464337" y="3331254"/>
            <a:chExt cx="3042995" cy="221297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BAA3AD6-3372-97E1-0053-AEA4A4C01CA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464337" y="3331254"/>
              <a:ext cx="3042995" cy="2162306"/>
              <a:chOff x="8668796" y="3765336"/>
              <a:chExt cx="3890955" cy="2764853"/>
            </a:xfrm>
          </p:grpSpPr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08FB05D4-C2A1-693A-E3F4-176B817EF190}"/>
                  </a:ext>
                </a:extLst>
              </p:cNvPr>
              <p:cNvGrpSpPr/>
              <p:nvPr/>
            </p:nvGrpSpPr>
            <p:grpSpPr>
              <a:xfrm>
                <a:off x="8668797" y="3816384"/>
                <a:ext cx="3890954" cy="2167163"/>
                <a:chOff x="8578362" y="2779106"/>
                <a:chExt cx="3890954" cy="2167163"/>
              </a:xfrm>
            </p:grpSpPr>
            <p:grpSp>
              <p:nvGrpSpPr>
                <p:cNvPr id="64" name="Group 63">
                  <a:extLst>
                    <a:ext uri="{FF2B5EF4-FFF2-40B4-BE49-F238E27FC236}">
                      <a16:creationId xmlns:a16="http://schemas.microsoft.com/office/drawing/2014/main" id="{AFA1E726-95A7-AC4E-BF54-29FF0F54708B}"/>
                    </a:ext>
                  </a:extLst>
                </p:cNvPr>
                <p:cNvGrpSpPr/>
                <p:nvPr/>
              </p:nvGrpSpPr>
              <p:grpSpPr>
                <a:xfrm>
                  <a:off x="9052733" y="3407914"/>
                  <a:ext cx="3416583" cy="1538355"/>
                  <a:chOff x="4814319" y="1177725"/>
                  <a:chExt cx="1922905" cy="865810"/>
                </a:xfrm>
              </p:grpSpPr>
              <p:grpSp>
                <p:nvGrpSpPr>
                  <p:cNvPr id="66" name="Group 65">
                    <a:extLst>
                      <a:ext uri="{FF2B5EF4-FFF2-40B4-BE49-F238E27FC236}">
                        <a16:creationId xmlns:a16="http://schemas.microsoft.com/office/drawing/2014/main" id="{5286AE07-E8CD-0A86-2BD5-C9FEBC4D76AD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4914025" y="1177725"/>
                    <a:ext cx="1541295" cy="865810"/>
                    <a:chOff x="4819177" y="-47739"/>
                    <a:chExt cx="1639105" cy="920754"/>
                  </a:xfrm>
                </p:grpSpPr>
                <p:cxnSp>
                  <p:nvCxnSpPr>
                    <p:cNvPr id="81" name="Straight Arrow Connector 80">
                      <a:extLst>
                        <a:ext uri="{FF2B5EF4-FFF2-40B4-BE49-F238E27FC236}">
                          <a16:creationId xmlns:a16="http://schemas.microsoft.com/office/drawing/2014/main" id="{19DD81FA-D736-540B-27E7-7C29B9A7799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 flipV="1">
                      <a:off x="5202576" y="56854"/>
                      <a:ext cx="274320" cy="274320"/>
                    </a:xfrm>
                    <a:prstGeom prst="straightConnector1">
                      <a:avLst/>
                    </a:prstGeom>
                    <a:ln>
                      <a:tailEnd type="triangle"/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82" name="TextBox 81">
                          <a:extLst>
                            <a:ext uri="{FF2B5EF4-FFF2-40B4-BE49-F238E27FC236}">
                              <a16:creationId xmlns:a16="http://schemas.microsoft.com/office/drawing/2014/main" id="{3566F403-0D53-24A1-1A85-B7FE2687BAAB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819177" y="-47739"/>
                          <a:ext cx="389744" cy="23521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acc>
                                <m:r>
                                  <a:rPr lang="en-US" sz="2000" i="1" baseline="-25000">
                                    <a:latin typeface="Cambria Math" panose="02040503050406030204" pitchFamily="18" charset="0"/>
                                  </a:rPr>
                                  <m:t>𝑠𝑝h</m:t>
                                </m:r>
                              </m:oMath>
                            </m:oMathPara>
                          </a14:m>
                          <a:endParaRPr lang="en-US" sz="2000" baseline="-25000" dirty="0"/>
                        </a:p>
                      </p:txBody>
                    </p:sp>
                  </mc:Choice>
                  <mc:Fallback xmlns="">
                    <p:sp>
                      <p:nvSpPr>
                        <p:cNvPr id="38" name="TextBox 37">
                          <a:extLst>
                            <a:ext uri="{FF2B5EF4-FFF2-40B4-BE49-F238E27FC236}">
                              <a16:creationId xmlns:a16="http://schemas.microsoft.com/office/drawing/2014/main" id="{92407C8E-CA4B-90D5-23BC-243121CC1E5B}"/>
                            </a:ext>
                          </a:extLst>
                        </p:cNvPr>
                        <p:cNvSpPr txBox="1"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4819177" y="-47739"/>
                          <a:ext cx="389744" cy="235219"/>
                        </a:xfrm>
                        <a:prstGeom prst="rect">
                          <a:avLst/>
                        </a:prstGeom>
                        <a:blipFill>
                          <a:blip r:embed="rId13"/>
                          <a:stretch>
                            <a:fillRect t="-24000" r="-14634" b="-48000"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p:cxnSp>
                  <p:nvCxnSpPr>
                    <p:cNvPr id="86" name="Straight Arrow Connector 85">
                      <a:extLst>
                        <a:ext uri="{FF2B5EF4-FFF2-40B4-BE49-F238E27FC236}">
                          <a16:creationId xmlns:a16="http://schemas.microsoft.com/office/drawing/2014/main" id="{3C7BFE22-14A4-3C23-41E0-754E1B9CBAC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670743" y="461369"/>
                      <a:ext cx="425134" cy="350847"/>
                    </a:xfrm>
                    <a:prstGeom prst="straightConnector1">
                      <a:avLst/>
                    </a:prstGeom>
                    <a:ln>
                      <a:tailEnd type="triangle"/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88" name="Freeform 87">
                      <a:extLst>
                        <a:ext uri="{FF2B5EF4-FFF2-40B4-BE49-F238E27FC236}">
                          <a16:creationId xmlns:a16="http://schemas.microsoft.com/office/drawing/2014/main" id="{C0CBABE5-6D92-EF4D-A749-96B9245B16B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5633398" y="452524"/>
                      <a:ext cx="36576" cy="36576"/>
                    </a:xfrm>
                    <a:custGeom>
                      <a:avLst/>
                      <a:gdLst>
                        <a:gd name="connsiteX0" fmla="*/ 73025 w 73025"/>
                        <a:gd name="connsiteY0" fmla="*/ 19050 h 57150"/>
                        <a:gd name="connsiteX1" fmla="*/ 38100 w 73025"/>
                        <a:gd name="connsiteY1" fmla="*/ 19050 h 57150"/>
                        <a:gd name="connsiteX2" fmla="*/ 28575 w 73025"/>
                        <a:gd name="connsiteY2" fmla="*/ 38100 h 57150"/>
                        <a:gd name="connsiteX3" fmla="*/ 28575 w 73025"/>
                        <a:gd name="connsiteY3" fmla="*/ 47625 h 57150"/>
                        <a:gd name="connsiteX4" fmla="*/ 22225 w 73025"/>
                        <a:gd name="connsiteY4" fmla="*/ 57150 h 57150"/>
                        <a:gd name="connsiteX5" fmla="*/ 12700 w 73025"/>
                        <a:gd name="connsiteY5" fmla="*/ 53975 h 57150"/>
                        <a:gd name="connsiteX6" fmla="*/ 3175 w 73025"/>
                        <a:gd name="connsiteY6" fmla="*/ 34925 h 57150"/>
                        <a:gd name="connsiteX7" fmla="*/ 15875 w 73025"/>
                        <a:gd name="connsiteY7" fmla="*/ 12700 h 57150"/>
                        <a:gd name="connsiteX8" fmla="*/ 6350 w 73025"/>
                        <a:gd name="connsiteY8" fmla="*/ 6350 h 57150"/>
                        <a:gd name="connsiteX9" fmla="*/ 0 w 73025"/>
                        <a:gd name="connsiteY9" fmla="*/ 0 h 571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73025" h="57150">
                          <a:moveTo>
                            <a:pt x="73025" y="19050"/>
                          </a:moveTo>
                          <a:cubicBezTo>
                            <a:pt x="60567" y="16558"/>
                            <a:pt x="50867" y="12667"/>
                            <a:pt x="38100" y="19050"/>
                          </a:cubicBezTo>
                          <a:cubicBezTo>
                            <a:pt x="33176" y="21512"/>
                            <a:pt x="30078" y="33592"/>
                            <a:pt x="28575" y="38100"/>
                          </a:cubicBezTo>
                          <a:cubicBezTo>
                            <a:pt x="44419" y="43381"/>
                            <a:pt x="37807" y="38393"/>
                            <a:pt x="28575" y="47625"/>
                          </a:cubicBezTo>
                          <a:cubicBezTo>
                            <a:pt x="25877" y="50323"/>
                            <a:pt x="24342" y="53975"/>
                            <a:pt x="22225" y="57150"/>
                          </a:cubicBezTo>
                          <a:cubicBezTo>
                            <a:pt x="19050" y="56092"/>
                            <a:pt x="15313" y="56066"/>
                            <a:pt x="12700" y="53975"/>
                          </a:cubicBezTo>
                          <a:cubicBezTo>
                            <a:pt x="7105" y="49499"/>
                            <a:pt x="5267" y="41200"/>
                            <a:pt x="3175" y="34925"/>
                          </a:cubicBezTo>
                          <a:cubicBezTo>
                            <a:pt x="8107" y="29993"/>
                            <a:pt x="19073" y="22294"/>
                            <a:pt x="15875" y="12700"/>
                          </a:cubicBezTo>
                          <a:cubicBezTo>
                            <a:pt x="14668" y="9080"/>
                            <a:pt x="9330" y="8734"/>
                            <a:pt x="6350" y="6350"/>
                          </a:cubicBezTo>
                          <a:cubicBezTo>
                            <a:pt x="4013" y="4480"/>
                            <a:pt x="2117" y="2117"/>
                            <a:pt x="0" y="0"/>
                          </a:cubicBezTo>
                        </a:path>
                      </a:pathLst>
                    </a:cu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2000"/>
                    </a:p>
                  </p:txBody>
                </p:sp>
                <p:pic>
                  <p:nvPicPr>
                    <p:cNvPr id="89" name="Picture 88">
                      <a:extLst>
                        <a:ext uri="{FF2B5EF4-FFF2-40B4-BE49-F238E27FC236}">
                          <a16:creationId xmlns:a16="http://schemas.microsoft.com/office/drawing/2014/main" id="{596AB65F-B1E3-4E66-BFCE-BF764F869CB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14" cstate="hqprint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5536067" y="386114"/>
                      <a:ext cx="110125" cy="10972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90" name="Oval 89">
                      <a:extLst>
                        <a:ext uri="{FF2B5EF4-FFF2-40B4-BE49-F238E27FC236}">
                          <a16:creationId xmlns:a16="http://schemas.microsoft.com/office/drawing/2014/main" id="{5C30D29F-E218-BCD1-98B4-436A5E90379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6102659" y="810300"/>
                      <a:ext cx="45720" cy="45720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accent1">
                            <a:lumMod val="0"/>
                            <a:lumOff val="100000"/>
                          </a:schemeClr>
                        </a:gs>
                        <a:gs pos="35000">
                          <a:schemeClr val="accent1"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2000"/>
                    </a:p>
                  </p:txBody>
                </p: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92" name="TextBox 91">
                          <a:extLst>
                            <a:ext uri="{FF2B5EF4-FFF2-40B4-BE49-F238E27FC236}">
                              <a16:creationId xmlns:a16="http://schemas.microsoft.com/office/drawing/2014/main" id="{4010D2F4-DD5F-649F-9DC3-FD3BF6834011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5679388" y="608135"/>
                          <a:ext cx="389744" cy="239478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acc>
                                <m:r>
                                  <a:rPr lang="en-US" sz="2000" i="1" baseline="-250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𝜈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p:txBody>
                    </p:sp>
                  </mc:Choice>
                  <mc:Fallback xmlns="">
                    <p:sp>
                      <p:nvSpPr>
                        <p:cNvPr id="43" name="TextBox 42">
                          <a:extLst>
                            <a:ext uri="{FF2B5EF4-FFF2-40B4-BE49-F238E27FC236}">
                              <a16:creationId xmlns:a16="http://schemas.microsoft.com/office/drawing/2014/main" id="{4657F203-4598-6C4F-467F-F542858E2FE7}"/>
                            </a:ext>
                          </a:extLst>
                        </p:cNvPr>
                        <p:cNvSpPr txBox="1"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5679388" y="608135"/>
                          <a:ext cx="389744" cy="239478"/>
                        </a:xfrm>
                        <a:prstGeom prst="rect">
                          <a:avLst/>
                        </a:prstGeom>
                        <a:blipFill>
                          <a:blip r:embed="rId15"/>
                          <a:stretch>
                            <a:fillRect t="-19231" b="-34615"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93" name="TextBox 92">
                          <a:extLst>
                            <a:ext uri="{FF2B5EF4-FFF2-40B4-BE49-F238E27FC236}">
                              <a16:creationId xmlns:a16="http://schemas.microsoft.com/office/drawing/2014/main" id="{C5F6A494-04E9-F1EB-08E9-AC411FA0BC28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6068538" y="637796"/>
                          <a:ext cx="389744" cy="23521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𝑒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baseline="-25000" dirty="0"/>
                        </a:p>
                      </p:txBody>
                    </p:sp>
                  </mc:Choice>
                  <mc:Fallback xmlns="">
                    <p:sp>
                      <p:nvSpPr>
                        <p:cNvPr id="44" name="TextBox 43">
                          <a:extLst>
                            <a:ext uri="{FF2B5EF4-FFF2-40B4-BE49-F238E27FC236}">
                              <a16:creationId xmlns:a16="http://schemas.microsoft.com/office/drawing/2014/main" id="{E36AE7DC-83EE-637B-D4A7-A14233CA6DAB}"/>
                            </a:ext>
                          </a:extLst>
                        </p:cNvPr>
                        <p:cNvSpPr txBox="1"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6068538" y="637796"/>
                          <a:ext cx="389744" cy="235219"/>
                        </a:xfrm>
                        <a:prstGeom prst="rect">
                          <a:avLst/>
                        </a:prstGeom>
                        <a:blipFill>
                          <a:blip r:embed="rId16"/>
                          <a:stretch>
                            <a:fillRect b="-24000"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</p:grpSp>
              <p:sp>
                <p:nvSpPr>
                  <p:cNvPr id="67" name="Oval 66">
                    <a:extLst>
                      <a:ext uri="{FF2B5EF4-FFF2-40B4-BE49-F238E27FC236}">
                        <a16:creationId xmlns:a16="http://schemas.microsoft.com/office/drawing/2014/main" id="{93B0F2F4-24CD-AEA2-B238-5C5A7226C10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502619" y="1504108"/>
                    <a:ext cx="274320" cy="274320"/>
                  </a:xfrm>
                  <a:prstGeom prst="ellipse">
                    <a:avLst/>
                  </a:prstGeom>
                  <a:noFill/>
                  <a:ln w="635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400"/>
                  </a:p>
                </p:txBody>
              </p:sp>
              <p:sp>
                <p:nvSpPr>
                  <p:cNvPr id="68" name="Oval 67">
                    <a:extLst>
                      <a:ext uri="{FF2B5EF4-FFF2-40B4-BE49-F238E27FC236}">
                        <a16:creationId xmlns:a16="http://schemas.microsoft.com/office/drawing/2014/main" id="{EFF5C3BC-9A08-348C-A84B-45AD787BF6F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548339" y="1548515"/>
                    <a:ext cx="182880" cy="182880"/>
                  </a:xfrm>
                  <a:prstGeom prst="ellipse">
                    <a:avLst/>
                  </a:prstGeom>
                  <a:noFill/>
                  <a:ln w="635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400"/>
                  </a:p>
                </p:txBody>
              </p:sp>
              <p:sp>
                <p:nvSpPr>
                  <p:cNvPr id="69" name="Oval 68">
                    <a:extLst>
                      <a:ext uri="{FF2B5EF4-FFF2-40B4-BE49-F238E27FC236}">
                        <a16:creationId xmlns:a16="http://schemas.microsoft.com/office/drawing/2014/main" id="{1FC79C26-913C-C0F9-942C-D13581AE59D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853087" y="1399766"/>
                    <a:ext cx="35251" cy="35251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6">
                          <a:lumMod val="0"/>
                          <a:lumOff val="100000"/>
                        </a:schemeClr>
                      </a:gs>
                      <a:gs pos="35000">
                        <a:schemeClr val="accent6">
                          <a:lumMod val="0"/>
                          <a:lumOff val="100000"/>
                        </a:schemeClr>
                      </a:gs>
                      <a:gs pos="100000">
                        <a:schemeClr val="accent6">
                          <a:lumMod val="100000"/>
                        </a:schemeClr>
                      </a:gs>
                    </a:gsLst>
                    <a:path path="circle">
                      <a:fillToRect l="50000" t="-80000" r="50000" b="180000"/>
                    </a:path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/>
                  </a:p>
                </p:txBody>
              </p:sp>
              <p:cxnSp>
                <p:nvCxnSpPr>
                  <p:cNvPr id="70" name="Straight Arrow Connector 69">
                    <a:extLst>
                      <a:ext uri="{FF2B5EF4-FFF2-40B4-BE49-F238E27FC236}">
                        <a16:creationId xmlns:a16="http://schemas.microsoft.com/office/drawing/2014/main" id="{E24F51FF-D595-2A0A-D09E-C92DB39056C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744031" y="1433123"/>
                    <a:ext cx="104809" cy="118639"/>
                  </a:xfrm>
                  <a:prstGeom prst="straightConnector1">
                    <a:avLst/>
                  </a:prstGeom>
                  <a:ln>
                    <a:solidFill>
                      <a:schemeClr val="accent6"/>
                    </a:solidFill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334B09A3-E45E-D27B-07EC-2AE476B2AE4B}"/>
                      </a:ext>
                    </a:extLst>
                  </p:cNvPr>
                  <p:cNvSpPr txBox="1"/>
                  <p:nvPr/>
                </p:nvSpPr>
                <p:spPr>
                  <a:xfrm>
                    <a:off x="5814741" y="1254273"/>
                    <a:ext cx="922483" cy="1558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i="1" dirty="0">
                        <a:solidFill>
                          <a:schemeClr val="accent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Auger </a:t>
                    </a:r>
                    <a:r>
                      <a:rPr lang="en-US" sz="1200" i="1" dirty="0">
                        <a:solidFill>
                          <a:schemeClr val="accent6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e</a:t>
                    </a:r>
                    <a:r>
                      <a:rPr lang="en-US" sz="1200" i="1" baseline="30000" dirty="0">
                        <a:solidFill>
                          <a:schemeClr val="accent6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-</a:t>
                    </a:r>
                  </a:p>
                </p:txBody>
              </p:sp>
              <p:pic>
                <p:nvPicPr>
                  <p:cNvPr id="73" name="Picture 72">
                    <a:extLst>
                      <a:ext uri="{FF2B5EF4-FFF2-40B4-BE49-F238E27FC236}">
                        <a16:creationId xmlns:a16="http://schemas.microsoft.com/office/drawing/2014/main" id="{AC845EDF-3610-C6A1-743C-E6334BB7258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7" cstate="hq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 rot="20729715">
                    <a:off x="4990829" y="1558906"/>
                    <a:ext cx="685799" cy="457199"/>
                  </a:xfrm>
                  <a:prstGeom prst="rect">
                    <a:avLst/>
                  </a:prstGeom>
                </p:spPr>
              </p:pic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FAC958B6-62FA-6741-8EF0-196996EAD379}"/>
                      </a:ext>
                    </a:extLst>
                  </p:cNvPr>
                  <p:cNvSpPr txBox="1"/>
                  <p:nvPr/>
                </p:nvSpPr>
                <p:spPr>
                  <a:xfrm>
                    <a:off x="4814319" y="1856716"/>
                    <a:ext cx="456148" cy="103933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9144" tIns="0" rIns="0" bIns="0" rtlCol="0">
                    <a:spAutoFit/>
                  </a:bodyPr>
                  <a:lstStyle/>
                  <a:p>
                    <a:r>
                      <a:rPr lang="en-US" sz="1200" i="1" dirty="0">
                        <a:solidFill>
                          <a:schemeClr val="accent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x-rays</a:t>
                    </a:r>
                    <a:r>
                      <a:rPr lang="en-US" sz="1200" i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endParaRPr lang="en-US" sz="1200" i="1" baseline="300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A98EE010-2BC1-BFF6-A759-3A02771A9477}"/>
                    </a:ext>
                  </a:extLst>
                </p:cNvPr>
                <p:cNvSpPr txBox="1"/>
                <p:nvPr/>
              </p:nvSpPr>
              <p:spPr>
                <a:xfrm>
                  <a:off x="8578362" y="2779106"/>
                  <a:ext cx="3670146" cy="4722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i="1" dirty="0">
                      <a:solidFill>
                        <a:schemeClr val="accent1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Weak nuclear decays</a:t>
                  </a:r>
                </a:p>
              </p:txBody>
            </p:sp>
          </p:grpSp>
          <p:sp>
            <p:nvSpPr>
              <p:cNvPr id="61" name="Rounded Rectangle 60">
                <a:extLst>
                  <a:ext uri="{FF2B5EF4-FFF2-40B4-BE49-F238E27FC236}">
                    <a16:creationId xmlns:a16="http://schemas.microsoft.com/office/drawing/2014/main" id="{C11C0270-AD79-D42D-8C7C-465AEB6CF190}"/>
                  </a:ext>
                </a:extLst>
              </p:cNvPr>
              <p:cNvSpPr/>
              <p:nvPr/>
            </p:nvSpPr>
            <p:spPr>
              <a:xfrm>
                <a:off x="8668796" y="3765336"/>
                <a:ext cx="3577176" cy="2764853"/>
              </a:xfrm>
              <a:prstGeom prst="roundRect">
                <a:avLst>
                  <a:gd name="adj" fmla="val 11381"/>
                </a:avLst>
              </a:prstGeom>
              <a:noFill/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E0FC640-D764-7FC2-1B88-102BA495DA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4458712" y="4074938"/>
              <a:ext cx="916644" cy="91664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EBA87F82-29E8-CEE0-6AD3-91451FF63975}"/>
                    </a:ext>
                  </a:extLst>
                </p:cNvPr>
                <p:cNvSpPr txBox="1"/>
                <p:nvPr/>
              </p:nvSpPr>
              <p:spPr>
                <a:xfrm>
                  <a:off x="3653481" y="5021013"/>
                  <a:ext cx="2180802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accent1">
                          <a:lumMod val="50000"/>
                        </a:schemeClr>
                      </a:solidFill>
                    </a:rPr>
                    <a:t>100 nm sphere</a:t>
                  </a:r>
                </a:p>
                <a:p>
                  <a14:m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sz="1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</m:oMath>
                  </a14:m>
                  <a:r>
                    <a:rPr lang="en-US" sz="1400" dirty="0">
                      <a:solidFill>
                        <a:schemeClr val="accent1">
                          <a:lumMod val="50000"/>
                        </a:schemeClr>
                      </a:solidFill>
                    </a:rPr>
                    <a:t>10 keV/c = 5x10</a:t>
                  </a:r>
                  <a:r>
                    <a:rPr lang="en-US" sz="1400" baseline="30000" dirty="0">
                      <a:solidFill>
                        <a:schemeClr val="accent1">
                          <a:lumMod val="50000"/>
                        </a:schemeClr>
                      </a:solidFill>
                    </a:rPr>
                    <a:t>-24</a:t>
                  </a:r>
                  <a:r>
                    <a:rPr lang="en-US" sz="1400" dirty="0">
                      <a:solidFill>
                        <a:schemeClr val="accent1">
                          <a:lumMod val="50000"/>
                        </a:schemeClr>
                      </a:solidFill>
                    </a:rPr>
                    <a:t> Ns</a:t>
                  </a: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EBA87F82-29E8-CEE0-6AD3-91451FF6397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53481" y="5021013"/>
                  <a:ext cx="2180802" cy="523220"/>
                </a:xfrm>
                <a:prstGeom prst="rect">
                  <a:avLst/>
                </a:prstGeom>
                <a:blipFill>
                  <a:blip r:embed="rId19"/>
                  <a:stretch>
                    <a:fillRect l="-1156" t="-2381" b="-1190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4FCDFFD-1A81-3B77-DD2E-B1926492F699}"/>
                  </a:ext>
                </a:extLst>
              </p:cNvPr>
              <p:cNvSpPr txBox="1"/>
              <p:nvPr/>
            </p:nvSpPr>
            <p:spPr>
              <a:xfrm>
                <a:off x="419098" y="946453"/>
                <a:ext cx="11196795" cy="1395526"/>
              </a:xfrm>
              <a:prstGeom prst="rect">
                <a:avLst/>
              </a:prstGeom>
              <a:noFill/>
            </p:spPr>
            <p:txBody>
              <a:bodyPr wrap="square" lIns="101870" tIns="50935" rIns="101870" bIns="50935" rtlCol="0">
                <a:spAutoFit/>
              </a:bodyPr>
              <a:lstStyle/>
              <a:p>
                <a:pPr marL="318346" indent="-318346">
                  <a:spcBef>
                    <a:spcPts val="1200"/>
                  </a:spcBef>
                  <a:buFont typeface="Arial"/>
                  <a:buChar char="•"/>
                </a:pPr>
                <a:r>
                  <a:rPr lang="en-US" sz="2000" dirty="0">
                    <a:latin typeface="Helvetica"/>
                    <a:cs typeface="Helvetica"/>
                  </a:rPr>
                  <a:t>Levitated sensors are reaching sensitivity to the tiny forces from single sub-atomic particles</a:t>
                </a:r>
              </a:p>
              <a:p>
                <a:pPr marL="775546" lvl="1" indent="-318346">
                  <a:spcBef>
                    <a:spcPts val="600"/>
                  </a:spcBef>
                  <a:buFont typeface="Arial"/>
                  <a:buChar char="•"/>
                </a:pPr>
                <a:r>
                  <a:rPr lang="en-US" dirty="0">
                    <a:latin typeface="Helvetica"/>
                    <a:cs typeface="Helvetica"/>
                  </a:rPr>
                  <a:t>For weak decays, allows the momentum of each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"/>
                      </a:rPr>
                      <m:t>𝜈</m:t>
                    </m:r>
                  </m:oMath>
                </a14:m>
                <a:r>
                  <a:rPr lang="en-US" dirty="0">
                    <a:latin typeface="Helvetica"/>
                    <a:cs typeface="Helvetica"/>
                  </a:rPr>
                  <a:t> to be reconstructed on an event-by-event basis</a:t>
                </a:r>
              </a:p>
              <a:p>
                <a:pPr marL="775546" lvl="1" indent="-318346">
                  <a:spcBef>
                    <a:spcPts val="600"/>
                  </a:spcBef>
                  <a:buFont typeface="Arial"/>
                  <a:buChar char="•"/>
                </a:pPr>
                <a:r>
                  <a:rPr lang="en-US" dirty="0">
                    <a:latin typeface="Helvetica"/>
                    <a:cs typeface="Helvetica"/>
                  </a:rPr>
                  <a:t>Can also enable new searches for dark matter scattering (possibly ultimately sensitive to gravitational interactions)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4FCDFFD-1A81-3B77-DD2E-B1926492F6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98" y="946453"/>
                <a:ext cx="11196795" cy="1395526"/>
              </a:xfrm>
              <a:prstGeom prst="rect">
                <a:avLst/>
              </a:prstGeom>
              <a:blipFill>
                <a:blip r:embed="rId20"/>
                <a:stretch>
                  <a:fillRect l="-454" t="-1802"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AD4DB2F3-7545-B78C-6224-08397BAEFB53}"/>
              </a:ext>
            </a:extLst>
          </p:cNvPr>
          <p:cNvSpPr txBox="1"/>
          <p:nvPr/>
        </p:nvSpPr>
        <p:spPr>
          <a:xfrm>
            <a:off x="840359" y="2522924"/>
            <a:ext cx="5828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Example force measurements relevant for fundamental physics: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D68FB21-0B8F-F17D-FA0A-44CC355901DF}"/>
              </a:ext>
            </a:extLst>
          </p:cNvPr>
          <p:cNvSpPr/>
          <p:nvPr/>
        </p:nvSpPr>
        <p:spPr>
          <a:xfrm>
            <a:off x="3647593" y="3325325"/>
            <a:ext cx="3269608" cy="2162306"/>
          </a:xfrm>
          <a:prstGeom prst="roundRect">
            <a:avLst>
              <a:gd name="adj" fmla="val 11381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E0DC2A-AC9F-C0FF-D937-29673CFADD1F}"/>
              </a:ext>
            </a:extLst>
          </p:cNvPr>
          <p:cNvSpPr txBox="1"/>
          <p:nvPr/>
        </p:nvSpPr>
        <p:spPr>
          <a:xfrm>
            <a:off x="3842849" y="3352125"/>
            <a:ext cx="2870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Dark matter scattering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A2AEFD9-215C-F9E2-7C2F-7AF196723DBC}"/>
                  </a:ext>
                </a:extLst>
              </p:cNvPr>
              <p:cNvSpPr txBox="1"/>
              <p:nvPr/>
            </p:nvSpPr>
            <p:spPr>
              <a:xfrm>
                <a:off x="4622906" y="5020510"/>
                <a:ext cx="215937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400" dirty="0">
                    <a:solidFill>
                      <a:srgbClr val="C00000"/>
                    </a:solidFill>
                  </a:rPr>
                  <a:t>10 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1400" dirty="0">
                    <a:solidFill>
                      <a:srgbClr val="C00000"/>
                    </a:solidFill>
                  </a:rPr>
                  <a:t>m sphere</a:t>
                </a:r>
              </a:p>
              <a:p>
                <a:pPr algn="r"/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sz="1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400" dirty="0">
                    <a:solidFill>
                      <a:srgbClr val="C00000"/>
                    </a:solidFill>
                  </a:rPr>
                  <a:t>1 MeV/c = 5x10</a:t>
                </a:r>
                <a:r>
                  <a:rPr lang="en-US" sz="1400" baseline="30000" dirty="0">
                    <a:solidFill>
                      <a:srgbClr val="C00000"/>
                    </a:solidFill>
                  </a:rPr>
                  <a:t>-22</a:t>
                </a:r>
                <a:r>
                  <a:rPr lang="en-US" sz="1400" dirty="0">
                    <a:solidFill>
                      <a:srgbClr val="C00000"/>
                    </a:solidFill>
                  </a:rPr>
                  <a:t>Ns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A2AEFD9-215C-F9E2-7C2F-7AF196723D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906" y="5020510"/>
                <a:ext cx="2159373" cy="523220"/>
              </a:xfrm>
              <a:prstGeom prst="rect">
                <a:avLst/>
              </a:prstGeom>
              <a:blipFill>
                <a:blip r:embed="rId21"/>
                <a:stretch>
                  <a:fillRect t="-2381" r="-581"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4A491814-1483-71A2-F949-B7C244A0CBCA}"/>
              </a:ext>
            </a:extLst>
          </p:cNvPr>
          <p:cNvSpPr txBox="1"/>
          <p:nvPr/>
        </p:nvSpPr>
        <p:spPr>
          <a:xfrm>
            <a:off x="7352525" y="2243343"/>
            <a:ext cx="39497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Phase space trajectory: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Google Shape;219;p24">
            <a:extLst>
              <a:ext uri="{FF2B5EF4-FFF2-40B4-BE49-F238E27FC236}">
                <a16:creationId xmlns:a16="http://schemas.microsoft.com/office/drawing/2014/main" id="{0836A777-1183-5EAD-AD34-963F9856129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680960" y="2596896"/>
            <a:ext cx="3620110" cy="3383280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286AE22-58C1-6600-D1C3-94B8818B5720}"/>
                  </a:ext>
                </a:extLst>
              </p:cNvPr>
              <p:cNvSpPr txBox="1"/>
              <p:nvPr/>
            </p:nvSpPr>
            <p:spPr>
              <a:xfrm>
                <a:off x="10020248" y="5507547"/>
                <a:ext cx="2301961" cy="6367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160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sz="16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</m:e>
                        <m:sup>
                          <m:r>
                            <a:rPr lang="en-US" sz="16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𝑆𝑄𝐿</m:t>
                          </m:r>
                        </m:sup>
                      </m:sSup>
                      <m:r>
                        <a:rPr lang="en-US" sz="1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ℏ</m:t>
                          </m:r>
                          <m:r>
                            <a:rPr lang="en-US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1600" b="0" i="1" baseline="-2500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rad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             </m:t>
                      </m:r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286AE22-58C1-6600-D1C3-94B8818B57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0248" y="5507547"/>
                <a:ext cx="2301961" cy="636713"/>
              </a:xfrm>
              <a:prstGeom prst="rect">
                <a:avLst/>
              </a:prstGeom>
              <a:blipFill>
                <a:blip r:embed="rId23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7E638593-DF47-A743-126F-B2D878BBC77C}"/>
              </a:ext>
            </a:extLst>
          </p:cNvPr>
          <p:cNvGrpSpPr/>
          <p:nvPr/>
        </p:nvGrpSpPr>
        <p:grpSpPr>
          <a:xfrm>
            <a:off x="7584145" y="6044989"/>
            <a:ext cx="6528464" cy="740871"/>
            <a:chOff x="-85118" y="6193972"/>
            <a:chExt cx="6528464" cy="74087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8821D3E-867C-00BB-BDA7-34BBBD3EE226}"/>
                </a:ext>
              </a:extLst>
            </p:cNvPr>
            <p:cNvGrpSpPr/>
            <p:nvPr/>
          </p:nvGrpSpPr>
          <p:grpSpPr>
            <a:xfrm>
              <a:off x="-19310" y="6438708"/>
              <a:ext cx="6462656" cy="496135"/>
              <a:chOff x="-19310" y="6362506"/>
              <a:chExt cx="6462656" cy="496135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4BF0DD6-850D-B4BA-921B-A68DA5AD6C97}"/>
                  </a:ext>
                </a:extLst>
              </p:cNvPr>
              <p:cNvSpPr txBox="1"/>
              <p:nvPr/>
            </p:nvSpPr>
            <p:spPr>
              <a:xfrm>
                <a:off x="-9072" y="6362506"/>
                <a:ext cx="6452418" cy="2923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300" i="1" dirty="0">
                    <a:latin typeface="Helvetica" pitchFamily="2" charset="0"/>
                  </a:rPr>
                  <a:t>Magrini et al., Nature 595, 373 (2021)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7BD48EA-4742-D104-B991-73A30DB54932}"/>
                  </a:ext>
                </a:extLst>
              </p:cNvPr>
              <p:cNvSpPr txBox="1"/>
              <p:nvPr/>
            </p:nvSpPr>
            <p:spPr>
              <a:xfrm>
                <a:off x="-19310" y="6566253"/>
                <a:ext cx="6452418" cy="2923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300" i="1" dirty="0" err="1">
                    <a:latin typeface="Helvetica" pitchFamily="2" charset="0"/>
                  </a:rPr>
                  <a:t>Tebbenjohanns</a:t>
                </a:r>
                <a:r>
                  <a:rPr lang="en-US" sz="1300" i="1" dirty="0">
                    <a:latin typeface="Helvetica" pitchFamily="2" charset="0"/>
                  </a:rPr>
                  <a:t> et al., Nature 595, 378 (2021)</a:t>
                </a: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C74EAE8-4A6E-B3FE-4DD6-AE1612C88CAC}"/>
                </a:ext>
              </a:extLst>
            </p:cNvPr>
            <p:cNvSpPr txBox="1"/>
            <p:nvPr/>
          </p:nvSpPr>
          <p:spPr>
            <a:xfrm>
              <a:off x="-85118" y="6193972"/>
              <a:ext cx="1538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See, also, e.g.:</a:t>
              </a: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9BF0D879-CF32-D9A6-9439-A12BE508A731}"/>
              </a:ext>
            </a:extLst>
          </p:cNvPr>
          <p:cNvSpPr/>
          <p:nvPr/>
        </p:nvSpPr>
        <p:spPr>
          <a:xfrm>
            <a:off x="3664827" y="5629886"/>
            <a:ext cx="3411831" cy="6924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i="1" dirty="0">
                <a:latin typeface="Helvetica" pitchFamily="2" charset="0"/>
              </a:rPr>
              <a:t>PRL 128, 101301 (2022), arXiv:2111.03597</a:t>
            </a:r>
          </a:p>
          <a:p>
            <a:r>
              <a:rPr lang="en-US" sz="1300" i="1" dirty="0">
                <a:latin typeface="Helvetica" pitchFamily="2" charset="0"/>
              </a:rPr>
              <a:t>PRL 127, 061804 (2021), arXiv:2104.05737</a:t>
            </a:r>
          </a:p>
          <a:p>
            <a:r>
              <a:rPr lang="en-US" sz="1300" i="1" dirty="0">
                <a:latin typeface="Helvetica" pitchFamily="2" charset="0"/>
              </a:rPr>
              <a:t>PRL 125, 181102 (2020), arXiv:2007.12067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4FCDCB-7A93-D180-30C1-FDD28928722B}"/>
              </a:ext>
            </a:extLst>
          </p:cNvPr>
          <p:cNvSpPr txBox="1"/>
          <p:nvPr/>
        </p:nvSpPr>
        <p:spPr>
          <a:xfrm>
            <a:off x="-13612" y="5637938"/>
            <a:ext cx="3819539" cy="530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en-US" sz="1300" i="1" dirty="0">
                <a:latin typeface="Helvetica" pitchFamily="2" charset="0"/>
              </a:rPr>
              <a:t>PRL133, 023602 (2024), arXiv:2402.13257</a:t>
            </a:r>
          </a:p>
          <a:p>
            <a:pPr>
              <a:spcBef>
                <a:spcPts val="300"/>
              </a:spcBef>
            </a:pPr>
            <a:r>
              <a:rPr lang="en-US" sz="1300" i="1" dirty="0">
                <a:latin typeface="Helvetica" pitchFamily="2" charset="0"/>
              </a:rPr>
              <a:t>PRX Q 4, 010315 (2023), arXiv:2207.05883</a:t>
            </a:r>
          </a:p>
        </p:txBody>
      </p:sp>
    </p:spTree>
    <p:extLst>
      <p:ext uri="{BB962C8B-B14F-4D97-AF65-F5344CB8AC3E}">
        <p14:creationId xmlns:p14="http://schemas.microsoft.com/office/powerpoint/2010/main" val="3395504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87B8293C-95D5-F341-A25D-2F3FFCDDC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9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9D3153-5246-3B4A-BE65-88C8A1F3399A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Sterile 𝜈 </a:t>
            </a:r>
          </a:p>
        </p:txBody>
      </p:sp>
      <p:sp>
        <p:nvSpPr>
          <p:cNvPr id="30" name="Footer Placeholder 7">
            <a:extLst>
              <a:ext uri="{FF2B5EF4-FFF2-40B4-BE49-F238E27FC236}">
                <a16:creationId xmlns:a16="http://schemas.microsoft.com/office/drawing/2014/main" id="{89E71EF2-AD17-4F4A-8C39-48ACB40E2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FRIB - Sept. 12, 2025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31" name="Footer Placeholder 7">
            <a:extLst>
              <a:ext uri="{FF2B5EF4-FFF2-40B4-BE49-F238E27FC236}">
                <a16:creationId xmlns:a16="http://schemas.microsoft.com/office/drawing/2014/main" id="{7709E6F1-0E46-C64E-97AE-133A134300FD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5E4AB17-061C-C84E-8835-D486C5612DE4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5D2A2A8-2EBA-1441-82B0-7360C27BF425}"/>
                  </a:ext>
                </a:extLst>
              </p:cNvPr>
              <p:cNvSpPr txBox="1"/>
              <p:nvPr/>
            </p:nvSpPr>
            <p:spPr>
              <a:xfrm>
                <a:off x="188752" y="1053854"/>
                <a:ext cx="4594263" cy="3796184"/>
              </a:xfrm>
              <a:prstGeom prst="rect">
                <a:avLst/>
              </a:prstGeom>
              <a:noFill/>
            </p:spPr>
            <p:txBody>
              <a:bodyPr wrap="square" lIns="101870" tIns="50935" rIns="101870" bIns="50935" rtlCol="0">
                <a:spAutoFit/>
              </a:bodyPr>
              <a:lstStyle/>
              <a:p>
                <a:pPr marL="318346" indent="-318346">
                  <a:spcBef>
                    <a:spcPts val="1800"/>
                  </a:spcBef>
                  <a:buFont typeface="Arial"/>
                  <a:buChar char="•"/>
                </a:pPr>
                <a:r>
                  <a:rPr lang="en-US" sz="1800" dirty="0">
                    <a:latin typeface="Helvetica"/>
                    <a:cs typeface="Helvetica"/>
                  </a:rPr>
                  <a:t>From oscillation experiments we know 𝜈 have mass</a:t>
                </a:r>
              </a:p>
              <a:p>
                <a:pPr marL="318346" indent="-318346">
                  <a:spcBef>
                    <a:spcPts val="1800"/>
                  </a:spcBef>
                  <a:buFont typeface="Arial"/>
                  <a:buChar char="•"/>
                </a:pPr>
                <a:r>
                  <a:rPr lang="en-US" sz="1800" dirty="0">
                    <a:latin typeface="Helvetica"/>
                    <a:cs typeface="Helvetica"/>
                  </a:rPr>
                  <a:t>However, we’ve never detected a right-handed 𝜈 (or a left-handed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</m:acc>
                  </m:oMath>
                </a14:m>
                <a:r>
                  <a:rPr lang="en-US" sz="1800" dirty="0">
                    <a:latin typeface="Helvetica"/>
                    <a:cs typeface="Helvetica"/>
                  </a:rPr>
                  <a:t>) </a:t>
                </a:r>
                <a:endParaRPr lang="en-US" dirty="0">
                  <a:latin typeface="Helvetica"/>
                  <a:cs typeface="Helvetica"/>
                </a:endParaRPr>
              </a:p>
              <a:p>
                <a:pPr marL="318346" indent="-318346">
                  <a:spcBef>
                    <a:spcPts val="1800"/>
                  </a:spcBef>
                  <a:buFont typeface="Arial"/>
                  <a:buChar char="•"/>
                </a:pPr>
                <a:r>
                  <a:rPr lang="en-US" sz="1800" dirty="0">
                    <a:latin typeface="Helvetica"/>
                    <a:cs typeface="Helvetica"/>
                  </a:rPr>
                  <a:t>Right-handed 𝜈 likely “sterile”, i.e. would not directly interact with other particles*</a:t>
                </a:r>
              </a:p>
              <a:p>
                <a:pPr marL="318346" indent="-318346">
                  <a:spcBef>
                    <a:spcPts val="1800"/>
                  </a:spcBef>
                  <a:buFont typeface="Arial"/>
                  <a:buChar char="•"/>
                </a:pPr>
                <a:r>
                  <a:rPr lang="en-US" dirty="0">
                    <a:latin typeface="Helvetica"/>
                    <a:cs typeface="Helvetica"/>
                  </a:rPr>
                  <a:t>In the keV-MeV mass range, they could make up some (or all) of dark matter</a:t>
                </a:r>
              </a:p>
              <a:p>
                <a:pPr marL="800100" lvl="1" indent="-342900">
                  <a:spcBef>
                    <a:spcPts val="1800"/>
                  </a:spcBef>
                  <a:buFont typeface="System Font Regular"/>
                  <a:buChar char="→"/>
                </a:pPr>
                <a:r>
                  <a:rPr lang="en-US" dirty="0">
                    <a:latin typeface="Helvetica"/>
                    <a:cs typeface="Helvetica"/>
                  </a:rPr>
                  <a:t>Look for “wrong”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Helvetica"/>
                    <a:cs typeface="Helvetica"/>
                  </a:rPr>
                  <a:t>momentum in a weak decay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5D2A2A8-2EBA-1441-82B0-7360C27BF4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752" y="1053854"/>
                <a:ext cx="4594263" cy="3796184"/>
              </a:xfrm>
              <a:prstGeom prst="rect">
                <a:avLst/>
              </a:prstGeom>
              <a:blipFill>
                <a:blip r:embed="rId3"/>
                <a:stretch>
                  <a:fillRect l="-551" t="-667" r="-1653" b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75917DB8-32CF-DDFA-0B7A-A9FE3FFBDB01}"/>
              </a:ext>
            </a:extLst>
          </p:cNvPr>
          <p:cNvSpPr txBox="1"/>
          <p:nvPr/>
        </p:nvSpPr>
        <p:spPr>
          <a:xfrm>
            <a:off x="6877878" y="6108608"/>
            <a:ext cx="535577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>
                <a:latin typeface="Helvetica" pitchFamily="2" charset="0"/>
              </a:rPr>
              <a:t>Bolton et al., JHEP 2020, 170 (2020), arXiv:1912.03058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36D206-4D34-BF28-13CC-98DAA4BA9DC7}"/>
              </a:ext>
            </a:extLst>
          </p:cNvPr>
          <p:cNvSpPr txBox="1"/>
          <p:nvPr/>
        </p:nvSpPr>
        <p:spPr>
          <a:xfrm>
            <a:off x="2434950" y="6603366"/>
            <a:ext cx="19458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>
                <a:latin typeface="Helvetica"/>
                <a:cs typeface="Helvetica"/>
              </a:rPr>
              <a:t>*except via gravity</a:t>
            </a:r>
            <a:endParaRPr lang="en-US" sz="1400" i="1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D738A34-F0C5-062C-6CD0-434DD644C5AE}"/>
              </a:ext>
            </a:extLst>
          </p:cNvPr>
          <p:cNvGrpSpPr/>
          <p:nvPr/>
        </p:nvGrpSpPr>
        <p:grpSpPr>
          <a:xfrm rot="2435519">
            <a:off x="1735668" y="4632857"/>
            <a:ext cx="1552583" cy="1341361"/>
            <a:chOff x="10475138" y="216455"/>
            <a:chExt cx="1425641" cy="1231689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339880BA-86C9-787E-9E9C-C82C8F81C5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475138" y="1310984"/>
              <a:ext cx="137160" cy="13716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35000">
                  <a:schemeClr val="accent1">
                    <a:lumMod val="0"/>
                    <a:lumOff val="10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30850D85-54CA-E876-D374-DF05B7E701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126309" y="770647"/>
              <a:ext cx="137160" cy="13716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35000">
                  <a:schemeClr val="accent1">
                    <a:lumMod val="0"/>
                    <a:lumOff val="100000"/>
                  </a:schemeClr>
                </a:gs>
                <a:gs pos="100000">
                  <a:schemeClr val="bg2">
                    <a:lumMod val="5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8B486128-7189-4BC1-B383-A2BEF08C4E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763619" y="216455"/>
              <a:ext cx="137160" cy="13716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35000">
                  <a:schemeClr val="accent1">
                    <a:lumMod val="0"/>
                    <a:lumOff val="100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</p:grpSp>
      <p:pic>
        <p:nvPicPr>
          <p:cNvPr id="42" name="Picture 41">
            <a:extLst>
              <a:ext uri="{FF2B5EF4-FFF2-40B4-BE49-F238E27FC236}">
                <a16:creationId xmlns:a16="http://schemas.microsoft.com/office/drawing/2014/main" id="{D542F052-8EC4-2EAC-24B6-572D51AD34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2775">
            <a:off x="587522" y="5206586"/>
            <a:ext cx="3030519" cy="199164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3A721808-DD3C-14BE-E1D2-D5248DF759FA}"/>
              </a:ext>
            </a:extLst>
          </p:cNvPr>
          <p:cNvGrpSpPr/>
          <p:nvPr/>
        </p:nvGrpSpPr>
        <p:grpSpPr>
          <a:xfrm>
            <a:off x="419100" y="5539896"/>
            <a:ext cx="3353565" cy="389383"/>
            <a:chOff x="7515921" y="5994008"/>
            <a:chExt cx="4030438" cy="46797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3D2D920-71F2-C397-4962-4FC92146F37E}"/>
                </a:ext>
              </a:extLst>
            </p:cNvPr>
            <p:cNvSpPr txBox="1"/>
            <p:nvPr/>
          </p:nvSpPr>
          <p:spPr>
            <a:xfrm>
              <a:off x="7515921" y="6007401"/>
              <a:ext cx="1282337" cy="443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Masses:</a:t>
              </a:r>
              <a:endPara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E5BAF6C-5B9D-9A26-0681-182D0DC3D1C8}"/>
                </a:ext>
              </a:extLst>
            </p:cNvPr>
            <p:cNvSpPr txBox="1"/>
            <p:nvPr/>
          </p:nvSpPr>
          <p:spPr>
            <a:xfrm>
              <a:off x="8742505" y="5994008"/>
              <a:ext cx="636524" cy="4438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1A786D8-A282-982C-D4CE-FA9D780DDF60}"/>
                </a:ext>
              </a:extLst>
            </p:cNvPr>
            <p:cNvSpPr txBox="1"/>
            <p:nvPr/>
          </p:nvSpPr>
          <p:spPr>
            <a:xfrm>
              <a:off x="9815851" y="5999518"/>
              <a:ext cx="636524" cy="4438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dirty="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40A2DE5-5CF9-DE3B-50F3-B3353CF9F37F}"/>
                </a:ext>
              </a:extLst>
            </p:cNvPr>
            <p:cNvSpPr txBox="1"/>
            <p:nvPr/>
          </p:nvSpPr>
          <p:spPr>
            <a:xfrm>
              <a:off x="10909835" y="6018106"/>
              <a:ext cx="636524" cy="4438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dirty="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AB2CB47-999C-EA6D-648C-977325ED2474}"/>
              </a:ext>
            </a:extLst>
          </p:cNvPr>
          <p:cNvGrpSpPr/>
          <p:nvPr/>
        </p:nvGrpSpPr>
        <p:grpSpPr>
          <a:xfrm>
            <a:off x="3675715" y="4788828"/>
            <a:ext cx="1044839" cy="1128456"/>
            <a:chOff x="11039554" y="5113649"/>
            <a:chExt cx="1255726" cy="1356220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6FC5AC0B-112C-EB7B-DED3-D34FF412B8D4}"/>
                </a:ext>
              </a:extLst>
            </p:cNvPr>
            <p:cNvGrpSpPr/>
            <p:nvPr/>
          </p:nvGrpSpPr>
          <p:grpSpPr>
            <a:xfrm>
              <a:off x="11039554" y="5455360"/>
              <a:ext cx="1255726" cy="1014509"/>
              <a:chOff x="11039554" y="5455360"/>
              <a:chExt cx="1255726" cy="1014509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F0C27D8D-9DFB-1351-9570-6D726909DC5B}"/>
                  </a:ext>
                </a:extLst>
              </p:cNvPr>
              <p:cNvGrpSpPr/>
              <p:nvPr/>
            </p:nvGrpSpPr>
            <p:grpSpPr>
              <a:xfrm>
                <a:off x="11094377" y="5595894"/>
                <a:ext cx="1200903" cy="873975"/>
                <a:chOff x="11094377" y="5595894"/>
                <a:chExt cx="1200903" cy="873975"/>
              </a:xfrm>
            </p:grpSpPr>
            <p:pic>
              <p:nvPicPr>
                <p:cNvPr id="49" name="Picture 48">
                  <a:extLst>
                    <a:ext uri="{FF2B5EF4-FFF2-40B4-BE49-F238E27FC236}">
                      <a16:creationId xmlns:a16="http://schemas.microsoft.com/office/drawing/2014/main" id="{610CB3C0-E512-D732-0D50-84A95ED3D9F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1094377" y="5611273"/>
                  <a:ext cx="1012407" cy="251403"/>
                </a:xfrm>
                <a:prstGeom prst="rect">
                  <a:avLst/>
                </a:prstGeom>
              </p:spPr>
            </p:pic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EA5C30F9-1D38-C7C7-090A-FA4CFE93D11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2435519">
                  <a:off x="11782335" y="5595894"/>
                  <a:ext cx="274320" cy="2743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lumMod val="0"/>
                        <a:lumOff val="100000"/>
                      </a:schemeClr>
                    </a:gs>
                    <a:gs pos="35000">
                      <a:schemeClr val="accent1">
                        <a:lumMod val="0"/>
                        <a:lumOff val="100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dirty="0"/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EFB70DD9-80A3-D42B-2B20-D3ADC378870F}"/>
                    </a:ext>
                  </a:extLst>
                </p:cNvPr>
                <p:cNvSpPr txBox="1"/>
                <p:nvPr/>
              </p:nvSpPr>
              <p:spPr>
                <a:xfrm>
                  <a:off x="11699258" y="6025993"/>
                  <a:ext cx="596022" cy="44387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</a:t>
                  </a:r>
                  <a:r>
                    <a:rPr lang="en-US" i="1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endParaRPr lang="en-US" dirty="0"/>
                </a:p>
              </p:txBody>
            </p:sp>
          </p:grpSp>
          <p:sp>
            <p:nvSpPr>
              <p:cNvPr id="48" name="Rounded Rectangle 47">
                <a:extLst>
                  <a:ext uri="{FF2B5EF4-FFF2-40B4-BE49-F238E27FC236}">
                    <a16:creationId xmlns:a16="http://schemas.microsoft.com/office/drawing/2014/main" id="{412E0CEF-9476-636E-7263-3F624E50BC90}"/>
                  </a:ext>
                </a:extLst>
              </p:cNvPr>
              <p:cNvSpPr/>
              <p:nvPr/>
            </p:nvSpPr>
            <p:spPr>
              <a:xfrm>
                <a:off x="11039554" y="5455360"/>
                <a:ext cx="1141295" cy="975510"/>
              </a:xfrm>
              <a:prstGeom prst="roundRect">
                <a:avLst/>
              </a:prstGeom>
              <a:noFill/>
              <a:ln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4A5FD4C-7B61-2E4C-D463-5F8BC8D3C6DF}"/>
                </a:ext>
              </a:extLst>
            </p:cNvPr>
            <p:cNvSpPr txBox="1"/>
            <p:nvPr/>
          </p:nvSpPr>
          <p:spPr>
            <a:xfrm>
              <a:off x="11487293" y="5113649"/>
              <a:ext cx="4239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pic>
        <p:nvPicPr>
          <p:cNvPr id="38" name="Picture 37" descr="A diagram of different types of chemical elements&#10;&#10;Description automatically generated with medium confidence">
            <a:extLst>
              <a:ext uri="{FF2B5EF4-FFF2-40B4-BE49-F238E27FC236}">
                <a16:creationId xmlns:a16="http://schemas.microsoft.com/office/drawing/2014/main" id="{F1AFF77A-80FF-4F5E-3966-FF888B88C2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8228" y="1339111"/>
            <a:ext cx="7313772" cy="456824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3874180-13F5-1B9E-C9F7-C1275E556270}"/>
              </a:ext>
            </a:extLst>
          </p:cNvPr>
          <p:cNvSpPr txBox="1"/>
          <p:nvPr/>
        </p:nvSpPr>
        <p:spPr>
          <a:xfrm>
            <a:off x="6163994" y="1044839"/>
            <a:ext cx="5275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Helvetica" pitchFamily="2" charset="0"/>
              </a:rPr>
              <a:t>Experimental limits on sterile </a:t>
            </a:r>
            <a:r>
              <a:rPr lang="en-US" b="1" dirty="0">
                <a:latin typeface="Helvetica"/>
                <a:cs typeface="Helvetica"/>
              </a:rPr>
              <a:t>𝜈 mixing with 𝜈</a:t>
            </a:r>
            <a:r>
              <a:rPr lang="en-US" b="1" baseline="-25000" dirty="0">
                <a:latin typeface="Helvetica"/>
                <a:cs typeface="Helvetica"/>
              </a:rPr>
              <a:t>e</a:t>
            </a:r>
            <a:r>
              <a:rPr lang="en-US" b="1" dirty="0">
                <a:latin typeface="Helvetica"/>
                <a:cs typeface="Helvetica"/>
              </a:rPr>
              <a:t>:</a:t>
            </a:r>
            <a:endParaRPr lang="en-US" b="1" baseline="-25000" dirty="0">
              <a:latin typeface="Helvetica" pitchFamily="2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29F5AE3-4F32-FD14-DBBE-0D1956C26B86}"/>
              </a:ext>
            </a:extLst>
          </p:cNvPr>
          <p:cNvSpPr/>
          <p:nvPr/>
        </p:nvSpPr>
        <p:spPr>
          <a:xfrm>
            <a:off x="6919138" y="3852722"/>
            <a:ext cx="531109" cy="103364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D8CA7D-60F6-76BB-1D93-51A5E67B2E15}"/>
              </a:ext>
            </a:extLst>
          </p:cNvPr>
          <p:cNvSpPr txBox="1"/>
          <p:nvPr/>
        </p:nvSpPr>
        <p:spPr>
          <a:xfrm>
            <a:off x="5909408" y="4730060"/>
            <a:ext cx="1318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“Minimal” DM candidate?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6DFE1264-7B00-CADD-9043-9E75BBECAB55}"/>
                  </a:ext>
                </a:extLst>
              </p:cNvPr>
              <p:cNvSpPr txBox="1"/>
              <p:nvPr/>
            </p:nvSpPr>
            <p:spPr>
              <a:xfrm rot="16200000">
                <a:off x="3849650" y="3244333"/>
                <a:ext cx="237250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Mixing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baseline="3000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baseline="30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6DFE1264-7B00-CADD-9043-9E75BBECAB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3849650" y="3244333"/>
                <a:ext cx="2372503" cy="369332"/>
              </a:xfrm>
              <a:prstGeom prst="rect">
                <a:avLst/>
              </a:prstGeom>
              <a:blipFill>
                <a:blip r:embed="rId7"/>
                <a:stretch>
                  <a:fillRect l="-10345" r="-241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39471A0D-BAEF-C992-DB79-AA0833E276F7}"/>
                  </a:ext>
                </a:extLst>
              </p:cNvPr>
              <p:cNvSpPr txBox="1"/>
              <p:nvPr/>
            </p:nvSpPr>
            <p:spPr>
              <a:xfrm>
                <a:off x="7531799" y="5608778"/>
                <a:ext cx="261907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Sterile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mass,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baseline="-25000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[GeV]</a:t>
                </a:r>
                <a:endParaRPr lang="en-US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39471A0D-BAEF-C992-DB79-AA0833E276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1799" y="5608778"/>
                <a:ext cx="2619073" cy="369332"/>
              </a:xfrm>
              <a:prstGeom prst="rect">
                <a:avLst/>
              </a:prstGeom>
              <a:blipFill>
                <a:blip r:embed="rId8"/>
                <a:stretch>
                  <a:fillRect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3" name="Group 62">
            <a:extLst>
              <a:ext uri="{FF2B5EF4-FFF2-40B4-BE49-F238E27FC236}">
                <a16:creationId xmlns:a16="http://schemas.microsoft.com/office/drawing/2014/main" id="{08CF1DDC-F31F-0847-E8A3-9D6533C55812}"/>
              </a:ext>
            </a:extLst>
          </p:cNvPr>
          <p:cNvGrpSpPr/>
          <p:nvPr/>
        </p:nvGrpSpPr>
        <p:grpSpPr>
          <a:xfrm>
            <a:off x="6877878" y="2291508"/>
            <a:ext cx="1996758" cy="2719658"/>
            <a:chOff x="6877878" y="2291508"/>
            <a:chExt cx="1996758" cy="271965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C32BB5F-B9DA-5B5A-5D69-518B2E2E778C}"/>
                </a:ext>
              </a:extLst>
            </p:cNvPr>
            <p:cNvSpPr/>
            <p:nvPr/>
          </p:nvSpPr>
          <p:spPr>
            <a:xfrm>
              <a:off x="6877878" y="2291508"/>
              <a:ext cx="1814430" cy="2709458"/>
            </a:xfrm>
            <a:prstGeom prst="rect">
              <a:avLst/>
            </a:prstGeom>
            <a:noFill/>
            <a:ln w="38100">
              <a:solidFill>
                <a:srgbClr val="0432FF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689B3FA-F821-5D85-D530-1BBBEB2C7AA4}"/>
                </a:ext>
              </a:extLst>
            </p:cNvPr>
            <p:cNvSpPr txBox="1"/>
            <p:nvPr/>
          </p:nvSpPr>
          <p:spPr>
            <a:xfrm>
              <a:off x="7477240" y="4703389"/>
              <a:ext cx="13973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0432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Nanospheres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2214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7CED2-281C-9D47-E72D-0182DECC5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944D1627-86C7-865F-53C6-0BED8F30D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10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0E632CA-0725-0106-6068-608530CC4A7F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Detector concept</a:t>
            </a:r>
          </a:p>
        </p:txBody>
      </p:sp>
      <p:sp>
        <p:nvSpPr>
          <p:cNvPr id="30" name="Footer Placeholder 7">
            <a:extLst>
              <a:ext uri="{FF2B5EF4-FFF2-40B4-BE49-F238E27FC236}">
                <a16:creationId xmlns:a16="http://schemas.microsoft.com/office/drawing/2014/main" id="{3E9DF6A4-F560-565E-160B-7CC7711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FRIB - Sept. 12, 2025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31" name="Footer Placeholder 7">
            <a:extLst>
              <a:ext uri="{FF2B5EF4-FFF2-40B4-BE49-F238E27FC236}">
                <a16:creationId xmlns:a16="http://schemas.microsoft.com/office/drawing/2014/main" id="{50E71AB3-1ABF-C066-C578-18FAAC3E17A2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0259182-AA64-FC17-8404-A33C9D792E6F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5DFB54E-8423-6383-5AEC-CC2F9AF306AD}"/>
              </a:ext>
            </a:extLst>
          </p:cNvPr>
          <p:cNvSpPr txBox="1"/>
          <p:nvPr/>
        </p:nvSpPr>
        <p:spPr>
          <a:xfrm>
            <a:off x="419098" y="946453"/>
            <a:ext cx="11196795" cy="718418"/>
          </a:xfrm>
          <a:prstGeom prst="rect">
            <a:avLst/>
          </a:prstGeom>
          <a:noFill/>
        </p:spPr>
        <p:txBody>
          <a:bodyPr wrap="square" lIns="101870" tIns="50935" rIns="101870" bIns="50935" rtlCol="0">
            <a:spAutoFit/>
          </a:bodyPr>
          <a:lstStyle/>
          <a:p>
            <a:pPr marL="318346" indent="-318346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Helvetica"/>
                <a:cs typeface="Helvetica"/>
              </a:rPr>
              <a:t>Surround optical trap by conventional particle detectors, to reconstruct the 3-momentum of any “missing momentum” in the decay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A45928-18FE-CC24-D71E-8E2433A26797}"/>
              </a:ext>
            </a:extLst>
          </p:cNvPr>
          <p:cNvSpPr txBox="1"/>
          <p:nvPr/>
        </p:nvSpPr>
        <p:spPr>
          <a:xfrm>
            <a:off x="7425559" y="6486560"/>
            <a:ext cx="46158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en-US" sz="1600" i="1" dirty="0">
                <a:latin typeface="Helvetica" pitchFamily="2" charset="0"/>
              </a:rPr>
              <a:t>PRX Q 4, 010315 (2023), arXiv:2207.05883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7257A82-EE97-BF60-7A52-1B841DDDE258}"/>
              </a:ext>
            </a:extLst>
          </p:cNvPr>
          <p:cNvGrpSpPr>
            <a:grpSpLocks noChangeAspect="1"/>
          </p:cNvGrpSpPr>
          <p:nvPr/>
        </p:nvGrpSpPr>
        <p:grpSpPr>
          <a:xfrm>
            <a:off x="5242560" y="1820083"/>
            <a:ext cx="6949440" cy="4570579"/>
            <a:chOff x="6421104" y="2852188"/>
            <a:chExt cx="5867148" cy="385522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089676A-3897-BC41-3FB2-45CF7EF80A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21104" y="2992610"/>
              <a:ext cx="5801011" cy="3184748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EBCCDC3-23CA-82A0-6956-4D3E69EF5EC0}"/>
                </a:ext>
              </a:extLst>
            </p:cNvPr>
            <p:cNvSpPr txBox="1"/>
            <p:nvPr/>
          </p:nvSpPr>
          <p:spPr>
            <a:xfrm>
              <a:off x="7070577" y="2852188"/>
              <a:ext cx="22531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Helvetica" pitchFamily="2" charset="0"/>
                </a:rPr>
                <a:t>Detector concept: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14D25D6-2C5B-A52D-3A59-FEA247D5BCEE}"/>
                </a:ext>
              </a:extLst>
            </p:cNvPr>
            <p:cNvSpPr txBox="1"/>
            <p:nvPr/>
          </p:nvSpPr>
          <p:spPr>
            <a:xfrm>
              <a:off x="10585588" y="2904715"/>
              <a:ext cx="17026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>
                  <a:latin typeface="Helvetica" pitchFamily="2" charset="0"/>
                </a:rPr>
                <a:t>Nanosphere array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5ECDD7F-6F30-2C60-E2FB-0E076BE455ED}"/>
                </a:ext>
              </a:extLst>
            </p:cNvPr>
            <p:cNvSpPr txBox="1"/>
            <p:nvPr/>
          </p:nvSpPr>
          <p:spPr>
            <a:xfrm>
              <a:off x="8757520" y="6399633"/>
              <a:ext cx="2175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>
                  <a:latin typeface="Helvetica" pitchFamily="2" charset="0"/>
                </a:rPr>
                <a:t>Scintillator + SiPM arrays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70159AE1-4D4A-BC58-6267-411AE476D9F1}"/>
                </a:ext>
              </a:extLst>
            </p:cNvPr>
            <p:cNvCxnSpPr>
              <a:cxnSpLocks/>
              <a:stCxn id="29" idx="0"/>
            </p:cNvCxnSpPr>
            <p:nvPr/>
          </p:nvCxnSpPr>
          <p:spPr>
            <a:xfrm flipV="1">
              <a:off x="9845040" y="6005123"/>
              <a:ext cx="121920" cy="39451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1006BD1-86EE-AC5E-498E-6F030B0F3262}"/>
                  </a:ext>
                </a:extLst>
              </p:cNvPr>
              <p:cNvSpPr txBox="1"/>
              <p:nvPr/>
            </p:nvSpPr>
            <p:spPr>
              <a:xfrm>
                <a:off x="419098" y="1733808"/>
                <a:ext cx="4745125" cy="3334519"/>
              </a:xfrm>
              <a:prstGeom prst="rect">
                <a:avLst/>
              </a:prstGeom>
              <a:noFill/>
            </p:spPr>
            <p:txBody>
              <a:bodyPr wrap="square" lIns="101870" tIns="50935" rIns="101870" bIns="50935" rtlCol="0">
                <a:spAutoFit/>
              </a:bodyPr>
              <a:lstStyle/>
              <a:p>
                <a:pPr marL="318346" indent="-318346">
                  <a:spcBef>
                    <a:spcPts val="1200"/>
                  </a:spcBef>
                  <a:buFont typeface="Arial"/>
                  <a:buChar char="•"/>
                </a:pPr>
                <a:r>
                  <a:rPr lang="en-US" sz="2000" dirty="0">
                    <a:latin typeface="Helvetica"/>
                    <a:cs typeface="Helvetica"/>
                  </a:rPr>
                  <a:t>For sterile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Helvetica"/>
                      </a:rPr>
                      <m:t>𝜈</m:t>
                    </m:r>
                  </m:oMath>
                </a14:m>
                <a:r>
                  <a:rPr lang="en-US" sz="2000" dirty="0">
                    <a:latin typeface="Helvetica"/>
                    <a:cs typeface="Helvetica"/>
                  </a:rPr>
                  <a:t>, implant isotopes undergoing either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Helvetica"/>
                      </a:rPr>
                      <m:t>𝛽</m:t>
                    </m:r>
                  </m:oMath>
                </a14:m>
                <a:r>
                  <a:rPr lang="en-US" sz="2000" dirty="0">
                    <a:latin typeface="Helvetica"/>
                    <a:cs typeface="Helvetica"/>
                  </a:rPr>
                  <a:t> decay or EC</a:t>
                </a:r>
              </a:p>
              <a:p>
                <a:pPr marL="318346" indent="-318346">
                  <a:spcBef>
                    <a:spcPts val="1200"/>
                  </a:spcBef>
                  <a:buFont typeface="Arial"/>
                  <a:buChar char="•"/>
                </a:pPr>
                <a:r>
                  <a:rPr lang="en-US" sz="2000" dirty="0">
                    <a:latin typeface="Helvetica"/>
                    <a:cs typeface="Helvetica"/>
                  </a:rPr>
                  <a:t>Also sensitive to </a:t>
                </a:r>
                <a:r>
                  <a:rPr lang="en-US" sz="2000" i="1" dirty="0">
                    <a:latin typeface="Helvetica"/>
                    <a:cs typeface="Helvetica"/>
                  </a:rPr>
                  <a:t>any</a:t>
                </a:r>
                <a:r>
                  <a:rPr lang="en-US" sz="2000" dirty="0">
                    <a:latin typeface="Helvetica"/>
                    <a:cs typeface="Helvetica"/>
                  </a:rPr>
                  <a:t> invisible, massive particles emitted in a tiny fraction of nuclear decays:</a:t>
                </a:r>
              </a:p>
              <a:p>
                <a:pPr marL="775546" lvl="1" indent="-318346">
                  <a:spcBef>
                    <a:spcPts val="1200"/>
                  </a:spcBef>
                  <a:buFont typeface="Arial"/>
                  <a:buChar char="•"/>
                </a:pPr>
                <a:r>
                  <a:rPr lang="en-US" sz="2000" dirty="0">
                    <a:latin typeface="Helvetica"/>
                    <a:cs typeface="Helvetica"/>
                  </a:rPr>
                  <a:t>E.g. nuclear de-excitations through an axion or dark photon</a:t>
                </a:r>
              </a:p>
              <a:p>
                <a:pPr marL="318346" indent="-318346">
                  <a:spcBef>
                    <a:spcPts val="1200"/>
                  </a:spcBef>
                  <a:buFont typeface="Arial"/>
                  <a:buChar char="•"/>
                </a:pPr>
                <a:r>
                  <a:rPr lang="en-US" sz="2000" dirty="0">
                    <a:latin typeface="Helvetica"/>
                    <a:cs typeface="Helvetica"/>
                  </a:rPr>
                  <a:t>Silica particles provide a way to load a variety of possible isotopes</a:t>
                </a: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1006BD1-86EE-AC5E-498E-6F030B0F32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98" y="1733808"/>
                <a:ext cx="4745125" cy="3334519"/>
              </a:xfrm>
              <a:prstGeom prst="rect">
                <a:avLst/>
              </a:prstGeom>
              <a:blipFill>
                <a:blip r:embed="rId4"/>
                <a:stretch>
                  <a:fillRect l="-1070" t="-380" b="-22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5367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4EC54-F70D-BD32-7A2F-40D8FC012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2E05B74-9A7E-FA93-698A-560E2A3EF2B5}"/>
              </a:ext>
            </a:extLst>
          </p:cNvPr>
          <p:cNvGrpSpPr/>
          <p:nvPr/>
        </p:nvGrpSpPr>
        <p:grpSpPr>
          <a:xfrm>
            <a:off x="5526998" y="2454199"/>
            <a:ext cx="6088895" cy="4351867"/>
            <a:chOff x="8277669" y="3511394"/>
            <a:chExt cx="4163600" cy="297581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039D0E7-3715-8456-64B4-FF55B6B358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77669" y="3628855"/>
              <a:ext cx="4083363" cy="2858356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5DA63BD-D9DE-BA6D-5366-9C8ECB35E233}"/>
                </a:ext>
              </a:extLst>
            </p:cNvPr>
            <p:cNvSpPr txBox="1"/>
            <p:nvPr/>
          </p:nvSpPr>
          <p:spPr>
            <a:xfrm>
              <a:off x="8585873" y="3511394"/>
              <a:ext cx="3855396" cy="252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Helvetica" pitchFamily="2" charset="0"/>
                </a:rPr>
                <a:t>Projected sensitivity versus </a:t>
              </a:r>
              <a:r>
                <a:rPr lang="en-US" b="1" dirty="0" err="1">
                  <a:latin typeface="Helvetica" pitchFamily="2" charset="0"/>
                </a:rPr>
                <a:t>livetime</a:t>
              </a:r>
              <a:r>
                <a:rPr lang="en-US" b="1" dirty="0">
                  <a:latin typeface="Helvetica" pitchFamily="2" charset="0"/>
                </a:rPr>
                <a:t>: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24A3545-0D87-8BC5-C17D-826941A19DCC}"/>
              </a:ext>
            </a:extLst>
          </p:cNvPr>
          <p:cNvGrpSpPr/>
          <p:nvPr/>
        </p:nvGrpSpPr>
        <p:grpSpPr>
          <a:xfrm>
            <a:off x="294879" y="2439864"/>
            <a:ext cx="5486403" cy="4295415"/>
            <a:chOff x="105400" y="2438950"/>
            <a:chExt cx="5486403" cy="4295415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EA8FDEBF-F41B-FC8E-5C1F-86BCA72FE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5400" y="2619565"/>
              <a:ext cx="5486403" cy="4114800"/>
            </a:xfrm>
            <a:prstGeom prst="rect">
              <a:avLst/>
            </a:prstGeom>
          </p:spPr>
        </p:pic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62D681F-3A7D-D872-8985-F2EBE00F1F57}"/>
                </a:ext>
              </a:extLst>
            </p:cNvPr>
            <p:cNvSpPr txBox="1"/>
            <p:nvPr/>
          </p:nvSpPr>
          <p:spPr>
            <a:xfrm>
              <a:off x="784327" y="2438950"/>
              <a:ext cx="44762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Helvetica" pitchFamily="2" charset="0"/>
                </a:rPr>
                <a:t>Example electron capture decay (</a:t>
              </a:r>
              <a:r>
                <a:rPr lang="en-US" b="1" baseline="30000" dirty="0">
                  <a:latin typeface="Helvetica" pitchFamily="2" charset="0"/>
                </a:rPr>
                <a:t>37</a:t>
              </a:r>
              <a:r>
                <a:rPr lang="en-US" b="1" dirty="0">
                  <a:latin typeface="Helvetica" pitchFamily="2" charset="0"/>
                </a:rPr>
                <a:t>Ar):</a:t>
              </a:r>
            </a:p>
          </p:txBody>
        </p:sp>
      </p:grp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65E7DC30-021E-F7B2-E2A8-DE8BD4194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11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8AE6F72-BCA2-DEED-012B-10FBCACA3449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Projected sensitivity</a:t>
            </a:r>
          </a:p>
        </p:txBody>
      </p:sp>
      <p:sp>
        <p:nvSpPr>
          <p:cNvPr id="31" name="Footer Placeholder 7">
            <a:extLst>
              <a:ext uri="{FF2B5EF4-FFF2-40B4-BE49-F238E27FC236}">
                <a16:creationId xmlns:a16="http://schemas.microsoft.com/office/drawing/2014/main" id="{8A5F9005-C41E-892E-F95E-4A97DC830BA7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1B03DCA-A786-C9C2-EED3-467C5728A36C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B04A4C25-0244-A69C-E806-DFD77C335664}"/>
              </a:ext>
            </a:extLst>
          </p:cNvPr>
          <p:cNvSpPr txBox="1"/>
          <p:nvPr/>
        </p:nvSpPr>
        <p:spPr>
          <a:xfrm>
            <a:off x="419098" y="946453"/>
            <a:ext cx="11196795" cy="718418"/>
          </a:xfrm>
          <a:prstGeom prst="rect">
            <a:avLst/>
          </a:prstGeom>
          <a:noFill/>
        </p:spPr>
        <p:txBody>
          <a:bodyPr wrap="square" lIns="101870" tIns="50935" rIns="101870" bIns="50935" rtlCol="0">
            <a:spAutoFit/>
          </a:bodyPr>
          <a:lstStyle/>
          <a:p>
            <a:pPr marL="318346" indent="-318346">
              <a:spcBef>
                <a:spcPts val="1800"/>
              </a:spcBef>
              <a:buFont typeface="Arial"/>
              <a:buChar char="•"/>
            </a:pPr>
            <a:r>
              <a:rPr lang="en-US" sz="2000" dirty="0">
                <a:latin typeface="Helvetica"/>
                <a:cs typeface="Helvetica"/>
              </a:rPr>
              <a:t>If a keV – MeV mass sterile 𝜈 mixes with the light 𝜈, then expect small fraction of decays to emit a heavy 𝜈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39A6818-6B3B-3B4A-364C-7E8E038FE4D4}"/>
              </a:ext>
            </a:extLst>
          </p:cNvPr>
          <p:cNvSpPr txBox="1"/>
          <p:nvPr/>
        </p:nvSpPr>
        <p:spPr>
          <a:xfrm>
            <a:off x="425658" y="1701200"/>
            <a:ext cx="1119023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8346" indent="-318346">
              <a:spcBef>
                <a:spcPts val="1800"/>
              </a:spcBef>
              <a:buFont typeface="Arial"/>
              <a:buChar char="•"/>
            </a:pPr>
            <a:r>
              <a:rPr lang="en-US" sz="2000" dirty="0">
                <a:latin typeface="Helvetica"/>
                <a:cs typeface="Helvetica"/>
              </a:rPr>
              <a:t>Possibility to probe many orders of magnitude beyond best existing experiments with mechanical sensors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C7B87F15-D8BA-3D7C-5DC6-F8BAD20F1784}"/>
                  </a:ext>
                </a:extLst>
              </p:cNvPr>
              <p:cNvSpPr txBox="1"/>
              <p:nvPr/>
            </p:nvSpPr>
            <p:spPr>
              <a:xfrm>
                <a:off x="2797295" y="4135036"/>
                <a:ext cx="87437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1600" i="1" dirty="0">
                    <a:solidFill>
                      <a:srgbClr val="FF0000"/>
                    </a:solidFill>
                  </a:rPr>
                  <a:t> = 750 keV</a:t>
                </a: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C7B87F15-D8BA-3D7C-5DC6-F8BAD20F17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7295" y="4135036"/>
                <a:ext cx="874373" cy="584775"/>
              </a:xfrm>
              <a:prstGeom prst="rect">
                <a:avLst/>
              </a:prstGeom>
              <a:blipFill>
                <a:blip r:embed="rId5"/>
                <a:stretch>
                  <a:fillRect l="-4348" t="-2128" b="-10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3598D043-70D4-0E41-00A0-302ECA48E248}"/>
              </a:ext>
            </a:extLst>
          </p:cNvPr>
          <p:cNvGrpSpPr>
            <a:grpSpLocks noChangeAspect="1"/>
          </p:cNvGrpSpPr>
          <p:nvPr/>
        </p:nvGrpSpPr>
        <p:grpSpPr>
          <a:xfrm>
            <a:off x="7955642" y="5174282"/>
            <a:ext cx="1978204" cy="725176"/>
            <a:chOff x="9776793" y="5144965"/>
            <a:chExt cx="1587893" cy="582095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1397DDA-D149-8DCA-0799-3B1E2A14E59F}"/>
                </a:ext>
              </a:extLst>
            </p:cNvPr>
            <p:cNvGrpSpPr/>
            <p:nvPr/>
          </p:nvGrpSpPr>
          <p:grpSpPr>
            <a:xfrm>
              <a:off x="9776793" y="5297229"/>
              <a:ext cx="222644" cy="323148"/>
              <a:chOff x="9778054" y="5297229"/>
              <a:chExt cx="234898" cy="323148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6C6A9A98-6495-0AA3-8D59-0FF3CF6C5192}"/>
                  </a:ext>
                </a:extLst>
              </p:cNvPr>
              <p:cNvCxnSpPr/>
              <p:nvPr/>
            </p:nvCxnSpPr>
            <p:spPr>
              <a:xfrm>
                <a:off x="9779495" y="5297229"/>
                <a:ext cx="233457" cy="0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28174F7F-BA19-2F30-AC4C-7A448B0ECD57}"/>
                  </a:ext>
                </a:extLst>
              </p:cNvPr>
              <p:cNvCxnSpPr/>
              <p:nvPr/>
            </p:nvCxnSpPr>
            <p:spPr>
              <a:xfrm>
                <a:off x="9778776" y="5457930"/>
                <a:ext cx="233457" cy="0"/>
              </a:xfrm>
              <a:prstGeom prst="line">
                <a:avLst/>
              </a:prstGeom>
              <a:ln w="28575">
                <a:prstDash val="sys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0E90062E-3BC6-2712-981B-0E737F7AE557}"/>
                  </a:ext>
                </a:extLst>
              </p:cNvPr>
              <p:cNvCxnSpPr/>
              <p:nvPr/>
            </p:nvCxnSpPr>
            <p:spPr>
              <a:xfrm>
                <a:off x="9778054" y="5620377"/>
                <a:ext cx="233457" cy="0"/>
              </a:xfrm>
              <a:prstGeom prst="line">
                <a:avLst/>
              </a:prstGeom>
              <a:ln w="28575">
                <a:prstDash val="sysDot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981A7E7-8CB7-F979-7671-B5230A3868E7}"/>
                </a:ext>
              </a:extLst>
            </p:cNvPr>
            <p:cNvSpPr txBox="1"/>
            <p:nvPr/>
          </p:nvSpPr>
          <p:spPr>
            <a:xfrm>
              <a:off x="9975886" y="5144965"/>
              <a:ext cx="1293684" cy="247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1 sphere month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0105AA7-3317-8AB5-6732-478655D8D2AE}"/>
                </a:ext>
              </a:extLst>
            </p:cNvPr>
            <p:cNvSpPr txBox="1"/>
            <p:nvPr/>
          </p:nvSpPr>
          <p:spPr>
            <a:xfrm>
              <a:off x="9978015" y="5307411"/>
              <a:ext cx="1293684" cy="247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10 sphere years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05417DD-9A01-C020-4033-009F9FD0D15B}"/>
                </a:ext>
              </a:extLst>
            </p:cNvPr>
            <p:cNvSpPr txBox="1"/>
            <p:nvPr/>
          </p:nvSpPr>
          <p:spPr>
            <a:xfrm>
              <a:off x="9978015" y="5480009"/>
              <a:ext cx="1386671" cy="247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1000 sphere years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BE473F68-92F4-E2D5-F644-FA0100819C4C}"/>
              </a:ext>
            </a:extLst>
          </p:cNvPr>
          <p:cNvSpPr txBox="1"/>
          <p:nvPr/>
        </p:nvSpPr>
        <p:spPr>
          <a:xfrm>
            <a:off x="1662602" y="2975743"/>
            <a:ext cx="15922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100 nm sphere</a:t>
            </a:r>
          </a:p>
          <a:p>
            <a:r>
              <a:rPr lang="en-US" sz="1600" i="1" dirty="0"/>
              <a:t>1 month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7027E7-2143-978A-305D-DF77357F8480}"/>
              </a:ext>
            </a:extLst>
          </p:cNvPr>
          <p:cNvSpPr txBox="1"/>
          <p:nvPr/>
        </p:nvSpPr>
        <p:spPr>
          <a:xfrm>
            <a:off x="7545220" y="6616049"/>
            <a:ext cx="36470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>
                <a:latin typeface="Helvetica" pitchFamily="2" charset="0"/>
              </a:rPr>
              <a:t>PRX Q 4, 010315 (2023) arXiv:2207.05883</a:t>
            </a:r>
          </a:p>
        </p:txBody>
      </p:sp>
      <p:sp>
        <p:nvSpPr>
          <p:cNvPr id="2" name="Footer Placeholder 7">
            <a:extLst>
              <a:ext uri="{FF2B5EF4-FFF2-40B4-BE49-F238E27FC236}">
                <a16:creationId xmlns:a16="http://schemas.microsoft.com/office/drawing/2014/main" id="{42D98E82-6201-248E-E11A-F8292E934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FRIB - Sept. 12, 2025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90762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87B8293C-95D5-F341-A25D-2F3FFCDDC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12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1">
                <a:extLst>
                  <a:ext uri="{FF2B5EF4-FFF2-40B4-BE49-F238E27FC236}">
                    <a16:creationId xmlns:a16="http://schemas.microsoft.com/office/drawing/2014/main" id="{239D3153-5246-3B4A-BE65-88C8A1F3399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19100" y="248716"/>
                <a:ext cx="11196795" cy="636587"/>
              </a:xfrm>
              <a:prstGeom prst="rect">
                <a:avLst/>
              </a:prstGeom>
            </p:spPr>
            <p:txBody>
              <a:bodyPr vert="horz" lIns="101870" tIns="50935" rIns="101870" bIns="50935" rtlCol="0" anchor="ctr">
                <a:normAutofit fontScale="90000" lnSpcReduction="20000"/>
              </a:bodyPr>
              <a:lstStyle>
                <a:lvl1pPr algn="ctr" defTabSz="509352" rtl="0" eaLnBrk="1" latinLnBrk="0" hangingPunct="1">
                  <a:spcBef>
                    <a:spcPct val="0"/>
                  </a:spcBef>
                  <a:buNone/>
                  <a:defRPr sz="49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>
                  <a:defRPr/>
                </a:pPr>
                <a:r>
                  <a:rPr lang="en-US" sz="4400" dirty="0">
                    <a:solidFill>
                      <a:srgbClr val="984807"/>
                    </a:solidFill>
                    <a:latin typeface="Helvetica"/>
                    <a:ea typeface="ＭＳ Ｐゴシック" charset="0"/>
                    <a:cs typeface="Helvetica"/>
                  </a:rPr>
                  <a:t>Proof of principle (</a:t>
                </a:r>
                <a14:m>
                  <m:oMath xmlns:m="http://schemas.openxmlformats.org/officeDocument/2006/math">
                    <m:r>
                      <a:rPr lang="en-US" sz="4400" i="1" smtClean="0">
                        <a:solidFill>
                          <a:srgbClr val="984807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"/>
                      </a:rPr>
                      <m:t>𝛼</m:t>
                    </m:r>
                  </m:oMath>
                </a14:m>
                <a:r>
                  <a:rPr lang="en-US" sz="4400" dirty="0">
                    <a:solidFill>
                      <a:srgbClr val="984807"/>
                    </a:solidFill>
                    <a:latin typeface="Helvetica"/>
                    <a:ea typeface="ＭＳ Ｐゴシック" charset="0"/>
                    <a:cs typeface="Helvetica"/>
                  </a:rPr>
                  <a:t> decays)</a:t>
                </a:r>
              </a:p>
            </p:txBody>
          </p:sp>
        </mc:Choice>
        <mc:Fallback xmlns="">
          <p:sp>
            <p:nvSpPr>
              <p:cNvPr id="4" name="Title 1">
                <a:extLst>
                  <a:ext uri="{FF2B5EF4-FFF2-40B4-BE49-F238E27FC236}">
                    <a16:creationId xmlns:a16="http://schemas.microsoft.com/office/drawing/2014/main" id="{239D3153-5246-3B4A-BE65-88C8A1F339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" y="248716"/>
                <a:ext cx="11196795" cy="636587"/>
              </a:xfrm>
              <a:prstGeom prst="rect">
                <a:avLst/>
              </a:prstGeom>
              <a:blipFill>
                <a:blip r:embed="rId3"/>
                <a:stretch>
                  <a:fillRect l="-1927" t="-29412" b="-39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Footer Placeholder 7">
            <a:extLst>
              <a:ext uri="{FF2B5EF4-FFF2-40B4-BE49-F238E27FC236}">
                <a16:creationId xmlns:a16="http://schemas.microsoft.com/office/drawing/2014/main" id="{89E71EF2-AD17-4F4A-8C39-48ACB40E2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FRIB - Sept. 12, 2025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31" name="Footer Placeholder 7">
            <a:extLst>
              <a:ext uri="{FF2B5EF4-FFF2-40B4-BE49-F238E27FC236}">
                <a16:creationId xmlns:a16="http://schemas.microsoft.com/office/drawing/2014/main" id="{7709E6F1-0E46-C64E-97AE-133A134300FD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5D2A2A8-2EBA-1441-82B0-7360C27BF425}"/>
                  </a:ext>
                </a:extLst>
              </p:cNvPr>
              <p:cNvSpPr txBox="1"/>
              <p:nvPr/>
            </p:nvSpPr>
            <p:spPr>
              <a:xfrm>
                <a:off x="419099" y="946453"/>
                <a:ext cx="11196795" cy="1218555"/>
              </a:xfrm>
              <a:prstGeom prst="rect">
                <a:avLst/>
              </a:prstGeom>
              <a:noFill/>
            </p:spPr>
            <p:txBody>
              <a:bodyPr wrap="square" lIns="101870" tIns="50935" rIns="101870" bIns="50935" rtlCol="0">
                <a:spAutoFit/>
              </a:bodyPr>
              <a:lstStyle/>
              <a:p>
                <a:pPr marL="318346" indent="-318346">
                  <a:spcBef>
                    <a:spcPts val="600"/>
                  </a:spcBef>
                  <a:buFont typeface="Arial"/>
                  <a:buChar char="•"/>
                </a:pPr>
                <a:r>
                  <a:rPr lang="en-US" sz="2000" dirty="0">
                    <a:latin typeface="Helvetica"/>
                    <a:cs typeface="Helvetica"/>
                  </a:rPr>
                  <a:t>As a proof-of-principle, we have detected single 𝛼 decays with &gt;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"/>
                      </a:rPr>
                      <m:t>𝜇</m:t>
                    </m:r>
                  </m:oMath>
                </a14:m>
                <a:r>
                  <a:rPr lang="en-US" sz="2000" dirty="0">
                    <a:latin typeface="Helvetica"/>
                    <a:cs typeface="Helvetica"/>
                  </a:rPr>
                  <a:t>m sized spheres</a:t>
                </a:r>
              </a:p>
              <a:p>
                <a:pPr marL="775546" lvl="1" indent="-318346">
                  <a:spcBef>
                    <a:spcPts val="600"/>
                  </a:spcBef>
                  <a:buFont typeface="Arial"/>
                  <a:buChar char="•"/>
                </a:pPr>
                <a:r>
                  <a:rPr lang="en-US" sz="2000" dirty="0">
                    <a:latin typeface="Helvetica"/>
                    <a:cs typeface="Helvetica"/>
                  </a:rPr>
                  <a:t>Momentum is ~200 MeV/c (compared to 0.1-1 MeV/c for typical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"/>
                      </a:rPr>
                      <m:t>𝜈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"/>
                      </a:rPr>
                      <m:t>,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"/>
                      </a:rPr>
                      <m:t>𝛾</m:t>
                    </m:r>
                  </m:oMath>
                </a14:m>
                <a:r>
                  <a:rPr lang="en-US" sz="2000" dirty="0">
                    <a:latin typeface="Helvetica"/>
                    <a:cs typeface="Helvetica"/>
                  </a:rPr>
                  <a:t>)</a:t>
                </a:r>
              </a:p>
              <a:p>
                <a:pPr marL="318346" indent="-318346">
                  <a:spcBef>
                    <a:spcPts val="900"/>
                  </a:spcBef>
                  <a:buFont typeface="Arial"/>
                  <a:buChar char="•"/>
                </a:pPr>
                <a:r>
                  <a:rPr lang="en-US" sz="2000" dirty="0">
                    <a:latin typeface="Helvetica"/>
                    <a:cs typeface="Helvetica"/>
                  </a:rPr>
                  <a:t>Have demonstrated loading of small quantities of </a:t>
                </a:r>
                <a:r>
                  <a:rPr lang="en-US" sz="2000" baseline="30000" dirty="0">
                    <a:latin typeface="Helvetica"/>
                    <a:cs typeface="Helvetica"/>
                  </a:rPr>
                  <a:t>212</a:t>
                </a:r>
                <a:r>
                  <a:rPr lang="en-US" sz="2000" dirty="0">
                    <a:latin typeface="Helvetica"/>
                    <a:cs typeface="Helvetica"/>
                  </a:rPr>
                  <a:t>Pb into trapped microspheres 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5D2A2A8-2EBA-1441-82B0-7360C27BF4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99" y="946453"/>
                <a:ext cx="11196795" cy="1218555"/>
              </a:xfrm>
              <a:prstGeom prst="rect">
                <a:avLst/>
              </a:prstGeom>
              <a:blipFill>
                <a:blip r:embed="rId4"/>
                <a:stretch>
                  <a:fillRect l="-454" t="-2062" b="-7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DEFED91-E7CA-6265-87BB-D31456C6D4AB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9692640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D878C106-39F1-B0B0-1C2D-474462FA283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9970"/>
          <a:stretch/>
        </p:blipFill>
        <p:spPr>
          <a:xfrm>
            <a:off x="8101348" y="2648774"/>
            <a:ext cx="4086064" cy="3783534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C06AF43-6794-E1A4-5F36-6DCE0BAFC5C7}"/>
              </a:ext>
            </a:extLst>
          </p:cNvPr>
          <p:cNvSpPr txBox="1"/>
          <p:nvPr/>
        </p:nvSpPr>
        <p:spPr>
          <a:xfrm>
            <a:off x="8101348" y="2225048"/>
            <a:ext cx="4039438" cy="344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Helvetica" pitchFamily="2" charset="0"/>
              </a:rPr>
              <a:t>Rn-220 decay chain: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052F44A-0E25-A10D-5D20-2ECBA27E60F6}"/>
              </a:ext>
            </a:extLst>
          </p:cNvPr>
          <p:cNvGrpSpPr/>
          <p:nvPr/>
        </p:nvGrpSpPr>
        <p:grpSpPr>
          <a:xfrm>
            <a:off x="539882" y="2641060"/>
            <a:ext cx="7101541" cy="3305874"/>
            <a:chOff x="89210" y="3209290"/>
            <a:chExt cx="7101541" cy="330587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71E2E02-824F-AD35-4765-B9E3050E53B8}"/>
                </a:ext>
              </a:extLst>
            </p:cNvPr>
            <p:cNvSpPr txBox="1"/>
            <p:nvPr/>
          </p:nvSpPr>
          <p:spPr>
            <a:xfrm>
              <a:off x="1434413" y="3209290"/>
              <a:ext cx="4039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Helvetica" pitchFamily="2" charset="0"/>
                </a:rPr>
                <a:t>Schematic of loading scheme:</a:t>
              </a: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B16AA450-C40B-4B27-5D49-246E520DF1CB}"/>
                </a:ext>
              </a:extLst>
            </p:cNvPr>
            <p:cNvGrpSpPr/>
            <p:nvPr/>
          </p:nvGrpSpPr>
          <p:grpSpPr>
            <a:xfrm>
              <a:off x="89210" y="3601480"/>
              <a:ext cx="7101541" cy="2913684"/>
              <a:chOff x="89210" y="3601480"/>
              <a:chExt cx="7101541" cy="2913684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6E8B282A-F95E-2748-578B-B0F88A8B2D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77062" y="3601480"/>
                <a:ext cx="2913689" cy="2913684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B83CDE43-8016-CE94-2CE9-F5FFE9EE488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20486" y="4157566"/>
                <a:ext cx="344586" cy="354843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77CABBFA-B4DE-B2E0-5BD9-28420062792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71443" y="4666804"/>
                <a:ext cx="344586" cy="354843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80797D02-E28A-0DCA-F370-3242BFB8F52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72886" y="4822921"/>
                <a:ext cx="344586" cy="354843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DF7AC25B-942A-78C7-75A7-57F8F31B6F7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68087" y="5622089"/>
                <a:ext cx="344586" cy="354843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8B65DD1-DC3B-16C1-196F-BA25A7F7109B}"/>
                  </a:ext>
                </a:extLst>
              </p:cNvPr>
              <p:cNvSpPr txBox="1"/>
              <p:nvPr/>
            </p:nvSpPr>
            <p:spPr>
              <a:xfrm>
                <a:off x="351755" y="3683428"/>
                <a:ext cx="12266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220</a:t>
                </a:r>
                <a:r>
                  <a:rPr lang="en-US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Rn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92A8868-0097-76B4-AEF8-4DAF692A2802}"/>
                  </a:ext>
                </a:extLst>
              </p:cNvPr>
              <p:cNvSpPr txBox="1"/>
              <p:nvPr/>
            </p:nvSpPr>
            <p:spPr>
              <a:xfrm>
                <a:off x="1718377" y="3807895"/>
                <a:ext cx="12266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216</a:t>
                </a:r>
                <a:r>
                  <a:rPr lang="en-US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Po</a:t>
                </a:r>
                <a:r>
                  <a:rPr lang="en-US" b="1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7F848234-E239-D01F-F4DB-1B29B041277F}"/>
                  </a:ext>
                </a:extLst>
              </p:cNvPr>
              <p:cNvGrpSpPr/>
              <p:nvPr/>
            </p:nvGrpSpPr>
            <p:grpSpPr>
              <a:xfrm rot="18579330">
                <a:off x="4126992" y="4301599"/>
                <a:ext cx="912354" cy="729059"/>
                <a:chOff x="1285620" y="4010247"/>
                <a:chExt cx="912354" cy="729059"/>
              </a:xfrm>
            </p:grpSpPr>
            <p:pic>
              <p:nvPicPr>
                <p:cNvPr id="46" name="Picture 45">
                  <a:extLst>
                    <a:ext uri="{FF2B5EF4-FFF2-40B4-BE49-F238E27FC236}">
                      <a16:creationId xmlns:a16="http://schemas.microsoft.com/office/drawing/2014/main" id="{3C38AAA1-7537-F62B-4C1C-D130FDA936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 cstate="hq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1853388" y="4384463"/>
                  <a:ext cx="344586" cy="354843"/>
                </a:xfrm>
                <a:prstGeom prst="rect">
                  <a:avLst/>
                </a:prstGeom>
              </p:spPr>
            </p:pic>
            <p:sp>
              <p:nvSpPr>
                <p:cNvPr id="47" name="Explosion 1 46">
                  <a:extLst>
                    <a:ext uri="{FF2B5EF4-FFF2-40B4-BE49-F238E27FC236}">
                      <a16:creationId xmlns:a16="http://schemas.microsoft.com/office/drawing/2014/main" id="{4B570F9A-0702-CC4D-5495-0AF5E04C8E2C}"/>
                    </a:ext>
                  </a:extLst>
                </p:cNvPr>
                <p:cNvSpPr/>
                <p:nvPr/>
              </p:nvSpPr>
              <p:spPr>
                <a:xfrm rot="19680758">
                  <a:off x="1616021" y="4254099"/>
                  <a:ext cx="263421" cy="237028"/>
                </a:xfrm>
                <a:prstGeom prst="irregularSeal1">
                  <a:avLst/>
                </a:prstGeom>
                <a:solidFill>
                  <a:srgbClr val="FFFC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48" name="Picture 47">
                  <a:extLst>
                    <a:ext uri="{FF2B5EF4-FFF2-40B4-BE49-F238E27FC236}">
                      <a16:creationId xmlns:a16="http://schemas.microsoft.com/office/drawing/2014/main" id="{9F7770F5-3EEC-CE1A-2B07-C537F4128B1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 cstate="hq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 rot="18171160" flipH="1">
                  <a:off x="1300188" y="3995679"/>
                  <a:ext cx="144082" cy="173217"/>
                </a:xfrm>
                <a:prstGeom prst="rect">
                  <a:avLst/>
                </a:prstGeom>
              </p:spPr>
            </p:pic>
            <p:cxnSp>
              <p:nvCxnSpPr>
                <p:cNvPr id="49" name="Straight Arrow Connector 48">
                  <a:extLst>
                    <a:ext uri="{FF2B5EF4-FFF2-40B4-BE49-F238E27FC236}">
                      <a16:creationId xmlns:a16="http://schemas.microsoft.com/office/drawing/2014/main" id="{6978E043-5B50-18AA-FCC4-54D8C13B4B7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427666" y="4129271"/>
                  <a:ext cx="302744" cy="22762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Arrow Connector 49">
                  <a:extLst>
                    <a:ext uri="{FF2B5EF4-FFF2-40B4-BE49-F238E27FC236}">
                      <a16:creationId xmlns:a16="http://schemas.microsoft.com/office/drawing/2014/main" id="{A99901E0-0BC9-AE3F-32CA-C624445603D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34763" y="4358237"/>
                  <a:ext cx="220934" cy="151699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" name="Arc 21">
                <a:extLst>
                  <a:ext uri="{FF2B5EF4-FFF2-40B4-BE49-F238E27FC236}">
                    <a16:creationId xmlns:a16="http://schemas.microsoft.com/office/drawing/2014/main" id="{3CC78118-32E9-E491-74AC-DE8B3B1651A7}"/>
                  </a:ext>
                </a:extLst>
              </p:cNvPr>
              <p:cNvSpPr/>
              <p:nvPr/>
            </p:nvSpPr>
            <p:spPr>
              <a:xfrm>
                <a:off x="343839" y="4537505"/>
                <a:ext cx="4334665" cy="459648"/>
              </a:xfrm>
              <a:prstGeom prst="arc">
                <a:avLst>
                  <a:gd name="adj1" fmla="val 12672222"/>
                  <a:gd name="adj2" fmla="val 21471037"/>
                </a:avLst>
              </a:prstGeom>
              <a:ln w="19050">
                <a:headEnd type="none" w="med" len="med"/>
                <a:tailEnd type="arrow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7BDBCCC-C1AA-F46D-FAE6-FD93FFE1D31B}"/>
                  </a:ext>
                </a:extLst>
              </p:cNvPr>
              <p:cNvSpPr txBox="1"/>
              <p:nvPr/>
            </p:nvSpPr>
            <p:spPr>
              <a:xfrm rot="222244">
                <a:off x="2409429" y="4215707"/>
                <a:ext cx="17658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Drift in E-field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260304C-813B-6F80-3587-2A5D26E77102}"/>
                  </a:ext>
                </a:extLst>
              </p:cNvPr>
              <p:cNvSpPr txBox="1"/>
              <p:nvPr/>
            </p:nvSpPr>
            <p:spPr>
              <a:xfrm>
                <a:off x="4723390" y="4688990"/>
                <a:ext cx="12266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212</a:t>
                </a:r>
                <a:r>
                  <a:rPr lang="en-US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Pb</a:t>
                </a:r>
                <a:endParaRPr lang="en-US" b="1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33216EF8-641C-7802-F8E9-16636F004574}"/>
                  </a:ext>
                </a:extLst>
              </p:cNvPr>
              <p:cNvGrpSpPr/>
              <p:nvPr/>
            </p:nvGrpSpPr>
            <p:grpSpPr>
              <a:xfrm>
                <a:off x="1285620" y="4010247"/>
                <a:ext cx="912354" cy="729059"/>
                <a:chOff x="1285620" y="4010247"/>
                <a:chExt cx="912354" cy="729059"/>
              </a:xfrm>
            </p:grpSpPr>
            <p:pic>
              <p:nvPicPr>
                <p:cNvPr id="16" name="Picture 15">
                  <a:extLst>
                    <a:ext uri="{FF2B5EF4-FFF2-40B4-BE49-F238E27FC236}">
                      <a16:creationId xmlns:a16="http://schemas.microsoft.com/office/drawing/2014/main" id="{C7E2D7D6-B974-0A34-E6E5-783BF61474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 cstate="hq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1853388" y="4384463"/>
                  <a:ext cx="344586" cy="354843"/>
                </a:xfrm>
                <a:prstGeom prst="rect">
                  <a:avLst/>
                </a:prstGeom>
              </p:spPr>
            </p:pic>
            <p:sp>
              <p:nvSpPr>
                <p:cNvPr id="23" name="Explosion 1 22">
                  <a:extLst>
                    <a:ext uri="{FF2B5EF4-FFF2-40B4-BE49-F238E27FC236}">
                      <a16:creationId xmlns:a16="http://schemas.microsoft.com/office/drawing/2014/main" id="{4D262B43-C90C-502B-9A74-878546C45136}"/>
                    </a:ext>
                  </a:extLst>
                </p:cNvPr>
                <p:cNvSpPr/>
                <p:nvPr/>
              </p:nvSpPr>
              <p:spPr>
                <a:xfrm rot="19680758">
                  <a:off x="1616020" y="4254100"/>
                  <a:ext cx="263421" cy="237028"/>
                </a:xfrm>
                <a:prstGeom prst="irregularSeal1">
                  <a:avLst/>
                </a:prstGeom>
                <a:solidFill>
                  <a:srgbClr val="FFFC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35" name="Picture 34">
                  <a:extLst>
                    <a:ext uri="{FF2B5EF4-FFF2-40B4-BE49-F238E27FC236}">
                      <a16:creationId xmlns:a16="http://schemas.microsoft.com/office/drawing/2014/main" id="{BC2DB336-C832-43B6-AAAE-29321A814C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 cstate="hq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 rot="18171160" flipH="1">
                  <a:off x="1300188" y="3995679"/>
                  <a:ext cx="144082" cy="173217"/>
                </a:xfrm>
                <a:prstGeom prst="rect">
                  <a:avLst/>
                </a:prstGeom>
              </p:spPr>
            </p:pic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58E46F7D-61DB-461C-F40F-D2F29C16949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427666" y="4129271"/>
                  <a:ext cx="302744" cy="22762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Arrow Connector 38">
                  <a:extLst>
                    <a:ext uri="{FF2B5EF4-FFF2-40B4-BE49-F238E27FC236}">
                      <a16:creationId xmlns:a16="http://schemas.microsoft.com/office/drawing/2014/main" id="{EB48E75F-7C5C-A662-7D4D-A19F0F153CB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34763" y="4358237"/>
                  <a:ext cx="220934" cy="151699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2" name="Straight Arrow Connector 51">
                <a:extLst>
                  <a:ext uri="{FF2B5EF4-FFF2-40B4-BE49-F238E27FC236}">
                    <a16:creationId xmlns:a16="http://schemas.microsoft.com/office/drawing/2014/main" id="{56926B3F-4C90-59F8-EF8B-6F037A0A7C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70932" y="4239182"/>
                <a:ext cx="294520" cy="17251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6D29543D-E630-BD13-E42A-DA1C6563479E}"/>
                  </a:ext>
                </a:extLst>
              </p:cNvPr>
              <p:cNvSpPr txBox="1"/>
              <p:nvPr/>
            </p:nvSpPr>
            <p:spPr>
              <a:xfrm>
                <a:off x="4829064" y="4084515"/>
                <a:ext cx="75308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~100 nm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827ABCA-564B-76AB-9B11-0CD4EAD884E1}"/>
                  </a:ext>
                </a:extLst>
              </p:cNvPr>
              <p:cNvSpPr txBox="1"/>
              <p:nvPr/>
            </p:nvSpPr>
            <p:spPr>
              <a:xfrm>
                <a:off x="89210" y="6079381"/>
                <a:ext cx="117118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T</a:t>
                </a:r>
                <a:r>
                  <a:rPr lang="en-US" sz="14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1/2</a:t>
                </a:r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= 56 s</a:t>
                </a:r>
                <a:endParaRPr lang="en-US" sz="1400" baseline="-25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3AA1F274-E922-EE2A-E506-18EED7A363E1}"/>
                  </a:ext>
                </a:extLst>
              </p:cNvPr>
              <p:cNvSpPr txBox="1"/>
              <p:nvPr/>
            </p:nvSpPr>
            <p:spPr>
              <a:xfrm>
                <a:off x="1389638" y="6079380"/>
                <a:ext cx="117118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T</a:t>
                </a:r>
                <a:r>
                  <a:rPr lang="en-US" sz="14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1/2</a:t>
                </a:r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= 0.14 s</a:t>
                </a:r>
                <a:endParaRPr lang="en-US" sz="1400" baseline="-25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19D24E30-B7F7-BEEB-E31E-74B783F89AF1}"/>
                  </a:ext>
                </a:extLst>
              </p:cNvPr>
              <p:cNvSpPr txBox="1"/>
              <p:nvPr/>
            </p:nvSpPr>
            <p:spPr>
              <a:xfrm>
                <a:off x="4446408" y="6079138"/>
                <a:ext cx="117118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T</a:t>
                </a:r>
                <a:r>
                  <a:rPr lang="en-US" sz="14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1/2</a:t>
                </a:r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= 10.6 h</a:t>
                </a:r>
                <a:endParaRPr lang="en-US" sz="1400" baseline="-25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0F9274C5-9633-D556-721F-AE7D0025E9E2}"/>
                  </a:ext>
                </a:extLst>
              </p:cNvPr>
              <p:cNvSpPr txBox="1"/>
              <p:nvPr/>
            </p:nvSpPr>
            <p:spPr>
              <a:xfrm>
                <a:off x="6268030" y="5554653"/>
                <a:ext cx="156012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3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m diameter SiO</a:t>
                </a:r>
                <a:r>
                  <a:rPr lang="en-US" sz="14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2 </a:t>
                </a:r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sphere</a:t>
                </a:r>
                <a:endParaRPr lang="en-US" sz="1400" baseline="-25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0F9274C5-9633-D556-721F-AE7D0025E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8030" y="5554653"/>
                <a:ext cx="1560126" cy="523220"/>
              </a:xfrm>
              <a:prstGeom prst="rect">
                <a:avLst/>
              </a:prstGeom>
              <a:blipFill>
                <a:blip r:embed="rId9"/>
                <a:stretch>
                  <a:fillRect t="-2381"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9C4C393C-2F57-D4CB-B9F5-82EECE0F9B76}"/>
              </a:ext>
            </a:extLst>
          </p:cNvPr>
          <p:cNvSpPr/>
          <p:nvPr/>
        </p:nvSpPr>
        <p:spPr>
          <a:xfrm>
            <a:off x="10041777" y="4480788"/>
            <a:ext cx="545007" cy="1933027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55D94A-31FC-C3AE-258D-431DF192BC67}"/>
              </a:ext>
            </a:extLst>
          </p:cNvPr>
          <p:cNvSpPr/>
          <p:nvPr/>
        </p:nvSpPr>
        <p:spPr>
          <a:xfrm>
            <a:off x="10676363" y="3879170"/>
            <a:ext cx="545007" cy="1933027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77B8CCD-2CDB-988F-EC35-077DA66DDCEE}"/>
              </a:ext>
            </a:extLst>
          </p:cNvPr>
          <p:cNvSpPr txBox="1"/>
          <p:nvPr/>
        </p:nvSpPr>
        <p:spPr>
          <a:xfrm>
            <a:off x="652295" y="6035418"/>
            <a:ext cx="469341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>
                <a:latin typeface="Helvetica" pitchFamily="2" charset="0"/>
              </a:rPr>
              <a:t>J. Wang et al, PRL133, 023602 (2024), arXiv:2402.13257</a:t>
            </a:r>
            <a:endParaRPr lang="en-US" sz="14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E190DCA-F5E9-8751-6592-C7B331B4C04D}"/>
              </a:ext>
            </a:extLst>
          </p:cNvPr>
          <p:cNvGrpSpPr/>
          <p:nvPr/>
        </p:nvGrpSpPr>
        <p:grpSpPr>
          <a:xfrm>
            <a:off x="10611038" y="86808"/>
            <a:ext cx="1756933" cy="2043629"/>
            <a:chOff x="10144380" y="170693"/>
            <a:chExt cx="1756933" cy="2043629"/>
          </a:xfrm>
        </p:grpSpPr>
        <p:pic>
          <p:nvPicPr>
            <p:cNvPr id="19" name="Google Shape;378;p34">
              <a:extLst>
                <a:ext uri="{FF2B5EF4-FFF2-40B4-BE49-F238E27FC236}">
                  <a16:creationId xmlns:a16="http://schemas.microsoft.com/office/drawing/2014/main" id="{05426F1D-9AD4-DAAD-81D6-8F9D6E5AA4D7}"/>
                </a:ext>
              </a:extLst>
            </p:cNvPr>
            <p:cNvPicPr preferRelativeResize="0"/>
            <p:nvPr/>
          </p:nvPicPr>
          <p:blipFill rotWithShape="1">
            <a:blip r:embed="rId10">
              <a:alphaModFix/>
            </a:blip>
            <a:srcRect l="11262" t="16638" r="8692"/>
            <a:stretch/>
          </p:blipFill>
          <p:spPr>
            <a:xfrm>
              <a:off x="10289699" y="170693"/>
              <a:ext cx="1247425" cy="1705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0F6444F-E49B-E189-F374-0BE0FE6D23EE}"/>
                </a:ext>
              </a:extLst>
            </p:cNvPr>
            <p:cNvSpPr txBox="1"/>
            <p:nvPr/>
          </p:nvSpPr>
          <p:spPr>
            <a:xfrm>
              <a:off x="10144380" y="1875768"/>
              <a:ext cx="175693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Jiaxiang Wang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8214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1519919-2D90-055D-0632-19EEEFAC4C46}"/>
              </a:ext>
            </a:extLst>
          </p:cNvPr>
          <p:cNvGrpSpPr/>
          <p:nvPr/>
        </p:nvGrpSpPr>
        <p:grpSpPr>
          <a:xfrm>
            <a:off x="449305" y="1595617"/>
            <a:ext cx="10599715" cy="5077530"/>
            <a:chOff x="190891" y="1585678"/>
            <a:chExt cx="10599715" cy="507753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4EB4351-8EB4-6E52-F30C-D7A540BD0B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28885"/>
            <a:stretch/>
          </p:blipFill>
          <p:spPr>
            <a:xfrm>
              <a:off x="190891" y="1585678"/>
              <a:ext cx="10599715" cy="507753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3921FCF-081F-A295-F409-7248E864E78A}"/>
                </a:ext>
              </a:extLst>
            </p:cNvPr>
            <p:cNvSpPr/>
            <p:nvPr/>
          </p:nvSpPr>
          <p:spPr>
            <a:xfrm>
              <a:off x="230647" y="1585678"/>
              <a:ext cx="396781" cy="5851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87B8293C-95D5-F341-A25D-2F3FFCDDC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13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9D3153-5246-3B4A-BE65-88C8A1F3399A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Detection of single nuclear decays (charge)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5D2A2A8-2EBA-1441-82B0-7360C27BF425}"/>
              </a:ext>
            </a:extLst>
          </p:cNvPr>
          <p:cNvSpPr txBox="1"/>
          <p:nvPr/>
        </p:nvSpPr>
        <p:spPr>
          <a:xfrm>
            <a:off x="419099" y="946453"/>
            <a:ext cx="11412345" cy="410641"/>
          </a:xfrm>
          <a:prstGeom prst="rect">
            <a:avLst/>
          </a:prstGeom>
          <a:noFill/>
        </p:spPr>
        <p:txBody>
          <a:bodyPr wrap="square" lIns="101870" tIns="50935" rIns="101870" bIns="50935" rtlCol="0">
            <a:spAutoFit/>
          </a:bodyPr>
          <a:lstStyle/>
          <a:p>
            <a:pPr marL="318346" indent="-318346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Helvetica"/>
                <a:cs typeface="Helvetica"/>
              </a:rPr>
              <a:t>Can detect single nuclear decays through the change in net charge of the particle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CABE3AF-B55E-D392-1C32-0C3AC40DC69E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B7F0584-06D7-1F8B-DDBF-6BFB6BA9B17A}"/>
              </a:ext>
            </a:extLst>
          </p:cNvPr>
          <p:cNvSpPr txBox="1"/>
          <p:nvPr/>
        </p:nvSpPr>
        <p:spPr>
          <a:xfrm>
            <a:off x="2474842" y="1391123"/>
            <a:ext cx="6738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Helvetica" pitchFamily="2" charset="0"/>
              </a:rPr>
              <a:t>Example of measured charge changes vs. time: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698E8D7-A249-39AC-380E-D6C281B6789B}"/>
                  </a:ext>
                </a:extLst>
              </p:cNvPr>
              <p:cNvSpPr txBox="1"/>
              <p:nvPr/>
            </p:nvSpPr>
            <p:spPr>
              <a:xfrm>
                <a:off x="7342370" y="2464905"/>
                <a:ext cx="151808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A5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>
                      <a:rPr lang="en-US" b="1" i="1" smtClean="0">
                        <a:solidFill>
                          <a:srgbClr val="FFA5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en-US" b="1" i="1" smtClean="0">
                        <a:solidFill>
                          <a:srgbClr val="FFA5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𝜷</m:t>
                    </m:r>
                  </m:oMath>
                </a14:m>
                <a:r>
                  <a:rPr lang="en-US" b="1" dirty="0">
                    <a:solidFill>
                      <a:srgbClr val="FFA500"/>
                    </a:solidFill>
                  </a:rPr>
                  <a:t> </a:t>
                </a:r>
                <a:r>
                  <a:rPr lang="en-US" b="1" dirty="0">
                    <a:solidFill>
                      <a:srgbClr val="FFA5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decays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698E8D7-A249-39AC-380E-D6C281B678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2370" y="2464905"/>
                <a:ext cx="1518088" cy="369332"/>
              </a:xfrm>
              <a:prstGeom prst="rect">
                <a:avLst/>
              </a:prstGeom>
              <a:blipFill>
                <a:blip r:embed="rId4"/>
                <a:stretch>
                  <a:fillRect t="-6452" r="-826" b="-19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8B0EF2F-69AD-7A7E-3F39-9434CC06654E}"/>
              </a:ext>
            </a:extLst>
          </p:cNvPr>
          <p:cNvCxnSpPr/>
          <p:nvPr/>
        </p:nvCxnSpPr>
        <p:spPr>
          <a:xfrm flipH="1">
            <a:off x="7663070" y="2872409"/>
            <a:ext cx="238539" cy="556591"/>
          </a:xfrm>
          <a:prstGeom prst="straightConnector1">
            <a:avLst/>
          </a:prstGeom>
          <a:ln>
            <a:solidFill>
              <a:srgbClr val="FFA5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C748825-FF2C-6C85-DD1C-D9E1226A8947}"/>
              </a:ext>
            </a:extLst>
          </p:cNvPr>
          <p:cNvCxnSpPr>
            <a:cxnSpLocks/>
          </p:cNvCxnSpPr>
          <p:nvPr/>
        </p:nvCxnSpPr>
        <p:spPr>
          <a:xfrm>
            <a:off x="8050696" y="2834237"/>
            <a:ext cx="180948" cy="507411"/>
          </a:xfrm>
          <a:prstGeom prst="straightConnector1">
            <a:avLst/>
          </a:prstGeom>
          <a:ln>
            <a:solidFill>
              <a:srgbClr val="FFA5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3599346-BD67-D20B-75AD-92E95BC58EEF}"/>
              </a:ext>
            </a:extLst>
          </p:cNvPr>
          <p:cNvCxnSpPr>
            <a:cxnSpLocks/>
          </p:cNvCxnSpPr>
          <p:nvPr/>
        </p:nvCxnSpPr>
        <p:spPr>
          <a:xfrm>
            <a:off x="8762371" y="2655546"/>
            <a:ext cx="758691" cy="135015"/>
          </a:xfrm>
          <a:prstGeom prst="straightConnector1">
            <a:avLst/>
          </a:prstGeom>
          <a:ln>
            <a:solidFill>
              <a:srgbClr val="FFA5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084A91D-546F-B076-D924-2271A4617F25}"/>
              </a:ext>
            </a:extLst>
          </p:cNvPr>
          <p:cNvCxnSpPr>
            <a:cxnSpLocks/>
          </p:cNvCxnSpPr>
          <p:nvPr/>
        </p:nvCxnSpPr>
        <p:spPr>
          <a:xfrm>
            <a:off x="8635760" y="2790561"/>
            <a:ext cx="264454" cy="337248"/>
          </a:xfrm>
          <a:prstGeom prst="straightConnector1">
            <a:avLst/>
          </a:prstGeom>
          <a:ln>
            <a:solidFill>
              <a:srgbClr val="FFA5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8AA679F-548E-F06C-305B-0D71503AB2AD}"/>
              </a:ext>
            </a:extLst>
          </p:cNvPr>
          <p:cNvSpPr txBox="1"/>
          <p:nvPr/>
        </p:nvSpPr>
        <p:spPr>
          <a:xfrm>
            <a:off x="7782339" y="1850118"/>
            <a:ext cx="169699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82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Auto-discharge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559E6E6-8E3F-3966-72EE-53694BD9DB11}"/>
              </a:ext>
            </a:extLst>
          </p:cNvPr>
          <p:cNvCxnSpPr>
            <a:cxnSpLocks/>
          </p:cNvCxnSpPr>
          <p:nvPr/>
        </p:nvCxnSpPr>
        <p:spPr>
          <a:xfrm flipV="1">
            <a:off x="9391849" y="1906085"/>
            <a:ext cx="279626" cy="124834"/>
          </a:xfrm>
          <a:prstGeom prst="straightConnector1">
            <a:avLst/>
          </a:prstGeom>
          <a:ln>
            <a:solidFill>
              <a:srgbClr val="FF827F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Footer Placeholder 7">
            <a:extLst>
              <a:ext uri="{FF2B5EF4-FFF2-40B4-BE49-F238E27FC236}">
                <a16:creationId xmlns:a16="http://schemas.microsoft.com/office/drawing/2014/main" id="{5573A060-3C9C-8B13-9D1C-36278386A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FRIB - Sept. 12, 2025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81E124-4D02-CAFD-7216-797E31ADABBB}"/>
              </a:ext>
            </a:extLst>
          </p:cNvPr>
          <p:cNvSpPr txBox="1"/>
          <p:nvPr/>
        </p:nvSpPr>
        <p:spPr>
          <a:xfrm>
            <a:off x="439680" y="6591737"/>
            <a:ext cx="37320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>
                <a:latin typeface="Helvetica" pitchFamily="2" charset="0"/>
              </a:rPr>
              <a:t>PRL133, 023602 (2024), arXiv:2402.13257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572001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44138-A857-B34C-8BD8-FDE2F8B5B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A4DBF6E-3992-7B5A-5BE2-65DBB42AE0AE}"/>
              </a:ext>
            </a:extLst>
          </p:cNvPr>
          <p:cNvGrpSpPr/>
          <p:nvPr/>
        </p:nvGrpSpPr>
        <p:grpSpPr>
          <a:xfrm>
            <a:off x="884731" y="1651656"/>
            <a:ext cx="10058398" cy="5097095"/>
            <a:chOff x="884731" y="1762867"/>
            <a:chExt cx="10058398" cy="509709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46F9EC1-D7ED-ED3F-0321-A35C9DA1AB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1324"/>
            <a:stretch/>
          </p:blipFill>
          <p:spPr>
            <a:xfrm>
              <a:off x="884731" y="1762867"/>
              <a:ext cx="10058398" cy="5097095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0D04D13-8E52-70A8-30AC-B4FEE0FB19D8}"/>
                </a:ext>
              </a:extLst>
            </p:cNvPr>
            <p:cNvGrpSpPr/>
            <p:nvPr/>
          </p:nvGrpSpPr>
          <p:grpSpPr>
            <a:xfrm>
              <a:off x="6017497" y="1895936"/>
              <a:ext cx="4600062" cy="2602182"/>
              <a:chOff x="5029199" y="1449334"/>
              <a:chExt cx="4600062" cy="2602182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6E5E37F7-9785-38D2-5650-128EF0043B8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2263" r="59382" b="48785"/>
              <a:stretch/>
            </p:blipFill>
            <p:spPr>
              <a:xfrm>
                <a:off x="5029199" y="1716224"/>
                <a:ext cx="4457701" cy="1984142"/>
              </a:xfrm>
              <a:prstGeom prst="rect">
                <a:avLst/>
              </a:prstGeom>
            </p:spPr>
          </p:pic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749DC45F-E662-6E1D-AF85-56FDC97255A5}"/>
                  </a:ext>
                </a:extLst>
              </p:cNvPr>
              <p:cNvSpPr/>
              <p:nvPr/>
            </p:nvSpPr>
            <p:spPr>
              <a:xfrm>
                <a:off x="6179622" y="1449334"/>
                <a:ext cx="3449639" cy="2602182"/>
              </a:xfrm>
              <a:custGeom>
                <a:avLst/>
                <a:gdLst>
                  <a:gd name="connsiteX0" fmla="*/ 2557978 w 3449639"/>
                  <a:gd name="connsiteY0" fmla="*/ 2601966 h 2602182"/>
                  <a:gd name="connsiteX1" fmla="*/ 5278 w 3449639"/>
                  <a:gd name="connsiteY1" fmla="*/ 366766 h 2602182"/>
                  <a:gd name="connsiteX2" fmla="*/ 3307278 w 3449639"/>
                  <a:gd name="connsiteY2" fmla="*/ 227066 h 2602182"/>
                  <a:gd name="connsiteX3" fmla="*/ 2557978 w 3449639"/>
                  <a:gd name="connsiteY3" fmla="*/ 2601966 h 26021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49639" h="2602182">
                    <a:moveTo>
                      <a:pt x="2557978" y="2601966"/>
                    </a:moveTo>
                    <a:cubicBezTo>
                      <a:pt x="2007645" y="2625249"/>
                      <a:pt x="-119605" y="762582"/>
                      <a:pt x="5278" y="366766"/>
                    </a:cubicBezTo>
                    <a:cubicBezTo>
                      <a:pt x="130161" y="-29050"/>
                      <a:pt x="2877595" y="-147584"/>
                      <a:pt x="3307278" y="227066"/>
                    </a:cubicBezTo>
                    <a:cubicBezTo>
                      <a:pt x="3736961" y="601716"/>
                      <a:pt x="3108311" y="2578683"/>
                      <a:pt x="2557978" y="2601966"/>
                    </a:cubicBezTo>
                    <a:close/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6A1A1F3-033F-6B0C-A19A-241F540EC2CD}"/>
              </a:ext>
            </a:extLst>
          </p:cNvPr>
          <p:cNvSpPr/>
          <p:nvPr/>
        </p:nvSpPr>
        <p:spPr>
          <a:xfrm>
            <a:off x="1902942" y="5557914"/>
            <a:ext cx="2335426" cy="527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01D8F6-3D65-8AED-3412-F5C472F257F2}"/>
              </a:ext>
            </a:extLst>
          </p:cNvPr>
          <p:cNvSpPr txBox="1"/>
          <p:nvPr/>
        </p:nvSpPr>
        <p:spPr>
          <a:xfrm>
            <a:off x="1878228" y="5538638"/>
            <a:ext cx="2619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0432FF"/>
                </a:solidFill>
              </a:rPr>
              <a:t>“Background free” tag of a decay within the particle!</a:t>
            </a:r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0A81564C-5707-47BB-EEFB-1529AFA65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14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4E37D57-E52A-D425-845A-F888B34D7C4A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Distribution of measured charge changes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7606961-0719-86A1-E0B9-D1F6CA8527F9}"/>
                  </a:ext>
                </a:extLst>
              </p:cNvPr>
              <p:cNvSpPr txBox="1"/>
              <p:nvPr/>
            </p:nvSpPr>
            <p:spPr>
              <a:xfrm>
                <a:off x="419099" y="946453"/>
                <a:ext cx="11412345" cy="410641"/>
              </a:xfrm>
              <a:prstGeom prst="rect">
                <a:avLst/>
              </a:prstGeom>
              <a:noFill/>
            </p:spPr>
            <p:txBody>
              <a:bodyPr wrap="square" lIns="101870" tIns="50935" rIns="101870" bIns="50935" rtlCol="0">
                <a:spAutoFit/>
              </a:bodyPr>
              <a:lstStyle/>
              <a:p>
                <a:pPr marL="318346" indent="-318346">
                  <a:spcBef>
                    <a:spcPts val="1200"/>
                  </a:spcBef>
                  <a:buFont typeface="Arial"/>
                  <a:buChar char="•"/>
                </a:pPr>
                <a:r>
                  <a:rPr lang="en-US" sz="2000" dirty="0">
                    <a:latin typeface="Helvetica"/>
                    <a:cs typeface="Helvetica"/>
                  </a:rPr>
                  <a:t>Single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"/>
                      </a:rPr>
                      <m:t>𝛼</m:t>
                    </m:r>
                  </m:oMath>
                </a14:m>
                <a:r>
                  <a:rPr lang="en-US" sz="2000" dirty="0">
                    <a:latin typeface="Helvetica"/>
                    <a:cs typeface="Helvetica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"/>
                      </a:rPr>
                      <m:t>𝛽</m:t>
                    </m:r>
                  </m:oMath>
                </a14:m>
                <a:r>
                  <a:rPr lang="en-US" sz="2000" dirty="0">
                    <a:latin typeface="Helvetica"/>
                    <a:cs typeface="Helvetica"/>
                  </a:rPr>
                  <a:t> decays nearly always kick out extra electrons, with changes &gt;&gt;1 e</a:t>
                </a:r>
                <a:r>
                  <a:rPr lang="en-US" sz="2000" baseline="30000" dirty="0">
                    <a:latin typeface="Helvetica"/>
                    <a:cs typeface="Helvetica"/>
                  </a:rPr>
                  <a:t>-</a:t>
                </a:r>
                <a:r>
                  <a:rPr lang="en-US" sz="2000" dirty="0">
                    <a:latin typeface="Helvetica"/>
                    <a:cs typeface="Helvetica"/>
                  </a:rPr>
                  <a:t> observed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7606961-0719-86A1-E0B9-D1F6CA8527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99" y="946453"/>
                <a:ext cx="11412345" cy="410641"/>
              </a:xfrm>
              <a:prstGeom prst="rect">
                <a:avLst/>
              </a:prstGeom>
              <a:blipFill>
                <a:blip r:embed="rId5"/>
                <a:stretch>
                  <a:fillRect l="-445" t="-2941" b="-2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B357A45-39CD-18E9-6813-E43957B88245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059DDB8-7747-4E9A-F9E7-6882E76CC189}"/>
              </a:ext>
            </a:extLst>
          </p:cNvPr>
          <p:cNvSpPr txBox="1"/>
          <p:nvPr/>
        </p:nvSpPr>
        <p:spPr>
          <a:xfrm>
            <a:off x="4636281" y="6494369"/>
            <a:ext cx="297797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Change in charge [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1D3EBA-6F1D-7AFE-DE05-06399DA18F63}"/>
              </a:ext>
            </a:extLst>
          </p:cNvPr>
          <p:cNvSpPr txBox="1"/>
          <p:nvPr/>
        </p:nvSpPr>
        <p:spPr>
          <a:xfrm rot="16200000">
            <a:off x="-536883" y="3938091"/>
            <a:ext cx="297797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Counts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7697FC-EC2C-9D1A-C7E5-A16DC6E3A739}"/>
              </a:ext>
            </a:extLst>
          </p:cNvPr>
          <p:cNvSpPr txBox="1"/>
          <p:nvPr/>
        </p:nvSpPr>
        <p:spPr>
          <a:xfrm>
            <a:off x="2726634" y="1425806"/>
            <a:ext cx="6738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Helvetica" pitchFamily="2" charset="0"/>
              </a:rPr>
              <a:t>Distribution of charge changes (6 spheres):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E528190-25CB-AAE6-452F-E9A7546E9C5C}"/>
              </a:ext>
            </a:extLst>
          </p:cNvPr>
          <p:cNvSpPr txBox="1"/>
          <p:nvPr/>
        </p:nvSpPr>
        <p:spPr>
          <a:xfrm>
            <a:off x="439680" y="6591737"/>
            <a:ext cx="37320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>
                <a:latin typeface="Helvetica" pitchFamily="2" charset="0"/>
              </a:rPr>
              <a:t>PRL133, 023602 (2024), arXiv:2402.13257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629841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466217F4-8554-6CB8-3D8E-FFC6E7AE3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3801" y="1601797"/>
            <a:ext cx="5384962" cy="50571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AB8FCBA-3B33-4C24-6A82-499DF6D067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427" y="1601797"/>
            <a:ext cx="5384962" cy="5057182"/>
          </a:xfrm>
          <a:prstGeom prst="rect">
            <a:avLst/>
          </a:prstGeom>
        </p:spPr>
      </p:pic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87B8293C-95D5-F341-A25D-2F3FFCDDC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15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9D3153-5246-3B4A-BE65-88C8A1F3399A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Detection of single nuclear decays (recoil)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5D2A2A8-2EBA-1441-82B0-7360C27BF425}"/>
              </a:ext>
            </a:extLst>
          </p:cNvPr>
          <p:cNvSpPr txBox="1"/>
          <p:nvPr/>
        </p:nvSpPr>
        <p:spPr>
          <a:xfrm>
            <a:off x="419099" y="946453"/>
            <a:ext cx="11412345" cy="410641"/>
          </a:xfrm>
          <a:prstGeom prst="rect">
            <a:avLst/>
          </a:prstGeom>
          <a:noFill/>
        </p:spPr>
        <p:txBody>
          <a:bodyPr wrap="square" lIns="101870" tIns="50935" rIns="101870" bIns="50935" rtlCol="0">
            <a:spAutoFit/>
          </a:bodyPr>
          <a:lstStyle/>
          <a:p>
            <a:pPr marL="318346" indent="-318346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Helvetica"/>
                <a:cs typeface="Helvetica"/>
              </a:rPr>
              <a:t>Reconstruct recoil of the entire particle correlated with the decay time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CABE3AF-B55E-D392-1C32-0C3AC40DC69E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6B01732-26FD-8FD7-D0BF-584D048DD8D8}"/>
              </a:ext>
            </a:extLst>
          </p:cNvPr>
          <p:cNvSpPr txBox="1"/>
          <p:nvPr/>
        </p:nvSpPr>
        <p:spPr>
          <a:xfrm>
            <a:off x="1033237" y="1357094"/>
            <a:ext cx="4450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Helvetica" pitchFamily="2" charset="0"/>
              </a:rPr>
              <a:t>Recoil coincident with charge change: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3BD175-4974-E7D1-5617-B0CBBD7A652D}"/>
              </a:ext>
            </a:extLst>
          </p:cNvPr>
          <p:cNvSpPr txBox="1"/>
          <p:nvPr/>
        </p:nvSpPr>
        <p:spPr>
          <a:xfrm>
            <a:off x="2750525" y="1794977"/>
            <a:ext cx="2733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Signal to noise = 13</a:t>
            </a:r>
          </a:p>
        </p:txBody>
      </p: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FE02B124-704D-FEE6-639C-F17C6AD8F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FRIB - Sept. 12, 2025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DACA2F-EAD7-7D66-B2CD-6EA285655143}"/>
              </a:ext>
            </a:extLst>
          </p:cNvPr>
          <p:cNvSpPr txBox="1"/>
          <p:nvPr/>
        </p:nvSpPr>
        <p:spPr>
          <a:xfrm>
            <a:off x="439680" y="6591737"/>
            <a:ext cx="37320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>
                <a:latin typeface="Helvetica" pitchFamily="2" charset="0"/>
              </a:rPr>
              <a:t>PRL133, 023602 (2024), arXiv:2402.13257</a:t>
            </a:r>
            <a:endParaRPr lang="en-US" sz="1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3C99AEE-1E34-B938-F9FE-67847BE5CEF5}"/>
              </a:ext>
            </a:extLst>
          </p:cNvPr>
          <p:cNvSpPr txBox="1"/>
          <p:nvPr/>
        </p:nvSpPr>
        <p:spPr>
          <a:xfrm>
            <a:off x="6346791" y="1345678"/>
            <a:ext cx="4450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Helvetica" pitchFamily="2" charset="0"/>
              </a:rPr>
              <a:t>Zoom to decay time:</a:t>
            </a:r>
          </a:p>
        </p:txBody>
      </p:sp>
    </p:spTree>
    <p:extLst>
      <p:ext uri="{BB962C8B-B14F-4D97-AF65-F5344CB8AC3E}">
        <p14:creationId xmlns:p14="http://schemas.microsoft.com/office/powerpoint/2010/main" val="3335258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40136-88E2-863B-F152-54B35485A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A65CB12-9F17-2C5B-ED0C-B944CB75A8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609" r="36573"/>
          <a:stretch/>
        </p:blipFill>
        <p:spPr>
          <a:xfrm>
            <a:off x="6795447" y="2910509"/>
            <a:ext cx="5348215" cy="3947491"/>
          </a:xfrm>
          <a:prstGeom prst="rect">
            <a:avLst/>
          </a:prstGeom>
        </p:spPr>
      </p:pic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CAF081EA-74C8-82D0-C39B-F39541244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16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562784C-7FE7-3D85-55D7-4BB6845FF82A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Next steps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C9B5D79-06C4-8A76-3A27-AF90D96252AF}"/>
                  </a:ext>
                </a:extLst>
              </p:cNvPr>
              <p:cNvSpPr txBox="1"/>
              <p:nvPr/>
            </p:nvSpPr>
            <p:spPr>
              <a:xfrm>
                <a:off x="419098" y="946453"/>
                <a:ext cx="9649576" cy="726112"/>
              </a:xfrm>
              <a:prstGeom prst="rect">
                <a:avLst/>
              </a:prstGeom>
              <a:noFill/>
            </p:spPr>
            <p:txBody>
              <a:bodyPr wrap="square" lIns="101870" tIns="50935" rIns="101870" bIns="50935" rtlCol="0">
                <a:spAutoFit/>
              </a:bodyPr>
              <a:lstStyle/>
              <a:p>
                <a:pPr marL="318346" indent="-318346">
                  <a:spcBef>
                    <a:spcPts val="1200"/>
                  </a:spcBef>
                  <a:buFont typeface="Arial"/>
                  <a:buChar char="•"/>
                </a:pPr>
                <a:r>
                  <a:rPr lang="en-US" sz="2000" dirty="0">
                    <a:latin typeface="Helvetica"/>
                    <a:cs typeface="Helvetica"/>
                  </a:rPr>
                  <a:t>This proof-of-principle may find applications in nuclear safeguards/forensics:</a:t>
                </a:r>
              </a:p>
              <a:p>
                <a:pPr marL="775546" lvl="1" indent="-318346">
                  <a:spcBef>
                    <a:spcPts val="300"/>
                  </a:spcBef>
                  <a:buFont typeface="Arial"/>
                  <a:buChar char="•"/>
                </a:pPr>
                <a:r>
                  <a:rPr lang="en-US" dirty="0">
                    <a:latin typeface="Helvetica"/>
                    <a:cs typeface="Helvetica"/>
                  </a:rPr>
                  <a:t>E.g. 10 um diameter </a:t>
                </a:r>
                <a:r>
                  <a:rPr lang="en-US" baseline="30000" dirty="0">
                    <a:latin typeface="Helvetica"/>
                    <a:cs typeface="Helvetica"/>
                  </a:rPr>
                  <a:t>235</a:t>
                </a:r>
                <a:r>
                  <a:rPr lang="en-US" dirty="0">
                    <a:latin typeface="Helvetica"/>
                    <a:cs typeface="Helvetica"/>
                  </a:rPr>
                  <a:t>U</a:t>
                </a:r>
                <a:r>
                  <a:rPr lang="en-US" baseline="-25000" dirty="0">
                    <a:latin typeface="Helvetica"/>
                    <a:cs typeface="Helvetica"/>
                  </a:rPr>
                  <a:t>2</a:t>
                </a:r>
                <a:r>
                  <a:rPr lang="en-US" dirty="0">
                    <a:latin typeface="Helvetica"/>
                    <a:cs typeface="Helvetica"/>
                  </a:rPr>
                  <a:t>O</a:t>
                </a:r>
                <a:r>
                  <a:rPr lang="en-US" baseline="-25000" dirty="0">
                    <a:latin typeface="Helvetica"/>
                    <a:cs typeface="Helvetica"/>
                  </a:rPr>
                  <a:t>5</a:t>
                </a:r>
                <a:r>
                  <a:rPr lang="en-US" dirty="0">
                    <a:latin typeface="Helvetica"/>
                    <a:cs typeface="Helvetica"/>
                  </a:rPr>
                  <a:t> particle -&gt; 400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"/>
                      </a:rPr>
                      <m:t>𝜇</m:t>
                    </m:r>
                  </m:oMath>
                </a14:m>
                <a:r>
                  <a:rPr lang="en-US" dirty="0" err="1">
                    <a:latin typeface="Helvetica"/>
                    <a:cs typeface="Helvetica"/>
                  </a:rPr>
                  <a:t>Bq</a:t>
                </a:r>
                <a:r>
                  <a:rPr lang="en-US" dirty="0">
                    <a:latin typeface="Helvetica"/>
                    <a:cs typeface="Helvetica"/>
                  </a:rPr>
                  <a:t> activity (~1 decay/</a:t>
                </a:r>
                <a:r>
                  <a:rPr lang="en-US" dirty="0" err="1">
                    <a:latin typeface="Helvetica"/>
                    <a:cs typeface="Helvetica"/>
                  </a:rPr>
                  <a:t>hr</a:t>
                </a:r>
                <a:r>
                  <a:rPr lang="en-US" dirty="0">
                    <a:latin typeface="Helvetica"/>
                    <a:cs typeface="Helvetica"/>
                  </a:rPr>
                  <a:t>)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C9B5D79-06C4-8A76-3A27-AF90D96252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98" y="946453"/>
                <a:ext cx="9649576" cy="726112"/>
              </a:xfrm>
              <a:prstGeom prst="rect">
                <a:avLst/>
              </a:prstGeom>
              <a:blipFill>
                <a:blip r:embed="rId4"/>
                <a:stretch>
                  <a:fillRect l="-526" t="-3448" b="-120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40BB669-E88E-5096-81CB-9B33DAE03B02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349292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299E5E1-BD06-8639-CF5D-0E6BB748B0B8}"/>
                  </a:ext>
                </a:extLst>
              </p:cNvPr>
              <p:cNvSpPr txBox="1"/>
              <p:nvPr/>
            </p:nvSpPr>
            <p:spPr>
              <a:xfrm>
                <a:off x="419097" y="1688821"/>
                <a:ext cx="11349295" cy="13465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sz="2000" dirty="0">
                    <a:latin typeface="Helvetica"/>
                    <a:cs typeface="Helvetica"/>
                  </a:rPr>
                  <a:t>Next steps are:</a:t>
                </a:r>
              </a:p>
              <a:p>
                <a:pPr marL="775546" lvl="1" indent="-318346">
                  <a:spcBef>
                    <a:spcPts val="300"/>
                  </a:spcBef>
                  <a:buFont typeface="Arial"/>
                  <a:buChar char="•"/>
                </a:pPr>
                <a:r>
                  <a:rPr lang="en-US" dirty="0">
                    <a:latin typeface="Helvetica"/>
                    <a:cs typeface="Helvetica"/>
                  </a:rPr>
                  <a:t>Develop methods to load other isotopes of interest into ~100 nm particles</a:t>
                </a:r>
              </a:p>
              <a:p>
                <a:pPr marL="775546" lvl="1" indent="-318346">
                  <a:spcBef>
                    <a:spcPts val="300"/>
                  </a:spcBef>
                  <a:buFont typeface="Arial"/>
                  <a:buChar char="•"/>
                </a:pPr>
                <a:r>
                  <a:rPr lang="en-US" dirty="0">
                    <a:latin typeface="Helvetica"/>
                    <a:cs typeface="Helvetica"/>
                  </a:rPr>
                  <a:t>Incorporate conventional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𝜷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>
                    <a:latin typeface="Helvetica"/>
                    <a:cs typeface="Helvetica"/>
                  </a:rPr>
                  <a:t> and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𝜸</m:t>
                    </m:r>
                  </m:oMath>
                </a14:m>
                <a:r>
                  <a:rPr lang="en-US" dirty="0">
                    <a:latin typeface="Helvetica"/>
                    <a:cs typeface="Helvetica"/>
                  </a:rPr>
                  <a:t> detectors</a:t>
                </a:r>
              </a:p>
              <a:p>
                <a:pPr marL="775546" lvl="1" indent="-318346">
                  <a:spcBef>
                    <a:spcPts val="300"/>
                  </a:spcBef>
                  <a:buFont typeface="Arial"/>
                  <a:buChar char="•"/>
                </a:pPr>
                <a:r>
                  <a:rPr lang="en-US" dirty="0">
                    <a:latin typeface="Helvetica"/>
                    <a:cs typeface="Helvetica"/>
                  </a:rPr>
                  <a:t>Measure momenta of single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𝜸</m:t>
                    </m:r>
                  </m:oMath>
                </a14:m>
                <a:r>
                  <a:rPr lang="en-US" dirty="0">
                    <a:latin typeface="Helvetica"/>
                    <a:cs typeface="Helvetica"/>
                  </a:rPr>
                  <a:t>,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"/>
                      </a:rPr>
                      <m:t>𝝂</m:t>
                    </m:r>
                  </m:oMath>
                </a14:m>
                <a:endParaRPr lang="en-US" b="1" dirty="0">
                  <a:latin typeface="Helvetica"/>
                  <a:cs typeface="Helvetica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299E5E1-BD06-8639-CF5D-0E6BB748B0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97" y="1688821"/>
                <a:ext cx="11349295" cy="1346522"/>
              </a:xfrm>
              <a:prstGeom prst="rect">
                <a:avLst/>
              </a:prstGeom>
              <a:blipFill>
                <a:blip r:embed="rId5"/>
                <a:stretch>
                  <a:fillRect l="-559" t="-1852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10469A88-2F1E-B136-AD3C-8E012842B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FRIB - Sept. 12, 2025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7" name="Footer Placeholder 7">
            <a:extLst>
              <a:ext uri="{FF2B5EF4-FFF2-40B4-BE49-F238E27FC236}">
                <a16:creationId xmlns:a16="http://schemas.microsoft.com/office/drawing/2014/main" id="{8219F7C5-6B32-E5C8-374E-305DC238BB08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E0F13C8-40A7-9650-21A2-24CC96EEE85D}"/>
              </a:ext>
            </a:extLst>
          </p:cNvPr>
          <p:cNvGrpSpPr>
            <a:grpSpLocks noChangeAspect="1"/>
          </p:cNvGrpSpPr>
          <p:nvPr/>
        </p:nvGrpSpPr>
        <p:grpSpPr>
          <a:xfrm>
            <a:off x="1255066" y="3269408"/>
            <a:ext cx="5722329" cy="3206609"/>
            <a:chOff x="637806" y="3211827"/>
            <a:chExt cx="6219868" cy="3485414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DFC4066D-7EDA-CCF9-4721-A957E5A3FC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7806" y="3796602"/>
              <a:ext cx="5801277" cy="2900639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0E49ED3-F34A-B9AC-02DD-FA095D7C92D1}"/>
                </a:ext>
              </a:extLst>
            </p:cNvPr>
            <p:cNvSpPr txBox="1"/>
            <p:nvPr/>
          </p:nvSpPr>
          <p:spPr>
            <a:xfrm>
              <a:off x="810475" y="3422475"/>
              <a:ext cx="388199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Microdroplet loading concept: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1233860-A67C-D95B-AFC6-312B742AE7E6}"/>
                </a:ext>
              </a:extLst>
            </p:cNvPr>
            <p:cNvSpPr txBox="1"/>
            <p:nvPr/>
          </p:nvSpPr>
          <p:spPr>
            <a:xfrm>
              <a:off x="4337545" y="3211827"/>
              <a:ext cx="25201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Droplet on micropipette: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8D6EE75-27F0-5853-9F77-E57EEA0815B1}"/>
              </a:ext>
            </a:extLst>
          </p:cNvPr>
          <p:cNvSpPr txBox="1"/>
          <p:nvPr/>
        </p:nvSpPr>
        <p:spPr>
          <a:xfrm>
            <a:off x="7564790" y="2839007"/>
            <a:ext cx="38819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Particle detector surrounding trap: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72D536A-6054-7450-8E4E-6BF382213D5C}"/>
              </a:ext>
            </a:extLst>
          </p:cNvPr>
          <p:cNvGrpSpPr/>
          <p:nvPr/>
        </p:nvGrpSpPr>
        <p:grpSpPr>
          <a:xfrm>
            <a:off x="-427621" y="3416302"/>
            <a:ext cx="1669771" cy="3230391"/>
            <a:chOff x="-427621" y="3138903"/>
            <a:chExt cx="1669771" cy="3230391"/>
          </a:xfrm>
        </p:grpSpPr>
        <p:pic>
          <p:nvPicPr>
            <p:cNvPr id="15" name="Picture 14" descr="A person smiling for the camera&#10;&#10;Description automatically generated">
              <a:extLst>
                <a:ext uri="{FF2B5EF4-FFF2-40B4-BE49-F238E27FC236}">
                  <a16:creationId xmlns:a16="http://schemas.microsoft.com/office/drawing/2014/main" id="{90FE677E-36FE-5167-4423-C0D520F449B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9931" y="3138903"/>
              <a:ext cx="880608" cy="1320912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14BAB6A-FC71-5F36-60D3-A04C4DA9F0D2}"/>
                </a:ext>
              </a:extLst>
            </p:cNvPr>
            <p:cNvSpPr txBox="1"/>
            <p:nvPr/>
          </p:nvSpPr>
          <p:spPr>
            <a:xfrm>
              <a:off x="-427621" y="4410927"/>
              <a:ext cx="13280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>
                  <a:latin typeface="Helvetica" pitchFamily="2" charset="0"/>
                </a:rPr>
                <a:t>Tom Penny</a:t>
              </a: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70136EAB-E7A5-719C-177C-6239B7D41FA4}"/>
                </a:ext>
              </a:extLst>
            </p:cNvPr>
            <p:cNvGrpSpPr/>
            <p:nvPr/>
          </p:nvGrpSpPr>
          <p:grpSpPr>
            <a:xfrm>
              <a:off x="-85908" y="4659453"/>
              <a:ext cx="1328058" cy="1709841"/>
              <a:chOff x="-72992" y="4652479"/>
              <a:chExt cx="1328058" cy="1709841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74081FC-BFEE-540B-C7C8-5CF7B97662AF}"/>
                  </a:ext>
                </a:extLst>
              </p:cNvPr>
              <p:cNvSpPr txBox="1"/>
              <p:nvPr/>
            </p:nvSpPr>
            <p:spPr>
              <a:xfrm>
                <a:off x="-72992" y="5900655"/>
                <a:ext cx="132805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Helvetica" pitchFamily="2" charset="0"/>
                  </a:rPr>
                  <a:t>Jackie </a:t>
                </a:r>
                <a:r>
                  <a:rPr lang="en-US" sz="1200" dirty="0" err="1">
                    <a:latin typeface="Helvetica" pitchFamily="2" charset="0"/>
                  </a:rPr>
                  <a:t>Baeza</a:t>
                </a:r>
                <a:r>
                  <a:rPr lang="en-US" sz="1200" dirty="0">
                    <a:latin typeface="Helvetica" pitchFamily="2" charset="0"/>
                  </a:rPr>
                  <a:t>-Rubio</a:t>
                </a:r>
              </a:p>
            </p:txBody>
          </p:sp>
          <p:pic>
            <p:nvPicPr>
              <p:cNvPr id="27" name="Picture 26" descr="A person in a purple shirt&#10;&#10;Description automatically generated">
                <a:extLst>
                  <a:ext uri="{FF2B5EF4-FFF2-40B4-BE49-F238E27FC236}">
                    <a16:creationId xmlns:a16="http://schemas.microsoft.com/office/drawing/2014/main" id="{A3290E38-E7F7-FF4E-DD4C-042D43E99B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281" y="4652479"/>
                <a:ext cx="852665" cy="1278998"/>
              </a:xfrm>
              <a:prstGeom prst="rect">
                <a:avLst/>
              </a:prstGeom>
            </p:spPr>
          </p:pic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BDEA3EE-9CB1-D8D6-0459-71A8925CDA18}"/>
              </a:ext>
            </a:extLst>
          </p:cNvPr>
          <p:cNvGrpSpPr/>
          <p:nvPr/>
        </p:nvGrpSpPr>
        <p:grpSpPr>
          <a:xfrm>
            <a:off x="9842187" y="1214551"/>
            <a:ext cx="2864635" cy="1616328"/>
            <a:chOff x="9910818" y="77032"/>
            <a:chExt cx="2864635" cy="1616328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7845F54E-E096-106A-7CB6-694077B5BC82}"/>
                </a:ext>
              </a:extLst>
            </p:cNvPr>
            <p:cNvGrpSpPr/>
            <p:nvPr/>
          </p:nvGrpSpPr>
          <p:grpSpPr>
            <a:xfrm>
              <a:off x="11018520" y="77246"/>
              <a:ext cx="1756933" cy="1616114"/>
              <a:chOff x="10195751" y="170694"/>
              <a:chExt cx="1756933" cy="1616114"/>
            </a:xfrm>
          </p:grpSpPr>
          <p:pic>
            <p:nvPicPr>
              <p:cNvPr id="31" name="Google Shape;378;p34">
                <a:extLst>
                  <a:ext uri="{FF2B5EF4-FFF2-40B4-BE49-F238E27FC236}">
                    <a16:creationId xmlns:a16="http://schemas.microsoft.com/office/drawing/2014/main" id="{A56C6043-CCB2-A0AC-C32B-E287FABC1886}"/>
                  </a:ext>
                </a:extLst>
              </p:cNvPr>
              <p:cNvPicPr preferRelativeResize="0">
                <a:picLocks noChangeAspect="1"/>
              </p:cNvPicPr>
              <p:nvPr/>
            </p:nvPicPr>
            <p:blipFill rotWithShape="1">
              <a:blip r:embed="rId9">
                <a:alphaModFix/>
              </a:blip>
              <a:srcRect l="11262" t="16638" r="8692"/>
              <a:stretch/>
            </p:blipFill>
            <p:spPr>
              <a:xfrm>
                <a:off x="10289699" y="170694"/>
                <a:ext cx="1005840" cy="137485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E96DF46-4D14-67EC-AD19-2A9349D0712F}"/>
                  </a:ext>
                </a:extLst>
              </p:cNvPr>
              <p:cNvSpPr txBox="1"/>
              <p:nvPr/>
            </p:nvSpPr>
            <p:spPr>
              <a:xfrm>
                <a:off x="10195751" y="1509809"/>
                <a:ext cx="175693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Helvetica" pitchFamily="2" charset="0"/>
                    <a:cs typeface="Arial" panose="020B0604020202020204" pitchFamily="34" charset="0"/>
                  </a:rPr>
                  <a:t>Jiaxiang Wang</a:t>
                </a:r>
              </a:p>
            </p:txBody>
          </p:sp>
        </p:grpSp>
        <p:pic>
          <p:nvPicPr>
            <p:cNvPr id="35" name="Picture 34" descr="A person smiling for the camera&#10;&#10;Description automatically generated">
              <a:extLst>
                <a:ext uri="{FF2B5EF4-FFF2-40B4-BE49-F238E27FC236}">
                  <a16:creationId xmlns:a16="http://schemas.microsoft.com/office/drawing/2014/main" id="{B99EB41A-09CB-6558-3B01-93DEBAFBE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039169" y="77032"/>
              <a:ext cx="878710" cy="1372530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E269B8A-F556-CFB7-42E6-49AF2DCA2A1B}"/>
                </a:ext>
              </a:extLst>
            </p:cNvPr>
            <p:cNvSpPr txBox="1"/>
            <p:nvPr/>
          </p:nvSpPr>
          <p:spPr>
            <a:xfrm>
              <a:off x="9910818" y="1414866"/>
              <a:ext cx="175693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Helvetica" pitchFamily="2" charset="0"/>
                  <a:cs typeface="Arial" panose="020B0604020202020204" pitchFamily="34" charset="0"/>
                </a:rPr>
                <a:t>Lucas </a:t>
              </a:r>
              <a:r>
                <a:rPr lang="en-US" sz="1200" dirty="0" err="1">
                  <a:latin typeface="Helvetica" pitchFamily="2" charset="0"/>
                  <a:cs typeface="Arial" panose="020B0604020202020204" pitchFamily="34" charset="0"/>
                </a:rPr>
                <a:t>Darroch</a:t>
              </a:r>
              <a:endParaRPr lang="en-US" sz="1200" dirty="0">
                <a:latin typeface="Helvetica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C750515-64D5-02A0-A06A-91BA0C501AED}"/>
              </a:ext>
            </a:extLst>
          </p:cNvPr>
          <p:cNvGrpSpPr/>
          <p:nvPr/>
        </p:nvGrpSpPr>
        <p:grpSpPr>
          <a:xfrm>
            <a:off x="7539662" y="18960"/>
            <a:ext cx="4505910" cy="3985860"/>
            <a:chOff x="7596752" y="0"/>
            <a:chExt cx="4505910" cy="398586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0506250-5B0D-A311-4245-1AA98BB1EC62}"/>
                </a:ext>
              </a:extLst>
            </p:cNvPr>
            <p:cNvGrpSpPr/>
            <p:nvPr/>
          </p:nvGrpSpPr>
          <p:grpSpPr>
            <a:xfrm>
              <a:off x="7596752" y="0"/>
              <a:ext cx="4505910" cy="3780349"/>
              <a:chOff x="7596752" y="0"/>
              <a:chExt cx="4505910" cy="3780349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48AC1FE8-5FC5-C761-3AFE-044B6E337783}"/>
                  </a:ext>
                </a:extLst>
              </p:cNvPr>
              <p:cNvGrpSpPr/>
              <p:nvPr/>
            </p:nvGrpSpPr>
            <p:grpSpPr>
              <a:xfrm>
                <a:off x="7596752" y="0"/>
                <a:ext cx="4505910" cy="3780349"/>
                <a:chOff x="7596752" y="0"/>
                <a:chExt cx="4505910" cy="3780349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2E4A80F6-1551-E76B-830C-859FC5ADE52B}"/>
                    </a:ext>
                  </a:extLst>
                </p:cNvPr>
                <p:cNvSpPr/>
                <p:nvPr/>
              </p:nvSpPr>
              <p:spPr>
                <a:xfrm>
                  <a:off x="7596752" y="0"/>
                  <a:ext cx="4505910" cy="378034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5" name="Picture 4">
                  <a:extLst>
                    <a:ext uri="{FF2B5EF4-FFF2-40B4-BE49-F238E27FC236}">
                      <a16:creationId xmlns:a16="http://schemas.microsoft.com/office/drawing/2014/main" id="{8B095DBE-2857-EEE8-E449-9C7C7EEF04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/>
                <a:srcRect l="3173" t="2963" r="2775" b="4075"/>
                <a:stretch/>
              </p:blipFill>
              <p:spPr>
                <a:xfrm>
                  <a:off x="7743387" y="349361"/>
                  <a:ext cx="4212640" cy="3331079"/>
                </a:xfrm>
                <a:prstGeom prst="rect">
                  <a:avLst/>
                </a:prstGeom>
              </p:spPr>
            </p:pic>
          </p:grp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BCB3870-51CD-0C0B-1B0A-8DACB5A6339E}"/>
                  </a:ext>
                </a:extLst>
              </p:cNvPr>
              <p:cNvSpPr txBox="1"/>
              <p:nvPr/>
            </p:nvSpPr>
            <p:spPr>
              <a:xfrm>
                <a:off x="8098971" y="82808"/>
                <a:ext cx="36694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SiPM detector measured </a:t>
                </a:r>
                <a:r>
                  <a:rPr lang="en-US" sz="14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212</a:t>
                </a:r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Pb spectrum</a:t>
                </a:r>
              </a:p>
            </p:txBody>
          </p:sp>
        </p:grp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50703C17-AE66-5702-70BB-E7707DEBE2E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590314" y="3696696"/>
              <a:ext cx="254726" cy="289164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939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02805-8FE7-FFB4-1E97-A1AFDED6D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B5C69A40-D26E-13EC-F187-764F6E40B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17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5803FA5-4F10-9706-556A-FBC60C02A6A9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8039100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Smaller spheres (</a:t>
            </a:r>
            <a:r>
              <a:rPr lang="en-US" sz="4400" dirty="0" err="1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fg</a:t>
            </a: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 mass)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D7D3064-ACBC-D88B-D7EF-CB53FBF043CB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8463643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933EBFC8-F7DC-15A4-D4D7-54766EF76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FRIB - Sept. 12, 2025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7" name="Footer Placeholder 7">
            <a:extLst>
              <a:ext uri="{FF2B5EF4-FFF2-40B4-BE49-F238E27FC236}">
                <a16:creationId xmlns:a16="http://schemas.microsoft.com/office/drawing/2014/main" id="{13D63278-66A6-0A1B-CD52-03FD71037674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B05658F-02B0-B8C1-3476-752AE8B7CE89}"/>
              </a:ext>
            </a:extLst>
          </p:cNvPr>
          <p:cNvSpPr txBox="1"/>
          <p:nvPr/>
        </p:nvSpPr>
        <p:spPr>
          <a:xfrm>
            <a:off x="365047" y="939106"/>
            <a:ext cx="8598717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8346" indent="-318346">
              <a:spcBef>
                <a:spcPts val="900"/>
              </a:spcBef>
              <a:buFont typeface="Arial"/>
              <a:buChar char="•"/>
            </a:pPr>
            <a:r>
              <a:rPr lang="en-US" sz="2000" dirty="0">
                <a:latin typeface="Helvetica"/>
                <a:cs typeface="Helvetica"/>
              </a:rPr>
              <a:t>In parallel, have reached required sensitivity to detect neutrinos with high signal-to-noise with ~150 nm diameter spheres</a:t>
            </a:r>
          </a:p>
          <a:p>
            <a:pPr marL="318346" indent="-318346">
              <a:spcBef>
                <a:spcPts val="900"/>
              </a:spcBef>
              <a:buFont typeface="Arial"/>
              <a:buChar char="•"/>
            </a:pPr>
            <a:r>
              <a:rPr lang="en-US" sz="2000" dirty="0">
                <a:latin typeface="Helvetica"/>
                <a:cs typeface="Helvetica"/>
              </a:rPr>
              <a:t>Resolution within &lt;3x of “Standard Quantum Limit” (SQL)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7FD86E6-90DD-9FF8-EB16-51564578B16B}"/>
              </a:ext>
            </a:extLst>
          </p:cNvPr>
          <p:cNvCxnSpPr>
            <a:cxnSpLocks/>
          </p:cNvCxnSpPr>
          <p:nvPr/>
        </p:nvCxnSpPr>
        <p:spPr>
          <a:xfrm flipH="1">
            <a:off x="9940375" y="5367434"/>
            <a:ext cx="324212" cy="182880"/>
          </a:xfrm>
          <a:prstGeom prst="straightConnector1">
            <a:avLst/>
          </a:prstGeom>
          <a:ln>
            <a:solidFill>
              <a:srgbClr val="CC591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06487C7-5BD0-9964-E307-459FC960A0E3}"/>
              </a:ext>
            </a:extLst>
          </p:cNvPr>
          <p:cNvGrpSpPr/>
          <p:nvPr/>
        </p:nvGrpSpPr>
        <p:grpSpPr>
          <a:xfrm>
            <a:off x="6768722" y="2327087"/>
            <a:ext cx="5682406" cy="4503678"/>
            <a:chOff x="-119250" y="2154177"/>
            <a:chExt cx="5682406" cy="4503678"/>
          </a:xfrm>
        </p:grpSpPr>
        <p:pic>
          <p:nvPicPr>
            <p:cNvPr id="5" name="Google Shape;262;p28">
              <a:extLst>
                <a:ext uri="{FF2B5EF4-FFF2-40B4-BE49-F238E27FC236}">
                  <a16:creationId xmlns:a16="http://schemas.microsoft.com/office/drawing/2014/main" id="{307A26CF-BF8D-2CFB-92AD-2CA3C738A209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>
              <a:alphaModFix/>
            </a:blip>
            <a:srcRect r="48556"/>
            <a:stretch/>
          </p:blipFill>
          <p:spPr>
            <a:xfrm>
              <a:off x="-119250" y="2451615"/>
              <a:ext cx="5410918" cy="4206240"/>
            </a:xfrm>
            <a:prstGeom prst="rect">
              <a:avLst/>
            </a:prstGeom>
            <a:noFill/>
            <a:ln>
              <a:noFill/>
            </a:ln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1DB3FA71-B410-C0D6-D57B-FBAB3F8504AB}"/>
                    </a:ext>
                  </a:extLst>
                </p:cNvPr>
                <p:cNvSpPr txBox="1"/>
                <p:nvPr/>
              </p:nvSpPr>
              <p:spPr>
                <a:xfrm>
                  <a:off x="3164865" y="4941221"/>
                  <a:ext cx="1776659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rgbClr val="CC5916"/>
                      </a:solidFill>
                    </a:rPr>
                    <a:t>S/N&gt;10 for </a:t>
                  </a:r>
                  <a:r>
                    <a:rPr lang="en-US" sz="1600" b="1" baseline="30000" dirty="0">
                      <a:solidFill>
                        <a:srgbClr val="CC5916"/>
                      </a:solidFill>
                    </a:rPr>
                    <a:t>208</a:t>
                  </a:r>
                  <a:r>
                    <a:rPr lang="en-US" sz="1600" b="1" dirty="0">
                      <a:solidFill>
                        <a:srgbClr val="CC5916"/>
                      </a:solidFill>
                    </a:rPr>
                    <a:t>Tl </a:t>
                  </a:r>
                  <a14:m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CC591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𝝂</m:t>
                      </m:r>
                    </m:oMath>
                  </a14:m>
                  <a:endParaRPr lang="en-US" sz="1600" b="1" dirty="0">
                    <a:solidFill>
                      <a:srgbClr val="CC5916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1DB3FA71-B410-C0D6-D57B-FBAB3F8504A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64865" y="4941221"/>
                  <a:ext cx="1776659" cy="338554"/>
                </a:xfrm>
                <a:prstGeom prst="rect">
                  <a:avLst/>
                </a:prstGeom>
                <a:blipFill>
                  <a:blip r:embed="rId4"/>
                  <a:stretch>
                    <a:fillRect t="-3571" b="-178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45C3D0B-B2B0-61AE-8482-3A3E5E011C3B}"/>
                </a:ext>
              </a:extLst>
            </p:cNvPr>
            <p:cNvSpPr txBox="1"/>
            <p:nvPr/>
          </p:nvSpPr>
          <p:spPr>
            <a:xfrm>
              <a:off x="-83432" y="2154177"/>
              <a:ext cx="5646588" cy="3825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Calibrated response, 5 </a:t>
              </a:r>
              <a:r>
                <a:rPr lang="en-US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fg</a:t>
              </a:r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 particle (4 MeV/c):</a:t>
              </a:r>
            </a:p>
          </p:txBody>
        </p:sp>
      </p:grpSp>
      <p:pic>
        <p:nvPicPr>
          <p:cNvPr id="13" name="Picture 12" descr="A person wearing glasses and a black shirt&#10;&#10;Description automatically generated">
            <a:extLst>
              <a:ext uri="{FF2B5EF4-FFF2-40B4-BE49-F238E27FC236}">
                <a16:creationId xmlns:a16="http://schemas.microsoft.com/office/drawing/2014/main" id="{F7B5FFBB-81E2-B26C-A15F-90112F4B5FF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886" r="17759"/>
          <a:stretch/>
        </p:blipFill>
        <p:spPr>
          <a:xfrm>
            <a:off x="9177900" y="88366"/>
            <a:ext cx="1147883" cy="1728833"/>
          </a:xfrm>
          <a:prstGeom prst="rect">
            <a:avLst/>
          </a:prstGeom>
        </p:spPr>
      </p:pic>
      <p:pic>
        <p:nvPicPr>
          <p:cNvPr id="23" name="Picture 22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DC386C2E-41BC-3A81-14BF-5FDCA2CCCA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56760" y="88366"/>
            <a:ext cx="1152555" cy="172883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2663F270-845D-1868-2047-415B89A53257}"/>
              </a:ext>
            </a:extLst>
          </p:cNvPr>
          <p:cNvSpPr txBox="1"/>
          <p:nvPr/>
        </p:nvSpPr>
        <p:spPr>
          <a:xfrm>
            <a:off x="9111343" y="1780778"/>
            <a:ext cx="13280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Helvetica" pitchFamily="2" charset="0"/>
              </a:rPr>
              <a:t>Yu-Han Tseng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6715FE6-8DFB-D0D3-75A5-22AA6087625D}"/>
              </a:ext>
            </a:extLst>
          </p:cNvPr>
          <p:cNvSpPr txBox="1"/>
          <p:nvPr/>
        </p:nvSpPr>
        <p:spPr>
          <a:xfrm>
            <a:off x="10569008" y="1780778"/>
            <a:ext cx="13280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Helvetica" pitchFamily="2" charset="0"/>
              </a:rPr>
              <a:t>Tom Penny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20DBC84-BF66-EBC2-B088-CF451938D3F1}"/>
              </a:ext>
            </a:extLst>
          </p:cNvPr>
          <p:cNvGrpSpPr/>
          <p:nvPr/>
        </p:nvGrpSpPr>
        <p:grpSpPr>
          <a:xfrm>
            <a:off x="-21449" y="2364286"/>
            <a:ext cx="6660637" cy="3961890"/>
            <a:chOff x="-21449" y="2665847"/>
            <a:chExt cx="6660637" cy="3961890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F4CB2E3-028C-EDC2-B65F-661A3D6C39AC}"/>
                </a:ext>
              </a:extLst>
            </p:cNvPr>
            <p:cNvGrpSpPr/>
            <p:nvPr/>
          </p:nvGrpSpPr>
          <p:grpSpPr>
            <a:xfrm>
              <a:off x="-21449" y="2665847"/>
              <a:ext cx="6660637" cy="3961890"/>
              <a:chOff x="-21449" y="2665847"/>
              <a:chExt cx="6660637" cy="3961890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BD70F505-9DA0-5CEB-161D-CB13BB2E5C50}"/>
                  </a:ext>
                </a:extLst>
              </p:cNvPr>
              <p:cNvGrpSpPr/>
              <p:nvPr/>
            </p:nvGrpSpPr>
            <p:grpSpPr>
              <a:xfrm>
                <a:off x="-21449" y="2665847"/>
                <a:ext cx="6660637" cy="3961890"/>
                <a:chOff x="120445" y="2553274"/>
                <a:chExt cx="6660637" cy="3961890"/>
              </a:xfrm>
            </p:grpSpPr>
            <p:pic>
              <p:nvPicPr>
                <p:cNvPr id="21" name="Picture 20">
                  <a:extLst>
                    <a:ext uri="{FF2B5EF4-FFF2-40B4-BE49-F238E27FC236}">
                      <a16:creationId xmlns:a16="http://schemas.microsoft.com/office/drawing/2014/main" id="{55ADF578-F670-4B00-16A7-65D748869BE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rcRect t="53328"/>
                <a:stretch>
                  <a:fillRect/>
                </a:stretch>
              </p:blipFill>
              <p:spPr>
                <a:xfrm>
                  <a:off x="120445" y="2888410"/>
                  <a:ext cx="6660637" cy="3626754"/>
                </a:xfrm>
                <a:prstGeom prst="rect">
                  <a:avLst/>
                </a:prstGeom>
              </p:spPr>
            </p:pic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7DF25123-4EAE-E9EA-00FF-304D7FDD8200}"/>
                    </a:ext>
                  </a:extLst>
                </p:cNvPr>
                <p:cNvSpPr txBox="1"/>
                <p:nvPr/>
              </p:nvSpPr>
              <p:spPr>
                <a:xfrm>
                  <a:off x="1014565" y="2553274"/>
                  <a:ext cx="5646588" cy="3825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Measured force noise, 5 </a:t>
                  </a:r>
                  <a:r>
                    <a:rPr lang="en-US" b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fg</a:t>
                  </a:r>
                  <a:r>
                    <a:rPr lang="en-US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particle:</a:t>
                  </a:r>
                </a:p>
              </p:txBody>
            </p:sp>
          </p:grp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A518E9A-55BB-94EA-E69C-0E6B48925CF8}"/>
                  </a:ext>
                </a:extLst>
              </p:cNvPr>
              <p:cNvSpPr/>
              <p:nvPr/>
            </p:nvSpPr>
            <p:spPr>
              <a:xfrm>
                <a:off x="3611201" y="4793420"/>
                <a:ext cx="2540776" cy="9563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E0C3C339-6F42-CD84-6B86-C98327D2EB46}"/>
                </a:ext>
              </a:extLst>
            </p:cNvPr>
            <p:cNvGrpSpPr/>
            <p:nvPr/>
          </p:nvGrpSpPr>
          <p:grpSpPr>
            <a:xfrm>
              <a:off x="3640028" y="4782674"/>
              <a:ext cx="2589637" cy="369332"/>
              <a:chOff x="3671560" y="4750302"/>
              <a:chExt cx="2589637" cy="369332"/>
            </a:xfrm>
          </p:grpSpPr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107148F1-C030-C341-9CA4-D895848BA976}"/>
                  </a:ext>
                </a:extLst>
              </p:cNvPr>
              <p:cNvCxnSpPr/>
              <p:nvPr/>
            </p:nvCxnSpPr>
            <p:spPr>
              <a:xfrm>
                <a:off x="3671560" y="4934968"/>
                <a:ext cx="307127" cy="0"/>
              </a:xfrm>
              <a:prstGeom prst="line">
                <a:avLst/>
              </a:prstGeom>
              <a:ln w="28575">
                <a:solidFill>
                  <a:srgbClr val="327BC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6CF586EF-50D5-CE3B-8CDD-7F7607603E10}"/>
                      </a:ext>
                    </a:extLst>
                  </p:cNvPr>
                  <p:cNvSpPr txBox="1"/>
                  <p:nvPr/>
                </p:nvSpPr>
                <p:spPr>
                  <a:xfrm>
                    <a:off x="3978687" y="4750302"/>
                    <a:ext cx="228251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baseline="-25000" smtClean="0">
                            <a:latin typeface="Cambria Math" panose="02040503050406030204" pitchFamily="18" charset="0"/>
                          </a:rPr>
                          <m:t>𝑚𝑒𝑎𝑠</m:t>
                        </m:r>
                        <m:r>
                          <m:rPr>
                            <m:nor/>
                          </m:rPr>
                          <a:rPr lang="en-US" b="0" i="0" baseline="-2500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= 65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±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oMath>
                    </a14:m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keV/c</a:t>
                    </a:r>
                  </a:p>
                </p:txBody>
              </p:sp>
            </mc:Choice>
            <mc:Fallback xmlns=""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6CF586EF-50D5-CE3B-8CDD-7F7607603E1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78687" y="4750302"/>
                    <a:ext cx="2282510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t="-6452" r="-1105" b="-1935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963FFE47-E6BA-6045-8676-8A7CD804758E}"/>
                </a:ext>
              </a:extLst>
            </p:cNvPr>
            <p:cNvGrpSpPr/>
            <p:nvPr/>
          </p:nvGrpSpPr>
          <p:grpSpPr>
            <a:xfrm>
              <a:off x="3640028" y="5165416"/>
              <a:ext cx="2455972" cy="675185"/>
              <a:chOff x="3640028" y="5262696"/>
              <a:chExt cx="2455972" cy="675185"/>
            </a:xfrm>
          </p:grpSpPr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900AE3AE-2603-D969-1386-53A17099EAE9}"/>
                  </a:ext>
                </a:extLst>
              </p:cNvPr>
              <p:cNvCxnSpPr/>
              <p:nvPr/>
            </p:nvCxnSpPr>
            <p:spPr>
              <a:xfrm>
                <a:off x="3640028" y="5488236"/>
                <a:ext cx="307127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A645C060-F5A0-4B1A-7057-CD4FD7EC5464}"/>
                      </a:ext>
                    </a:extLst>
                  </p:cNvPr>
                  <p:cNvSpPr txBox="1"/>
                  <p:nvPr/>
                </p:nvSpPr>
                <p:spPr>
                  <a:xfrm>
                    <a:off x="3947155" y="5262696"/>
                    <a:ext cx="2148845" cy="67518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571500" indent="-571500"/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m:rPr>
                            <m:nor/>
                          </m:rPr>
                          <a:rPr lang="en-US" b="0" i="0" baseline="-2500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SQL</m:t>
                        </m:r>
                        <m:r>
                          <m:rPr>
                            <m:nor/>
                          </m:rPr>
                          <a:rPr lang="en-US" b="0" i="0" baseline="-2500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 = </m:t>
                        </m:r>
                        <m:rad>
                          <m:radPr>
                            <m:degHide m:val="on"/>
                            <m:ctrlPr>
                              <a:rPr lang="en-US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ℏ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𝑚</m:t>
                            </m:r>
                            <m:r>
                              <m:rPr>
                                <m:sty m:val="p"/>
                              </m:rPr>
                              <a:rPr lang="en-US" b="0" i="0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Ω</m:t>
                            </m:r>
                          </m:e>
                        </m:rad>
                        <m:r>
                          <m:rPr>
                            <m:nor/>
                          </m:rPr>
                          <a:rPr lang="en-US" b="0" i="0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         </m:t>
                        </m:r>
                        <m:r>
                          <m:rPr>
                            <m:nor/>
                          </m:rPr>
                          <a: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oMath>
                    </a14:m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keV/c</a:t>
                    </a:r>
                  </a:p>
                </p:txBody>
              </p:sp>
            </mc:Choice>
            <mc:Fallback xmlns=""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A645C060-F5A0-4B1A-7057-CD4FD7EC546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47155" y="5262696"/>
                    <a:ext cx="2148845" cy="675185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b="-1296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BA56F6E5-CA2D-18B4-42AB-4369E580AA50}"/>
              </a:ext>
            </a:extLst>
          </p:cNvPr>
          <p:cNvSpPr txBox="1"/>
          <p:nvPr/>
        </p:nvSpPr>
        <p:spPr>
          <a:xfrm>
            <a:off x="4816789" y="4117103"/>
            <a:ext cx="19552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E057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Backaction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EF2CB92-4618-17F8-E533-D6CF990BC43B}"/>
              </a:ext>
            </a:extLst>
          </p:cNvPr>
          <p:cNvSpPr txBox="1"/>
          <p:nvPr/>
        </p:nvSpPr>
        <p:spPr>
          <a:xfrm>
            <a:off x="1262028" y="5089395"/>
            <a:ext cx="19552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Imprecision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3FB34E2A-D8A0-D8C2-927D-79F7C1437350}"/>
              </a:ext>
            </a:extLst>
          </p:cNvPr>
          <p:cNvCxnSpPr/>
          <p:nvPr/>
        </p:nvCxnSpPr>
        <p:spPr>
          <a:xfrm flipV="1">
            <a:off x="2363821" y="4970017"/>
            <a:ext cx="194553" cy="23143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C8A8223D-9B0E-FF2B-482D-887230159469}"/>
              </a:ext>
            </a:extLst>
          </p:cNvPr>
          <p:cNvCxnSpPr>
            <a:cxnSpLocks/>
          </p:cNvCxnSpPr>
          <p:nvPr/>
        </p:nvCxnSpPr>
        <p:spPr>
          <a:xfrm flipH="1" flipV="1">
            <a:off x="4738470" y="4169564"/>
            <a:ext cx="130284" cy="112086"/>
          </a:xfrm>
          <a:prstGeom prst="straightConnector1">
            <a:avLst/>
          </a:prstGeom>
          <a:ln>
            <a:solidFill>
              <a:srgbClr val="E0578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B7B9ACE-F126-23E6-9AA6-A3039AB5E0EC}"/>
              </a:ext>
            </a:extLst>
          </p:cNvPr>
          <p:cNvSpPr txBox="1"/>
          <p:nvPr/>
        </p:nvSpPr>
        <p:spPr>
          <a:xfrm rot="20958785">
            <a:off x="543474" y="2873361"/>
            <a:ext cx="3051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>
                    <a:lumMod val="65000"/>
                  </a:schemeClr>
                </a:solidFill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3924851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F8091-4316-D1A2-BFA8-593BF6DD4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1865134D-D0B8-AC4E-CBF4-24739A7D5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18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4A90661-CA91-CA69-DB07-0D9FF24B281D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6730767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Future extensions</a:t>
            </a:r>
            <a:endParaRPr lang="en-US" sz="4400" dirty="0">
              <a:solidFill>
                <a:srgbClr val="984807"/>
              </a:solidFill>
              <a:latin typeface="Helvetica"/>
              <a:ea typeface="ＭＳ Ｐゴシック" charset="0"/>
              <a:cs typeface="Helvetica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EBE4F1D-E5B4-3550-EC1A-648DCFD1ADF7}"/>
              </a:ext>
            </a:extLst>
          </p:cNvPr>
          <p:cNvSpPr txBox="1"/>
          <p:nvPr/>
        </p:nvSpPr>
        <p:spPr>
          <a:xfrm>
            <a:off x="361914" y="935446"/>
            <a:ext cx="7244445" cy="4657958"/>
          </a:xfrm>
          <a:prstGeom prst="rect">
            <a:avLst/>
          </a:prstGeom>
          <a:noFill/>
        </p:spPr>
        <p:txBody>
          <a:bodyPr wrap="square" lIns="101870" tIns="50935" rIns="101870" bIns="50935" rtlCol="0">
            <a:spAutoFit/>
          </a:bodyPr>
          <a:lstStyle/>
          <a:p>
            <a:pPr marL="318346" indent="-318346">
              <a:spcBef>
                <a:spcPts val="1800"/>
              </a:spcBef>
              <a:buFont typeface="Arial"/>
              <a:buChar char="•"/>
            </a:pPr>
            <a:r>
              <a:rPr lang="en-US" dirty="0">
                <a:latin typeface="Helvetica"/>
                <a:cs typeface="Helvetica"/>
              </a:rPr>
              <a:t>Sensitivity is already relevant for applications in neutrino physics and dark matter searches</a:t>
            </a:r>
          </a:p>
          <a:p>
            <a:pPr marL="775546" lvl="1" indent="-318346">
              <a:spcBef>
                <a:spcPts val="600"/>
              </a:spcBef>
              <a:buFont typeface="Arial"/>
              <a:buChar char="•"/>
            </a:pPr>
            <a:r>
              <a:rPr lang="en-US" sz="1600" i="1" dirty="0">
                <a:latin typeface="Helvetica"/>
                <a:cs typeface="Helvetica"/>
              </a:rPr>
              <a:t>Searching for heavy, right-handed neutrinos</a:t>
            </a:r>
          </a:p>
          <a:p>
            <a:pPr marL="775546" lvl="1" indent="-318346">
              <a:spcBef>
                <a:spcPts val="600"/>
              </a:spcBef>
              <a:buFont typeface="Arial"/>
              <a:buChar char="•"/>
            </a:pPr>
            <a:r>
              <a:rPr lang="en-US" sz="1600" i="1" dirty="0">
                <a:latin typeface="Helvetica"/>
                <a:cs typeface="Helvetica"/>
              </a:rPr>
              <a:t>Searches for dark matter coupled through a “fifth force”</a:t>
            </a:r>
          </a:p>
          <a:p>
            <a:pPr marL="318346" indent="-318346">
              <a:spcBef>
                <a:spcPts val="1200"/>
              </a:spcBef>
              <a:buFont typeface="Arial"/>
              <a:buChar char="•"/>
            </a:pPr>
            <a:r>
              <a:rPr lang="en-US" dirty="0">
                <a:latin typeface="Helvetica"/>
                <a:cs typeface="Helvetica"/>
              </a:rPr>
              <a:t>Reaching the ultimate potential for fundamental physics will require measurements deep in the quantum regime:</a:t>
            </a:r>
          </a:p>
          <a:p>
            <a:pPr marL="775546" lvl="1" indent="-318346">
              <a:spcBef>
                <a:spcPts val="600"/>
              </a:spcBef>
              <a:buFont typeface="Arial"/>
              <a:buChar char="•"/>
            </a:pPr>
            <a:r>
              <a:rPr lang="en-US" sz="1600" i="1" dirty="0">
                <a:latin typeface="Helvetica"/>
                <a:cs typeface="Helvetica"/>
              </a:rPr>
              <a:t>Can we </a:t>
            </a:r>
            <a:r>
              <a:rPr lang="en-US" sz="1600" i="1" dirty="0" err="1">
                <a:latin typeface="Helvetica"/>
                <a:cs typeface="Helvetica"/>
              </a:rPr>
              <a:t>projectively</a:t>
            </a:r>
            <a:r>
              <a:rPr lang="en-US" sz="1600" i="1" dirty="0">
                <a:latin typeface="Helvetica"/>
                <a:cs typeface="Helvetica"/>
              </a:rPr>
              <a:t> measure the momentum of the different neutrino mass states?</a:t>
            </a:r>
          </a:p>
          <a:p>
            <a:pPr marL="775546" lvl="1" indent="-318346">
              <a:spcBef>
                <a:spcPts val="600"/>
              </a:spcBef>
              <a:buFont typeface="Arial"/>
              <a:buChar char="•"/>
            </a:pPr>
            <a:r>
              <a:rPr lang="en-US" sz="1600" i="1" dirty="0">
                <a:latin typeface="Helvetica"/>
                <a:cs typeface="Helvetica"/>
              </a:rPr>
              <a:t>Can we search for dark matter through its gravitational interactions alone?</a:t>
            </a:r>
          </a:p>
          <a:p>
            <a:pPr marL="318346" indent="-318346">
              <a:spcBef>
                <a:spcPts val="1200"/>
              </a:spcBef>
              <a:buFont typeface="Arial"/>
              <a:buChar char="•"/>
            </a:pPr>
            <a:r>
              <a:rPr lang="en-US" dirty="0">
                <a:latin typeface="Helvetica"/>
                <a:cs typeface="Helvetica"/>
              </a:rPr>
              <a:t>In parallel, working to extend techniques to new materials relevant for fundamental physics applications</a:t>
            </a:r>
          </a:p>
          <a:p>
            <a:pPr>
              <a:spcBef>
                <a:spcPts val="600"/>
              </a:spcBef>
            </a:pPr>
            <a:endParaRPr lang="en-US" sz="1600" i="1" dirty="0">
              <a:latin typeface="Helvetica"/>
              <a:cs typeface="Helvetica"/>
            </a:endParaRPr>
          </a:p>
          <a:p>
            <a:pPr>
              <a:spcBef>
                <a:spcPts val="600"/>
              </a:spcBef>
            </a:pPr>
            <a:endParaRPr lang="en-US" sz="1600" dirty="0">
              <a:latin typeface="Helvetica"/>
              <a:cs typeface="Helvetica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CDE7A55-0F4A-E2E6-60D3-03F668EFA9CE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304097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D1366D34-2316-608A-CDC6-B25970231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FRIB - Sept. 12, 2025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7" name="Footer Placeholder 7">
            <a:extLst>
              <a:ext uri="{FF2B5EF4-FFF2-40B4-BE49-F238E27FC236}">
                <a16:creationId xmlns:a16="http://schemas.microsoft.com/office/drawing/2014/main" id="{265E2F7F-0BA9-8481-C626-5E587CB46A26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AF11845-0E6F-AB59-7A5B-98B1887B441E}"/>
              </a:ext>
            </a:extLst>
          </p:cNvPr>
          <p:cNvGrpSpPr/>
          <p:nvPr/>
        </p:nvGrpSpPr>
        <p:grpSpPr>
          <a:xfrm>
            <a:off x="7567547" y="992019"/>
            <a:ext cx="4868551" cy="1947318"/>
            <a:chOff x="7744696" y="176855"/>
            <a:chExt cx="4868551" cy="1947318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4328F24-EE9E-D0C5-2F85-2BFFA9EFEAEC}"/>
                </a:ext>
              </a:extLst>
            </p:cNvPr>
            <p:cNvGrpSpPr/>
            <p:nvPr/>
          </p:nvGrpSpPr>
          <p:grpSpPr>
            <a:xfrm>
              <a:off x="7744696" y="176855"/>
              <a:ext cx="4656398" cy="1855338"/>
              <a:chOff x="7744696" y="176855"/>
              <a:chExt cx="4656398" cy="185533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9F595FCA-AB27-F22C-0CE4-4649EC08DC3F}"/>
                      </a:ext>
                    </a:extLst>
                  </p:cNvPr>
                  <p:cNvSpPr txBox="1"/>
                  <p:nvPr/>
                </p:nvSpPr>
                <p:spPr>
                  <a:xfrm>
                    <a:off x="8126065" y="176855"/>
                    <a:ext cx="4275029" cy="3231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5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Projective measurement of </a:t>
                    </a:r>
                    <a14:m>
                      <m:oMath xmlns:m="http://schemas.openxmlformats.org/officeDocument/2006/math">
                        <m:r>
                          <a:rPr lang="en-US" sz="15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"/>
                          </a:rPr>
                          <m:t>𝜈</m:t>
                        </m:r>
                      </m:oMath>
                    </a14:m>
                    <a:r>
                      <a:rPr lang="en-US" sz="1500" dirty="0"/>
                      <a:t> </a:t>
                    </a:r>
                    <a:r>
                      <a:rPr lang="en-US" sz="15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mass states:</a:t>
                    </a:r>
                  </a:p>
                </p:txBody>
              </p:sp>
            </mc:Choice>
            <mc:Fallback xmlns="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9F595FCA-AB27-F22C-0CE4-4649EC08DC3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26065" y="176855"/>
                    <a:ext cx="4275029" cy="323165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890" t="-7407" b="-1481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DFE06874-7BDD-8008-A85B-1FD7432EA2C0}"/>
                  </a:ext>
                </a:extLst>
              </p:cNvPr>
              <p:cNvGrpSpPr/>
              <p:nvPr/>
            </p:nvGrpSpPr>
            <p:grpSpPr>
              <a:xfrm rot="634904">
                <a:off x="7744696" y="361445"/>
                <a:ext cx="4191369" cy="1670748"/>
                <a:chOff x="8114267" y="216455"/>
                <a:chExt cx="4191369" cy="1670748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01E75DD3-A912-FE67-071B-4D8C33D15EC9}"/>
                    </a:ext>
                  </a:extLst>
                </p:cNvPr>
                <p:cNvGrpSpPr/>
                <p:nvPr/>
              </p:nvGrpSpPr>
              <p:grpSpPr>
                <a:xfrm>
                  <a:off x="8114267" y="216455"/>
                  <a:ext cx="4191369" cy="1670748"/>
                  <a:chOff x="8114267" y="216455"/>
                  <a:chExt cx="4191369" cy="1670748"/>
                </a:xfrm>
              </p:grpSpPr>
              <p:pic>
                <p:nvPicPr>
                  <p:cNvPr id="33" name="Picture 32">
                    <a:extLst>
                      <a:ext uri="{FF2B5EF4-FFF2-40B4-BE49-F238E27FC236}">
                        <a16:creationId xmlns:a16="http://schemas.microsoft.com/office/drawing/2014/main" id="{8B1A7E64-E74A-492F-68E6-9BFB862CD25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8807328" y="926469"/>
                    <a:ext cx="716879" cy="716878"/>
                  </a:xfrm>
                  <a:prstGeom prst="rect">
                    <a:avLst/>
                  </a:prstGeom>
                </p:spPr>
              </p:pic>
              <p:cxnSp>
                <p:nvCxnSpPr>
                  <p:cNvPr id="34" name="Straight Arrow Connector 33">
                    <a:extLst>
                      <a:ext uri="{FF2B5EF4-FFF2-40B4-BE49-F238E27FC236}">
                        <a16:creationId xmlns:a16="http://schemas.microsoft.com/office/drawing/2014/main" id="{7030D2B5-D2EC-73E9-CABB-52967073B9A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8615234" y="685876"/>
                    <a:ext cx="358439" cy="358439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35" name="TextBox 34">
                        <a:extLst>
                          <a:ext uri="{FF2B5EF4-FFF2-40B4-BE49-F238E27FC236}">
                            <a16:creationId xmlns:a16="http://schemas.microsoft.com/office/drawing/2014/main" id="{56FA98FB-6B3B-3A19-835C-D86664B96913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20965096">
                        <a:off x="8114267" y="549210"/>
                        <a:ext cx="509258" cy="30734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acc>
                                <m:accPr>
                                  <m:chr m:val="⃗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  <m:r>
                                <a:rPr lang="en-US" sz="2000" i="1" baseline="-25000">
                                  <a:latin typeface="Cambria Math" panose="02040503050406030204" pitchFamily="18" charset="0"/>
                                </a:rPr>
                                <m:t>𝑠𝑝h</m:t>
                              </m:r>
                            </m:oMath>
                          </m:oMathPara>
                        </a14:m>
                        <a:endParaRPr lang="en-US" sz="2000" baseline="-25000" dirty="0"/>
                      </a:p>
                    </p:txBody>
                  </p:sp>
                </mc:Choice>
                <mc:Fallback xmlns="">
                  <p:sp>
                    <p:nvSpPr>
                      <p:cNvPr id="36" name="TextBox 35">
                        <a:extLst>
                          <a:ext uri="{FF2B5EF4-FFF2-40B4-BE49-F238E27FC236}">
                            <a16:creationId xmlns:a16="http://schemas.microsoft.com/office/drawing/2014/main" id="{7F48CC80-33D1-F4E4-9420-DE3B4FADE771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 rot="20965096">
                        <a:off x="8114267" y="549210"/>
                        <a:ext cx="509258" cy="307348"/>
                      </a:xfrm>
                      <a:prstGeom prst="rect">
                        <a:avLst/>
                      </a:prstGeom>
                      <a:blipFill>
                        <a:blip r:embed="rId7"/>
                        <a:stretch>
                          <a:fillRect t="-20000" r="-14634" b="-48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36" name="Straight Arrow Connector 35">
                    <a:extLst>
                      <a:ext uri="{FF2B5EF4-FFF2-40B4-BE49-F238E27FC236}">
                        <a16:creationId xmlns:a16="http://schemas.microsoft.com/office/drawing/2014/main" id="{A0B69F5D-B7DD-7BB0-9E4B-4AED5887417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226963" y="1214434"/>
                    <a:ext cx="489337" cy="485799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7" name="Freeform 36">
                    <a:extLst>
                      <a:ext uri="{FF2B5EF4-FFF2-40B4-BE49-F238E27FC236}">
                        <a16:creationId xmlns:a16="http://schemas.microsoft.com/office/drawing/2014/main" id="{CB447B28-340C-401D-7522-AAB5BEBBC87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178166" y="1202877"/>
                    <a:ext cx="47792" cy="47792"/>
                  </a:xfrm>
                  <a:custGeom>
                    <a:avLst/>
                    <a:gdLst>
                      <a:gd name="connsiteX0" fmla="*/ 73025 w 73025"/>
                      <a:gd name="connsiteY0" fmla="*/ 19050 h 57150"/>
                      <a:gd name="connsiteX1" fmla="*/ 38100 w 73025"/>
                      <a:gd name="connsiteY1" fmla="*/ 19050 h 57150"/>
                      <a:gd name="connsiteX2" fmla="*/ 28575 w 73025"/>
                      <a:gd name="connsiteY2" fmla="*/ 38100 h 57150"/>
                      <a:gd name="connsiteX3" fmla="*/ 28575 w 73025"/>
                      <a:gd name="connsiteY3" fmla="*/ 47625 h 57150"/>
                      <a:gd name="connsiteX4" fmla="*/ 22225 w 73025"/>
                      <a:gd name="connsiteY4" fmla="*/ 57150 h 57150"/>
                      <a:gd name="connsiteX5" fmla="*/ 12700 w 73025"/>
                      <a:gd name="connsiteY5" fmla="*/ 53975 h 57150"/>
                      <a:gd name="connsiteX6" fmla="*/ 3175 w 73025"/>
                      <a:gd name="connsiteY6" fmla="*/ 34925 h 57150"/>
                      <a:gd name="connsiteX7" fmla="*/ 15875 w 73025"/>
                      <a:gd name="connsiteY7" fmla="*/ 12700 h 57150"/>
                      <a:gd name="connsiteX8" fmla="*/ 6350 w 73025"/>
                      <a:gd name="connsiteY8" fmla="*/ 6350 h 57150"/>
                      <a:gd name="connsiteX9" fmla="*/ 0 w 73025"/>
                      <a:gd name="connsiteY9" fmla="*/ 0 h 571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73025" h="57150">
                        <a:moveTo>
                          <a:pt x="73025" y="19050"/>
                        </a:moveTo>
                        <a:cubicBezTo>
                          <a:pt x="60567" y="16558"/>
                          <a:pt x="50867" y="12667"/>
                          <a:pt x="38100" y="19050"/>
                        </a:cubicBezTo>
                        <a:cubicBezTo>
                          <a:pt x="33176" y="21512"/>
                          <a:pt x="30078" y="33592"/>
                          <a:pt x="28575" y="38100"/>
                        </a:cubicBezTo>
                        <a:cubicBezTo>
                          <a:pt x="44419" y="43381"/>
                          <a:pt x="37807" y="38393"/>
                          <a:pt x="28575" y="47625"/>
                        </a:cubicBezTo>
                        <a:cubicBezTo>
                          <a:pt x="25877" y="50323"/>
                          <a:pt x="24342" y="53975"/>
                          <a:pt x="22225" y="57150"/>
                        </a:cubicBezTo>
                        <a:cubicBezTo>
                          <a:pt x="19050" y="56092"/>
                          <a:pt x="15313" y="56066"/>
                          <a:pt x="12700" y="53975"/>
                        </a:cubicBezTo>
                        <a:cubicBezTo>
                          <a:pt x="7105" y="49499"/>
                          <a:pt x="5267" y="41200"/>
                          <a:pt x="3175" y="34925"/>
                        </a:cubicBezTo>
                        <a:cubicBezTo>
                          <a:pt x="8107" y="29993"/>
                          <a:pt x="19073" y="22294"/>
                          <a:pt x="15875" y="12700"/>
                        </a:cubicBezTo>
                        <a:cubicBezTo>
                          <a:pt x="14668" y="9080"/>
                          <a:pt x="9330" y="8734"/>
                          <a:pt x="6350" y="6350"/>
                        </a:cubicBezTo>
                        <a:cubicBezTo>
                          <a:pt x="4013" y="4480"/>
                          <a:pt x="2117" y="2117"/>
                          <a:pt x="0" y="0"/>
                        </a:cubicBezTo>
                      </a:path>
                    </a:pathLst>
                  </a:cu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/>
                  </a:p>
                </p:txBody>
              </p:sp>
              <p:pic>
                <p:nvPicPr>
                  <p:cNvPr id="38" name="Picture 37">
                    <a:extLst>
                      <a:ext uri="{FF2B5EF4-FFF2-40B4-BE49-F238E27FC236}">
                        <a16:creationId xmlns:a16="http://schemas.microsoft.com/office/drawing/2014/main" id="{F0D4395B-7DA3-398D-C038-91102399562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8"/>
                  <a:srcRect l="70473" t="28877" r="994" b="26472"/>
                  <a:stretch/>
                </p:blipFill>
                <p:spPr>
                  <a:xfrm>
                    <a:off x="9050989" y="1116102"/>
                    <a:ext cx="143894" cy="143376"/>
                  </a:xfrm>
                  <a:prstGeom prst="rect">
                    <a:avLst/>
                  </a:prstGeom>
                </p:spPr>
              </p:pic>
              <p:sp>
                <p:nvSpPr>
                  <p:cNvPr id="39" name="Oval 38">
                    <a:extLst>
                      <a:ext uri="{FF2B5EF4-FFF2-40B4-BE49-F238E27FC236}">
                        <a16:creationId xmlns:a16="http://schemas.microsoft.com/office/drawing/2014/main" id="{995A617C-7917-24DD-4642-70FDB2D7D98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707882" y="1705593"/>
                    <a:ext cx="137160" cy="13716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1">
                          <a:lumMod val="0"/>
                          <a:lumOff val="100000"/>
                        </a:schemeClr>
                      </a:gs>
                      <a:gs pos="35000">
                        <a:schemeClr val="accent1">
                          <a:lumMod val="0"/>
                          <a:lumOff val="100000"/>
                        </a:schemeClr>
                      </a:gs>
                      <a:gs pos="100000">
                        <a:schemeClr val="accent1">
                          <a:lumMod val="100000"/>
                        </a:schemeClr>
                      </a:gs>
                    </a:gsLst>
                    <a:path path="circle">
                      <a:fillToRect l="50000" t="-80000" r="50000" b="180000"/>
                    </a:path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 dirty="0"/>
                  </a:p>
                </p:txBody>
              </p:sp>
              <p:sp>
                <p:nvSpPr>
                  <p:cNvPr id="40" name="Oval 39">
                    <a:extLst>
                      <a:ext uri="{FF2B5EF4-FFF2-40B4-BE49-F238E27FC236}">
                        <a16:creationId xmlns:a16="http://schemas.microsoft.com/office/drawing/2014/main" id="{F54FC9C8-20F0-CE9D-8561-9E3A91B28C8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475138" y="1310984"/>
                    <a:ext cx="137160" cy="13716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1">
                          <a:lumMod val="0"/>
                          <a:lumOff val="100000"/>
                        </a:schemeClr>
                      </a:gs>
                      <a:gs pos="35000">
                        <a:schemeClr val="accent1">
                          <a:lumMod val="0"/>
                          <a:lumOff val="100000"/>
                        </a:schemeClr>
                      </a:gs>
                      <a:gs pos="100000">
                        <a:schemeClr val="bg2">
                          <a:lumMod val="10000"/>
                        </a:schemeClr>
                      </a:gs>
                    </a:gsLst>
                    <a:path path="circle">
                      <a:fillToRect l="50000" t="-80000" r="50000" b="180000"/>
                    </a:path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 dirty="0"/>
                  </a:p>
                </p:txBody>
              </p:sp>
              <p:sp>
                <p:nvSpPr>
                  <p:cNvPr id="41" name="Oval 40">
                    <a:extLst>
                      <a:ext uri="{FF2B5EF4-FFF2-40B4-BE49-F238E27FC236}">
                        <a16:creationId xmlns:a16="http://schemas.microsoft.com/office/drawing/2014/main" id="{D80AB2C0-6527-F523-D76B-82044D13F83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1126309" y="770647"/>
                    <a:ext cx="137160" cy="13716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1">
                          <a:lumMod val="0"/>
                          <a:lumOff val="100000"/>
                        </a:schemeClr>
                      </a:gs>
                      <a:gs pos="35000">
                        <a:schemeClr val="accent1">
                          <a:lumMod val="0"/>
                          <a:lumOff val="100000"/>
                        </a:schemeClr>
                      </a:gs>
                      <a:gs pos="100000">
                        <a:schemeClr val="bg2">
                          <a:lumMod val="50000"/>
                        </a:schemeClr>
                      </a:gs>
                    </a:gsLst>
                    <a:path path="circle">
                      <a:fillToRect l="50000" t="-80000" r="50000" b="180000"/>
                    </a:path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 dirty="0"/>
                  </a:p>
                </p:txBody>
              </p:sp>
              <p:sp>
                <p:nvSpPr>
                  <p:cNvPr id="42" name="Oval 41">
                    <a:extLst>
                      <a:ext uri="{FF2B5EF4-FFF2-40B4-BE49-F238E27FC236}">
                        <a16:creationId xmlns:a16="http://schemas.microsoft.com/office/drawing/2014/main" id="{5A3FA708-B932-5E2B-8277-0CCDACD8B36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1763619" y="216455"/>
                    <a:ext cx="137160" cy="13716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1">
                          <a:lumMod val="0"/>
                          <a:lumOff val="100000"/>
                        </a:schemeClr>
                      </a:gs>
                      <a:gs pos="35000">
                        <a:schemeClr val="accent1">
                          <a:lumMod val="0"/>
                          <a:lumOff val="100000"/>
                        </a:schemeClr>
                      </a:gs>
                      <a:gs pos="100000">
                        <a:schemeClr val="bg2">
                          <a:lumMod val="90000"/>
                        </a:schemeClr>
                      </a:gs>
                    </a:gsLst>
                    <a:path path="circle">
                      <a:fillToRect l="50000" t="-80000" r="50000" b="180000"/>
                    </a:path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 dirty="0"/>
                  </a:p>
                </p:txBody>
              </p:sp>
              <p:cxnSp>
                <p:nvCxnSpPr>
                  <p:cNvPr id="44" name="Straight Arrow Connector 43">
                    <a:extLst>
                      <a:ext uri="{FF2B5EF4-FFF2-40B4-BE49-F238E27FC236}">
                        <a16:creationId xmlns:a16="http://schemas.microsoft.com/office/drawing/2014/main" id="{00BA0980-9B13-20F5-40F5-99447B2D3ED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20965096">
                    <a:off x="10681581" y="1482011"/>
                    <a:ext cx="165508" cy="246197"/>
                  </a:xfrm>
                  <a:prstGeom prst="straightConnector1">
                    <a:avLst/>
                  </a:prstGeom>
                  <a:ln>
                    <a:solidFill>
                      <a:schemeClr val="accent2"/>
                    </a:solidFill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5" name="Oval 44">
                    <a:extLst>
                      <a:ext uri="{FF2B5EF4-FFF2-40B4-BE49-F238E27FC236}">
                        <a16:creationId xmlns:a16="http://schemas.microsoft.com/office/drawing/2014/main" id="{D3F1AD91-F6A8-11E2-776B-2D7BB96A33C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892818" y="1750043"/>
                    <a:ext cx="137160" cy="13716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1">
                          <a:lumMod val="0"/>
                          <a:lumOff val="100000"/>
                        </a:schemeClr>
                      </a:gs>
                      <a:gs pos="35000">
                        <a:schemeClr val="accent1">
                          <a:lumMod val="0"/>
                          <a:lumOff val="100000"/>
                        </a:schemeClr>
                      </a:gs>
                      <a:gs pos="100000">
                        <a:schemeClr val="bg2">
                          <a:lumMod val="10000"/>
                        </a:schemeClr>
                      </a:gs>
                    </a:gsLst>
                    <a:path path="circle">
                      <a:fillToRect l="50000" t="-80000" r="50000" b="180000"/>
                    </a:path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 dirty="0"/>
                  </a:p>
                </p:txBody>
              </p:sp>
              <p:sp>
                <p:nvSpPr>
                  <p:cNvPr id="46" name="Oval 45">
                    <a:extLst>
                      <a:ext uri="{FF2B5EF4-FFF2-40B4-BE49-F238E27FC236}">
                        <a16:creationId xmlns:a16="http://schemas.microsoft.com/office/drawing/2014/main" id="{427C6CF1-B20B-81FF-105B-9FA72D8DE77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1573137" y="1208139"/>
                    <a:ext cx="137160" cy="13716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1">
                          <a:lumMod val="0"/>
                          <a:lumOff val="100000"/>
                        </a:schemeClr>
                      </a:gs>
                      <a:gs pos="35000">
                        <a:schemeClr val="accent1">
                          <a:lumMod val="0"/>
                          <a:lumOff val="100000"/>
                        </a:schemeClr>
                      </a:gs>
                      <a:gs pos="100000">
                        <a:schemeClr val="bg2">
                          <a:lumMod val="50000"/>
                        </a:schemeClr>
                      </a:gs>
                    </a:gsLst>
                    <a:path path="circle">
                      <a:fillToRect l="50000" t="-80000" r="50000" b="180000"/>
                    </a:path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 dirty="0"/>
                  </a:p>
                </p:txBody>
              </p:sp>
              <p:sp>
                <p:nvSpPr>
                  <p:cNvPr id="47" name="Oval 46">
                    <a:extLst>
                      <a:ext uri="{FF2B5EF4-FFF2-40B4-BE49-F238E27FC236}">
                        <a16:creationId xmlns:a16="http://schemas.microsoft.com/office/drawing/2014/main" id="{8FD05D87-272B-ED8C-3246-973ABF90115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2168476" y="616584"/>
                    <a:ext cx="137160" cy="13716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1">
                          <a:lumMod val="0"/>
                          <a:lumOff val="100000"/>
                        </a:schemeClr>
                      </a:gs>
                      <a:gs pos="35000">
                        <a:schemeClr val="accent1">
                          <a:lumMod val="0"/>
                          <a:lumOff val="100000"/>
                        </a:schemeClr>
                      </a:gs>
                      <a:gs pos="100000">
                        <a:schemeClr val="bg2">
                          <a:lumMod val="90000"/>
                        </a:schemeClr>
                      </a:gs>
                    </a:gsLst>
                    <a:path path="circle">
                      <a:fillToRect l="50000" t="-80000" r="50000" b="180000"/>
                    </a:path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 dirty="0"/>
                  </a:p>
                </p:txBody>
              </p:sp>
            </p:grpSp>
            <p:pic>
              <p:nvPicPr>
                <p:cNvPr id="31" name="Picture 30">
                  <a:extLst>
                    <a:ext uri="{FF2B5EF4-FFF2-40B4-BE49-F238E27FC236}">
                      <a16:creationId xmlns:a16="http://schemas.microsoft.com/office/drawing/2014/main" id="{12EE23D7-2878-D2C2-5BFD-7E7AB55C1F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 rot="19177256">
                  <a:off x="9513262" y="987645"/>
                  <a:ext cx="2782740" cy="182880"/>
                </a:xfrm>
                <a:prstGeom prst="rect">
                  <a:avLst/>
                </a:prstGeom>
              </p:spPr>
            </p:pic>
          </p:grp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73ADA28B-FB4C-D782-BAE6-9E1F344001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27608" y="1259781"/>
                <a:ext cx="165508" cy="246197"/>
              </a:xfrm>
              <a:prstGeom prst="straightConnector1">
                <a:avLst/>
              </a:prstGeom>
              <a:ln>
                <a:solidFill>
                  <a:schemeClr val="accent2"/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79A08286-C2FD-B6E3-B6FF-2132A16DFB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42163" y="847349"/>
                <a:ext cx="165508" cy="246197"/>
              </a:xfrm>
              <a:prstGeom prst="straightConnector1">
                <a:avLst/>
              </a:prstGeom>
              <a:ln>
                <a:solidFill>
                  <a:schemeClr val="accent2"/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D909D9F6-3A40-6D62-5FBE-876B82D76F29}"/>
                    </a:ext>
                  </a:extLst>
                </p:cNvPr>
                <p:cNvSpPr txBox="1"/>
                <p:nvPr/>
              </p:nvSpPr>
              <p:spPr>
                <a:xfrm rot="19673741">
                  <a:off x="9563762" y="1785619"/>
                  <a:ext cx="304948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i="1" dirty="0"/>
                    <a:t>Prob.</a:t>
                  </a:r>
                  <a:r>
                    <a:rPr lang="en-US" sz="1600" dirty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1600" b="0" i="1" baseline="30000" smtClean="0">
                          <a:latin typeface="Cambria Math" panose="02040503050406030204" pitchFamily="18" charset="0"/>
                        </a:rPr>
                        <m:t>2 </m:t>
                      </m:r>
                    </m:oMath>
                  </a14:m>
                  <a:r>
                    <a:rPr lang="en-US" sz="1600" baseline="30000" dirty="0"/>
                    <a:t>   </a:t>
                  </a:r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1600" i="1" baseline="30000">
                          <a:latin typeface="Cambria Math" panose="02040503050406030204" pitchFamily="18" charset="0"/>
                        </a:rPr>
                        <m:t>2</m:t>
                      </m:r>
                    </m:oMath>
                  </a14:m>
                  <a:r>
                    <a:rPr lang="en-US" sz="1600" baseline="30000" dirty="0"/>
                    <a:t> </a:t>
                  </a:r>
                  <a:r>
                    <a:rPr lang="en-US" sz="1600" dirty="0"/>
                    <a:t> </a:t>
                  </a:r>
                  <a:r>
                    <a:rPr lang="en-US" sz="1600" baseline="30000" dirty="0"/>
                    <a:t>   </a:t>
                  </a:r>
                  <a14:m>
                    <m:oMath xmlns:m="http://schemas.openxmlformats.org/officeDocument/2006/math"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1600" i="1" baseline="30000">
                          <a:latin typeface="Cambria Math" panose="02040503050406030204" pitchFamily="18" charset="0"/>
                        </a:rPr>
                        <m:t>2</m:t>
                      </m:r>
                    </m:oMath>
                  </a14:m>
                  <a:endParaRPr lang="en-US" sz="1600" baseline="30000" dirty="0"/>
                </a:p>
              </p:txBody>
            </p:sp>
          </mc:Choice>
          <mc:Fallback xmlns="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604F3369-D33C-A70D-2E4F-A15A8430B7A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673741">
                  <a:off x="9563762" y="1785619"/>
                  <a:ext cx="3049485" cy="338554"/>
                </a:xfrm>
                <a:prstGeom prst="rect">
                  <a:avLst/>
                </a:prstGeom>
                <a:blipFill>
                  <a:blip r:embed="rId11"/>
                  <a:stretch>
                    <a:fillRect l="-1370" b="-3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5" name="TextBox 104">
            <a:extLst>
              <a:ext uri="{FF2B5EF4-FFF2-40B4-BE49-F238E27FC236}">
                <a16:creationId xmlns:a16="http://schemas.microsoft.com/office/drawing/2014/main" id="{86E0A379-28EA-696A-4B0C-203055296E46}"/>
              </a:ext>
            </a:extLst>
          </p:cNvPr>
          <p:cNvSpPr txBox="1"/>
          <p:nvPr/>
        </p:nvSpPr>
        <p:spPr>
          <a:xfrm>
            <a:off x="7718462" y="3880254"/>
            <a:ext cx="45744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Cartoon of impulse measurement with mechanical squeezing: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A51BA54-05BA-293F-33EC-B6B228F70610}"/>
              </a:ext>
            </a:extLst>
          </p:cNvPr>
          <p:cNvSpPr txBox="1"/>
          <p:nvPr/>
        </p:nvSpPr>
        <p:spPr>
          <a:xfrm>
            <a:off x="7266611" y="6028983"/>
            <a:ext cx="4779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See, e.g.,: Rossi et al, “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Quantum Delocalization of a Levitated Nanoparticle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,” arXiv:2408.01264 (2024)</a:t>
            </a:r>
          </a:p>
          <a:p>
            <a:pPr algn="r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6716F83-FB1E-7C07-200E-9E84C843FCD5}"/>
              </a:ext>
            </a:extLst>
          </p:cNvPr>
          <p:cNvGrpSpPr/>
          <p:nvPr/>
        </p:nvGrpSpPr>
        <p:grpSpPr>
          <a:xfrm>
            <a:off x="8120327" y="4493019"/>
            <a:ext cx="1637453" cy="1417474"/>
            <a:chOff x="7855171" y="3557766"/>
            <a:chExt cx="1737978" cy="1504494"/>
          </a:xfrm>
        </p:grpSpPr>
        <p:sp>
          <p:nvSpPr>
            <p:cNvPr id="55" name="Rounded Rectangle 54">
              <a:extLst>
                <a:ext uri="{FF2B5EF4-FFF2-40B4-BE49-F238E27FC236}">
                  <a16:creationId xmlns:a16="http://schemas.microsoft.com/office/drawing/2014/main" id="{3049BDE6-547F-6400-1271-2D2EC13F8F72}"/>
                </a:ext>
              </a:extLst>
            </p:cNvPr>
            <p:cNvSpPr/>
            <p:nvPr/>
          </p:nvSpPr>
          <p:spPr>
            <a:xfrm>
              <a:off x="7855171" y="3568652"/>
              <a:ext cx="1737978" cy="1493608"/>
            </a:xfrm>
            <a:prstGeom prst="roundRect">
              <a:avLst>
                <a:gd name="adj" fmla="val 6116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A02BA6F6-5A54-C616-D227-4738CA94855A}"/>
                </a:ext>
              </a:extLst>
            </p:cNvPr>
            <p:cNvGrpSpPr/>
            <p:nvPr/>
          </p:nvGrpSpPr>
          <p:grpSpPr>
            <a:xfrm>
              <a:off x="7990017" y="3732750"/>
              <a:ext cx="1371600" cy="1273628"/>
              <a:chOff x="8160353" y="3712029"/>
              <a:chExt cx="1371600" cy="1273628"/>
            </a:xfrm>
          </p:grpSpPr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211F4E9F-AFE2-ECF4-46FB-C2AC6AE48D0A}"/>
                  </a:ext>
                </a:extLst>
              </p:cNvPr>
              <p:cNvCxnSpPr/>
              <p:nvPr/>
            </p:nvCxnSpPr>
            <p:spPr>
              <a:xfrm>
                <a:off x="8860971" y="3712029"/>
                <a:ext cx="0" cy="127362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28FDA1CE-DA6C-21ED-FD44-6D47BB09612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8846153" y="3652158"/>
                <a:ext cx="0" cy="13716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48D55AC-70AB-C002-15A3-E30F8EBF160F}"/>
                </a:ext>
              </a:extLst>
            </p:cNvPr>
            <p:cNvSpPr txBox="1"/>
            <p:nvPr/>
          </p:nvSpPr>
          <p:spPr>
            <a:xfrm>
              <a:off x="9275425" y="4316644"/>
              <a:ext cx="2100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013FBA3-443A-D4F3-6AD8-8B0A58892C7F}"/>
                </a:ext>
              </a:extLst>
            </p:cNvPr>
            <p:cNvSpPr txBox="1"/>
            <p:nvPr/>
          </p:nvSpPr>
          <p:spPr>
            <a:xfrm>
              <a:off x="8447303" y="3557766"/>
              <a:ext cx="2100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7BEC981F-8072-28CF-9305-C658242A296C}"/>
                </a:ext>
              </a:extLst>
            </p:cNvPr>
            <p:cNvSpPr/>
            <p:nvPr/>
          </p:nvSpPr>
          <p:spPr>
            <a:xfrm>
              <a:off x="8469302" y="4125685"/>
              <a:ext cx="457200" cy="457072"/>
            </a:xfrm>
            <a:prstGeom prst="ellipse">
              <a:avLst/>
            </a:prstGeom>
            <a:solidFill>
              <a:srgbClr val="4472C4">
                <a:alpha val="74902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AAD72E8-50F2-B57A-5A81-045A32A5A800}"/>
              </a:ext>
            </a:extLst>
          </p:cNvPr>
          <p:cNvGrpSpPr/>
          <p:nvPr/>
        </p:nvGrpSpPr>
        <p:grpSpPr>
          <a:xfrm>
            <a:off x="10049034" y="4486902"/>
            <a:ext cx="1637453" cy="1417474"/>
            <a:chOff x="7855171" y="3557766"/>
            <a:chExt cx="1737978" cy="1504494"/>
          </a:xfrm>
        </p:grpSpPr>
        <p:sp>
          <p:nvSpPr>
            <p:cNvPr id="58" name="Rounded Rectangle 57">
              <a:extLst>
                <a:ext uri="{FF2B5EF4-FFF2-40B4-BE49-F238E27FC236}">
                  <a16:creationId xmlns:a16="http://schemas.microsoft.com/office/drawing/2014/main" id="{D113FBC8-8850-945F-8D6A-DDDD9950C640}"/>
                </a:ext>
              </a:extLst>
            </p:cNvPr>
            <p:cNvSpPr/>
            <p:nvPr/>
          </p:nvSpPr>
          <p:spPr>
            <a:xfrm>
              <a:off x="7855171" y="3568652"/>
              <a:ext cx="1737978" cy="1493608"/>
            </a:xfrm>
            <a:prstGeom prst="roundRect">
              <a:avLst>
                <a:gd name="adj" fmla="val 6116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379AEE0E-CB29-8293-5429-1FA4A3369AFE}"/>
                </a:ext>
              </a:extLst>
            </p:cNvPr>
            <p:cNvGrpSpPr/>
            <p:nvPr/>
          </p:nvGrpSpPr>
          <p:grpSpPr>
            <a:xfrm>
              <a:off x="7990017" y="3732750"/>
              <a:ext cx="1371600" cy="1273628"/>
              <a:chOff x="8160353" y="3712029"/>
              <a:chExt cx="1371600" cy="1273628"/>
            </a:xfrm>
          </p:grpSpPr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33682505-922E-DC91-6565-32CC1FCD8218}"/>
                  </a:ext>
                </a:extLst>
              </p:cNvPr>
              <p:cNvCxnSpPr/>
              <p:nvPr/>
            </p:nvCxnSpPr>
            <p:spPr>
              <a:xfrm>
                <a:off x="8860971" y="3712029"/>
                <a:ext cx="0" cy="127362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663F779D-AFB4-19BB-0A1A-D125B59624F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8846153" y="3652158"/>
                <a:ext cx="0" cy="13716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DBA287C-AD5E-49FC-05D9-B69B89B328BF}"/>
                </a:ext>
              </a:extLst>
            </p:cNvPr>
            <p:cNvSpPr txBox="1"/>
            <p:nvPr/>
          </p:nvSpPr>
          <p:spPr>
            <a:xfrm>
              <a:off x="9275425" y="4316644"/>
              <a:ext cx="2100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69BF12E-D62F-EA11-0B4D-70CAFAF0F3D6}"/>
                </a:ext>
              </a:extLst>
            </p:cNvPr>
            <p:cNvSpPr txBox="1"/>
            <p:nvPr/>
          </p:nvSpPr>
          <p:spPr>
            <a:xfrm>
              <a:off x="8447303" y="3557766"/>
              <a:ext cx="2100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2917066E-9856-739D-6A23-836E88E32599}"/>
                </a:ext>
              </a:extLst>
            </p:cNvPr>
            <p:cNvSpPr/>
            <p:nvPr/>
          </p:nvSpPr>
          <p:spPr>
            <a:xfrm>
              <a:off x="8240381" y="4273140"/>
              <a:ext cx="914400" cy="182880"/>
            </a:xfrm>
            <a:prstGeom prst="ellipse">
              <a:avLst/>
            </a:prstGeom>
            <a:solidFill>
              <a:srgbClr val="4472C4">
                <a:alpha val="74902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9" name="TextBox 108">
            <a:extLst>
              <a:ext uri="{FF2B5EF4-FFF2-40B4-BE49-F238E27FC236}">
                <a16:creationId xmlns:a16="http://schemas.microsoft.com/office/drawing/2014/main" id="{E5C0D433-DCD0-ADD9-FFA2-BDB09FD0D360}"/>
              </a:ext>
            </a:extLst>
          </p:cNvPr>
          <p:cNvSpPr txBox="1"/>
          <p:nvPr/>
        </p:nvSpPr>
        <p:spPr>
          <a:xfrm>
            <a:off x="8044125" y="4443358"/>
            <a:ext cx="4958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6AE32371-5055-5462-E58A-190CF8534375}"/>
              </a:ext>
            </a:extLst>
          </p:cNvPr>
          <p:cNvSpPr txBox="1"/>
          <p:nvPr/>
        </p:nvSpPr>
        <p:spPr>
          <a:xfrm>
            <a:off x="10007302" y="4437461"/>
            <a:ext cx="4958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D867495-ADE6-F0DC-8B5C-62C49BA2954E}"/>
              </a:ext>
            </a:extLst>
          </p:cNvPr>
          <p:cNvGrpSpPr/>
          <p:nvPr/>
        </p:nvGrpSpPr>
        <p:grpSpPr>
          <a:xfrm>
            <a:off x="1077982" y="4892206"/>
            <a:ext cx="6123381" cy="1812839"/>
            <a:chOff x="1709354" y="4892206"/>
            <a:chExt cx="6123381" cy="181283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8D66548-D439-FAEC-C831-50AFE4EA7A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l="50662" t="11197" b="12387"/>
            <a:stretch>
              <a:fillRect/>
            </a:stretch>
          </p:blipFill>
          <p:spPr>
            <a:xfrm>
              <a:off x="1709354" y="4892206"/>
              <a:ext cx="2715439" cy="1812839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BBE5941-7F14-BB22-E5E0-CC495AD46094}"/>
                </a:ext>
              </a:extLst>
            </p:cNvPr>
            <p:cNvSpPr txBox="1"/>
            <p:nvPr/>
          </p:nvSpPr>
          <p:spPr>
            <a:xfrm>
              <a:off x="4597824" y="5899331"/>
              <a:ext cx="32349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Solid xenon, solid tritium, … 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786AD57C-2345-D260-4797-5781AB8C856C}"/>
                </a:ext>
              </a:extLst>
            </p:cNvPr>
            <p:cNvCxnSpPr>
              <a:stCxn id="11" idx="1"/>
            </p:cNvCxnSpPr>
            <p:nvPr/>
          </p:nvCxnSpPr>
          <p:spPr>
            <a:xfrm flipH="1" flipV="1">
              <a:off x="3629569" y="5768878"/>
              <a:ext cx="968255" cy="315119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B9919AC-20F8-EDC3-C682-A8CC3A1F4BBC}"/>
              </a:ext>
            </a:extLst>
          </p:cNvPr>
          <p:cNvGrpSpPr/>
          <p:nvPr/>
        </p:nvGrpSpPr>
        <p:grpSpPr>
          <a:xfrm rot="5400000" flipH="1">
            <a:off x="10684536" y="4565569"/>
            <a:ext cx="315800" cy="861511"/>
            <a:chOff x="8921571" y="2942371"/>
            <a:chExt cx="315800" cy="861511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AF1B9EC4-B0C6-1EDC-2B0A-C063F278988E}"/>
                </a:ext>
              </a:extLst>
            </p:cNvPr>
            <p:cNvSpPr/>
            <p:nvPr/>
          </p:nvSpPr>
          <p:spPr>
            <a:xfrm rot="5400000">
              <a:off x="8720464" y="3286976"/>
              <a:ext cx="861511" cy="172302"/>
            </a:xfrm>
            <a:prstGeom prst="ellipse">
              <a:avLst/>
            </a:prstGeom>
            <a:noFill/>
            <a:ln w="12700">
              <a:solidFill>
                <a:srgbClr val="4472C4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A56DAEE4-1628-1DCF-3265-58B5AFB1B772}"/>
                </a:ext>
              </a:extLst>
            </p:cNvPr>
            <p:cNvCxnSpPr>
              <a:cxnSpLocks/>
            </p:cNvCxnSpPr>
            <p:nvPr/>
          </p:nvCxnSpPr>
          <p:spPr>
            <a:xfrm>
              <a:off x="8921571" y="3087789"/>
              <a:ext cx="173031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263564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87B8293C-95D5-F341-A25D-2F3FFCDDC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19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9D3153-5246-3B4A-BE65-88C8A1F3399A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Summary</a:t>
            </a:r>
          </a:p>
        </p:txBody>
      </p:sp>
      <p:sp>
        <p:nvSpPr>
          <p:cNvPr id="30" name="Footer Placeholder 7">
            <a:extLst>
              <a:ext uri="{FF2B5EF4-FFF2-40B4-BE49-F238E27FC236}">
                <a16:creationId xmlns:a16="http://schemas.microsoft.com/office/drawing/2014/main" id="{89E71EF2-AD17-4F4A-8C39-48ACB40E2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FRIB - Sept. 12, 2025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31" name="Footer Placeholder 7">
            <a:extLst>
              <a:ext uri="{FF2B5EF4-FFF2-40B4-BE49-F238E27FC236}">
                <a16:creationId xmlns:a16="http://schemas.microsoft.com/office/drawing/2014/main" id="{7709E6F1-0E46-C64E-97AE-133A134300FD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5E4AB17-061C-C84E-8835-D486C5612DE4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7F1C3E3A-F0A4-2048-B540-8099CFF791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031" b="14111"/>
          <a:stretch/>
        </p:blipFill>
        <p:spPr>
          <a:xfrm>
            <a:off x="0" y="3986556"/>
            <a:ext cx="12192000" cy="259898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08F00C3-977D-6A8E-9A5D-B6F169D4C9B8}"/>
                  </a:ext>
                </a:extLst>
              </p:cNvPr>
              <p:cNvSpPr txBox="1"/>
              <p:nvPr/>
            </p:nvSpPr>
            <p:spPr>
              <a:xfrm>
                <a:off x="419098" y="946453"/>
                <a:ext cx="11196795" cy="2657410"/>
              </a:xfrm>
              <a:prstGeom prst="rect">
                <a:avLst/>
              </a:prstGeom>
              <a:noFill/>
            </p:spPr>
            <p:txBody>
              <a:bodyPr wrap="square" lIns="101870" tIns="50935" rIns="101870" bIns="50935" rtlCol="0">
                <a:spAutoFit/>
              </a:bodyPr>
              <a:lstStyle/>
              <a:p>
                <a:pPr marL="318346" indent="-318346">
                  <a:spcBef>
                    <a:spcPts val="2400"/>
                  </a:spcBef>
                  <a:buFont typeface="Arial"/>
                  <a:buChar char="•"/>
                </a:pPr>
                <a:r>
                  <a:rPr lang="en-US" sz="2100" dirty="0">
                    <a:latin typeface="Helvetica"/>
                    <a:cs typeface="Helvetica"/>
                  </a:rPr>
                  <a:t>Levitated optomechanical systems provide extremely precise sensors for forces and accelerations, and are reaching quantum measurement regimes</a:t>
                </a:r>
              </a:p>
              <a:p>
                <a:pPr marL="318346" indent="-318346">
                  <a:spcBef>
                    <a:spcPts val="2400"/>
                  </a:spcBef>
                  <a:buFont typeface="Arial"/>
                  <a:buChar char="•"/>
                </a:pPr>
                <a:r>
                  <a:rPr lang="en-US" sz="2100" dirty="0">
                    <a:latin typeface="Helvetica"/>
                    <a:cs typeface="Helvetica"/>
                  </a:rPr>
                  <a:t>We have recently detected single </a:t>
                </a:r>
                <a14:m>
                  <m:oMath xmlns:m="http://schemas.openxmlformats.org/officeDocument/2006/math">
                    <m:r>
                      <a:rPr lang="en-US" sz="21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"/>
                      </a:rPr>
                      <m:t>𝛼</m:t>
                    </m:r>
                  </m:oMath>
                </a14:m>
                <a:r>
                  <a:rPr lang="en-US" sz="2100" dirty="0">
                    <a:latin typeface="Helvetica"/>
                    <a:cs typeface="Helvetica"/>
                  </a:rPr>
                  <a:t> decays occurring in our particles and are developing techniques to detect individual </a:t>
                </a:r>
                <a14:m>
                  <m:oMath xmlns:m="http://schemas.openxmlformats.org/officeDocument/2006/math">
                    <m:r>
                      <a:rPr lang="en-US" sz="21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"/>
                      </a:rPr>
                      <m:t>𝜈</m:t>
                    </m:r>
                  </m:oMath>
                </a14:m>
                <a:endParaRPr lang="en-US" sz="2100" dirty="0">
                  <a:latin typeface="Helvetica"/>
                  <a:cs typeface="Helvetica"/>
                </a:endParaRPr>
              </a:p>
              <a:p>
                <a:pPr marL="318346" indent="-318346">
                  <a:spcBef>
                    <a:spcPts val="2400"/>
                  </a:spcBef>
                  <a:buFont typeface="Arial"/>
                  <a:buChar char="•"/>
                </a:pPr>
                <a:r>
                  <a:rPr lang="en-US" sz="2100" dirty="0">
                    <a:latin typeface="Helvetica"/>
                    <a:cs typeface="Helvetica"/>
                  </a:rPr>
                  <a:t>Ambitious future extensions of these techniques are likely to reach sensitivities well beyond existing searches, providing new tools to probe the invisible universe!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08F00C3-977D-6A8E-9A5D-B6F169D4C9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98" y="946453"/>
                <a:ext cx="11196795" cy="2657410"/>
              </a:xfrm>
              <a:prstGeom prst="rect">
                <a:avLst/>
              </a:prstGeom>
              <a:blipFill>
                <a:blip r:embed="rId4"/>
                <a:stretch>
                  <a:fillRect l="-454" t="-952"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82934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87B8293C-95D5-F341-A25D-2F3FFCDDC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20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30" name="Footer Placeholder 7">
            <a:extLst>
              <a:ext uri="{FF2B5EF4-FFF2-40B4-BE49-F238E27FC236}">
                <a16:creationId xmlns:a16="http://schemas.microsoft.com/office/drawing/2014/main" id="{89E71EF2-AD17-4F4A-8C39-48ACB40E2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FRIB - Sept. 12, 2025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31" name="Footer Placeholder 7">
            <a:extLst>
              <a:ext uri="{FF2B5EF4-FFF2-40B4-BE49-F238E27FC236}">
                <a16:creationId xmlns:a16="http://schemas.microsoft.com/office/drawing/2014/main" id="{7709E6F1-0E46-C64E-97AE-133A134300FD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5E4AB17-061C-C84E-8835-D486C5612DE4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72034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4C48813-6FC4-BB4C-81F6-2CAD125D5D8D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87B8293C-95D5-F341-A25D-2F3FFCDDC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21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9D3153-5246-3B4A-BE65-88C8A1F3399A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cs typeface="Helvetica"/>
              </a:rPr>
              <a:t>Model independent search</a:t>
            </a:r>
            <a:endParaRPr lang="en-US" sz="4400" dirty="0">
              <a:solidFill>
                <a:srgbClr val="984807"/>
              </a:solidFill>
              <a:latin typeface="Helvetica"/>
              <a:ea typeface="ＭＳ Ｐゴシック" charset="0"/>
              <a:cs typeface="Helvetic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8580360-4F8A-554B-8926-1CE074733CB3}"/>
              </a:ext>
            </a:extLst>
          </p:cNvPr>
          <p:cNvSpPr txBox="1"/>
          <p:nvPr/>
        </p:nvSpPr>
        <p:spPr>
          <a:xfrm>
            <a:off x="419098" y="881251"/>
            <a:ext cx="11278916" cy="656863"/>
          </a:xfrm>
          <a:prstGeom prst="rect">
            <a:avLst/>
          </a:prstGeom>
          <a:noFill/>
        </p:spPr>
        <p:txBody>
          <a:bodyPr wrap="square" lIns="101870" tIns="50935" rIns="101870" bIns="50935" rtlCol="0">
            <a:spAutoFit/>
          </a:bodyPr>
          <a:lstStyle/>
          <a:p>
            <a:pPr marL="318346" indent="-318346">
              <a:spcBef>
                <a:spcPts val="600"/>
              </a:spcBef>
              <a:buFont typeface="Arial"/>
              <a:buChar char="•"/>
            </a:pPr>
            <a:r>
              <a:rPr lang="en-US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Thinking big, one can at least imagine what a model-independent terrestrial search for dark matter might look like</a:t>
            </a:r>
          </a:p>
        </p:txBody>
      </p:sp>
      <p:sp>
        <p:nvSpPr>
          <p:cNvPr id="30" name="Footer Placeholder 7">
            <a:extLst>
              <a:ext uri="{FF2B5EF4-FFF2-40B4-BE49-F238E27FC236}">
                <a16:creationId xmlns:a16="http://schemas.microsoft.com/office/drawing/2014/main" id="{89E71EF2-AD17-4F4A-8C39-48ACB40E2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FRIB - Sept. 12, 2025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31" name="Footer Placeholder 7">
            <a:extLst>
              <a:ext uri="{FF2B5EF4-FFF2-40B4-BE49-F238E27FC236}">
                <a16:creationId xmlns:a16="http://schemas.microsoft.com/office/drawing/2014/main" id="{7709E6F1-0E46-C64E-97AE-133A134300FD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1780A50-B6B0-1F4D-81C6-475F90ECFC8C}"/>
              </a:ext>
            </a:extLst>
          </p:cNvPr>
          <p:cNvGrpSpPr>
            <a:grpSpLocks noChangeAspect="1"/>
          </p:cNvGrpSpPr>
          <p:nvPr/>
        </p:nvGrpSpPr>
        <p:grpSpPr>
          <a:xfrm>
            <a:off x="757352" y="1684435"/>
            <a:ext cx="9087688" cy="3405387"/>
            <a:chOff x="626391" y="2178969"/>
            <a:chExt cx="7195677" cy="269640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888E430-6710-2E4E-9365-C5F5EBAB9BF6}"/>
                </a:ext>
              </a:extLst>
            </p:cNvPr>
            <p:cNvGrpSpPr/>
            <p:nvPr/>
          </p:nvGrpSpPr>
          <p:grpSpPr>
            <a:xfrm>
              <a:off x="626391" y="2266259"/>
              <a:ext cx="7195677" cy="2609113"/>
              <a:chOff x="1937234" y="1978245"/>
              <a:chExt cx="7195677" cy="2609113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BDDD3338-397C-B04D-BDFF-5EFFCB3A561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r="32510"/>
              <a:stretch/>
            </p:blipFill>
            <p:spPr>
              <a:xfrm>
                <a:off x="2170386" y="1978245"/>
                <a:ext cx="4731312" cy="2400300"/>
              </a:xfrm>
              <a:prstGeom prst="rect">
                <a:avLst/>
              </a:prstGeom>
            </p:spPr>
          </p:pic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B69A249-F22A-6A43-A8B0-BD77533A68FF}"/>
                  </a:ext>
                </a:extLst>
              </p:cNvPr>
              <p:cNvSpPr/>
              <p:nvPr/>
            </p:nvSpPr>
            <p:spPr>
              <a:xfrm>
                <a:off x="1937234" y="4355844"/>
                <a:ext cx="7195677" cy="2315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300" i="1" dirty="0">
                    <a:latin typeface="Helvetica" pitchFamily="2" charset="0"/>
                  </a:rPr>
                  <a:t>Carney et al., "Proposal for gravitational direct detection of dark matter,” PRD 102, 072003 (2020), arXiv:1903.00492 </a:t>
                </a:r>
                <a:endParaRPr lang="en-US" sz="1300" b="0" i="1" dirty="0">
                  <a:effectLst/>
                  <a:latin typeface="Helvetica" pitchFamily="2" charset="0"/>
                </a:endParaRPr>
              </a:p>
            </p:txBody>
          </p:sp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8F64D64-B04C-8F45-A4FB-69B6586565FE}"/>
                </a:ext>
              </a:extLst>
            </p:cNvPr>
            <p:cNvSpPr txBox="1"/>
            <p:nvPr/>
          </p:nvSpPr>
          <p:spPr>
            <a:xfrm>
              <a:off x="652441" y="2178969"/>
              <a:ext cx="21515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Helvetica" pitchFamily="2" charset="0"/>
                </a:rPr>
                <a:t>Gravitational impulse: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1717EC6-CD3A-E843-989B-5F35FCE522F2}"/>
                </a:ext>
              </a:extLst>
            </p:cNvPr>
            <p:cNvSpPr txBox="1"/>
            <p:nvPr/>
          </p:nvSpPr>
          <p:spPr>
            <a:xfrm>
              <a:off x="3166782" y="2178969"/>
              <a:ext cx="21515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Helvetica" pitchFamily="2" charset="0"/>
                </a:rPr>
                <a:t>Array of sensors: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C8FFAA1-CF79-7D49-8B66-69428518D6BE}"/>
                  </a:ext>
                </a:extLst>
              </p:cNvPr>
              <p:cNvSpPr/>
              <p:nvPr/>
            </p:nvSpPr>
            <p:spPr>
              <a:xfrm>
                <a:off x="-59707" y="5475458"/>
                <a:ext cx="12093663" cy="8247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775546" lvl="1" indent="-318346">
                  <a:spcBef>
                    <a:spcPts val="1200"/>
                  </a:spcBef>
                  <a:buFont typeface="Arial"/>
                  <a:buChar char="•"/>
                </a:pPr>
                <a:r>
                  <a:rPr lang="en-US" dirty="0">
                    <a:latin typeface="Helvetica" pitchFamily="2" charset="0"/>
                    <a:cs typeface="Times New Roman" panose="02020603050405020304" pitchFamily="18" charset="0"/>
                    <a:sym typeface="Wingdings" pitchFamily="2" charset="2"/>
                  </a:rPr>
                  <a:t>For sufficiently heavy dark matter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𝑚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𝜒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 ~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𝑃𝑙</m:t>
                        </m:r>
                      </m:sub>
                    </m:sSub>
                  </m:oMath>
                </a14:m>
                <a:r>
                  <a:rPr lang="en-US" dirty="0">
                    <a:latin typeface="Helvetica" pitchFamily="2" charset="0"/>
                    <a:cs typeface="Times New Roman" panose="02020603050405020304" pitchFamily="18" charset="0"/>
                    <a:sym typeface="Wingdings" pitchFamily="2" charset="2"/>
                  </a:rPr>
                  <a:t>) this </a:t>
                </a:r>
                <a:r>
                  <a:rPr lang="en-US" i="1" dirty="0">
                    <a:latin typeface="Helvetica" pitchFamily="2" charset="0"/>
                    <a:cs typeface="Times New Roman" panose="02020603050405020304" pitchFamily="18" charset="0"/>
                    <a:sym typeface="Wingdings" pitchFamily="2" charset="2"/>
                  </a:rPr>
                  <a:t>might</a:t>
                </a:r>
                <a:r>
                  <a:rPr lang="en-US" dirty="0">
                    <a:latin typeface="Helvetica" pitchFamily="2" charset="0"/>
                    <a:cs typeface="Times New Roman" panose="02020603050405020304" pitchFamily="18" charset="0"/>
                    <a:sym typeface="Wingdings" pitchFamily="2" charset="2"/>
                  </a:rPr>
                  <a:t> be possible, at least in principle</a:t>
                </a:r>
              </a:p>
              <a:p>
                <a:pPr marL="1232746" lvl="2" indent="-318346">
                  <a:spcBef>
                    <a:spcPts val="1200"/>
                  </a:spcBef>
                  <a:buFont typeface="Arial"/>
                  <a:buChar char="•"/>
                </a:pPr>
                <a:r>
                  <a:rPr lang="en-US" dirty="0">
                    <a:latin typeface="Helvetica" pitchFamily="2" charset="0"/>
                    <a:cs typeface="Times New Roman" panose="02020603050405020304" pitchFamily="18" charset="0"/>
                    <a:sym typeface="Wingdings" pitchFamily="2" charset="2"/>
                  </a:rPr>
                  <a:t>Measurement limits are a key issue  need at least 30 dB beyond the “standard quantum limit”!!!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C8FFAA1-CF79-7D49-8B66-69428518D6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9707" y="5475458"/>
                <a:ext cx="12093663" cy="824778"/>
              </a:xfrm>
              <a:prstGeom prst="rect">
                <a:avLst/>
              </a:prstGeom>
              <a:blipFill>
                <a:blip r:embed="rId4"/>
                <a:stretch>
                  <a:fillRect t="-3030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25B7B8E1-A201-5E49-8908-64C9F21C02FA}"/>
              </a:ext>
            </a:extLst>
          </p:cNvPr>
          <p:cNvGrpSpPr/>
          <p:nvPr/>
        </p:nvGrpSpPr>
        <p:grpSpPr>
          <a:xfrm>
            <a:off x="7571683" y="1800473"/>
            <a:ext cx="4255222" cy="1191859"/>
            <a:chOff x="7391059" y="1484381"/>
            <a:chExt cx="4255222" cy="119185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29FBB61-9A2B-1240-822B-0AC00EC86845}"/>
                </a:ext>
              </a:extLst>
            </p:cNvPr>
            <p:cNvSpPr txBox="1"/>
            <p:nvPr/>
          </p:nvSpPr>
          <p:spPr>
            <a:xfrm>
              <a:off x="7391059" y="1484381"/>
              <a:ext cx="42552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Helvetica" pitchFamily="2" charset="0"/>
                </a:rPr>
                <a:t>Thermal noise (levitated sensor @ 10</a:t>
              </a:r>
              <a:r>
                <a:rPr lang="en-US" sz="1400" b="1" baseline="30000" dirty="0">
                  <a:latin typeface="Helvetica" pitchFamily="2" charset="0"/>
                </a:rPr>
                <a:t>-12</a:t>
              </a:r>
              <a:r>
                <a:rPr lang="en-US" sz="1400" b="1" dirty="0">
                  <a:latin typeface="Helvetica" pitchFamily="2" charset="0"/>
                </a:rPr>
                <a:t> mbar):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BFB11D9-EE47-FF45-9465-214D08A98E2D}"/>
                </a:ext>
              </a:extLst>
            </p:cNvPr>
            <p:cNvGrpSpPr/>
            <p:nvPr/>
          </p:nvGrpSpPr>
          <p:grpSpPr>
            <a:xfrm>
              <a:off x="7860130" y="2064080"/>
              <a:ext cx="3786151" cy="612160"/>
              <a:chOff x="7860130" y="2470484"/>
              <a:chExt cx="3786151" cy="612160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8276055A-9CAC-AE4A-850C-8960F0FF9E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48945"/>
              <a:stretch/>
            </p:blipFill>
            <p:spPr>
              <a:xfrm>
                <a:off x="7861084" y="2502888"/>
                <a:ext cx="3785197" cy="579756"/>
              </a:xfrm>
              <a:prstGeom prst="rect">
                <a:avLst/>
              </a:prstGeom>
            </p:spPr>
          </p:pic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F33254A4-49DE-0345-BADB-5A06738EC79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r="83552" b="50142"/>
              <a:stretch/>
            </p:blipFill>
            <p:spPr>
              <a:xfrm>
                <a:off x="7860130" y="2470484"/>
                <a:ext cx="622574" cy="566168"/>
              </a:xfrm>
              <a:prstGeom prst="rect">
                <a:avLst/>
              </a:prstGeom>
            </p:spPr>
          </p:pic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BA0B749-453F-C64F-BE12-F2E24C3659FB}"/>
                </a:ext>
              </a:extLst>
            </p:cNvPr>
            <p:cNvSpPr txBox="1"/>
            <p:nvPr/>
          </p:nvSpPr>
          <p:spPr>
            <a:xfrm>
              <a:off x="8371363" y="1755117"/>
              <a:ext cx="12197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0432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Dark matter mass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2062C74-1FA1-9747-9FC7-D26EFF7389B8}"/>
                </a:ext>
              </a:extLst>
            </p:cNvPr>
            <p:cNvSpPr txBox="1"/>
            <p:nvPr/>
          </p:nvSpPr>
          <p:spPr>
            <a:xfrm>
              <a:off x="9465622" y="1766208"/>
              <a:ext cx="12197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0432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Sensor mass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C39C6F9-7990-724A-99A7-B4F6AC1C7236}"/>
                </a:ext>
              </a:extLst>
            </p:cNvPr>
            <p:cNvCxnSpPr/>
            <p:nvPr/>
          </p:nvCxnSpPr>
          <p:spPr>
            <a:xfrm>
              <a:off x="9234311" y="2009340"/>
              <a:ext cx="206210" cy="173575"/>
            </a:xfrm>
            <a:prstGeom prst="straightConnector1">
              <a:avLst/>
            </a:prstGeom>
            <a:ln>
              <a:solidFill>
                <a:srgbClr val="0432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BC9A786D-AF10-7941-B6DD-1A24D8E22253}"/>
                </a:ext>
              </a:extLst>
            </p:cNvPr>
            <p:cNvCxnSpPr/>
            <p:nvPr/>
          </p:nvCxnSpPr>
          <p:spPr>
            <a:xfrm>
              <a:off x="10052756" y="1992406"/>
              <a:ext cx="206210" cy="173575"/>
            </a:xfrm>
            <a:prstGeom prst="straightConnector1">
              <a:avLst/>
            </a:prstGeom>
            <a:ln>
              <a:solidFill>
                <a:srgbClr val="0432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9B782B9-D5B4-7889-466D-2677D8F95AB7}"/>
              </a:ext>
            </a:extLst>
          </p:cNvPr>
          <p:cNvGrpSpPr/>
          <p:nvPr/>
        </p:nvGrpSpPr>
        <p:grpSpPr>
          <a:xfrm>
            <a:off x="7683165" y="3069477"/>
            <a:ext cx="4763798" cy="1616509"/>
            <a:chOff x="7683165" y="3785757"/>
            <a:chExt cx="4763798" cy="1616509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D68A271C-FE3A-1F4E-850D-2700D011DF1E}"/>
                </a:ext>
              </a:extLst>
            </p:cNvPr>
            <p:cNvGrpSpPr/>
            <p:nvPr/>
          </p:nvGrpSpPr>
          <p:grpSpPr>
            <a:xfrm>
              <a:off x="7683165" y="3785757"/>
              <a:ext cx="3911353" cy="1029241"/>
              <a:chOff x="7502541" y="3469665"/>
              <a:chExt cx="3911353" cy="1029241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3382CE17-646E-3D43-B04A-DC755575D676}"/>
                  </a:ext>
                </a:extLst>
              </p:cNvPr>
              <p:cNvGrpSpPr/>
              <p:nvPr/>
            </p:nvGrpSpPr>
            <p:grpSpPr>
              <a:xfrm>
                <a:off x="7502541" y="3469665"/>
                <a:ext cx="3911353" cy="1029241"/>
                <a:chOff x="7954915" y="4120441"/>
                <a:chExt cx="3911353" cy="1029241"/>
              </a:xfrm>
            </p:grpSpPr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A0580A51-C931-8F45-8829-8AD23393984F}"/>
                    </a:ext>
                  </a:extLst>
                </p:cNvPr>
                <p:cNvGrpSpPr/>
                <p:nvPr/>
              </p:nvGrpSpPr>
              <p:grpSpPr>
                <a:xfrm>
                  <a:off x="7954915" y="4120441"/>
                  <a:ext cx="3911353" cy="1029241"/>
                  <a:chOff x="7954915" y="4120441"/>
                  <a:chExt cx="3911353" cy="1029241"/>
                </a:xfrm>
              </p:grpSpPr>
              <p:pic>
                <p:nvPicPr>
                  <p:cNvPr id="13" name="Picture 12">
                    <a:extLst>
                      <a:ext uri="{FF2B5EF4-FFF2-40B4-BE49-F238E27FC236}">
                        <a16:creationId xmlns:a16="http://schemas.microsoft.com/office/drawing/2014/main" id="{8D955DAF-E948-EA41-8155-9531948B8AD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8638070" y="4439817"/>
                    <a:ext cx="3228198" cy="709865"/>
                  </a:xfrm>
                  <a:prstGeom prst="rect">
                    <a:avLst/>
                  </a:prstGeom>
                </p:spPr>
              </p:pic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D58ADDC1-94DD-324A-90B1-0FE54989E02B}"/>
                      </a:ext>
                    </a:extLst>
                  </p:cNvPr>
                  <p:cNvSpPr txBox="1"/>
                  <p:nvPr/>
                </p:nvSpPr>
                <p:spPr>
                  <a:xfrm>
                    <a:off x="7954915" y="4120441"/>
                    <a:ext cx="3669750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400" b="1" dirty="0">
                        <a:latin typeface="Helvetica" pitchFamily="2" charset="0"/>
                      </a:rPr>
                      <a:t>Dark Matter rate:</a:t>
                    </a:r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6" name="TextBox 35">
                      <a:extLst>
                        <a:ext uri="{FF2B5EF4-FFF2-40B4-BE49-F238E27FC236}">
                          <a16:creationId xmlns:a16="http://schemas.microsoft.com/office/drawing/2014/main" id="{2E500B6A-C4E7-0447-9795-25241C05932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565098" y="4143305"/>
                      <a:ext cx="2151342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b="0" dirty="0">
                          <a:solidFill>
                            <a:srgbClr val="0432FF"/>
                          </a:solidFill>
                          <a:latin typeface="Arial" panose="020B0604020202020204" pitchFamily="34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Planck mass </a:t>
                      </a:r>
                      <a14:m>
                        <m:oMath xmlns:m="http://schemas.openxmlformats.org/officeDocument/2006/math">
                          <m:r>
                            <a:rPr lang="en-US" sz="14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~ 20 </m:t>
                          </m:r>
                          <m:r>
                            <a:rPr lang="en-US" sz="140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oMath>
                      </a14:m>
                      <a:r>
                        <a:rPr lang="en-US" sz="1400" dirty="0">
                          <a:solidFill>
                            <a:srgbClr val="0432FF"/>
                          </a:solidFill>
                        </a:rPr>
                        <a:t>g</a:t>
                      </a:r>
                    </a:p>
                  </p:txBody>
                </p:sp>
              </mc:Choice>
              <mc:Fallback xmlns="">
                <p:sp>
                  <p:nvSpPr>
                    <p:cNvPr id="36" name="TextBox 35">
                      <a:extLst>
                        <a:ext uri="{FF2B5EF4-FFF2-40B4-BE49-F238E27FC236}">
                          <a16:creationId xmlns:a16="http://schemas.microsoft.com/office/drawing/2014/main" id="{2E500B6A-C4E7-0447-9795-25241C05932A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565098" y="4143305"/>
                      <a:ext cx="2151342" cy="307777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t="-4167" b="-25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69B10047-6DE1-E940-9828-3705ABF512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027932" y="3753761"/>
                <a:ext cx="206210" cy="173575"/>
              </a:xfrm>
              <a:prstGeom prst="straightConnector1">
                <a:avLst/>
              </a:prstGeom>
              <a:ln>
                <a:solidFill>
                  <a:srgbClr val="0432F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5F36D8B-CAC9-03A0-1E89-47C8FAAF282B}"/>
                </a:ext>
              </a:extLst>
            </p:cNvPr>
            <p:cNvSpPr txBox="1"/>
            <p:nvPr/>
          </p:nvSpPr>
          <p:spPr>
            <a:xfrm>
              <a:off x="10742073" y="4909823"/>
              <a:ext cx="170489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i="1" dirty="0">
                  <a:solidFill>
                    <a:srgbClr val="0432FF"/>
                  </a:solidFill>
                  <a:latin typeface="Helvetica" pitchFamily="2" charset="0"/>
                </a:rPr>
                <a:t>Array of d </a:t>
              </a:r>
              <a:r>
                <a:rPr lang="en-US" sz="1300" dirty="0">
                  <a:solidFill>
                    <a:srgbClr val="0432FF"/>
                  </a:solidFill>
                  <a:latin typeface="Helvetica" pitchFamily="2" charset="0"/>
                </a:rPr>
                <a:t>= 1 mm </a:t>
              </a:r>
              <a:r>
                <a:rPr lang="en-US" sz="1300" dirty="0">
                  <a:solidFill>
                    <a:srgbClr val="0432FF"/>
                  </a:solidFill>
                  <a:latin typeface="Helvetica" pitchFamily="2" charset="0"/>
                  <a:sym typeface="Wingdings" pitchFamily="2" charset="2"/>
                </a:rPr>
                <a:t></a:t>
              </a:r>
              <a:r>
                <a:rPr lang="en-US" sz="1300" i="1" dirty="0">
                  <a:solidFill>
                    <a:srgbClr val="0432FF"/>
                  </a:solidFill>
                  <a:latin typeface="Helvetica" pitchFamily="2" charset="0"/>
                  <a:sym typeface="Wingdings" pitchFamily="2" charset="2"/>
                </a:rPr>
                <a:t> </a:t>
              </a:r>
              <a:r>
                <a:rPr lang="en-US" sz="1300" dirty="0">
                  <a:solidFill>
                    <a:srgbClr val="0432FF"/>
                  </a:solidFill>
                  <a:latin typeface="Helvetica" pitchFamily="2" charset="0"/>
                  <a:sym typeface="Wingdings" pitchFamily="2" charset="2"/>
                </a:rPr>
                <a:t>10</a:t>
              </a:r>
              <a:r>
                <a:rPr lang="en-US" sz="1300" baseline="30000" dirty="0">
                  <a:solidFill>
                    <a:srgbClr val="0432FF"/>
                  </a:solidFill>
                  <a:latin typeface="Helvetica" pitchFamily="2" charset="0"/>
                  <a:sym typeface="Wingdings" pitchFamily="2" charset="2"/>
                </a:rPr>
                <a:t>9</a:t>
              </a:r>
              <a:r>
                <a:rPr lang="en-US" sz="1300" i="1" dirty="0">
                  <a:solidFill>
                    <a:srgbClr val="0432FF"/>
                  </a:solidFill>
                  <a:latin typeface="Helvetica" pitchFamily="2" charset="0"/>
                  <a:sym typeface="Wingdings" pitchFamily="2" charset="2"/>
                </a:rPr>
                <a:t> sensors!</a:t>
              </a:r>
              <a:endParaRPr lang="en-US" sz="1300" i="1" dirty="0">
                <a:solidFill>
                  <a:srgbClr val="0432FF"/>
                </a:solidFill>
                <a:latin typeface="Helvetica" pitchFamily="2" charset="0"/>
              </a:endParaRP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4A82E7CD-9F4E-43FF-099B-419672E4A12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281723" y="4716957"/>
              <a:ext cx="152789" cy="198110"/>
            </a:xfrm>
            <a:prstGeom prst="straightConnector1">
              <a:avLst/>
            </a:prstGeom>
            <a:ln>
              <a:solidFill>
                <a:srgbClr val="0432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45109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 bldLvl="2"/>
      <p:bldP spid="2" grpId="0" uiExpand="1" build="p" bldLvl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4DEC3-D93D-D027-0899-307D2FA6C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88BBEA4-8315-8EF8-1906-1389009E2F53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F2B4C63B-45CB-4539-F9E4-87813AB67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22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6FCC396-3EF6-7D60-A3A7-3643E27C9E29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cs typeface="Helvetica"/>
              </a:rPr>
              <a:t>Dark matter candidates</a:t>
            </a:r>
            <a:endParaRPr lang="en-US" sz="4400" dirty="0">
              <a:solidFill>
                <a:srgbClr val="984807"/>
              </a:solidFill>
              <a:latin typeface="Helvetica"/>
              <a:ea typeface="ＭＳ Ｐゴシック" charset="0"/>
              <a:cs typeface="Helvetica"/>
            </a:endParaRPr>
          </a:p>
        </p:txBody>
      </p:sp>
      <p:sp>
        <p:nvSpPr>
          <p:cNvPr id="30" name="Footer Placeholder 7">
            <a:extLst>
              <a:ext uri="{FF2B5EF4-FFF2-40B4-BE49-F238E27FC236}">
                <a16:creationId xmlns:a16="http://schemas.microsoft.com/office/drawing/2014/main" id="{11E34FA4-97E2-FD6F-B3A6-FC1AF8C70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FRIB - Sept. 12, 2025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31" name="Footer Placeholder 7">
            <a:extLst>
              <a:ext uri="{FF2B5EF4-FFF2-40B4-BE49-F238E27FC236}">
                <a16:creationId xmlns:a16="http://schemas.microsoft.com/office/drawing/2014/main" id="{E8B43343-CE3F-6553-41E8-0EB0D84DAA4D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4F7B0D9-4348-DD98-7AB9-AA6C078FC3F0}"/>
              </a:ext>
            </a:extLst>
          </p:cNvPr>
          <p:cNvGrpSpPr/>
          <p:nvPr/>
        </p:nvGrpSpPr>
        <p:grpSpPr>
          <a:xfrm>
            <a:off x="-717617" y="1949999"/>
            <a:ext cx="12980496" cy="4460004"/>
            <a:chOff x="-717617" y="1859846"/>
            <a:chExt cx="12980496" cy="446000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9A12B4A-C892-AC4B-C286-C1F67796B0DB}"/>
                </a:ext>
              </a:extLst>
            </p:cNvPr>
            <p:cNvSpPr/>
            <p:nvPr/>
          </p:nvSpPr>
          <p:spPr>
            <a:xfrm>
              <a:off x="4981220" y="6042851"/>
              <a:ext cx="7281659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i="1" dirty="0">
                  <a:solidFill>
                    <a:srgbClr val="000000"/>
                  </a:solidFill>
                  <a:latin typeface="Helvetica" pitchFamily="2" charset="0"/>
                </a:rPr>
                <a:t>Adapted from US Cosmic Visions: New Ideas in Dark Matter 2017: Community Report, arXiv:1707.04591 </a:t>
              </a:r>
              <a:endParaRPr lang="en-US" sz="1200" i="1" dirty="0">
                <a:solidFill>
                  <a:srgbClr val="000000"/>
                </a:solidFill>
                <a:effectLst/>
                <a:latin typeface="Helvetica" pitchFamily="2" charset="0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CFC946C-6FF0-8D50-92B2-A65A145BD54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63878" y="1871289"/>
              <a:ext cx="10789921" cy="4210130"/>
              <a:chOff x="663878" y="737941"/>
              <a:chExt cx="11082637" cy="4324354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5E2E59D2-1D4C-7D33-CF43-0834FBC14D87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63879" y="737941"/>
                <a:ext cx="11082636" cy="761579"/>
                <a:chOff x="663879" y="737941"/>
                <a:chExt cx="11082636" cy="761579"/>
              </a:xfrm>
            </p:grpSpPr>
            <p:cxnSp>
              <p:nvCxnSpPr>
                <p:cNvPr id="29" name="Straight Arrow Connector 28">
                  <a:extLst>
                    <a:ext uri="{FF2B5EF4-FFF2-40B4-BE49-F238E27FC236}">
                      <a16:creationId xmlns:a16="http://schemas.microsoft.com/office/drawing/2014/main" id="{740192AB-82CD-BE72-7E46-8761B0F0307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63879" y="1402080"/>
                  <a:ext cx="11052633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triangle"/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539FEB09-801C-8521-A231-9463E8227328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1133856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84F17B27-FDC0-E20C-D307-D899CBEA3BEE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1705356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E84AA0A6-3586-D337-059C-F9AB98AE692F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2276856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BACB4371-3E7A-BD86-1B2B-53F4C8393A1B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2848356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5D05791A-C330-CB6E-5903-CE9B07FA6B7C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3419856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1AF9A5F6-2A46-967C-1290-AEA79772F902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3991356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4258736D-1716-B1EC-B4F1-05F47FC2DA49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4562856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69396A4A-8521-F2AB-A6B2-CE537D4BCFB3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5134356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24390AF5-8EB3-46C5-C844-6CCEC23CBEEE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5705856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5C71C38D-1C92-3FE9-ED98-6DB69DB2F86C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6277356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6E144F65-19FE-5EB8-F9B8-462D426BCC97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6848856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F684211E-6F33-D4CE-D35B-DA0B68FDD1D2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7420356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093EADA5-DE61-BEA0-746C-A33DC7E18185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7991856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474C7DBA-5855-F2F7-FCA5-437ABEA37226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8563356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359961FA-BDAB-ED3D-C3F4-CEDE69A294A6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9134856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181B2579-F0E7-6182-0680-0C9954EA5452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9706356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92FE74F8-7164-EEB8-E683-7107A5C94C53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10277856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E5415767-8FE7-26E1-982C-A2069C8CF282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11198352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0C0CBA87-EE8E-C9A0-D5FA-DF52878F2975}"/>
                    </a:ext>
                  </a:extLst>
                </p:cNvPr>
                <p:cNvSpPr txBox="1"/>
                <p:nvPr/>
              </p:nvSpPr>
              <p:spPr>
                <a:xfrm>
                  <a:off x="894589" y="986135"/>
                  <a:ext cx="5852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zeV</a:t>
                  </a:r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38CA6618-6B13-1E62-33EE-E582021FAA8B}"/>
                    </a:ext>
                  </a:extLst>
                </p:cNvPr>
                <p:cNvSpPr txBox="1"/>
                <p:nvPr/>
              </p:nvSpPr>
              <p:spPr>
                <a:xfrm>
                  <a:off x="1479805" y="986134"/>
                  <a:ext cx="5852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aeV</a:t>
                  </a:r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AE8A8B7C-FF9D-67F7-C76D-16E2A60AA96E}"/>
                    </a:ext>
                  </a:extLst>
                </p:cNvPr>
                <p:cNvSpPr txBox="1"/>
                <p:nvPr/>
              </p:nvSpPr>
              <p:spPr>
                <a:xfrm>
                  <a:off x="2065021" y="986133"/>
                  <a:ext cx="5852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feV</a:t>
                  </a:r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93A3E889-6BAB-CBE4-68E6-58E4B0405444}"/>
                    </a:ext>
                  </a:extLst>
                </p:cNvPr>
                <p:cNvSpPr txBox="1"/>
                <p:nvPr/>
              </p:nvSpPr>
              <p:spPr>
                <a:xfrm>
                  <a:off x="2606042" y="986132"/>
                  <a:ext cx="5852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peV</a:t>
                  </a:r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AD8184D6-393F-2B3E-153A-7C796DEB6D89}"/>
                    </a:ext>
                  </a:extLst>
                </p:cNvPr>
                <p:cNvSpPr txBox="1"/>
                <p:nvPr/>
              </p:nvSpPr>
              <p:spPr>
                <a:xfrm>
                  <a:off x="3180589" y="994497"/>
                  <a:ext cx="5852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neV</a:t>
                  </a:r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5" name="TextBox 54">
                      <a:extLst>
                        <a:ext uri="{FF2B5EF4-FFF2-40B4-BE49-F238E27FC236}">
                          <a16:creationId xmlns:a16="http://schemas.microsoft.com/office/drawing/2014/main" id="{7B64F05D-84FE-0E81-3B97-B51089342B7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765805" y="990670"/>
                      <a:ext cx="585216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r>
                            <a:rPr lang="en-US" sz="14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𝜇</m:t>
                          </m:r>
                        </m:oMath>
                      </a14:m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55" name="TextBox 54">
                      <a:extLst>
                        <a:ext uri="{FF2B5EF4-FFF2-40B4-BE49-F238E27FC236}">
                          <a16:creationId xmlns:a16="http://schemas.microsoft.com/office/drawing/2014/main" id="{7B64F05D-84FE-0E81-3B97-B51089342B7B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765805" y="990670"/>
                      <a:ext cx="585216" cy="307777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 t="-4000" b="-24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33E58C8A-012D-7ACB-00D7-8447A125D29A}"/>
                    </a:ext>
                  </a:extLst>
                </p:cNvPr>
                <p:cNvSpPr txBox="1"/>
                <p:nvPr/>
              </p:nvSpPr>
              <p:spPr>
                <a:xfrm>
                  <a:off x="4337304" y="992583"/>
                  <a:ext cx="5852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meV</a:t>
                  </a:r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536A2C82-9636-7ABB-8D99-92B91FDAE256}"/>
                    </a:ext>
                  </a:extLst>
                </p:cNvPr>
                <p:cNvSpPr txBox="1"/>
                <p:nvPr/>
              </p:nvSpPr>
              <p:spPr>
                <a:xfrm>
                  <a:off x="4841748" y="1006332"/>
                  <a:ext cx="5852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eV</a:t>
                  </a: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F089C792-3F8D-5482-9E22-1A97AA7EAEC4}"/>
                    </a:ext>
                  </a:extLst>
                </p:cNvPr>
                <p:cNvSpPr txBox="1"/>
                <p:nvPr/>
              </p:nvSpPr>
              <p:spPr>
                <a:xfrm>
                  <a:off x="5393436" y="998679"/>
                  <a:ext cx="5852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keV</a:t>
                  </a:r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8351B23F-2E49-6AEC-A007-F2D5AB6799A2}"/>
                    </a:ext>
                  </a:extLst>
                </p:cNvPr>
                <p:cNvSpPr txBox="1"/>
                <p:nvPr/>
              </p:nvSpPr>
              <p:spPr>
                <a:xfrm>
                  <a:off x="5978652" y="1006332"/>
                  <a:ext cx="5852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MeV</a:t>
                  </a: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B650DD80-DC29-80A8-C6D2-F7943743E6A7}"/>
                    </a:ext>
                  </a:extLst>
                </p:cNvPr>
                <p:cNvSpPr txBox="1"/>
                <p:nvPr/>
              </p:nvSpPr>
              <p:spPr>
                <a:xfrm>
                  <a:off x="6568439" y="992583"/>
                  <a:ext cx="5852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GeV</a:t>
                  </a: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7CC57145-8D17-3441-AE0A-94687CE4BD6C}"/>
                    </a:ext>
                  </a:extLst>
                </p:cNvPr>
                <p:cNvSpPr txBox="1"/>
                <p:nvPr/>
              </p:nvSpPr>
              <p:spPr>
                <a:xfrm>
                  <a:off x="7153654" y="992583"/>
                  <a:ext cx="5852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TeV</a:t>
                  </a:r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3E4CF196-CD52-0FD6-FD92-CA69A7C25FF3}"/>
                    </a:ext>
                  </a:extLst>
                </p:cNvPr>
                <p:cNvSpPr txBox="1"/>
                <p:nvPr/>
              </p:nvSpPr>
              <p:spPr>
                <a:xfrm>
                  <a:off x="7710678" y="986132"/>
                  <a:ext cx="5852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PeV</a:t>
                  </a:r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05A9372C-D8FA-8B9E-4A99-64433C15B2A6}"/>
                    </a:ext>
                  </a:extLst>
                </p:cNvPr>
                <p:cNvSpPr txBox="1"/>
                <p:nvPr/>
              </p:nvSpPr>
              <p:spPr>
                <a:xfrm>
                  <a:off x="8282177" y="992582"/>
                  <a:ext cx="5852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EeV</a:t>
                  </a:r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0E061E5F-B368-6804-45E4-FDF2CA4F68C9}"/>
                    </a:ext>
                  </a:extLst>
                </p:cNvPr>
                <p:cNvSpPr txBox="1"/>
                <p:nvPr/>
              </p:nvSpPr>
              <p:spPr>
                <a:xfrm>
                  <a:off x="10216133" y="916808"/>
                  <a:ext cx="5852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i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M</a:t>
                  </a:r>
                  <a:r>
                    <a:rPr lang="en-US" sz="1400" i="1" baseline="-250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pl</a:t>
                  </a:r>
                  <a:endParaRPr lang="en-US" sz="1400" i="1" baseline="-25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6B6D526D-2B5C-BF67-2538-416AF8183CA8}"/>
                    </a:ext>
                  </a:extLst>
                </p:cNvPr>
                <p:cNvSpPr txBox="1"/>
                <p:nvPr/>
              </p:nvSpPr>
              <p:spPr>
                <a:xfrm>
                  <a:off x="9574534" y="737941"/>
                  <a:ext cx="641599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i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GUT scale</a:t>
                  </a:r>
                  <a:endParaRPr lang="en-US" sz="1400" i="1" baseline="-25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66" name="Group 65">
                  <a:extLst>
                    <a:ext uri="{FF2B5EF4-FFF2-40B4-BE49-F238E27FC236}">
                      <a16:creationId xmlns:a16="http://schemas.microsoft.com/office/drawing/2014/main" id="{5EDC907F-9FC5-F47A-3ABF-0DD5DE94761C}"/>
                    </a:ext>
                  </a:extLst>
                </p:cNvPr>
                <p:cNvGrpSpPr/>
                <p:nvPr/>
              </p:nvGrpSpPr>
              <p:grpSpPr>
                <a:xfrm rot="1079118">
                  <a:off x="10878327" y="1304639"/>
                  <a:ext cx="45719" cy="194881"/>
                  <a:chOff x="11332633" y="1962440"/>
                  <a:chExt cx="45719" cy="194881"/>
                </a:xfrm>
              </p:grpSpPr>
              <p:sp>
                <p:nvSpPr>
                  <p:cNvPr id="69" name="Rectangle 68">
                    <a:extLst>
                      <a:ext uri="{FF2B5EF4-FFF2-40B4-BE49-F238E27FC236}">
                        <a16:creationId xmlns:a16="http://schemas.microsoft.com/office/drawing/2014/main" id="{201F6FD4-7512-9A52-ED27-19B9064A6493}"/>
                      </a:ext>
                    </a:extLst>
                  </p:cNvPr>
                  <p:cNvSpPr/>
                  <p:nvPr/>
                </p:nvSpPr>
                <p:spPr>
                  <a:xfrm>
                    <a:off x="11332633" y="1969302"/>
                    <a:ext cx="45719" cy="18288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70" name="Straight Connector 69">
                    <a:extLst>
                      <a:ext uri="{FF2B5EF4-FFF2-40B4-BE49-F238E27FC236}">
                        <a16:creationId xmlns:a16="http://schemas.microsoft.com/office/drawing/2014/main" id="{D6253723-0BDA-6518-7088-A459EF5B32EA}"/>
                      </a:ext>
                    </a:extLst>
                  </p:cNvPr>
                  <p:cNvCxnSpPr>
                    <a:cxnSpLocks noChangeAspect="1"/>
                  </p:cNvCxnSpPr>
                  <p:nvPr/>
                </p:nvCxnSpPr>
                <p:spPr>
                  <a:xfrm>
                    <a:off x="11338129" y="1974441"/>
                    <a:ext cx="0" cy="18288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Straight Connector 70">
                    <a:extLst>
                      <a:ext uri="{FF2B5EF4-FFF2-40B4-BE49-F238E27FC236}">
                        <a16:creationId xmlns:a16="http://schemas.microsoft.com/office/drawing/2014/main" id="{1E6AB0F0-E03A-1FEE-9DF6-C62D725575A4}"/>
                      </a:ext>
                    </a:extLst>
                  </p:cNvPr>
                  <p:cNvCxnSpPr>
                    <a:cxnSpLocks noChangeAspect="1"/>
                  </p:cNvCxnSpPr>
                  <p:nvPr/>
                </p:nvCxnSpPr>
                <p:spPr>
                  <a:xfrm>
                    <a:off x="11373965" y="1962440"/>
                    <a:ext cx="0" cy="18288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7" name="TextBox 66">
                      <a:extLst>
                        <a:ext uri="{FF2B5EF4-FFF2-40B4-BE49-F238E27FC236}">
                          <a16:creationId xmlns:a16="http://schemas.microsoft.com/office/drawing/2014/main" id="{6DC844E5-C39F-C780-EE02-EF67A3F0DAB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787632" y="983899"/>
                      <a:ext cx="958883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r>
                        <a:rPr lang="en-US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14:m>
                        <m:oMath xmlns:m="http://schemas.openxmlformats.org/officeDocument/2006/math">
                          <m:r>
                            <a:rPr lang="en-US" sz="1400" i="1" baseline="-250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⨀</m:t>
                          </m:r>
                        </m:oMath>
                      </a14:m>
                      <a:endParaRPr lang="en-US" sz="1400" baseline="-25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67" name="TextBox 66">
                      <a:extLst>
                        <a:ext uri="{FF2B5EF4-FFF2-40B4-BE49-F238E27FC236}">
                          <a16:creationId xmlns:a16="http://schemas.microsoft.com/office/drawing/2014/main" id="{6DC844E5-C39F-C780-EE02-EF67A3F0DAB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787632" y="983899"/>
                      <a:ext cx="958883" cy="307777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t="-4167" b="-25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BB0C2383-4432-4CB7-59A8-9FB9F169E9B6}"/>
                    </a:ext>
                  </a:extLst>
                </p:cNvPr>
                <p:cNvSpPr txBox="1"/>
                <p:nvPr/>
              </p:nvSpPr>
              <p:spPr>
                <a:xfrm>
                  <a:off x="8868157" y="996091"/>
                  <a:ext cx="5852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ZeV</a:t>
                  </a:r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6FF30191-70BF-F7C5-8874-ADB4285BE84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919717" y="1200201"/>
                <a:ext cx="1" cy="182880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92511351-3571-F2D9-1368-79B235433E4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498837" y="1206297"/>
                <a:ext cx="1" cy="182880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BA8E656-47EE-34B9-CEC8-819609838D5B}"/>
                  </a:ext>
                </a:extLst>
              </p:cNvPr>
              <p:cNvGrpSpPr/>
              <p:nvPr/>
            </p:nvGrpSpPr>
            <p:grpSpPr>
              <a:xfrm>
                <a:off x="6848856" y="1797828"/>
                <a:ext cx="1155185" cy="369331"/>
                <a:chOff x="3979165" y="1797828"/>
                <a:chExt cx="1155185" cy="369331"/>
              </a:xfrm>
            </p:grpSpPr>
            <p:sp>
              <p:nvSpPr>
                <p:cNvPr id="24" name="Rounded Rectangle 23">
                  <a:extLst>
                    <a:ext uri="{FF2B5EF4-FFF2-40B4-BE49-F238E27FC236}">
                      <a16:creationId xmlns:a16="http://schemas.microsoft.com/office/drawing/2014/main" id="{A2512E44-74F6-47E4-621C-68E25414EA3A}"/>
                    </a:ext>
                  </a:extLst>
                </p:cNvPr>
                <p:cNvSpPr/>
                <p:nvPr/>
              </p:nvSpPr>
              <p:spPr>
                <a:xfrm>
                  <a:off x="3991356" y="1797828"/>
                  <a:ext cx="1142994" cy="369327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049F78C5-4A1B-3800-32B1-C4C06C2189D4}"/>
                    </a:ext>
                  </a:extLst>
                </p:cNvPr>
                <p:cNvSpPr txBox="1"/>
                <p:nvPr/>
              </p:nvSpPr>
              <p:spPr>
                <a:xfrm>
                  <a:off x="3979165" y="1797828"/>
                  <a:ext cx="114298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accent2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WIMPs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5707C517-4C28-3F6E-AE36-765DC68EE254}"/>
                  </a:ext>
                </a:extLst>
              </p:cNvPr>
              <p:cNvGrpSpPr/>
              <p:nvPr/>
            </p:nvGrpSpPr>
            <p:grpSpPr>
              <a:xfrm>
                <a:off x="663878" y="4506775"/>
                <a:ext cx="11052625" cy="555520"/>
                <a:chOff x="663878" y="4506775"/>
                <a:chExt cx="11052625" cy="555520"/>
              </a:xfrm>
            </p:grpSpPr>
            <p:sp>
              <p:nvSpPr>
                <p:cNvPr id="16" name="Rounded Rectangle 15">
                  <a:extLst>
                    <a:ext uri="{FF2B5EF4-FFF2-40B4-BE49-F238E27FC236}">
                      <a16:creationId xmlns:a16="http://schemas.microsoft.com/office/drawing/2014/main" id="{40B5D1A3-3D14-D272-0A34-1360B69A2E50}"/>
                    </a:ext>
                  </a:extLst>
                </p:cNvPr>
                <p:cNvSpPr/>
                <p:nvPr/>
              </p:nvSpPr>
              <p:spPr>
                <a:xfrm>
                  <a:off x="5537859" y="4519584"/>
                  <a:ext cx="6178644" cy="182836"/>
                </a:xfrm>
                <a:prstGeom prst="roundRect">
                  <a:avLst/>
                </a:prstGeom>
                <a:gradFill flip="none" rotWithShape="1">
                  <a:gsLst>
                    <a:gs pos="74000">
                      <a:srgbClr val="F7C6AD"/>
                    </a:gs>
                    <a:gs pos="100000">
                      <a:schemeClr val="bg1"/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Rounded Rectangle 16">
                  <a:extLst>
                    <a:ext uri="{FF2B5EF4-FFF2-40B4-BE49-F238E27FC236}">
                      <a16:creationId xmlns:a16="http://schemas.microsoft.com/office/drawing/2014/main" id="{0C6457D9-3F27-18CF-7F22-CD4E260E20AB}"/>
                    </a:ext>
                  </a:extLst>
                </p:cNvPr>
                <p:cNvSpPr/>
                <p:nvPr/>
              </p:nvSpPr>
              <p:spPr>
                <a:xfrm rot="10800000">
                  <a:off x="663878" y="4506775"/>
                  <a:ext cx="4729557" cy="206292"/>
                </a:xfrm>
                <a:prstGeom prst="roundRect">
                  <a:avLst/>
                </a:prstGeom>
                <a:gradFill flip="none" rotWithShape="1">
                  <a:gsLst>
                    <a:gs pos="74000">
                      <a:srgbClr val="83CCEC"/>
                    </a:gs>
                    <a:gs pos="100000">
                      <a:schemeClr val="bg1"/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0" name="TextBox 19">
                      <a:extLst>
                        <a:ext uri="{FF2B5EF4-FFF2-40B4-BE49-F238E27FC236}">
                          <a16:creationId xmlns:a16="http://schemas.microsoft.com/office/drawing/2014/main" id="{B5076797-E2A9-98D6-8E93-A7DE6335D60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87197" y="4682943"/>
                      <a:ext cx="2567833" cy="37935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Wave-like (</a:t>
                      </a:r>
                      <a14:m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𝑛</m:t>
                          </m:r>
                          <m:r>
                            <a:rPr lang="en-US" b="0" i="0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/</m:t>
                          </m:r>
                          <m:r>
                            <a:rPr lang="en-US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𝜆</m:t>
                          </m:r>
                          <m:r>
                            <a:rPr lang="en-US" b="0" i="1" baseline="30000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  <m:r>
                            <a:rPr lang="en-US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≫1)</m:t>
                          </m:r>
                        </m:oMath>
                      </a14:m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0" name="TextBox 19">
                      <a:extLst>
                        <a:ext uri="{FF2B5EF4-FFF2-40B4-BE49-F238E27FC236}">
                          <a16:creationId xmlns:a16="http://schemas.microsoft.com/office/drawing/2014/main" id="{B5076797-E2A9-98D6-8E93-A7DE6335D601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187197" y="4682943"/>
                      <a:ext cx="2567833" cy="379352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 t="-6667" b="-26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TextBox 22">
                      <a:extLst>
                        <a:ext uri="{FF2B5EF4-FFF2-40B4-BE49-F238E27FC236}">
                          <a16:creationId xmlns:a16="http://schemas.microsoft.com/office/drawing/2014/main" id="{D5B8E144-5F9C-579B-5C71-683AC4D01C6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320097" y="4666670"/>
                      <a:ext cx="2896036" cy="37935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Particle-like (</a:t>
                      </a:r>
                      <a14:m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𝑛</m:t>
                          </m:r>
                          <m:r>
                            <a:rPr lang="en-US" b="0" i="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/</m:t>
                          </m:r>
                          <m:r>
                            <a:rPr lang="en-US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𝜆</m:t>
                          </m:r>
                          <m:r>
                            <a:rPr lang="en-US" b="0" i="1" baseline="3000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  <m:r>
                            <a:rPr lang="en-US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≪1)</m:t>
                          </m:r>
                        </m:oMath>
                      </a14:m>
                      <a:endParaRPr lang="en-US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3" name="TextBox 22">
                      <a:extLst>
                        <a:ext uri="{FF2B5EF4-FFF2-40B4-BE49-F238E27FC236}">
                          <a16:creationId xmlns:a16="http://schemas.microsoft.com/office/drawing/2014/main" id="{D5B8E144-5F9C-579B-5C71-683AC4D01C63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320097" y="4666670"/>
                      <a:ext cx="2896036" cy="379352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t="-6667" b="-26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9F71E47-15DA-13B2-279C-515E66938F31}"/>
                </a:ext>
              </a:extLst>
            </p:cNvPr>
            <p:cNvSpPr txBox="1"/>
            <p:nvPr/>
          </p:nvSpPr>
          <p:spPr>
            <a:xfrm>
              <a:off x="-717617" y="1859846"/>
              <a:ext cx="45946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Helvetica" pitchFamily="2" charset="0"/>
                </a:rPr>
                <a:t>Dark matter mass:</a:t>
              </a:r>
            </a:p>
          </p:txBody>
        </p:sp>
      </p:grpSp>
      <p:sp>
        <p:nvSpPr>
          <p:cNvPr id="95" name="Rounded Rectangle 94">
            <a:extLst>
              <a:ext uri="{FF2B5EF4-FFF2-40B4-BE49-F238E27FC236}">
                <a16:creationId xmlns:a16="http://schemas.microsoft.com/office/drawing/2014/main" id="{A684B9E1-FB60-3C6B-F089-865DD90009BF}"/>
              </a:ext>
            </a:extLst>
          </p:cNvPr>
          <p:cNvSpPr/>
          <p:nvPr/>
        </p:nvSpPr>
        <p:spPr>
          <a:xfrm>
            <a:off x="3877023" y="2993333"/>
            <a:ext cx="976591" cy="359572"/>
          </a:xfrm>
          <a:prstGeom prst="roundRect">
            <a:avLst/>
          </a:prstGeom>
          <a:solidFill>
            <a:srgbClr val="83CD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55D66F5-493C-6518-6ED5-DAE19BF96781}"/>
              </a:ext>
            </a:extLst>
          </p:cNvPr>
          <p:cNvSpPr txBox="1"/>
          <p:nvPr/>
        </p:nvSpPr>
        <p:spPr>
          <a:xfrm>
            <a:off x="3921278" y="2983572"/>
            <a:ext cx="938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Axions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9344D3-0DA9-AA9A-BA14-CA5199C2D4D6}"/>
              </a:ext>
            </a:extLst>
          </p:cNvPr>
          <p:cNvSpPr txBox="1"/>
          <p:nvPr/>
        </p:nvSpPr>
        <p:spPr>
          <a:xfrm>
            <a:off x="419098" y="881251"/>
            <a:ext cx="11278916" cy="779973"/>
          </a:xfrm>
          <a:prstGeom prst="rect">
            <a:avLst/>
          </a:prstGeom>
          <a:noFill/>
        </p:spPr>
        <p:txBody>
          <a:bodyPr wrap="square" lIns="101870" tIns="50935" rIns="101870" bIns="50935" rtlCol="0">
            <a:spAutoFit/>
          </a:bodyPr>
          <a:lstStyle/>
          <a:p>
            <a:pPr marL="318346" indent="-318346">
              <a:spcBef>
                <a:spcPts val="1200"/>
              </a:spcBef>
              <a:buFont typeface="Arial"/>
              <a:buChar char="•"/>
            </a:pPr>
            <a:r>
              <a:rPr lang="en-US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There is astrophysical evidence for dark matter spanning from galactic to cosmological length scales</a:t>
            </a:r>
          </a:p>
          <a:p>
            <a:pPr marL="775546" lvl="1" indent="-318346">
              <a:spcBef>
                <a:spcPts val="1200"/>
              </a:spcBef>
              <a:buFont typeface="Arial"/>
              <a:buChar char="•"/>
            </a:pPr>
            <a:r>
              <a:rPr lang="en-US" sz="1600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WIMPs and Axions are compelling candidates for this DM</a:t>
            </a:r>
          </a:p>
        </p:txBody>
      </p:sp>
    </p:spTree>
    <p:extLst>
      <p:ext uri="{BB962C8B-B14F-4D97-AF65-F5344CB8AC3E}">
        <p14:creationId xmlns:p14="http://schemas.microsoft.com/office/powerpoint/2010/main" val="21186699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95044-8FC3-87D9-2950-87255BA4C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940B1B1-CD0B-9A83-7233-AAD78EE23136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F48709F7-56BF-2BEA-50ED-EE15C4D0E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23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2972046-7B5D-6A4B-4B95-1812ACC9B166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cs typeface="Helvetica"/>
              </a:rPr>
              <a:t>Dark matter candidates</a:t>
            </a:r>
            <a:endParaRPr lang="en-US" sz="4400" dirty="0">
              <a:solidFill>
                <a:srgbClr val="984807"/>
              </a:solidFill>
              <a:latin typeface="Helvetica"/>
              <a:ea typeface="ＭＳ Ｐゴシック" charset="0"/>
              <a:cs typeface="Helvetica"/>
            </a:endParaRPr>
          </a:p>
        </p:txBody>
      </p:sp>
      <p:sp>
        <p:nvSpPr>
          <p:cNvPr id="30" name="Footer Placeholder 7">
            <a:extLst>
              <a:ext uri="{FF2B5EF4-FFF2-40B4-BE49-F238E27FC236}">
                <a16:creationId xmlns:a16="http://schemas.microsoft.com/office/drawing/2014/main" id="{CF9FE470-4A62-0024-7879-EE68CC810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FRIB - Sept. 12, 2025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31" name="Footer Placeholder 7">
            <a:extLst>
              <a:ext uri="{FF2B5EF4-FFF2-40B4-BE49-F238E27FC236}">
                <a16:creationId xmlns:a16="http://schemas.microsoft.com/office/drawing/2014/main" id="{A67DAF01-29A4-1C98-B603-E4FA6F84C404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1F860FFE-70F1-FE29-7E0F-2251AB3DB31A}"/>
              </a:ext>
            </a:extLst>
          </p:cNvPr>
          <p:cNvGrpSpPr/>
          <p:nvPr/>
        </p:nvGrpSpPr>
        <p:grpSpPr>
          <a:xfrm>
            <a:off x="-717617" y="1949999"/>
            <a:ext cx="12980496" cy="4460004"/>
            <a:chOff x="-717617" y="1859846"/>
            <a:chExt cx="12980496" cy="446000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32FE94B-6B89-594F-D677-3AF58B60072B}"/>
                </a:ext>
              </a:extLst>
            </p:cNvPr>
            <p:cNvSpPr/>
            <p:nvPr/>
          </p:nvSpPr>
          <p:spPr>
            <a:xfrm>
              <a:off x="4981220" y="6042851"/>
              <a:ext cx="7281659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i="1" dirty="0">
                  <a:solidFill>
                    <a:srgbClr val="000000"/>
                  </a:solidFill>
                  <a:latin typeface="Helvetica" pitchFamily="2" charset="0"/>
                </a:rPr>
                <a:t>Adapted from US Cosmic Visions: New Ideas in Dark Matter 2017: Community Report, arXiv:1707.04591 </a:t>
              </a:r>
              <a:endParaRPr lang="en-US" sz="1200" i="1" dirty="0">
                <a:solidFill>
                  <a:srgbClr val="000000"/>
                </a:solidFill>
                <a:effectLst/>
                <a:latin typeface="Helvetica" pitchFamily="2" charset="0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9817C22-B3B2-287A-3067-D6ACC80322E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63878" y="1871289"/>
              <a:ext cx="10789921" cy="4210130"/>
              <a:chOff x="663878" y="737941"/>
              <a:chExt cx="11082637" cy="4324354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D0DEC97B-DC51-F98A-2E64-E05363CCC8F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63879" y="737941"/>
                <a:ext cx="11082636" cy="761579"/>
                <a:chOff x="663879" y="737941"/>
                <a:chExt cx="11082636" cy="761579"/>
              </a:xfrm>
            </p:grpSpPr>
            <p:cxnSp>
              <p:nvCxnSpPr>
                <p:cNvPr id="29" name="Straight Arrow Connector 28">
                  <a:extLst>
                    <a:ext uri="{FF2B5EF4-FFF2-40B4-BE49-F238E27FC236}">
                      <a16:creationId xmlns:a16="http://schemas.microsoft.com/office/drawing/2014/main" id="{92D9D46A-B06A-BFB1-C26B-A71ECCB1850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63879" y="1402080"/>
                  <a:ext cx="11052633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triangle"/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DE3BED1D-1D06-B631-A47C-FA9E931607D3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1133856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464B7062-24F0-4EA6-406E-1D3146685C3A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1705356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435177BE-45E4-36F2-E321-341202387990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2276856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5536B6D7-4AFA-615D-E68C-41E89EDA7B28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2848356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A961FEAF-7E99-9080-3847-0CD36CDD73DB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3419856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ADEDE332-6556-ED37-3C42-974C5CD46D58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3991356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B1DA9126-B8FB-78F3-BD7F-737F17EE8DE2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4562856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104C5FD9-3EEC-1EF9-3DBD-C68DA349D01B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5134356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5AB9DC1E-D334-985D-3E1D-4DAB5DE3E149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5705856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FE34D94F-3BD1-E994-3E1E-ACEAE0564719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6277356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AD5AD847-2B28-8506-EADB-F27FDDC934A9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6848856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1DB7EEEF-47C1-7E94-C7F0-65F24C367CC8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7420356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DF2C074D-7E96-7F6D-1469-7727893C4C04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7991856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106556C0-6642-E6BA-5F7C-DDC3A211EADA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8563356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A4D212FA-8E54-82A1-0B39-19E2FEEE4C3E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9134856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1EB90786-AA09-90D7-F961-550854DF5827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9706356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988861B6-8828-ED1E-9A5B-D164A67A9F7C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10277856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E85EFC0A-B0CC-CE73-B678-4C1B210756B8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11198352" y="1310640"/>
                  <a:ext cx="0" cy="1828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EA598AE0-03D4-2B81-2722-8D3F5CD0E101}"/>
                    </a:ext>
                  </a:extLst>
                </p:cNvPr>
                <p:cNvSpPr txBox="1"/>
                <p:nvPr/>
              </p:nvSpPr>
              <p:spPr>
                <a:xfrm>
                  <a:off x="894589" y="986135"/>
                  <a:ext cx="5852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zeV</a:t>
                  </a:r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B575338F-7805-0128-2971-F02D3F1A2C55}"/>
                    </a:ext>
                  </a:extLst>
                </p:cNvPr>
                <p:cNvSpPr txBox="1"/>
                <p:nvPr/>
              </p:nvSpPr>
              <p:spPr>
                <a:xfrm>
                  <a:off x="1479805" y="986134"/>
                  <a:ext cx="5852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aeV</a:t>
                  </a:r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F9AC999A-FA2A-388B-326E-F72AAD384645}"/>
                    </a:ext>
                  </a:extLst>
                </p:cNvPr>
                <p:cNvSpPr txBox="1"/>
                <p:nvPr/>
              </p:nvSpPr>
              <p:spPr>
                <a:xfrm>
                  <a:off x="2065021" y="986133"/>
                  <a:ext cx="5852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feV</a:t>
                  </a:r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36895CB9-268A-91F4-019F-DD51116A97B0}"/>
                    </a:ext>
                  </a:extLst>
                </p:cNvPr>
                <p:cNvSpPr txBox="1"/>
                <p:nvPr/>
              </p:nvSpPr>
              <p:spPr>
                <a:xfrm>
                  <a:off x="2606042" y="986132"/>
                  <a:ext cx="5852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peV</a:t>
                  </a:r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8A40B9CA-9788-FE1B-9419-A8666A7C2EF9}"/>
                    </a:ext>
                  </a:extLst>
                </p:cNvPr>
                <p:cNvSpPr txBox="1"/>
                <p:nvPr/>
              </p:nvSpPr>
              <p:spPr>
                <a:xfrm>
                  <a:off x="3180589" y="994497"/>
                  <a:ext cx="5852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neV</a:t>
                  </a:r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5" name="TextBox 54">
                      <a:extLst>
                        <a:ext uri="{FF2B5EF4-FFF2-40B4-BE49-F238E27FC236}">
                          <a16:creationId xmlns:a16="http://schemas.microsoft.com/office/drawing/2014/main" id="{65686591-FB9D-E3DA-282A-0275891270A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765805" y="990670"/>
                      <a:ext cx="585216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r>
                            <a:rPr lang="en-US" sz="14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𝜇</m:t>
                          </m:r>
                        </m:oMath>
                      </a14:m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55" name="TextBox 54">
                      <a:extLst>
                        <a:ext uri="{FF2B5EF4-FFF2-40B4-BE49-F238E27FC236}">
                          <a16:creationId xmlns:a16="http://schemas.microsoft.com/office/drawing/2014/main" id="{65686591-FB9D-E3DA-282A-0275891270A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765805" y="990670"/>
                      <a:ext cx="585216" cy="307777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 t="-4000" b="-24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BFC1FEDB-4978-AFF7-96DB-791579483034}"/>
                    </a:ext>
                  </a:extLst>
                </p:cNvPr>
                <p:cNvSpPr txBox="1"/>
                <p:nvPr/>
              </p:nvSpPr>
              <p:spPr>
                <a:xfrm>
                  <a:off x="4337304" y="992583"/>
                  <a:ext cx="5852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meV</a:t>
                  </a:r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44F48020-5A8E-ED46-0B20-57865F023CDA}"/>
                    </a:ext>
                  </a:extLst>
                </p:cNvPr>
                <p:cNvSpPr txBox="1"/>
                <p:nvPr/>
              </p:nvSpPr>
              <p:spPr>
                <a:xfrm>
                  <a:off x="4841748" y="1006332"/>
                  <a:ext cx="5852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eV</a:t>
                  </a: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097A382F-81D4-8196-18D4-FF225DD27BAB}"/>
                    </a:ext>
                  </a:extLst>
                </p:cNvPr>
                <p:cNvSpPr txBox="1"/>
                <p:nvPr/>
              </p:nvSpPr>
              <p:spPr>
                <a:xfrm>
                  <a:off x="5393436" y="998679"/>
                  <a:ext cx="5852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keV</a:t>
                  </a:r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AABFB741-4A4C-D8B4-1205-F583756C078E}"/>
                    </a:ext>
                  </a:extLst>
                </p:cNvPr>
                <p:cNvSpPr txBox="1"/>
                <p:nvPr/>
              </p:nvSpPr>
              <p:spPr>
                <a:xfrm>
                  <a:off x="5978652" y="1006332"/>
                  <a:ext cx="5852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MeV</a:t>
                  </a: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4D41B4C9-B6D2-4F05-D51E-B4DBC39158B9}"/>
                    </a:ext>
                  </a:extLst>
                </p:cNvPr>
                <p:cNvSpPr txBox="1"/>
                <p:nvPr/>
              </p:nvSpPr>
              <p:spPr>
                <a:xfrm>
                  <a:off x="6568439" y="992583"/>
                  <a:ext cx="5852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GeV</a:t>
                  </a: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ABDCC9DA-008A-42AC-B519-9F0CDA4DB759}"/>
                    </a:ext>
                  </a:extLst>
                </p:cNvPr>
                <p:cNvSpPr txBox="1"/>
                <p:nvPr/>
              </p:nvSpPr>
              <p:spPr>
                <a:xfrm>
                  <a:off x="7153654" y="992583"/>
                  <a:ext cx="5852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TeV</a:t>
                  </a:r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3933D0F4-3C88-9181-E626-983843B42597}"/>
                    </a:ext>
                  </a:extLst>
                </p:cNvPr>
                <p:cNvSpPr txBox="1"/>
                <p:nvPr/>
              </p:nvSpPr>
              <p:spPr>
                <a:xfrm>
                  <a:off x="7710678" y="986132"/>
                  <a:ext cx="5852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PeV</a:t>
                  </a:r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E38BD1B5-1253-0F7F-DE96-FE57424B6704}"/>
                    </a:ext>
                  </a:extLst>
                </p:cNvPr>
                <p:cNvSpPr txBox="1"/>
                <p:nvPr/>
              </p:nvSpPr>
              <p:spPr>
                <a:xfrm>
                  <a:off x="8282177" y="992582"/>
                  <a:ext cx="5852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EeV</a:t>
                  </a:r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CFBA567D-8E5A-CED8-4EFB-26B4FB4A774D}"/>
                    </a:ext>
                  </a:extLst>
                </p:cNvPr>
                <p:cNvSpPr txBox="1"/>
                <p:nvPr/>
              </p:nvSpPr>
              <p:spPr>
                <a:xfrm>
                  <a:off x="10216133" y="916808"/>
                  <a:ext cx="5852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i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M</a:t>
                  </a:r>
                  <a:r>
                    <a:rPr lang="en-US" sz="1400" i="1" baseline="-250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pl</a:t>
                  </a:r>
                  <a:endParaRPr lang="en-US" sz="1400" i="1" baseline="-25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29620135-CF1C-2634-DDF5-36F502D39A79}"/>
                    </a:ext>
                  </a:extLst>
                </p:cNvPr>
                <p:cNvSpPr txBox="1"/>
                <p:nvPr/>
              </p:nvSpPr>
              <p:spPr>
                <a:xfrm>
                  <a:off x="9574534" y="737941"/>
                  <a:ext cx="641599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i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GUT scale</a:t>
                  </a:r>
                  <a:endParaRPr lang="en-US" sz="1400" i="1" baseline="-25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66" name="Group 65">
                  <a:extLst>
                    <a:ext uri="{FF2B5EF4-FFF2-40B4-BE49-F238E27FC236}">
                      <a16:creationId xmlns:a16="http://schemas.microsoft.com/office/drawing/2014/main" id="{F531CB94-61E7-B7A1-BD36-87BB64706001}"/>
                    </a:ext>
                  </a:extLst>
                </p:cNvPr>
                <p:cNvGrpSpPr/>
                <p:nvPr/>
              </p:nvGrpSpPr>
              <p:grpSpPr>
                <a:xfrm rot="1079118">
                  <a:off x="10878327" y="1304639"/>
                  <a:ext cx="45719" cy="194881"/>
                  <a:chOff x="11332633" y="1962440"/>
                  <a:chExt cx="45719" cy="194881"/>
                </a:xfrm>
              </p:grpSpPr>
              <p:sp>
                <p:nvSpPr>
                  <p:cNvPr id="69" name="Rectangle 68">
                    <a:extLst>
                      <a:ext uri="{FF2B5EF4-FFF2-40B4-BE49-F238E27FC236}">
                        <a16:creationId xmlns:a16="http://schemas.microsoft.com/office/drawing/2014/main" id="{436DCA9A-D18F-926B-0CE3-3FCFB9C4B147}"/>
                      </a:ext>
                    </a:extLst>
                  </p:cNvPr>
                  <p:cNvSpPr/>
                  <p:nvPr/>
                </p:nvSpPr>
                <p:spPr>
                  <a:xfrm>
                    <a:off x="11332633" y="1969302"/>
                    <a:ext cx="45719" cy="18288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70" name="Straight Connector 69">
                    <a:extLst>
                      <a:ext uri="{FF2B5EF4-FFF2-40B4-BE49-F238E27FC236}">
                        <a16:creationId xmlns:a16="http://schemas.microsoft.com/office/drawing/2014/main" id="{33F1981A-5AD0-A3EE-CA19-F01E3E5A7420}"/>
                      </a:ext>
                    </a:extLst>
                  </p:cNvPr>
                  <p:cNvCxnSpPr>
                    <a:cxnSpLocks noChangeAspect="1"/>
                  </p:cNvCxnSpPr>
                  <p:nvPr/>
                </p:nvCxnSpPr>
                <p:spPr>
                  <a:xfrm>
                    <a:off x="11338129" y="1974441"/>
                    <a:ext cx="0" cy="18288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Straight Connector 70">
                    <a:extLst>
                      <a:ext uri="{FF2B5EF4-FFF2-40B4-BE49-F238E27FC236}">
                        <a16:creationId xmlns:a16="http://schemas.microsoft.com/office/drawing/2014/main" id="{B79FBBA2-D78E-1DEB-4A74-299E5D3EA0B2}"/>
                      </a:ext>
                    </a:extLst>
                  </p:cNvPr>
                  <p:cNvCxnSpPr>
                    <a:cxnSpLocks noChangeAspect="1"/>
                  </p:cNvCxnSpPr>
                  <p:nvPr/>
                </p:nvCxnSpPr>
                <p:spPr>
                  <a:xfrm>
                    <a:off x="11373965" y="1962440"/>
                    <a:ext cx="0" cy="18288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7" name="TextBox 66">
                      <a:extLst>
                        <a:ext uri="{FF2B5EF4-FFF2-40B4-BE49-F238E27FC236}">
                          <a16:creationId xmlns:a16="http://schemas.microsoft.com/office/drawing/2014/main" id="{67B34DED-2495-9892-E25C-DBAAF5B3147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787632" y="983899"/>
                      <a:ext cx="958883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r>
                        <a:rPr lang="en-US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14:m>
                        <m:oMath xmlns:m="http://schemas.openxmlformats.org/officeDocument/2006/math">
                          <m:r>
                            <a:rPr lang="en-US" sz="1400" i="1" baseline="-250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⨀</m:t>
                          </m:r>
                        </m:oMath>
                      </a14:m>
                      <a:endParaRPr lang="en-US" sz="1400" baseline="-25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67" name="TextBox 66">
                      <a:extLst>
                        <a:ext uri="{FF2B5EF4-FFF2-40B4-BE49-F238E27FC236}">
                          <a16:creationId xmlns:a16="http://schemas.microsoft.com/office/drawing/2014/main" id="{67B34DED-2495-9892-E25C-DBAAF5B31471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787632" y="983899"/>
                      <a:ext cx="958883" cy="307777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t="-4167" b="-25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903A727B-979B-225A-152B-32BAF056BFEC}"/>
                    </a:ext>
                  </a:extLst>
                </p:cNvPr>
                <p:cNvSpPr txBox="1"/>
                <p:nvPr/>
              </p:nvSpPr>
              <p:spPr>
                <a:xfrm>
                  <a:off x="8868157" y="996091"/>
                  <a:ext cx="5852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ZeV</a:t>
                  </a:r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6939416A-3444-83D4-BC66-C927058B590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919717" y="1200201"/>
                <a:ext cx="1" cy="182880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8C758C8A-1C63-F10E-9E87-712440B2600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498837" y="1206297"/>
                <a:ext cx="1" cy="182880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E7AB20C-87EB-923B-AD6F-FF70EBD56DF9}"/>
                  </a:ext>
                </a:extLst>
              </p:cNvPr>
              <p:cNvGrpSpPr/>
              <p:nvPr/>
            </p:nvGrpSpPr>
            <p:grpSpPr>
              <a:xfrm>
                <a:off x="2848356" y="1787803"/>
                <a:ext cx="2118921" cy="379352"/>
                <a:chOff x="2848356" y="1787803"/>
                <a:chExt cx="2118921" cy="379352"/>
              </a:xfrm>
            </p:grpSpPr>
            <p:sp>
              <p:nvSpPr>
                <p:cNvPr id="27" name="Rounded Rectangle 26">
                  <a:extLst>
                    <a:ext uri="{FF2B5EF4-FFF2-40B4-BE49-F238E27FC236}">
                      <a16:creationId xmlns:a16="http://schemas.microsoft.com/office/drawing/2014/main" id="{8932052D-5E1D-6385-DD55-C525371FEE40}"/>
                    </a:ext>
                  </a:extLst>
                </p:cNvPr>
                <p:cNvSpPr/>
                <p:nvPr/>
              </p:nvSpPr>
              <p:spPr>
                <a:xfrm>
                  <a:off x="2848356" y="1797828"/>
                  <a:ext cx="2118921" cy="369327"/>
                </a:xfrm>
                <a:prstGeom prst="roundRect">
                  <a:avLst/>
                </a:prstGeom>
                <a:solidFill>
                  <a:srgbClr val="83CDE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CC9CAAFA-677B-5BF4-347D-5620EF7E24D2}"/>
                    </a:ext>
                  </a:extLst>
                </p:cNvPr>
                <p:cNvSpPr txBox="1"/>
                <p:nvPr/>
              </p:nvSpPr>
              <p:spPr>
                <a:xfrm>
                  <a:off x="3387291" y="1787803"/>
                  <a:ext cx="963730" cy="3793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accent1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Axions</a:t>
                  </a: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77F860FF-4929-5716-EFBA-5E803BD30F82}"/>
                  </a:ext>
                </a:extLst>
              </p:cNvPr>
              <p:cNvGrpSpPr/>
              <p:nvPr/>
            </p:nvGrpSpPr>
            <p:grpSpPr>
              <a:xfrm>
                <a:off x="6848856" y="1797828"/>
                <a:ext cx="1155185" cy="369332"/>
                <a:chOff x="3979165" y="1797828"/>
                <a:chExt cx="1155185" cy="369332"/>
              </a:xfrm>
            </p:grpSpPr>
            <p:sp>
              <p:nvSpPr>
                <p:cNvPr id="24" name="Rounded Rectangle 23">
                  <a:extLst>
                    <a:ext uri="{FF2B5EF4-FFF2-40B4-BE49-F238E27FC236}">
                      <a16:creationId xmlns:a16="http://schemas.microsoft.com/office/drawing/2014/main" id="{BCB5FCFD-ADB3-388A-F1E4-15B1637F41E0}"/>
                    </a:ext>
                  </a:extLst>
                </p:cNvPr>
                <p:cNvSpPr/>
                <p:nvPr/>
              </p:nvSpPr>
              <p:spPr>
                <a:xfrm>
                  <a:off x="3991356" y="1797828"/>
                  <a:ext cx="1142994" cy="369327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BE81AF3B-C1E4-78B7-2464-CA8BC4BFEFB6}"/>
                    </a:ext>
                  </a:extLst>
                </p:cNvPr>
                <p:cNvSpPr txBox="1"/>
                <p:nvPr/>
              </p:nvSpPr>
              <p:spPr>
                <a:xfrm>
                  <a:off x="3979165" y="1797828"/>
                  <a:ext cx="114298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accent2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WIMPs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DD5522AE-753D-507F-AEA7-4D3E3668E45B}"/>
                  </a:ext>
                </a:extLst>
              </p:cNvPr>
              <p:cNvGrpSpPr/>
              <p:nvPr/>
            </p:nvGrpSpPr>
            <p:grpSpPr>
              <a:xfrm>
                <a:off x="663878" y="4506775"/>
                <a:ext cx="11052625" cy="555520"/>
                <a:chOff x="663878" y="4506775"/>
                <a:chExt cx="11052625" cy="555520"/>
              </a:xfrm>
            </p:grpSpPr>
            <p:sp>
              <p:nvSpPr>
                <p:cNvPr id="16" name="Rounded Rectangle 15">
                  <a:extLst>
                    <a:ext uri="{FF2B5EF4-FFF2-40B4-BE49-F238E27FC236}">
                      <a16:creationId xmlns:a16="http://schemas.microsoft.com/office/drawing/2014/main" id="{C2A745E0-14AD-EF9E-9947-987802546919}"/>
                    </a:ext>
                  </a:extLst>
                </p:cNvPr>
                <p:cNvSpPr/>
                <p:nvPr/>
              </p:nvSpPr>
              <p:spPr>
                <a:xfrm>
                  <a:off x="5537859" y="4519584"/>
                  <a:ext cx="6178644" cy="182836"/>
                </a:xfrm>
                <a:prstGeom prst="roundRect">
                  <a:avLst/>
                </a:prstGeom>
                <a:gradFill flip="none" rotWithShape="1">
                  <a:gsLst>
                    <a:gs pos="74000">
                      <a:srgbClr val="F7C6AD"/>
                    </a:gs>
                    <a:gs pos="100000">
                      <a:schemeClr val="bg1"/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Rounded Rectangle 16">
                  <a:extLst>
                    <a:ext uri="{FF2B5EF4-FFF2-40B4-BE49-F238E27FC236}">
                      <a16:creationId xmlns:a16="http://schemas.microsoft.com/office/drawing/2014/main" id="{4EA70E36-33FC-B204-49BF-041876AEFADB}"/>
                    </a:ext>
                  </a:extLst>
                </p:cNvPr>
                <p:cNvSpPr/>
                <p:nvPr/>
              </p:nvSpPr>
              <p:spPr>
                <a:xfrm rot="10800000">
                  <a:off x="663878" y="4506775"/>
                  <a:ext cx="4729557" cy="206292"/>
                </a:xfrm>
                <a:prstGeom prst="roundRect">
                  <a:avLst/>
                </a:prstGeom>
                <a:gradFill flip="none" rotWithShape="1">
                  <a:gsLst>
                    <a:gs pos="74000">
                      <a:srgbClr val="83CCEC"/>
                    </a:gs>
                    <a:gs pos="100000">
                      <a:schemeClr val="bg1"/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0" name="TextBox 19">
                      <a:extLst>
                        <a:ext uri="{FF2B5EF4-FFF2-40B4-BE49-F238E27FC236}">
                          <a16:creationId xmlns:a16="http://schemas.microsoft.com/office/drawing/2014/main" id="{E4ABAAAA-DF4E-C418-07CB-D83CA2BC4FF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87197" y="4682943"/>
                      <a:ext cx="2567833" cy="37935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Wave-like (</a:t>
                      </a:r>
                      <a14:m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𝑛</m:t>
                          </m:r>
                          <m:r>
                            <a:rPr lang="en-US" b="0" i="0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/</m:t>
                          </m:r>
                          <m:r>
                            <a:rPr lang="en-US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𝜆</m:t>
                          </m:r>
                          <m:r>
                            <a:rPr lang="en-US" b="0" i="1" baseline="30000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  <m:r>
                            <a:rPr lang="en-US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≫1)</m:t>
                          </m:r>
                        </m:oMath>
                      </a14:m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0" name="TextBox 19">
                      <a:extLst>
                        <a:ext uri="{FF2B5EF4-FFF2-40B4-BE49-F238E27FC236}">
                          <a16:creationId xmlns:a16="http://schemas.microsoft.com/office/drawing/2014/main" id="{E4ABAAAA-DF4E-C418-07CB-D83CA2BC4FF1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187197" y="4682943"/>
                      <a:ext cx="2567833" cy="379352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 t="-6667" b="-26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TextBox 22">
                      <a:extLst>
                        <a:ext uri="{FF2B5EF4-FFF2-40B4-BE49-F238E27FC236}">
                          <a16:creationId xmlns:a16="http://schemas.microsoft.com/office/drawing/2014/main" id="{840D47A0-2D1D-3163-DF0F-E434D011EDE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320097" y="4666670"/>
                      <a:ext cx="2896036" cy="37935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Particle-like (</a:t>
                      </a:r>
                      <a14:m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𝑛</m:t>
                          </m:r>
                          <m:r>
                            <a:rPr lang="en-US" b="0" i="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/</m:t>
                          </m:r>
                          <m:r>
                            <a:rPr lang="en-US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𝜆</m:t>
                          </m:r>
                          <m:r>
                            <a:rPr lang="en-US" b="0" i="1" baseline="3000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  <m:r>
                            <a:rPr lang="en-US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≪1)</m:t>
                          </m:r>
                        </m:oMath>
                      </a14:m>
                      <a:endParaRPr lang="en-US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3" name="TextBox 22">
                      <a:extLst>
                        <a:ext uri="{FF2B5EF4-FFF2-40B4-BE49-F238E27FC236}">
                          <a16:creationId xmlns:a16="http://schemas.microsoft.com/office/drawing/2014/main" id="{840D47A0-2D1D-3163-DF0F-E434D011EDEB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320097" y="4666670"/>
                      <a:ext cx="2896036" cy="379352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t="-6667" b="-26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6F32748-1772-5C27-0D70-583005CF50B4}"/>
                </a:ext>
              </a:extLst>
            </p:cNvPr>
            <p:cNvSpPr txBox="1"/>
            <p:nvPr/>
          </p:nvSpPr>
          <p:spPr>
            <a:xfrm>
              <a:off x="-160130" y="2727380"/>
              <a:ext cx="15337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>
                  <a:latin typeface="Helvetica" pitchFamily="2" charset="0"/>
                </a:rPr>
                <a:t>Compton wavelength fits in smallest galaxies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53AB77F-037C-55DA-B529-5C2926C33FA3}"/>
                </a:ext>
              </a:extLst>
            </p:cNvPr>
            <p:cNvSpPr txBox="1"/>
            <p:nvPr/>
          </p:nvSpPr>
          <p:spPr>
            <a:xfrm>
              <a:off x="10920114" y="2786310"/>
              <a:ext cx="13427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>
                  <a:latin typeface="Helvetica" pitchFamily="2" charset="0"/>
                </a:rPr>
                <a:t>Mostly ruled out by “micro”-lensing surveys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696D74A-3C07-190E-9D3B-FA2EF17F5141}"/>
                </a:ext>
              </a:extLst>
            </p:cNvPr>
            <p:cNvSpPr txBox="1"/>
            <p:nvPr/>
          </p:nvSpPr>
          <p:spPr>
            <a:xfrm>
              <a:off x="2652448" y="2660356"/>
              <a:ext cx="1442745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i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Pre-inflation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53E8A19-5C18-A898-3F66-714BBE1442E3}"/>
                </a:ext>
              </a:extLst>
            </p:cNvPr>
            <p:cNvSpPr txBox="1"/>
            <p:nvPr/>
          </p:nvSpPr>
          <p:spPr>
            <a:xfrm>
              <a:off x="3738503" y="2665016"/>
              <a:ext cx="1442745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i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Post-inflation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D9963D2-375A-11FE-3845-AC73A5B7A302}"/>
                </a:ext>
              </a:extLst>
            </p:cNvPr>
            <p:cNvCxnSpPr/>
            <p:nvPr/>
          </p:nvCxnSpPr>
          <p:spPr>
            <a:xfrm>
              <a:off x="3903470" y="2711872"/>
              <a:ext cx="0" cy="137160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6879AC01-C639-D38C-EE05-27AA68A447B3}"/>
                </a:ext>
              </a:extLst>
            </p:cNvPr>
            <p:cNvSpPr/>
            <p:nvPr/>
          </p:nvSpPr>
          <p:spPr>
            <a:xfrm>
              <a:off x="1121444" y="3443897"/>
              <a:ext cx="4287684" cy="359572"/>
            </a:xfrm>
            <a:prstGeom prst="roundRect">
              <a:avLst/>
            </a:prstGeom>
            <a:solidFill>
              <a:srgbClr val="83CDE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0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CF099F9-27B2-33FA-5218-5FB29A55FF4D}"/>
                </a:ext>
              </a:extLst>
            </p:cNvPr>
            <p:cNvSpPr txBox="1"/>
            <p:nvPr/>
          </p:nvSpPr>
          <p:spPr>
            <a:xfrm>
              <a:off x="2018765" y="3432988"/>
              <a:ext cx="2424830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70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Axion-like particles</a:t>
              </a:r>
            </a:p>
          </p:txBody>
        </p:sp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4014AA17-AB2D-733A-F175-A08328C3DABE}"/>
                </a:ext>
              </a:extLst>
            </p:cNvPr>
            <p:cNvSpPr/>
            <p:nvPr/>
          </p:nvSpPr>
          <p:spPr>
            <a:xfrm>
              <a:off x="1121443" y="3981362"/>
              <a:ext cx="3872462" cy="359572"/>
            </a:xfrm>
            <a:prstGeom prst="roundRect">
              <a:avLst/>
            </a:prstGeom>
            <a:solidFill>
              <a:srgbClr val="83CDE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0" dirty="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8A9763C-C4A3-DD9A-9EBC-D1B51EA3CA09}"/>
                </a:ext>
              </a:extLst>
            </p:cNvPr>
            <p:cNvSpPr txBox="1"/>
            <p:nvPr/>
          </p:nvSpPr>
          <p:spPr>
            <a:xfrm>
              <a:off x="1603542" y="3970453"/>
              <a:ext cx="2650094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70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Ultra-light scalar fields</a:t>
              </a:r>
            </a:p>
          </p:txBody>
        </p:sp>
        <p:sp>
          <p:nvSpPr>
            <p:cNvPr id="74" name="Rounded Rectangle 73">
              <a:extLst>
                <a:ext uri="{FF2B5EF4-FFF2-40B4-BE49-F238E27FC236}">
                  <a16:creationId xmlns:a16="http://schemas.microsoft.com/office/drawing/2014/main" id="{6A72223E-EF06-4236-EEBD-35DB930FFC5B}"/>
                </a:ext>
              </a:extLst>
            </p:cNvPr>
            <p:cNvSpPr/>
            <p:nvPr/>
          </p:nvSpPr>
          <p:spPr>
            <a:xfrm>
              <a:off x="1108087" y="4518773"/>
              <a:ext cx="4287685" cy="359572"/>
            </a:xfrm>
            <a:prstGeom prst="roundRect">
              <a:avLst/>
            </a:prstGeom>
            <a:solidFill>
              <a:srgbClr val="83CDE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0" dirty="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5B72FE9-4DF6-3498-8170-437D65C4B125}"/>
                </a:ext>
              </a:extLst>
            </p:cNvPr>
            <p:cNvSpPr txBox="1"/>
            <p:nvPr/>
          </p:nvSpPr>
          <p:spPr>
            <a:xfrm>
              <a:off x="1590187" y="4507864"/>
              <a:ext cx="2650094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70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Dark photons</a:t>
              </a:r>
            </a:p>
          </p:txBody>
        </p:sp>
        <p:sp>
          <p:nvSpPr>
            <p:cNvPr id="76" name="Rounded Rectangle 75">
              <a:extLst>
                <a:ext uri="{FF2B5EF4-FFF2-40B4-BE49-F238E27FC236}">
                  <a16:creationId xmlns:a16="http://schemas.microsoft.com/office/drawing/2014/main" id="{9C9114EE-2529-D003-C9D1-ECC1BD5FC845}"/>
                </a:ext>
              </a:extLst>
            </p:cNvPr>
            <p:cNvSpPr/>
            <p:nvPr/>
          </p:nvSpPr>
          <p:spPr>
            <a:xfrm>
              <a:off x="5409128" y="4516942"/>
              <a:ext cx="1735157" cy="359572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0" dirty="0"/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30B984F6-CE6E-401F-9721-92491139AA3E}"/>
                </a:ext>
              </a:extLst>
            </p:cNvPr>
            <p:cNvGrpSpPr/>
            <p:nvPr/>
          </p:nvGrpSpPr>
          <p:grpSpPr>
            <a:xfrm>
              <a:off x="5443975" y="3291390"/>
              <a:ext cx="1061218" cy="359572"/>
              <a:chOff x="5624281" y="2840629"/>
              <a:chExt cx="1061218" cy="359572"/>
            </a:xfrm>
          </p:grpSpPr>
          <p:sp>
            <p:nvSpPr>
              <p:cNvPr id="78" name="Rounded Rectangle 77">
                <a:extLst>
                  <a:ext uri="{FF2B5EF4-FFF2-40B4-BE49-F238E27FC236}">
                    <a16:creationId xmlns:a16="http://schemas.microsoft.com/office/drawing/2014/main" id="{47941951-36B9-9B7D-FCC3-2A2C13C523B5}"/>
                  </a:ext>
                </a:extLst>
              </p:cNvPr>
              <p:cNvSpPr/>
              <p:nvPr/>
            </p:nvSpPr>
            <p:spPr>
              <a:xfrm>
                <a:off x="5718223" y="2840629"/>
                <a:ext cx="871588" cy="359572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00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0" name="TextBox 79">
                    <a:extLst>
                      <a:ext uri="{FF2B5EF4-FFF2-40B4-BE49-F238E27FC236}">
                        <a16:creationId xmlns:a16="http://schemas.microsoft.com/office/drawing/2014/main" id="{863632D3-2E6B-38E0-92C2-4EE3042EC5CD}"/>
                      </a:ext>
                    </a:extLst>
                  </p:cNvPr>
                  <p:cNvSpPr txBox="1"/>
                  <p:nvPr/>
                </p:nvSpPr>
                <p:spPr>
                  <a:xfrm>
                    <a:off x="5624281" y="2845626"/>
                    <a:ext cx="1061218" cy="35394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7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Sterile </a:t>
                    </a:r>
                    <a14:m>
                      <m:oMath xmlns:m="http://schemas.openxmlformats.org/officeDocument/2006/math">
                        <m:r>
                          <a:rPr lang="en-US" sz="170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𝜈</m:t>
                        </m:r>
                      </m:oMath>
                    </a14:m>
                    <a:endParaRPr lang="en-US" sz="1700" dirty="0">
                      <a:solidFill>
                        <a:schemeClr val="accent2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80" name="TextBox 79">
                    <a:extLst>
                      <a:ext uri="{FF2B5EF4-FFF2-40B4-BE49-F238E27FC236}">
                        <a16:creationId xmlns:a16="http://schemas.microsoft.com/office/drawing/2014/main" id="{863632D3-2E6B-38E0-92C2-4EE3042EC5C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24281" y="2845626"/>
                    <a:ext cx="1061218" cy="353943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t="-6897" b="-2413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82" name="Rounded Rectangle 81">
              <a:extLst>
                <a:ext uri="{FF2B5EF4-FFF2-40B4-BE49-F238E27FC236}">
                  <a16:creationId xmlns:a16="http://schemas.microsoft.com/office/drawing/2014/main" id="{158C4DBF-4382-7AA3-BC00-2C6C68AB7745}"/>
                </a:ext>
              </a:extLst>
            </p:cNvPr>
            <p:cNvSpPr/>
            <p:nvPr/>
          </p:nvSpPr>
          <p:spPr>
            <a:xfrm>
              <a:off x="5540458" y="3767859"/>
              <a:ext cx="2269710" cy="359572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0" dirty="0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4F3E6ED-E770-818B-3D19-D6FC41E7663E}"/>
                </a:ext>
              </a:extLst>
            </p:cNvPr>
            <p:cNvSpPr txBox="1"/>
            <p:nvPr/>
          </p:nvSpPr>
          <p:spPr>
            <a:xfrm>
              <a:off x="5656955" y="3768188"/>
              <a:ext cx="2036715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700" dirty="0">
                  <a:solidFill>
                    <a:schemeClr val="accent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Hidden sector DM</a:t>
              </a:r>
            </a:p>
          </p:txBody>
        </p:sp>
        <p:sp>
          <p:nvSpPr>
            <p:cNvPr id="85" name="Rounded Rectangle 84">
              <a:extLst>
                <a:ext uri="{FF2B5EF4-FFF2-40B4-BE49-F238E27FC236}">
                  <a16:creationId xmlns:a16="http://schemas.microsoft.com/office/drawing/2014/main" id="{76DEF200-D49B-B0C5-F5B6-BA1F9842B1DE}"/>
                </a:ext>
              </a:extLst>
            </p:cNvPr>
            <p:cNvSpPr/>
            <p:nvPr/>
          </p:nvSpPr>
          <p:spPr>
            <a:xfrm>
              <a:off x="7827683" y="2903181"/>
              <a:ext cx="2705914" cy="359572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0" dirty="0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70BD942-93C8-56EF-5FD1-07AA0C362D46}"/>
                </a:ext>
              </a:extLst>
            </p:cNvPr>
            <p:cNvSpPr txBox="1"/>
            <p:nvPr/>
          </p:nvSpPr>
          <p:spPr>
            <a:xfrm>
              <a:off x="7539125" y="2902821"/>
              <a:ext cx="3281007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700" dirty="0">
                  <a:solidFill>
                    <a:schemeClr val="accent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Composite/macroscopic DM</a:t>
              </a:r>
            </a:p>
          </p:txBody>
        </p: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023FD752-A7EF-9036-4FD6-746EE326F5D2}"/>
                </a:ext>
              </a:extLst>
            </p:cNvPr>
            <p:cNvGrpSpPr/>
            <p:nvPr/>
          </p:nvGrpSpPr>
          <p:grpSpPr>
            <a:xfrm>
              <a:off x="8350009" y="3551386"/>
              <a:ext cx="943246" cy="361581"/>
              <a:chOff x="8440162" y="2611225"/>
              <a:chExt cx="943246" cy="361581"/>
            </a:xfrm>
          </p:grpSpPr>
          <p:sp>
            <p:nvSpPr>
              <p:cNvPr id="87" name="Rounded Rectangle 86">
                <a:extLst>
                  <a:ext uri="{FF2B5EF4-FFF2-40B4-BE49-F238E27FC236}">
                    <a16:creationId xmlns:a16="http://schemas.microsoft.com/office/drawing/2014/main" id="{0C76100C-82A2-9086-D419-00DB304C0AF4}"/>
                  </a:ext>
                </a:extLst>
              </p:cNvPr>
              <p:cNvSpPr/>
              <p:nvPr/>
            </p:nvSpPr>
            <p:spPr>
              <a:xfrm>
                <a:off x="8465381" y="2611225"/>
                <a:ext cx="838266" cy="359572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00" dirty="0"/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1FA572FA-9BD5-B1B7-49B0-4AC093BD87E3}"/>
                  </a:ext>
                </a:extLst>
              </p:cNvPr>
              <p:cNvSpPr txBox="1"/>
              <p:nvPr/>
            </p:nvSpPr>
            <p:spPr>
              <a:xfrm>
                <a:off x="8440162" y="2618863"/>
                <a:ext cx="943246" cy="3539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700" dirty="0">
                    <a:solidFill>
                      <a:schemeClr val="accent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Q-balls</a:t>
                </a:r>
              </a:p>
            </p:txBody>
          </p: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0DD7B73A-1797-4E3D-26E2-56A1BBAC255B}"/>
                </a:ext>
              </a:extLst>
            </p:cNvPr>
            <p:cNvGrpSpPr/>
            <p:nvPr/>
          </p:nvGrpSpPr>
          <p:grpSpPr>
            <a:xfrm>
              <a:off x="8614157" y="4026149"/>
              <a:ext cx="1409773" cy="362685"/>
              <a:chOff x="8393372" y="2611225"/>
              <a:chExt cx="1409773" cy="362685"/>
            </a:xfrm>
          </p:grpSpPr>
          <p:sp>
            <p:nvSpPr>
              <p:cNvPr id="90" name="Rounded Rectangle 89">
                <a:extLst>
                  <a:ext uri="{FF2B5EF4-FFF2-40B4-BE49-F238E27FC236}">
                    <a16:creationId xmlns:a16="http://schemas.microsoft.com/office/drawing/2014/main" id="{4A000F6A-E076-DE47-91C6-E3D17A95091C}"/>
                  </a:ext>
                </a:extLst>
              </p:cNvPr>
              <p:cNvSpPr/>
              <p:nvPr/>
            </p:nvSpPr>
            <p:spPr>
              <a:xfrm>
                <a:off x="8465381" y="2611225"/>
                <a:ext cx="1265756" cy="359572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00" dirty="0"/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4315389F-F291-2A96-4E05-0AF0AA82F1B5}"/>
                  </a:ext>
                </a:extLst>
              </p:cNvPr>
              <p:cNvSpPr txBox="1"/>
              <p:nvPr/>
            </p:nvSpPr>
            <p:spPr>
              <a:xfrm>
                <a:off x="8393372" y="2619967"/>
                <a:ext cx="1409773" cy="3539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700" dirty="0">
                    <a:solidFill>
                      <a:schemeClr val="accent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WIMPzillas</a:t>
                </a:r>
              </a:p>
            </p:txBody>
          </p:sp>
        </p:grp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7E65C48-2C29-EC71-6E07-838E77DAA1A0}"/>
                </a:ext>
              </a:extLst>
            </p:cNvPr>
            <p:cNvSpPr txBox="1"/>
            <p:nvPr/>
          </p:nvSpPr>
          <p:spPr>
            <a:xfrm>
              <a:off x="10500226" y="3957892"/>
              <a:ext cx="1051274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700" dirty="0">
                  <a:solidFill>
                    <a:schemeClr val="accent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Black holes(?)</a:t>
              </a:r>
            </a:p>
          </p:txBody>
        </p:sp>
        <p:sp>
          <p:nvSpPr>
            <p:cNvPr id="93" name="Rounded Rectangle 92">
              <a:extLst>
                <a:ext uri="{FF2B5EF4-FFF2-40B4-BE49-F238E27FC236}">
                  <a16:creationId xmlns:a16="http://schemas.microsoft.com/office/drawing/2014/main" id="{0FAF7E32-8C7C-68E4-68FC-5C7C5630F0A2}"/>
                </a:ext>
              </a:extLst>
            </p:cNvPr>
            <p:cNvSpPr/>
            <p:nvPr/>
          </p:nvSpPr>
          <p:spPr>
            <a:xfrm>
              <a:off x="10855022" y="3644036"/>
              <a:ext cx="244412" cy="359572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523A528-8864-821D-C509-978EF0F7FE04}"/>
                </a:ext>
              </a:extLst>
            </p:cNvPr>
            <p:cNvSpPr txBox="1"/>
            <p:nvPr/>
          </p:nvSpPr>
          <p:spPr>
            <a:xfrm>
              <a:off x="-717617" y="1859846"/>
              <a:ext cx="45946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Helvetica" pitchFamily="2" charset="0"/>
                </a:rPr>
                <a:t>Dark matter mass:</a:t>
              </a:r>
            </a:p>
          </p:txBody>
        </p: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C802BDB7-A34E-2887-EB1E-8EE71DA787FC}"/>
              </a:ext>
            </a:extLst>
          </p:cNvPr>
          <p:cNvSpPr txBox="1"/>
          <p:nvPr/>
        </p:nvSpPr>
        <p:spPr>
          <a:xfrm>
            <a:off x="2656178" y="5122607"/>
            <a:ext cx="363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+ many more…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A0A549F0-BDD7-3FD3-B8BC-421349CEBA52}"/>
              </a:ext>
            </a:extLst>
          </p:cNvPr>
          <p:cNvSpPr txBox="1"/>
          <p:nvPr/>
        </p:nvSpPr>
        <p:spPr>
          <a:xfrm>
            <a:off x="419098" y="881251"/>
            <a:ext cx="11278916" cy="1026195"/>
          </a:xfrm>
          <a:prstGeom prst="rect">
            <a:avLst/>
          </a:prstGeom>
          <a:noFill/>
        </p:spPr>
        <p:txBody>
          <a:bodyPr wrap="square" lIns="101870" tIns="50935" rIns="101870" bIns="50935" rtlCol="0">
            <a:spAutoFit/>
          </a:bodyPr>
          <a:lstStyle/>
          <a:p>
            <a:pPr marL="318346" indent="-318346">
              <a:spcBef>
                <a:spcPts val="1200"/>
              </a:spcBef>
              <a:buFont typeface="Arial"/>
              <a:buChar char="•"/>
            </a:pPr>
            <a:r>
              <a:rPr lang="en-US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There is astrophysical evidence for dark matter spanning from galactic to cosmological length scales</a:t>
            </a:r>
          </a:p>
          <a:p>
            <a:pPr marL="775546" lvl="1" indent="-318346">
              <a:spcBef>
                <a:spcPts val="1200"/>
              </a:spcBef>
              <a:buFont typeface="Arial"/>
              <a:buChar char="•"/>
            </a:pPr>
            <a:r>
              <a:rPr lang="en-US" sz="1600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WIMPs and Axions are compelling candidates for this DM… but a much larger set of models is consistent with astrophysical observations</a:t>
            </a:r>
          </a:p>
        </p:txBody>
      </p:sp>
    </p:spTree>
    <p:extLst>
      <p:ext uri="{BB962C8B-B14F-4D97-AF65-F5344CB8AC3E}">
        <p14:creationId xmlns:p14="http://schemas.microsoft.com/office/powerpoint/2010/main" val="30249449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87B8293C-95D5-F341-A25D-2F3FFCDDC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24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9D3153-5246-3B4A-BE65-88C8A1F3399A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Kinematic detection of (particle) dark matter</a:t>
            </a:r>
          </a:p>
        </p:txBody>
      </p:sp>
      <p:sp>
        <p:nvSpPr>
          <p:cNvPr id="30" name="Footer Placeholder 7">
            <a:extLst>
              <a:ext uri="{FF2B5EF4-FFF2-40B4-BE49-F238E27FC236}">
                <a16:creationId xmlns:a16="http://schemas.microsoft.com/office/drawing/2014/main" id="{89E71EF2-AD17-4F4A-8C39-48ACB40E2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FRIB - Sept. 12, 2025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31" name="Footer Placeholder 7">
            <a:extLst>
              <a:ext uri="{FF2B5EF4-FFF2-40B4-BE49-F238E27FC236}">
                <a16:creationId xmlns:a16="http://schemas.microsoft.com/office/drawing/2014/main" id="{7709E6F1-0E46-C64E-97AE-133A134300FD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5E4AB17-061C-C84E-8835-D486C5612DE4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75D2A2A8-2EBA-1441-82B0-7360C27BF425}"/>
              </a:ext>
            </a:extLst>
          </p:cNvPr>
          <p:cNvSpPr txBox="1"/>
          <p:nvPr/>
        </p:nvSpPr>
        <p:spPr>
          <a:xfrm>
            <a:off x="419098" y="946453"/>
            <a:ext cx="11196795" cy="1226249"/>
          </a:xfrm>
          <a:prstGeom prst="rect">
            <a:avLst/>
          </a:prstGeom>
          <a:noFill/>
        </p:spPr>
        <p:txBody>
          <a:bodyPr wrap="square" lIns="101870" tIns="50935" rIns="101870" bIns="50935" rtlCol="0">
            <a:spAutoFit/>
          </a:bodyPr>
          <a:lstStyle/>
          <a:p>
            <a:pPr marL="318346" indent="-318346">
              <a:spcBef>
                <a:spcPts val="1200"/>
              </a:spcBef>
              <a:buFont typeface="Arial"/>
              <a:buChar char="•"/>
            </a:pPr>
            <a:r>
              <a:rPr lang="en-US" sz="2100" dirty="0">
                <a:latin typeface="Helvetica"/>
                <a:cs typeface="Helvetica"/>
              </a:rPr>
              <a:t>While the momentum sensitivity is sufficient to detect dark matter scatters, the rate of scatters can be very small</a:t>
            </a:r>
          </a:p>
          <a:p>
            <a:pPr marL="318346" indent="-318346">
              <a:spcBef>
                <a:spcPts val="1200"/>
              </a:spcBef>
              <a:buFont typeface="Arial"/>
              <a:buChar char="•"/>
            </a:pPr>
            <a:r>
              <a:rPr lang="en-US" sz="2100" dirty="0">
                <a:latin typeface="Helvetica"/>
                <a:cs typeface="Helvetica"/>
              </a:rPr>
              <a:t>Most sensitive to dark matter models that primarily interact coherently with entire objects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E6A9349-3EFD-6636-816E-A53B1AADCA77}"/>
                  </a:ext>
                </a:extLst>
              </p:cNvPr>
              <p:cNvSpPr txBox="1"/>
              <p:nvPr/>
            </p:nvSpPr>
            <p:spPr>
              <a:xfrm>
                <a:off x="1731375" y="5947494"/>
                <a:ext cx="33448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Rate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i="1" dirty="0"/>
                  <a:t>N</a:t>
                </a:r>
                <a:r>
                  <a:rPr lang="en-US" sz="2400" i="1" baseline="-25000" dirty="0"/>
                  <a:t>T</a:t>
                </a:r>
                <a:r>
                  <a:rPr lang="en-US" sz="2400" i="1" dirty="0"/>
                  <a:t> A</a:t>
                </a:r>
                <a:r>
                  <a:rPr lang="en-US" sz="2400" baseline="30000" dirty="0"/>
                  <a:t>2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sz="2400" b="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E6A9349-3EFD-6636-816E-A53B1AADCA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1375" y="5947494"/>
                <a:ext cx="3344813" cy="461665"/>
              </a:xfrm>
              <a:prstGeom prst="rect">
                <a:avLst/>
              </a:prstGeom>
              <a:blipFill>
                <a:blip r:embed="rId3"/>
                <a:stretch>
                  <a:fillRect l="-3030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TextBox 50">
            <a:extLst>
              <a:ext uri="{FF2B5EF4-FFF2-40B4-BE49-F238E27FC236}">
                <a16:creationId xmlns:a16="http://schemas.microsoft.com/office/drawing/2014/main" id="{788EDC18-63DA-9C23-3584-9645DCD39AC2}"/>
              </a:ext>
            </a:extLst>
          </p:cNvPr>
          <p:cNvSpPr txBox="1"/>
          <p:nvPr/>
        </p:nvSpPr>
        <p:spPr>
          <a:xfrm>
            <a:off x="3107017" y="6523728"/>
            <a:ext cx="20750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~10</a:t>
            </a:r>
            <a:r>
              <a:rPr lang="en-US" sz="2000" baseline="30000" dirty="0"/>
              <a:t>4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44C8EDFD-3323-221D-2138-F36678709B27}"/>
              </a:ext>
            </a:extLst>
          </p:cNvPr>
          <p:cNvGrpSpPr/>
          <p:nvPr/>
        </p:nvGrpSpPr>
        <p:grpSpPr>
          <a:xfrm>
            <a:off x="2685817" y="3077574"/>
            <a:ext cx="2694678" cy="2184174"/>
            <a:chOff x="3184525" y="3187184"/>
            <a:chExt cx="2694678" cy="2184174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7CBF7E52-7D86-F5D4-D6E9-DD83CBA8CDB6}"/>
                </a:ext>
              </a:extLst>
            </p:cNvPr>
            <p:cNvGrpSpPr/>
            <p:nvPr/>
          </p:nvGrpSpPr>
          <p:grpSpPr>
            <a:xfrm>
              <a:off x="3184525" y="3187184"/>
              <a:ext cx="2068194" cy="2184174"/>
              <a:chOff x="3184525" y="3208725"/>
              <a:chExt cx="2068194" cy="2184174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E82A13B4-F6E9-A833-BEA6-D45763695A7D}"/>
                  </a:ext>
                </a:extLst>
              </p:cNvPr>
              <p:cNvSpPr/>
              <p:nvPr/>
            </p:nvSpPr>
            <p:spPr>
              <a:xfrm>
                <a:off x="4565446" y="3208725"/>
                <a:ext cx="687273" cy="29523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3096E165-0A07-52DA-5130-EA8E2A839D3F}"/>
                  </a:ext>
                </a:extLst>
              </p:cNvPr>
              <p:cNvGrpSpPr/>
              <p:nvPr/>
            </p:nvGrpSpPr>
            <p:grpSpPr>
              <a:xfrm>
                <a:off x="3276099" y="3443257"/>
                <a:ext cx="1588803" cy="1712050"/>
                <a:chOff x="3068556" y="3828856"/>
                <a:chExt cx="1588803" cy="1712050"/>
              </a:xfrm>
            </p:grpSpPr>
            <p:grpSp>
              <p:nvGrpSpPr>
                <p:cNvPr id="75" name="Group 74">
                  <a:extLst>
                    <a:ext uri="{FF2B5EF4-FFF2-40B4-BE49-F238E27FC236}">
                      <a16:creationId xmlns:a16="http://schemas.microsoft.com/office/drawing/2014/main" id="{2A1179C0-B6BB-9E9C-692E-BECE3B799514}"/>
                    </a:ext>
                  </a:extLst>
                </p:cNvPr>
                <p:cNvGrpSpPr/>
                <p:nvPr/>
              </p:nvGrpSpPr>
              <p:grpSpPr>
                <a:xfrm>
                  <a:off x="3138575" y="3828856"/>
                  <a:ext cx="1518784" cy="1573214"/>
                  <a:chOff x="3138575" y="3828856"/>
                  <a:chExt cx="1518784" cy="1573214"/>
                </a:xfrm>
              </p:grpSpPr>
              <p:pic>
                <p:nvPicPr>
                  <p:cNvPr id="66" name="Picture 65">
                    <a:extLst>
                      <a:ext uri="{FF2B5EF4-FFF2-40B4-BE49-F238E27FC236}">
                        <a16:creationId xmlns:a16="http://schemas.microsoft.com/office/drawing/2014/main" id="{294ECCE7-1FCE-9EFC-B955-253485701F1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t="50553" r="69426"/>
                  <a:stretch/>
                </p:blipFill>
                <p:spPr>
                  <a:xfrm>
                    <a:off x="3493273" y="3996677"/>
                    <a:ext cx="344586" cy="354843"/>
                  </a:xfrm>
                  <a:prstGeom prst="rect">
                    <a:avLst/>
                  </a:prstGeom>
                </p:spPr>
              </p:pic>
              <p:pic>
                <p:nvPicPr>
                  <p:cNvPr id="67" name="Picture 66">
                    <a:extLst>
                      <a:ext uri="{FF2B5EF4-FFF2-40B4-BE49-F238E27FC236}">
                        <a16:creationId xmlns:a16="http://schemas.microsoft.com/office/drawing/2014/main" id="{D4B0B85D-720C-878A-2838-6B0255ECFC9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t="50553" r="69426"/>
                  <a:stretch/>
                </p:blipFill>
                <p:spPr>
                  <a:xfrm>
                    <a:off x="4287805" y="4539983"/>
                    <a:ext cx="344586" cy="354843"/>
                  </a:xfrm>
                  <a:prstGeom prst="rect">
                    <a:avLst/>
                  </a:prstGeom>
                </p:spPr>
              </p:pic>
              <p:pic>
                <p:nvPicPr>
                  <p:cNvPr id="68" name="Picture 67">
                    <a:extLst>
                      <a:ext uri="{FF2B5EF4-FFF2-40B4-BE49-F238E27FC236}">
                        <a16:creationId xmlns:a16="http://schemas.microsoft.com/office/drawing/2014/main" id="{4E53154D-9523-BB9C-C4B6-9034EFADDF2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t="50553" r="69426"/>
                  <a:stretch/>
                </p:blipFill>
                <p:spPr>
                  <a:xfrm>
                    <a:off x="3264938" y="4493805"/>
                    <a:ext cx="344586" cy="354843"/>
                  </a:xfrm>
                  <a:prstGeom prst="rect">
                    <a:avLst/>
                  </a:prstGeom>
                </p:spPr>
              </p:pic>
              <p:pic>
                <p:nvPicPr>
                  <p:cNvPr id="69" name="Picture 68">
                    <a:extLst>
                      <a:ext uri="{FF2B5EF4-FFF2-40B4-BE49-F238E27FC236}">
                        <a16:creationId xmlns:a16="http://schemas.microsoft.com/office/drawing/2014/main" id="{E4CD47D9-9097-B58F-947E-077D6BB71B6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t="50553" r="69426"/>
                  <a:stretch/>
                </p:blipFill>
                <p:spPr>
                  <a:xfrm>
                    <a:off x="3855792" y="4654719"/>
                    <a:ext cx="344586" cy="354843"/>
                  </a:xfrm>
                  <a:prstGeom prst="rect">
                    <a:avLst/>
                  </a:prstGeom>
                </p:spPr>
              </p:pic>
              <p:pic>
                <p:nvPicPr>
                  <p:cNvPr id="70" name="Picture 69">
                    <a:extLst>
                      <a:ext uri="{FF2B5EF4-FFF2-40B4-BE49-F238E27FC236}">
                        <a16:creationId xmlns:a16="http://schemas.microsoft.com/office/drawing/2014/main" id="{2FB1C839-48E8-2CB0-3E3C-EE5834C90FD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t="50553" r="69426"/>
                  <a:stretch/>
                </p:blipFill>
                <p:spPr>
                  <a:xfrm>
                    <a:off x="3922997" y="3828856"/>
                    <a:ext cx="344586" cy="354843"/>
                  </a:xfrm>
                  <a:prstGeom prst="rect">
                    <a:avLst/>
                  </a:prstGeom>
                </p:spPr>
              </p:pic>
              <p:pic>
                <p:nvPicPr>
                  <p:cNvPr id="71" name="Picture 70">
                    <a:extLst>
                      <a:ext uri="{FF2B5EF4-FFF2-40B4-BE49-F238E27FC236}">
                        <a16:creationId xmlns:a16="http://schemas.microsoft.com/office/drawing/2014/main" id="{429F99A8-2022-3C01-4CA1-5DBA1204E17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t="50553" r="69426"/>
                  <a:stretch/>
                </p:blipFill>
                <p:spPr>
                  <a:xfrm>
                    <a:off x="4117885" y="4164912"/>
                    <a:ext cx="344586" cy="354843"/>
                  </a:xfrm>
                  <a:prstGeom prst="rect">
                    <a:avLst/>
                  </a:prstGeom>
                </p:spPr>
              </p:pic>
              <p:pic>
                <p:nvPicPr>
                  <p:cNvPr id="72" name="Picture 71">
                    <a:extLst>
                      <a:ext uri="{FF2B5EF4-FFF2-40B4-BE49-F238E27FC236}">
                        <a16:creationId xmlns:a16="http://schemas.microsoft.com/office/drawing/2014/main" id="{ADEC969F-7B1D-44F1-0B64-322CCE6212E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t="50553" r="69426"/>
                  <a:stretch/>
                </p:blipFill>
                <p:spPr>
                  <a:xfrm>
                    <a:off x="4312773" y="3880368"/>
                    <a:ext cx="344586" cy="354843"/>
                  </a:xfrm>
                  <a:prstGeom prst="rect">
                    <a:avLst/>
                  </a:prstGeom>
                </p:spPr>
              </p:pic>
              <p:pic>
                <p:nvPicPr>
                  <p:cNvPr id="73" name="Picture 72">
                    <a:extLst>
                      <a:ext uri="{FF2B5EF4-FFF2-40B4-BE49-F238E27FC236}">
                        <a16:creationId xmlns:a16="http://schemas.microsoft.com/office/drawing/2014/main" id="{E34F09D4-E9A2-782D-7839-111E0C2EE7D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t="50553" r="69426"/>
                  <a:stretch/>
                </p:blipFill>
                <p:spPr>
                  <a:xfrm>
                    <a:off x="3138575" y="3958191"/>
                    <a:ext cx="344586" cy="354843"/>
                  </a:xfrm>
                  <a:prstGeom prst="rect">
                    <a:avLst/>
                  </a:prstGeom>
                </p:spPr>
              </p:pic>
              <p:pic>
                <p:nvPicPr>
                  <p:cNvPr id="74" name="Picture 73">
                    <a:extLst>
                      <a:ext uri="{FF2B5EF4-FFF2-40B4-BE49-F238E27FC236}">
                        <a16:creationId xmlns:a16="http://schemas.microsoft.com/office/drawing/2014/main" id="{DD112EB1-27F2-5767-D6B9-8FF289D6CD3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t="50553" r="69426"/>
                  <a:stretch/>
                </p:blipFill>
                <p:spPr>
                  <a:xfrm>
                    <a:off x="4180896" y="5047227"/>
                    <a:ext cx="344586" cy="354843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64" name="Picture 63">
                  <a:extLst>
                    <a:ext uri="{FF2B5EF4-FFF2-40B4-BE49-F238E27FC236}">
                      <a16:creationId xmlns:a16="http://schemas.microsoft.com/office/drawing/2014/main" id="{59660BE6-0C0E-8FF4-7D03-206F0E9048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9011338">
                  <a:off x="3068556" y="4752480"/>
                  <a:ext cx="1182639" cy="788426"/>
                </a:xfrm>
                <a:prstGeom prst="rect">
                  <a:avLst/>
                </a:prstGeom>
              </p:spPr>
            </p:pic>
          </p:grp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095FE55E-13C5-B393-03E7-A97BCA657DFB}"/>
                  </a:ext>
                </a:extLst>
              </p:cNvPr>
              <p:cNvCxnSpPr/>
              <p:nvPr/>
            </p:nvCxnSpPr>
            <p:spPr>
              <a:xfrm flipV="1">
                <a:off x="4185611" y="3955506"/>
                <a:ext cx="76491" cy="514317"/>
              </a:xfrm>
              <a:prstGeom prst="line">
                <a:avLst/>
              </a:prstGeom>
              <a:ln w="15875">
                <a:headEnd type="none" w="med" len="med"/>
                <a:tailEnd type="arrow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48F8567A-1B92-51F4-9221-8236DF5E94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09768" y="4523569"/>
                <a:ext cx="104574" cy="100343"/>
              </a:xfrm>
              <a:prstGeom prst="line">
                <a:avLst/>
              </a:prstGeom>
              <a:ln w="15875"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CF5EF599-4721-F2BB-2BB3-E4408633ED2A}"/>
                      </a:ext>
                    </a:extLst>
                  </p:cNvPr>
                  <p:cNvSpPr txBox="1"/>
                  <p:nvPr/>
                </p:nvSpPr>
                <p:spPr>
                  <a:xfrm>
                    <a:off x="3422622" y="4420043"/>
                    <a:ext cx="29865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CF5EF599-4721-F2BB-2BB3-E4408633ED2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422622" y="4420043"/>
                    <a:ext cx="298656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r="-4167" b="-333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E0E5240F-940B-BF52-B3F4-72219220B91B}"/>
                  </a:ext>
                </a:extLst>
              </p:cNvPr>
              <p:cNvSpPr/>
              <p:nvPr/>
            </p:nvSpPr>
            <p:spPr>
              <a:xfrm>
                <a:off x="3184525" y="3208725"/>
                <a:ext cx="1891664" cy="2184174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8751B09-4CC8-84D9-2E32-6A9090A812DD}"/>
                </a:ext>
              </a:extLst>
            </p:cNvPr>
            <p:cNvSpPr txBox="1"/>
            <p:nvPr/>
          </p:nvSpPr>
          <p:spPr>
            <a:xfrm>
              <a:off x="3518411" y="4975058"/>
              <a:ext cx="23607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r>
                <a:rPr lang="en-US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~</a:t>
              </a:r>
              <a:r>
                <a:rPr lang="en-US" dirty="0"/>
                <a:t> 1 pm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9C7E41A3-5890-2B90-2197-1E5C4A8FC8F5}"/>
              </a:ext>
            </a:extLst>
          </p:cNvPr>
          <p:cNvGrpSpPr/>
          <p:nvPr/>
        </p:nvGrpSpPr>
        <p:grpSpPr>
          <a:xfrm>
            <a:off x="159034" y="2303658"/>
            <a:ext cx="4917145" cy="4615253"/>
            <a:chOff x="159034" y="2303658"/>
            <a:chExt cx="4917145" cy="461525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5CF7C9D-57B5-1E7E-0B38-9FDC259BEC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21602" r="22312"/>
            <a:stretch/>
          </p:blipFill>
          <p:spPr>
            <a:xfrm>
              <a:off x="232155" y="2742628"/>
              <a:ext cx="2360792" cy="280612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417F78E-1E8D-25A6-8A06-9E18DE2B370A}"/>
                </a:ext>
              </a:extLst>
            </p:cNvPr>
            <p:cNvSpPr txBox="1"/>
            <p:nvPr/>
          </p:nvSpPr>
          <p:spPr>
            <a:xfrm>
              <a:off x="159034" y="2303658"/>
              <a:ext cx="4917145" cy="3154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50" b="1" dirty="0">
                  <a:latin typeface="Arial" panose="020B0604020202020204" pitchFamily="34" charset="0"/>
                  <a:cs typeface="Arial" panose="020B0604020202020204" pitchFamily="34" charset="0"/>
                </a:rPr>
                <a:t>Ton-scale WIMP detectors (e.g. LZ, </a:t>
              </a:r>
              <a:r>
                <a:rPr lang="en-US" sz="145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DarkSide</a:t>
              </a:r>
              <a:r>
                <a:rPr lang="en-US" sz="1450" b="1" dirty="0">
                  <a:latin typeface="Arial" panose="020B0604020202020204" pitchFamily="34" charset="0"/>
                  <a:cs typeface="Arial" panose="020B0604020202020204" pitchFamily="34" charset="0"/>
                </a:rPr>
                <a:t>, …):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656BEFB-6BD6-AA1D-CA36-33982E45B15E}"/>
                </a:ext>
              </a:extLst>
            </p:cNvPr>
            <p:cNvSpPr txBox="1"/>
            <p:nvPr/>
          </p:nvSpPr>
          <p:spPr>
            <a:xfrm>
              <a:off x="419098" y="5633153"/>
              <a:ext cx="41463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Coherence only over a single nucleus: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A8E7ACC9-83AD-3455-D60D-0D94A841B554}"/>
                    </a:ext>
                  </a:extLst>
                </p:cNvPr>
                <p:cNvSpPr txBox="1"/>
                <p:nvPr/>
              </p:nvSpPr>
              <p:spPr>
                <a:xfrm>
                  <a:off x="2057735" y="6518801"/>
                  <a:ext cx="1688534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≫</m:t>
                      </m:r>
                    </m:oMath>
                  </a14:m>
                  <a:r>
                    <a:rPr lang="en-US" sz="2000" dirty="0"/>
                    <a:t>10</a:t>
                  </a:r>
                  <a:r>
                    <a:rPr lang="en-US" sz="2000" baseline="30000" dirty="0"/>
                    <a:t>23</a:t>
                  </a:r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A8E7ACC9-83AD-3455-D60D-0D94A841B55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57735" y="6518801"/>
                  <a:ext cx="1688534" cy="400110"/>
                </a:xfrm>
                <a:prstGeom prst="rect">
                  <a:avLst/>
                </a:prstGeom>
                <a:blipFill>
                  <a:blip r:embed="rId9"/>
                  <a:stretch>
                    <a:fillRect t="-9375" b="-2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A34C68B-81BF-5527-A181-D6F08C528422}"/>
                </a:ext>
              </a:extLst>
            </p:cNvPr>
            <p:cNvCxnSpPr/>
            <p:nvPr/>
          </p:nvCxnSpPr>
          <p:spPr>
            <a:xfrm flipH="1" flipV="1">
              <a:off x="1731376" y="4169661"/>
              <a:ext cx="954441" cy="1092087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68BAE0D5-7104-C2F8-3DBC-DD809C9DA5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34586" y="3090348"/>
              <a:ext cx="956082" cy="108122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5555FE6F-2F02-6343-D43A-7E4F19D8A985}"/>
              </a:ext>
            </a:extLst>
          </p:cNvPr>
          <p:cNvCxnSpPr/>
          <p:nvPr/>
        </p:nvCxnSpPr>
        <p:spPr>
          <a:xfrm flipV="1">
            <a:off x="2661187" y="6354640"/>
            <a:ext cx="92870" cy="1753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880D89BA-6D72-0310-E2E1-924938F5818E}"/>
              </a:ext>
            </a:extLst>
          </p:cNvPr>
          <p:cNvCxnSpPr>
            <a:cxnSpLocks/>
          </p:cNvCxnSpPr>
          <p:nvPr/>
        </p:nvCxnSpPr>
        <p:spPr>
          <a:xfrm flipH="1" flipV="1">
            <a:off x="3234005" y="6343264"/>
            <a:ext cx="83054" cy="1993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E05A2E78-452C-9DE4-96ED-78D663B3962D}"/>
              </a:ext>
            </a:extLst>
          </p:cNvPr>
          <p:cNvGrpSpPr/>
          <p:nvPr/>
        </p:nvGrpSpPr>
        <p:grpSpPr>
          <a:xfrm>
            <a:off x="5076188" y="2295973"/>
            <a:ext cx="7852628" cy="4489926"/>
            <a:chOff x="5076188" y="2295973"/>
            <a:chExt cx="7852628" cy="448992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3B146E5-192F-CAA8-F149-2F3300ED19DE}"/>
                </a:ext>
              </a:extLst>
            </p:cNvPr>
            <p:cNvSpPr txBox="1"/>
            <p:nvPr/>
          </p:nvSpPr>
          <p:spPr>
            <a:xfrm>
              <a:off x="6627762" y="2295973"/>
              <a:ext cx="35864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fg</a:t>
              </a:r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-ng scale trapped objects: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74699AA-5B94-A0B1-8276-F895C4AC8838}"/>
                </a:ext>
              </a:extLst>
            </p:cNvPr>
            <p:cNvGrpSpPr/>
            <p:nvPr/>
          </p:nvGrpSpPr>
          <p:grpSpPr>
            <a:xfrm>
              <a:off x="5076188" y="2313943"/>
              <a:ext cx="7852628" cy="4471956"/>
              <a:chOff x="5076188" y="2313943"/>
              <a:chExt cx="7852628" cy="4471956"/>
            </a:xfrm>
          </p:grpSpPr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5766E63D-F3BD-775E-16AB-9053887C1BA3}"/>
                  </a:ext>
                </a:extLst>
              </p:cNvPr>
              <p:cNvGrpSpPr/>
              <p:nvPr/>
            </p:nvGrpSpPr>
            <p:grpSpPr>
              <a:xfrm>
                <a:off x="5650701" y="2929390"/>
                <a:ext cx="7278115" cy="2006418"/>
                <a:chOff x="5650701" y="2898910"/>
                <a:chExt cx="7278115" cy="2006418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D5B54F3B-B6BD-531A-84BE-54474093439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650701" y="2903264"/>
                  <a:ext cx="3384627" cy="1858339"/>
                  <a:chOff x="6458187" y="2880025"/>
                  <a:chExt cx="3679507" cy="2020243"/>
                </a:xfrm>
              </p:grpSpPr>
              <p:pic>
                <p:nvPicPr>
                  <p:cNvPr id="21" name="Picture 20">
                    <a:extLst>
                      <a:ext uri="{FF2B5EF4-FFF2-40B4-BE49-F238E27FC236}">
                        <a16:creationId xmlns:a16="http://schemas.microsoft.com/office/drawing/2014/main" id="{C07DD7DD-0FD6-67F1-6045-BA6E1A2AACE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10"/>
                  <a:srcRect l="50752" t="2126" r="1" b="54975"/>
                  <a:stretch/>
                </p:blipFill>
                <p:spPr>
                  <a:xfrm>
                    <a:off x="6458187" y="2880025"/>
                    <a:ext cx="3679507" cy="2020243"/>
                  </a:xfrm>
                  <a:prstGeom prst="rect">
                    <a:avLst/>
                  </a:prstGeom>
                </p:spPr>
              </p:pic>
              <p:sp>
                <p:nvSpPr>
                  <p:cNvPr id="23" name="Rectangle 22">
                    <a:extLst>
                      <a:ext uri="{FF2B5EF4-FFF2-40B4-BE49-F238E27FC236}">
                        <a16:creationId xmlns:a16="http://schemas.microsoft.com/office/drawing/2014/main" id="{9F9BF8ED-2D11-F7AD-3300-7C38A3DE7CA0}"/>
                      </a:ext>
                    </a:extLst>
                  </p:cNvPr>
                  <p:cNvSpPr/>
                  <p:nvPr/>
                </p:nvSpPr>
                <p:spPr>
                  <a:xfrm>
                    <a:off x="6573520" y="3007360"/>
                    <a:ext cx="640080" cy="42164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47" name="Group 146">
                  <a:extLst>
                    <a:ext uri="{FF2B5EF4-FFF2-40B4-BE49-F238E27FC236}">
                      <a16:creationId xmlns:a16="http://schemas.microsoft.com/office/drawing/2014/main" id="{50C68A25-4BFC-610F-3448-1930FF3C1105}"/>
                    </a:ext>
                  </a:extLst>
                </p:cNvPr>
                <p:cNvGrpSpPr/>
                <p:nvPr/>
              </p:nvGrpSpPr>
              <p:grpSpPr>
                <a:xfrm>
                  <a:off x="9287060" y="2898910"/>
                  <a:ext cx="2484261" cy="2006418"/>
                  <a:chOff x="9287060" y="2868430"/>
                  <a:chExt cx="2484261" cy="2006418"/>
                </a:xfrm>
              </p:grpSpPr>
              <p:grpSp>
                <p:nvGrpSpPr>
                  <p:cNvPr id="141" name="Group 140">
                    <a:extLst>
                      <a:ext uri="{FF2B5EF4-FFF2-40B4-BE49-F238E27FC236}">
                        <a16:creationId xmlns:a16="http://schemas.microsoft.com/office/drawing/2014/main" id="{DB7D313F-C388-750D-9A30-6F9DF622BBCB}"/>
                      </a:ext>
                    </a:extLst>
                  </p:cNvPr>
                  <p:cNvGrpSpPr/>
                  <p:nvPr/>
                </p:nvGrpSpPr>
                <p:grpSpPr>
                  <a:xfrm>
                    <a:off x="10354115" y="3377930"/>
                    <a:ext cx="833369" cy="798146"/>
                    <a:chOff x="10425235" y="3408410"/>
                    <a:chExt cx="833369" cy="798146"/>
                  </a:xfrm>
                </p:grpSpPr>
                <p:sp>
                  <p:nvSpPr>
                    <p:cNvPr id="106" name="Oval 105">
                      <a:extLst>
                        <a:ext uri="{FF2B5EF4-FFF2-40B4-BE49-F238E27FC236}">
                          <a16:creationId xmlns:a16="http://schemas.microsoft.com/office/drawing/2014/main" id="{8F47C773-AE9E-2C50-E1AA-1C5A34E172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25235" y="3408410"/>
                      <a:ext cx="833369" cy="798146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pic>
                  <p:nvPicPr>
                    <p:cNvPr id="107" name="Picture 106">
                      <a:extLst>
                        <a:ext uri="{FF2B5EF4-FFF2-40B4-BE49-F238E27FC236}">
                          <a16:creationId xmlns:a16="http://schemas.microsoft.com/office/drawing/2014/main" id="{C9D8314B-0A42-4EE1-5F5E-E94578D57E5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rcRect t="50553" r="69426"/>
                    <a:stretch/>
                  </p:blipFill>
                  <p:spPr>
                    <a:xfrm>
                      <a:off x="10646923" y="4062991"/>
                      <a:ext cx="75060" cy="7729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08" name="Picture 107">
                      <a:extLst>
                        <a:ext uri="{FF2B5EF4-FFF2-40B4-BE49-F238E27FC236}">
                          <a16:creationId xmlns:a16="http://schemas.microsoft.com/office/drawing/2014/main" id="{0563D1C4-9623-9E0B-1B8A-86544CF85BB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rcRect t="50553" r="69426"/>
                    <a:stretch/>
                  </p:blipFill>
                  <p:spPr>
                    <a:xfrm>
                      <a:off x="10744421" y="4010608"/>
                      <a:ext cx="75060" cy="7729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09" name="Picture 108">
                      <a:extLst>
                        <a:ext uri="{FF2B5EF4-FFF2-40B4-BE49-F238E27FC236}">
                          <a16:creationId xmlns:a16="http://schemas.microsoft.com/office/drawing/2014/main" id="{8087D2B6-32BA-63E0-4517-D046A71F778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rcRect t="50553" r="69426"/>
                    <a:stretch/>
                  </p:blipFill>
                  <p:spPr>
                    <a:xfrm>
                      <a:off x="10785478" y="4087902"/>
                      <a:ext cx="75060" cy="7729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10" name="Picture 109">
                      <a:extLst>
                        <a:ext uri="{FF2B5EF4-FFF2-40B4-BE49-F238E27FC236}">
                          <a16:creationId xmlns:a16="http://schemas.microsoft.com/office/drawing/2014/main" id="{E3A1AA1A-BE9B-9B93-3FEC-249B2D850C6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rcRect t="50553" r="69426"/>
                    <a:stretch/>
                  </p:blipFill>
                  <p:spPr>
                    <a:xfrm rot="3741166">
                      <a:off x="10804390" y="3822274"/>
                      <a:ext cx="75060" cy="7729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11" name="Picture 110">
                      <a:extLst>
                        <a:ext uri="{FF2B5EF4-FFF2-40B4-BE49-F238E27FC236}">
                          <a16:creationId xmlns:a16="http://schemas.microsoft.com/office/drawing/2014/main" id="{DEEB74FC-004F-1671-F32F-E90D211049EA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rcRect t="50553" r="69426"/>
                    <a:stretch/>
                  </p:blipFill>
                  <p:spPr>
                    <a:xfrm rot="3741166">
                      <a:off x="10901888" y="3769891"/>
                      <a:ext cx="75060" cy="7729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12" name="Picture 111">
                      <a:extLst>
                        <a:ext uri="{FF2B5EF4-FFF2-40B4-BE49-F238E27FC236}">
                          <a16:creationId xmlns:a16="http://schemas.microsoft.com/office/drawing/2014/main" id="{E5C69C12-D224-5B66-BE27-BEB032B5A5B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rcRect t="50553" r="69426"/>
                    <a:stretch/>
                  </p:blipFill>
                  <p:spPr>
                    <a:xfrm rot="3741166">
                      <a:off x="10942945" y="3847185"/>
                      <a:ext cx="75060" cy="7729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13" name="Picture 112">
                      <a:extLst>
                        <a:ext uri="{FF2B5EF4-FFF2-40B4-BE49-F238E27FC236}">
                          <a16:creationId xmlns:a16="http://schemas.microsoft.com/office/drawing/2014/main" id="{FCED829B-1A6D-F25D-EFE4-F2819C6509A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rcRect t="50553" r="69426"/>
                    <a:stretch/>
                  </p:blipFill>
                  <p:spPr>
                    <a:xfrm>
                      <a:off x="10856564" y="3989170"/>
                      <a:ext cx="75060" cy="7729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14" name="Picture 113">
                      <a:extLst>
                        <a:ext uri="{FF2B5EF4-FFF2-40B4-BE49-F238E27FC236}">
                          <a16:creationId xmlns:a16="http://schemas.microsoft.com/office/drawing/2014/main" id="{C53A447F-85B7-0956-C8EB-3093B190FAC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rcRect t="50553" r="69426"/>
                    <a:stretch/>
                  </p:blipFill>
                  <p:spPr>
                    <a:xfrm>
                      <a:off x="10954062" y="3936787"/>
                      <a:ext cx="75060" cy="7729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15" name="Picture 114">
                      <a:extLst>
                        <a:ext uri="{FF2B5EF4-FFF2-40B4-BE49-F238E27FC236}">
                          <a16:creationId xmlns:a16="http://schemas.microsoft.com/office/drawing/2014/main" id="{A89164E4-E98A-A7D7-7345-8271B5864FD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rcRect t="50553" r="69426"/>
                    <a:stretch/>
                  </p:blipFill>
                  <p:spPr>
                    <a:xfrm>
                      <a:off x="10995119" y="4014081"/>
                      <a:ext cx="75060" cy="7729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16" name="Picture 115">
                      <a:extLst>
                        <a:ext uri="{FF2B5EF4-FFF2-40B4-BE49-F238E27FC236}">
                          <a16:creationId xmlns:a16="http://schemas.microsoft.com/office/drawing/2014/main" id="{8BFD4B39-E8F8-0967-C7ED-0C39492CD8D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rcRect t="50553" r="69426"/>
                    <a:stretch/>
                  </p:blipFill>
                  <p:spPr>
                    <a:xfrm rot="3741166">
                      <a:off x="11014031" y="3748453"/>
                      <a:ext cx="75060" cy="7729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17" name="Picture 116">
                      <a:extLst>
                        <a:ext uri="{FF2B5EF4-FFF2-40B4-BE49-F238E27FC236}">
                          <a16:creationId xmlns:a16="http://schemas.microsoft.com/office/drawing/2014/main" id="{4E8A0462-8011-4249-AF78-579DE0480E1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rcRect t="50553" r="69426"/>
                    <a:stretch/>
                  </p:blipFill>
                  <p:spPr>
                    <a:xfrm rot="3741166">
                      <a:off x="11152586" y="3773364"/>
                      <a:ext cx="75060" cy="7729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18" name="Picture 117">
                      <a:extLst>
                        <a:ext uri="{FF2B5EF4-FFF2-40B4-BE49-F238E27FC236}">
                          <a16:creationId xmlns:a16="http://schemas.microsoft.com/office/drawing/2014/main" id="{59EA3277-75E7-DED5-6551-9D50E94C1BE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rcRect t="50553" r="69426"/>
                    <a:stretch/>
                  </p:blipFill>
                  <p:spPr>
                    <a:xfrm>
                      <a:off x="10495797" y="3801680"/>
                      <a:ext cx="75060" cy="7729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19" name="Picture 118">
                      <a:extLst>
                        <a:ext uri="{FF2B5EF4-FFF2-40B4-BE49-F238E27FC236}">
                          <a16:creationId xmlns:a16="http://schemas.microsoft.com/office/drawing/2014/main" id="{557CA03E-4FAE-4719-E508-AB032C4106E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rcRect t="50553" r="69426"/>
                    <a:stretch/>
                  </p:blipFill>
                  <p:spPr>
                    <a:xfrm>
                      <a:off x="10593295" y="3749297"/>
                      <a:ext cx="75060" cy="7729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20" name="Picture 119">
                      <a:extLst>
                        <a:ext uri="{FF2B5EF4-FFF2-40B4-BE49-F238E27FC236}">
                          <a16:creationId xmlns:a16="http://schemas.microsoft.com/office/drawing/2014/main" id="{D8AE07D9-8543-3222-1F31-42E211B383B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rcRect t="50553" r="69426"/>
                    <a:stretch/>
                  </p:blipFill>
                  <p:spPr>
                    <a:xfrm>
                      <a:off x="10634352" y="3826591"/>
                      <a:ext cx="75060" cy="7729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21" name="Picture 120">
                      <a:extLst>
                        <a:ext uri="{FF2B5EF4-FFF2-40B4-BE49-F238E27FC236}">
                          <a16:creationId xmlns:a16="http://schemas.microsoft.com/office/drawing/2014/main" id="{7AB63337-933F-E8A8-1200-F5C1E3CFE15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rcRect t="50553" r="69426"/>
                    <a:stretch/>
                  </p:blipFill>
                  <p:spPr>
                    <a:xfrm rot="3741166">
                      <a:off x="10653264" y="3560963"/>
                      <a:ext cx="75060" cy="7729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22" name="Picture 121">
                      <a:extLst>
                        <a:ext uri="{FF2B5EF4-FFF2-40B4-BE49-F238E27FC236}">
                          <a16:creationId xmlns:a16="http://schemas.microsoft.com/office/drawing/2014/main" id="{7D154CFA-9F94-E8D0-6DF0-FF99EC15656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rcRect t="50553" r="69426"/>
                    <a:stretch/>
                  </p:blipFill>
                  <p:spPr>
                    <a:xfrm rot="3741166">
                      <a:off x="10750762" y="3508580"/>
                      <a:ext cx="75060" cy="7729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23" name="Picture 122">
                      <a:extLst>
                        <a:ext uri="{FF2B5EF4-FFF2-40B4-BE49-F238E27FC236}">
                          <a16:creationId xmlns:a16="http://schemas.microsoft.com/office/drawing/2014/main" id="{1C34C4A8-4BF5-E5DF-E205-C066E062FECD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rcRect t="50553" r="69426"/>
                    <a:stretch/>
                  </p:blipFill>
                  <p:spPr>
                    <a:xfrm rot="3741166">
                      <a:off x="10791819" y="3585874"/>
                      <a:ext cx="75060" cy="7729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24" name="Picture 123">
                      <a:extLst>
                        <a:ext uri="{FF2B5EF4-FFF2-40B4-BE49-F238E27FC236}">
                          <a16:creationId xmlns:a16="http://schemas.microsoft.com/office/drawing/2014/main" id="{549FBBD8-B9EF-04C9-5826-54F6C2785E1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rcRect t="50553" r="69426"/>
                    <a:stretch/>
                  </p:blipFill>
                  <p:spPr>
                    <a:xfrm>
                      <a:off x="10705438" y="3727859"/>
                      <a:ext cx="75060" cy="7729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25" name="Picture 124">
                      <a:extLst>
                        <a:ext uri="{FF2B5EF4-FFF2-40B4-BE49-F238E27FC236}">
                          <a16:creationId xmlns:a16="http://schemas.microsoft.com/office/drawing/2014/main" id="{1CFD81B8-B0A4-7E1A-8FC4-F07CE28DC71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rcRect t="50553" r="69426"/>
                    <a:stretch/>
                  </p:blipFill>
                  <p:spPr>
                    <a:xfrm>
                      <a:off x="10802936" y="3675476"/>
                      <a:ext cx="75060" cy="7729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26" name="Picture 125">
                      <a:extLst>
                        <a:ext uri="{FF2B5EF4-FFF2-40B4-BE49-F238E27FC236}">
                          <a16:creationId xmlns:a16="http://schemas.microsoft.com/office/drawing/2014/main" id="{90A334AC-6FD5-788A-79C5-098230855B0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rcRect t="50553" r="69426"/>
                    <a:stretch/>
                  </p:blipFill>
                  <p:spPr>
                    <a:xfrm>
                      <a:off x="10843993" y="3752770"/>
                      <a:ext cx="75060" cy="7729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27" name="Picture 126">
                      <a:extLst>
                        <a:ext uri="{FF2B5EF4-FFF2-40B4-BE49-F238E27FC236}">
                          <a16:creationId xmlns:a16="http://schemas.microsoft.com/office/drawing/2014/main" id="{5FF3AD0B-583E-A678-67F6-50CF121BABA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rcRect t="50553" r="69426"/>
                    <a:stretch/>
                  </p:blipFill>
                  <p:spPr>
                    <a:xfrm rot="3741166">
                      <a:off x="10862905" y="3487142"/>
                      <a:ext cx="75060" cy="7729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28" name="Picture 127">
                      <a:extLst>
                        <a:ext uri="{FF2B5EF4-FFF2-40B4-BE49-F238E27FC236}">
                          <a16:creationId xmlns:a16="http://schemas.microsoft.com/office/drawing/2014/main" id="{44F9A1A3-6A03-3660-4491-957A7FDCF19D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rcRect t="50553" r="69426"/>
                    <a:stretch/>
                  </p:blipFill>
                  <p:spPr>
                    <a:xfrm rot="3741166">
                      <a:off x="11001460" y="3512053"/>
                      <a:ext cx="75060" cy="77294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140" name="Group 139">
                      <a:extLst>
                        <a:ext uri="{FF2B5EF4-FFF2-40B4-BE49-F238E27FC236}">
                          <a16:creationId xmlns:a16="http://schemas.microsoft.com/office/drawing/2014/main" id="{58BA3119-112A-D3DF-B3DE-AE3A904815C1}"/>
                        </a:ext>
                      </a:extLst>
                    </p:cNvPr>
                    <p:cNvGrpSpPr/>
                    <p:nvPr/>
                  </p:nvGrpSpPr>
                  <p:grpSpPr>
                    <a:xfrm rot="1917622">
                      <a:off x="10503405" y="3501090"/>
                      <a:ext cx="581840" cy="587986"/>
                      <a:chOff x="10636415" y="3608718"/>
                      <a:chExt cx="581840" cy="587986"/>
                    </a:xfrm>
                  </p:grpSpPr>
                  <p:pic>
                    <p:nvPicPr>
                      <p:cNvPr id="129" name="Picture 128">
                        <a:extLst>
                          <a:ext uri="{FF2B5EF4-FFF2-40B4-BE49-F238E27FC236}">
                            <a16:creationId xmlns:a16="http://schemas.microsoft.com/office/drawing/2014/main" id="{5B15C48E-CA9E-0846-0FEB-836923BB6069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4"/>
                      <a:srcRect t="50553" r="69426"/>
                      <a:stretch/>
                    </p:blipFill>
                    <p:spPr>
                      <a:xfrm>
                        <a:off x="10636415" y="3922139"/>
                        <a:ext cx="75060" cy="77294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30" name="Picture 129">
                        <a:extLst>
                          <a:ext uri="{FF2B5EF4-FFF2-40B4-BE49-F238E27FC236}">
                            <a16:creationId xmlns:a16="http://schemas.microsoft.com/office/drawing/2014/main" id="{4277A25A-70BC-C797-DDA6-CA7F99EFC931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4"/>
                      <a:srcRect t="50553" r="69426"/>
                      <a:stretch/>
                    </p:blipFill>
                    <p:spPr>
                      <a:xfrm>
                        <a:off x="10733913" y="3869756"/>
                        <a:ext cx="75060" cy="77294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31" name="Picture 130">
                        <a:extLst>
                          <a:ext uri="{FF2B5EF4-FFF2-40B4-BE49-F238E27FC236}">
                            <a16:creationId xmlns:a16="http://schemas.microsoft.com/office/drawing/2014/main" id="{A1B9C77F-9FBA-9279-14B2-DAC5E5AD952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4"/>
                      <a:srcRect t="50553" r="69426"/>
                      <a:stretch/>
                    </p:blipFill>
                    <p:spPr>
                      <a:xfrm>
                        <a:off x="10830013" y="4119410"/>
                        <a:ext cx="75060" cy="77294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32" name="Picture 131">
                        <a:extLst>
                          <a:ext uri="{FF2B5EF4-FFF2-40B4-BE49-F238E27FC236}">
                            <a16:creationId xmlns:a16="http://schemas.microsoft.com/office/drawing/2014/main" id="{A188BC34-1A51-7D04-3F7D-9E9D39F2203E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4"/>
                      <a:srcRect t="50553" r="69426"/>
                      <a:stretch/>
                    </p:blipFill>
                    <p:spPr>
                      <a:xfrm rot="3741166">
                        <a:off x="10793882" y="3681422"/>
                        <a:ext cx="75060" cy="77294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33" name="Picture 132">
                        <a:extLst>
                          <a:ext uri="{FF2B5EF4-FFF2-40B4-BE49-F238E27FC236}">
                            <a16:creationId xmlns:a16="http://schemas.microsoft.com/office/drawing/2014/main" id="{AFE2A824-F998-090B-5864-C06662A8183E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4"/>
                      <a:srcRect t="50553" r="69426"/>
                      <a:stretch/>
                    </p:blipFill>
                    <p:spPr>
                      <a:xfrm rot="3741166">
                        <a:off x="10891380" y="3629039"/>
                        <a:ext cx="75060" cy="77294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34" name="Picture 133">
                        <a:extLst>
                          <a:ext uri="{FF2B5EF4-FFF2-40B4-BE49-F238E27FC236}">
                            <a16:creationId xmlns:a16="http://schemas.microsoft.com/office/drawing/2014/main" id="{6FA013B9-AC6F-63AD-0369-0F3550AFA8E4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4"/>
                      <a:srcRect t="50553" r="69426"/>
                      <a:stretch/>
                    </p:blipFill>
                    <p:spPr>
                      <a:xfrm rot="3741166">
                        <a:off x="10932437" y="3706333"/>
                        <a:ext cx="75060" cy="77294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35" name="Picture 134">
                        <a:extLst>
                          <a:ext uri="{FF2B5EF4-FFF2-40B4-BE49-F238E27FC236}">
                            <a16:creationId xmlns:a16="http://schemas.microsoft.com/office/drawing/2014/main" id="{103AD39C-CBCE-0DFF-C978-1EAFFF1B0C19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4"/>
                      <a:srcRect t="50553" r="69426"/>
                      <a:stretch/>
                    </p:blipFill>
                    <p:spPr>
                      <a:xfrm>
                        <a:off x="10846056" y="3848318"/>
                        <a:ext cx="75060" cy="77294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36" name="Picture 135">
                        <a:extLst>
                          <a:ext uri="{FF2B5EF4-FFF2-40B4-BE49-F238E27FC236}">
                            <a16:creationId xmlns:a16="http://schemas.microsoft.com/office/drawing/2014/main" id="{7A008A2C-7329-0736-E9F0-4C320BD2D51E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4"/>
                      <a:srcRect t="50553" r="69426"/>
                      <a:stretch/>
                    </p:blipFill>
                    <p:spPr>
                      <a:xfrm>
                        <a:off x="11029033" y="3704639"/>
                        <a:ext cx="75060" cy="77294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37" name="Picture 136">
                        <a:extLst>
                          <a:ext uri="{FF2B5EF4-FFF2-40B4-BE49-F238E27FC236}">
                            <a16:creationId xmlns:a16="http://schemas.microsoft.com/office/drawing/2014/main" id="{BD28263C-0380-A676-A222-6E96765F4D45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4"/>
                      <a:srcRect t="50553" r="69426"/>
                      <a:stretch/>
                    </p:blipFill>
                    <p:spPr>
                      <a:xfrm>
                        <a:off x="10946149" y="3987006"/>
                        <a:ext cx="75060" cy="77294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38" name="Picture 137">
                        <a:extLst>
                          <a:ext uri="{FF2B5EF4-FFF2-40B4-BE49-F238E27FC236}">
                            <a16:creationId xmlns:a16="http://schemas.microsoft.com/office/drawing/2014/main" id="{B4BB1446-EFD4-6855-102A-55A473867350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4"/>
                      <a:srcRect t="50553" r="69426"/>
                      <a:stretch/>
                    </p:blipFill>
                    <p:spPr>
                      <a:xfrm rot="3741166">
                        <a:off x="11003523" y="3607601"/>
                        <a:ext cx="75060" cy="77294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39" name="Picture 138">
                        <a:extLst>
                          <a:ext uri="{FF2B5EF4-FFF2-40B4-BE49-F238E27FC236}">
                            <a16:creationId xmlns:a16="http://schemas.microsoft.com/office/drawing/2014/main" id="{7A7BF545-B87E-3ACD-3A0D-42489DAB34DD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4"/>
                      <a:srcRect t="50553" r="69426"/>
                      <a:stretch/>
                    </p:blipFill>
                    <p:spPr>
                      <a:xfrm rot="3741166">
                        <a:off x="11142078" y="3632512"/>
                        <a:ext cx="75060" cy="77294"/>
                      </a:xfrm>
                      <a:prstGeom prst="rect">
                        <a:avLst/>
                      </a:prstGeom>
                    </p:spPr>
                  </p:pic>
                </p:grpSp>
              </p:grpSp>
              <p:sp>
                <p:nvSpPr>
                  <p:cNvPr id="102" name="Rectangle 101">
                    <a:extLst>
                      <a:ext uri="{FF2B5EF4-FFF2-40B4-BE49-F238E27FC236}">
                        <a16:creationId xmlns:a16="http://schemas.microsoft.com/office/drawing/2014/main" id="{2DCB597B-5E12-B111-2075-074BADCFCC3E}"/>
                      </a:ext>
                    </a:extLst>
                  </p:cNvPr>
                  <p:cNvSpPr/>
                  <p:nvPr/>
                </p:nvSpPr>
                <p:spPr>
                  <a:xfrm>
                    <a:off x="9572926" y="2868430"/>
                    <a:ext cx="2198395" cy="1855707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05" name="Group 104">
                    <a:extLst>
                      <a:ext uri="{FF2B5EF4-FFF2-40B4-BE49-F238E27FC236}">
                        <a16:creationId xmlns:a16="http://schemas.microsoft.com/office/drawing/2014/main" id="{AC3123B4-A261-D2D9-465D-17A807565472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9287060" y="3001040"/>
                    <a:ext cx="1854363" cy="1873808"/>
                    <a:chOff x="9455626" y="3488064"/>
                    <a:chExt cx="1182639" cy="1195040"/>
                  </a:xfrm>
                </p:grpSpPr>
                <p:pic>
                  <p:nvPicPr>
                    <p:cNvPr id="103" name="Picture 102">
                      <a:extLst>
                        <a:ext uri="{FF2B5EF4-FFF2-40B4-BE49-F238E27FC236}">
                          <a16:creationId xmlns:a16="http://schemas.microsoft.com/office/drawing/2014/main" id="{12FB6699-62DD-E405-598D-14BFA661A56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5"/>
                    <a:stretch>
                      <a:fillRect/>
                    </a:stretch>
                  </p:blipFill>
                  <p:spPr>
                    <a:xfrm rot="19011338">
                      <a:off x="9455626" y="3894678"/>
                      <a:ext cx="1182639" cy="788426"/>
                    </a:xfrm>
                    <a:prstGeom prst="rect">
                      <a:avLst/>
                    </a:prstGeom>
                  </p:spPr>
                </p:pic>
                <p:cxnSp>
                  <p:nvCxnSpPr>
                    <p:cNvPr id="104" name="Straight Connector 103">
                      <a:extLst>
                        <a:ext uri="{FF2B5EF4-FFF2-40B4-BE49-F238E27FC236}">
                          <a16:creationId xmlns:a16="http://schemas.microsoft.com/office/drawing/2014/main" id="{A6B81B80-DB63-1B5F-3747-0A133D61F316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10370763" y="3488064"/>
                      <a:ext cx="76491" cy="514317"/>
                    </a:xfrm>
                    <a:prstGeom prst="line">
                      <a:avLst/>
                    </a:prstGeom>
                    <a:ln w="15875">
                      <a:headEnd type="none" w="med" len="med"/>
                      <a:tailEnd type="arrow" w="med" len="med"/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42" name="TextBox 141">
                        <a:extLst>
                          <a:ext uri="{FF2B5EF4-FFF2-40B4-BE49-F238E27FC236}">
                            <a16:creationId xmlns:a16="http://schemas.microsoft.com/office/drawing/2014/main" id="{6223750F-2692-5BEF-F2E0-E91327AAE0F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657393" y="3893500"/>
                        <a:ext cx="298656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𝜒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142" name="TextBox 141">
                        <a:extLst>
                          <a:ext uri="{FF2B5EF4-FFF2-40B4-BE49-F238E27FC236}">
                            <a16:creationId xmlns:a16="http://schemas.microsoft.com/office/drawing/2014/main" id="{6223750F-2692-5BEF-F2E0-E91327AAE0FD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9657393" y="3893500"/>
                        <a:ext cx="298656" cy="369332"/>
                      </a:xfrm>
                      <a:prstGeom prst="rect">
                        <a:avLst/>
                      </a:prstGeom>
                      <a:blipFill>
                        <a:blip r:embed="rId7"/>
                        <a:stretch>
                          <a:fillRect r="-4167" b="-3333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43" name="Straight Connector 142">
                    <a:extLst>
                      <a:ext uri="{FF2B5EF4-FFF2-40B4-BE49-F238E27FC236}">
                        <a16:creationId xmlns:a16="http://schemas.microsoft.com/office/drawing/2014/main" id="{2D0DF7B9-79F1-7BDE-1BB2-1D1C324F2D8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1070540" y="4027516"/>
                    <a:ext cx="189941" cy="167460"/>
                  </a:xfrm>
                  <a:prstGeom prst="line">
                    <a:avLst/>
                  </a:prstGeom>
                  <a:ln w="15875">
                    <a:headEnd type="none" w="med" len="med"/>
                    <a:tailEnd type="triangle" w="med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46" name="TextBox 145">
                  <a:extLst>
                    <a:ext uri="{FF2B5EF4-FFF2-40B4-BE49-F238E27FC236}">
                      <a16:creationId xmlns:a16="http://schemas.microsoft.com/office/drawing/2014/main" id="{7933B7CE-7584-CCED-A684-A8778FC57835}"/>
                    </a:ext>
                  </a:extLst>
                </p:cNvPr>
                <p:cNvSpPr txBox="1"/>
                <p:nvPr/>
              </p:nvSpPr>
              <p:spPr>
                <a:xfrm>
                  <a:off x="10568024" y="4397840"/>
                  <a:ext cx="2360792" cy="35394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7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q</a:t>
                  </a:r>
                  <a:r>
                    <a:rPr lang="en-US" sz="1700" baseline="30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-1</a:t>
                  </a:r>
                  <a:r>
                    <a:rPr lang="en-US" sz="17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17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~</a:t>
                  </a:r>
                  <a:r>
                    <a:rPr lang="en-US" sz="1700" dirty="0"/>
                    <a:t> 10 nm</a:t>
                  </a:r>
                </a:p>
              </p:txBody>
            </p:sp>
          </p:grp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4D931CE-9817-E450-57EA-869BE19EE4C3}"/>
                  </a:ext>
                </a:extLst>
              </p:cNvPr>
              <p:cNvGrpSpPr/>
              <p:nvPr/>
            </p:nvGrpSpPr>
            <p:grpSpPr>
              <a:xfrm>
                <a:off x="5076188" y="2313943"/>
                <a:ext cx="6852035" cy="4471956"/>
                <a:chOff x="5076188" y="2313943"/>
                <a:chExt cx="6852035" cy="4471956"/>
              </a:xfrm>
            </p:grpSpPr>
            <p:cxnSp>
              <p:nvCxnSpPr>
                <p:cNvPr id="96" name="Straight Connector 95">
                  <a:extLst>
                    <a:ext uri="{FF2B5EF4-FFF2-40B4-BE49-F238E27FC236}">
                      <a16:creationId xmlns:a16="http://schemas.microsoft.com/office/drawing/2014/main" id="{75D0BC49-6165-404B-855F-86646343D4CE}"/>
                    </a:ext>
                  </a:extLst>
                </p:cNvPr>
                <p:cNvCxnSpPr/>
                <p:nvPr/>
              </p:nvCxnSpPr>
              <p:spPr>
                <a:xfrm>
                  <a:off x="5076188" y="2313943"/>
                  <a:ext cx="0" cy="407026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grpSp>
              <p:nvGrpSpPr>
                <p:cNvPr id="2" name="Group 1">
                  <a:extLst>
                    <a:ext uri="{FF2B5EF4-FFF2-40B4-BE49-F238E27FC236}">
                      <a16:creationId xmlns:a16="http://schemas.microsoft.com/office/drawing/2014/main" id="{E5A74B6B-CC3E-873E-5715-7AA39AA5D657}"/>
                    </a:ext>
                  </a:extLst>
                </p:cNvPr>
                <p:cNvGrpSpPr/>
                <p:nvPr/>
              </p:nvGrpSpPr>
              <p:grpSpPr>
                <a:xfrm>
                  <a:off x="5478193" y="2665074"/>
                  <a:ext cx="6450030" cy="4120825"/>
                  <a:chOff x="5478193" y="2665074"/>
                  <a:chExt cx="6450030" cy="4120825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2" name="TextBox 51">
                        <a:extLst>
                          <a:ext uri="{FF2B5EF4-FFF2-40B4-BE49-F238E27FC236}">
                            <a16:creationId xmlns:a16="http://schemas.microsoft.com/office/drawing/2014/main" id="{974C61FC-75FA-5ED6-BBE6-951AF09A0B2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115813" y="5680714"/>
                        <a:ext cx="334481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2400" dirty="0"/>
                          <a:t>Rate </a:t>
                        </a:r>
                        <a14:m>
                          <m:oMath xmlns:m="http://schemas.openxmlformats.org/officeDocument/2006/math"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∝</m:t>
                            </m:r>
                          </m:oMath>
                        </a14:m>
                        <a:r>
                          <a:rPr lang="en-US" sz="2400" dirty="0"/>
                          <a:t> (</a:t>
                        </a:r>
                        <a:r>
                          <a:rPr lang="en-US" sz="2400" i="1" dirty="0"/>
                          <a:t>N</a:t>
                        </a:r>
                        <a:r>
                          <a:rPr lang="en-US" sz="2400" i="1" baseline="-25000" dirty="0"/>
                          <a:t>T</a:t>
                        </a:r>
                        <a:r>
                          <a:rPr lang="en-US" sz="2400" dirty="0"/>
                          <a:t>)</a:t>
                        </a:r>
                        <a:r>
                          <a:rPr lang="en-US" sz="2400" baseline="30000" dirty="0"/>
                          <a:t>2</a:t>
                        </a:r>
                        <a14:m>
                          <m:oMath xmlns:m="http://schemas.openxmlformats.org/officeDocument/2006/math"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  <m:r>
                              <a:rPr lang="en-US" sz="2400" b="0" i="1" baseline="-2500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oMath>
                        </a14:m>
                        <a:r>
                          <a:rPr lang="en-US" sz="2400" dirty="0"/>
                          <a:t> 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52" name="TextBox 51">
                        <a:extLst>
                          <a:ext uri="{FF2B5EF4-FFF2-40B4-BE49-F238E27FC236}">
                            <a16:creationId xmlns:a16="http://schemas.microsoft.com/office/drawing/2014/main" id="{974C61FC-75FA-5ED6-BBE6-951AF09A0B20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115813" y="5680714"/>
                        <a:ext cx="3344813" cy="461665"/>
                      </a:xfrm>
                      <a:prstGeom prst="rect">
                        <a:avLst/>
                      </a:prstGeom>
                      <a:blipFill>
                        <a:blip r:embed="rId11"/>
                        <a:stretch>
                          <a:fillRect l="-3030" t="-8108" b="-2973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F56BCC3E-44DC-2A51-B166-5290C4530D33}"/>
                      </a:ext>
                    </a:extLst>
                  </p:cNvPr>
                  <p:cNvSpPr txBox="1"/>
                  <p:nvPr/>
                </p:nvSpPr>
                <p:spPr>
                  <a:xfrm>
                    <a:off x="7146831" y="6307685"/>
                    <a:ext cx="2760133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000" dirty="0"/>
                      <a:t>~ (10</a:t>
                    </a:r>
                    <a:r>
                      <a:rPr lang="en-US" sz="2000" baseline="30000" dirty="0"/>
                      <a:t>9</a:t>
                    </a:r>
                    <a:r>
                      <a:rPr lang="en-US" sz="2000" dirty="0"/>
                      <a:t>)</a:t>
                    </a:r>
                    <a:r>
                      <a:rPr lang="en-US" sz="2000" baseline="30000" dirty="0"/>
                      <a:t>2</a:t>
                    </a:r>
                    <a:r>
                      <a:rPr lang="en-US" sz="2000" dirty="0"/>
                      <a:t> to (10</a:t>
                    </a:r>
                    <a:r>
                      <a:rPr lang="en-US" sz="2000" baseline="30000" dirty="0"/>
                      <a:t>14</a:t>
                    </a:r>
                    <a:r>
                      <a:rPr lang="en-US" sz="2000" dirty="0"/>
                      <a:t>)</a:t>
                    </a:r>
                    <a:r>
                      <a:rPr lang="en-US" sz="2000" baseline="30000" dirty="0"/>
                      <a:t>2 </a:t>
                    </a:r>
                  </a:p>
                </p:txBody>
              </p:sp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84CC459B-1A5B-04FF-11FB-146514A1FC70}"/>
                      </a:ext>
                    </a:extLst>
                  </p:cNvPr>
                  <p:cNvSpPr txBox="1"/>
                  <p:nvPr/>
                </p:nvSpPr>
                <p:spPr>
                  <a:xfrm>
                    <a:off x="5478193" y="5311382"/>
                    <a:ext cx="541058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i="1" dirty="0"/>
                      <a:t>Coherence over an entire nano- or micro-sized object:</a:t>
                    </a:r>
                  </a:p>
                </p:txBody>
              </p:sp>
              <p:sp>
                <p:nvSpPr>
                  <p:cNvPr id="57" name="TextBox 56">
                    <a:extLst>
                      <a:ext uri="{FF2B5EF4-FFF2-40B4-BE49-F238E27FC236}">
                        <a16:creationId xmlns:a16="http://schemas.microsoft.com/office/drawing/2014/main" id="{F88D5546-DE7D-D1B3-AEC6-57EE07A40510}"/>
                      </a:ext>
                    </a:extLst>
                  </p:cNvPr>
                  <p:cNvSpPr txBox="1"/>
                  <p:nvPr/>
                </p:nvSpPr>
                <p:spPr>
                  <a:xfrm>
                    <a:off x="9094296" y="6139568"/>
                    <a:ext cx="2346960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i="1" dirty="0">
                        <a:solidFill>
                          <a:srgbClr val="0432FF"/>
                        </a:solidFill>
                      </a:rPr>
                      <a:t>Can rival Avogadro’s number!</a:t>
                    </a:r>
                  </a:p>
                </p:txBody>
              </p:sp>
              <p:cxnSp>
                <p:nvCxnSpPr>
                  <p:cNvPr id="97" name="Straight Arrow Connector 96">
                    <a:extLst>
                      <a:ext uri="{FF2B5EF4-FFF2-40B4-BE49-F238E27FC236}">
                        <a16:creationId xmlns:a16="http://schemas.microsoft.com/office/drawing/2014/main" id="{D6A5025C-DE5D-9F89-452E-5627776B246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8183486" y="6102763"/>
                    <a:ext cx="114824" cy="259543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91B77956-F9E3-65FC-573C-313AA2598EB8}"/>
                      </a:ext>
                    </a:extLst>
                  </p:cNvPr>
                  <p:cNvSpPr txBox="1"/>
                  <p:nvPr/>
                </p:nvSpPr>
                <p:spPr>
                  <a:xfrm>
                    <a:off x="5629918" y="2695311"/>
                    <a:ext cx="2737037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400" i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Long range force:</a:t>
                    </a:r>
                  </a:p>
                </p:txBody>
              </p:sp>
              <p:sp>
                <p:nvSpPr>
                  <p:cNvPr id="150" name="TextBox 149">
                    <a:extLst>
                      <a:ext uri="{FF2B5EF4-FFF2-40B4-BE49-F238E27FC236}">
                        <a16:creationId xmlns:a16="http://schemas.microsoft.com/office/drawing/2014/main" id="{615956FD-C246-EA50-496A-85F2DD2F88C9}"/>
                      </a:ext>
                    </a:extLst>
                  </p:cNvPr>
                  <p:cNvSpPr txBox="1"/>
                  <p:nvPr/>
                </p:nvSpPr>
                <p:spPr>
                  <a:xfrm>
                    <a:off x="9191186" y="2665074"/>
                    <a:ext cx="2737037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400" i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Low momentum transfer:</a:t>
                    </a:r>
                  </a:p>
                </p:txBody>
              </p:sp>
              <p:sp>
                <p:nvSpPr>
                  <p:cNvPr id="151" name="Rectangle 150">
                    <a:extLst>
                      <a:ext uri="{FF2B5EF4-FFF2-40B4-BE49-F238E27FC236}">
                        <a16:creationId xmlns:a16="http://schemas.microsoft.com/office/drawing/2014/main" id="{6CC78F6A-89A7-CFA4-8D54-661AB21C84E8}"/>
                      </a:ext>
                    </a:extLst>
                  </p:cNvPr>
                  <p:cNvSpPr/>
                  <p:nvPr/>
                </p:nvSpPr>
                <p:spPr>
                  <a:xfrm>
                    <a:off x="5645834" y="4741690"/>
                    <a:ext cx="3359924" cy="446276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15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Monteiro et al., PRL 125, 181102 (2020), arXiv:2007.12067</a:t>
                    </a:r>
                  </a:p>
                </p:txBody>
              </p:sp>
            </p:grpSp>
          </p:grpSp>
        </p:grp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B59AEC2D-E497-FD7B-D4BE-04E4AB8B25CF}"/>
                </a:ext>
              </a:extLst>
            </p:cNvPr>
            <p:cNvSpPr txBox="1"/>
            <p:nvPr/>
          </p:nvSpPr>
          <p:spPr>
            <a:xfrm>
              <a:off x="9506183" y="4746689"/>
              <a:ext cx="3191795" cy="4462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50" dirty="0">
                  <a:latin typeface="Arial" panose="020B0604020202020204" pitchFamily="34" charset="0"/>
                  <a:cs typeface="Arial" panose="020B0604020202020204" pitchFamily="34" charset="0"/>
                </a:rPr>
                <a:t>Afek et al., PRL 128, 101301 (2022)</a:t>
              </a:r>
              <a:r>
                <a:rPr lang="en-US" sz="1150" i="1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150" dirty="0">
                  <a:latin typeface="Arial" panose="020B0604020202020204" pitchFamily="34" charset="0"/>
                  <a:cs typeface="Arial" panose="020B0604020202020204" pitchFamily="34" charset="0"/>
                </a:rPr>
                <a:t>arXiv:2111.03597</a:t>
              </a:r>
            </a:p>
          </p:txBody>
        </p:sp>
      </p:grpSp>
      <p:sp>
        <p:nvSpPr>
          <p:cNvPr id="154" name="TextBox 153">
            <a:extLst>
              <a:ext uri="{FF2B5EF4-FFF2-40B4-BE49-F238E27FC236}">
                <a16:creationId xmlns:a16="http://schemas.microsoft.com/office/drawing/2014/main" id="{E0391337-98D0-A4A5-2566-EFAE6905D72C}"/>
              </a:ext>
            </a:extLst>
          </p:cNvPr>
          <p:cNvSpPr txBox="1"/>
          <p:nvPr/>
        </p:nvSpPr>
        <p:spPr>
          <a:xfrm>
            <a:off x="2702348" y="3191913"/>
            <a:ext cx="12146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Xe (A</a:t>
            </a:r>
            <a:r>
              <a:rPr lang="en-US" sz="1200" dirty="0">
                <a:latin typeface="Cambria Math" panose="02040503050406030204" pitchFamily="18" charset="0"/>
                <a:ea typeface="Cambria Math" panose="02040503050406030204" pitchFamily="18" charset="0"/>
              </a:rPr>
              <a:t>~</a:t>
            </a:r>
            <a:r>
              <a:rPr lang="en-US" sz="1200" dirty="0"/>
              <a:t>100)</a:t>
            </a:r>
          </a:p>
        </p:txBody>
      </p:sp>
    </p:spTree>
    <p:extLst>
      <p:ext uri="{BB962C8B-B14F-4D97-AF65-F5344CB8AC3E}">
        <p14:creationId xmlns:p14="http://schemas.microsoft.com/office/powerpoint/2010/main" val="261753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87B8293C-95D5-F341-A25D-2F3FFCDDC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25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9D3153-5246-3B4A-BE65-88C8A1F3399A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Dark matter search (long range force)</a:t>
            </a:r>
          </a:p>
        </p:txBody>
      </p:sp>
      <p:sp>
        <p:nvSpPr>
          <p:cNvPr id="30" name="Footer Placeholder 7">
            <a:extLst>
              <a:ext uri="{FF2B5EF4-FFF2-40B4-BE49-F238E27FC236}">
                <a16:creationId xmlns:a16="http://schemas.microsoft.com/office/drawing/2014/main" id="{89E71EF2-AD17-4F4A-8C39-48ACB40E2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FRIB - Sept. 12, 2025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31" name="Footer Placeholder 7">
            <a:extLst>
              <a:ext uri="{FF2B5EF4-FFF2-40B4-BE49-F238E27FC236}">
                <a16:creationId xmlns:a16="http://schemas.microsoft.com/office/drawing/2014/main" id="{7709E6F1-0E46-C64E-97AE-133A134300FD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5E4AB17-061C-C84E-8835-D486C5612DE4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75D2A2A8-2EBA-1441-82B0-7360C27BF425}"/>
              </a:ext>
            </a:extLst>
          </p:cNvPr>
          <p:cNvSpPr txBox="1"/>
          <p:nvPr/>
        </p:nvSpPr>
        <p:spPr>
          <a:xfrm>
            <a:off x="419098" y="946453"/>
            <a:ext cx="11196795" cy="1226249"/>
          </a:xfrm>
          <a:prstGeom prst="rect">
            <a:avLst/>
          </a:prstGeom>
          <a:noFill/>
        </p:spPr>
        <p:txBody>
          <a:bodyPr wrap="square" lIns="101870" tIns="50935" rIns="101870" bIns="50935" rtlCol="0">
            <a:spAutoFit/>
          </a:bodyPr>
          <a:lstStyle/>
          <a:p>
            <a:pPr marL="318346" indent="-318346">
              <a:spcBef>
                <a:spcPts val="1200"/>
              </a:spcBef>
              <a:buFont typeface="Arial"/>
              <a:buChar char="•"/>
            </a:pPr>
            <a:r>
              <a:rPr lang="en-US" sz="2100" dirty="0">
                <a:latin typeface="Helvetica"/>
                <a:cs typeface="Helvetica"/>
              </a:rPr>
              <a:t>Acquired 5 days of dark matter search data in June 2020, four candidate events remain in non-Gaussian tail of distribution after all cuts</a:t>
            </a:r>
          </a:p>
          <a:p>
            <a:pPr marL="318346" indent="-318346">
              <a:spcBef>
                <a:spcPts val="1200"/>
              </a:spcBef>
              <a:buFont typeface="Arial"/>
              <a:buChar char="•"/>
            </a:pPr>
            <a:r>
              <a:rPr lang="en-US" sz="2100" dirty="0">
                <a:latin typeface="Helvetica"/>
                <a:cs typeface="Helvetica"/>
              </a:rPr>
              <a:t>Conservatively set limits on neutron coupling assuming candidates could arise from DM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F4A1D73-8CA9-8E44-AB36-8B625E5DFAAF}"/>
              </a:ext>
            </a:extLst>
          </p:cNvPr>
          <p:cNvSpPr/>
          <p:nvPr/>
        </p:nvSpPr>
        <p:spPr>
          <a:xfrm>
            <a:off x="201938" y="6138975"/>
            <a:ext cx="48753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rgbClr val="000000"/>
                </a:solidFill>
                <a:latin typeface="Helvetica" pitchFamily="2" charset="0"/>
              </a:rPr>
              <a:t>Monteiro et al., PRL 125, 181102 (2020), arXiv:2007.12067 </a:t>
            </a:r>
            <a:endParaRPr lang="en-US" sz="1400" i="1" dirty="0">
              <a:latin typeface="Helvetica" pitchFamily="2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A60996F-D50D-554F-8B72-B8B7FF3CC678}"/>
              </a:ext>
            </a:extLst>
          </p:cNvPr>
          <p:cNvGrpSpPr/>
          <p:nvPr/>
        </p:nvGrpSpPr>
        <p:grpSpPr>
          <a:xfrm>
            <a:off x="58931" y="2485904"/>
            <a:ext cx="6318715" cy="3603295"/>
            <a:chOff x="58931" y="2385542"/>
            <a:chExt cx="6318715" cy="360329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526E3D9-3D1D-B24F-A0FE-978ABC66A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931" y="2385542"/>
              <a:ext cx="6318715" cy="3603295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7D0ACCF-29A2-D043-8B04-85795CF98252}"/>
                </a:ext>
              </a:extLst>
            </p:cNvPr>
            <p:cNvSpPr/>
            <p:nvPr/>
          </p:nvSpPr>
          <p:spPr>
            <a:xfrm>
              <a:off x="2674427" y="2588759"/>
              <a:ext cx="3432724" cy="13922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76F51D2-8508-2646-817D-CBA4E0F514DF}"/>
                </a:ext>
              </a:extLst>
            </p:cNvPr>
            <p:cNvSpPr/>
            <p:nvPr/>
          </p:nvSpPr>
          <p:spPr>
            <a:xfrm>
              <a:off x="3218288" y="2851923"/>
              <a:ext cx="2877712" cy="13922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DE4E33A7-F00D-184D-9F77-43FB5A9DD370}"/>
              </a:ext>
            </a:extLst>
          </p:cNvPr>
          <p:cNvSpPr txBox="1"/>
          <p:nvPr/>
        </p:nvSpPr>
        <p:spPr>
          <a:xfrm>
            <a:off x="1223329" y="2332234"/>
            <a:ext cx="4511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Helvetica"/>
                <a:cs typeface="Helvetica"/>
              </a:rPr>
              <a:t>Measured spectrum of impulses: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BA93B1-91B3-514A-8A24-2832E90627C9}"/>
              </a:ext>
            </a:extLst>
          </p:cNvPr>
          <p:cNvSpPr txBox="1"/>
          <p:nvPr/>
        </p:nvSpPr>
        <p:spPr>
          <a:xfrm>
            <a:off x="3638589" y="3872162"/>
            <a:ext cx="26093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Helvetica" pitchFamily="2" charset="0"/>
              </a:rPr>
              <a:t>All reconstructed events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0F8246F-5269-B748-A632-02E700FA170D}"/>
              </a:ext>
            </a:extLst>
          </p:cNvPr>
          <p:cNvSpPr txBox="1"/>
          <p:nvPr/>
        </p:nvSpPr>
        <p:spPr>
          <a:xfrm>
            <a:off x="2975069" y="4470124"/>
            <a:ext cx="23480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Helvetica" pitchFamily="2" charset="0"/>
              </a:rPr>
              <a:t>After accelerometer, "lab-entry” cuts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1059DAF-A3C0-8144-885A-6556408C0297}"/>
              </a:ext>
            </a:extLst>
          </p:cNvPr>
          <p:cNvSpPr txBox="1"/>
          <p:nvPr/>
        </p:nvSpPr>
        <p:spPr>
          <a:xfrm>
            <a:off x="905542" y="4195315"/>
            <a:ext cx="899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Helvetica" pitchFamily="2" charset="0"/>
              </a:rPr>
              <a:t>After all cuts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3963701-1F4D-A344-A5DC-8E21366F3926}"/>
              </a:ext>
            </a:extLst>
          </p:cNvPr>
          <p:cNvCxnSpPr/>
          <p:nvPr/>
        </p:nvCxnSpPr>
        <p:spPr>
          <a:xfrm>
            <a:off x="1534144" y="4537305"/>
            <a:ext cx="367991" cy="8429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71F4568-3FC5-B844-AEB6-107C4CF9BA21}"/>
              </a:ext>
            </a:extLst>
          </p:cNvPr>
          <p:cNvCxnSpPr>
            <a:cxnSpLocks/>
          </p:cNvCxnSpPr>
          <p:nvPr/>
        </p:nvCxnSpPr>
        <p:spPr>
          <a:xfrm flipH="1">
            <a:off x="4066074" y="4198543"/>
            <a:ext cx="210896" cy="19006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D853F92B-EA5B-324B-9422-FD2ACD787F77}"/>
              </a:ext>
            </a:extLst>
          </p:cNvPr>
          <p:cNvCxnSpPr>
            <a:cxnSpLocks/>
          </p:cNvCxnSpPr>
          <p:nvPr/>
        </p:nvCxnSpPr>
        <p:spPr>
          <a:xfrm flipH="1">
            <a:off x="2808777" y="4751361"/>
            <a:ext cx="210896" cy="11550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1AE66F3-4D19-A544-9C9D-5B0D905444A7}"/>
              </a:ext>
            </a:extLst>
          </p:cNvPr>
          <p:cNvGrpSpPr/>
          <p:nvPr/>
        </p:nvGrpSpPr>
        <p:grpSpPr>
          <a:xfrm>
            <a:off x="1930499" y="2767472"/>
            <a:ext cx="4150667" cy="694774"/>
            <a:chOff x="1930499" y="2667110"/>
            <a:chExt cx="4150667" cy="69477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E17C04F-CD2B-2047-9364-5D25E025AC45}"/>
                </a:ext>
              </a:extLst>
            </p:cNvPr>
            <p:cNvSpPr txBox="1"/>
            <p:nvPr/>
          </p:nvSpPr>
          <p:spPr>
            <a:xfrm>
              <a:off x="1930499" y="2667110"/>
              <a:ext cx="36910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Helvetica" pitchFamily="2" charset="0"/>
                </a:rPr>
                <a:t>Observed data</a:t>
              </a:r>
            </a:p>
            <a:p>
              <a:r>
                <a:rPr lang="en-US" sz="1400" b="1" dirty="0">
                  <a:solidFill>
                    <a:schemeClr val="accent1"/>
                  </a:solidFill>
                  <a:latin typeface="Helvetica" pitchFamily="2" charset="0"/>
                </a:rPr>
                <a:t>Predicted DM signal:</a:t>
              </a: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CF325B50-8430-174A-A9D4-2E95539B8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13965" y="3152572"/>
              <a:ext cx="3967201" cy="209312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66D2897-119F-8E47-948B-B4E0E9E83887}"/>
              </a:ext>
            </a:extLst>
          </p:cNvPr>
          <p:cNvGrpSpPr>
            <a:grpSpLocks/>
          </p:cNvGrpSpPr>
          <p:nvPr/>
        </p:nvGrpSpPr>
        <p:grpSpPr>
          <a:xfrm>
            <a:off x="1811811" y="2814427"/>
            <a:ext cx="91440" cy="182880"/>
            <a:chOff x="7114478" y="2356545"/>
            <a:chExt cx="182880" cy="365759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529F338-3E5A-224E-B0B3-7539BA4881C8}"/>
                </a:ext>
              </a:extLst>
            </p:cNvPr>
            <p:cNvSpPr/>
            <p:nvPr/>
          </p:nvSpPr>
          <p:spPr>
            <a:xfrm>
              <a:off x="7114478" y="2458916"/>
              <a:ext cx="182880" cy="1828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0680D9F8-D25E-7649-9361-596570C005B8}"/>
                </a:ext>
              </a:extLst>
            </p:cNvPr>
            <p:cNvCxnSpPr/>
            <p:nvPr/>
          </p:nvCxnSpPr>
          <p:spPr>
            <a:xfrm>
              <a:off x="7205918" y="2356545"/>
              <a:ext cx="0" cy="365759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1AEF80D-AE2D-964D-BEE8-FF9C0977390F}"/>
              </a:ext>
            </a:extLst>
          </p:cNvPr>
          <p:cNvCxnSpPr/>
          <p:nvPr/>
        </p:nvCxnSpPr>
        <p:spPr>
          <a:xfrm>
            <a:off x="1724831" y="3127710"/>
            <a:ext cx="234175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1623390-B55A-EB4C-A7A3-6190A12330DA}"/>
              </a:ext>
            </a:extLst>
          </p:cNvPr>
          <p:cNvGrpSpPr/>
          <p:nvPr/>
        </p:nvGrpSpPr>
        <p:grpSpPr>
          <a:xfrm>
            <a:off x="6645521" y="2366562"/>
            <a:ext cx="5351949" cy="3565883"/>
            <a:chOff x="6645521" y="2366562"/>
            <a:chExt cx="5351949" cy="3565883"/>
          </a:xfrm>
        </p:grpSpPr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217AA8E5-68CC-9A44-8565-B086C48263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1894"/>
            <a:stretch/>
          </p:blipFill>
          <p:spPr>
            <a:xfrm>
              <a:off x="6645521" y="2581196"/>
              <a:ext cx="5351949" cy="3351249"/>
            </a:xfrm>
            <a:prstGeom prst="rect">
              <a:avLst/>
            </a:prstGeom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AB5E85C-6A9C-3C4E-81AF-9D2ACF6B5C76}"/>
                </a:ext>
              </a:extLst>
            </p:cNvPr>
            <p:cNvSpPr txBox="1"/>
            <p:nvPr/>
          </p:nvSpPr>
          <p:spPr>
            <a:xfrm>
              <a:off x="7375086" y="2366562"/>
              <a:ext cx="45117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Helvetica"/>
                  <a:cs typeface="Helvetica"/>
                </a:rPr>
                <a:t>Limits on generic DM-neutron coupling: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37B0BD2-DB0F-194D-9ABA-6D2EE8484BE9}"/>
              </a:ext>
            </a:extLst>
          </p:cNvPr>
          <p:cNvSpPr txBox="1"/>
          <p:nvPr/>
        </p:nvSpPr>
        <p:spPr>
          <a:xfrm>
            <a:off x="10313170" y="4194722"/>
            <a:ext cx="13655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latin typeface="Helvetica" pitchFamily="2" charset="0"/>
              </a:rPr>
              <a:t>Mediator mass: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AAA0C71-A141-978D-A72F-1E707FC6AE92}"/>
              </a:ext>
            </a:extLst>
          </p:cNvPr>
          <p:cNvGrpSpPr/>
          <p:nvPr/>
        </p:nvGrpSpPr>
        <p:grpSpPr>
          <a:xfrm rot="20470855">
            <a:off x="3651325" y="3795741"/>
            <a:ext cx="6044603" cy="1220505"/>
            <a:chOff x="6476919" y="5505350"/>
            <a:chExt cx="2975744" cy="875212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EBD7170E-CDB6-BDFA-D455-610DDCCA4AFB}"/>
                </a:ext>
              </a:extLst>
            </p:cNvPr>
            <p:cNvSpPr/>
            <p:nvPr/>
          </p:nvSpPr>
          <p:spPr>
            <a:xfrm>
              <a:off x="6538431" y="5505350"/>
              <a:ext cx="2865402" cy="875212"/>
            </a:xfrm>
            <a:prstGeom prst="round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9483BE0-1C74-77A3-C56B-A903BD9B84E0}"/>
                </a:ext>
              </a:extLst>
            </p:cNvPr>
            <p:cNvSpPr txBox="1"/>
            <p:nvPr/>
          </p:nvSpPr>
          <p:spPr>
            <a:xfrm>
              <a:off x="6476919" y="5594486"/>
              <a:ext cx="2975744" cy="6621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700" dirty="0"/>
                <a:t>New results with 100 nm spheres (1000x lower threshold) coming soon!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4963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5E4AB17-061C-C84E-8835-D486C5612DE4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Picture 25" descr="A graph of a graph of gravity&#10;&#10;AI-generated content may be incorrect.">
            <a:extLst>
              <a:ext uri="{FF2B5EF4-FFF2-40B4-BE49-F238E27FC236}">
                <a16:creationId xmlns:a16="http://schemas.microsoft.com/office/drawing/2014/main" id="{5880C82B-48CF-9F3D-E15B-4379131645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1149" y="2501994"/>
            <a:ext cx="6104794" cy="403691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39D3153-5246-3B4A-BE65-88C8A1F3399A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Future sensitivity</a:t>
            </a:r>
          </a:p>
        </p:txBody>
      </p:sp>
      <p:sp>
        <p:nvSpPr>
          <p:cNvPr id="31" name="Footer Placeholder 7">
            <a:extLst>
              <a:ext uri="{FF2B5EF4-FFF2-40B4-BE49-F238E27FC236}">
                <a16:creationId xmlns:a16="http://schemas.microsoft.com/office/drawing/2014/main" id="{7709E6F1-0E46-C64E-97AE-133A134300FD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5D2A2A8-2EBA-1441-82B0-7360C27BF425}"/>
              </a:ext>
            </a:extLst>
          </p:cNvPr>
          <p:cNvSpPr txBox="1"/>
          <p:nvPr/>
        </p:nvSpPr>
        <p:spPr>
          <a:xfrm>
            <a:off x="419098" y="946453"/>
            <a:ext cx="11479253" cy="749196"/>
          </a:xfrm>
          <a:prstGeom prst="rect">
            <a:avLst/>
          </a:prstGeom>
          <a:noFill/>
        </p:spPr>
        <p:txBody>
          <a:bodyPr wrap="square" lIns="101870" tIns="50935" rIns="101870" bIns="50935" rtlCol="0">
            <a:spAutoFit/>
          </a:bodyPr>
          <a:lstStyle/>
          <a:p>
            <a:pPr marL="318346" indent="-318346">
              <a:spcBef>
                <a:spcPts val="600"/>
              </a:spcBef>
              <a:buFont typeface="Arial"/>
              <a:buChar char="•"/>
            </a:pPr>
            <a:r>
              <a:rPr lang="en-US" sz="2100" dirty="0">
                <a:latin typeface="Helvetica"/>
                <a:cs typeface="Helvetica"/>
              </a:rPr>
              <a:t>This first proof-of-principle search for DM with mechanical detectors can already explore well beyond existing searches for certain classes of models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5443261-4E89-3749-8265-129B683AD23B}"/>
              </a:ext>
            </a:extLst>
          </p:cNvPr>
          <p:cNvSpPr txBox="1"/>
          <p:nvPr/>
        </p:nvSpPr>
        <p:spPr>
          <a:xfrm>
            <a:off x="694091" y="3586501"/>
            <a:ext cx="4489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Helvetica"/>
                <a:cs typeface="Helvetica"/>
              </a:rPr>
              <a:t>Tweezer arrays: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82B9B95-AF45-384A-9347-FDB0E743E2FA}"/>
              </a:ext>
            </a:extLst>
          </p:cNvPr>
          <p:cNvSpPr/>
          <p:nvPr/>
        </p:nvSpPr>
        <p:spPr>
          <a:xfrm>
            <a:off x="7338524" y="6687660"/>
            <a:ext cx="4808618" cy="16158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sz="1050" i="1" dirty="0">
                <a:latin typeface="Helvetica" pitchFamily="2" charset="0"/>
              </a:rPr>
              <a:t>DCM and A. Geraci, Quantum Sci. Tech. 6 014008 (2021), arXiv:2008.13197</a:t>
            </a:r>
          </a:p>
        </p:txBody>
      </p:sp>
      <p:sp>
        <p:nvSpPr>
          <p:cNvPr id="30" name="Footer Placeholder 7">
            <a:extLst>
              <a:ext uri="{FF2B5EF4-FFF2-40B4-BE49-F238E27FC236}">
                <a16:creationId xmlns:a16="http://schemas.microsoft.com/office/drawing/2014/main" id="{89E71EF2-AD17-4F4A-8C39-48ACB40E2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FRIB - Sept. 12, 2025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3339A36-2F95-E13A-4A05-A7B734B86B1E}"/>
              </a:ext>
            </a:extLst>
          </p:cNvPr>
          <p:cNvGrpSpPr>
            <a:grpSpLocks noChangeAspect="1"/>
          </p:cNvGrpSpPr>
          <p:nvPr/>
        </p:nvGrpSpPr>
        <p:grpSpPr>
          <a:xfrm>
            <a:off x="506567" y="3869246"/>
            <a:ext cx="5362926" cy="2655922"/>
            <a:chOff x="-99697" y="3319889"/>
            <a:chExt cx="5572687" cy="2759803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B6EFFD2-9A39-F849-BC6E-AC2152C30685}"/>
                </a:ext>
              </a:extLst>
            </p:cNvPr>
            <p:cNvSpPr/>
            <p:nvPr/>
          </p:nvSpPr>
          <p:spPr>
            <a:xfrm>
              <a:off x="16956" y="5815845"/>
              <a:ext cx="2915297" cy="2638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50" i="1" dirty="0" err="1">
                  <a:latin typeface="Helvetica" pitchFamily="2" charset="0"/>
                </a:rPr>
                <a:t>Manetsch</a:t>
              </a:r>
              <a:r>
                <a:rPr lang="en-US" sz="1050" i="1" dirty="0">
                  <a:latin typeface="Helvetica" pitchFamily="2" charset="0"/>
                </a:rPr>
                <a:t> et al., arXiv:2403.12021 (2024)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3C46561-F9D4-3C44-AF22-5FB70727DA0D}"/>
                </a:ext>
              </a:extLst>
            </p:cNvPr>
            <p:cNvSpPr txBox="1"/>
            <p:nvPr/>
          </p:nvSpPr>
          <p:spPr>
            <a:xfrm>
              <a:off x="-99697" y="3353451"/>
              <a:ext cx="28117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i="1" dirty="0">
                  <a:latin typeface="Helvetica" pitchFamily="2" charset="0"/>
                </a:rPr>
                <a:t>Atoms: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D397F381-8161-9ED3-66B2-82EDEAB542AF}"/>
                    </a:ext>
                  </a:extLst>
                </p:cNvPr>
                <p:cNvSpPr txBox="1"/>
                <p:nvPr/>
              </p:nvSpPr>
              <p:spPr>
                <a:xfrm>
                  <a:off x="2132410" y="3319889"/>
                  <a:ext cx="3340580" cy="3517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𝝁</m:t>
                      </m:r>
                    </m:oMath>
                  </a14:m>
                  <a:r>
                    <a:rPr lang="en-US" sz="1600" b="1" i="1" dirty="0">
                      <a:latin typeface="Helvetica" pitchFamily="2" charset="0"/>
                    </a:rPr>
                    <a:t>spheres (vacuum):</a:t>
                  </a: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D397F381-8161-9ED3-66B2-82EDEAB542A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2410" y="3319889"/>
                  <a:ext cx="3340580" cy="351796"/>
                </a:xfrm>
                <a:prstGeom prst="rect">
                  <a:avLst/>
                </a:prstGeom>
                <a:blipFill>
                  <a:blip r:embed="rId4"/>
                  <a:stretch>
                    <a:fillRect t="-3571" b="-178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D4494A74-9010-F583-C8B6-B4FC518856E0}"/>
              </a:ext>
            </a:extLst>
          </p:cNvPr>
          <p:cNvSpPr txBox="1"/>
          <p:nvPr/>
        </p:nvSpPr>
        <p:spPr>
          <a:xfrm>
            <a:off x="3434988" y="6246601"/>
            <a:ext cx="20064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i="1" dirty="0">
                <a:latin typeface="Arial" panose="020B0604020202020204" pitchFamily="34" charset="0"/>
                <a:cs typeface="Arial" panose="020B0604020202020204" pitchFamily="34" charset="0"/>
              </a:rPr>
              <a:t>B. Siegel (Yale)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39F7D46-5AF3-6777-5A5C-1F6BE725052D}"/>
              </a:ext>
            </a:extLst>
          </p:cNvPr>
          <p:cNvGrpSpPr/>
          <p:nvPr/>
        </p:nvGrpSpPr>
        <p:grpSpPr>
          <a:xfrm>
            <a:off x="902842" y="4175501"/>
            <a:ext cx="2465611" cy="2096411"/>
            <a:chOff x="296579" y="3626436"/>
            <a:chExt cx="2465611" cy="2096411"/>
          </a:xfrm>
        </p:grpSpPr>
        <p:pic>
          <p:nvPicPr>
            <p:cNvPr id="11" name="Picture 10" descr="A close-up of a black circle&#10;&#10;Description automatically generated">
              <a:extLst>
                <a:ext uri="{FF2B5EF4-FFF2-40B4-BE49-F238E27FC236}">
                  <a16:creationId xmlns:a16="http://schemas.microsoft.com/office/drawing/2014/main" id="{F5CB388B-F016-8E47-A491-2DEA75826E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6579" y="3626436"/>
              <a:ext cx="2035964" cy="2096411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7BF5335-E6F1-0A71-E8B5-D2AD828036EC}"/>
                </a:ext>
              </a:extLst>
            </p:cNvPr>
            <p:cNvSpPr txBox="1"/>
            <p:nvPr/>
          </p:nvSpPr>
          <p:spPr>
            <a:xfrm>
              <a:off x="1190200" y="3626436"/>
              <a:ext cx="15719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</a:rPr>
                <a:t>&gt;6000 atoms!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A68EA8-21B5-3F96-798D-FEC0B34B8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E2E4-175D-584E-9681-AC5289B12700}" type="slidenum">
              <a:rPr lang="en-US" smtClean="0"/>
              <a:t>26</a:t>
            </a:fld>
            <a:endParaRPr lang="en-US" dirty="0"/>
          </a:p>
        </p:txBody>
      </p:sp>
      <p:pic>
        <p:nvPicPr>
          <p:cNvPr id="3" name="Picture 2" descr="A white square with small dots&#10;&#10;AI-generated content may be incorrect.">
            <a:extLst>
              <a:ext uri="{FF2B5EF4-FFF2-40B4-BE49-F238E27FC236}">
                <a16:creationId xmlns:a16="http://schemas.microsoft.com/office/drawing/2014/main" id="{E4CF7C8D-203F-FF22-34DB-F634E75FA7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100000"/>
                    </a14:imgEffect>
                    <a14:imgEffect>
                      <a14:brightnessContrast bright="-4000" contrast="40000"/>
                    </a14:imgEffect>
                  </a14:imgLayer>
                </a14:imgProps>
              </a:ext>
            </a:extLst>
          </a:blip>
          <a:srcRect l="9407" t="9617" r="9342" b="15111"/>
          <a:stretch/>
        </p:blipFill>
        <p:spPr>
          <a:xfrm>
            <a:off x="3100462" y="4189949"/>
            <a:ext cx="2206318" cy="204396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415F6E3-6BCC-7EF5-66C0-13705EC6605B}"/>
              </a:ext>
            </a:extLst>
          </p:cNvPr>
          <p:cNvSpPr txBox="1"/>
          <p:nvPr/>
        </p:nvSpPr>
        <p:spPr>
          <a:xfrm>
            <a:off x="419098" y="1746133"/>
            <a:ext cx="5916388" cy="1800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8346" indent="-318346">
              <a:spcBef>
                <a:spcPts val="600"/>
              </a:spcBef>
              <a:buFont typeface="Arial"/>
              <a:buChar char="•"/>
            </a:pPr>
            <a:r>
              <a:rPr lang="en-US" sz="2100" dirty="0">
                <a:latin typeface="Helvetica"/>
                <a:cs typeface="Helvetica"/>
              </a:rPr>
              <a:t>Next steps:</a:t>
            </a:r>
          </a:p>
          <a:p>
            <a:pPr marL="775546" lvl="1" indent="-318346">
              <a:spcBef>
                <a:spcPts val="600"/>
              </a:spcBef>
              <a:buFont typeface="Arial"/>
              <a:buChar char="•"/>
            </a:pPr>
            <a:r>
              <a:rPr lang="en-US" sz="2000" dirty="0">
                <a:latin typeface="Helvetica"/>
                <a:cs typeface="Helvetica"/>
              </a:rPr>
              <a:t>Continue to push towards SQL (and beyond?)</a:t>
            </a:r>
          </a:p>
          <a:p>
            <a:pPr marL="775546" lvl="1" indent="-318346">
              <a:spcBef>
                <a:spcPts val="600"/>
              </a:spcBef>
              <a:buFont typeface="Arial"/>
              <a:buChar char="•"/>
            </a:pPr>
            <a:r>
              <a:rPr lang="en-US" sz="2000" dirty="0">
                <a:latin typeface="Helvetica"/>
                <a:cs typeface="Helvetica"/>
              </a:rPr>
              <a:t>Develop large arrays of sensors, and longer exposures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3EFCF90-A4D2-B1E8-71E5-A5B6315D4641}"/>
              </a:ext>
            </a:extLst>
          </p:cNvPr>
          <p:cNvSpPr txBox="1"/>
          <p:nvPr/>
        </p:nvSpPr>
        <p:spPr>
          <a:xfrm>
            <a:off x="7301513" y="2417165"/>
            <a:ext cx="4511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Helvetica"/>
                <a:cs typeface="Helvetica"/>
              </a:rPr>
              <a:t>Future projections vs array size: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17EC0C4-C9F5-804C-B458-8BC7317CE7BC}"/>
              </a:ext>
            </a:extLst>
          </p:cNvPr>
          <p:cNvGrpSpPr/>
          <p:nvPr/>
        </p:nvGrpSpPr>
        <p:grpSpPr>
          <a:xfrm>
            <a:off x="7892864" y="248716"/>
            <a:ext cx="4054273" cy="2753224"/>
            <a:chOff x="7844078" y="70132"/>
            <a:chExt cx="4054273" cy="2753224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FF2F436A-4710-014D-9052-F521119DE2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t="-22933" b="-1"/>
            <a:stretch/>
          </p:blipFill>
          <p:spPr>
            <a:xfrm>
              <a:off x="7847318" y="81377"/>
              <a:ext cx="4051033" cy="274197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199393F-F3D4-E149-BFE4-DDBDFF98FAD5}"/>
                </a:ext>
              </a:extLst>
            </p:cNvPr>
            <p:cNvSpPr txBox="1"/>
            <p:nvPr/>
          </p:nvSpPr>
          <p:spPr>
            <a:xfrm>
              <a:off x="7844078" y="70132"/>
              <a:ext cx="40510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>
                  <a:latin typeface="Helvetica" pitchFamily="2" charset="0"/>
                </a:rPr>
                <a:t>Natural directionality </a:t>
              </a:r>
              <a:r>
                <a:rPr lang="en-US" sz="1600" i="1" dirty="0">
                  <a:latin typeface="Helvetica" pitchFamily="2" charset="0"/>
                  <a:sym typeface="Wingdings" pitchFamily="2" charset="2"/>
                </a:rPr>
                <a:t> any detection would be definitive!</a:t>
              </a:r>
              <a:endParaRPr lang="en-US" sz="1600" i="1" dirty="0">
                <a:latin typeface="Helvetica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6675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98510</TotalTime>
  <Words>3039</Words>
  <Application>Microsoft Macintosh PowerPoint</Application>
  <PresentationFormat>Widescreen</PresentationFormat>
  <Paragraphs>508</Paragraphs>
  <Slides>26</Slides>
  <Notes>26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Calibri Light</vt:lpstr>
      <vt:lpstr>Cambria Math</vt:lpstr>
      <vt:lpstr>Helvetica</vt:lpstr>
      <vt:lpstr>System Font Regular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Moore, David</dc:creator>
  <cp:lastModifiedBy>David Moore</cp:lastModifiedBy>
  <cp:revision>3403</cp:revision>
  <dcterms:created xsi:type="dcterms:W3CDTF">2020-08-03T17:41:34Z</dcterms:created>
  <dcterms:modified xsi:type="dcterms:W3CDTF">2025-09-12T12:51:48Z</dcterms:modified>
</cp:coreProperties>
</file>