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667" r:id="rId2"/>
  </p:sldMasterIdLst>
  <p:notesMasterIdLst>
    <p:notesMasterId r:id="rId41"/>
  </p:notesMasterIdLst>
  <p:handoutMasterIdLst>
    <p:handoutMasterId r:id="rId42"/>
  </p:handoutMasterIdLst>
  <p:sldIdLst>
    <p:sldId id="256" r:id="rId3"/>
    <p:sldId id="648" r:id="rId4"/>
    <p:sldId id="619" r:id="rId5"/>
    <p:sldId id="649" r:id="rId6"/>
    <p:sldId id="676" r:id="rId7"/>
    <p:sldId id="650" r:id="rId8"/>
    <p:sldId id="657" r:id="rId9"/>
    <p:sldId id="654" r:id="rId10"/>
    <p:sldId id="655" r:id="rId11"/>
    <p:sldId id="688" r:id="rId12"/>
    <p:sldId id="651" r:id="rId13"/>
    <p:sldId id="652" r:id="rId14"/>
    <p:sldId id="677" r:id="rId15"/>
    <p:sldId id="661" r:id="rId16"/>
    <p:sldId id="674" r:id="rId17"/>
    <p:sldId id="669" r:id="rId18"/>
    <p:sldId id="672" r:id="rId19"/>
    <p:sldId id="327" r:id="rId20"/>
    <p:sldId id="326" r:id="rId21"/>
    <p:sldId id="660" r:id="rId22"/>
    <p:sldId id="477" r:id="rId23"/>
    <p:sldId id="665" r:id="rId24"/>
    <p:sldId id="598" r:id="rId25"/>
    <p:sldId id="689" r:id="rId26"/>
    <p:sldId id="679" r:id="rId27"/>
    <p:sldId id="683" r:id="rId28"/>
    <p:sldId id="686" r:id="rId29"/>
    <p:sldId id="684" r:id="rId30"/>
    <p:sldId id="687" r:id="rId31"/>
    <p:sldId id="667" r:id="rId32"/>
    <p:sldId id="675" r:id="rId33"/>
    <p:sldId id="659" r:id="rId34"/>
    <p:sldId id="491" r:id="rId35"/>
    <p:sldId id="678" r:id="rId36"/>
    <p:sldId id="681" r:id="rId37"/>
    <p:sldId id="662" r:id="rId38"/>
    <p:sldId id="668" r:id="rId39"/>
    <p:sldId id="670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elconian" id="{B65AC46B-E003-4AA0-93CC-E1CA138EF491}">
          <p14:sldIdLst>
            <p14:sldId id="256"/>
          </p14:sldIdLst>
        </p14:section>
        <p14:section name="Bird's eye" id="{FD2632A1-356C-47F4-80AD-1775A65855F3}">
          <p14:sldIdLst>
            <p14:sldId id="648"/>
            <p14:sldId id="619"/>
            <p14:sldId id="649"/>
          </p14:sldIdLst>
        </p14:section>
        <p14:section name="MARS stuff" id="{791EBC8E-5ACD-4E26-8ECD-1856505CB670}">
          <p14:sldIdLst>
            <p14:sldId id="676"/>
            <p14:sldId id="650"/>
            <p14:sldId id="657"/>
            <p14:sldId id="654"/>
            <p14:sldId id="655"/>
            <p14:sldId id="688"/>
            <p14:sldId id="651"/>
            <p14:sldId id="652"/>
          </p14:sldIdLst>
        </p14:section>
        <p14:section name="Looking forward" id="{7B161517-B610-425F-B076-3AC9449865B7}">
          <p14:sldIdLst>
            <p14:sldId id="677"/>
            <p14:sldId id="661"/>
            <p14:sldId id="674"/>
            <p14:sldId id="669"/>
            <p14:sldId id="672"/>
            <p14:sldId id="327"/>
            <p14:sldId id="326"/>
            <p14:sldId id="660"/>
            <p14:sldId id="477"/>
            <p14:sldId id="665"/>
            <p14:sldId id="598"/>
            <p14:sldId id="689"/>
            <p14:sldId id="679"/>
            <p14:sldId id="683"/>
            <p14:sldId id="686"/>
            <p14:sldId id="684"/>
            <p14:sldId id="687"/>
            <p14:sldId id="667"/>
            <p14:sldId id="675"/>
            <p14:sldId id="659"/>
            <p14:sldId id="491"/>
            <p14:sldId id="678"/>
            <p14:sldId id="681"/>
            <p14:sldId id="662"/>
            <p14:sldId id="668"/>
            <p14:sldId id="67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4F82BE"/>
    <a:srgbClr val="500001"/>
    <a:srgbClr val="E7E7E7"/>
    <a:srgbClr val="D09E00"/>
    <a:srgbClr val="008000"/>
    <a:srgbClr val="CC00CC"/>
    <a:srgbClr val="FF00FF"/>
    <a:srgbClr val="CA0000"/>
    <a:srgbClr val="99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1" autoAdjust="0"/>
    <p:restoredTop sz="91654" autoAdjust="0"/>
  </p:normalViewPr>
  <p:slideViewPr>
    <p:cSldViewPr snapToGrid="0">
      <p:cViewPr>
        <p:scale>
          <a:sx n="60" d="100"/>
          <a:sy n="60" d="100"/>
        </p:scale>
        <p:origin x="672" y="444"/>
      </p:cViewPr>
      <p:guideLst/>
    </p:cSldViewPr>
  </p:slideViewPr>
  <p:outlineViewPr>
    <p:cViewPr>
      <p:scale>
        <a:sx n="33" d="100"/>
        <a:sy n="33" d="100"/>
      </p:scale>
      <p:origin x="0" y="-5581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55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CA"/>
              <a:t>PHYS 218 - Chapter 7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CAFFDC-B00E-4BAA-998F-DC3E017607DC}" type="datetime3">
              <a:rPr lang="en-CA" smtClean="0"/>
              <a:t>10 September 2025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CA"/>
              <a:t>D. Melconian, Texas A&amp;M University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FE251-633B-476D-BA72-5173843872D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804646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CA"/>
              <a:t>PHYS 218 - Chapter 7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2F325-7435-454E-B8EA-3BCB31362D1A}" type="datetime3">
              <a:rPr lang="en-CA" smtClean="0"/>
              <a:t>10 September 2025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56" y="482025"/>
            <a:ext cx="6570287" cy="3695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3855" y="4400550"/>
            <a:ext cx="6570287" cy="40119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CA"/>
              <a:t>D. Melconian, Texas A&amp;M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1184C4-3F21-4EAB-B4E1-5E1B741CBB8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5107493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4463" y="482600"/>
            <a:ext cx="6569075" cy="3695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184C4-3F21-4EAB-B4E1-5E1B741CBB85}" type="slidenum">
              <a:rPr lang="en-CA" smtClean="0"/>
              <a:t>1</a:t>
            </a:fld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6FFB644-30DF-4422-A7E0-D64F4FB0F6A8}" type="datetime3">
              <a:rPr lang="en-CA" smtClean="0"/>
              <a:t>10 September 2025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CA"/>
              <a:t>D. Melconian, Texas A&amp;M University</a:t>
            </a: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en-CA"/>
              <a:t>PHYS 218 - Chapter 7</a:t>
            </a:r>
          </a:p>
        </p:txBody>
      </p:sp>
    </p:spTree>
    <p:extLst>
      <p:ext uri="{BB962C8B-B14F-4D97-AF65-F5344CB8AC3E}">
        <p14:creationId xmlns:p14="http://schemas.microsoft.com/office/powerpoint/2010/main" val="1123605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957F7-25A7-03DF-A344-419EE6B83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D1C10E-DCF1-B1F9-934F-EB7719BBA2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6050" y="484188"/>
            <a:ext cx="6567488" cy="369411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0F27F2-5CFA-56F4-9D7E-E0C0D2A7FF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DD3A189-B340-7145-DC11-FD6504FFD7D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CA"/>
              <a:t>PHYS 206 - Chapter 4</a:t>
            </a:r>
            <a:endParaRPr lang="en-CA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161CD9-3993-0972-7FD7-F2CB3502A76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C5780EBB-A43D-4804-A69C-AE3CD6A11F25}" type="datetime3">
              <a:rPr lang="en-CA" smtClean="0"/>
              <a:t>10 September 2025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FF8EF9-3346-D48C-D040-3097F0D8521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D. Melconian, Texas A&amp;M University</a:t>
            </a:r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ACF414-5C15-6DD2-18EE-5A45DB96E3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CF44B-D5EF-4D9C-8E4F-F9D58B32A6C9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0736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6050" y="484188"/>
            <a:ext cx="6567488" cy="36941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CA"/>
              <a:t>PHYS 206 - Chapter 4</a:t>
            </a:r>
            <a:endParaRPr lang="en-CA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C5780EBB-A43D-4804-A69C-AE3CD6A11F25}" type="datetime3">
              <a:rPr lang="en-CA" smtClean="0"/>
              <a:t>10 September 2025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D. Melconian, Texas A&amp;M University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CF44B-D5EF-4D9C-8E4F-F9D58B32A6C9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2458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4463" y="482600"/>
            <a:ext cx="6569075" cy="3695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CA"/>
              <a:t>PHYS 218 - Chapter 7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A62F325-7435-454E-B8EA-3BCB31362D1A}" type="datetime3">
              <a:rPr lang="en-CA" smtClean="0"/>
              <a:t>10 September 2025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CA"/>
              <a:t>D. Melconian, Texas A&amp;M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184C4-3F21-4EAB-B4E1-5E1B741CBB85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9780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1E19D-C785-F084-58C8-FBDB84AFB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48E14E-22E0-ED68-1FE6-948A44A28D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4463" y="482600"/>
            <a:ext cx="6569075" cy="36957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57A3CC-F122-33B9-5515-257266C396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F4537CFC-5AF2-0BFA-63B1-AE932610441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CA"/>
              <a:t>PHYS 218 - Chapter 7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644749-BEE3-ADB1-8CD6-A7ADEE9FC17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A62F325-7435-454E-B8EA-3BCB31362D1A}" type="datetime3">
              <a:rPr lang="en-CA" smtClean="0"/>
              <a:t>10 September 2025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1CE7F8-D82D-1732-0B5B-57E4D944E55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CA"/>
              <a:t>D. Melconian, Texas A&amp;M University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F277A2-A497-3C82-D05C-9435F814AE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184C4-3F21-4EAB-B4E1-5E1B741CBB85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5542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4463" y="482600"/>
            <a:ext cx="6569075" cy="3695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CA"/>
              <a:t>PHYS 218 - Chapter 7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A62F325-7435-454E-B8EA-3BCB31362D1A}" type="datetime3">
              <a:rPr lang="en-CA" smtClean="0"/>
              <a:t>10 September 2025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CA"/>
              <a:t>D. Melconian, Texas A&amp;M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184C4-3F21-4EAB-B4E1-5E1B741CBB85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1719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4463" y="482600"/>
            <a:ext cx="6569075" cy="3695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CA"/>
              <a:t>PHYS 218 - Chapter 7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A62F325-7435-454E-B8EA-3BCB31362D1A}" type="datetime3">
              <a:rPr lang="en-CA" smtClean="0"/>
              <a:t>10 September 2025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CA"/>
              <a:t>D. Melconian, Texas A&amp;M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184C4-3F21-4EAB-B4E1-5E1B741CBB85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6789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6050" y="484188"/>
            <a:ext cx="6567488" cy="36941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CA"/>
              <a:t>PHYS 206 - Chapter 4</a:t>
            </a:r>
            <a:endParaRPr lang="en-CA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C5780EBB-A43D-4804-A69C-AE3CD6A11F25}" type="datetime3">
              <a:rPr lang="en-CA" smtClean="0"/>
              <a:t>10 September 2025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D. Melconian, Texas A&amp;M University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CF44B-D5EF-4D9C-8E4F-F9D58B32A6C9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2458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YS218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714" y="602443"/>
            <a:ext cx="11984575" cy="59673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74320" indent="-274320">
              <a:spcBef>
                <a:spcPts val="600"/>
              </a:spcBef>
              <a:spcAft>
                <a:spcPts val="200"/>
              </a:spcAft>
              <a:buSzPct val="80000"/>
              <a:buFontTx/>
              <a:buBlip>
                <a:blip r:embed="rId2"/>
              </a:buBlip>
              <a:defRPr sz="2800">
                <a:latin typeface="+mn-lt"/>
                <a:ea typeface="Gungsuh" pitchFamily="18" charset="-127"/>
              </a:defRPr>
            </a:lvl1pPr>
            <a:lvl2pPr marL="731520" indent="-548640">
              <a:spcBef>
                <a:spcPts val="600"/>
              </a:spcBef>
              <a:buSzPct val="115000"/>
              <a:buFontTx/>
              <a:buBlip>
                <a:blip r:embed="rId3"/>
              </a:buBlip>
              <a:defRPr sz="2400">
                <a:latin typeface="+mn-lt"/>
                <a:ea typeface="Gungsuh" pitchFamily="18" charset="-127"/>
              </a:defRPr>
            </a:lvl2pPr>
            <a:lvl3pPr marL="822960" indent="-228600">
              <a:spcBef>
                <a:spcPts val="600"/>
              </a:spcBef>
              <a:buSzPct val="85000"/>
              <a:buFontTx/>
              <a:buBlip>
                <a:blip r:embed="rId4"/>
              </a:buBlip>
              <a:defRPr sz="2000">
                <a:latin typeface="+mn-lt"/>
                <a:ea typeface="Gungsuh" pitchFamily="18" charset="-127"/>
              </a:defRPr>
            </a:lvl3pPr>
            <a:lvl4pPr marL="1188720" indent="-285750">
              <a:spcBef>
                <a:spcPts val="600"/>
              </a:spcBef>
              <a:spcAft>
                <a:spcPts val="0"/>
              </a:spcAft>
              <a:buSzPct val="85000"/>
              <a:buFont typeface="Wingdings" panose="05000000000000000000" pitchFamily="2" charset="2"/>
              <a:buChar char="q"/>
              <a:defRPr>
                <a:latin typeface="+mn-lt"/>
                <a:ea typeface="Gungsuh" pitchFamily="18" charset="-127"/>
              </a:defRPr>
            </a:lvl4pPr>
            <a:lvl5pPr marL="1440180" indent="-342900">
              <a:spcBef>
                <a:spcPts val="600"/>
              </a:spcBef>
              <a:buSzPct val="85000"/>
              <a:buFontTx/>
              <a:buBlip>
                <a:blip r:embed="rId5"/>
              </a:buBlip>
              <a:defRPr>
                <a:latin typeface="+mn-lt"/>
                <a:ea typeface="Gungsuh" pitchFamily="18" charset="-127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CA" noProof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4133" y="-25913"/>
            <a:ext cx="11277600" cy="69098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buNone/>
              <a:defRPr sz="3600" b="1" spc="0" baseline="0">
                <a:solidFill>
                  <a:srgbClr val="500001"/>
                </a:solidFill>
                <a:latin typeface="+mj-lt"/>
                <a:ea typeface="Permanent Marker" panose="0200000000000000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507699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8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58686"/>
          </a:xfrm>
          <a:prstGeom prst="rect">
            <a:avLst/>
          </a:prstGeom>
          <a:solidFill>
            <a:srgbClr val="500001"/>
          </a:solidFill>
          <a:ln w="38100">
            <a:solidFill>
              <a:schemeClr val="tx1"/>
            </a:solidFill>
          </a:ln>
        </p:spPr>
        <p:txBody>
          <a:bodyPr tIns="91440" bIns="91440" anchor="ctr" anchorCtr="0">
            <a:normAutofit/>
          </a:bodyPr>
          <a:lstStyle>
            <a:lvl1pPr>
              <a:defRPr sz="4400" b="1">
                <a:solidFill>
                  <a:schemeClr val="bg1"/>
                </a:solidFill>
                <a:latin typeface="Lucida Bright" panose="02040602050505020304" pitchFamily="18" charset="0"/>
                <a:cs typeface="MV Boli" panose="02000500030200090000" pitchFamily="2" charset="0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1005990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8438C3-9408-3D01-7392-B365008584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178" y="6587821"/>
            <a:ext cx="1229822" cy="29867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2074D9-0B02-752E-A356-124B107EC331}"/>
              </a:ext>
            </a:extLst>
          </p:cNvPr>
          <p:cNvSpPr/>
          <p:nvPr userDrawn="1"/>
        </p:nvSpPr>
        <p:spPr>
          <a:xfrm>
            <a:off x="0" y="6587821"/>
            <a:ext cx="10962178" cy="298671"/>
          </a:xfrm>
          <a:prstGeom prst="rect">
            <a:avLst/>
          </a:prstGeom>
          <a:solidFill>
            <a:srgbClr val="50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1FAEB9-68AD-A623-6831-04AE143A0EA7}"/>
              </a:ext>
            </a:extLst>
          </p:cNvPr>
          <p:cNvSpPr txBox="1"/>
          <p:nvPr userDrawn="1"/>
        </p:nvSpPr>
        <p:spPr>
          <a:xfrm>
            <a:off x="4973450" y="6587821"/>
            <a:ext cx="2245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UTK seminar  |  Feb 13 2023</a:t>
            </a:r>
            <a:endParaRPr lang="en-CA" sz="14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8A02A9-FD48-6CA9-5E05-01DFD3DF4D4E}"/>
              </a:ext>
            </a:extLst>
          </p:cNvPr>
          <p:cNvSpPr txBox="1"/>
          <p:nvPr userDrawn="1"/>
        </p:nvSpPr>
        <p:spPr>
          <a:xfrm>
            <a:off x="0" y="6587821"/>
            <a:ext cx="1229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D. </a:t>
            </a:r>
            <a:r>
              <a:rPr lang="en-US" sz="1400" dirty="0" err="1">
                <a:solidFill>
                  <a:schemeClr val="bg1"/>
                </a:solidFill>
              </a:rPr>
              <a:t>Melconian</a:t>
            </a:r>
            <a:endParaRPr lang="en-CA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966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/>
          <p:nvPr/>
        </p:nvSpPr>
        <p:spPr>
          <a:xfrm>
            <a:off x="195903" y="526874"/>
            <a:ext cx="11800196" cy="0"/>
          </a:xfrm>
          <a:prstGeom prst="line">
            <a:avLst/>
          </a:prstGeom>
          <a:ln w="54720">
            <a:solidFill>
              <a:srgbClr val="500001"/>
            </a:solidFill>
            <a:prstDash val="solid"/>
          </a:ln>
          <a:effectLst>
            <a:outerShdw dist="51930" dir="2700000" algn="tl">
              <a:srgbClr val="500001">
                <a:alpha val="75000"/>
              </a:srgbClr>
            </a:outerShdw>
          </a:effectLst>
        </p:spPr>
        <p:txBody>
          <a:bodyPr lIns="24810" tIns="24810" rIns="24810" bIns="24810" anchor="ctr" anchorCtr="1"/>
          <a:lstStyle/>
          <a:p>
            <a:pPr lvl="0" rtl="0" hangingPunct="0">
              <a:buNone/>
              <a:tabLst/>
            </a:pPr>
            <a:endParaRPr lang="en-US" sz="2176" kern="1200">
              <a:latin typeface="Liberation Serif" pitchFamily="18"/>
              <a:ea typeface="DejaVu Sans" pitchFamily="2"/>
              <a:cs typeface="DejaVu Sans" pitchFamily="2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6587821"/>
            <a:ext cx="12192000" cy="298671"/>
          </a:xfrm>
          <a:prstGeom prst="rect">
            <a:avLst/>
          </a:prstGeom>
          <a:solidFill>
            <a:srgbClr val="50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316" y="6587821"/>
            <a:ext cx="1229822" cy="298671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0" y="6587821"/>
            <a:ext cx="1378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Dan Melconian</a:t>
            </a:r>
            <a:endParaRPr lang="en-CA" sz="1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0495493-1C95-0A77-8E10-14D0038FEB52}"/>
                  </a:ext>
                </a:extLst>
              </p:cNvPr>
              <p:cNvSpPr txBox="1"/>
              <p:nvPr userDrawn="1"/>
            </p:nvSpPr>
            <p:spPr>
              <a:xfrm>
                <a:off x="3924251" y="6587821"/>
                <a:ext cx="434349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Future directions in nuclear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400" dirty="0">
                    <a:solidFill>
                      <a:schemeClr val="bg1"/>
                    </a:solidFill>
                  </a:rPr>
                  <a:t> decay  |  Sep 11, 2025</a:t>
                </a:r>
                <a:endParaRPr lang="en-CA" sz="1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0495493-1C95-0A77-8E10-14D0038FEB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>
              <a:xfrm>
                <a:off x="3924251" y="6587821"/>
                <a:ext cx="4343497" cy="307777"/>
              </a:xfrm>
              <a:prstGeom prst="rect">
                <a:avLst/>
              </a:prstGeom>
              <a:blipFill>
                <a:blip r:embed="rId4"/>
                <a:stretch>
                  <a:fillRect l="-421" t="-4000" b="-20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C0BBD481-C19D-1CE1-27D6-FA6889C0AD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70541" y="6608458"/>
            <a:ext cx="682270" cy="257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EB6653E-E742-43E8-A599-E39C71EF051E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509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rtl="0" eaLnBrk="1" hangingPunct="1">
        <a:buFontTx/>
        <a:buNone/>
        <a:tabLst/>
        <a:defRPr lang="en-US" sz="3200" b="1" i="0" u="none" strike="noStrike" kern="1200">
          <a:ln>
            <a:noFill/>
          </a:ln>
          <a:solidFill>
            <a:srgbClr val="800000"/>
          </a:solidFill>
          <a:latin typeface="+mj-lt"/>
        </a:defRPr>
      </a:lvl1pPr>
    </p:titleStyle>
    <p:bodyStyle>
      <a:lvl1pPr marL="0" marR="0" indent="0" rtl="0" eaLnBrk="1" hangingPunct="1">
        <a:spcBef>
          <a:spcPts val="1088"/>
        </a:spcBef>
        <a:spcAft>
          <a:spcPts val="1088"/>
        </a:spcAft>
        <a:tabLst/>
        <a:defRPr lang="en-US" sz="2358" b="0" i="0" u="none" strike="noStrike" kern="1200" baseline="0">
          <a:ln>
            <a:noFill/>
          </a:ln>
          <a:latin typeface="+mn-lt"/>
          <a:ea typeface="Gungsuh" pitchFamily="18" charset="-127"/>
        </a:defRPr>
      </a:lvl1pPr>
      <a:lvl2pPr eaLnBrk="1" hangingPunct="1">
        <a:defRPr baseline="0">
          <a:latin typeface="+mn-lt"/>
          <a:ea typeface="Gungsuh" pitchFamily="18" charset="-127"/>
        </a:defRPr>
      </a:lvl2pPr>
      <a:lvl3pPr eaLnBrk="1" hangingPunct="1">
        <a:defRPr baseline="0">
          <a:latin typeface="+mn-lt"/>
          <a:ea typeface="Gungsuh" pitchFamily="18" charset="-127"/>
        </a:defRPr>
      </a:lvl3pPr>
      <a:lvl4pPr eaLnBrk="1" hangingPunct="1">
        <a:spcBef>
          <a:spcPts val="544"/>
        </a:spcBef>
        <a:spcAft>
          <a:spcPts val="544"/>
        </a:spcAft>
        <a:defRPr baseline="0">
          <a:latin typeface="+mn-lt"/>
          <a:ea typeface="Gungsuh" pitchFamily="18" charset="-127"/>
        </a:defRPr>
      </a:lvl4pPr>
      <a:lvl5pPr eaLnBrk="1" hangingPunct="1">
        <a:defRPr baseline="0">
          <a:latin typeface="+mn-lt"/>
          <a:ea typeface="Gungsuh" pitchFamily="18" charset="-127"/>
        </a:defRPr>
      </a:lvl5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7194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</p:sldLayoutIdLst>
  <p:txStyles>
    <p:titleStyle>
      <a:lvl1pPr algn="ctr" rtl="0" eaLnBrk="1" hangingPunct="1">
        <a:buFontTx/>
        <a:buNone/>
        <a:tabLst/>
        <a:defRPr lang="en-US" sz="3990" b="0" i="0" u="none" strike="noStrike" kern="1200">
          <a:ln>
            <a:noFill/>
          </a:ln>
          <a:solidFill>
            <a:srgbClr val="FFC600"/>
          </a:solidFill>
          <a:effectLst/>
          <a:latin typeface="Permanent Marker" panose="02000000000000000000" pitchFamily="2" charset="0"/>
          <a:ea typeface="Permanent Marker" panose="02000000000000000000" pitchFamily="2" charset="0"/>
        </a:defRPr>
      </a:lvl1pPr>
    </p:titleStyle>
    <p:bodyStyle>
      <a:lvl1pPr marL="97934" indent="0" rtl="0" eaLnBrk="1" hangingPunct="1">
        <a:spcBef>
          <a:spcPts val="1306"/>
        </a:spcBef>
        <a:spcAft>
          <a:spcPts val="1306"/>
        </a:spcAft>
        <a:buFontTx/>
        <a:buNone/>
        <a:tabLst/>
        <a:defRPr lang="en-US" sz="3627" b="1" i="0" u="none" strike="noStrike" kern="1200" cap="small" baseline="0">
          <a:ln>
            <a:noFill/>
          </a:ln>
          <a:solidFill>
            <a:srgbClr val="000000"/>
          </a:solidFill>
          <a:latin typeface="Permanent Marker" panose="02000000000000000000" pitchFamily="2" charset="0"/>
          <a:ea typeface="Permanent Marker" panose="02000000000000000000" pitchFamily="2" charset="0"/>
        </a:defRPr>
      </a:lvl1pPr>
      <a:lvl2pPr marL="489672" indent="0" eaLnBrk="1" hangingPunct="1">
        <a:buNone/>
        <a:defRPr/>
      </a:lvl2pPr>
      <a:lvl5pPr marL="1762819" indent="0" eaLnBrk="1" hangingPunct="1">
        <a:buNone/>
        <a:defRPr/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16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6.png"/><Relationship Id="rId5" Type="http://schemas.openxmlformats.org/officeDocument/2006/relationships/image" Target="../media/image14.png"/><Relationship Id="rId10" Type="http://schemas.openxmlformats.org/officeDocument/2006/relationships/image" Target="../media/image5.png"/><Relationship Id="rId4" Type="http://schemas.openxmlformats.org/officeDocument/2006/relationships/image" Target="../media/image13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1.png"/><Relationship Id="rId13" Type="http://schemas.openxmlformats.org/officeDocument/2006/relationships/image" Target="../media/image670.png"/><Relationship Id="rId3" Type="http://schemas.openxmlformats.org/officeDocument/2006/relationships/image" Target="../media/image55.png"/><Relationship Id="rId12" Type="http://schemas.openxmlformats.org/officeDocument/2006/relationships/image" Target="../media/image59.png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11" Type="http://schemas.openxmlformats.org/officeDocument/2006/relationships/image" Target="../media/image1200.png"/><Relationship Id="rId5" Type="http://schemas.openxmlformats.org/officeDocument/2006/relationships/image" Target="../media/image57.png"/><Relationship Id="rId10" Type="http://schemas.openxmlformats.org/officeDocument/2006/relationships/image" Target="../media/image1110.png"/><Relationship Id="rId4" Type="http://schemas.openxmlformats.org/officeDocument/2006/relationships/image" Target="../media/image56.png"/><Relationship Id="rId9" Type="http://schemas.openxmlformats.org/officeDocument/2006/relationships/image" Target="../media/image921.png"/><Relationship Id="rId1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7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0.jpeg"/><Relationship Id="rId7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11" Type="http://schemas.openxmlformats.org/officeDocument/2006/relationships/image" Target="../media/image76.jpeg"/><Relationship Id="rId5" Type="http://schemas.openxmlformats.org/officeDocument/2006/relationships/image" Target="../media/image9.png"/><Relationship Id="rId10" Type="http://schemas.openxmlformats.org/officeDocument/2006/relationships/image" Target="../media/image75.jpeg"/><Relationship Id="rId4" Type="http://schemas.openxmlformats.org/officeDocument/2006/relationships/image" Target="../media/image71.jpeg"/><Relationship Id="rId9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880.png"/><Relationship Id="rId7" Type="http://schemas.openxmlformats.org/officeDocument/2006/relationships/image" Target="../media/image10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png"/><Relationship Id="rId11" Type="http://schemas.openxmlformats.org/officeDocument/2006/relationships/image" Target="../media/image109.jpeg"/><Relationship Id="rId5" Type="http://schemas.openxmlformats.org/officeDocument/2006/relationships/image" Target="../media/image1.gif"/><Relationship Id="rId10" Type="http://schemas.openxmlformats.org/officeDocument/2006/relationships/image" Target="../media/image108.jpeg"/><Relationship Id="rId4" Type="http://schemas.openxmlformats.org/officeDocument/2006/relationships/image" Target="../media/image7.png"/><Relationship Id="rId9" Type="http://schemas.openxmlformats.org/officeDocument/2006/relationships/image" Target="../media/image10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88">
            <a:extLst>
              <a:ext uri="{FF2B5EF4-FFF2-40B4-BE49-F238E27FC236}">
                <a16:creationId xmlns:a16="http://schemas.microsoft.com/office/drawing/2014/main" id="{BC9253B6-5FA9-7A0E-D875-0DB6D7105A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406" y="2434348"/>
            <a:ext cx="3596728" cy="6027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3"/>
              <p:cNvSpPr>
                <a:spLocks noGrp="1"/>
              </p:cNvSpPr>
              <p:nvPr>
                <p:ph type="title"/>
              </p:nvPr>
            </p:nvSpPr>
            <p:spPr>
              <a:xfrm>
                <a:off x="0" y="-31721"/>
                <a:ext cx="12192000" cy="2208864"/>
              </a:xfrm>
              <a:solidFill>
                <a:srgbClr val="500001"/>
              </a:solidFill>
            </p:spPr>
            <p:txBody>
              <a:bodyPr>
                <a:noAutofit/>
              </a:bodyPr>
              <a:lstStyle/>
              <a:p>
                <a:r>
                  <a:rPr lang="en-US" b="1" i="0" dirty="0">
                    <a:latin typeface="+mj-lt"/>
                  </a:rPr>
                  <a:t>Fundamental symmetries using nuclear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𝜷</m:t>
                    </m:r>
                  </m:oMath>
                </a14:m>
                <a:r>
                  <a:rPr lang="en-US" b="1" i="0" dirty="0">
                    <a:latin typeface="+mj-lt"/>
                  </a:rPr>
                  <a:t> decay at the CI: current and future efforts</a:t>
                </a:r>
                <a:br>
                  <a:rPr lang="en-US" sz="2400" dirty="0"/>
                </a:br>
                <a:br>
                  <a:rPr lang="en-US" sz="2400" dirty="0"/>
                </a:br>
                <a:r>
                  <a:rPr lang="en-CA" sz="2400" dirty="0"/>
                  <a:t>Dan Melconian</a:t>
                </a:r>
                <a:endParaRPr lang="en-CA" sz="3500" noProof="0" dirty="0"/>
              </a:p>
            </p:txBody>
          </p:sp>
        </mc:Choice>
        <mc:Fallback xmlns="">
          <p:sp>
            <p:nvSpPr>
              <p:cNvPr id="4" name="Tit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-31721"/>
                <a:ext cx="12192000" cy="2208864"/>
              </a:xfrm>
              <a:blipFill>
                <a:blip r:embed="rId4"/>
                <a:stretch>
                  <a:fillRect l="-399" t="-3804" r="-1496" b="-434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52220D71-28D5-7EB6-4A75-5C61ACD2F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4" t="2338" r="7802" b="6072"/>
          <a:stretch>
            <a:fillRect/>
          </a:stretch>
        </p:blipFill>
        <p:spPr>
          <a:xfrm>
            <a:off x="7521717" y="3289300"/>
            <a:ext cx="4555088" cy="3403241"/>
          </a:xfrm>
          <a:prstGeom prst="rect">
            <a:avLst/>
          </a:prstGeom>
        </p:spPr>
      </p:pic>
      <p:pic>
        <p:nvPicPr>
          <p:cNvPr id="3" name="Picture 2" descr="A diagram of a complex structure&#10;&#10;AI-generated content may be incorrect.">
            <a:extLst>
              <a:ext uri="{FF2B5EF4-FFF2-40B4-BE49-F238E27FC236}">
                <a16:creationId xmlns:a16="http://schemas.microsoft.com/office/drawing/2014/main" id="{F242E20E-1D24-5876-B442-9A4F6C057B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7143"/>
            <a:ext cx="7181214" cy="4680857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470E0E9-96E3-A757-E62D-F71B92F9C0FC}"/>
              </a:ext>
            </a:extLst>
          </p:cNvPr>
          <p:cNvSpPr/>
          <p:nvPr/>
        </p:nvSpPr>
        <p:spPr>
          <a:xfrm>
            <a:off x="5975798" y="3879669"/>
            <a:ext cx="577848" cy="357480"/>
          </a:xfrm>
          <a:prstGeom prst="ellipse">
            <a:avLst/>
          </a:prstGeom>
          <a:noFill/>
          <a:ln w="47625">
            <a:solidFill>
              <a:srgbClr val="008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54686D7-BEFF-C9E2-03BF-477E61F47229}"/>
              </a:ext>
            </a:extLst>
          </p:cNvPr>
          <p:cNvCxnSpPr>
            <a:cxnSpLocks/>
            <a:stCxn id="2" idx="5"/>
          </p:cNvCxnSpPr>
          <p:nvPr/>
        </p:nvCxnSpPr>
        <p:spPr>
          <a:xfrm>
            <a:off x="6469022" y="4184797"/>
            <a:ext cx="974967" cy="357480"/>
          </a:xfrm>
          <a:prstGeom prst="straightConnector1">
            <a:avLst/>
          </a:prstGeom>
          <a:ln w="47625">
            <a:solidFill>
              <a:srgbClr val="008000"/>
            </a:solidFill>
            <a:tailEnd type="triangle"/>
          </a:ln>
          <a:effectLst>
            <a:outerShdw blurRad="50800" dist="38100" dir="1800000" algn="tl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B1533D30-9E2D-9917-1C43-C7D8C92C00BE}"/>
              </a:ext>
            </a:extLst>
          </p:cNvPr>
          <p:cNvGrpSpPr/>
          <p:nvPr/>
        </p:nvGrpSpPr>
        <p:grpSpPr>
          <a:xfrm>
            <a:off x="1979112" y="1575894"/>
            <a:ext cx="2279736" cy="601249"/>
            <a:chOff x="801665" y="1240076"/>
            <a:chExt cx="2279736" cy="601249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43D0BCCB-A139-4C41-FF57-B9751EE42F3D}"/>
                </a:ext>
              </a:extLst>
            </p:cNvPr>
            <p:cNvSpPr/>
            <p:nvPr/>
          </p:nvSpPr>
          <p:spPr>
            <a:xfrm flipH="1" flipV="1">
              <a:off x="801665" y="1240076"/>
              <a:ext cx="2279736" cy="601249"/>
            </a:xfrm>
            <a:prstGeom prst="wedgeEllipseCallout">
              <a:avLst>
                <a:gd name="adj1" fmla="val -24130"/>
                <a:gd name="adj2" fmla="val 97917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24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2E1D72A-303D-C170-EE45-1414554097DA}"/>
                </a:ext>
              </a:extLst>
            </p:cNvPr>
            <p:cNvSpPr txBox="1"/>
            <p:nvPr/>
          </p:nvSpPr>
          <p:spPr>
            <a:xfrm>
              <a:off x="1028941" y="1277655"/>
              <a:ext cx="18896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</a:rPr>
                <a:t>and FRIB…?</a:t>
              </a:r>
              <a:endParaRPr lang="en-CA" sz="28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646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B41E91A-DE0C-FE74-59B2-1F66CCA1DD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3714" y="704041"/>
                <a:ext cx="11984575" cy="566772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Bird’s eye view of the Cyclotron Institute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Lifetimes and branching ratios with the K500 and MARS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SATURN)</a:t>
                </a:r>
              </a:p>
              <a:p>
                <a:pPr lvl="1"/>
                <a:r>
                  <a:rPr lang="en-US" dirty="0"/>
                  <a:t>Fast-tape transport system and “golden” </a:t>
                </a:r>
                <a:r>
                  <a:rPr lang="en-US" dirty="0" err="1"/>
                  <a:t>HPGe</a:t>
                </a:r>
                <a:r>
                  <a:rPr lang="en-US" dirty="0"/>
                  <a:t> detector</a:t>
                </a:r>
              </a:p>
              <a:p>
                <a:pPr lvl="1"/>
                <a:r>
                  <a:rPr lang="en-US" dirty="0"/>
                  <a:t>Lifetime example: </a:t>
                </a:r>
                <a:r>
                  <a:rPr lang="en-US" baseline="30000" dirty="0"/>
                  <a:t>29</a:t>
                </a:r>
                <a:r>
                  <a:rPr lang="en-US" dirty="0"/>
                  <a:t>P</a:t>
                </a:r>
              </a:p>
              <a:p>
                <a:pPr lvl="1"/>
                <a:r>
                  <a:rPr lang="en-US" dirty="0"/>
                  <a:t>Branching ratio example: </a:t>
                </a:r>
                <a:r>
                  <a:rPr lang="en-US" baseline="30000" dirty="0"/>
                  <a:t>37</a:t>
                </a:r>
                <a:r>
                  <a:rPr lang="en-US" dirty="0"/>
                  <a:t>K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Near future</a:t>
                </a:r>
              </a:p>
              <a:p>
                <a:pPr lvl="1"/>
                <a:r>
                  <a:rPr lang="en-US" baseline="30000" dirty="0"/>
                  <a:t>10</a:t>
                </a:r>
                <a:r>
                  <a:rPr lang="en-US" dirty="0"/>
                  <a:t>C branching ratio</a:t>
                </a:r>
              </a:p>
              <a:p>
                <a:pPr lvl="1"/>
                <a:r>
                  <a:rPr lang="en-US" dirty="0"/>
                  <a:t>He-LIG and LSTAR separator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-delayed proton decays in TAMUTRAP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B41E91A-DE0C-FE74-59B2-1F66CCA1DD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3714" y="704041"/>
                <a:ext cx="11984575" cy="5667728"/>
              </a:xfrm>
              <a:blipFill>
                <a:blip r:embed="rId2"/>
                <a:stretch>
                  <a:fillRect t="-193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5EBC684D-DC15-932C-4CEC-8A8D08D38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3" y="-25913"/>
            <a:ext cx="11277600" cy="690983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215426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Expand to the often-quoted angular distribution of the decay </a:t>
            </a:r>
            <a:br>
              <a:rPr lang="en-US" dirty="0"/>
            </a:br>
            <a:r>
              <a:rPr lang="en-US" sz="2400" dirty="0"/>
              <a:t>(Jackson, </a:t>
            </a:r>
            <a:r>
              <a:rPr lang="en-US" sz="2400" dirty="0" err="1"/>
              <a:t>Treiman</a:t>
            </a:r>
            <a:r>
              <a:rPr lang="en-US" sz="2400" dirty="0"/>
              <a:t> and Wyld, Phys Rev </a:t>
            </a:r>
            <a:r>
              <a:rPr lang="en-US" sz="2400" b="1" dirty="0"/>
              <a:t>106</a:t>
            </a:r>
            <a:r>
              <a:rPr lang="en-US" sz="2400" dirty="0"/>
              <a:t> and </a:t>
            </a:r>
            <a:r>
              <a:rPr lang="en-US" sz="2400" dirty="0" err="1"/>
              <a:t>Nucl</a:t>
            </a:r>
            <a:r>
              <a:rPr lang="en-US" sz="2400" dirty="0"/>
              <a:t> Phys </a:t>
            </a:r>
            <a:r>
              <a:rPr lang="en-US" sz="2400" b="1" dirty="0"/>
              <a:t>4</a:t>
            </a:r>
            <a:r>
              <a:rPr lang="en-US" sz="2400" dirty="0"/>
              <a:t>, 1957)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A primer 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𝜷</m:t>
                    </m:r>
                  </m:oMath>
                </a14:m>
                <a:r>
                  <a:rPr lang="en-CA" dirty="0"/>
                  <a:t> decay and fundamental physics</a:t>
                </a:r>
              </a:p>
            </p:txBody>
          </p:sp>
        </mc:Choice>
        <mc:Fallback xmlns="">
          <p:sp>
            <p:nvSpPr>
              <p:cNvPr id="3" name="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486" t="-20354" b="-1946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31" y="1449387"/>
            <a:ext cx="8221380" cy="12318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9934" y="2949471"/>
            <a:ext cx="4703726" cy="6156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434" y="3626785"/>
            <a:ext cx="4478852" cy="6994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375F31-92DB-6E0E-856A-4C81D21090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4567" y="3988196"/>
            <a:ext cx="4101455" cy="25815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F877614-4ECB-6AA5-A791-9996E414C08B}"/>
                  </a:ext>
                </a:extLst>
              </p:cNvPr>
              <p:cNvSpPr txBox="1"/>
              <p:nvPr/>
            </p:nvSpPr>
            <p:spPr>
              <a:xfrm>
                <a:off x="8531828" y="1783200"/>
                <a:ext cx="3469099" cy="773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:r>
                  <a:rPr lang="en-US" sz="2400" b="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</m:acc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+…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F877614-4ECB-6AA5-A791-9996E414C0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1828" y="1783200"/>
                <a:ext cx="3469099" cy="77367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">
                <a:extLst>
                  <a:ext uri="{FF2B5EF4-FFF2-40B4-BE49-F238E27FC236}">
                    <a16:creationId xmlns:a16="http://schemas.microsoft.com/office/drawing/2014/main" id="{268FBAE4-E218-3875-9C18-0C632B7717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7890" y="2669090"/>
                <a:ext cx="5653309" cy="3301404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>
                <a:lvl1pPr marL="274320" marR="0" indent="-274320" rtl="0" eaLnBrk="1" hangingPunct="1">
                  <a:spcBef>
                    <a:spcPts val="600"/>
                  </a:spcBef>
                  <a:spcAft>
                    <a:spcPts val="200"/>
                  </a:spcAft>
                  <a:buSzPct val="80000"/>
                  <a:buFontTx/>
                  <a:buBlip>
                    <a:blip r:embed="rId8"/>
                  </a:buBlip>
                  <a:tabLst/>
                  <a:defRPr lang="en-US" sz="2800" b="0" i="0" u="none" strike="noStrike" kern="1200" baseline="0">
                    <a:ln>
                      <a:noFill/>
                    </a:ln>
                    <a:latin typeface="+mn-lt"/>
                    <a:ea typeface="Gungsuh" pitchFamily="18" charset="-127"/>
                  </a:defRPr>
                </a:lvl1pPr>
                <a:lvl2pPr marL="731520" indent="-548640" eaLnBrk="1" hangingPunct="1">
                  <a:spcBef>
                    <a:spcPts val="600"/>
                  </a:spcBef>
                  <a:buSzPct val="115000"/>
                  <a:buFontTx/>
                  <a:buBlip>
                    <a:blip r:embed="rId9"/>
                  </a:buBlip>
                  <a:defRPr sz="2400" baseline="0">
                    <a:latin typeface="+mn-lt"/>
                    <a:ea typeface="Gungsuh" pitchFamily="18" charset="-127"/>
                  </a:defRPr>
                </a:lvl2pPr>
                <a:lvl3pPr marL="822960" indent="-228600" eaLnBrk="1" hangingPunct="1">
                  <a:spcBef>
                    <a:spcPts val="600"/>
                  </a:spcBef>
                  <a:buSzPct val="85000"/>
                  <a:buFontTx/>
                  <a:buBlip>
                    <a:blip r:embed="rId10"/>
                  </a:buBlip>
                  <a:defRPr sz="2000" baseline="0">
                    <a:latin typeface="+mn-lt"/>
                    <a:ea typeface="Gungsuh" pitchFamily="18" charset="-127"/>
                  </a:defRPr>
                </a:lvl3pPr>
                <a:lvl4pPr marL="1188720" indent="-285750" eaLnBrk="1" hangingPunct="1">
                  <a:spcBef>
                    <a:spcPts val="600"/>
                  </a:spcBef>
                  <a:spcAft>
                    <a:spcPts val="0"/>
                  </a:spcAft>
                  <a:buSzPct val="85000"/>
                  <a:buFont typeface="Wingdings" panose="05000000000000000000" pitchFamily="2" charset="2"/>
                  <a:buChar char="q"/>
                  <a:defRPr baseline="0">
                    <a:latin typeface="+mn-lt"/>
                    <a:ea typeface="Gungsuh" pitchFamily="18" charset="-127"/>
                  </a:defRPr>
                </a:lvl4pPr>
                <a:lvl5pPr marL="1440180" indent="-342900" eaLnBrk="1" hangingPunct="1">
                  <a:spcBef>
                    <a:spcPts val="600"/>
                  </a:spcBef>
                  <a:buSzPct val="85000"/>
                  <a:buFontTx/>
                  <a:buBlip>
                    <a:blip r:embed="rId11"/>
                  </a:buBlip>
                  <a:defRPr baseline="0">
                    <a:latin typeface="+mn-lt"/>
                    <a:ea typeface="Gungsuh" pitchFamily="18" charset="-127"/>
                  </a:defRPr>
                </a:lvl5pPr>
              </a:lstStyle>
              <a:p>
                <a:r>
                  <a:rPr lang="en-US" sz="2400" dirty="0">
                    <a:solidFill>
                      <a:sysClr val="windowText" lastClr="000000"/>
                    </a:solidFill>
                  </a:rPr>
                  <a:t>Comparative half-life:</a:t>
                </a: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ysClr val="windowText" lastClr="000000"/>
                    </a:solidFill>
                  </a:rPr>
                  <a:t> 	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ar-AE" sz="24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ar-AE" sz="2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2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ar-AE" sz="2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ar-AE" sz="2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ar-AE" sz="2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m:rPr>
                            <m:sty m:val="p"/>
                          </m:rPr>
                          <a:rPr lang="en-US" sz="24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Br</m:t>
                        </m:r>
                      </m:den>
                    </m:f>
                    <m:d>
                      <m:dPr>
                        <m:ctrlPr>
                          <a:rPr lang="ar-AE" sz="24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4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ar-AE" sz="24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ar-AE" sz="2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2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EC</m:t>
                            </m:r>
                          </m:sub>
                        </m:sSub>
                      </m:e>
                    </m:d>
                    <m:r>
                      <a:rPr lang="en-US" sz="24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i="1" dirty="0">
                  <a:solidFill>
                    <a:sysClr val="windowText" lastClr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rgbClr val="0070C0"/>
                    </a:solidFill>
                  </a:rPr>
                  <a:t>   </a:t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=∫</m:t>
                    </m:r>
                    <m:r>
                      <a:rPr lang="en-US" sz="24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ar-AE" sz="24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ar-AE" sz="2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ar-AE" sz="2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p>
                            <m:r>
                              <a:rPr lang="ar-AE" sz="2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ar-AE" sz="24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ar-AE" sz="24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ar-AE" sz="24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ar-AE" sz="24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24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ar-AE" sz="24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𝑝𝐸</m:t>
                    </m:r>
                    <m:sSup>
                      <m:sSupPr>
                        <m:ctrlPr>
                          <a:rPr lang="ar-AE" sz="24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ar-AE" sz="2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ar-AE" sz="2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ar-AE" sz="2400" i="1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ar-AE" sz="2400" i="1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 sz="2400" i="1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ar-AE" sz="2400" i="1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ar-AE" sz="24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 sz="24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𝑑𝐸</m:t>
                    </m:r>
                    <m:r>
                      <a:rPr lang="ar-AE" sz="24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ar-AE" sz="2400" i="1" dirty="0">
                  <a:solidFill>
                    <a:sysClr val="windowText" lastClr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FontTx/>
                  <a:buNone/>
                </a:pPr>
                <a:r>
                  <a:rPr lang="ar-AE" sz="2400" dirty="0">
                    <a:solidFill>
                      <a:sysClr val="windowText" lastClr="000000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ar-AE" sz="24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~ </m:t>
                    </m:r>
                    <m:sSup>
                      <m:sSupPr>
                        <m:ctrlPr>
                          <a:rPr lang="ar-AE" sz="24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24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ar-AE" sz="2400" i="1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US" sz="2400" dirty="0">
                  <a:solidFill>
                    <a:sysClr val="windowText" lastClr="00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𝐹𝑡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≡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𝑓𝑡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  <m:sup>
                                <m:r>
                                  <a:rPr lang="en-US" sz="2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sub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𝑁𝑆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</m:e>
                    </m:d>
                  </m:oMath>
                </a14:m>
                <a:br>
                  <a:rPr lang="en-US" sz="2400" i="1" dirty="0">
                    <a:solidFill>
                      <a:srgbClr val="C00000"/>
                    </a:solidFill>
                    <a:latin typeface="Cambria Math" panose="02040503050406030204" pitchFamily="18" charset="0"/>
                  </a:rPr>
                </a:br>
                <a:r>
                  <a:rPr lang="en-US" sz="2400" i="1" dirty="0">
                    <a:solidFill>
                      <a:srgbClr val="C00000"/>
                    </a:solidFill>
                    <a:latin typeface="Cambria Math" panose="02040503050406030204" pitchFamily="18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/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b="1" i="1">
                                        <a:solidFill>
                                          <a:srgbClr val="008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>
                                        <a:solidFill>
                                          <a:srgbClr val="008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𝑽</m:t>
                                    </m:r>
                                  </m:e>
                                  <m:sub>
                                    <m:r>
                                      <a:rPr lang="en-US" sz="2400" b="1" i="1">
                                        <a:solidFill>
                                          <a:srgbClr val="008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𝒖𝒅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  <m:sup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sup>
                        </m:sSub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Content Placeholder 1">
                <a:extLst>
                  <a:ext uri="{FF2B5EF4-FFF2-40B4-BE49-F238E27FC236}">
                    <a16:creationId xmlns:a16="http://schemas.microsoft.com/office/drawing/2014/main" id="{268FBAE4-E218-3875-9C18-0C632B7717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90" y="2669090"/>
                <a:ext cx="5653309" cy="3301404"/>
              </a:xfrm>
              <a:prstGeom prst="rect">
                <a:avLst/>
              </a:prstGeom>
              <a:blipFill>
                <a:blip r:embed="rId12"/>
                <a:stretch>
                  <a:fillRect l="-3452" t="-27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225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23611C-8101-0B0F-8688-A036AFA8E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Cyclotron Institute</a:t>
            </a:r>
            <a:endParaRPr lang="en-CA" dirty="0"/>
          </a:p>
        </p:txBody>
      </p:sp>
      <p:pic>
        <p:nvPicPr>
          <p:cNvPr id="5" name="Content Placeholder 4" descr="A diagram of a complex structure&#10;&#10;AI-generated content may be incorrect.">
            <a:extLst>
              <a:ext uri="{FF2B5EF4-FFF2-40B4-BE49-F238E27FC236}">
                <a16:creationId xmlns:a16="http://schemas.microsoft.com/office/drawing/2014/main" id="{230EEECF-DBBC-126E-6D16-E9BEF44CC4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241" y="534772"/>
            <a:ext cx="9367383" cy="610584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C67668-170A-10BF-F3C8-4B91C296B3F3}"/>
              </a:ext>
            </a:extLst>
          </p:cNvPr>
          <p:cNvSpPr/>
          <p:nvPr/>
        </p:nvSpPr>
        <p:spPr>
          <a:xfrm rot="20958199">
            <a:off x="8971378" y="4958398"/>
            <a:ext cx="2455817" cy="954107"/>
          </a:xfrm>
          <a:prstGeom prst="rect">
            <a:avLst/>
          </a:prstGeom>
          <a:solidFill>
            <a:srgbClr val="D09E0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2800" dirty="0">
                <a:solidFill>
                  <a:srgbClr val="008000"/>
                </a:solidFill>
              </a:rPr>
              <a:t>not</a:t>
            </a:r>
            <a:r>
              <a:rPr lang="en-US" sz="2800" dirty="0">
                <a:solidFill>
                  <a:schemeClr val="tx1"/>
                </a:solidFill>
              </a:rPr>
              <a:t> a user facility</a:t>
            </a:r>
          </a:p>
        </p:txBody>
      </p:sp>
    </p:spTree>
    <p:extLst>
      <p:ext uri="{BB962C8B-B14F-4D97-AF65-F5344CB8AC3E}">
        <p14:creationId xmlns:p14="http://schemas.microsoft.com/office/powerpoint/2010/main" val="351938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58B7D-BAB9-5971-7F19-F02DE7BC8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63651C6-7090-7FD8-DA6D-3930E90E279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3714" y="704041"/>
                <a:ext cx="11984575" cy="5667728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Bird’s eye view of the Cyclotron Institute</a:t>
                </a:r>
              </a:p>
              <a:p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Re-accelerated RIB with the </a:t>
                </a:r>
                <a:r>
                  <a:rPr lang="en-US" i="1" dirty="0">
                    <a:solidFill>
                      <a:schemeClr val="bg1">
                        <a:lumMod val="75000"/>
                      </a:schemeClr>
                    </a:solidFill>
                  </a:rPr>
                  <a:t>p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-LIG</a:t>
                </a:r>
              </a:p>
              <a:p>
                <a:pPr lvl="1"/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  <a:p>
                <a:r>
                  <a:rPr lang="en-US" dirty="0"/>
                  <a:t>Lifetimes and branching ratios with the K500 and MARS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SATURN)</a:t>
                </a:r>
              </a:p>
              <a:p>
                <a:pPr lvl="1"/>
                <a:r>
                  <a:rPr lang="en-US" dirty="0"/>
                  <a:t>Fast-tape transport system and “golden” </a:t>
                </a:r>
                <a:r>
                  <a:rPr lang="en-US" dirty="0" err="1"/>
                  <a:t>HPGe</a:t>
                </a:r>
                <a:r>
                  <a:rPr lang="en-US" dirty="0"/>
                  <a:t> detector</a:t>
                </a:r>
              </a:p>
              <a:p>
                <a:pPr lvl="1"/>
                <a:r>
                  <a:rPr lang="en-US" dirty="0"/>
                  <a:t>Lifetime example: </a:t>
                </a:r>
                <a:r>
                  <a:rPr lang="en-US" baseline="30000" dirty="0"/>
                  <a:t>29</a:t>
                </a:r>
                <a:r>
                  <a:rPr lang="en-US" dirty="0"/>
                  <a:t>P</a:t>
                </a:r>
              </a:p>
              <a:p>
                <a:pPr lvl="1"/>
                <a:r>
                  <a:rPr lang="en-US" dirty="0"/>
                  <a:t>Branching ratio example: </a:t>
                </a:r>
                <a:r>
                  <a:rPr lang="en-US" baseline="30000" dirty="0"/>
                  <a:t>37</a:t>
                </a:r>
                <a:r>
                  <a:rPr lang="en-US" dirty="0"/>
                  <a:t>K</a:t>
                </a:r>
              </a:p>
              <a:p>
                <a:pPr lvl="1"/>
                <a:endParaRPr lang="en-US" b="1" dirty="0"/>
              </a:p>
              <a:p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Near future</a:t>
                </a:r>
              </a:p>
              <a:p>
                <a:pPr lvl="1"/>
                <a:r>
                  <a:rPr lang="en-US" baseline="30000" dirty="0">
                    <a:solidFill>
                      <a:schemeClr val="bg1">
                        <a:lumMod val="75000"/>
                      </a:schemeClr>
                    </a:solidFill>
                  </a:rPr>
                  <a:t>10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C branching ratio</a:t>
                </a:r>
              </a:p>
              <a:p>
                <a:pPr lvl="1"/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He-LIG and LSTAR separator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-delayed proton decays in TAMUTRAP</a:t>
                </a:r>
                <a:endParaRPr lang="en-US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63651C6-7090-7FD8-DA6D-3930E90E279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3714" y="704041"/>
                <a:ext cx="11984575" cy="5667728"/>
              </a:xfrm>
              <a:blipFill>
                <a:blip r:embed="rId2"/>
                <a:stretch>
                  <a:fillRect t="-1935" b="-172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65089078-ECF4-32E5-191E-C02AE6F68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3" y="-25913"/>
            <a:ext cx="11277600" cy="690983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3999339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B9C593-3B6C-0C8D-647E-AD551B1BC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3" y="-25913"/>
            <a:ext cx="11277600" cy="690983"/>
          </a:xfrm>
        </p:spPr>
        <p:txBody>
          <a:bodyPr/>
          <a:lstStyle/>
          <a:p>
            <a:r>
              <a:rPr lang="en-CA" dirty="0"/>
              <a:t>MARS: a heavily utilized spectrometer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4830C94-30A1-0EC8-AE5D-00441B137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714" y="602443"/>
            <a:ext cx="4592329" cy="5967322"/>
          </a:xfrm>
        </p:spPr>
        <p:txBody>
          <a:bodyPr/>
          <a:lstStyle/>
          <a:p>
            <a:r>
              <a:rPr lang="en-US" dirty="0"/>
              <a:t>Follows a LN</a:t>
            </a:r>
            <a:r>
              <a:rPr lang="en-US" baseline="-25000" dirty="0"/>
              <a:t>2</a:t>
            </a:r>
            <a:r>
              <a:rPr lang="en-US" dirty="0"/>
              <a:t>-cooled H</a:t>
            </a:r>
            <a:r>
              <a:rPr lang="en-US" baseline="-25000" dirty="0"/>
              <a:t>2</a:t>
            </a:r>
            <a:r>
              <a:rPr lang="en-US" dirty="0"/>
              <a:t> target for inverse kinematic reactions. </a:t>
            </a:r>
          </a:p>
          <a:p>
            <a:r>
              <a:rPr lang="en-US" dirty="0"/>
              <a:t>Very pure beams!</a:t>
            </a:r>
          </a:p>
        </p:txBody>
      </p:sp>
      <p:pic>
        <p:nvPicPr>
          <p:cNvPr id="9" name="Picture 8" descr="A diagram of a complex structure&#10;&#10;AI-generated content may be incorrect.">
            <a:extLst>
              <a:ext uri="{FF2B5EF4-FFF2-40B4-BE49-F238E27FC236}">
                <a16:creationId xmlns:a16="http://schemas.microsoft.com/office/drawing/2014/main" id="{EB8D84A6-8203-358B-3408-CDAF00FE39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043" y="511139"/>
            <a:ext cx="7455054" cy="4859351"/>
          </a:xfrm>
          <a:prstGeom prst="rect">
            <a:avLst/>
          </a:prstGeom>
        </p:spPr>
      </p:pic>
      <p:pic>
        <p:nvPicPr>
          <p:cNvPr id="20" name="Picture 19" descr="A diagram of a periodic table&#10;&#10;AI-generated content may be incorrect.">
            <a:extLst>
              <a:ext uri="{FF2B5EF4-FFF2-40B4-BE49-F238E27FC236}">
                <a16:creationId xmlns:a16="http://schemas.microsoft.com/office/drawing/2014/main" id="{98010D28-FE93-D2A4-D5B9-B9FF75A663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5" y="3576918"/>
            <a:ext cx="4437824" cy="29794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C8721CD5-FF66-6B63-BA56-D6A0E5B72607}"/>
              </a:ext>
            </a:extLst>
          </p:cNvPr>
          <p:cNvGrpSpPr/>
          <p:nvPr/>
        </p:nvGrpSpPr>
        <p:grpSpPr>
          <a:xfrm>
            <a:off x="4755463" y="3083410"/>
            <a:ext cx="7089422" cy="3304476"/>
            <a:chOff x="4755463" y="3083410"/>
            <a:chExt cx="7089422" cy="3304476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111F60F-1EC1-4011-8135-75FCF38A4FA9}"/>
                </a:ext>
              </a:extLst>
            </p:cNvPr>
            <p:cNvSpPr/>
            <p:nvPr/>
          </p:nvSpPr>
          <p:spPr>
            <a:xfrm rot="2909184">
              <a:off x="5173474" y="2759655"/>
              <a:ext cx="1084218" cy="1920240"/>
            </a:xfrm>
            <a:prstGeom prst="ellipse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B6FB5C6-D6F7-134D-23A4-7C6111BA04AD}"/>
                </a:ext>
              </a:extLst>
            </p:cNvPr>
            <p:cNvSpPr/>
            <p:nvPr/>
          </p:nvSpPr>
          <p:spPr>
            <a:xfrm>
              <a:off x="6611112" y="3474720"/>
              <a:ext cx="5230438" cy="2913166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0" name="Picture 2" descr="MARS Spectrometer">
              <a:extLst>
                <a:ext uri="{FF2B5EF4-FFF2-40B4-BE49-F238E27FC236}">
                  <a16:creationId xmlns:a16="http://schemas.microsoft.com/office/drawing/2014/main" id="{E3211B12-1558-29C0-9124-382EEBB571F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4123"/>
            <a:stretch>
              <a:fillRect/>
            </a:stretch>
          </p:blipFill>
          <p:spPr bwMode="auto">
            <a:xfrm>
              <a:off x="7152848" y="3830282"/>
              <a:ext cx="4153637" cy="2395555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2D5D8B4-BC1F-4A29-2F52-71456C7F3379}"/>
                </a:ext>
              </a:extLst>
            </p:cNvPr>
            <p:cNvSpPr/>
            <p:nvPr/>
          </p:nvSpPr>
          <p:spPr>
            <a:xfrm>
              <a:off x="6614447" y="3474232"/>
              <a:ext cx="5230438" cy="2913166"/>
            </a:xfrm>
            <a:prstGeom prst="ellipse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0CD26D2-ADD1-07B3-6301-08F11B30935D}"/>
                </a:ext>
              </a:extLst>
            </p:cNvPr>
            <p:cNvCxnSpPr>
              <a:stCxn id="21" idx="4"/>
              <a:endCxn id="23" idx="3"/>
            </p:cNvCxnSpPr>
            <p:nvPr/>
          </p:nvCxnSpPr>
          <p:spPr>
            <a:xfrm>
              <a:off x="4996647" y="4356140"/>
              <a:ext cx="2383780" cy="1604635"/>
            </a:xfrm>
            <a:prstGeom prst="line">
              <a:avLst/>
            </a:prstGeom>
            <a:ln w="57150">
              <a:solidFill>
                <a:srgbClr val="7030A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15921EA-EADB-DDE5-A8DE-3E6C5951F306}"/>
                </a:ext>
              </a:extLst>
            </p:cNvPr>
            <p:cNvCxnSpPr>
              <a:stCxn id="21" idx="0"/>
              <a:endCxn id="23" idx="0"/>
            </p:cNvCxnSpPr>
            <p:nvPr/>
          </p:nvCxnSpPr>
          <p:spPr>
            <a:xfrm>
              <a:off x="6434519" y="3083410"/>
              <a:ext cx="2795147" cy="390822"/>
            </a:xfrm>
            <a:prstGeom prst="line">
              <a:avLst/>
            </a:prstGeom>
            <a:ln w="57150">
              <a:solidFill>
                <a:srgbClr val="7030A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7898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844EE-F940-DEC3-C681-63E4740C4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AC00484-7036-325C-6183-D7C79B219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3" y="-25913"/>
            <a:ext cx="11277600" cy="690983"/>
          </a:xfrm>
        </p:spPr>
        <p:txBody>
          <a:bodyPr/>
          <a:lstStyle/>
          <a:p>
            <a:r>
              <a:rPr lang="en-CA" dirty="0"/>
              <a:t>Fast-tape transport system (Hardy and Iacob)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4460F36C-B445-C2B2-3E91-161C5D0242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3714" y="602443"/>
                <a:ext cx="4592329" cy="5967322"/>
              </a:xfrm>
            </p:spPr>
            <p:txBody>
              <a:bodyPr/>
              <a:lstStyle/>
              <a:p>
                <a:r>
                  <a:rPr lang="en-US" dirty="0"/>
                  <a:t>Fundamental symmetries: fast-tape transport system + </a:t>
                </a:r>
                <a:r>
                  <a:rPr lang="en-US" dirty="0" err="1"/>
                  <a:t>HPGe</a:t>
                </a:r>
                <a:r>
                  <a:rPr lang="en-US" dirty="0"/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gas counter</a:t>
                </a:r>
              </a:p>
              <a:p>
                <a:r>
                  <a:rPr lang="en-US" dirty="0"/>
                  <a:t>Lifetimes and branching ratios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𝑢𝑑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4460F36C-B445-C2B2-3E91-161C5D0242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3714" y="602443"/>
                <a:ext cx="4592329" cy="5967322"/>
              </a:xfrm>
              <a:blipFill>
                <a:blip r:embed="rId2"/>
                <a:stretch>
                  <a:fillRect t="-1839" r="-25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EBB8E1FC-BC86-D25E-F5C0-DA13228F2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621" y="3185953"/>
            <a:ext cx="4461986" cy="3383811"/>
          </a:xfrm>
          <a:prstGeom prst="rect">
            <a:avLst/>
          </a:prstGeom>
        </p:spPr>
      </p:pic>
      <p:pic>
        <p:nvPicPr>
          <p:cNvPr id="9" name="Picture 8" descr="A diagram of a complex structure&#10;&#10;AI-generated content may be incorrect.">
            <a:extLst>
              <a:ext uri="{FF2B5EF4-FFF2-40B4-BE49-F238E27FC236}">
                <a16:creationId xmlns:a16="http://schemas.microsoft.com/office/drawing/2014/main" id="{07BCD6E7-8284-BFD3-5191-995870C365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043" y="511139"/>
            <a:ext cx="7455054" cy="48593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CF00E3-F0CB-C72F-F4D5-DA8FBF35DA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4262" y="665162"/>
            <a:ext cx="4592329" cy="579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798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F36D4-A39A-404B-A33D-598504553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B7087F-58B8-CBE7-061A-7C33998E3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3" y="-25913"/>
            <a:ext cx="11277600" cy="690983"/>
          </a:xfrm>
        </p:spPr>
        <p:txBody>
          <a:bodyPr/>
          <a:lstStyle/>
          <a:p>
            <a:r>
              <a:rPr lang="en-CA" dirty="0"/>
              <a:t>Fast-tape transport system (Hardy and Iacob)</a:t>
            </a:r>
          </a:p>
        </p:txBody>
      </p:sp>
      <p:pic>
        <p:nvPicPr>
          <p:cNvPr id="9" name="Picture 8" descr="A diagram of a complex structure&#10;&#10;AI-generated content may be incorrect.">
            <a:extLst>
              <a:ext uri="{FF2B5EF4-FFF2-40B4-BE49-F238E27FC236}">
                <a16:creationId xmlns:a16="http://schemas.microsoft.com/office/drawing/2014/main" id="{870404CE-A5BA-AE0A-2F74-F8F291B0FE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043" y="511139"/>
            <a:ext cx="7455054" cy="48593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A93AB98A-65A6-E4C3-70E1-5F0C5376199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3714" y="602443"/>
                <a:ext cx="4592329" cy="5967322"/>
              </a:xfrm>
            </p:spPr>
            <p:txBody>
              <a:bodyPr/>
              <a:lstStyle/>
              <a:p>
                <a:r>
                  <a:rPr lang="en-US" dirty="0"/>
                  <a:t>Fundamental symmetries: fast-tape transport system + </a:t>
                </a:r>
                <a:r>
                  <a:rPr lang="en-US" dirty="0" err="1"/>
                  <a:t>HPGe</a:t>
                </a:r>
                <a:r>
                  <a:rPr lang="en-US" dirty="0"/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gas counter</a:t>
                </a:r>
              </a:p>
              <a:p>
                <a:r>
                  <a:rPr lang="en-US" dirty="0">
                    <a:solidFill>
                      <a:srgbClr val="0000FF"/>
                    </a:solidFill>
                  </a:rPr>
                  <a:t>Lifetimes</a:t>
                </a:r>
                <a:r>
                  <a:rPr lang="en-US" dirty="0"/>
                  <a:t> and branching ratios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𝑢𝑑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A93AB98A-65A6-E4C3-70E1-5F0C537619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3714" y="602443"/>
                <a:ext cx="4592329" cy="5967322"/>
              </a:xfrm>
              <a:blipFill>
                <a:blip r:embed="rId3"/>
                <a:stretch>
                  <a:fillRect t="-1839" r="-25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71B32CC1-3409-46B7-C321-8273F4215E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299" y="3191889"/>
            <a:ext cx="4461986" cy="322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019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8A564-FCD1-031C-7AF0-9F12B9C70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C3AB0C8-D0AE-FA46-2133-667296E8C1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715" y="602443"/>
            <a:ext cx="7614898" cy="5967322"/>
          </a:xfrm>
        </p:spPr>
        <p:txBody>
          <a:bodyPr/>
          <a:lstStyle/>
          <a:p>
            <a:r>
              <a:rPr lang="en-US" dirty="0"/>
              <a:t>Degraders let us tune where activity is implanted in the tape and further purify the beam out of MARS </a:t>
            </a:r>
          </a:p>
          <a:p>
            <a:endParaRPr lang="en-C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F69977E-5365-6458-6F44-E6F1AED70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Lifetime example: </a:t>
            </a:r>
            <a:r>
              <a:rPr lang="en-CA" baseline="30000" dirty="0"/>
              <a:t>29</a:t>
            </a:r>
            <a:r>
              <a:rPr lang="en-CA" dirty="0"/>
              <a:t>P</a:t>
            </a:r>
          </a:p>
        </p:txBody>
      </p:sp>
      <p:pic>
        <p:nvPicPr>
          <p:cNvPr id="7" name="Picture 6" descr="A diagram of a periodic table&#10;&#10;AI-generated content may be incorrect.">
            <a:extLst>
              <a:ext uri="{FF2B5EF4-FFF2-40B4-BE49-F238E27FC236}">
                <a16:creationId xmlns:a16="http://schemas.microsoft.com/office/drawing/2014/main" id="{8815DCDD-B25C-FF60-3159-9E3C4668B3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5" y="3696426"/>
            <a:ext cx="4136301" cy="2776968"/>
          </a:xfrm>
          <a:prstGeom prst="rect">
            <a:avLst/>
          </a:prstGeom>
        </p:spPr>
      </p:pic>
      <p:pic>
        <p:nvPicPr>
          <p:cNvPr id="6" name="Picture 5" descr="A diagram of a normal distribution&#10;&#10;AI-generated content may be incorrect.">
            <a:extLst>
              <a:ext uri="{FF2B5EF4-FFF2-40B4-BE49-F238E27FC236}">
                <a16:creationId xmlns:a16="http://schemas.microsoft.com/office/drawing/2014/main" id="{5FDCC66D-3A9A-6819-7079-FA9AD4527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016" y="3858841"/>
            <a:ext cx="4136301" cy="2710924"/>
          </a:xfrm>
          <a:prstGeom prst="rect">
            <a:avLst/>
          </a:prstGeom>
        </p:spPr>
      </p:pic>
      <p:pic>
        <p:nvPicPr>
          <p:cNvPr id="10" name="Picture 9" descr="A graph with a red line&#10;&#10;AI-generated content may be incorrect.">
            <a:extLst>
              <a:ext uri="{FF2B5EF4-FFF2-40B4-BE49-F238E27FC236}">
                <a16:creationId xmlns:a16="http://schemas.microsoft.com/office/drawing/2014/main" id="{8630F8BA-2668-6D69-29AD-E6F3503634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600" y="664643"/>
            <a:ext cx="4747685" cy="41217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B718EB-1FD2-B942-674D-672BE2F17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2555" y="1860395"/>
            <a:ext cx="5055611" cy="183603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C64631A-F0DA-C61F-764C-0A0E7305B839}"/>
                  </a:ext>
                </a:extLst>
              </p:cNvPr>
              <p:cNvSpPr txBox="1"/>
              <p:nvPr/>
            </p:nvSpPr>
            <p:spPr>
              <a:xfrm>
                <a:off x="8577943" y="4971475"/>
                <a:ext cx="3510342" cy="1654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2400" dirty="0"/>
                  <a:t> tension with 2020 result of Long </a:t>
                </a:r>
                <a:r>
                  <a:rPr lang="en-US" sz="2400" i="1" dirty="0"/>
                  <a:t>et al</a:t>
                </a:r>
                <a:r>
                  <a:rPr lang="en-US" sz="2400" dirty="0"/>
                  <a:t>.:</a:t>
                </a:r>
              </a:p>
              <a:p>
                <a:pPr/>
                <a:br>
                  <a:rPr lang="en-US" sz="5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=4.1055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44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pPr algn="ctr"/>
                <a:r>
                  <a:rPr lang="en-US" dirty="0">
                    <a:solidFill>
                      <a:srgbClr val="0070C0"/>
                    </a:solidFill>
                  </a:rPr>
                  <a:t>(let’s talk Maxime!)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C64631A-F0DA-C61F-764C-0A0E7305B8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7943" y="4971475"/>
                <a:ext cx="3510342" cy="1654492"/>
              </a:xfrm>
              <a:prstGeom prst="rect">
                <a:avLst/>
              </a:prstGeom>
              <a:blipFill>
                <a:blip r:embed="rId6"/>
                <a:stretch>
                  <a:fillRect l="-2604" t="-2583" b="-516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720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B1AC0-6F79-45A7-6DDD-952298A70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75C910-4054-01FC-2233-29BECD3EE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3" y="-25913"/>
            <a:ext cx="11277600" cy="690983"/>
          </a:xfrm>
        </p:spPr>
        <p:txBody>
          <a:bodyPr/>
          <a:lstStyle/>
          <a:p>
            <a:r>
              <a:rPr lang="en-CA" dirty="0"/>
              <a:t>Fast-tape transport system (Hardy and Iacob)</a:t>
            </a:r>
          </a:p>
        </p:txBody>
      </p:sp>
      <p:pic>
        <p:nvPicPr>
          <p:cNvPr id="9" name="Picture 8" descr="A diagram of a complex structure&#10;&#10;AI-generated content may be incorrect.">
            <a:extLst>
              <a:ext uri="{FF2B5EF4-FFF2-40B4-BE49-F238E27FC236}">
                <a16:creationId xmlns:a16="http://schemas.microsoft.com/office/drawing/2014/main" id="{FF1CA04A-5BC1-58C9-BA92-E24085F78C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043" y="511139"/>
            <a:ext cx="7455054" cy="485935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B82BF26E-E5EA-DD58-820C-5D5A37352A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3714" y="602443"/>
                <a:ext cx="4592329" cy="5967322"/>
              </a:xfrm>
            </p:spPr>
            <p:txBody>
              <a:bodyPr/>
              <a:lstStyle/>
              <a:p>
                <a:r>
                  <a:rPr lang="en-US" dirty="0"/>
                  <a:t>Fundamental symmetries: fast-tape transport system + </a:t>
                </a:r>
                <a:r>
                  <a:rPr lang="en-US" dirty="0" err="1"/>
                  <a:t>HPGe</a:t>
                </a:r>
                <a:r>
                  <a:rPr lang="en-US" dirty="0"/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gas counter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Lifetimes </a:t>
                </a:r>
                <a:r>
                  <a:rPr lang="en-US" dirty="0"/>
                  <a:t>and </a:t>
                </a:r>
                <a:r>
                  <a:rPr lang="en-US" dirty="0">
                    <a:solidFill>
                      <a:srgbClr val="0000FF"/>
                    </a:solidFill>
                  </a:rPr>
                  <a:t>branching ratios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𝑢𝑑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B82BF26E-E5EA-DD58-820C-5D5A37352A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3714" y="602443"/>
                <a:ext cx="4592329" cy="5967322"/>
              </a:xfrm>
              <a:blipFill>
                <a:blip r:embed="rId3"/>
                <a:stretch>
                  <a:fillRect t="-1839" r="-252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18B1B22A-F253-001E-8385-59093B5B70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5512" y="3191889"/>
            <a:ext cx="4341559" cy="32239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E1EA7E-8708-9823-4803-E3962317D2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0" r="11614" b="17487"/>
          <a:stretch>
            <a:fillRect/>
          </a:stretch>
        </p:blipFill>
        <p:spPr>
          <a:xfrm>
            <a:off x="4125640" y="2764400"/>
            <a:ext cx="3735091" cy="2220453"/>
          </a:xfrm>
          <a:prstGeom prst="rect">
            <a:avLst/>
          </a:prstGeom>
          <a:effectLst>
            <a:outerShdw blurRad="50800" dist="38100" dir="16200000" sx="105000" sy="105000" rotWithShape="0">
              <a:schemeClr val="bg1">
                <a:alpha val="90000"/>
              </a:schemeClr>
            </a:outerShdw>
          </a:effec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0679EFD-73BC-575A-2632-632E041E23A8}"/>
              </a:ext>
            </a:extLst>
          </p:cNvPr>
          <p:cNvGrpSpPr/>
          <p:nvPr/>
        </p:nvGrpSpPr>
        <p:grpSpPr>
          <a:xfrm>
            <a:off x="7894337" y="1991592"/>
            <a:ext cx="4092151" cy="4191001"/>
            <a:chOff x="4966125" y="2279649"/>
            <a:chExt cx="4092151" cy="419100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F3C4264-1D3B-4837-71DC-8EBBBF70F1D1}"/>
                </a:ext>
              </a:extLst>
            </p:cNvPr>
            <p:cNvSpPr/>
            <p:nvPr/>
          </p:nvSpPr>
          <p:spPr>
            <a:xfrm>
              <a:off x="5000040" y="2279649"/>
              <a:ext cx="4058236" cy="419100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4B224DD-786C-1324-B4D7-39C04C15CA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1745" y="2306297"/>
              <a:ext cx="3303610" cy="22764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D19C200-D88A-2770-5B7F-E481080DA5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0708" y="4312882"/>
              <a:ext cx="3665252" cy="2128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8E50829-DEBB-AA2F-C4EF-E4DB5363FD38}"/>
                </a:ext>
              </a:extLst>
            </p:cNvPr>
            <p:cNvSpPr txBox="1"/>
            <p:nvPr/>
          </p:nvSpPr>
          <p:spPr>
            <a:xfrm>
              <a:off x="7428896" y="2451712"/>
              <a:ext cx="1336459" cy="661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Helvetica" charset="0"/>
                </a:rPr>
                <a:t>Absolute efficiency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B42FA64-0804-B899-EAA8-F3CBA8EB0CD9}"/>
                </a:ext>
              </a:extLst>
            </p:cNvPr>
            <p:cNvGrpSpPr/>
            <p:nvPr/>
          </p:nvGrpSpPr>
          <p:grpSpPr>
            <a:xfrm flipH="1">
              <a:off x="4966125" y="4818298"/>
              <a:ext cx="468228" cy="909223"/>
              <a:chOff x="8979531" y="4773848"/>
              <a:chExt cx="468228" cy="909223"/>
            </a:xfrm>
          </p:grpSpPr>
          <p:sp>
            <p:nvSpPr>
              <p:cNvPr id="12" name="Left Brace 11">
                <a:extLst>
                  <a:ext uri="{FF2B5EF4-FFF2-40B4-BE49-F238E27FC236}">
                    <a16:creationId xmlns:a16="http://schemas.microsoft.com/office/drawing/2014/main" id="{793C1BB8-D2BF-263D-E8E6-9AFE86513D6D}"/>
                  </a:ext>
                </a:extLst>
              </p:cNvPr>
              <p:cNvSpPr/>
              <p:nvPr/>
            </p:nvSpPr>
            <p:spPr bwMode="auto">
              <a:xfrm flipH="1">
                <a:off x="8979531" y="5108833"/>
                <a:ext cx="111097" cy="239254"/>
              </a:xfrm>
              <a:prstGeom prst="leftBrace">
                <a:avLst/>
              </a:prstGeom>
              <a:noFill/>
              <a:ln w="3810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008000"/>
                  </a:solidFill>
                  <a:latin typeface="Helvetica" pitchFamily="32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46D521C-DF7B-371F-E594-5801282BC078}"/>
                  </a:ext>
                </a:extLst>
              </p:cNvPr>
              <p:cNvSpPr txBox="1"/>
              <p:nvPr/>
            </p:nvSpPr>
            <p:spPr>
              <a:xfrm rot="5400000">
                <a:off x="8793092" y="5028405"/>
                <a:ext cx="90922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 dirty="0">
                    <a:solidFill>
                      <a:srgbClr val="008000"/>
                    </a:solidFill>
                    <a:latin typeface="Helvetica" charset="0"/>
                  </a:rPr>
                  <a:t>±0.2%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3532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02C95-6CAC-6993-A258-B095A9FDF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7F3335-0D14-195D-C350-B5BE4C742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</a:t>
            </a:r>
            <a:endParaRPr lang="en-C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9E77CF7-D919-A853-0F1E-F223E66D3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Branching ratio example: </a:t>
            </a:r>
            <a:r>
              <a:rPr lang="en-CA" baseline="30000" dirty="0"/>
              <a:t>37</a:t>
            </a:r>
            <a:r>
              <a:rPr lang="en-CA" dirty="0"/>
              <a:t>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8AB2AB-60EF-95A4-4DC5-EEC9402512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3" r="33149"/>
          <a:stretch>
            <a:fillRect/>
          </a:stretch>
        </p:blipFill>
        <p:spPr>
          <a:xfrm>
            <a:off x="6449199" y="617220"/>
            <a:ext cx="5090166" cy="5722133"/>
          </a:xfrm>
          <a:prstGeom prst="rect">
            <a:avLst/>
          </a:prstGeom>
          <a:ln w="15875">
            <a:noFill/>
          </a:ln>
        </p:spPr>
      </p:pic>
      <p:pic>
        <p:nvPicPr>
          <p:cNvPr id="9" name="Picture 8" descr="A diagram of a number of objects&#10;&#10;AI-generated content may be incorrect.">
            <a:extLst>
              <a:ext uri="{FF2B5EF4-FFF2-40B4-BE49-F238E27FC236}">
                <a16:creationId xmlns:a16="http://schemas.microsoft.com/office/drawing/2014/main" id="{0FD6B98F-571E-31D4-38F8-113BC7726E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5070"/>
            <a:ext cx="4975694" cy="33684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5A6405-4E54-AD49-CE78-C4C5F26E6E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9199" y="3408625"/>
            <a:ext cx="5456637" cy="311299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358926D-0110-BA20-65A1-BCC3E234D46C}"/>
              </a:ext>
            </a:extLst>
          </p:cNvPr>
          <p:cNvGrpSpPr/>
          <p:nvPr/>
        </p:nvGrpSpPr>
        <p:grpSpPr>
          <a:xfrm>
            <a:off x="272415" y="4331272"/>
            <a:ext cx="4623767" cy="2190351"/>
            <a:chOff x="272415" y="4331272"/>
            <a:chExt cx="4623767" cy="2190351"/>
          </a:xfrm>
        </p:grpSpPr>
        <p:pic>
          <p:nvPicPr>
            <p:cNvPr id="16" name="Picture 15" descr="A graph with blue bars and red lines&#10;&#10;AI-generated content may be incorrect.">
              <a:extLst>
                <a:ext uri="{FF2B5EF4-FFF2-40B4-BE49-F238E27FC236}">
                  <a16:creationId xmlns:a16="http://schemas.microsoft.com/office/drawing/2014/main" id="{6DB49E6B-B0F8-5D1F-E499-79C9546B2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415" y="4331272"/>
              <a:ext cx="4623767" cy="2190351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2FDD792-B5E7-B7C1-D708-2943F7198385}"/>
                </a:ext>
              </a:extLst>
            </p:cNvPr>
            <p:cNvSpPr/>
            <p:nvPr/>
          </p:nvSpPr>
          <p:spPr>
            <a:xfrm>
              <a:off x="866775" y="4548188"/>
              <a:ext cx="604838" cy="176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0763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37FF9E-2119-0596-7C96-9670B283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Branching ratio example: </a:t>
            </a:r>
            <a:r>
              <a:rPr lang="en-CA" baseline="30000" dirty="0"/>
              <a:t>37</a:t>
            </a:r>
            <a:r>
              <a:rPr lang="en-CA" dirty="0"/>
              <a:t>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C728C6-1BE5-5ACA-3DCB-718E3C4A1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22587"/>
            <a:ext cx="6926157" cy="35463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8D2631D-EF8D-BA41-3C5D-4F570423ED67}"/>
                  </a:ext>
                </a:extLst>
              </p:cNvPr>
              <p:cNvSpPr txBox="1"/>
              <p:nvPr/>
            </p:nvSpPr>
            <p:spPr>
              <a:xfrm flipH="1">
                <a:off x="2927930" y="5073662"/>
                <a:ext cx="6843598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BR:  97.99(</a:t>
                </a:r>
                <a:r>
                  <a:rPr lang="en-US" sz="2800" b="1" dirty="0"/>
                  <a:t>14</a:t>
                </a:r>
                <a:r>
                  <a:rPr lang="en-US" sz="2800" dirty="0"/>
                  <a:t>)%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800" dirty="0"/>
                  <a:t>  </a:t>
                </a:r>
                <a:r>
                  <a:rPr lang="en-US" sz="2800" dirty="0">
                    <a:solidFill>
                      <a:srgbClr val="0000FF"/>
                    </a:solidFill>
                  </a:rPr>
                  <a:t>97.81(</a:t>
                </a:r>
                <a:r>
                  <a:rPr lang="en-US" sz="2800" b="1" dirty="0">
                    <a:solidFill>
                      <a:srgbClr val="0000FF"/>
                    </a:solidFill>
                  </a:rPr>
                  <a:t>2</a:t>
                </a:r>
                <a:r>
                  <a:rPr lang="en-US" sz="2800" dirty="0">
                    <a:solidFill>
                      <a:srgbClr val="0000FF"/>
                    </a:solidFill>
                  </a:rPr>
                  <a:t>)%</a:t>
                </a: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𝑓𝑡</m:t>
                    </m:r>
                  </m:oMath>
                </a14:m>
                <a:r>
                  <a:rPr lang="en-CA" sz="2800" dirty="0"/>
                  <a:t>:     4576(</a:t>
                </a:r>
                <a:r>
                  <a:rPr lang="en-CA" sz="2800" b="1" dirty="0"/>
                  <a:t>8</a:t>
                </a:r>
                <a:r>
                  <a:rPr lang="en-CA" sz="2800" dirty="0"/>
                  <a:t>) s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CA" sz="2800" dirty="0"/>
                  <a:t>  </a:t>
                </a:r>
                <a:r>
                  <a:rPr lang="en-CA" sz="2800" dirty="0">
                    <a:solidFill>
                      <a:srgbClr val="0000FF"/>
                    </a:solidFill>
                  </a:rPr>
                  <a:t>4585(</a:t>
                </a:r>
                <a:r>
                  <a:rPr lang="en-CA" sz="2800" b="1" dirty="0">
                    <a:solidFill>
                      <a:srgbClr val="0000FF"/>
                    </a:solidFill>
                  </a:rPr>
                  <a:t>4</a:t>
                </a:r>
                <a:r>
                  <a:rPr lang="en-CA" sz="2800" dirty="0">
                    <a:solidFill>
                      <a:srgbClr val="0000FF"/>
                    </a:solidFill>
                  </a:rPr>
                  <a:t>) s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𝑢𝑑</m:t>
                            </m:r>
                          </m:sub>
                        </m:sSub>
                      </m:e>
                    </m:d>
                  </m:oMath>
                </a14:m>
                <a:r>
                  <a:rPr lang="en-CA" sz="2800" dirty="0"/>
                  <a:t>:             stay tuned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8D2631D-EF8D-BA41-3C5D-4F570423E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927930" y="5073662"/>
                <a:ext cx="6843598" cy="1384995"/>
              </a:xfrm>
              <a:prstGeom prst="rect">
                <a:avLst/>
              </a:prstGeom>
              <a:blipFill>
                <a:blip r:embed="rId3"/>
                <a:stretch>
                  <a:fillRect l="-1781" t="-4405" b="-114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 descr="A graph of a graph&#10;&#10;AI-generated content may be incorrect.">
            <a:extLst>
              <a:ext uri="{FF2B5EF4-FFF2-40B4-BE49-F238E27FC236}">
                <a16:creationId xmlns:a16="http://schemas.microsoft.com/office/drawing/2014/main" id="{B8E5E95A-86B5-A086-1942-3F3F1E356E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30"/>
          <a:stretch>
            <a:fillRect/>
          </a:stretch>
        </p:blipFill>
        <p:spPr>
          <a:xfrm>
            <a:off x="6713684" y="634458"/>
            <a:ext cx="5375671" cy="3834512"/>
          </a:xfrm>
        </p:spPr>
      </p:pic>
    </p:spTree>
    <p:extLst>
      <p:ext uri="{BB962C8B-B14F-4D97-AF65-F5344CB8AC3E}">
        <p14:creationId xmlns:p14="http://schemas.microsoft.com/office/powerpoint/2010/main" val="332159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EB8B3-D69C-51BD-122E-D4DFD5B12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8750C83-E982-2842-CD84-881851293B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3714" y="704041"/>
                <a:ext cx="11984575" cy="5667728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Bird’s eye view of the Cyclotron Institute</a:t>
                </a:r>
              </a:p>
              <a:p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Re-accelerated RIB with the </a:t>
                </a:r>
                <a:r>
                  <a:rPr lang="en-US" i="1" dirty="0">
                    <a:solidFill>
                      <a:schemeClr val="bg1">
                        <a:lumMod val="75000"/>
                      </a:schemeClr>
                    </a:solidFill>
                  </a:rPr>
                  <a:t>p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-LIG</a:t>
                </a:r>
              </a:p>
              <a:p>
                <a:pPr lvl="1"/>
                <a:endParaRPr lang="en-US" dirty="0">
                  <a:solidFill>
                    <a:schemeClr val="bg1">
                      <a:lumMod val="75000"/>
                    </a:schemeClr>
                  </a:solidFill>
                </a:endParaRPr>
              </a:p>
              <a:p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Lifetimes and branching ratios with the K500 and MARS (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SATURN)</a:t>
                </a:r>
              </a:p>
              <a:p>
                <a:pPr lvl="1"/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Fast-tape transport system and “golden”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HPGe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detector</a:t>
                </a:r>
              </a:p>
              <a:p>
                <a:pPr lvl="1"/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Lifetime example: </a:t>
                </a:r>
                <a:r>
                  <a:rPr lang="en-US" baseline="30000" dirty="0">
                    <a:solidFill>
                      <a:schemeClr val="bg1">
                        <a:lumMod val="75000"/>
                      </a:schemeClr>
                    </a:solidFill>
                  </a:rPr>
                  <a:t>29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P</a:t>
                </a:r>
              </a:p>
              <a:p>
                <a:pPr lvl="1"/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Branching ratio example: </a:t>
                </a:r>
                <a:r>
                  <a:rPr lang="en-US" baseline="30000" dirty="0">
                    <a:solidFill>
                      <a:schemeClr val="bg1">
                        <a:lumMod val="75000"/>
                      </a:schemeClr>
                    </a:solidFill>
                  </a:rPr>
                  <a:t>37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K</a:t>
                </a:r>
              </a:p>
              <a:p>
                <a:pPr lvl="1"/>
                <a:endParaRPr lang="en-US" b="1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Near future</a:t>
                </a:r>
              </a:p>
              <a:p>
                <a:pPr lvl="1"/>
                <a:r>
                  <a:rPr lang="en-US" baseline="30000" dirty="0">
                    <a:solidFill>
                      <a:schemeClr val="tx1"/>
                    </a:solidFill>
                  </a:rPr>
                  <a:t>10</a:t>
                </a:r>
                <a:r>
                  <a:rPr lang="en-US" dirty="0">
                    <a:solidFill>
                      <a:schemeClr val="tx1"/>
                    </a:solidFill>
                  </a:rPr>
                  <a:t>C branching ratio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He-LIG and LSTAR separator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-delayed proton decays in TAMUTRAP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8750C83-E982-2842-CD84-881851293B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3714" y="704041"/>
                <a:ext cx="11984575" cy="5667728"/>
              </a:xfrm>
              <a:blipFill>
                <a:blip r:embed="rId2"/>
                <a:stretch>
                  <a:fillRect t="-1935" b="-172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7C8603D6-2727-E3AB-817D-1AFFD981F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3" y="-25913"/>
            <a:ext cx="11277600" cy="690983"/>
          </a:xfrm>
        </p:spPr>
        <p:txBody>
          <a:bodyPr/>
          <a:lstStyle/>
          <a:p>
            <a:r>
              <a:rPr lang="en-US"/>
              <a:t>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017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252E769-BA20-8556-D646-A3664177290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One of if not the most important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/>
                  <a:t> decays to be improved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252E769-BA20-8556-D646-A366417729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3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B725F2ED-5DC6-DB30-EEAC-5C70434BE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Another branching ratio – </a:t>
            </a:r>
            <a:r>
              <a:rPr lang="en-US" baseline="30000" dirty="0"/>
              <a:t>10</a:t>
            </a:r>
            <a:r>
              <a:rPr lang="en-US" dirty="0"/>
              <a:t>C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EBB3EB0-2CA1-37C9-E8F1-52EBB275C1BB}"/>
              </a:ext>
            </a:extLst>
          </p:cNvPr>
          <p:cNvGrpSpPr>
            <a:grpSpLocks noChangeAspect="1"/>
          </p:cNvGrpSpPr>
          <p:nvPr/>
        </p:nvGrpSpPr>
        <p:grpSpPr>
          <a:xfrm>
            <a:off x="227624" y="2003686"/>
            <a:ext cx="7361466" cy="3164835"/>
            <a:chOff x="1107261" y="1293426"/>
            <a:chExt cx="5194000" cy="2233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5D01564-5562-DC51-FC7A-B1E2A77EE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7261" y="1293426"/>
              <a:ext cx="5194000" cy="2233000"/>
            </a:xfrm>
            <a:prstGeom prst="rect">
              <a:avLst/>
            </a:prstGeom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511603E-5852-0E0F-10AE-EBF8CE0933C7}"/>
                </a:ext>
              </a:extLst>
            </p:cNvPr>
            <p:cNvSpPr/>
            <p:nvPr/>
          </p:nvSpPr>
          <p:spPr>
            <a:xfrm>
              <a:off x="2281641" y="1828800"/>
              <a:ext cx="304800" cy="887026"/>
            </a:xfrm>
            <a:prstGeom prst="ellipse">
              <a:avLst/>
            </a:prstGeom>
            <a:noFill/>
            <a:ln w="63500">
              <a:solidFill>
                <a:srgbClr val="008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20" name="Picture 19" descr="A graph of a number of different colored bars&#10;&#10;AI-generated content may be incorrect.">
            <a:extLst>
              <a:ext uri="{FF2B5EF4-FFF2-40B4-BE49-F238E27FC236}">
                <a16:creationId xmlns:a16="http://schemas.microsoft.com/office/drawing/2014/main" id="{7C57B42E-0E25-7503-9CAA-431B29DF80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785" y="1771426"/>
            <a:ext cx="3721229" cy="425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02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81F4F-8210-7AEE-1932-BC0884CD8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BAFB17E-1450-22E7-8242-BCED76F54E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One of if not the most important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/>
                  <a:t> decays to be improved</a:t>
                </a:r>
              </a:p>
              <a:p>
                <a:r>
                  <a:rPr lang="en-US" dirty="0"/>
                  <a:t>Sometime, nature can be cruel…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BAFB17E-1450-22E7-8242-BCED76F54E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3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A8B422FA-F423-2561-3F3F-44FF6ECED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Another branching ratio – </a:t>
            </a:r>
            <a:r>
              <a:rPr lang="en-US" baseline="30000" dirty="0"/>
              <a:t>10</a:t>
            </a:r>
            <a:r>
              <a:rPr lang="en-US" dirty="0"/>
              <a:t>C</a:t>
            </a:r>
          </a:p>
        </p:txBody>
      </p:sp>
      <p:pic>
        <p:nvPicPr>
          <p:cNvPr id="21" name="Picture 20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CBB754A1-8B71-EA7E-7B5E-6D76C86480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5" t="4475" r="11906" b="6777"/>
          <a:stretch>
            <a:fillRect/>
          </a:stretch>
        </p:blipFill>
        <p:spPr>
          <a:xfrm rot="16200000">
            <a:off x="1130034" y="692909"/>
            <a:ext cx="4813603" cy="680981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2516211-F26A-51BB-1375-BFCC28C19CF6}"/>
              </a:ext>
            </a:extLst>
          </p:cNvPr>
          <p:cNvGrpSpPr>
            <a:grpSpLocks noChangeAspect="1"/>
          </p:cNvGrpSpPr>
          <p:nvPr/>
        </p:nvGrpSpPr>
        <p:grpSpPr>
          <a:xfrm>
            <a:off x="7150354" y="1851801"/>
            <a:ext cx="4737516" cy="3939299"/>
            <a:chOff x="8309181" y="3387367"/>
            <a:chExt cx="3831820" cy="3186202"/>
          </a:xfrm>
        </p:grpSpPr>
        <p:pic>
          <p:nvPicPr>
            <p:cNvPr id="5" name="Picture 4" descr="A diagram of a mathematical equation&#10;&#10;Description automatically generated">
              <a:extLst>
                <a:ext uri="{FF2B5EF4-FFF2-40B4-BE49-F238E27FC236}">
                  <a16:creationId xmlns:a16="http://schemas.microsoft.com/office/drawing/2014/main" id="{86E68155-A725-E1F0-5703-5D061805F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09181" y="3387367"/>
              <a:ext cx="3734477" cy="3186202"/>
            </a:xfrm>
            <a:prstGeom prst="rect">
              <a:avLst/>
            </a:prstGeom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BFD2068-8316-C938-6869-9ED9E253E1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62429" y="3560777"/>
              <a:ext cx="419571" cy="440432"/>
            </a:xfrm>
            <a:prstGeom prst="ellipse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rgbClr val="FF0000"/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FFD3F2E-3F31-991C-E720-DA1C83258B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26922" y="4645726"/>
              <a:ext cx="814079" cy="440432"/>
            </a:xfrm>
            <a:prstGeom prst="ellipse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rgbClr val="FF0000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BB70797-E682-FC81-1FDB-FC282A4D3627}"/>
              </a:ext>
            </a:extLst>
          </p:cNvPr>
          <p:cNvGrpSpPr>
            <a:grpSpLocks noChangeAspect="1"/>
          </p:cNvGrpSpPr>
          <p:nvPr/>
        </p:nvGrpSpPr>
        <p:grpSpPr>
          <a:xfrm>
            <a:off x="2365046" y="4302083"/>
            <a:ext cx="2770625" cy="1371856"/>
            <a:chOff x="7635874" y="823912"/>
            <a:chExt cx="4866928" cy="2409825"/>
          </a:xfrm>
        </p:grpSpPr>
        <p:pic>
          <p:nvPicPr>
            <p:cNvPr id="11" name="Picture 2" descr="Hardy, J. C. (John Christopher), 1941-">
              <a:extLst>
                <a:ext uri="{FF2B5EF4-FFF2-40B4-BE49-F238E27FC236}">
                  <a16:creationId xmlns:a16="http://schemas.microsoft.com/office/drawing/2014/main" id="{244962EC-CFD4-E73C-62C2-A5DBFD51FD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97802" y="823912"/>
              <a:ext cx="1905000" cy="2409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Guy Savard | Department of Physics ...">
              <a:extLst>
                <a:ext uri="{FF2B5EF4-FFF2-40B4-BE49-F238E27FC236}">
                  <a16:creationId xmlns:a16="http://schemas.microsoft.com/office/drawing/2014/main" id="{B6A60997-82B1-CC1B-8816-CB9844A1B3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5874" y="823912"/>
              <a:ext cx="2409825" cy="2409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3940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7504E27-325C-1BC5-3712-27A8E1C6D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can know how many 511+511s are in your peak, you can still make a precision measurement</a:t>
            </a:r>
          </a:p>
          <a:p>
            <a:r>
              <a:rPr lang="en-CA" dirty="0"/>
              <a:t>Model summing with </a:t>
            </a:r>
            <a:r>
              <a:rPr lang="en-CA" dirty="0" err="1"/>
              <a:t>HPGe</a:t>
            </a:r>
            <a:r>
              <a:rPr lang="en-CA" dirty="0"/>
              <a:t> response</a:t>
            </a:r>
          </a:p>
          <a:p>
            <a:pPr lvl="1"/>
            <a:r>
              <a:rPr lang="en-CA" dirty="0"/>
              <a:t>Normalize to times prior to coincidence window</a:t>
            </a:r>
          </a:p>
          <a:p>
            <a:pPr lvl="1"/>
            <a:r>
              <a:rPr lang="en-CA" dirty="0"/>
              <a:t>Subtract random summing from true 1022-keV peak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96C13A-5FA7-53AF-9498-382ACDB4C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Victor’s idea</a:t>
            </a:r>
            <a:endParaRPr lang="en-CA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3094057-4F16-33C0-5FAC-98339A2D974B}"/>
              </a:ext>
            </a:extLst>
          </p:cNvPr>
          <p:cNvGrpSpPr/>
          <p:nvPr/>
        </p:nvGrpSpPr>
        <p:grpSpPr>
          <a:xfrm>
            <a:off x="9124317" y="1342950"/>
            <a:ext cx="2911553" cy="3023678"/>
            <a:chOff x="9124317" y="1342950"/>
            <a:chExt cx="2911553" cy="302367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83F2973E-D95C-97CE-EA4F-B527C3CABF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02084" y="1342950"/>
              <a:ext cx="0" cy="2598109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3E46F94-D865-3565-051A-8540EB77CEAE}"/>
                </a:ext>
              </a:extLst>
            </p:cNvPr>
            <p:cNvCxnSpPr>
              <a:cxnSpLocks/>
            </p:cNvCxnSpPr>
            <p:nvPr/>
          </p:nvCxnSpPr>
          <p:spPr>
            <a:xfrm>
              <a:off x="9549684" y="3843410"/>
              <a:ext cx="2333786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122384B-698C-4515-DAED-F0846928532A}"/>
                </a:ext>
              </a:extLst>
            </p:cNvPr>
            <p:cNvSpPr txBox="1"/>
            <p:nvPr/>
          </p:nvSpPr>
          <p:spPr>
            <a:xfrm>
              <a:off x="9702084" y="3843408"/>
              <a:ext cx="23337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pulse height</a:t>
              </a:r>
              <a:endParaRPr lang="en-CA" sz="28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4661B91-A817-C6C2-7A86-A994D791D78A}"/>
                </a:ext>
              </a:extLst>
            </p:cNvPr>
            <p:cNvSpPr txBox="1"/>
            <p:nvPr/>
          </p:nvSpPr>
          <p:spPr>
            <a:xfrm rot="16200000">
              <a:off x="8521979" y="2142331"/>
              <a:ext cx="17278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time diff</a:t>
              </a:r>
              <a:endParaRPr lang="en-CA" sz="2800" dirty="0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09BD4AD-1E89-C35C-0256-60E8B130320F}"/>
                </a:ext>
              </a:extLst>
            </p:cNvPr>
            <p:cNvCxnSpPr>
              <a:cxnSpLocks/>
            </p:cNvCxnSpPr>
            <p:nvPr/>
          </p:nvCxnSpPr>
          <p:spPr>
            <a:xfrm>
              <a:off x="11501856" y="1510021"/>
              <a:ext cx="0" cy="2184618"/>
            </a:xfrm>
            <a:prstGeom prst="line">
              <a:avLst/>
            </a:prstGeom>
            <a:ln w="254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05DCF86-C816-837C-1198-EAEFFAFED7F5}"/>
                </a:ext>
              </a:extLst>
            </p:cNvPr>
            <p:cNvSpPr/>
            <p:nvPr/>
          </p:nvSpPr>
          <p:spPr>
            <a:xfrm>
              <a:off x="9830172" y="1539993"/>
              <a:ext cx="1633946" cy="2154646"/>
            </a:xfrm>
            <a:custGeom>
              <a:avLst/>
              <a:gdLst>
                <a:gd name="connsiteX0" fmla="*/ 1611086 w 1686874"/>
                <a:gd name="connsiteY0" fmla="*/ 0 h 2177143"/>
                <a:gd name="connsiteX1" fmla="*/ 1669143 w 1686874"/>
                <a:gd name="connsiteY1" fmla="*/ 580571 h 2177143"/>
                <a:gd name="connsiteX2" fmla="*/ 1335314 w 1686874"/>
                <a:gd name="connsiteY2" fmla="*/ 1161143 h 2177143"/>
                <a:gd name="connsiteX3" fmla="*/ 638629 w 1686874"/>
                <a:gd name="connsiteY3" fmla="*/ 1843314 h 2177143"/>
                <a:gd name="connsiteX4" fmla="*/ 0 w 1686874"/>
                <a:gd name="connsiteY4" fmla="*/ 2177143 h 2177143"/>
                <a:gd name="connsiteX0" fmla="*/ 1611086 w 1684754"/>
                <a:gd name="connsiteY0" fmla="*/ 0 h 2177143"/>
                <a:gd name="connsiteX1" fmla="*/ 1669143 w 1684754"/>
                <a:gd name="connsiteY1" fmla="*/ 580571 h 2177143"/>
                <a:gd name="connsiteX2" fmla="*/ 1335314 w 1684754"/>
                <a:gd name="connsiteY2" fmla="*/ 1161143 h 2177143"/>
                <a:gd name="connsiteX3" fmla="*/ 638629 w 1684754"/>
                <a:gd name="connsiteY3" fmla="*/ 1843314 h 2177143"/>
                <a:gd name="connsiteX4" fmla="*/ 0 w 1684754"/>
                <a:gd name="connsiteY4" fmla="*/ 2177143 h 2177143"/>
                <a:gd name="connsiteX0" fmla="*/ 1611086 w 1651148"/>
                <a:gd name="connsiteY0" fmla="*/ 0 h 2177143"/>
                <a:gd name="connsiteX1" fmla="*/ 1625600 w 1651148"/>
                <a:gd name="connsiteY1" fmla="*/ 566057 h 2177143"/>
                <a:gd name="connsiteX2" fmla="*/ 1335314 w 1651148"/>
                <a:gd name="connsiteY2" fmla="*/ 1161143 h 2177143"/>
                <a:gd name="connsiteX3" fmla="*/ 638629 w 1651148"/>
                <a:gd name="connsiteY3" fmla="*/ 1843314 h 2177143"/>
                <a:gd name="connsiteX4" fmla="*/ 0 w 1651148"/>
                <a:gd name="connsiteY4" fmla="*/ 2177143 h 2177143"/>
                <a:gd name="connsiteX0" fmla="*/ 1611086 w 1638879"/>
                <a:gd name="connsiteY0" fmla="*/ 0 h 2177143"/>
                <a:gd name="connsiteX1" fmla="*/ 1625600 w 1638879"/>
                <a:gd name="connsiteY1" fmla="*/ 566057 h 2177143"/>
                <a:gd name="connsiteX2" fmla="*/ 1335314 w 1638879"/>
                <a:gd name="connsiteY2" fmla="*/ 1161143 h 2177143"/>
                <a:gd name="connsiteX3" fmla="*/ 638629 w 1638879"/>
                <a:gd name="connsiteY3" fmla="*/ 1843314 h 2177143"/>
                <a:gd name="connsiteX4" fmla="*/ 0 w 1638879"/>
                <a:gd name="connsiteY4" fmla="*/ 2177143 h 2177143"/>
                <a:gd name="connsiteX0" fmla="*/ 1611086 w 1635897"/>
                <a:gd name="connsiteY0" fmla="*/ 0 h 2177143"/>
                <a:gd name="connsiteX1" fmla="*/ 1625600 w 1635897"/>
                <a:gd name="connsiteY1" fmla="*/ 566057 h 2177143"/>
                <a:gd name="connsiteX2" fmla="*/ 1335314 w 1635897"/>
                <a:gd name="connsiteY2" fmla="*/ 1161143 h 2177143"/>
                <a:gd name="connsiteX3" fmla="*/ 638629 w 1635897"/>
                <a:gd name="connsiteY3" fmla="*/ 1843314 h 2177143"/>
                <a:gd name="connsiteX4" fmla="*/ 0 w 1635897"/>
                <a:gd name="connsiteY4" fmla="*/ 2177143 h 2177143"/>
                <a:gd name="connsiteX0" fmla="*/ 1679666 w 1695387"/>
                <a:gd name="connsiteY0" fmla="*/ 0 h 2192383"/>
                <a:gd name="connsiteX1" fmla="*/ 1625600 w 1695387"/>
                <a:gd name="connsiteY1" fmla="*/ 581297 h 2192383"/>
                <a:gd name="connsiteX2" fmla="*/ 1335314 w 1695387"/>
                <a:gd name="connsiteY2" fmla="*/ 1176383 h 2192383"/>
                <a:gd name="connsiteX3" fmla="*/ 638629 w 1695387"/>
                <a:gd name="connsiteY3" fmla="*/ 1858554 h 2192383"/>
                <a:gd name="connsiteX4" fmla="*/ 0 w 1695387"/>
                <a:gd name="connsiteY4" fmla="*/ 2192383 h 2192383"/>
                <a:gd name="connsiteX0" fmla="*/ 1679666 w 1679666"/>
                <a:gd name="connsiteY0" fmla="*/ 0 h 2192383"/>
                <a:gd name="connsiteX1" fmla="*/ 1625600 w 1679666"/>
                <a:gd name="connsiteY1" fmla="*/ 581297 h 2192383"/>
                <a:gd name="connsiteX2" fmla="*/ 1335314 w 1679666"/>
                <a:gd name="connsiteY2" fmla="*/ 1176383 h 2192383"/>
                <a:gd name="connsiteX3" fmla="*/ 638629 w 1679666"/>
                <a:gd name="connsiteY3" fmla="*/ 1858554 h 2192383"/>
                <a:gd name="connsiteX4" fmla="*/ 0 w 1679666"/>
                <a:gd name="connsiteY4" fmla="*/ 2192383 h 2192383"/>
                <a:gd name="connsiteX0" fmla="*/ 1733006 w 1733006"/>
                <a:gd name="connsiteY0" fmla="*/ 0 h 2146663"/>
                <a:gd name="connsiteX1" fmla="*/ 1625600 w 1733006"/>
                <a:gd name="connsiteY1" fmla="*/ 535577 h 2146663"/>
                <a:gd name="connsiteX2" fmla="*/ 1335314 w 1733006"/>
                <a:gd name="connsiteY2" fmla="*/ 1130663 h 2146663"/>
                <a:gd name="connsiteX3" fmla="*/ 638629 w 1733006"/>
                <a:gd name="connsiteY3" fmla="*/ 1812834 h 2146663"/>
                <a:gd name="connsiteX4" fmla="*/ 0 w 1733006"/>
                <a:gd name="connsiteY4" fmla="*/ 2146663 h 2146663"/>
                <a:gd name="connsiteX0" fmla="*/ 1733006 w 1733006"/>
                <a:gd name="connsiteY0" fmla="*/ 0 h 2146663"/>
                <a:gd name="connsiteX1" fmla="*/ 1648460 w 1733006"/>
                <a:gd name="connsiteY1" fmla="*/ 588917 h 2146663"/>
                <a:gd name="connsiteX2" fmla="*/ 1335314 w 1733006"/>
                <a:gd name="connsiteY2" fmla="*/ 1130663 h 2146663"/>
                <a:gd name="connsiteX3" fmla="*/ 638629 w 1733006"/>
                <a:gd name="connsiteY3" fmla="*/ 1812834 h 2146663"/>
                <a:gd name="connsiteX4" fmla="*/ 0 w 1733006"/>
                <a:gd name="connsiteY4" fmla="*/ 2146663 h 2146663"/>
                <a:gd name="connsiteX0" fmla="*/ 1733006 w 1733006"/>
                <a:gd name="connsiteY0" fmla="*/ 0 h 2146663"/>
                <a:gd name="connsiteX1" fmla="*/ 1648460 w 1733006"/>
                <a:gd name="connsiteY1" fmla="*/ 588917 h 2146663"/>
                <a:gd name="connsiteX2" fmla="*/ 1304834 w 1733006"/>
                <a:gd name="connsiteY2" fmla="*/ 1252583 h 2146663"/>
                <a:gd name="connsiteX3" fmla="*/ 638629 w 1733006"/>
                <a:gd name="connsiteY3" fmla="*/ 1812834 h 2146663"/>
                <a:gd name="connsiteX4" fmla="*/ 0 w 1733006"/>
                <a:gd name="connsiteY4" fmla="*/ 2146663 h 2146663"/>
                <a:gd name="connsiteX0" fmla="*/ 1733006 w 1733006"/>
                <a:gd name="connsiteY0" fmla="*/ 0 h 2146663"/>
                <a:gd name="connsiteX1" fmla="*/ 1648460 w 1733006"/>
                <a:gd name="connsiteY1" fmla="*/ 588917 h 2146663"/>
                <a:gd name="connsiteX2" fmla="*/ 1304834 w 1733006"/>
                <a:gd name="connsiteY2" fmla="*/ 1252583 h 2146663"/>
                <a:gd name="connsiteX3" fmla="*/ 714829 w 1733006"/>
                <a:gd name="connsiteY3" fmla="*/ 1965234 h 2146663"/>
                <a:gd name="connsiteX4" fmla="*/ 0 w 1733006"/>
                <a:gd name="connsiteY4" fmla="*/ 2146663 h 2146663"/>
                <a:gd name="connsiteX0" fmla="*/ 1633946 w 1633946"/>
                <a:gd name="connsiteY0" fmla="*/ 0 h 2527663"/>
                <a:gd name="connsiteX1" fmla="*/ 1549400 w 1633946"/>
                <a:gd name="connsiteY1" fmla="*/ 588917 h 2527663"/>
                <a:gd name="connsiteX2" fmla="*/ 1205774 w 1633946"/>
                <a:gd name="connsiteY2" fmla="*/ 1252583 h 2527663"/>
                <a:gd name="connsiteX3" fmla="*/ 615769 w 1633946"/>
                <a:gd name="connsiteY3" fmla="*/ 1965234 h 2527663"/>
                <a:gd name="connsiteX4" fmla="*/ 0 w 1633946"/>
                <a:gd name="connsiteY4" fmla="*/ 2527663 h 2527663"/>
                <a:gd name="connsiteX0" fmla="*/ 1633946 w 1633946"/>
                <a:gd name="connsiteY0" fmla="*/ 0 h 2527663"/>
                <a:gd name="connsiteX1" fmla="*/ 1549400 w 1633946"/>
                <a:gd name="connsiteY1" fmla="*/ 588917 h 2527663"/>
                <a:gd name="connsiteX2" fmla="*/ 1205774 w 1633946"/>
                <a:gd name="connsiteY2" fmla="*/ 1252583 h 2527663"/>
                <a:gd name="connsiteX3" fmla="*/ 615769 w 1633946"/>
                <a:gd name="connsiteY3" fmla="*/ 1965234 h 2527663"/>
                <a:gd name="connsiteX4" fmla="*/ 0 w 1633946"/>
                <a:gd name="connsiteY4" fmla="*/ 2527663 h 2527663"/>
                <a:gd name="connsiteX0" fmla="*/ 1633946 w 1633946"/>
                <a:gd name="connsiteY0" fmla="*/ 0 h 2527663"/>
                <a:gd name="connsiteX1" fmla="*/ 1549400 w 1633946"/>
                <a:gd name="connsiteY1" fmla="*/ 588917 h 2527663"/>
                <a:gd name="connsiteX2" fmla="*/ 1205774 w 1633946"/>
                <a:gd name="connsiteY2" fmla="*/ 1252583 h 2527663"/>
                <a:gd name="connsiteX3" fmla="*/ 615769 w 1633946"/>
                <a:gd name="connsiteY3" fmla="*/ 1965234 h 2527663"/>
                <a:gd name="connsiteX4" fmla="*/ 0 w 1633946"/>
                <a:gd name="connsiteY4" fmla="*/ 2527663 h 2527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3946" h="2527663">
                  <a:moveTo>
                    <a:pt x="1633946" y="0"/>
                  </a:moveTo>
                  <a:cubicBezTo>
                    <a:pt x="1602861" y="366969"/>
                    <a:pt x="1620762" y="380153"/>
                    <a:pt x="1549400" y="588917"/>
                  </a:cubicBezTo>
                  <a:cubicBezTo>
                    <a:pt x="1478038" y="797681"/>
                    <a:pt x="1361379" y="1023197"/>
                    <a:pt x="1205774" y="1252583"/>
                  </a:cubicBezTo>
                  <a:cubicBezTo>
                    <a:pt x="1050169" y="1481969"/>
                    <a:pt x="838321" y="1795901"/>
                    <a:pt x="615769" y="1965234"/>
                  </a:cubicBezTo>
                  <a:cubicBezTo>
                    <a:pt x="393217" y="2210767"/>
                    <a:pt x="368058" y="2171095"/>
                    <a:pt x="0" y="2527663"/>
                  </a:cubicBezTo>
                </a:path>
              </a:pathLst>
            </a:custGeom>
            <a:no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6E77827-908B-E738-CC8E-FD9819541948}"/>
              </a:ext>
            </a:extLst>
          </p:cNvPr>
          <p:cNvGrpSpPr/>
          <p:nvPr/>
        </p:nvGrpSpPr>
        <p:grpSpPr>
          <a:xfrm>
            <a:off x="34318" y="2870199"/>
            <a:ext cx="3712182" cy="3646967"/>
            <a:chOff x="34317" y="2650393"/>
            <a:chExt cx="3819651" cy="386677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1DF9180-DFD6-D9DD-A1B6-C6CE72D0B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54060" y="2650393"/>
              <a:ext cx="3199908" cy="339784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D7D44D9-42A5-B5C1-204C-6DEA541713D6}"/>
                    </a:ext>
                  </a:extLst>
                </p:cNvPr>
                <p:cNvSpPr txBox="1"/>
                <p:nvPr/>
              </p:nvSpPr>
              <p:spPr>
                <a:xfrm>
                  <a:off x="1465527" y="5993947"/>
                  <a:ext cx="2350704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dirty="0"/>
                    <a:t>time diff [</a:t>
                  </a:r>
                  <a14:m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a14:m>
                  <a:r>
                    <a:rPr lang="en-CA" sz="2800" dirty="0"/>
                    <a:t>]</a:t>
                  </a:r>
                </a:p>
              </p:txBody>
            </p:sp>
          </mc:Choice>
          <mc:Fallback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D7D44D9-42A5-B5C1-204C-6DEA541713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5527" y="5993947"/>
                  <a:ext cx="2350704" cy="523220"/>
                </a:xfrm>
                <a:prstGeom prst="rect">
                  <a:avLst/>
                </a:prstGeom>
                <a:blipFill>
                  <a:blip r:embed="rId3"/>
                  <a:stretch>
                    <a:fillRect l="-800" t="-12346" r="-533" b="-39506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C9DC5A4-973B-001B-77D0-9C139C274255}"/>
                </a:ext>
              </a:extLst>
            </p:cNvPr>
            <p:cNvSpPr txBox="1"/>
            <p:nvPr/>
          </p:nvSpPr>
          <p:spPr>
            <a:xfrm rot="16200000">
              <a:off x="-868126" y="3843408"/>
              <a:ext cx="23281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pulse height</a:t>
              </a:r>
              <a:endParaRPr lang="en-CA" sz="2800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491DAE7-5BF1-AADE-F523-0ED2F9FD0D96}"/>
              </a:ext>
            </a:extLst>
          </p:cNvPr>
          <p:cNvSpPr/>
          <p:nvPr/>
        </p:nvSpPr>
        <p:spPr>
          <a:xfrm>
            <a:off x="9789228" y="1119115"/>
            <a:ext cx="1825015" cy="2656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813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wipe(up)">
                                      <p:cBhvr>
                                        <p:cTn id="6" dur="1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66EA2-B310-4D0B-831A-C93472856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B78E840-5CEF-8989-35B3-540BF2584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can know how many 511+511s are in your peak, you can still make a precision measurement</a:t>
            </a:r>
          </a:p>
          <a:p>
            <a:r>
              <a:rPr lang="en-CA" dirty="0"/>
              <a:t>Model summing with </a:t>
            </a:r>
            <a:r>
              <a:rPr lang="en-CA" dirty="0" err="1"/>
              <a:t>HPGe</a:t>
            </a:r>
            <a:r>
              <a:rPr lang="en-CA" dirty="0"/>
              <a:t> response</a:t>
            </a:r>
          </a:p>
          <a:p>
            <a:pPr lvl="1"/>
            <a:r>
              <a:rPr lang="en-CA" dirty="0"/>
              <a:t>Normalize to times prior to coincidence window</a:t>
            </a:r>
          </a:p>
          <a:p>
            <a:pPr lvl="1"/>
            <a:r>
              <a:rPr lang="en-CA" dirty="0"/>
              <a:t>Subtract random summing from true 1022-keV peak</a:t>
            </a:r>
          </a:p>
          <a:p>
            <a:r>
              <a:rPr lang="en-CA" dirty="0"/>
              <a:t>Tested with </a:t>
            </a:r>
            <a:r>
              <a:rPr lang="en-CA" baseline="30000" dirty="0"/>
              <a:t>68</a:t>
            </a:r>
            <a:r>
              <a:rPr lang="en-CA" dirty="0"/>
              <a:t>Ge/Ga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B0945EE-74F4-750E-0D99-AF6078C7E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Victor’s idea</a:t>
            </a:r>
            <a:endParaRPr lang="en-CA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B8D12AF-3DC0-A023-AF16-911377523EDF}"/>
              </a:ext>
            </a:extLst>
          </p:cNvPr>
          <p:cNvCxnSpPr>
            <a:cxnSpLocks/>
          </p:cNvCxnSpPr>
          <p:nvPr/>
        </p:nvCxnSpPr>
        <p:spPr>
          <a:xfrm flipV="1">
            <a:off x="9702084" y="1342950"/>
            <a:ext cx="0" cy="259810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7191B24-B038-59E2-341D-4C239F2B24DD}"/>
              </a:ext>
            </a:extLst>
          </p:cNvPr>
          <p:cNvCxnSpPr>
            <a:cxnSpLocks/>
          </p:cNvCxnSpPr>
          <p:nvPr/>
        </p:nvCxnSpPr>
        <p:spPr>
          <a:xfrm>
            <a:off x="9549684" y="3843410"/>
            <a:ext cx="2333786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27279F2-C119-693B-2CD9-5460E978DA2D}"/>
              </a:ext>
            </a:extLst>
          </p:cNvPr>
          <p:cNvSpPr txBox="1"/>
          <p:nvPr/>
        </p:nvSpPr>
        <p:spPr>
          <a:xfrm>
            <a:off x="9702084" y="3843408"/>
            <a:ext cx="2333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pulse height</a:t>
            </a:r>
            <a:endParaRPr lang="en-CA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C74776-BEAF-1B43-E1D3-CAE14A9C5288}"/>
              </a:ext>
            </a:extLst>
          </p:cNvPr>
          <p:cNvSpPr txBox="1"/>
          <p:nvPr/>
        </p:nvSpPr>
        <p:spPr>
          <a:xfrm rot="16200000">
            <a:off x="8521979" y="2142331"/>
            <a:ext cx="1727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time diff</a:t>
            </a:r>
            <a:endParaRPr lang="en-CA" sz="28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C7FC82-CAFB-D303-3D36-017CB3DDE72C}"/>
              </a:ext>
            </a:extLst>
          </p:cNvPr>
          <p:cNvCxnSpPr>
            <a:cxnSpLocks/>
          </p:cNvCxnSpPr>
          <p:nvPr/>
        </p:nvCxnSpPr>
        <p:spPr>
          <a:xfrm>
            <a:off x="11501856" y="1510021"/>
            <a:ext cx="0" cy="2184618"/>
          </a:xfrm>
          <a:prstGeom prst="line">
            <a:avLst/>
          </a:prstGeom>
          <a:ln w="254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FF0D42E-F6DD-972A-4EC3-001620E18C2E}"/>
              </a:ext>
            </a:extLst>
          </p:cNvPr>
          <p:cNvSpPr/>
          <p:nvPr/>
        </p:nvSpPr>
        <p:spPr>
          <a:xfrm>
            <a:off x="9830172" y="1539993"/>
            <a:ext cx="1633946" cy="2154646"/>
          </a:xfrm>
          <a:custGeom>
            <a:avLst/>
            <a:gdLst>
              <a:gd name="connsiteX0" fmla="*/ 1611086 w 1686874"/>
              <a:gd name="connsiteY0" fmla="*/ 0 h 2177143"/>
              <a:gd name="connsiteX1" fmla="*/ 1669143 w 1686874"/>
              <a:gd name="connsiteY1" fmla="*/ 580571 h 2177143"/>
              <a:gd name="connsiteX2" fmla="*/ 1335314 w 1686874"/>
              <a:gd name="connsiteY2" fmla="*/ 1161143 h 2177143"/>
              <a:gd name="connsiteX3" fmla="*/ 638629 w 1686874"/>
              <a:gd name="connsiteY3" fmla="*/ 1843314 h 2177143"/>
              <a:gd name="connsiteX4" fmla="*/ 0 w 1686874"/>
              <a:gd name="connsiteY4" fmla="*/ 2177143 h 2177143"/>
              <a:gd name="connsiteX0" fmla="*/ 1611086 w 1684754"/>
              <a:gd name="connsiteY0" fmla="*/ 0 h 2177143"/>
              <a:gd name="connsiteX1" fmla="*/ 1669143 w 1684754"/>
              <a:gd name="connsiteY1" fmla="*/ 580571 h 2177143"/>
              <a:gd name="connsiteX2" fmla="*/ 1335314 w 1684754"/>
              <a:gd name="connsiteY2" fmla="*/ 1161143 h 2177143"/>
              <a:gd name="connsiteX3" fmla="*/ 638629 w 1684754"/>
              <a:gd name="connsiteY3" fmla="*/ 1843314 h 2177143"/>
              <a:gd name="connsiteX4" fmla="*/ 0 w 1684754"/>
              <a:gd name="connsiteY4" fmla="*/ 2177143 h 2177143"/>
              <a:gd name="connsiteX0" fmla="*/ 1611086 w 1651148"/>
              <a:gd name="connsiteY0" fmla="*/ 0 h 2177143"/>
              <a:gd name="connsiteX1" fmla="*/ 1625600 w 1651148"/>
              <a:gd name="connsiteY1" fmla="*/ 566057 h 2177143"/>
              <a:gd name="connsiteX2" fmla="*/ 1335314 w 1651148"/>
              <a:gd name="connsiteY2" fmla="*/ 1161143 h 2177143"/>
              <a:gd name="connsiteX3" fmla="*/ 638629 w 1651148"/>
              <a:gd name="connsiteY3" fmla="*/ 1843314 h 2177143"/>
              <a:gd name="connsiteX4" fmla="*/ 0 w 1651148"/>
              <a:gd name="connsiteY4" fmla="*/ 2177143 h 2177143"/>
              <a:gd name="connsiteX0" fmla="*/ 1611086 w 1638879"/>
              <a:gd name="connsiteY0" fmla="*/ 0 h 2177143"/>
              <a:gd name="connsiteX1" fmla="*/ 1625600 w 1638879"/>
              <a:gd name="connsiteY1" fmla="*/ 566057 h 2177143"/>
              <a:gd name="connsiteX2" fmla="*/ 1335314 w 1638879"/>
              <a:gd name="connsiteY2" fmla="*/ 1161143 h 2177143"/>
              <a:gd name="connsiteX3" fmla="*/ 638629 w 1638879"/>
              <a:gd name="connsiteY3" fmla="*/ 1843314 h 2177143"/>
              <a:gd name="connsiteX4" fmla="*/ 0 w 1638879"/>
              <a:gd name="connsiteY4" fmla="*/ 2177143 h 2177143"/>
              <a:gd name="connsiteX0" fmla="*/ 1611086 w 1635897"/>
              <a:gd name="connsiteY0" fmla="*/ 0 h 2177143"/>
              <a:gd name="connsiteX1" fmla="*/ 1625600 w 1635897"/>
              <a:gd name="connsiteY1" fmla="*/ 566057 h 2177143"/>
              <a:gd name="connsiteX2" fmla="*/ 1335314 w 1635897"/>
              <a:gd name="connsiteY2" fmla="*/ 1161143 h 2177143"/>
              <a:gd name="connsiteX3" fmla="*/ 638629 w 1635897"/>
              <a:gd name="connsiteY3" fmla="*/ 1843314 h 2177143"/>
              <a:gd name="connsiteX4" fmla="*/ 0 w 1635897"/>
              <a:gd name="connsiteY4" fmla="*/ 2177143 h 2177143"/>
              <a:gd name="connsiteX0" fmla="*/ 1679666 w 1695387"/>
              <a:gd name="connsiteY0" fmla="*/ 0 h 2192383"/>
              <a:gd name="connsiteX1" fmla="*/ 1625600 w 1695387"/>
              <a:gd name="connsiteY1" fmla="*/ 581297 h 2192383"/>
              <a:gd name="connsiteX2" fmla="*/ 1335314 w 1695387"/>
              <a:gd name="connsiteY2" fmla="*/ 1176383 h 2192383"/>
              <a:gd name="connsiteX3" fmla="*/ 638629 w 1695387"/>
              <a:gd name="connsiteY3" fmla="*/ 1858554 h 2192383"/>
              <a:gd name="connsiteX4" fmla="*/ 0 w 1695387"/>
              <a:gd name="connsiteY4" fmla="*/ 2192383 h 2192383"/>
              <a:gd name="connsiteX0" fmla="*/ 1679666 w 1679666"/>
              <a:gd name="connsiteY0" fmla="*/ 0 h 2192383"/>
              <a:gd name="connsiteX1" fmla="*/ 1625600 w 1679666"/>
              <a:gd name="connsiteY1" fmla="*/ 581297 h 2192383"/>
              <a:gd name="connsiteX2" fmla="*/ 1335314 w 1679666"/>
              <a:gd name="connsiteY2" fmla="*/ 1176383 h 2192383"/>
              <a:gd name="connsiteX3" fmla="*/ 638629 w 1679666"/>
              <a:gd name="connsiteY3" fmla="*/ 1858554 h 2192383"/>
              <a:gd name="connsiteX4" fmla="*/ 0 w 1679666"/>
              <a:gd name="connsiteY4" fmla="*/ 2192383 h 2192383"/>
              <a:gd name="connsiteX0" fmla="*/ 1733006 w 1733006"/>
              <a:gd name="connsiteY0" fmla="*/ 0 h 2146663"/>
              <a:gd name="connsiteX1" fmla="*/ 1625600 w 1733006"/>
              <a:gd name="connsiteY1" fmla="*/ 535577 h 2146663"/>
              <a:gd name="connsiteX2" fmla="*/ 1335314 w 1733006"/>
              <a:gd name="connsiteY2" fmla="*/ 1130663 h 2146663"/>
              <a:gd name="connsiteX3" fmla="*/ 638629 w 1733006"/>
              <a:gd name="connsiteY3" fmla="*/ 1812834 h 2146663"/>
              <a:gd name="connsiteX4" fmla="*/ 0 w 1733006"/>
              <a:gd name="connsiteY4" fmla="*/ 2146663 h 2146663"/>
              <a:gd name="connsiteX0" fmla="*/ 1733006 w 1733006"/>
              <a:gd name="connsiteY0" fmla="*/ 0 h 2146663"/>
              <a:gd name="connsiteX1" fmla="*/ 1648460 w 1733006"/>
              <a:gd name="connsiteY1" fmla="*/ 588917 h 2146663"/>
              <a:gd name="connsiteX2" fmla="*/ 1335314 w 1733006"/>
              <a:gd name="connsiteY2" fmla="*/ 1130663 h 2146663"/>
              <a:gd name="connsiteX3" fmla="*/ 638629 w 1733006"/>
              <a:gd name="connsiteY3" fmla="*/ 1812834 h 2146663"/>
              <a:gd name="connsiteX4" fmla="*/ 0 w 1733006"/>
              <a:gd name="connsiteY4" fmla="*/ 2146663 h 2146663"/>
              <a:gd name="connsiteX0" fmla="*/ 1733006 w 1733006"/>
              <a:gd name="connsiteY0" fmla="*/ 0 h 2146663"/>
              <a:gd name="connsiteX1" fmla="*/ 1648460 w 1733006"/>
              <a:gd name="connsiteY1" fmla="*/ 588917 h 2146663"/>
              <a:gd name="connsiteX2" fmla="*/ 1304834 w 1733006"/>
              <a:gd name="connsiteY2" fmla="*/ 1252583 h 2146663"/>
              <a:gd name="connsiteX3" fmla="*/ 638629 w 1733006"/>
              <a:gd name="connsiteY3" fmla="*/ 1812834 h 2146663"/>
              <a:gd name="connsiteX4" fmla="*/ 0 w 1733006"/>
              <a:gd name="connsiteY4" fmla="*/ 2146663 h 2146663"/>
              <a:gd name="connsiteX0" fmla="*/ 1733006 w 1733006"/>
              <a:gd name="connsiteY0" fmla="*/ 0 h 2146663"/>
              <a:gd name="connsiteX1" fmla="*/ 1648460 w 1733006"/>
              <a:gd name="connsiteY1" fmla="*/ 588917 h 2146663"/>
              <a:gd name="connsiteX2" fmla="*/ 1304834 w 1733006"/>
              <a:gd name="connsiteY2" fmla="*/ 1252583 h 2146663"/>
              <a:gd name="connsiteX3" fmla="*/ 714829 w 1733006"/>
              <a:gd name="connsiteY3" fmla="*/ 1965234 h 2146663"/>
              <a:gd name="connsiteX4" fmla="*/ 0 w 1733006"/>
              <a:gd name="connsiteY4" fmla="*/ 2146663 h 2146663"/>
              <a:gd name="connsiteX0" fmla="*/ 1633946 w 1633946"/>
              <a:gd name="connsiteY0" fmla="*/ 0 h 2527663"/>
              <a:gd name="connsiteX1" fmla="*/ 1549400 w 1633946"/>
              <a:gd name="connsiteY1" fmla="*/ 588917 h 2527663"/>
              <a:gd name="connsiteX2" fmla="*/ 1205774 w 1633946"/>
              <a:gd name="connsiteY2" fmla="*/ 1252583 h 2527663"/>
              <a:gd name="connsiteX3" fmla="*/ 615769 w 1633946"/>
              <a:gd name="connsiteY3" fmla="*/ 1965234 h 2527663"/>
              <a:gd name="connsiteX4" fmla="*/ 0 w 1633946"/>
              <a:gd name="connsiteY4" fmla="*/ 2527663 h 2527663"/>
              <a:gd name="connsiteX0" fmla="*/ 1633946 w 1633946"/>
              <a:gd name="connsiteY0" fmla="*/ 0 h 2527663"/>
              <a:gd name="connsiteX1" fmla="*/ 1549400 w 1633946"/>
              <a:gd name="connsiteY1" fmla="*/ 588917 h 2527663"/>
              <a:gd name="connsiteX2" fmla="*/ 1205774 w 1633946"/>
              <a:gd name="connsiteY2" fmla="*/ 1252583 h 2527663"/>
              <a:gd name="connsiteX3" fmla="*/ 615769 w 1633946"/>
              <a:gd name="connsiteY3" fmla="*/ 1965234 h 2527663"/>
              <a:gd name="connsiteX4" fmla="*/ 0 w 1633946"/>
              <a:gd name="connsiteY4" fmla="*/ 2527663 h 2527663"/>
              <a:gd name="connsiteX0" fmla="*/ 1633946 w 1633946"/>
              <a:gd name="connsiteY0" fmla="*/ 0 h 2527663"/>
              <a:gd name="connsiteX1" fmla="*/ 1549400 w 1633946"/>
              <a:gd name="connsiteY1" fmla="*/ 588917 h 2527663"/>
              <a:gd name="connsiteX2" fmla="*/ 1205774 w 1633946"/>
              <a:gd name="connsiteY2" fmla="*/ 1252583 h 2527663"/>
              <a:gd name="connsiteX3" fmla="*/ 615769 w 1633946"/>
              <a:gd name="connsiteY3" fmla="*/ 1965234 h 2527663"/>
              <a:gd name="connsiteX4" fmla="*/ 0 w 1633946"/>
              <a:gd name="connsiteY4" fmla="*/ 2527663 h 2527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3946" h="2527663">
                <a:moveTo>
                  <a:pt x="1633946" y="0"/>
                </a:moveTo>
                <a:cubicBezTo>
                  <a:pt x="1602861" y="366969"/>
                  <a:pt x="1620762" y="380153"/>
                  <a:pt x="1549400" y="588917"/>
                </a:cubicBezTo>
                <a:cubicBezTo>
                  <a:pt x="1478038" y="797681"/>
                  <a:pt x="1361379" y="1023197"/>
                  <a:pt x="1205774" y="1252583"/>
                </a:cubicBezTo>
                <a:cubicBezTo>
                  <a:pt x="1050169" y="1481969"/>
                  <a:pt x="838321" y="1795901"/>
                  <a:pt x="615769" y="1965234"/>
                </a:cubicBezTo>
                <a:cubicBezTo>
                  <a:pt x="393217" y="2210767"/>
                  <a:pt x="368058" y="2171095"/>
                  <a:pt x="0" y="2527663"/>
                </a:cubicBezTo>
              </a:path>
            </a:pathLst>
          </a:cu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5" name="Picture 14" descr="A graph of a graph&#10;&#10;Description automatically generated">
            <a:extLst>
              <a:ext uri="{FF2B5EF4-FFF2-40B4-BE49-F238E27FC236}">
                <a16:creationId xmlns:a16="http://schemas.microsoft.com/office/drawing/2014/main" id="{B248A853-FD9C-EA53-A1D4-9797D6C55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30" y="3429000"/>
            <a:ext cx="5250569" cy="31103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4892E39-4263-F19D-AC16-6D3C7C796C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6201" y="3694639"/>
            <a:ext cx="4457539" cy="261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408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998A5-81FC-F9B5-465C-7FB865DAD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C8E370-91C4-218D-EABD-55EB9059D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Better than expected, really</a:t>
            </a:r>
            <a:endParaRPr lang="en-C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BD68BC-C003-C5C4-3C8A-EB414D567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 got 2 weeks of beamtime and some good data!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42C54E-8691-D40D-DF16-40D5C0340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711" y="1405905"/>
            <a:ext cx="5317351" cy="51638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0F1974-E6DF-819E-CFF9-AF2545947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81764" y="1751726"/>
            <a:ext cx="6706522" cy="366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5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E77641E-7B12-EAB8-1F44-DA240F0518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Pile-up is a concern, but at 3 kHz in the </a:t>
                </a:r>
                <a:r>
                  <a:rPr lang="en-US" dirty="0" err="1"/>
                  <a:t>HPGe</a:t>
                </a:r>
                <a:r>
                  <a:rPr lang="en-US" dirty="0"/>
                  <a:t> correction is &lt;0.2%</a:t>
                </a:r>
              </a:p>
              <a:p>
                <a:pPr lvl="1"/>
                <a:r>
                  <a:rPr lang="en-US" dirty="0"/>
                  <a:t>Can test this by making different cuts on the time in the cycle as the intensity drops</a:t>
                </a:r>
              </a:p>
              <a:p>
                <a:r>
                  <a:rPr lang="en-US" dirty="0"/>
                  <a:t>Dominant systematic will be the </a:t>
                </a:r>
                <a:r>
                  <a:rPr lang="en-US" dirty="0" err="1"/>
                  <a:t>HPGe</a:t>
                </a:r>
                <a:r>
                  <a:rPr lang="en-US" dirty="0"/>
                  <a:t> efficiency; expect 0.1% uncertainty</a:t>
                </a:r>
              </a:p>
              <a:p>
                <a:r>
                  <a:rPr lang="en-US" dirty="0"/>
                  <a:t>In 2 weeks of actual beamtime, we got 4 full days of counting.  Ended up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CA" dirty="0"/>
                  <a:t> counts in the 1022 peak with a statistical uncertainty of 0.3%</a:t>
                </a:r>
              </a:p>
              <a:p>
                <a:pPr lvl="1"/>
                <a:r>
                  <a:rPr lang="en-CA" dirty="0"/>
                  <a:t>Analysis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CA" dirty="0"/>
                  <a:t> no  show-stoppers</a:t>
                </a:r>
              </a:p>
              <a:p>
                <a:pPr lvl="1"/>
                <a:r>
                  <a:rPr lang="en-CA" dirty="0"/>
                  <a:t>Two 2-week beamtimes now and this fall</a:t>
                </a:r>
              </a:p>
              <a:p>
                <a:pPr lvl="1"/>
                <a:r>
                  <a:rPr lang="en-CA" dirty="0"/>
                  <a:t>Expect to get statistical uncertainty under 0.1%, about 0.15% overall?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E77641E-7B12-EAB8-1F44-DA240F0518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839" r="-91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11F966FE-D356-B28E-8C2E-DF03ABDF1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</a:t>
            </a:r>
            <a:r>
              <a:rPr lang="en-US" baseline="30000" dirty="0"/>
              <a:t>10</a:t>
            </a:r>
            <a:r>
              <a:rPr lang="en-US" dirty="0"/>
              <a:t>C – first test run (more data this fall)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7C7BE50-CE60-5EB6-D072-2C617353B8C0}"/>
                  </a:ext>
                </a:extLst>
              </p:cNvPr>
              <p:cNvSpPr txBox="1"/>
              <p:nvPr/>
            </p:nvSpPr>
            <p:spPr>
              <a:xfrm>
                <a:off x="1998122" y="4943905"/>
                <a:ext cx="5522389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600" dirty="0"/>
                  <a:t>Best:      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6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60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600" i="1" smtClean="0">
                        <a:latin typeface="Cambria Math" panose="02040503050406030204" pitchFamily="18" charset="0"/>
                      </a:rPr>
                      <m:t>4625</m:t>
                    </m:r>
                    <m:d>
                      <m:d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  <m:r>
                      <a:rPr lang="en-US" sz="2600" i="1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sz="2600" i="1" dirty="0"/>
                  <a:t>  </a:t>
                </a:r>
                <a14:m>
                  <m:oMath xmlns:m="http://schemas.openxmlformats.org/officeDocument/2006/math">
                    <m:r>
                      <a:rPr lang="en-US" sz="2600" b="0" i="1" dirty="0" smtClean="0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sz="2600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600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600" b="0" i="1" dirty="0" smtClean="0">
                        <a:latin typeface="Cambria Math" panose="02040503050406030204" pitchFamily="18" charset="0"/>
                      </a:rPr>
                      <m:t>17</m:t>
                    </m:r>
                    <m:r>
                      <a:rPr lang="en-US" sz="2600" b="0" i="1" dirty="0" smtClean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br>
                  <a:rPr lang="en-US" sz="2600" b="0" i="1" dirty="0">
                    <a:latin typeface="Cambria Math" panose="02040503050406030204" pitchFamily="18" charset="0"/>
                  </a:rPr>
                </a:br>
                <a:r>
                  <a:rPr lang="en-US" sz="2600" b="0" dirty="0">
                    <a:latin typeface="Cambria Math" panose="02040503050406030204" pitchFamily="18" charset="0"/>
                  </a:rPr>
                  <a:t>Average: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600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600" i="1">
                        <a:latin typeface="Cambria Math" panose="02040503050406030204" pitchFamily="18" charset="0"/>
                      </a:rPr>
                      <m:t>4644</m:t>
                    </m:r>
                    <m:d>
                      <m:d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18</m:t>
                        </m:r>
                      </m:e>
                    </m:d>
                    <m:r>
                      <a:rPr lang="en-US" sz="2600" i="1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US" sz="2600" dirty="0"/>
                  <a:t>  </a:t>
                </a:r>
                <a14:m>
                  <m:oMath xmlns:m="http://schemas.openxmlformats.org/officeDocument/2006/math">
                    <m:r>
                      <a:rPr lang="en-US" sz="2600" b="0" i="1" dirty="0" smtClean="0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sz="2600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600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600" b="0" i="1" dirty="0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en-US" sz="2600" b="0" i="1" dirty="0" smtClean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en-US" sz="26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7C7BE50-CE60-5EB6-D072-2C617353B8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8122" y="4943905"/>
                <a:ext cx="5522389" cy="892552"/>
              </a:xfrm>
              <a:prstGeom prst="rect">
                <a:avLst/>
              </a:prstGeom>
              <a:blipFill>
                <a:blip r:embed="rId4"/>
                <a:stretch>
                  <a:fillRect l="-1987" t="-6164" b="-1712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4107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977D043-FF86-7CE2-CB3A-3FFC14DDA59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Motivation: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𝑢𝑑</m:t>
                        </m:r>
                      </m:sub>
                    </m:sSub>
                  </m:oMath>
                </a14:m>
                <a:r>
                  <a:rPr lang="en-US" dirty="0"/>
                  <a:t> (corrections) and structure near the proton dripline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977D043-FF86-7CE2-CB3A-3FFC14DDA5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2B816DE8-0146-004B-470F-006C469FA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Eventually we </a:t>
            </a:r>
            <a:r>
              <a:rPr lang="en-US" i="1" dirty="0"/>
              <a:t>will</a:t>
            </a:r>
            <a:r>
              <a:rPr lang="en-US" dirty="0"/>
              <a:t>  trap radioactive ions at the CI!</a:t>
            </a:r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3F7CBAF8-D741-118D-D43B-48F76C4AC9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176" y="3964490"/>
            <a:ext cx="4465968" cy="23259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91DCFA-5386-5E5B-0012-0E8F883A2A0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1" b="3542"/>
          <a:stretch/>
        </p:blipFill>
        <p:spPr>
          <a:xfrm>
            <a:off x="5376726" y="4119146"/>
            <a:ext cx="4547424" cy="20659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36A3B7-9D05-51A1-8F36-F145314C5F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78" t="28654" r="28384" b="29370"/>
          <a:stretch/>
        </p:blipFill>
        <p:spPr>
          <a:xfrm rot="5400000">
            <a:off x="2813729" y="4025200"/>
            <a:ext cx="3009324" cy="20749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486BCC-ED27-485D-B7AB-7BBE5D95213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57" t="28142" r="29689" b="29882"/>
          <a:stretch/>
        </p:blipFill>
        <p:spPr>
          <a:xfrm rot="5400000">
            <a:off x="9654016" y="4023073"/>
            <a:ext cx="3009324" cy="20666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31D92A-EB8D-9D00-F667-250D2C001D9E}"/>
              </a:ext>
            </a:extLst>
          </p:cNvPr>
          <p:cNvSpPr txBox="1">
            <a:spLocks noChangeAspect="1"/>
          </p:cNvSpPr>
          <p:nvPr/>
        </p:nvSpPr>
        <p:spPr>
          <a:xfrm>
            <a:off x="5116001" y="3457945"/>
            <a:ext cx="174923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999999"/>
                </a:solidFill>
              </a:rPr>
              <a:t>vector (SM)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113366-C5E4-5D53-8AF2-B43604235AAF}"/>
              </a:ext>
            </a:extLst>
          </p:cNvPr>
          <p:cNvSpPr txBox="1">
            <a:spLocks noChangeAspect="1"/>
          </p:cNvSpPr>
          <p:nvPr/>
        </p:nvSpPr>
        <p:spPr>
          <a:xfrm>
            <a:off x="7169335" y="3473971"/>
            <a:ext cx="245925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CA0000"/>
                </a:solidFill>
              </a:rPr>
              <a:t>s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>
                <a:solidFill>
                  <a:srgbClr val="CA0000"/>
                </a:solidFill>
              </a:rPr>
              <a:t>a</a:t>
            </a:r>
            <a:r>
              <a:rPr lang="en-US" sz="2400" dirty="0">
                <a:solidFill>
                  <a:srgbClr val="0000FF"/>
                </a:solidFill>
              </a:rPr>
              <a:t>l</a:t>
            </a:r>
            <a:r>
              <a:rPr lang="en-US" sz="2400" dirty="0">
                <a:solidFill>
                  <a:srgbClr val="CA0000"/>
                </a:solidFill>
              </a:rPr>
              <a:t>a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en-US" sz="2400" dirty="0">
                <a:solidFill>
                  <a:srgbClr val="999999"/>
                </a:solidFill>
              </a:rPr>
              <a:t> </a:t>
            </a:r>
            <a:r>
              <a:rPr lang="en-US" sz="2400" dirty="0">
                <a:solidFill>
                  <a:srgbClr val="CA0000"/>
                </a:solidFill>
              </a:rPr>
              <a:t>(</a:t>
            </a:r>
            <a:r>
              <a:rPr lang="en-US" sz="2400" dirty="0">
                <a:solidFill>
                  <a:srgbClr val="0000FF"/>
                </a:solidFill>
              </a:rPr>
              <a:t>B</a:t>
            </a:r>
            <a:r>
              <a:rPr lang="en-US" sz="2400" dirty="0">
                <a:solidFill>
                  <a:srgbClr val="CA0000"/>
                </a:solidFill>
              </a:rPr>
              <a:t>S</a:t>
            </a:r>
            <a:r>
              <a:rPr lang="en-US" sz="2400" dirty="0">
                <a:solidFill>
                  <a:srgbClr val="0000FF"/>
                </a:solidFill>
              </a:rPr>
              <a:t>M</a:t>
            </a:r>
            <a:r>
              <a:rPr lang="en-US" sz="2400" dirty="0">
                <a:solidFill>
                  <a:srgbClr val="CA0000"/>
                </a:solidFill>
              </a:rPr>
              <a:t>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B5EA27A-4F64-BA56-0724-3CED71D662A3}"/>
              </a:ext>
            </a:extLst>
          </p:cNvPr>
          <p:cNvGrpSpPr/>
          <p:nvPr/>
        </p:nvGrpSpPr>
        <p:grpSpPr>
          <a:xfrm>
            <a:off x="103710" y="1034046"/>
            <a:ext cx="4505595" cy="2416271"/>
            <a:chOff x="1224133" y="648990"/>
            <a:chExt cx="4505595" cy="2416271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DC78EF4-0FFE-1C1A-E414-E9F7B3C3E54F}"/>
                </a:ext>
              </a:extLst>
            </p:cNvPr>
            <p:cNvCxnSpPr/>
            <p:nvPr/>
          </p:nvCxnSpPr>
          <p:spPr>
            <a:xfrm>
              <a:off x="4242520" y="1170357"/>
              <a:ext cx="1476260" cy="0"/>
            </a:xfrm>
            <a:prstGeom prst="line">
              <a:avLst/>
            </a:prstGeom>
            <a:ln w="635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BF36369-90E0-B0E9-808C-A04BC94F591E}"/>
                </a:ext>
              </a:extLst>
            </p:cNvPr>
            <p:cNvCxnSpPr/>
            <p:nvPr/>
          </p:nvCxnSpPr>
          <p:spPr>
            <a:xfrm>
              <a:off x="2005071" y="3065261"/>
              <a:ext cx="1476260" cy="0"/>
            </a:xfrm>
            <a:prstGeom prst="line">
              <a:avLst/>
            </a:prstGeom>
            <a:ln w="635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D362010-3BAE-934F-9EB6-6E5F048AB24C}"/>
                </a:ext>
              </a:extLst>
            </p:cNvPr>
            <p:cNvCxnSpPr/>
            <p:nvPr/>
          </p:nvCxnSpPr>
          <p:spPr>
            <a:xfrm>
              <a:off x="2005071" y="2143440"/>
              <a:ext cx="1476260" cy="0"/>
            </a:xfrm>
            <a:prstGeom prst="line">
              <a:avLst/>
            </a:prstGeom>
            <a:ln w="254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4A3CFB2-4DA8-C19E-8404-DF148F9F04C9}"/>
                </a:ext>
              </a:extLst>
            </p:cNvPr>
            <p:cNvCxnSpPr>
              <a:endCxn id="17" idx="3"/>
            </p:cNvCxnSpPr>
            <p:nvPr/>
          </p:nvCxnSpPr>
          <p:spPr>
            <a:xfrm flipH="1">
              <a:off x="3739681" y="1167028"/>
              <a:ext cx="489197" cy="732298"/>
            </a:xfrm>
            <a:prstGeom prst="straightConnector1">
              <a:avLst/>
            </a:prstGeom>
            <a:ln w="31750">
              <a:solidFill>
                <a:srgbClr val="008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Freeform 33">
              <a:extLst>
                <a:ext uri="{FF2B5EF4-FFF2-40B4-BE49-F238E27FC236}">
                  <a16:creationId xmlns:a16="http://schemas.microsoft.com/office/drawing/2014/main" id="{8F1ED17C-3D92-DB50-E530-619DDA168281}"/>
                </a:ext>
              </a:extLst>
            </p:cNvPr>
            <p:cNvSpPr/>
            <p:nvPr/>
          </p:nvSpPr>
          <p:spPr>
            <a:xfrm>
              <a:off x="2691689" y="2160345"/>
              <a:ext cx="105816" cy="873456"/>
            </a:xfrm>
            <a:custGeom>
              <a:avLst/>
              <a:gdLst>
                <a:gd name="connsiteX0" fmla="*/ 20472 w 167185"/>
                <a:gd name="connsiteY0" fmla="*/ 0 h 921224"/>
                <a:gd name="connsiteX1" fmla="*/ 109182 w 167185"/>
                <a:gd name="connsiteY1" fmla="*/ 81886 h 921224"/>
                <a:gd name="connsiteX2" fmla="*/ 10236 w 167185"/>
                <a:gd name="connsiteY2" fmla="*/ 156949 h 921224"/>
                <a:gd name="connsiteX3" fmla="*/ 105770 w 167185"/>
                <a:gd name="connsiteY3" fmla="*/ 235424 h 921224"/>
                <a:gd name="connsiteX4" fmla="*/ 3412 w 167185"/>
                <a:gd name="connsiteY4" fmla="*/ 310486 h 921224"/>
                <a:gd name="connsiteX5" fmla="*/ 105770 w 167185"/>
                <a:gd name="connsiteY5" fmla="*/ 385549 h 921224"/>
                <a:gd name="connsiteX6" fmla="*/ 6824 w 167185"/>
                <a:gd name="connsiteY6" fmla="*/ 460612 h 921224"/>
                <a:gd name="connsiteX7" fmla="*/ 105770 w 167185"/>
                <a:gd name="connsiteY7" fmla="*/ 539086 h 921224"/>
                <a:gd name="connsiteX8" fmla="*/ 0 w 167185"/>
                <a:gd name="connsiteY8" fmla="*/ 610737 h 921224"/>
                <a:gd name="connsiteX9" fmla="*/ 105770 w 167185"/>
                <a:gd name="connsiteY9" fmla="*/ 689212 h 921224"/>
                <a:gd name="connsiteX10" fmla="*/ 54591 w 167185"/>
                <a:gd name="connsiteY10" fmla="*/ 730155 h 921224"/>
                <a:gd name="connsiteX11" fmla="*/ 37532 w 167185"/>
                <a:gd name="connsiteY11" fmla="*/ 774510 h 921224"/>
                <a:gd name="connsiteX12" fmla="*/ 37532 w 167185"/>
                <a:gd name="connsiteY12" fmla="*/ 771098 h 921224"/>
                <a:gd name="connsiteX13" fmla="*/ 167185 w 167185"/>
                <a:gd name="connsiteY13" fmla="*/ 921224 h 921224"/>
                <a:gd name="connsiteX0" fmla="*/ 20472 w 156950"/>
                <a:gd name="connsiteY0" fmla="*/ 0 h 924635"/>
                <a:gd name="connsiteX1" fmla="*/ 109182 w 156950"/>
                <a:gd name="connsiteY1" fmla="*/ 81886 h 924635"/>
                <a:gd name="connsiteX2" fmla="*/ 10236 w 156950"/>
                <a:gd name="connsiteY2" fmla="*/ 156949 h 924635"/>
                <a:gd name="connsiteX3" fmla="*/ 105770 w 156950"/>
                <a:gd name="connsiteY3" fmla="*/ 235424 h 924635"/>
                <a:gd name="connsiteX4" fmla="*/ 3412 w 156950"/>
                <a:gd name="connsiteY4" fmla="*/ 310486 h 924635"/>
                <a:gd name="connsiteX5" fmla="*/ 105770 w 156950"/>
                <a:gd name="connsiteY5" fmla="*/ 385549 h 924635"/>
                <a:gd name="connsiteX6" fmla="*/ 6824 w 156950"/>
                <a:gd name="connsiteY6" fmla="*/ 460612 h 924635"/>
                <a:gd name="connsiteX7" fmla="*/ 105770 w 156950"/>
                <a:gd name="connsiteY7" fmla="*/ 539086 h 924635"/>
                <a:gd name="connsiteX8" fmla="*/ 0 w 156950"/>
                <a:gd name="connsiteY8" fmla="*/ 610737 h 924635"/>
                <a:gd name="connsiteX9" fmla="*/ 105770 w 156950"/>
                <a:gd name="connsiteY9" fmla="*/ 689212 h 924635"/>
                <a:gd name="connsiteX10" fmla="*/ 54591 w 156950"/>
                <a:gd name="connsiteY10" fmla="*/ 730155 h 924635"/>
                <a:gd name="connsiteX11" fmla="*/ 37532 w 156950"/>
                <a:gd name="connsiteY11" fmla="*/ 774510 h 924635"/>
                <a:gd name="connsiteX12" fmla="*/ 37532 w 156950"/>
                <a:gd name="connsiteY12" fmla="*/ 771098 h 924635"/>
                <a:gd name="connsiteX13" fmla="*/ 156950 w 156950"/>
                <a:gd name="connsiteY13" fmla="*/ 924635 h 924635"/>
                <a:gd name="connsiteX0" fmla="*/ 20472 w 109228"/>
                <a:gd name="connsiteY0" fmla="*/ 0 h 775404"/>
                <a:gd name="connsiteX1" fmla="*/ 109182 w 109228"/>
                <a:gd name="connsiteY1" fmla="*/ 81886 h 775404"/>
                <a:gd name="connsiteX2" fmla="*/ 10236 w 109228"/>
                <a:gd name="connsiteY2" fmla="*/ 156949 h 775404"/>
                <a:gd name="connsiteX3" fmla="*/ 105770 w 109228"/>
                <a:gd name="connsiteY3" fmla="*/ 235424 h 775404"/>
                <a:gd name="connsiteX4" fmla="*/ 3412 w 109228"/>
                <a:gd name="connsiteY4" fmla="*/ 310486 h 775404"/>
                <a:gd name="connsiteX5" fmla="*/ 105770 w 109228"/>
                <a:gd name="connsiteY5" fmla="*/ 385549 h 775404"/>
                <a:gd name="connsiteX6" fmla="*/ 6824 w 109228"/>
                <a:gd name="connsiteY6" fmla="*/ 460612 h 775404"/>
                <a:gd name="connsiteX7" fmla="*/ 105770 w 109228"/>
                <a:gd name="connsiteY7" fmla="*/ 539086 h 775404"/>
                <a:gd name="connsiteX8" fmla="*/ 0 w 109228"/>
                <a:gd name="connsiteY8" fmla="*/ 610737 h 775404"/>
                <a:gd name="connsiteX9" fmla="*/ 105770 w 109228"/>
                <a:gd name="connsiteY9" fmla="*/ 689212 h 775404"/>
                <a:gd name="connsiteX10" fmla="*/ 54591 w 109228"/>
                <a:gd name="connsiteY10" fmla="*/ 730155 h 775404"/>
                <a:gd name="connsiteX11" fmla="*/ 37532 w 109228"/>
                <a:gd name="connsiteY11" fmla="*/ 774510 h 775404"/>
                <a:gd name="connsiteX12" fmla="*/ 37532 w 109228"/>
                <a:gd name="connsiteY12" fmla="*/ 771098 h 775404"/>
                <a:gd name="connsiteX0" fmla="*/ 20472 w 109228"/>
                <a:gd name="connsiteY0" fmla="*/ 0 h 822277"/>
                <a:gd name="connsiteX1" fmla="*/ 109182 w 109228"/>
                <a:gd name="connsiteY1" fmla="*/ 81886 h 822277"/>
                <a:gd name="connsiteX2" fmla="*/ 10236 w 109228"/>
                <a:gd name="connsiteY2" fmla="*/ 156949 h 822277"/>
                <a:gd name="connsiteX3" fmla="*/ 105770 w 109228"/>
                <a:gd name="connsiteY3" fmla="*/ 235424 h 822277"/>
                <a:gd name="connsiteX4" fmla="*/ 3412 w 109228"/>
                <a:gd name="connsiteY4" fmla="*/ 310486 h 822277"/>
                <a:gd name="connsiteX5" fmla="*/ 105770 w 109228"/>
                <a:gd name="connsiteY5" fmla="*/ 385549 h 822277"/>
                <a:gd name="connsiteX6" fmla="*/ 6824 w 109228"/>
                <a:gd name="connsiteY6" fmla="*/ 460612 h 822277"/>
                <a:gd name="connsiteX7" fmla="*/ 105770 w 109228"/>
                <a:gd name="connsiteY7" fmla="*/ 539086 h 822277"/>
                <a:gd name="connsiteX8" fmla="*/ 0 w 109228"/>
                <a:gd name="connsiteY8" fmla="*/ 610737 h 822277"/>
                <a:gd name="connsiteX9" fmla="*/ 105770 w 109228"/>
                <a:gd name="connsiteY9" fmla="*/ 689212 h 822277"/>
                <a:gd name="connsiteX10" fmla="*/ 54591 w 109228"/>
                <a:gd name="connsiteY10" fmla="*/ 730155 h 822277"/>
                <a:gd name="connsiteX11" fmla="*/ 37532 w 109228"/>
                <a:gd name="connsiteY11" fmla="*/ 774510 h 822277"/>
                <a:gd name="connsiteX12" fmla="*/ 61415 w 109228"/>
                <a:gd name="connsiteY12" fmla="*/ 822277 h 822277"/>
                <a:gd name="connsiteX0" fmla="*/ 20472 w 109228"/>
                <a:gd name="connsiteY0" fmla="*/ 0 h 774510"/>
                <a:gd name="connsiteX1" fmla="*/ 109182 w 109228"/>
                <a:gd name="connsiteY1" fmla="*/ 81886 h 774510"/>
                <a:gd name="connsiteX2" fmla="*/ 10236 w 109228"/>
                <a:gd name="connsiteY2" fmla="*/ 156949 h 774510"/>
                <a:gd name="connsiteX3" fmla="*/ 105770 w 109228"/>
                <a:gd name="connsiteY3" fmla="*/ 235424 h 774510"/>
                <a:gd name="connsiteX4" fmla="*/ 3412 w 109228"/>
                <a:gd name="connsiteY4" fmla="*/ 310486 h 774510"/>
                <a:gd name="connsiteX5" fmla="*/ 105770 w 109228"/>
                <a:gd name="connsiteY5" fmla="*/ 385549 h 774510"/>
                <a:gd name="connsiteX6" fmla="*/ 6824 w 109228"/>
                <a:gd name="connsiteY6" fmla="*/ 460612 h 774510"/>
                <a:gd name="connsiteX7" fmla="*/ 105770 w 109228"/>
                <a:gd name="connsiteY7" fmla="*/ 539086 h 774510"/>
                <a:gd name="connsiteX8" fmla="*/ 0 w 109228"/>
                <a:gd name="connsiteY8" fmla="*/ 610737 h 774510"/>
                <a:gd name="connsiteX9" fmla="*/ 105770 w 109228"/>
                <a:gd name="connsiteY9" fmla="*/ 689212 h 774510"/>
                <a:gd name="connsiteX10" fmla="*/ 54591 w 109228"/>
                <a:gd name="connsiteY10" fmla="*/ 730155 h 774510"/>
                <a:gd name="connsiteX11" fmla="*/ 37532 w 109228"/>
                <a:gd name="connsiteY11" fmla="*/ 774510 h 774510"/>
                <a:gd name="connsiteX0" fmla="*/ 20472 w 109228"/>
                <a:gd name="connsiteY0" fmla="*/ 0 h 825689"/>
                <a:gd name="connsiteX1" fmla="*/ 109182 w 109228"/>
                <a:gd name="connsiteY1" fmla="*/ 81886 h 825689"/>
                <a:gd name="connsiteX2" fmla="*/ 10236 w 109228"/>
                <a:gd name="connsiteY2" fmla="*/ 156949 h 825689"/>
                <a:gd name="connsiteX3" fmla="*/ 105770 w 109228"/>
                <a:gd name="connsiteY3" fmla="*/ 235424 h 825689"/>
                <a:gd name="connsiteX4" fmla="*/ 3412 w 109228"/>
                <a:gd name="connsiteY4" fmla="*/ 310486 h 825689"/>
                <a:gd name="connsiteX5" fmla="*/ 105770 w 109228"/>
                <a:gd name="connsiteY5" fmla="*/ 385549 h 825689"/>
                <a:gd name="connsiteX6" fmla="*/ 6824 w 109228"/>
                <a:gd name="connsiteY6" fmla="*/ 460612 h 825689"/>
                <a:gd name="connsiteX7" fmla="*/ 105770 w 109228"/>
                <a:gd name="connsiteY7" fmla="*/ 539086 h 825689"/>
                <a:gd name="connsiteX8" fmla="*/ 0 w 109228"/>
                <a:gd name="connsiteY8" fmla="*/ 610737 h 825689"/>
                <a:gd name="connsiteX9" fmla="*/ 105770 w 109228"/>
                <a:gd name="connsiteY9" fmla="*/ 689212 h 825689"/>
                <a:gd name="connsiteX10" fmla="*/ 54591 w 109228"/>
                <a:gd name="connsiteY10" fmla="*/ 730155 h 825689"/>
                <a:gd name="connsiteX11" fmla="*/ 54591 w 109228"/>
                <a:gd name="connsiteY11" fmla="*/ 825689 h 825689"/>
                <a:gd name="connsiteX0" fmla="*/ 17060 w 105816"/>
                <a:gd name="connsiteY0" fmla="*/ 0 h 825689"/>
                <a:gd name="connsiteX1" fmla="*/ 105770 w 105816"/>
                <a:gd name="connsiteY1" fmla="*/ 81886 h 825689"/>
                <a:gd name="connsiteX2" fmla="*/ 6824 w 105816"/>
                <a:gd name="connsiteY2" fmla="*/ 156949 h 825689"/>
                <a:gd name="connsiteX3" fmla="*/ 102358 w 105816"/>
                <a:gd name="connsiteY3" fmla="*/ 235424 h 825689"/>
                <a:gd name="connsiteX4" fmla="*/ 0 w 105816"/>
                <a:gd name="connsiteY4" fmla="*/ 310486 h 825689"/>
                <a:gd name="connsiteX5" fmla="*/ 102358 w 105816"/>
                <a:gd name="connsiteY5" fmla="*/ 385549 h 825689"/>
                <a:gd name="connsiteX6" fmla="*/ 3412 w 105816"/>
                <a:gd name="connsiteY6" fmla="*/ 460612 h 825689"/>
                <a:gd name="connsiteX7" fmla="*/ 102358 w 105816"/>
                <a:gd name="connsiteY7" fmla="*/ 539086 h 825689"/>
                <a:gd name="connsiteX8" fmla="*/ 6824 w 105816"/>
                <a:gd name="connsiteY8" fmla="*/ 610737 h 825689"/>
                <a:gd name="connsiteX9" fmla="*/ 102358 w 105816"/>
                <a:gd name="connsiteY9" fmla="*/ 689212 h 825689"/>
                <a:gd name="connsiteX10" fmla="*/ 51179 w 105816"/>
                <a:gd name="connsiteY10" fmla="*/ 730155 h 825689"/>
                <a:gd name="connsiteX11" fmla="*/ 51179 w 105816"/>
                <a:gd name="connsiteY11" fmla="*/ 825689 h 825689"/>
                <a:gd name="connsiteX0" fmla="*/ 17060 w 105816"/>
                <a:gd name="connsiteY0" fmla="*/ 0 h 873456"/>
                <a:gd name="connsiteX1" fmla="*/ 105770 w 105816"/>
                <a:gd name="connsiteY1" fmla="*/ 81886 h 873456"/>
                <a:gd name="connsiteX2" fmla="*/ 6824 w 105816"/>
                <a:gd name="connsiteY2" fmla="*/ 156949 h 873456"/>
                <a:gd name="connsiteX3" fmla="*/ 102358 w 105816"/>
                <a:gd name="connsiteY3" fmla="*/ 235424 h 873456"/>
                <a:gd name="connsiteX4" fmla="*/ 0 w 105816"/>
                <a:gd name="connsiteY4" fmla="*/ 310486 h 873456"/>
                <a:gd name="connsiteX5" fmla="*/ 102358 w 105816"/>
                <a:gd name="connsiteY5" fmla="*/ 385549 h 873456"/>
                <a:gd name="connsiteX6" fmla="*/ 3412 w 105816"/>
                <a:gd name="connsiteY6" fmla="*/ 460612 h 873456"/>
                <a:gd name="connsiteX7" fmla="*/ 102358 w 105816"/>
                <a:gd name="connsiteY7" fmla="*/ 539086 h 873456"/>
                <a:gd name="connsiteX8" fmla="*/ 6824 w 105816"/>
                <a:gd name="connsiteY8" fmla="*/ 610737 h 873456"/>
                <a:gd name="connsiteX9" fmla="*/ 102358 w 105816"/>
                <a:gd name="connsiteY9" fmla="*/ 689212 h 873456"/>
                <a:gd name="connsiteX10" fmla="*/ 51179 w 105816"/>
                <a:gd name="connsiteY10" fmla="*/ 730155 h 873456"/>
                <a:gd name="connsiteX11" fmla="*/ 51179 w 105816"/>
                <a:gd name="connsiteY11" fmla="*/ 873456 h 873456"/>
                <a:gd name="connsiteX0" fmla="*/ 17060 w 105816"/>
                <a:gd name="connsiteY0" fmla="*/ 0 h 873456"/>
                <a:gd name="connsiteX1" fmla="*/ 105770 w 105816"/>
                <a:gd name="connsiteY1" fmla="*/ 81886 h 873456"/>
                <a:gd name="connsiteX2" fmla="*/ 6824 w 105816"/>
                <a:gd name="connsiteY2" fmla="*/ 156949 h 873456"/>
                <a:gd name="connsiteX3" fmla="*/ 102358 w 105816"/>
                <a:gd name="connsiteY3" fmla="*/ 235424 h 873456"/>
                <a:gd name="connsiteX4" fmla="*/ 0 w 105816"/>
                <a:gd name="connsiteY4" fmla="*/ 310486 h 873456"/>
                <a:gd name="connsiteX5" fmla="*/ 102358 w 105816"/>
                <a:gd name="connsiteY5" fmla="*/ 385549 h 873456"/>
                <a:gd name="connsiteX6" fmla="*/ 3412 w 105816"/>
                <a:gd name="connsiteY6" fmla="*/ 460612 h 873456"/>
                <a:gd name="connsiteX7" fmla="*/ 102358 w 105816"/>
                <a:gd name="connsiteY7" fmla="*/ 539086 h 873456"/>
                <a:gd name="connsiteX8" fmla="*/ 6824 w 105816"/>
                <a:gd name="connsiteY8" fmla="*/ 610737 h 873456"/>
                <a:gd name="connsiteX9" fmla="*/ 102358 w 105816"/>
                <a:gd name="connsiteY9" fmla="*/ 689212 h 873456"/>
                <a:gd name="connsiteX10" fmla="*/ 37531 w 105816"/>
                <a:gd name="connsiteY10" fmla="*/ 740391 h 873456"/>
                <a:gd name="connsiteX11" fmla="*/ 51179 w 105816"/>
                <a:gd name="connsiteY11" fmla="*/ 873456 h 873456"/>
                <a:gd name="connsiteX0" fmla="*/ 17060 w 105816"/>
                <a:gd name="connsiteY0" fmla="*/ 0 h 873456"/>
                <a:gd name="connsiteX1" fmla="*/ 105770 w 105816"/>
                <a:gd name="connsiteY1" fmla="*/ 81886 h 873456"/>
                <a:gd name="connsiteX2" fmla="*/ 6824 w 105816"/>
                <a:gd name="connsiteY2" fmla="*/ 156949 h 873456"/>
                <a:gd name="connsiteX3" fmla="*/ 102358 w 105816"/>
                <a:gd name="connsiteY3" fmla="*/ 235424 h 873456"/>
                <a:gd name="connsiteX4" fmla="*/ 0 w 105816"/>
                <a:gd name="connsiteY4" fmla="*/ 310486 h 873456"/>
                <a:gd name="connsiteX5" fmla="*/ 102358 w 105816"/>
                <a:gd name="connsiteY5" fmla="*/ 385549 h 873456"/>
                <a:gd name="connsiteX6" fmla="*/ 3412 w 105816"/>
                <a:gd name="connsiteY6" fmla="*/ 460612 h 873456"/>
                <a:gd name="connsiteX7" fmla="*/ 102358 w 105816"/>
                <a:gd name="connsiteY7" fmla="*/ 539086 h 873456"/>
                <a:gd name="connsiteX8" fmla="*/ 6824 w 105816"/>
                <a:gd name="connsiteY8" fmla="*/ 610737 h 873456"/>
                <a:gd name="connsiteX9" fmla="*/ 102358 w 105816"/>
                <a:gd name="connsiteY9" fmla="*/ 689212 h 873456"/>
                <a:gd name="connsiteX10" fmla="*/ 37531 w 105816"/>
                <a:gd name="connsiteY10" fmla="*/ 740391 h 873456"/>
                <a:gd name="connsiteX11" fmla="*/ 51179 w 105816"/>
                <a:gd name="connsiteY11" fmla="*/ 873456 h 873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816" h="873456">
                  <a:moveTo>
                    <a:pt x="17060" y="0"/>
                  </a:moveTo>
                  <a:cubicBezTo>
                    <a:pt x="62268" y="27864"/>
                    <a:pt x="107476" y="55728"/>
                    <a:pt x="105770" y="81886"/>
                  </a:cubicBezTo>
                  <a:cubicBezTo>
                    <a:pt x="104064" y="108044"/>
                    <a:pt x="7393" y="131359"/>
                    <a:pt x="6824" y="156949"/>
                  </a:cubicBezTo>
                  <a:cubicBezTo>
                    <a:pt x="6255" y="182539"/>
                    <a:pt x="103495" y="209835"/>
                    <a:pt x="102358" y="235424"/>
                  </a:cubicBezTo>
                  <a:cubicBezTo>
                    <a:pt x="101221" y="261013"/>
                    <a:pt x="0" y="285465"/>
                    <a:pt x="0" y="310486"/>
                  </a:cubicBezTo>
                  <a:cubicBezTo>
                    <a:pt x="0" y="335507"/>
                    <a:pt x="101789" y="360528"/>
                    <a:pt x="102358" y="385549"/>
                  </a:cubicBezTo>
                  <a:cubicBezTo>
                    <a:pt x="102927" y="410570"/>
                    <a:pt x="3412" y="435023"/>
                    <a:pt x="3412" y="460612"/>
                  </a:cubicBezTo>
                  <a:cubicBezTo>
                    <a:pt x="3412" y="486201"/>
                    <a:pt x="101789" y="514065"/>
                    <a:pt x="102358" y="539086"/>
                  </a:cubicBezTo>
                  <a:cubicBezTo>
                    <a:pt x="102927" y="564107"/>
                    <a:pt x="6824" y="585716"/>
                    <a:pt x="6824" y="610737"/>
                  </a:cubicBezTo>
                  <a:cubicBezTo>
                    <a:pt x="6824" y="635758"/>
                    <a:pt x="97240" y="667603"/>
                    <a:pt x="102358" y="689212"/>
                  </a:cubicBezTo>
                  <a:cubicBezTo>
                    <a:pt x="107476" y="710821"/>
                    <a:pt x="25590" y="709684"/>
                    <a:pt x="37531" y="740391"/>
                  </a:cubicBezTo>
                  <a:cubicBezTo>
                    <a:pt x="49472" y="771098"/>
                    <a:pt x="50042" y="858102"/>
                    <a:pt x="51179" y="873456"/>
                  </a:cubicBezTo>
                </a:path>
              </a:pathLst>
            </a:custGeom>
            <a:noFill/>
            <a:ln w="19050">
              <a:solidFill>
                <a:srgbClr val="C0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59ADAC28-D607-52C8-1401-0ED88A876B78}"/>
                    </a:ext>
                  </a:extLst>
                </p:cNvPr>
                <p:cNvSpPr txBox="1"/>
                <p:nvPr/>
              </p:nvSpPr>
              <p:spPr>
                <a:xfrm>
                  <a:off x="4228996" y="648990"/>
                  <a:ext cx="150073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CA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p>
                            <m:r>
                              <a:rPr lang="en-CA" sz="28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sub>
                        </m:sSub>
                      </m:oMath>
                    </m:oMathPara>
                  </a14:m>
                  <a:endParaRPr lang="en-CA" sz="2800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28996" y="648990"/>
                  <a:ext cx="1500732" cy="52322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A74347A-F725-FE68-D45E-EC3A6C023832}"/>
                    </a:ext>
                  </a:extLst>
                </p:cNvPr>
                <p:cNvSpPr txBox="1"/>
                <p:nvPr/>
              </p:nvSpPr>
              <p:spPr>
                <a:xfrm>
                  <a:off x="1895907" y="1637716"/>
                  <a:ext cx="184377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CA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e>
                          <m:sup>
                            <m:r>
                              <a:rPr lang="en-CA" sz="28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CA" sz="2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lang="en-CA" sz="2800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95907" y="1637716"/>
                  <a:ext cx="1843774" cy="52322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B791B4D-64C3-D37D-4191-4769CF810013}"/>
                </a:ext>
              </a:extLst>
            </p:cNvPr>
            <p:cNvCxnSpPr/>
            <p:nvPr/>
          </p:nvCxnSpPr>
          <p:spPr>
            <a:xfrm flipH="1">
              <a:off x="1274896" y="2142704"/>
              <a:ext cx="623844" cy="732298"/>
            </a:xfrm>
            <a:prstGeom prst="straightConnector1">
              <a:avLst/>
            </a:prstGeom>
            <a:ln w="31750">
              <a:solidFill>
                <a:srgbClr val="CC33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99CFAF0F-9E7E-4B07-0B72-8DA714B19C25}"/>
                    </a:ext>
                  </a:extLst>
                </p:cNvPr>
                <p:cNvSpPr txBox="1"/>
                <p:nvPr/>
              </p:nvSpPr>
              <p:spPr>
                <a:xfrm>
                  <a:off x="3869587" y="1388861"/>
                  <a:ext cx="71859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CA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CA" sz="2800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p>
                            <m:r>
                              <a:rPr lang="en-CA" sz="28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lang="en-CA" sz="2800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9587" y="1388861"/>
                  <a:ext cx="718594" cy="52322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3844FA32-3EE8-719D-B650-280B2C861F6B}"/>
                    </a:ext>
                  </a:extLst>
                </p:cNvPr>
                <p:cNvSpPr txBox="1"/>
                <p:nvPr/>
              </p:nvSpPr>
              <p:spPr>
                <a:xfrm>
                  <a:off x="1224133" y="2021426"/>
                  <a:ext cx="48878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CA" sz="2800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4133" y="2021426"/>
                  <a:ext cx="488787" cy="523220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B49E0E28-4534-6412-408E-2E345302459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200" y="1631096"/>
            <a:ext cx="2560971" cy="16845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4408381-E832-70F8-B916-57FCEE5A9C19}"/>
                  </a:ext>
                </a:extLst>
              </p:cNvPr>
              <p:cNvSpPr txBox="1"/>
              <p:nvPr/>
            </p:nvSpPr>
            <p:spPr>
              <a:xfrm>
                <a:off x="-69633" y="4055846"/>
                <a:ext cx="2933489" cy="12332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Doppler shape of proton energy depends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</m:oMath>
                </a14:m>
                <a:r>
                  <a:rPr lang="en-CA" sz="2400" dirty="0"/>
                  <a:t>!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4408381-E832-70F8-B916-57FCEE5A9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9633" y="4055846"/>
                <a:ext cx="2933489" cy="1233223"/>
              </a:xfrm>
              <a:prstGeom prst="rect">
                <a:avLst/>
              </a:prstGeom>
              <a:blipFill>
                <a:blip r:embed="rId13"/>
                <a:stretch>
                  <a:fillRect l="-1455" t="-3448" r="-3950" b="-7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Oval 22">
            <a:extLst>
              <a:ext uri="{FF2B5EF4-FFF2-40B4-BE49-F238E27FC236}">
                <a16:creationId xmlns:a16="http://schemas.microsoft.com/office/drawing/2014/main" id="{AFE04042-F130-202A-DE29-F58140FC52D6}"/>
              </a:ext>
            </a:extLst>
          </p:cNvPr>
          <p:cNvSpPr/>
          <p:nvPr/>
        </p:nvSpPr>
        <p:spPr>
          <a:xfrm>
            <a:off x="121459" y="2361152"/>
            <a:ext cx="426176" cy="732299"/>
          </a:xfrm>
          <a:prstGeom prst="ellipse">
            <a:avLst/>
          </a:prstGeom>
          <a:noFill/>
          <a:ln w="571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62E59F9-637D-B195-CF42-FDF8D82F3FA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702" y="1998201"/>
            <a:ext cx="5225301" cy="107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2" grpId="0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3714" y="602443"/>
            <a:ext cx="5471333" cy="5967322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180 mm in diameter with endcaps</a:t>
            </a:r>
          </a:p>
          <a:p>
            <a:r>
              <a:rPr lang="en-US" dirty="0"/>
              <a:t>Find resonant frequencies for </a:t>
            </a:r>
            <a:br>
              <a:rPr lang="en-US" dirty="0"/>
            </a:br>
            <a:r>
              <a:rPr lang="en-US" baseline="30000" dirty="0"/>
              <a:t>23</a:t>
            </a:r>
            <a:r>
              <a:rPr lang="en-US" dirty="0"/>
              <a:t>Na, </a:t>
            </a:r>
            <a:r>
              <a:rPr lang="en-US" baseline="30000" dirty="0"/>
              <a:t>85,87</a:t>
            </a:r>
            <a:r>
              <a:rPr lang="en-US" dirty="0"/>
              <a:t>Rb, </a:t>
            </a:r>
            <a:r>
              <a:rPr lang="en-US" baseline="30000" dirty="0"/>
              <a:t>133</a:t>
            </a:r>
            <a:r>
              <a:rPr lang="en-US" dirty="0"/>
              <a:t>Cs and </a:t>
            </a:r>
            <a:r>
              <a:rPr lang="en-US" baseline="30000" dirty="0"/>
              <a:t>39</a:t>
            </a:r>
            <a:r>
              <a:rPr lang="en-US" dirty="0"/>
              <a:t>K (ref).</a:t>
            </a:r>
            <a:br>
              <a:rPr lang="en-US" dirty="0"/>
            </a:br>
            <a:r>
              <a:rPr lang="en-US" dirty="0"/>
              <a:t>Precisions obtained (2020):</a:t>
            </a:r>
          </a:p>
          <a:p>
            <a:pPr lvl="2"/>
            <a:r>
              <a:rPr lang="en-US" baseline="30000" dirty="0"/>
              <a:t>  23</a:t>
            </a:r>
            <a:r>
              <a:rPr lang="en-US" dirty="0"/>
              <a:t>Na: 400 ppb </a:t>
            </a:r>
          </a:p>
          <a:p>
            <a:pPr lvl="2"/>
            <a:r>
              <a:rPr lang="en-US" baseline="30000" dirty="0"/>
              <a:t>  85</a:t>
            </a:r>
            <a:r>
              <a:rPr lang="en-US" dirty="0"/>
              <a:t>Rb: 500 ppb </a:t>
            </a:r>
          </a:p>
          <a:p>
            <a:pPr lvl="2"/>
            <a:r>
              <a:rPr lang="en-US" baseline="30000" dirty="0"/>
              <a:t>  87</a:t>
            </a:r>
            <a:r>
              <a:rPr lang="en-US" dirty="0"/>
              <a:t>Rb: 500 ppb </a:t>
            </a:r>
          </a:p>
          <a:p>
            <a:pPr lvl="2"/>
            <a:r>
              <a:rPr lang="en-US" baseline="30000" dirty="0"/>
              <a:t>133</a:t>
            </a:r>
            <a:r>
              <a:rPr lang="en-US" dirty="0"/>
              <a:t>Cs: 800 ppb 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TAMUTRAP: a “new” Penning trap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96464" y="977345"/>
            <a:ext cx="6612946" cy="41996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50714" y="3821606"/>
            <a:ext cx="880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aseline="30000" dirty="0"/>
              <a:t>39</a:t>
            </a:r>
            <a:r>
              <a:rPr lang="en-US" sz="2800" dirty="0"/>
              <a:t>K</a:t>
            </a:r>
            <a:r>
              <a:rPr lang="en-US" sz="2800" baseline="30000" dirty="0"/>
              <a:t>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00244" y="3821606"/>
            <a:ext cx="12282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aseline="30000" dirty="0"/>
              <a:t>133</a:t>
            </a:r>
            <a:r>
              <a:rPr lang="en-US" sz="2800" dirty="0"/>
              <a:t>Cs</a:t>
            </a:r>
            <a:r>
              <a:rPr lang="en-US" sz="2800" baseline="30000" dirty="0"/>
              <a:t> +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973787" y="665070"/>
            <a:ext cx="3994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TOF ICR, 200 </a:t>
            </a:r>
            <a:r>
              <a:rPr lang="en-US" sz="2000" dirty="0" err="1"/>
              <a:t>ms</a:t>
            </a:r>
            <a:r>
              <a:rPr lang="en-US" sz="2000" dirty="0"/>
              <a:t> excitation time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88F9F94-37A0-C7C5-C125-7267BE44DF2A}"/>
              </a:ext>
            </a:extLst>
          </p:cNvPr>
          <p:cNvGrpSpPr/>
          <p:nvPr/>
        </p:nvGrpSpPr>
        <p:grpSpPr>
          <a:xfrm>
            <a:off x="5496464" y="5357435"/>
            <a:ext cx="6591822" cy="1197329"/>
            <a:chOff x="4069214" y="5353635"/>
            <a:chExt cx="6591822" cy="1197329"/>
          </a:xfrm>
        </p:grpSpPr>
        <p:sp>
          <p:nvSpPr>
            <p:cNvPr id="9" name="TextBox 8"/>
            <p:cNvSpPr txBox="1"/>
            <p:nvPr/>
          </p:nvSpPr>
          <p:spPr>
            <a:xfrm>
              <a:off x="4069214" y="5843078"/>
              <a:ext cx="6536789" cy="707886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chemeClr val="bg1"/>
                  </a:solidFill>
                </a:rPr>
                <a:t>P.Shidling</a:t>
              </a:r>
              <a:r>
                <a:rPr lang="en-US" sz="2000" dirty="0">
                  <a:solidFill>
                    <a:schemeClr val="bg1"/>
                  </a:solidFill>
                </a:rPr>
                <a:t> </a:t>
              </a:r>
              <a:r>
                <a:rPr lang="en-US" sz="2000" i="1" dirty="0">
                  <a:solidFill>
                    <a:schemeClr val="bg1"/>
                  </a:solidFill>
                </a:rPr>
                <a:t>et al</a:t>
              </a:r>
              <a:r>
                <a:rPr lang="en-US" sz="2000" dirty="0">
                  <a:solidFill>
                    <a:schemeClr val="bg1"/>
                  </a:solidFill>
                </a:rPr>
                <a:t>., Hyperfine Interact. </a:t>
              </a:r>
              <a:r>
                <a:rPr lang="en-US" sz="2000" b="1" dirty="0">
                  <a:solidFill>
                    <a:schemeClr val="bg1"/>
                  </a:solidFill>
                </a:rPr>
                <a:t>240</a:t>
              </a:r>
              <a:r>
                <a:rPr lang="en-US" sz="2000" dirty="0">
                  <a:solidFill>
                    <a:schemeClr val="bg1"/>
                  </a:solidFill>
                </a:rPr>
                <a:t>, 40 (2019)</a:t>
              </a:r>
              <a:endParaRPr lang="en-CA" sz="2000" dirty="0">
                <a:solidFill>
                  <a:schemeClr val="bg1"/>
                </a:solidFill>
              </a:endParaRPr>
            </a:p>
            <a:p>
              <a:r>
                <a:rPr lang="en-US" sz="2000" dirty="0" err="1">
                  <a:solidFill>
                    <a:schemeClr val="bg1"/>
                  </a:solidFill>
                </a:rPr>
                <a:t>P.Shidling</a:t>
              </a:r>
              <a:r>
                <a:rPr lang="en-US" sz="2000" dirty="0">
                  <a:solidFill>
                    <a:schemeClr val="bg1"/>
                  </a:solidFill>
                </a:rPr>
                <a:t> </a:t>
              </a:r>
              <a:r>
                <a:rPr lang="en-US" sz="2000" i="1" dirty="0">
                  <a:solidFill>
                    <a:schemeClr val="bg1"/>
                  </a:solidFill>
                </a:rPr>
                <a:t>et al</a:t>
              </a:r>
              <a:r>
                <a:rPr lang="en-US" sz="2000" dirty="0">
                  <a:solidFill>
                    <a:schemeClr val="bg1"/>
                  </a:solidFill>
                </a:rPr>
                <a:t>., Int. J. Mass </a:t>
              </a:r>
              <a:r>
                <a:rPr lang="en-US" sz="2000" dirty="0" err="1">
                  <a:solidFill>
                    <a:schemeClr val="bg1"/>
                  </a:solidFill>
                </a:rPr>
                <a:t>Spectr</a:t>
              </a:r>
              <a:r>
                <a:rPr lang="en-US" sz="2000" dirty="0">
                  <a:solidFill>
                    <a:schemeClr val="bg1"/>
                  </a:solidFill>
                </a:rPr>
                <a:t>. </a:t>
              </a:r>
              <a:r>
                <a:rPr lang="en-US" sz="2000" b="1" dirty="0">
                  <a:solidFill>
                    <a:schemeClr val="bg1"/>
                  </a:solidFill>
                </a:rPr>
                <a:t>468</a:t>
              </a:r>
              <a:r>
                <a:rPr lang="en-US" sz="2000" dirty="0">
                  <a:solidFill>
                    <a:schemeClr val="bg1"/>
                  </a:solidFill>
                </a:rPr>
                <a:t>, 116636 (2021)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4094E29-D102-8E0E-BA54-59112AF5D6BC}"/>
                </a:ext>
              </a:extLst>
            </p:cNvPr>
            <p:cNvSpPr txBox="1"/>
            <p:nvPr/>
          </p:nvSpPr>
          <p:spPr>
            <a:xfrm>
              <a:off x="4147797" y="5353635"/>
              <a:ext cx="65132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All agree with AME</a:t>
              </a:r>
            </a:p>
          </p:txBody>
        </p:sp>
      </p:grpSp>
      <p:pic>
        <p:nvPicPr>
          <p:cNvPr id="12" name="Picture 11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166C8D47-B824-9EA5-1FBB-21D8580A0C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3" t="52520" r="24144"/>
          <a:stretch>
            <a:fillRect/>
          </a:stretch>
        </p:blipFill>
        <p:spPr>
          <a:xfrm>
            <a:off x="-1" y="716764"/>
            <a:ext cx="5433471" cy="185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77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34138-9C12-0143-4440-EBB4E87BD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761CD1C-5CE1-C3C8-32E5-F148EACE0CE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3714" y="602443"/>
                <a:ext cx="5434201" cy="5967322"/>
              </a:xfrm>
            </p:spPr>
            <p:txBody>
              <a:bodyPr/>
              <a:lstStyle/>
              <a:p>
                <a:r>
                  <a:rPr lang="en-CA" dirty="0"/>
                  <a:t>Primarily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CA" dirty="0"/>
                  <a:t>-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CA" dirty="0"/>
                  <a:t> correlation studies using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CA" dirty="0"/>
                  <a:t>-delayed proton decays in a Penning trap</a:t>
                </a:r>
              </a:p>
              <a:p>
                <a:r>
                  <a:rPr lang="en-CA" i="1" dirty="0"/>
                  <a:t>p</a:t>
                </a:r>
                <a:r>
                  <a:rPr lang="en-CA" dirty="0"/>
                  <a:t>/He-LIG chamber ready to be installed, inside parts about to be ordered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761CD1C-5CE1-C3C8-32E5-F148EACE0C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3714" y="602443"/>
                <a:ext cx="5434201" cy="5967322"/>
              </a:xfrm>
              <a:blipFill>
                <a:blip r:embed="rId2"/>
                <a:stretch>
                  <a:fillRect t="-1839" r="-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A564BD09-49CB-7AF4-4D43-ACE0F8D7F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aseline="30000" dirty="0"/>
              <a:t>3</a:t>
            </a:r>
            <a:r>
              <a:rPr lang="en-CA" dirty="0"/>
              <a:t>He-LIG and LSTAR for TAMUTRAP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39E54E-3817-21F0-1239-B19F9028E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6" t="5766" r="26713" b="56098"/>
          <a:stretch>
            <a:fillRect/>
          </a:stretch>
        </p:blipFill>
        <p:spPr>
          <a:xfrm>
            <a:off x="6959831" y="665070"/>
            <a:ext cx="5128455" cy="36263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A0FFFA-0685-A5A9-E92B-ED7FB4120D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9152" y="4377475"/>
            <a:ext cx="5309134" cy="14963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B2D226-8E56-B547-3F66-6986DA5B12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23"/>
          <a:stretch>
            <a:fillRect/>
          </a:stretch>
        </p:blipFill>
        <p:spPr>
          <a:xfrm>
            <a:off x="3958293" y="3053110"/>
            <a:ext cx="2547754" cy="3313445"/>
          </a:xfrm>
          <a:prstGeom prst="rect">
            <a:avLst/>
          </a:prstGeom>
          <a:solidFill>
            <a:schemeClr val="bg1">
              <a:alpha val="70000"/>
            </a:schemeClr>
          </a:solidFill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AA92A11C-DA2D-3EBE-0B95-25C1CA321F7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9705050"/>
                  </p:ext>
                </p:extLst>
              </p:nvPr>
            </p:nvGraphicFramePr>
            <p:xfrm>
              <a:off x="631314" y="3268193"/>
              <a:ext cx="2873195" cy="3263472"/>
            </p:xfrm>
            <a:graphic>
              <a:graphicData uri="http://schemas.openxmlformats.org/drawingml/2006/table">
                <a:tbl>
                  <a:tblPr>
                    <a:tableStyleId>{D7AC3CCA-C797-4891-BE02-D94E43425B78}</a:tableStyleId>
                  </a:tblPr>
                  <a:tblGrid>
                    <a:gridCol w="762474">
                      <a:extLst>
                        <a:ext uri="{9D8B030D-6E8A-4147-A177-3AD203B41FA5}">
                          <a16:colId xmlns:a16="http://schemas.microsoft.com/office/drawing/2014/main" val="3612351367"/>
                        </a:ext>
                      </a:extLst>
                    </a:gridCol>
                    <a:gridCol w="938934">
                      <a:extLst>
                        <a:ext uri="{9D8B030D-6E8A-4147-A177-3AD203B41FA5}">
                          <a16:colId xmlns:a16="http://schemas.microsoft.com/office/drawing/2014/main" val="2602832442"/>
                        </a:ext>
                      </a:extLst>
                    </a:gridCol>
                    <a:gridCol w="1171787">
                      <a:extLst>
                        <a:ext uri="{9D8B030D-6E8A-4147-A177-3AD203B41FA5}">
                          <a16:colId xmlns:a16="http://schemas.microsoft.com/office/drawing/2014/main" val="3647929140"/>
                        </a:ext>
                      </a:extLst>
                    </a:gridCol>
                  </a:tblGrid>
                  <a:tr h="472360">
                    <a:tc>
                      <a:txBody>
                        <a:bodyPr/>
                        <a:lstStyle/>
                        <a:p>
                          <a:pPr algn="ctr" fontAlgn="b">
                            <a:lnSpc>
                              <a:spcPct val="70000"/>
                            </a:lnSpc>
                          </a:pPr>
                          <a:r>
                            <a:rPr lang="en-US" sz="1800" b="0" i="0" u="none" strike="noStrike" dirty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</a:rPr>
                            <a:t>Target</a:t>
                          </a:r>
                        </a:p>
                      </a:txBody>
                      <a:tcPr marL="7144" marR="7144" marT="7144" marB="0"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lnSpc>
                              <a:spcPct val="70000"/>
                            </a:lnSpc>
                          </a:pPr>
                          <a:r>
                            <a:rPr lang="en-US" sz="1800" b="0" i="0" u="none" strike="noStrike" dirty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</a:rPr>
                            <a:t>Product</a:t>
                          </a:r>
                        </a:p>
                      </a:txBody>
                      <a:tcPr marL="7144" marR="7144" marT="7144" marB="0"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lnSpc>
                              <a:spcPct val="70000"/>
                            </a:lnSpc>
                          </a:pPr>
                          <a:r>
                            <a:rPr lang="en-US" sz="1800" b="0" i="0" u="none" strike="noStrike" dirty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</a:rPr>
                            <a:t>Production rate</a:t>
                          </a:r>
                        </a:p>
                      </a:txBody>
                      <a:tcPr marL="7144" marR="7144" marT="7144" marB="0" anchor="ctr">
                        <a:solidFill>
                          <a:schemeClr val="tx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24560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20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Ne</a:t>
                          </a:r>
                        </a:p>
                      </a:txBody>
                      <a:tcPr marL="7144" marR="7144" marT="7144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20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Mg</a:t>
                          </a:r>
                        </a:p>
                        <a:p>
                          <a:pPr marL="0" marR="0" indent="0" algn="ctr" defTabSz="91440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21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Mg</a:t>
                          </a:r>
                        </a:p>
                      </a:txBody>
                      <a:tcPr marL="7144" marR="7144" marT="7144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0" i="0" u="none" strike="noStrike" dirty="0"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0" i="0" u="none" strike="noStrike" dirty="0"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7144" marR="7144" marT="7144" marB="0" anchor="b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24560">
                    <a:tc>
                      <a:txBody>
                        <a:bodyPr/>
                        <a:lstStyle/>
                        <a:p>
                          <a:pPr marL="0" marR="0" indent="0" algn="ctr" defTabSz="91440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24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Mg</a:t>
                          </a:r>
                        </a:p>
                      </a:txBody>
                      <a:tcPr marL="7144" marR="7144" marT="7144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24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Si</a:t>
                          </a:r>
                        </a:p>
                        <a:p>
                          <a:pPr marL="0" marR="0" indent="0" algn="ctr" defTabSz="91440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25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Si</a:t>
                          </a:r>
                        </a:p>
                      </a:txBody>
                      <a:tcPr marL="7144" marR="7144" marT="7144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0" i="1" u="none" strike="noStrike" dirty="0">
                            <a:solidFill>
                              <a:schemeClr val="tx1"/>
                            </a:solidFill>
                            <a:effectLst/>
                            <a:latin typeface="+mn-lt"/>
                          </a:endParaRPr>
                        </a:p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7144" marR="7144" marT="7144" marB="0" anchor="b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21699">
                    <a:tc>
                      <a:txBody>
                        <a:bodyPr/>
                        <a:lstStyle/>
                        <a:p>
                          <a:pPr marL="0" marR="0" indent="0" algn="ctr" defTabSz="91440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28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Si</a:t>
                          </a:r>
                        </a:p>
                      </a:txBody>
                      <a:tcPr marL="7144" marR="7144" marT="7144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28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S</a:t>
                          </a:r>
                        </a:p>
                        <a:p>
                          <a:pPr algn="ctr" fontAlgn="b"/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29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S</a:t>
                          </a:r>
                        </a:p>
                      </a:txBody>
                      <a:tcPr marL="7144" marR="7144" marT="7144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0" i="1" u="none" strike="noStrike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7144" marR="7144" marT="7144" marB="0" anchor="b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24560">
                    <a:tc>
                      <a:txBody>
                        <a:bodyPr/>
                        <a:lstStyle/>
                        <a:p>
                          <a:pPr marL="0" marR="0" indent="0" algn="ctr" defTabSz="91440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32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S</a:t>
                          </a:r>
                        </a:p>
                      </a:txBody>
                      <a:tcPr marL="7144" marR="7144" marT="7144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32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Ar</a:t>
                          </a:r>
                        </a:p>
                        <a:p>
                          <a:pPr algn="ctr" fontAlgn="b"/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33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Ar</a:t>
                          </a:r>
                        </a:p>
                      </a:txBody>
                      <a:tcPr marL="7144" marR="7144" marT="7144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0" i="1" u="none" strike="noStrike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7144" marR="7144" marT="7144" marB="0" anchor="b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2456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36</a:t>
                          </a:r>
                          <a:r>
                            <a:rPr lang="en-US" sz="1800" b="0" i="0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Ar</a:t>
                          </a:r>
                        </a:p>
                      </a:txBody>
                      <a:tcPr marL="7144" marR="7144" marT="7144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36</a:t>
                          </a:r>
                          <a:r>
                            <a:rPr lang="en-US" sz="1800" b="0" i="0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Ca</a:t>
                          </a:r>
                        </a:p>
                        <a:p>
                          <a:pPr marL="0" marR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37</a:t>
                          </a:r>
                          <a:r>
                            <a:rPr lang="en-US" sz="1800" b="0" i="0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Ca</a:t>
                          </a:r>
                        </a:p>
                      </a:txBody>
                      <a:tcPr marL="7144" marR="7144" marT="7144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0" i="1" u="none" strike="noStrike" dirty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endParaRPr>
                        </a:p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800" b="0" i="1" u="none" strike="noStrike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800" b="0" i="1" u="none" strike="noStrike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7144" marR="7144" marT="7144" marB="0" anchor="b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AA92A11C-DA2D-3EBE-0B95-25C1CA321F7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9705050"/>
                  </p:ext>
                </p:extLst>
              </p:nvPr>
            </p:nvGraphicFramePr>
            <p:xfrm>
              <a:off x="631314" y="3268193"/>
              <a:ext cx="2873195" cy="3263472"/>
            </p:xfrm>
            <a:graphic>
              <a:graphicData uri="http://schemas.openxmlformats.org/drawingml/2006/table">
                <a:tbl>
                  <a:tblPr>
                    <a:tableStyleId>{D7AC3CCA-C797-4891-BE02-D94E43425B78}</a:tableStyleId>
                  </a:tblPr>
                  <a:tblGrid>
                    <a:gridCol w="762474">
                      <a:extLst>
                        <a:ext uri="{9D8B030D-6E8A-4147-A177-3AD203B41FA5}">
                          <a16:colId xmlns:a16="http://schemas.microsoft.com/office/drawing/2014/main" val="3612351367"/>
                        </a:ext>
                      </a:extLst>
                    </a:gridCol>
                    <a:gridCol w="938934">
                      <a:extLst>
                        <a:ext uri="{9D8B030D-6E8A-4147-A177-3AD203B41FA5}">
                          <a16:colId xmlns:a16="http://schemas.microsoft.com/office/drawing/2014/main" val="2602832442"/>
                        </a:ext>
                      </a:extLst>
                    </a:gridCol>
                    <a:gridCol w="1171787">
                      <a:extLst>
                        <a:ext uri="{9D8B030D-6E8A-4147-A177-3AD203B41FA5}">
                          <a16:colId xmlns:a16="http://schemas.microsoft.com/office/drawing/2014/main" val="3647929140"/>
                        </a:ext>
                      </a:extLst>
                    </a:gridCol>
                  </a:tblGrid>
                  <a:tr h="472360">
                    <a:tc>
                      <a:txBody>
                        <a:bodyPr/>
                        <a:lstStyle/>
                        <a:p>
                          <a:pPr algn="ctr" fontAlgn="b">
                            <a:lnSpc>
                              <a:spcPct val="70000"/>
                            </a:lnSpc>
                          </a:pPr>
                          <a:r>
                            <a:rPr lang="en-US" sz="1800" b="0" i="0" u="none" strike="noStrike" dirty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</a:rPr>
                            <a:t>Target</a:t>
                          </a:r>
                        </a:p>
                      </a:txBody>
                      <a:tcPr marL="7144" marR="7144" marT="7144" marB="0"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lnSpc>
                              <a:spcPct val="70000"/>
                            </a:lnSpc>
                          </a:pPr>
                          <a:r>
                            <a:rPr lang="en-US" sz="1800" b="0" i="0" u="none" strike="noStrike" dirty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</a:rPr>
                            <a:t>Product</a:t>
                          </a:r>
                        </a:p>
                      </a:txBody>
                      <a:tcPr marL="7144" marR="7144" marT="7144" marB="0" anchor="ctr"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lnSpc>
                              <a:spcPct val="70000"/>
                            </a:lnSpc>
                          </a:pPr>
                          <a:r>
                            <a:rPr lang="en-US" sz="1800" b="0" i="0" u="none" strike="noStrike" dirty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</a:rPr>
                            <a:t>Production rate</a:t>
                          </a:r>
                        </a:p>
                      </a:txBody>
                      <a:tcPr marL="7144" marR="7144" marT="7144" marB="0" anchor="ctr">
                        <a:solidFill>
                          <a:schemeClr val="tx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8832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20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Ne</a:t>
                          </a:r>
                        </a:p>
                      </a:txBody>
                      <a:tcPr marL="7144" marR="7144" marT="7144" marB="0" anchor="ctr"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20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Mg</a:t>
                          </a:r>
                        </a:p>
                        <a:p>
                          <a:pPr marL="0" marR="0" indent="0" algn="ctr" defTabSz="91440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21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Mg</a:t>
                          </a:r>
                        </a:p>
                      </a:txBody>
                      <a:tcPr marL="7144" marR="7144" marT="7144" marB="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144" marR="7144" marT="7144" marB="0" anchor="b">
                        <a:blipFill>
                          <a:blip r:embed="rId6"/>
                          <a:stretch>
                            <a:fillRect l="-146354" t="-106593" r="-1042" b="-42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58832">
                    <a:tc>
                      <a:txBody>
                        <a:bodyPr/>
                        <a:lstStyle/>
                        <a:p>
                          <a:pPr marL="0" marR="0" indent="0" algn="ctr" defTabSz="91440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24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Mg</a:t>
                          </a:r>
                        </a:p>
                      </a:txBody>
                      <a:tcPr marL="7144" marR="7144" marT="7144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24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Si</a:t>
                          </a:r>
                        </a:p>
                        <a:p>
                          <a:pPr marL="0" marR="0" indent="0" algn="ctr" defTabSz="91440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25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Si</a:t>
                          </a:r>
                        </a:p>
                      </a:txBody>
                      <a:tcPr marL="7144" marR="7144" marT="7144" marB="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144" marR="7144" marT="7144" marB="0" anchor="b">
                        <a:blipFill>
                          <a:blip r:embed="rId6"/>
                          <a:stretch>
                            <a:fillRect l="-146354" t="-204348" r="-1042" b="-3239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55784">
                    <a:tc>
                      <a:txBody>
                        <a:bodyPr/>
                        <a:lstStyle/>
                        <a:p>
                          <a:pPr marL="0" marR="0" indent="0" algn="ctr" defTabSz="91440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28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Si</a:t>
                          </a:r>
                        </a:p>
                      </a:txBody>
                      <a:tcPr marL="7144" marR="7144" marT="7144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28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S</a:t>
                          </a:r>
                        </a:p>
                        <a:p>
                          <a:pPr algn="ctr" fontAlgn="b"/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29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S</a:t>
                          </a:r>
                        </a:p>
                      </a:txBody>
                      <a:tcPr marL="7144" marR="7144" marT="7144" marB="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144" marR="7144" marT="7144" marB="0" anchor="b">
                        <a:blipFill>
                          <a:blip r:embed="rId6"/>
                          <a:stretch>
                            <a:fillRect l="-146354" t="-307692" r="-1042" b="-2274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58832">
                    <a:tc>
                      <a:txBody>
                        <a:bodyPr/>
                        <a:lstStyle/>
                        <a:p>
                          <a:pPr marL="0" marR="0" indent="0" algn="ctr" defTabSz="91440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32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S</a:t>
                          </a:r>
                        </a:p>
                      </a:txBody>
                      <a:tcPr marL="7144" marR="7144" marT="7144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32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Ar</a:t>
                          </a:r>
                        </a:p>
                        <a:p>
                          <a:pPr algn="ctr" fontAlgn="b"/>
                          <a:r>
                            <a:rPr lang="en-US" sz="1800" b="0" i="0" u="none" strike="noStrike" baseline="30000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33</a:t>
                          </a:r>
                          <a:r>
                            <a:rPr lang="en-US" sz="18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+mn-lt"/>
                            </a:rPr>
                            <a:t>Ar</a:t>
                          </a:r>
                        </a:p>
                      </a:txBody>
                      <a:tcPr marL="7144" marR="7144" marT="7144" marB="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144" marR="7144" marT="7144" marB="0" anchor="b">
                        <a:blipFill>
                          <a:blip r:embed="rId6"/>
                          <a:stretch>
                            <a:fillRect l="-146354" t="-403261" r="-1042" b="-1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5883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36</a:t>
                          </a:r>
                          <a:r>
                            <a:rPr lang="en-US" sz="1800" b="0" i="0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Ar</a:t>
                          </a:r>
                        </a:p>
                      </a:txBody>
                      <a:tcPr marL="7144" marR="7144" marT="7144" marB="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36</a:t>
                          </a:r>
                          <a:r>
                            <a:rPr lang="en-US" sz="1800" b="0" i="0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Ca</a:t>
                          </a:r>
                        </a:p>
                        <a:p>
                          <a:pPr marL="0" marR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baseline="30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37</a:t>
                          </a:r>
                          <a:r>
                            <a:rPr lang="en-US" sz="1800" b="0" i="0" u="none" strike="noStrike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</a:rPr>
                            <a:t>Ca</a:t>
                          </a:r>
                        </a:p>
                      </a:txBody>
                      <a:tcPr marL="7144" marR="7144" marT="7144" marB="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7144" marR="7144" marT="7144" marB="0" anchor="b">
                        <a:blipFill>
                          <a:blip r:embed="rId6"/>
                          <a:stretch>
                            <a:fillRect l="-146354" t="-503261" r="-1042" b="-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DA5656F-589B-D988-C21A-94D075A50CE7}"/>
                  </a:ext>
                </a:extLst>
              </p:cNvPr>
              <p:cNvSpPr txBox="1"/>
              <p:nvPr/>
            </p:nvSpPr>
            <p:spPr>
              <a:xfrm>
                <a:off x="6959831" y="5843335"/>
                <a:ext cx="2119172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0" baseline="30000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He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𝑥𝑛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CA" sz="28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DA5656F-589B-D988-C21A-94D075A50C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9831" y="5843335"/>
                <a:ext cx="2119172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650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3079">
            <a:extLst>
              <a:ext uri="{FF2B5EF4-FFF2-40B4-BE49-F238E27FC236}">
                <a16:creationId xmlns:a16="http://schemas.microsoft.com/office/drawing/2014/main" id="{186A5158-70BF-945C-B9DD-1084CA309D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5318"/>
          <a:stretch>
            <a:fillRect/>
          </a:stretch>
        </p:blipFill>
        <p:spPr>
          <a:xfrm>
            <a:off x="63481" y="630307"/>
            <a:ext cx="5093041" cy="385279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1FEEF89-E431-F06B-6985-49415ADDD5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10000" y="602443"/>
                <a:ext cx="9478289" cy="5967322"/>
              </a:xfrm>
            </p:spPr>
            <p:txBody>
              <a:bodyPr/>
              <a:lstStyle/>
              <a:p>
                <a:r>
                  <a:rPr lang="en-US" dirty="0"/>
                  <a:t>In collaboration with Notre Dame (Berg, </a:t>
                </a:r>
                <a:r>
                  <a:rPr lang="en-US" dirty="0" err="1"/>
                  <a:t>Couder</a:t>
                </a:r>
                <a:r>
                  <a:rPr lang="en-US" dirty="0"/>
                  <a:t>, Brodeur), design based 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dirty="0"/>
                  <a:t> separator at CARIBU.  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1FEEF89-E431-F06B-6985-49415ADDD5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10000" y="602443"/>
                <a:ext cx="9478289" cy="5967322"/>
              </a:xfrm>
              <a:blipFill>
                <a:blip r:embed="rId3"/>
                <a:stretch>
                  <a:fillRect t="-1839" r="-295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603DBE95-42F9-A2BE-B75C-3DCF6E4CD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LSTAR: purify and transport up to TAMUTRAP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A791459-CF74-0F2D-55E5-EA5883DB7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58" y="4510964"/>
            <a:ext cx="1165922" cy="145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450987A6-2646-ED6F-7DCF-8F22B11E01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4" t="5357" r="39373" b="40975"/>
          <a:stretch/>
        </p:blipFill>
        <p:spPr bwMode="auto">
          <a:xfrm>
            <a:off x="1546049" y="4510964"/>
            <a:ext cx="1063951" cy="145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3F7EED6-1CD8-76ED-5154-B32A11052F77}"/>
              </a:ext>
            </a:extLst>
          </p:cNvPr>
          <p:cNvSpPr txBox="1"/>
          <p:nvPr/>
        </p:nvSpPr>
        <p:spPr>
          <a:xfrm>
            <a:off x="3561640" y="6246687"/>
            <a:ext cx="8630360" cy="30777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GPA Berg, D Melconian, M </a:t>
            </a:r>
            <a:r>
              <a:rPr lang="en-US" sz="1400" dirty="0" err="1">
                <a:solidFill>
                  <a:schemeClr val="bg1"/>
                </a:solidFill>
              </a:rPr>
              <a:t>Couder</a:t>
            </a:r>
            <a:r>
              <a:rPr lang="en-US" sz="1400" dirty="0">
                <a:solidFill>
                  <a:schemeClr val="bg1"/>
                </a:solidFill>
              </a:rPr>
              <a:t>, M Brodeur, VE Iacob, J Klimo, PD </a:t>
            </a:r>
            <a:r>
              <a:rPr lang="en-US" sz="1400" dirty="0" err="1">
                <a:solidFill>
                  <a:schemeClr val="bg1"/>
                </a:solidFill>
              </a:rPr>
              <a:t>Shidling</a:t>
            </a:r>
            <a:r>
              <a:rPr lang="en-US" sz="1400" dirty="0">
                <a:solidFill>
                  <a:schemeClr val="bg1"/>
                </a:solidFill>
              </a:rPr>
              <a:t>, NIMA </a:t>
            </a:r>
            <a:r>
              <a:rPr lang="en-US" sz="1400" b="1" dirty="0">
                <a:solidFill>
                  <a:schemeClr val="bg1"/>
                </a:solidFill>
              </a:rPr>
              <a:t>1069</a:t>
            </a:r>
            <a:r>
              <a:rPr lang="en-US" sz="1400" dirty="0">
                <a:solidFill>
                  <a:schemeClr val="bg1"/>
                </a:solidFill>
              </a:rPr>
              <a:t>, 169944 (2024)</a:t>
            </a:r>
          </a:p>
        </p:txBody>
      </p:sp>
      <p:pic>
        <p:nvPicPr>
          <p:cNvPr id="3075" name="Picture 3074">
            <a:extLst>
              <a:ext uri="{FF2B5EF4-FFF2-40B4-BE49-F238E27FC236}">
                <a16:creationId xmlns:a16="http://schemas.microsoft.com/office/drawing/2014/main" id="{FAC7D5D2-3BF3-1969-1B75-63CB18F926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8" r="7058"/>
          <a:stretch/>
        </p:blipFill>
        <p:spPr>
          <a:xfrm>
            <a:off x="5312977" y="1415100"/>
            <a:ext cx="6438756" cy="4816286"/>
          </a:xfrm>
          <a:prstGeom prst="rect">
            <a:avLst/>
          </a:prstGeom>
        </p:spPr>
      </p:pic>
      <p:pic>
        <p:nvPicPr>
          <p:cNvPr id="3073" name="Picture 3072">
            <a:extLst>
              <a:ext uri="{FF2B5EF4-FFF2-40B4-BE49-F238E27FC236}">
                <a16:creationId xmlns:a16="http://schemas.microsoft.com/office/drawing/2014/main" id="{9F529D0B-933D-18DB-DBE2-90C9AF844D5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50790" y="3676982"/>
            <a:ext cx="2867147" cy="248850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02433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3B89C-95EA-CB37-023B-80B0DBA7D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0A7B88-BA44-CE32-DEB6-BE6DB559C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LSTAR: purify and transport up to TAMUTRAP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97DAF8-D3DD-D880-601F-0EB990C17F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5318"/>
          <a:stretch>
            <a:fillRect/>
          </a:stretch>
        </p:blipFill>
        <p:spPr>
          <a:xfrm>
            <a:off x="63481" y="630307"/>
            <a:ext cx="5093041" cy="3852793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F3595F8B-97DA-B8EC-11B4-5F0C8CB27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58" y="4510964"/>
            <a:ext cx="1165922" cy="145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DE3B0885-E11E-FE6C-A1DE-32543634AC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4" t="5357" r="39373" b="40975"/>
          <a:stretch/>
        </p:blipFill>
        <p:spPr bwMode="auto">
          <a:xfrm>
            <a:off x="1546049" y="4510964"/>
            <a:ext cx="1063951" cy="145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667D7F1-0249-85E6-3DDD-5B7DE6AF1096}"/>
              </a:ext>
            </a:extLst>
          </p:cNvPr>
          <p:cNvSpPr txBox="1"/>
          <p:nvPr/>
        </p:nvSpPr>
        <p:spPr>
          <a:xfrm>
            <a:off x="3561640" y="6246687"/>
            <a:ext cx="8630360" cy="30777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GPA Berg, D Melconian, M </a:t>
            </a:r>
            <a:r>
              <a:rPr lang="en-US" sz="1400" dirty="0" err="1">
                <a:solidFill>
                  <a:schemeClr val="bg1"/>
                </a:solidFill>
              </a:rPr>
              <a:t>Couder</a:t>
            </a:r>
            <a:r>
              <a:rPr lang="en-US" sz="1400" dirty="0">
                <a:solidFill>
                  <a:schemeClr val="bg1"/>
                </a:solidFill>
              </a:rPr>
              <a:t>, M Brodeur, VE Iacob, J Klimo, PD </a:t>
            </a:r>
            <a:r>
              <a:rPr lang="en-US" sz="1400" dirty="0" err="1">
                <a:solidFill>
                  <a:schemeClr val="bg1"/>
                </a:solidFill>
              </a:rPr>
              <a:t>Shidling</a:t>
            </a:r>
            <a:r>
              <a:rPr lang="en-US" sz="1400" dirty="0">
                <a:solidFill>
                  <a:schemeClr val="bg1"/>
                </a:solidFill>
              </a:rPr>
              <a:t>, NIMA </a:t>
            </a:r>
            <a:r>
              <a:rPr lang="en-US" sz="1400" b="1" dirty="0">
                <a:solidFill>
                  <a:schemeClr val="bg1"/>
                </a:solidFill>
              </a:rPr>
              <a:t>1069</a:t>
            </a:r>
            <a:r>
              <a:rPr lang="en-US" sz="1400" dirty="0">
                <a:solidFill>
                  <a:schemeClr val="bg1"/>
                </a:solidFill>
              </a:rPr>
              <a:t>, 169944 (2024)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FC99E8C-9155-9253-A593-FFE2313719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8" r="7058"/>
          <a:stretch/>
        </p:blipFill>
        <p:spPr>
          <a:xfrm>
            <a:off x="5312977" y="1415100"/>
            <a:ext cx="6438756" cy="48162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9F8A4B3-6839-405C-440D-915284BFD9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50790" y="3676982"/>
            <a:ext cx="2867147" cy="2488503"/>
          </a:xfrm>
          <a:prstGeom prst="rect">
            <a:avLst/>
          </a:prstGeom>
          <a:solidFill>
            <a:schemeClr val="bg1"/>
          </a:solidFill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6E6612C-EAEC-2299-38AA-6E4863189B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10000" y="602443"/>
                <a:ext cx="9478289" cy="5967322"/>
              </a:xfrm>
            </p:spPr>
            <p:txBody>
              <a:bodyPr/>
              <a:lstStyle/>
              <a:p>
                <a:r>
                  <a:rPr lang="en-US" dirty="0"/>
                  <a:t>In collaboration with Notre Dame (Berg, </a:t>
                </a:r>
                <a:r>
                  <a:rPr lang="en-US" dirty="0" err="1"/>
                  <a:t>Couder</a:t>
                </a:r>
                <a:r>
                  <a:rPr lang="en-US" dirty="0"/>
                  <a:t>, Brodeur), design based 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dirty="0"/>
                  <a:t> separator at CARIBU.  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6E6612C-EAEC-2299-38AA-6E4863189B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10000" y="602443"/>
                <a:ext cx="9478289" cy="5967322"/>
              </a:xfrm>
              <a:blipFill>
                <a:blip r:embed="rId7"/>
                <a:stretch>
                  <a:fillRect t="-1839" r="-295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84" name="Group 3083">
            <a:extLst>
              <a:ext uri="{FF2B5EF4-FFF2-40B4-BE49-F238E27FC236}">
                <a16:creationId xmlns:a16="http://schemas.microsoft.com/office/drawing/2014/main" id="{613BA8EA-6551-E9D9-5DE8-2EF1EB48A07D}"/>
              </a:ext>
            </a:extLst>
          </p:cNvPr>
          <p:cNvGrpSpPr/>
          <p:nvPr/>
        </p:nvGrpSpPr>
        <p:grpSpPr>
          <a:xfrm>
            <a:off x="4889199" y="1415100"/>
            <a:ext cx="6862534" cy="4548839"/>
            <a:chOff x="2019036" y="2031810"/>
            <a:chExt cx="6862534" cy="4548839"/>
          </a:xfrm>
        </p:grpSpPr>
        <p:pic>
          <p:nvPicPr>
            <p:cNvPr id="3082" name="Picture 3081">
              <a:extLst>
                <a:ext uri="{FF2B5EF4-FFF2-40B4-BE49-F238E27FC236}">
                  <a16:creationId xmlns:a16="http://schemas.microsoft.com/office/drawing/2014/main" id="{17CCC980-92FA-EDE3-0AD5-B1BFF0A54F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19036" y="2031810"/>
              <a:ext cx="6862534" cy="4548839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83" name="TextBox 3082">
                  <a:extLst>
                    <a:ext uri="{FF2B5EF4-FFF2-40B4-BE49-F238E27FC236}">
                      <a16:creationId xmlns:a16="http://schemas.microsoft.com/office/drawing/2014/main" id="{D54B0E99-5804-153E-AA27-073B0BCED349}"/>
                    </a:ext>
                  </a:extLst>
                </p:cNvPr>
                <p:cNvSpPr txBox="1"/>
                <p:nvPr/>
              </p:nvSpPr>
              <p:spPr>
                <a:xfrm>
                  <a:off x="6324122" y="3027548"/>
                  <a:ext cx="2124635" cy="461665"/>
                </a:xfrm>
                <a:prstGeom prst="rect">
                  <a:avLst/>
                </a:prstGeom>
                <a:solidFill>
                  <a:srgbClr val="D09E00">
                    <a:alpha val="30000"/>
                  </a:srgbClr>
                </a:solidFill>
                <a:ln>
                  <a:solidFill>
                    <a:schemeClr val="accent1">
                      <a:shade val="1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3000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>
            <p:sp>
              <p:nvSpPr>
                <p:cNvPr id="3083" name="TextBox 3082">
                  <a:extLst>
                    <a:ext uri="{FF2B5EF4-FFF2-40B4-BE49-F238E27FC236}">
                      <a16:creationId xmlns:a16="http://schemas.microsoft.com/office/drawing/2014/main" id="{D54B0E99-5804-153E-AA27-073B0BCED3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24122" y="3027548"/>
                  <a:ext cx="2124635" cy="461665"/>
                </a:xfrm>
                <a:prstGeom prst="rect">
                  <a:avLst/>
                </a:prstGeom>
                <a:blipFill>
                  <a:blip r:embed="rId9"/>
                  <a:stretch>
                    <a:fillRect r="-570" b="-17949"/>
                  </a:stretch>
                </a:blipFill>
                <a:ln>
                  <a:solidFill>
                    <a:schemeClr val="accent1">
                      <a:shade val="15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33F419E-FE81-D7B9-D758-ED8F6AABF383}"/>
              </a:ext>
            </a:extLst>
          </p:cNvPr>
          <p:cNvGrpSpPr/>
          <p:nvPr/>
        </p:nvGrpSpPr>
        <p:grpSpPr>
          <a:xfrm>
            <a:off x="103711" y="3906914"/>
            <a:ext cx="4986965" cy="2604187"/>
            <a:chOff x="-1895298" y="3532404"/>
            <a:chExt cx="4986965" cy="2604187"/>
          </a:xfrm>
        </p:grpSpPr>
        <p:pic>
          <p:nvPicPr>
            <p:cNvPr id="6" name="Picture 5" descr="A blue box wrapped in plastic&#10;&#10;AI-generated content may be incorrect.">
              <a:extLst>
                <a:ext uri="{FF2B5EF4-FFF2-40B4-BE49-F238E27FC236}">
                  <a16:creationId xmlns:a16="http://schemas.microsoft.com/office/drawing/2014/main" id="{EB7105DE-5F46-71EA-2C7D-593E6D020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89244" y="3832824"/>
              <a:ext cx="2902423" cy="2176817"/>
            </a:xfrm>
            <a:prstGeom prst="rect">
              <a:avLst/>
            </a:prstGeom>
            <a:effectLst>
              <a:outerShdw blurRad="127000" sx="113000" sy="113000" algn="ctr" rotWithShape="0">
                <a:schemeClr val="bg1">
                  <a:alpha val="80000"/>
                </a:schemeClr>
              </a:outerShdw>
            </a:effectLst>
          </p:spPr>
        </p:pic>
        <p:pic>
          <p:nvPicPr>
            <p:cNvPr id="9" name="Picture 8" descr="A large round object wrapped in plastic&#10;&#10;AI-generated content may be incorrect.">
              <a:extLst>
                <a:ext uri="{FF2B5EF4-FFF2-40B4-BE49-F238E27FC236}">
                  <a16:creationId xmlns:a16="http://schemas.microsoft.com/office/drawing/2014/main" id="{E7058E62-516E-B80C-46C5-58CB327F9E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2220822" y="3857928"/>
              <a:ext cx="2604187" cy="1953140"/>
            </a:xfrm>
            <a:prstGeom prst="rect">
              <a:avLst/>
            </a:prstGeom>
            <a:effectLst>
              <a:outerShdw blurRad="127000" sx="113000" sy="113000" algn="ctr" rotWithShape="0">
                <a:schemeClr val="bg1">
                  <a:alpha val="80000"/>
                </a:scheme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63971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D9D76F-61CC-3FBE-73B8-0DED5FF17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715" y="602443"/>
            <a:ext cx="8179674" cy="5967322"/>
          </a:xfrm>
        </p:spPr>
        <p:txBody>
          <a:bodyPr/>
          <a:lstStyle/>
          <a:p>
            <a:r>
              <a:rPr lang="en-US" dirty="0"/>
              <a:t>Wall effect may be our limiting systematic</a:t>
            </a:r>
          </a:p>
          <a:p>
            <a:r>
              <a:rPr lang="en-US" dirty="0"/>
              <a:t>If we can confine the decays to occur just in the </a:t>
            </a:r>
            <a:r>
              <a:rPr lang="en-US" dirty="0" err="1"/>
              <a:t>centre</a:t>
            </a:r>
            <a:r>
              <a:rPr lang="en-US" dirty="0"/>
              <a:t>, we remove this source of uncertainty!</a:t>
            </a:r>
          </a:p>
          <a:p>
            <a:r>
              <a:rPr lang="en-CA" dirty="0"/>
              <a:t>Can we upgrade to use a Penning trap…?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511FAB0F-C9A4-8670-D5B6-E23BAF4E093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baseline="30000" dirty="0"/>
                  <a:t>6</a:t>
                </a:r>
                <a:r>
                  <a:rPr lang="en-US" dirty="0"/>
                  <a:t>He-CRES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6He</a:t>
                </a:r>
                <a:r>
                  <a:rPr lang="en-US" baseline="30000" dirty="0"/>
                  <a:t> </a:t>
                </a:r>
                <a:r>
                  <a:rPr lang="en-US" dirty="0"/>
                  <a:t> CRES</a:t>
                </a:r>
                <a:endParaRPr lang="en-CA" baseline="30000" dirty="0"/>
              </a:p>
            </p:txBody>
          </p:sp>
        </mc:Choice>
        <mc:Fallback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511FAB0F-C9A4-8670-D5B6-E23BAF4E09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676" t="-20354" b="-1946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B719DF6-E07F-E71C-CF20-4468FBBDC677}"/>
              </a:ext>
            </a:extLst>
          </p:cNvPr>
          <p:cNvCxnSpPr/>
          <p:nvPr/>
        </p:nvCxnSpPr>
        <p:spPr>
          <a:xfrm>
            <a:off x="4176713" y="104775"/>
            <a:ext cx="190500" cy="0"/>
          </a:xfrm>
          <a:prstGeom prst="line">
            <a:avLst/>
          </a:prstGeom>
          <a:ln w="44450">
            <a:solidFill>
              <a:srgbClr val="50000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diagram of a red circle with green circles and arrows&#10;&#10;AI-generated content may be incorrect.">
            <a:extLst>
              <a:ext uri="{FF2B5EF4-FFF2-40B4-BE49-F238E27FC236}">
                <a16:creationId xmlns:a16="http://schemas.microsoft.com/office/drawing/2014/main" id="{F1DE9077-35DA-F87D-9226-96B508D89C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212" y="786181"/>
            <a:ext cx="3980711" cy="4132231"/>
          </a:xfrm>
          <a:prstGeom prst="rect">
            <a:avLst/>
          </a:prstGeom>
        </p:spPr>
      </p:pic>
      <p:pic>
        <p:nvPicPr>
          <p:cNvPr id="12" name="Picture 11" descr="A diagram of a transmission operation&#10;&#10;AI-generated content may be incorrect.">
            <a:extLst>
              <a:ext uri="{FF2B5EF4-FFF2-40B4-BE49-F238E27FC236}">
                <a16:creationId xmlns:a16="http://schemas.microsoft.com/office/drawing/2014/main" id="{CA52DC8E-E157-928E-9F77-8C4009B96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5" y="3654343"/>
            <a:ext cx="10040132" cy="2825502"/>
          </a:xfrm>
          <a:prstGeom prst="rect">
            <a:avLst/>
          </a:prstGeom>
          <a:ln w="19050">
            <a:noFill/>
          </a:ln>
        </p:spPr>
      </p:pic>
      <p:pic>
        <p:nvPicPr>
          <p:cNvPr id="9" name="Picture 8" descr="A close-up of several objects&#10;&#10;AI-generated content may be incorrect.">
            <a:extLst>
              <a:ext uri="{FF2B5EF4-FFF2-40B4-BE49-F238E27FC236}">
                <a16:creationId xmlns:a16="http://schemas.microsoft.com/office/drawing/2014/main" id="{98C6131D-908F-47AF-0ED3-824D083744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655" y="5042714"/>
            <a:ext cx="8339345" cy="1527051"/>
          </a:xfrm>
          <a:prstGeom prst="rect">
            <a:avLst/>
          </a:prstGeom>
        </p:spPr>
      </p:pic>
      <p:pic>
        <p:nvPicPr>
          <p:cNvPr id="11" name="Picture 10" descr="A graph of a graph showing the same number of objects&#10;&#10;AI-generated content may be incorrect.">
            <a:extLst>
              <a:ext uri="{FF2B5EF4-FFF2-40B4-BE49-F238E27FC236}">
                <a16:creationId xmlns:a16="http://schemas.microsoft.com/office/drawing/2014/main" id="{AE4D7E03-8F13-4EC3-3691-C84334E7C1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5" y="2802239"/>
            <a:ext cx="4740190" cy="3179939"/>
          </a:xfrm>
          <a:prstGeom prst="rect">
            <a:avLst/>
          </a:prstGeom>
        </p:spPr>
      </p:pic>
      <p:pic>
        <p:nvPicPr>
          <p:cNvPr id="14" name="Picture 13" descr="A graph of a graph with numbers and a line&#10;&#10;AI-generated content may be incorrect.">
            <a:extLst>
              <a:ext uri="{FF2B5EF4-FFF2-40B4-BE49-F238E27FC236}">
                <a16:creationId xmlns:a16="http://schemas.microsoft.com/office/drawing/2014/main" id="{371B0513-D994-ACC4-D5F2-5993C5B64B5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3" y="2717350"/>
            <a:ext cx="5176040" cy="3513662"/>
          </a:xfrm>
          <a:prstGeom prst="rect">
            <a:avLst/>
          </a:prstGeom>
        </p:spPr>
      </p:pic>
      <p:pic>
        <p:nvPicPr>
          <p:cNvPr id="16" name="Picture 15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1F751CE8-86DA-A3AF-78E0-2FC6120254B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5" t="52520" r="31634"/>
          <a:stretch>
            <a:fillRect/>
          </a:stretch>
        </p:blipFill>
        <p:spPr>
          <a:xfrm>
            <a:off x="264076" y="508002"/>
            <a:ext cx="11663847" cy="501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09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CE1EF8C-D985-6844-B140-858021815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991330A-FD7E-8494-57F3-0E4FF3CEE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large bunch sizes</a:t>
            </a:r>
            <a:endParaRPr lang="en-CA" dirty="0"/>
          </a:p>
        </p:txBody>
      </p:sp>
      <p:pic>
        <p:nvPicPr>
          <p:cNvPr id="5" name="Picture 4" descr="A graph of a graph&#10;&#10;AI-generated content may be incorrect.">
            <a:extLst>
              <a:ext uri="{FF2B5EF4-FFF2-40B4-BE49-F238E27FC236}">
                <a16:creationId xmlns:a16="http://schemas.microsoft.com/office/drawing/2014/main" id="{E1DD37BF-8830-D27C-98CD-BCCD8F577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1"/>
          <a:stretch>
            <a:fillRect/>
          </a:stretch>
        </p:blipFill>
        <p:spPr>
          <a:xfrm>
            <a:off x="103711" y="602443"/>
            <a:ext cx="6895924" cy="4938548"/>
          </a:xfrm>
          <a:prstGeom prst="rect">
            <a:avLst/>
          </a:prstGeom>
        </p:spPr>
      </p:pic>
      <p:pic>
        <p:nvPicPr>
          <p:cNvPr id="7" name="Picture 6" descr="A graph of a number of particles&#10;&#10;AI-generated content may be incorrect.">
            <a:extLst>
              <a:ext uri="{FF2B5EF4-FFF2-40B4-BE49-F238E27FC236}">
                <a16:creationId xmlns:a16="http://schemas.microsoft.com/office/drawing/2014/main" id="{39769218-9FB1-767A-8D22-6201A33615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491" y="1937982"/>
            <a:ext cx="6640095" cy="463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2101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310E3-DEBA-48F0-2C72-73234F423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F004704-30A3-4320-EF2D-C3F02F9CC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1CBE02D-DF86-B643-F226-FC6A5360B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large bunch sizes</a:t>
            </a:r>
            <a:endParaRPr lang="en-CA" dirty="0"/>
          </a:p>
        </p:txBody>
      </p:sp>
      <p:pic>
        <p:nvPicPr>
          <p:cNvPr id="5" name="Picture 4" descr="A graph of a graph&#10;&#10;AI-generated content may be incorrect.">
            <a:extLst>
              <a:ext uri="{FF2B5EF4-FFF2-40B4-BE49-F238E27FC236}">
                <a16:creationId xmlns:a16="http://schemas.microsoft.com/office/drawing/2014/main" id="{99C01BDB-A110-EB55-344C-444A64F40D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1"/>
          <a:stretch>
            <a:fillRect/>
          </a:stretch>
        </p:blipFill>
        <p:spPr>
          <a:xfrm>
            <a:off x="103711" y="602443"/>
            <a:ext cx="6895924" cy="4938548"/>
          </a:xfrm>
          <a:prstGeom prst="rect">
            <a:avLst/>
          </a:prstGeom>
        </p:spPr>
      </p:pic>
      <p:pic>
        <p:nvPicPr>
          <p:cNvPr id="7" name="Picture 6" descr="A graph of a number of particles&#10;&#10;AI-generated content may be incorrect.">
            <a:extLst>
              <a:ext uri="{FF2B5EF4-FFF2-40B4-BE49-F238E27FC236}">
                <a16:creationId xmlns:a16="http://schemas.microsoft.com/office/drawing/2014/main" id="{D11171E4-2D14-9028-248F-26CE4BE9A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491" y="1937982"/>
            <a:ext cx="6640095" cy="4631783"/>
          </a:xfrm>
          <a:prstGeom prst="rect">
            <a:avLst/>
          </a:prstGeom>
        </p:spPr>
      </p:pic>
      <p:pic>
        <p:nvPicPr>
          <p:cNvPr id="4" name="Picture 3" descr="A close-up of a metal machine&#10;&#10;AI-generated content may be incorrect.">
            <a:extLst>
              <a:ext uri="{FF2B5EF4-FFF2-40B4-BE49-F238E27FC236}">
                <a16:creationId xmlns:a16="http://schemas.microsoft.com/office/drawing/2014/main" id="{7E0AD24B-E89A-284A-F474-C50CFAED57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0"/>
          <a:stretch>
            <a:fillRect/>
          </a:stretch>
        </p:blipFill>
        <p:spPr>
          <a:xfrm>
            <a:off x="1107091" y="801088"/>
            <a:ext cx="10242395" cy="545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2204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D8A8487-D643-F61C-87C7-2A6D8014E2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Hot off the presses, get’s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0.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CA" dirty="0"/>
                  <a:t> per bunch, more possible with a “simple” re-alignment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D8A8487-D643-F61C-87C7-2A6D8014E2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3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B9FA8EE9-B458-DFDE-A70C-714924722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GOLIATH seems to work for heavier masses</a:t>
            </a:r>
            <a:endParaRPr lang="en-CA" dirty="0"/>
          </a:p>
        </p:txBody>
      </p:sp>
      <p:pic>
        <p:nvPicPr>
          <p:cNvPr id="5" name="Picture 4" descr="A graph with black dots&#10;&#10;AI-generated content may be incorrect.">
            <a:extLst>
              <a:ext uri="{FF2B5EF4-FFF2-40B4-BE49-F238E27FC236}">
                <a16:creationId xmlns:a16="http://schemas.microsoft.com/office/drawing/2014/main" id="{967296E9-DC1A-1834-8BA9-9B9CFD0DB3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15" y="1481704"/>
            <a:ext cx="4535588" cy="4786694"/>
          </a:xfrm>
          <a:prstGeom prst="rect">
            <a:avLst/>
          </a:prstGeom>
        </p:spPr>
      </p:pic>
      <p:pic>
        <p:nvPicPr>
          <p:cNvPr id="7" name="Picture 6" descr="A comparison of a graph&#10;&#10;AI-generated content may be incorrect.">
            <a:extLst>
              <a:ext uri="{FF2B5EF4-FFF2-40B4-BE49-F238E27FC236}">
                <a16:creationId xmlns:a16="http://schemas.microsoft.com/office/drawing/2014/main" id="{EDC25A9A-45AB-9F23-75D9-5AA2CD0ACB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087" y="1650308"/>
            <a:ext cx="5276098" cy="2071120"/>
          </a:xfrm>
          <a:prstGeom prst="rect">
            <a:avLst/>
          </a:prstGeom>
        </p:spPr>
      </p:pic>
      <p:pic>
        <p:nvPicPr>
          <p:cNvPr id="9" name="Picture 8" descr="A screenshot of a graph&#10;&#10;AI-generated content may be incorrect.">
            <a:extLst>
              <a:ext uri="{FF2B5EF4-FFF2-40B4-BE49-F238E27FC236}">
                <a16:creationId xmlns:a16="http://schemas.microsoft.com/office/drawing/2014/main" id="{10584D14-6338-B6C3-B6E3-116F8EB092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103" y="4146986"/>
            <a:ext cx="5148082" cy="21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6965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FF6C4-89C3-72D5-CE9C-C2F94A214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AAFB41-F682-980C-EF75-C2CF1F036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3" y="-25913"/>
            <a:ext cx="11277600" cy="690983"/>
          </a:xfrm>
        </p:spPr>
        <p:txBody>
          <a:bodyPr/>
          <a:lstStyle/>
          <a:p>
            <a:r>
              <a:rPr lang="en-CA" dirty="0"/>
              <a:t>MARS: a heavily utilized spectrometer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AE2E09B-5443-52D7-E1C4-F727EA186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714" y="602443"/>
            <a:ext cx="4592329" cy="5967322"/>
          </a:xfrm>
        </p:spPr>
        <p:txBody>
          <a:bodyPr/>
          <a:lstStyle/>
          <a:p>
            <a:r>
              <a:rPr lang="en-US" dirty="0"/>
              <a:t>Follows a LN</a:t>
            </a:r>
            <a:r>
              <a:rPr lang="en-US" baseline="-25000" dirty="0"/>
              <a:t>2</a:t>
            </a:r>
            <a:r>
              <a:rPr lang="en-US" dirty="0"/>
              <a:t>-cooled H</a:t>
            </a:r>
            <a:r>
              <a:rPr lang="en-US" baseline="-25000" dirty="0"/>
              <a:t>2</a:t>
            </a:r>
            <a:r>
              <a:rPr lang="en-US" dirty="0"/>
              <a:t> target for inverse kinematic reactions. </a:t>
            </a:r>
          </a:p>
          <a:p>
            <a:r>
              <a:rPr lang="en-US" dirty="0"/>
              <a:t>Very pure beams!</a:t>
            </a:r>
          </a:p>
          <a:p>
            <a:r>
              <a:rPr lang="en-US" dirty="0"/>
              <a:t>SATURN is on the horizon </a:t>
            </a:r>
          </a:p>
        </p:txBody>
      </p:sp>
      <p:pic>
        <p:nvPicPr>
          <p:cNvPr id="9" name="Picture 8" descr="A diagram of a complex structure&#10;&#10;AI-generated content may be incorrect.">
            <a:extLst>
              <a:ext uri="{FF2B5EF4-FFF2-40B4-BE49-F238E27FC236}">
                <a16:creationId xmlns:a16="http://schemas.microsoft.com/office/drawing/2014/main" id="{B0F46D84-C353-6E3A-A2B9-1E89DFB9C8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043" y="511139"/>
            <a:ext cx="7455054" cy="4859351"/>
          </a:xfrm>
          <a:prstGeom prst="rect">
            <a:avLst/>
          </a:prstGeom>
        </p:spPr>
      </p:pic>
      <p:pic>
        <p:nvPicPr>
          <p:cNvPr id="20" name="Picture 19" descr="A diagram of a periodic table&#10;&#10;AI-generated content may be incorrect.">
            <a:extLst>
              <a:ext uri="{FF2B5EF4-FFF2-40B4-BE49-F238E27FC236}">
                <a16:creationId xmlns:a16="http://schemas.microsoft.com/office/drawing/2014/main" id="{79326909-CA55-ACD1-F9B0-35CFC8D1B6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5" y="3576918"/>
            <a:ext cx="4437824" cy="29794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759881DF-4609-D080-6D3F-3E9311D34D79}"/>
              </a:ext>
            </a:extLst>
          </p:cNvPr>
          <p:cNvGrpSpPr/>
          <p:nvPr/>
        </p:nvGrpSpPr>
        <p:grpSpPr>
          <a:xfrm>
            <a:off x="4755463" y="3083410"/>
            <a:ext cx="7089422" cy="3304476"/>
            <a:chOff x="4755463" y="3083410"/>
            <a:chExt cx="7089422" cy="3304476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C2FB6F6-AFA7-53C7-2BE0-DE6BAA1BB885}"/>
                </a:ext>
              </a:extLst>
            </p:cNvPr>
            <p:cNvSpPr/>
            <p:nvPr/>
          </p:nvSpPr>
          <p:spPr>
            <a:xfrm rot="2909184">
              <a:off x="5173474" y="2759655"/>
              <a:ext cx="1084218" cy="1920240"/>
            </a:xfrm>
            <a:prstGeom prst="ellipse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8DD2A01-AD2B-034B-EBD6-4060894692E7}"/>
                </a:ext>
              </a:extLst>
            </p:cNvPr>
            <p:cNvSpPr/>
            <p:nvPr/>
          </p:nvSpPr>
          <p:spPr>
            <a:xfrm>
              <a:off x="6611112" y="3474720"/>
              <a:ext cx="5230438" cy="2913166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0" name="Picture 2" descr="MARS Spectrometer">
              <a:extLst>
                <a:ext uri="{FF2B5EF4-FFF2-40B4-BE49-F238E27FC236}">
                  <a16:creationId xmlns:a16="http://schemas.microsoft.com/office/drawing/2014/main" id="{20A2777E-72CF-E7AD-C628-04C8F1F0E7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4123"/>
            <a:stretch>
              <a:fillRect/>
            </a:stretch>
          </p:blipFill>
          <p:spPr bwMode="auto">
            <a:xfrm>
              <a:off x="7152848" y="3830282"/>
              <a:ext cx="4153637" cy="2395555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8886472-7491-E923-589B-92510016E03E}"/>
                </a:ext>
              </a:extLst>
            </p:cNvPr>
            <p:cNvSpPr/>
            <p:nvPr/>
          </p:nvSpPr>
          <p:spPr>
            <a:xfrm>
              <a:off x="6614447" y="3474232"/>
              <a:ext cx="5230438" cy="2913166"/>
            </a:xfrm>
            <a:prstGeom prst="ellipse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67F65B5-9A44-681D-56CD-EFBC381B70C0}"/>
                </a:ext>
              </a:extLst>
            </p:cNvPr>
            <p:cNvCxnSpPr>
              <a:stCxn id="21" idx="4"/>
              <a:endCxn id="23" idx="3"/>
            </p:cNvCxnSpPr>
            <p:nvPr/>
          </p:nvCxnSpPr>
          <p:spPr>
            <a:xfrm>
              <a:off x="4996647" y="4356140"/>
              <a:ext cx="2383780" cy="1604635"/>
            </a:xfrm>
            <a:prstGeom prst="line">
              <a:avLst/>
            </a:prstGeom>
            <a:ln w="57150">
              <a:solidFill>
                <a:srgbClr val="7030A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2FBCAB8-5FE0-77B5-D079-161385B27E05}"/>
                </a:ext>
              </a:extLst>
            </p:cNvPr>
            <p:cNvCxnSpPr>
              <a:stCxn id="21" idx="0"/>
              <a:endCxn id="23" idx="0"/>
            </p:cNvCxnSpPr>
            <p:nvPr/>
          </p:nvCxnSpPr>
          <p:spPr>
            <a:xfrm>
              <a:off x="6434519" y="3083410"/>
              <a:ext cx="2795147" cy="390822"/>
            </a:xfrm>
            <a:prstGeom prst="line">
              <a:avLst/>
            </a:prstGeom>
            <a:ln w="57150">
              <a:solidFill>
                <a:srgbClr val="7030A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25D7111-9B14-20D4-4BD7-5C4667A81501}"/>
              </a:ext>
            </a:extLst>
          </p:cNvPr>
          <p:cNvSpPr txBox="1"/>
          <p:nvPr/>
        </p:nvSpPr>
        <p:spPr>
          <a:xfrm>
            <a:off x="6548800" y="728166"/>
            <a:ext cx="5479143" cy="224676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strike="noStrike" spc="-1" dirty="0">
                <a:solidFill>
                  <a:srgbClr val="C00000"/>
                </a:solidFill>
              </a:rPr>
              <a:t>Limitations:</a:t>
            </a:r>
          </a:p>
          <a:p>
            <a:pPr marL="457200" indent="-457200">
              <a:buClr>
                <a:srgbClr val="690000"/>
              </a:buClr>
              <a:buFont typeface="Arial" panose="020B0604020202020204" pitchFamily="34" charset="0"/>
              <a:buChar char="•"/>
            </a:pPr>
            <a:r>
              <a:rPr lang="en-US" sz="2800" b="1" strike="noStrike" spc="-1" dirty="0">
                <a:solidFill>
                  <a:srgbClr val="C00000"/>
                </a:solidFill>
              </a:rPr>
              <a:t>Rigidity (&lt;2 Tm)</a:t>
            </a:r>
          </a:p>
          <a:p>
            <a:pPr marL="457200" indent="-457200">
              <a:buClr>
                <a:srgbClr val="690000"/>
              </a:buClr>
              <a:buFont typeface="Arial" panose="020B0604020202020204" pitchFamily="34" charset="0"/>
              <a:buChar char="•"/>
            </a:pPr>
            <a:r>
              <a:rPr lang="en-US" sz="2800" b="1" strike="noStrike" spc="-1" dirty="0">
                <a:solidFill>
                  <a:srgbClr val="C00000"/>
                </a:solidFill>
              </a:rPr>
              <a:t>Acceptance</a:t>
            </a:r>
          </a:p>
          <a:p>
            <a:pPr marL="457200" indent="-457200">
              <a:buClr>
                <a:srgbClr val="690000"/>
              </a:buClr>
              <a:buFont typeface="Arial" panose="020B0604020202020204" pitchFamily="34" charset="0"/>
              <a:buChar char="•"/>
            </a:pPr>
            <a:r>
              <a:rPr lang="en-US" sz="2800" b="1" strike="noStrike" spc="-1" dirty="0">
                <a:solidFill>
                  <a:srgbClr val="C00000"/>
                </a:solidFill>
              </a:rPr>
              <a:t>No room for instrumentation</a:t>
            </a:r>
          </a:p>
          <a:p>
            <a:pPr marL="457200" indent="-457200">
              <a:buClr>
                <a:srgbClr val="690000"/>
              </a:buClr>
              <a:buFont typeface="Arial" panose="020B0604020202020204" pitchFamily="34" charset="0"/>
              <a:buChar char="•"/>
            </a:pPr>
            <a:r>
              <a:rPr lang="en-US" sz="2800" b="1" strike="noStrike" spc="-1" dirty="0">
                <a:solidFill>
                  <a:srgbClr val="C00000"/>
                </a:solidFill>
              </a:rPr>
              <a:t>Aging components </a:t>
            </a:r>
          </a:p>
        </p:txBody>
      </p:sp>
    </p:spTree>
    <p:extLst>
      <p:ext uri="{BB962C8B-B14F-4D97-AF65-F5344CB8AC3E}">
        <p14:creationId xmlns:p14="http://schemas.microsoft.com/office/powerpoint/2010/main" val="426471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0FD79A0-ACA0-F7BB-E669-C510054EF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714" y="602443"/>
            <a:ext cx="11984575" cy="5967322"/>
          </a:xfrm>
        </p:spPr>
        <p:txBody>
          <a:bodyPr/>
          <a:lstStyle/>
          <a:p>
            <a:r>
              <a:rPr lang="en-US" dirty="0"/>
              <a:t>Separator and Analyzer at TAMU for Understanding Reactions of Nuclei</a:t>
            </a:r>
          </a:p>
          <a:p>
            <a:r>
              <a:rPr lang="en-US" dirty="0"/>
              <a:t>Unique opportunity:</a:t>
            </a:r>
          </a:p>
          <a:p>
            <a:pPr lvl="1"/>
            <a:r>
              <a:rPr lang="en-US" dirty="0"/>
              <a:t>CI Building extension for radiation effects</a:t>
            </a:r>
          </a:p>
          <a:p>
            <a:pPr lvl="1"/>
            <a:r>
              <a:rPr lang="en-US" dirty="0"/>
              <a:t>“Energy gap” with current facilities in the US  (15-50 MeV/u)</a:t>
            </a:r>
          </a:p>
          <a:p>
            <a:endParaRPr lang="en-US" dirty="0"/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3.5 Tm rigidity  </a:t>
            </a:r>
          </a:p>
          <a:p>
            <a:pPr lvl="1"/>
            <a:r>
              <a:rPr lang="en-US" dirty="0"/>
              <a:t>Large acceptance</a:t>
            </a:r>
          </a:p>
          <a:p>
            <a:pPr lvl="1"/>
            <a:r>
              <a:rPr lang="en-US" dirty="0"/>
              <a:t>Room for Phase II and </a:t>
            </a:r>
            <a:r>
              <a:rPr lang="en-US" dirty="0" err="1"/>
              <a:t>instru</a:t>
            </a:r>
            <a:r>
              <a:rPr lang="en-US" dirty="0"/>
              <a:t>-</a:t>
            </a:r>
            <a:br>
              <a:rPr lang="en-US" dirty="0"/>
            </a:br>
            <a:r>
              <a:rPr lang="en-US" dirty="0"/>
              <a:t>mentation</a:t>
            </a:r>
          </a:p>
          <a:p>
            <a:pPr lvl="1"/>
            <a:r>
              <a:rPr lang="en-US" dirty="0"/>
              <a:t>RIBs intensities 10x – 100x </a:t>
            </a:r>
            <a:br>
              <a:rPr lang="en-US" dirty="0"/>
            </a:br>
            <a:r>
              <a:rPr lang="en-US" dirty="0"/>
              <a:t>more than MARS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F98051-9967-F06E-2FC3-7DC042DCE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33" y="-25913"/>
            <a:ext cx="11277600" cy="690983"/>
          </a:xfrm>
        </p:spPr>
        <p:txBody>
          <a:bodyPr/>
          <a:lstStyle/>
          <a:p>
            <a:r>
              <a:rPr lang="en-US" dirty="0"/>
              <a:t>SATURN concept</a:t>
            </a:r>
            <a:endParaRPr lang="en-CA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AB1ADBE1-FEDA-E550-BEA9-DA0E1A89B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156975" y="3133165"/>
            <a:ext cx="6931311" cy="3307976"/>
          </a:xfrm>
          <a:prstGeom prst="rect">
            <a:avLst/>
          </a:prstGeom>
          <a:ln w="0">
            <a:noFill/>
          </a:ln>
        </p:spPr>
      </p:pic>
      <p:pic>
        <p:nvPicPr>
          <p:cNvPr id="1026" name="Picture 2" descr="Michigan State Spartans - Wikipedia">
            <a:extLst>
              <a:ext uri="{FF2B5EF4-FFF2-40B4-BE49-F238E27FC236}">
                <a16:creationId xmlns:a16="http://schemas.microsoft.com/office/drawing/2014/main" id="{6320DCDB-12F5-05F7-8400-579837676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0510" y="2049533"/>
            <a:ext cx="955008" cy="95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87C9114-845B-4FAB-6A9A-3EC945460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1939" y="2049533"/>
            <a:ext cx="1059794" cy="95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4548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512C49D-2863-15AE-9002-18B0D02A4A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Mirror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/>
                  <a:t> transitions</a:t>
                </a:r>
              </a:p>
              <a:p>
                <a:pPr lvl="1"/>
                <a:r>
                  <a:rPr lang="en-CA" dirty="0"/>
                  <a:t>Good (best?) way to check the</a:t>
                </a:r>
                <a:br>
                  <a:rPr lang="en-CA" dirty="0"/>
                </a:br>
                <a:r>
                  <a:rPr lang="en-CA" dirty="0"/>
                  <a:t>model dependence</a:t>
                </a:r>
              </a:p>
              <a:p>
                <a:pPr lvl="1"/>
                <a:endParaRPr lang="en-CA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512C49D-2863-15AE-9002-18B0D02A4A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83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07F2AE60-2E7C-1C06-DBF2-2E91DE7AA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would I care about SATURN?</a:t>
            </a:r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301F690-9DF1-90BC-CAE1-30661579DF70}"/>
                  </a:ext>
                </a:extLst>
              </p:cNvPr>
              <p:cNvSpPr txBox="1"/>
              <p:nvPr/>
            </p:nvSpPr>
            <p:spPr>
              <a:xfrm>
                <a:off x="5517775" y="771168"/>
                <a:ext cx="6622763" cy="693267"/>
              </a:xfrm>
              <a:prstGeom prst="rect">
                <a:avLst/>
              </a:prstGeom>
              <a:solidFill>
                <a:srgbClr val="D09E00">
                  <a:alpha val="20000"/>
                </a:srgbClr>
              </a:solidFill>
              <a:ln w="2540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b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NS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b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NS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b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−(</m:t>
                    </m:r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bSup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CA" sz="2400" dirty="0"/>
                  <a:t> 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301F690-9DF1-90BC-CAE1-30661579DF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7775" y="771168"/>
                <a:ext cx="6622763" cy="6932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 descr="A graph of different numbers and their names&#10;&#10;AI-generated content may be incorrect.">
            <a:extLst>
              <a:ext uri="{FF2B5EF4-FFF2-40B4-BE49-F238E27FC236}">
                <a16:creationId xmlns:a16="http://schemas.microsoft.com/office/drawing/2014/main" id="{8ACD1CF5-E292-56A9-83B1-3763854CE6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2" r="43885" b="5957"/>
          <a:stretch>
            <a:fillRect/>
          </a:stretch>
        </p:blipFill>
        <p:spPr>
          <a:xfrm>
            <a:off x="650999" y="2078966"/>
            <a:ext cx="3897576" cy="4490799"/>
          </a:xfrm>
          <a:prstGeom prst="rect">
            <a:avLst/>
          </a:prstGeom>
        </p:spPr>
      </p:pic>
      <p:pic>
        <p:nvPicPr>
          <p:cNvPr id="32" name="Picture 31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F4F410EE-1701-4922-77C8-6F940ADF05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102" y="1464435"/>
            <a:ext cx="5663319" cy="501608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484DF711-6D17-6237-9054-6E468B794990}"/>
              </a:ext>
            </a:extLst>
          </p:cNvPr>
          <p:cNvGrpSpPr/>
          <p:nvPr/>
        </p:nvGrpSpPr>
        <p:grpSpPr>
          <a:xfrm>
            <a:off x="1888104" y="2929816"/>
            <a:ext cx="2273166" cy="3283743"/>
            <a:chOff x="1634467" y="2676526"/>
            <a:chExt cx="2273166" cy="328374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75D7947-9906-CA1F-0A7C-4F7333E28114}"/>
                </a:ext>
              </a:extLst>
            </p:cNvPr>
            <p:cNvSpPr/>
            <p:nvPr/>
          </p:nvSpPr>
          <p:spPr>
            <a:xfrm>
              <a:off x="3104199" y="3256347"/>
              <a:ext cx="83070" cy="267772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5D395B8-AA53-672B-45F8-C1BACA91A779}"/>
                </a:ext>
              </a:extLst>
            </p:cNvPr>
            <p:cNvSpPr/>
            <p:nvPr/>
          </p:nvSpPr>
          <p:spPr>
            <a:xfrm>
              <a:off x="2383156" y="4683918"/>
              <a:ext cx="76760" cy="1276351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BED4873-8131-9107-5D0B-8C9FD99F3965}"/>
                </a:ext>
              </a:extLst>
            </p:cNvPr>
            <p:cNvSpPr/>
            <p:nvPr/>
          </p:nvSpPr>
          <p:spPr>
            <a:xfrm>
              <a:off x="1662113" y="3371850"/>
              <a:ext cx="76760" cy="258841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FF79F5B-F4A8-6881-A60D-B3AEDFFB55D4}"/>
                </a:ext>
              </a:extLst>
            </p:cNvPr>
            <p:cNvSpPr/>
            <p:nvPr/>
          </p:nvSpPr>
          <p:spPr>
            <a:xfrm>
              <a:off x="3830872" y="3062884"/>
              <a:ext cx="76761" cy="289738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11385C1-47DC-2164-F3BF-EC2A6BD12F3D}"/>
                </a:ext>
              </a:extLst>
            </p:cNvPr>
            <p:cNvSpPr/>
            <p:nvPr/>
          </p:nvSpPr>
          <p:spPr>
            <a:xfrm>
              <a:off x="1634467" y="2676526"/>
              <a:ext cx="53607" cy="1905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F11E267-23AF-9C0C-EF33-7DD8E8F1E200}"/>
              </a:ext>
            </a:extLst>
          </p:cNvPr>
          <p:cNvGrpSpPr/>
          <p:nvPr/>
        </p:nvGrpSpPr>
        <p:grpSpPr>
          <a:xfrm>
            <a:off x="5608538" y="1638183"/>
            <a:ext cx="3079082" cy="1947921"/>
            <a:chOff x="5406833" y="1520616"/>
            <a:chExt cx="3079082" cy="1947921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91BB018-F16A-5FEB-F9C1-38F52A42B1BB}"/>
                    </a:ext>
                  </a:extLst>
                </p:cNvPr>
                <p:cNvSpPr txBox="1"/>
                <p:nvPr/>
              </p:nvSpPr>
              <p:spPr>
                <a:xfrm>
                  <a:off x="6551338" y="2637540"/>
                  <a:ext cx="1289718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80000"/>
                    </a:lnSpc>
                  </a:pPr>
                  <a:r>
                    <a:rPr lang="en-US" sz="2000" baseline="30000" dirty="0"/>
                    <a:t>34</a:t>
                  </a:r>
                  <a:r>
                    <a:rPr lang="en-US" sz="2000" dirty="0"/>
                    <a:t>Ar</a:t>
                  </a:r>
                  <a:br>
                    <a:rPr lang="en-US" sz="2000" dirty="0"/>
                  </a:br>
                  <a:r>
                    <a:rPr lang="en-US" sz="2000" dirty="0"/>
                    <a:t>  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→</m:t>
                      </m:r>
                    </m:oMath>
                  </a14:m>
                  <a:r>
                    <a:rPr lang="en-CA" sz="2000" baseline="30000" dirty="0"/>
                    <a:t>34</a:t>
                  </a:r>
                  <a:r>
                    <a:rPr lang="en-CA" sz="2000" dirty="0"/>
                    <a:t>Cl</a:t>
                  </a:r>
                  <a:br>
                    <a:rPr lang="en-CA" sz="2000" dirty="0"/>
                  </a:br>
                  <a:r>
                    <a:rPr lang="en-CA" sz="2000" dirty="0"/>
                    <a:t>      </a:t>
                  </a:r>
                  <a14:m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→</m:t>
                      </m:r>
                    </m:oMath>
                  </a14:m>
                  <a:r>
                    <a:rPr lang="en-CA" sz="2000" baseline="30000" dirty="0"/>
                    <a:t>34</a:t>
                  </a:r>
                  <a:r>
                    <a:rPr lang="en-CA" sz="2000" dirty="0"/>
                    <a:t>S</a:t>
                  </a:r>
                </a:p>
              </p:txBody>
            </p:sp>
          </mc:Choice>
          <mc:Fallback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91BB018-F16A-5FEB-F9C1-38F52A42B1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1338" y="2637540"/>
                  <a:ext cx="1289718" cy="830997"/>
                </a:xfrm>
                <a:prstGeom prst="rect">
                  <a:avLst/>
                </a:prstGeom>
                <a:blipFill>
                  <a:blip r:embed="rId7"/>
                  <a:stretch>
                    <a:fillRect l="-1422" t="-11029" b="-13235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224AFA4-2379-02B1-2E15-96A50BEA64D4}"/>
                    </a:ext>
                  </a:extLst>
                </p:cNvPr>
                <p:cNvSpPr txBox="1"/>
                <p:nvPr/>
              </p:nvSpPr>
              <p:spPr>
                <a:xfrm>
                  <a:off x="7196197" y="1689096"/>
                  <a:ext cx="1289718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80000"/>
                    </a:lnSpc>
                  </a:pPr>
                  <a:r>
                    <a:rPr lang="en-US" sz="2000" baseline="30000" dirty="0"/>
                    <a:t>38</a:t>
                  </a:r>
                  <a:r>
                    <a:rPr lang="en-US" sz="2000" dirty="0"/>
                    <a:t>Ca</a:t>
                  </a:r>
                </a:p>
                <a:p>
                  <a:pPr>
                    <a:lnSpc>
                      <a:spcPct val="80000"/>
                    </a:lnSpc>
                  </a:pPr>
                  <a:r>
                    <a:rPr lang="en-US" sz="2000" b="0" dirty="0"/>
                    <a:t>   </a:t>
                  </a:r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→</m:t>
                      </m:r>
                    </m:oMath>
                  </a14:m>
                  <a:r>
                    <a:rPr lang="en-CA" sz="2000" baseline="30000" dirty="0"/>
                    <a:t>38m</a:t>
                  </a:r>
                  <a:r>
                    <a:rPr lang="en-CA" sz="2000" dirty="0"/>
                    <a:t>K</a:t>
                  </a:r>
                  <a:br>
                    <a:rPr lang="en-CA" sz="2000" dirty="0"/>
                  </a:br>
                  <a:r>
                    <a:rPr lang="en-CA" sz="2000" dirty="0"/>
                    <a:t>      </a:t>
                  </a:r>
                  <a14:m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→</m:t>
                      </m:r>
                    </m:oMath>
                  </a14:m>
                  <a:r>
                    <a:rPr lang="en-CA" sz="2000" baseline="30000" dirty="0"/>
                    <a:t>38</a:t>
                  </a:r>
                  <a:r>
                    <a:rPr lang="en-CA" sz="2000" dirty="0"/>
                    <a:t>Ar</a:t>
                  </a:r>
                </a:p>
              </p:txBody>
            </p:sp>
          </mc:Choice>
          <mc:Fallback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224AFA4-2379-02B1-2E15-96A50BEA64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96197" y="1689096"/>
                  <a:ext cx="1289718" cy="830997"/>
                </a:xfrm>
                <a:prstGeom prst="rect">
                  <a:avLst/>
                </a:prstGeom>
                <a:blipFill>
                  <a:blip r:embed="rId8"/>
                  <a:stretch>
                    <a:fillRect l="-1422" t="-10219" r="-3318" b="-12409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25FC268-B6D4-3C1A-5555-CDB5D6C2B7E0}"/>
                </a:ext>
              </a:extLst>
            </p:cNvPr>
            <p:cNvGrpSpPr/>
            <p:nvPr/>
          </p:nvGrpSpPr>
          <p:grpSpPr>
            <a:xfrm>
              <a:off x="5406833" y="1520616"/>
              <a:ext cx="1581956" cy="878226"/>
              <a:chOff x="5406833" y="1520616"/>
              <a:chExt cx="1581956" cy="878226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134300D6-0975-FD3A-B273-33FB646709C4}"/>
                  </a:ext>
                </a:extLst>
              </p:cNvPr>
              <p:cNvSpPr/>
              <p:nvPr/>
            </p:nvSpPr>
            <p:spPr>
              <a:xfrm>
                <a:off x="5406833" y="1520616"/>
                <a:ext cx="1126353" cy="412956"/>
              </a:xfrm>
              <a:custGeom>
                <a:avLst/>
                <a:gdLst>
                  <a:gd name="connsiteX0" fmla="*/ 441960 w 1356360"/>
                  <a:gd name="connsiteY0" fmla="*/ 312420 h 312420"/>
                  <a:gd name="connsiteX1" fmla="*/ 7620 w 1356360"/>
                  <a:gd name="connsiteY1" fmla="*/ 304800 h 312420"/>
                  <a:gd name="connsiteX2" fmla="*/ 0 w 1356360"/>
                  <a:gd name="connsiteY2" fmla="*/ 0 h 312420"/>
                  <a:gd name="connsiteX3" fmla="*/ 1356360 w 1356360"/>
                  <a:gd name="connsiteY3" fmla="*/ 7620 h 312420"/>
                  <a:gd name="connsiteX4" fmla="*/ 1356360 w 1356360"/>
                  <a:gd name="connsiteY4" fmla="*/ 281940 h 312420"/>
                  <a:gd name="connsiteX5" fmla="*/ 914400 w 1356360"/>
                  <a:gd name="connsiteY5" fmla="*/ 274320 h 312420"/>
                  <a:gd name="connsiteX6" fmla="*/ 762000 w 1356360"/>
                  <a:gd name="connsiteY6" fmla="*/ 228600 h 312420"/>
                  <a:gd name="connsiteX7" fmla="*/ 563880 w 1356360"/>
                  <a:gd name="connsiteY7" fmla="*/ 259080 h 312420"/>
                  <a:gd name="connsiteX8" fmla="*/ 441960 w 1356360"/>
                  <a:gd name="connsiteY8" fmla="*/ 312420 h 312420"/>
                  <a:gd name="connsiteX0" fmla="*/ 441960 w 1356360"/>
                  <a:gd name="connsiteY0" fmla="*/ 419032 h 419032"/>
                  <a:gd name="connsiteX1" fmla="*/ 7620 w 1356360"/>
                  <a:gd name="connsiteY1" fmla="*/ 411412 h 419032"/>
                  <a:gd name="connsiteX2" fmla="*/ 0 w 1356360"/>
                  <a:gd name="connsiteY2" fmla="*/ 106612 h 419032"/>
                  <a:gd name="connsiteX3" fmla="*/ 1121397 w 1356360"/>
                  <a:gd name="connsiteY3" fmla="*/ 0 h 419032"/>
                  <a:gd name="connsiteX4" fmla="*/ 1356360 w 1356360"/>
                  <a:gd name="connsiteY4" fmla="*/ 388552 h 419032"/>
                  <a:gd name="connsiteX5" fmla="*/ 914400 w 1356360"/>
                  <a:gd name="connsiteY5" fmla="*/ 380932 h 419032"/>
                  <a:gd name="connsiteX6" fmla="*/ 762000 w 1356360"/>
                  <a:gd name="connsiteY6" fmla="*/ 335212 h 419032"/>
                  <a:gd name="connsiteX7" fmla="*/ 563880 w 1356360"/>
                  <a:gd name="connsiteY7" fmla="*/ 365692 h 419032"/>
                  <a:gd name="connsiteX8" fmla="*/ 441960 w 1356360"/>
                  <a:gd name="connsiteY8" fmla="*/ 419032 h 419032"/>
                  <a:gd name="connsiteX0" fmla="*/ 441960 w 1210907"/>
                  <a:gd name="connsiteY0" fmla="*/ 419032 h 419032"/>
                  <a:gd name="connsiteX1" fmla="*/ 7620 w 1210907"/>
                  <a:gd name="connsiteY1" fmla="*/ 411412 h 419032"/>
                  <a:gd name="connsiteX2" fmla="*/ 0 w 1210907"/>
                  <a:gd name="connsiteY2" fmla="*/ 106612 h 419032"/>
                  <a:gd name="connsiteX3" fmla="*/ 1121397 w 1210907"/>
                  <a:gd name="connsiteY3" fmla="*/ 0 h 419032"/>
                  <a:gd name="connsiteX4" fmla="*/ 1210907 w 1210907"/>
                  <a:gd name="connsiteY4" fmla="*/ 401244 h 419032"/>
                  <a:gd name="connsiteX5" fmla="*/ 914400 w 1210907"/>
                  <a:gd name="connsiteY5" fmla="*/ 380932 h 419032"/>
                  <a:gd name="connsiteX6" fmla="*/ 762000 w 1210907"/>
                  <a:gd name="connsiteY6" fmla="*/ 335212 h 419032"/>
                  <a:gd name="connsiteX7" fmla="*/ 563880 w 1210907"/>
                  <a:gd name="connsiteY7" fmla="*/ 365692 h 419032"/>
                  <a:gd name="connsiteX8" fmla="*/ 441960 w 1210907"/>
                  <a:gd name="connsiteY8" fmla="*/ 419032 h 419032"/>
                  <a:gd name="connsiteX0" fmla="*/ 453149 w 1222096"/>
                  <a:gd name="connsiteY0" fmla="*/ 419032 h 419032"/>
                  <a:gd name="connsiteX1" fmla="*/ 18809 w 1222096"/>
                  <a:gd name="connsiteY1" fmla="*/ 411412 h 419032"/>
                  <a:gd name="connsiteX2" fmla="*/ 0 w 1222096"/>
                  <a:gd name="connsiteY2" fmla="*/ 43150 h 419032"/>
                  <a:gd name="connsiteX3" fmla="*/ 1132586 w 1222096"/>
                  <a:gd name="connsiteY3" fmla="*/ 0 h 419032"/>
                  <a:gd name="connsiteX4" fmla="*/ 1222096 w 1222096"/>
                  <a:gd name="connsiteY4" fmla="*/ 401244 h 419032"/>
                  <a:gd name="connsiteX5" fmla="*/ 925589 w 1222096"/>
                  <a:gd name="connsiteY5" fmla="*/ 380932 h 419032"/>
                  <a:gd name="connsiteX6" fmla="*/ 773189 w 1222096"/>
                  <a:gd name="connsiteY6" fmla="*/ 335212 h 419032"/>
                  <a:gd name="connsiteX7" fmla="*/ 575069 w 1222096"/>
                  <a:gd name="connsiteY7" fmla="*/ 365692 h 419032"/>
                  <a:gd name="connsiteX8" fmla="*/ 453149 w 1222096"/>
                  <a:gd name="connsiteY8" fmla="*/ 419032 h 419032"/>
                  <a:gd name="connsiteX0" fmla="*/ 464338 w 1222096"/>
                  <a:gd name="connsiteY0" fmla="*/ 228646 h 411412"/>
                  <a:gd name="connsiteX1" fmla="*/ 18809 w 1222096"/>
                  <a:gd name="connsiteY1" fmla="*/ 411412 h 411412"/>
                  <a:gd name="connsiteX2" fmla="*/ 0 w 1222096"/>
                  <a:gd name="connsiteY2" fmla="*/ 43150 h 411412"/>
                  <a:gd name="connsiteX3" fmla="*/ 1132586 w 1222096"/>
                  <a:gd name="connsiteY3" fmla="*/ 0 h 411412"/>
                  <a:gd name="connsiteX4" fmla="*/ 1222096 w 1222096"/>
                  <a:gd name="connsiteY4" fmla="*/ 401244 h 411412"/>
                  <a:gd name="connsiteX5" fmla="*/ 925589 w 1222096"/>
                  <a:gd name="connsiteY5" fmla="*/ 380932 h 411412"/>
                  <a:gd name="connsiteX6" fmla="*/ 773189 w 1222096"/>
                  <a:gd name="connsiteY6" fmla="*/ 335212 h 411412"/>
                  <a:gd name="connsiteX7" fmla="*/ 575069 w 1222096"/>
                  <a:gd name="connsiteY7" fmla="*/ 365692 h 411412"/>
                  <a:gd name="connsiteX8" fmla="*/ 464338 w 1222096"/>
                  <a:gd name="connsiteY8" fmla="*/ 228646 h 411412"/>
                  <a:gd name="connsiteX0" fmla="*/ 464338 w 1222096"/>
                  <a:gd name="connsiteY0" fmla="*/ 228646 h 401244"/>
                  <a:gd name="connsiteX1" fmla="*/ 276150 w 1222096"/>
                  <a:gd name="connsiteY1" fmla="*/ 157565 h 401244"/>
                  <a:gd name="connsiteX2" fmla="*/ 0 w 1222096"/>
                  <a:gd name="connsiteY2" fmla="*/ 43150 h 401244"/>
                  <a:gd name="connsiteX3" fmla="*/ 1132586 w 1222096"/>
                  <a:gd name="connsiteY3" fmla="*/ 0 h 401244"/>
                  <a:gd name="connsiteX4" fmla="*/ 1222096 w 1222096"/>
                  <a:gd name="connsiteY4" fmla="*/ 401244 h 401244"/>
                  <a:gd name="connsiteX5" fmla="*/ 925589 w 1222096"/>
                  <a:gd name="connsiteY5" fmla="*/ 380932 h 401244"/>
                  <a:gd name="connsiteX6" fmla="*/ 773189 w 1222096"/>
                  <a:gd name="connsiteY6" fmla="*/ 335212 h 401244"/>
                  <a:gd name="connsiteX7" fmla="*/ 575069 w 1222096"/>
                  <a:gd name="connsiteY7" fmla="*/ 365692 h 401244"/>
                  <a:gd name="connsiteX8" fmla="*/ 464338 w 1222096"/>
                  <a:gd name="connsiteY8" fmla="*/ 228646 h 401244"/>
                  <a:gd name="connsiteX0" fmla="*/ 206998 w 964756"/>
                  <a:gd name="connsiteY0" fmla="*/ 228646 h 401244"/>
                  <a:gd name="connsiteX1" fmla="*/ 18810 w 964756"/>
                  <a:gd name="connsiteY1" fmla="*/ 157565 h 401244"/>
                  <a:gd name="connsiteX2" fmla="*/ 0 w 964756"/>
                  <a:gd name="connsiteY2" fmla="*/ 17765 h 401244"/>
                  <a:gd name="connsiteX3" fmla="*/ 875246 w 964756"/>
                  <a:gd name="connsiteY3" fmla="*/ 0 h 401244"/>
                  <a:gd name="connsiteX4" fmla="*/ 964756 w 964756"/>
                  <a:gd name="connsiteY4" fmla="*/ 401244 h 401244"/>
                  <a:gd name="connsiteX5" fmla="*/ 668249 w 964756"/>
                  <a:gd name="connsiteY5" fmla="*/ 380932 h 401244"/>
                  <a:gd name="connsiteX6" fmla="*/ 515849 w 964756"/>
                  <a:gd name="connsiteY6" fmla="*/ 335212 h 401244"/>
                  <a:gd name="connsiteX7" fmla="*/ 317729 w 964756"/>
                  <a:gd name="connsiteY7" fmla="*/ 365692 h 401244"/>
                  <a:gd name="connsiteX8" fmla="*/ 206998 w 964756"/>
                  <a:gd name="connsiteY8" fmla="*/ 228646 h 401244"/>
                  <a:gd name="connsiteX0" fmla="*/ 206998 w 964756"/>
                  <a:gd name="connsiteY0" fmla="*/ 228646 h 401244"/>
                  <a:gd name="connsiteX1" fmla="*/ 18810 w 964756"/>
                  <a:gd name="connsiteY1" fmla="*/ 157565 h 401244"/>
                  <a:gd name="connsiteX2" fmla="*/ 0 w 964756"/>
                  <a:gd name="connsiteY2" fmla="*/ 17765 h 401244"/>
                  <a:gd name="connsiteX3" fmla="*/ 875246 w 964756"/>
                  <a:gd name="connsiteY3" fmla="*/ 0 h 401244"/>
                  <a:gd name="connsiteX4" fmla="*/ 964756 w 964756"/>
                  <a:gd name="connsiteY4" fmla="*/ 401244 h 401244"/>
                  <a:gd name="connsiteX5" fmla="*/ 668249 w 964756"/>
                  <a:gd name="connsiteY5" fmla="*/ 380932 h 401244"/>
                  <a:gd name="connsiteX6" fmla="*/ 515849 w 964756"/>
                  <a:gd name="connsiteY6" fmla="*/ 335212 h 401244"/>
                  <a:gd name="connsiteX7" fmla="*/ 376501 w 964756"/>
                  <a:gd name="connsiteY7" fmla="*/ 248672 h 401244"/>
                  <a:gd name="connsiteX8" fmla="*/ 317729 w 964756"/>
                  <a:gd name="connsiteY8" fmla="*/ 365692 h 401244"/>
                  <a:gd name="connsiteX9" fmla="*/ 206998 w 964756"/>
                  <a:gd name="connsiteY9" fmla="*/ 228646 h 401244"/>
                  <a:gd name="connsiteX0" fmla="*/ 206998 w 964756"/>
                  <a:gd name="connsiteY0" fmla="*/ 228646 h 401244"/>
                  <a:gd name="connsiteX1" fmla="*/ 18810 w 964756"/>
                  <a:gd name="connsiteY1" fmla="*/ 157565 h 401244"/>
                  <a:gd name="connsiteX2" fmla="*/ 0 w 964756"/>
                  <a:gd name="connsiteY2" fmla="*/ 17765 h 401244"/>
                  <a:gd name="connsiteX3" fmla="*/ 875246 w 964756"/>
                  <a:gd name="connsiteY3" fmla="*/ 0 h 401244"/>
                  <a:gd name="connsiteX4" fmla="*/ 964756 w 964756"/>
                  <a:gd name="connsiteY4" fmla="*/ 401244 h 401244"/>
                  <a:gd name="connsiteX5" fmla="*/ 668249 w 964756"/>
                  <a:gd name="connsiteY5" fmla="*/ 380932 h 401244"/>
                  <a:gd name="connsiteX6" fmla="*/ 515849 w 964756"/>
                  <a:gd name="connsiteY6" fmla="*/ 335212 h 401244"/>
                  <a:gd name="connsiteX7" fmla="*/ 376501 w 964756"/>
                  <a:gd name="connsiteY7" fmla="*/ 248672 h 401244"/>
                  <a:gd name="connsiteX8" fmla="*/ 317729 w 964756"/>
                  <a:gd name="connsiteY8" fmla="*/ 226076 h 401244"/>
                  <a:gd name="connsiteX9" fmla="*/ 206998 w 964756"/>
                  <a:gd name="connsiteY9" fmla="*/ 228646 h 401244"/>
                  <a:gd name="connsiteX0" fmla="*/ 206998 w 964756"/>
                  <a:gd name="connsiteY0" fmla="*/ 228646 h 401244"/>
                  <a:gd name="connsiteX1" fmla="*/ 18810 w 964756"/>
                  <a:gd name="connsiteY1" fmla="*/ 157565 h 401244"/>
                  <a:gd name="connsiteX2" fmla="*/ 0 w 964756"/>
                  <a:gd name="connsiteY2" fmla="*/ 17765 h 401244"/>
                  <a:gd name="connsiteX3" fmla="*/ 875246 w 964756"/>
                  <a:gd name="connsiteY3" fmla="*/ 0 h 401244"/>
                  <a:gd name="connsiteX4" fmla="*/ 964756 w 964756"/>
                  <a:gd name="connsiteY4" fmla="*/ 401244 h 401244"/>
                  <a:gd name="connsiteX5" fmla="*/ 668249 w 964756"/>
                  <a:gd name="connsiteY5" fmla="*/ 380932 h 401244"/>
                  <a:gd name="connsiteX6" fmla="*/ 515849 w 964756"/>
                  <a:gd name="connsiteY6" fmla="*/ 208288 h 401244"/>
                  <a:gd name="connsiteX7" fmla="*/ 376501 w 964756"/>
                  <a:gd name="connsiteY7" fmla="*/ 248672 h 401244"/>
                  <a:gd name="connsiteX8" fmla="*/ 317729 w 964756"/>
                  <a:gd name="connsiteY8" fmla="*/ 226076 h 401244"/>
                  <a:gd name="connsiteX9" fmla="*/ 206998 w 964756"/>
                  <a:gd name="connsiteY9" fmla="*/ 228646 h 401244"/>
                  <a:gd name="connsiteX0" fmla="*/ 206998 w 964756"/>
                  <a:gd name="connsiteY0" fmla="*/ 228646 h 401244"/>
                  <a:gd name="connsiteX1" fmla="*/ 18810 w 964756"/>
                  <a:gd name="connsiteY1" fmla="*/ 157565 h 401244"/>
                  <a:gd name="connsiteX2" fmla="*/ 0 w 964756"/>
                  <a:gd name="connsiteY2" fmla="*/ 17765 h 401244"/>
                  <a:gd name="connsiteX3" fmla="*/ 875246 w 964756"/>
                  <a:gd name="connsiteY3" fmla="*/ 0 h 401244"/>
                  <a:gd name="connsiteX4" fmla="*/ 964756 w 964756"/>
                  <a:gd name="connsiteY4" fmla="*/ 401244 h 401244"/>
                  <a:gd name="connsiteX5" fmla="*/ 679438 w 964756"/>
                  <a:gd name="connsiteY5" fmla="*/ 292085 h 401244"/>
                  <a:gd name="connsiteX6" fmla="*/ 515849 w 964756"/>
                  <a:gd name="connsiteY6" fmla="*/ 208288 h 401244"/>
                  <a:gd name="connsiteX7" fmla="*/ 376501 w 964756"/>
                  <a:gd name="connsiteY7" fmla="*/ 248672 h 401244"/>
                  <a:gd name="connsiteX8" fmla="*/ 317729 w 964756"/>
                  <a:gd name="connsiteY8" fmla="*/ 226076 h 401244"/>
                  <a:gd name="connsiteX9" fmla="*/ 206998 w 964756"/>
                  <a:gd name="connsiteY9" fmla="*/ 228646 h 401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64756" h="401244">
                    <a:moveTo>
                      <a:pt x="206998" y="228646"/>
                    </a:moveTo>
                    <a:lnTo>
                      <a:pt x="18810" y="157565"/>
                    </a:lnTo>
                    <a:lnTo>
                      <a:pt x="0" y="17765"/>
                    </a:lnTo>
                    <a:lnTo>
                      <a:pt x="875246" y="0"/>
                    </a:lnTo>
                    <a:lnTo>
                      <a:pt x="964756" y="401244"/>
                    </a:lnTo>
                    <a:lnTo>
                      <a:pt x="679438" y="292085"/>
                    </a:lnTo>
                    <a:lnTo>
                      <a:pt x="515849" y="208288"/>
                    </a:lnTo>
                    <a:cubicBezTo>
                      <a:pt x="473129" y="217518"/>
                      <a:pt x="419221" y="239442"/>
                      <a:pt x="376501" y="248672"/>
                    </a:cubicBezTo>
                    <a:lnTo>
                      <a:pt x="317729" y="226076"/>
                    </a:lnTo>
                    <a:lnTo>
                      <a:pt x="206998" y="22864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5A1CDAFD-1586-0F5D-807E-4B4840B951CE}"/>
                      </a:ext>
                    </a:extLst>
                  </p:cNvPr>
                  <p:cNvSpPr txBox="1"/>
                  <p:nvPr/>
                </p:nvSpPr>
                <p:spPr>
                  <a:xfrm>
                    <a:off x="5598752" y="1567845"/>
                    <a:ext cx="1390037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80000"/>
                      </a:lnSpc>
                    </a:pPr>
                    <a:r>
                      <a:rPr lang="en-US" sz="2000" baseline="30000" dirty="0"/>
                      <a:t>26</a:t>
                    </a:r>
                    <a:r>
                      <a:rPr lang="en-US" sz="2000" dirty="0"/>
                      <a:t>Si</a:t>
                    </a:r>
                  </a:p>
                  <a:p>
                    <a:pPr>
                      <a:lnSpc>
                        <a:spcPct val="80000"/>
                      </a:lnSpc>
                    </a:pPr>
                    <a:r>
                      <a:rPr lang="en-US" sz="2000" b="0" dirty="0"/>
                      <a:t>   </a:t>
                    </a:r>
                    <a14:m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</m:oMath>
                    </a14:m>
                    <a:r>
                      <a:rPr lang="en-CA" sz="2000" baseline="30000" dirty="0"/>
                      <a:t>26m</a:t>
                    </a:r>
                    <a:r>
                      <a:rPr lang="en-CA" sz="2000" dirty="0"/>
                      <a:t>Al</a:t>
                    </a:r>
                    <a:br>
                      <a:rPr lang="en-CA" sz="2000" dirty="0"/>
                    </a:br>
                    <a:r>
                      <a:rPr lang="en-CA" sz="2000" dirty="0"/>
                      <a:t>      </a:t>
                    </a:r>
                    <a14:m>
                      <m:oMath xmlns:m="http://schemas.openxmlformats.org/officeDocument/2006/math"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→</m:t>
                        </m:r>
                      </m:oMath>
                    </a14:m>
                    <a:r>
                      <a:rPr lang="en-CA" sz="2000" baseline="30000" dirty="0"/>
                      <a:t>26</a:t>
                    </a:r>
                    <a:r>
                      <a:rPr lang="en-CA" sz="2000" dirty="0"/>
                      <a:t>Mg</a:t>
                    </a:r>
                  </a:p>
                </p:txBody>
              </p:sp>
            </mc:Choice>
            <mc:Fallback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5A1CDAFD-1586-0F5D-807E-4B4840B951C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98752" y="1567845"/>
                    <a:ext cx="1390037" cy="83099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1316" t="-10219" r="-2632" b="-12409"/>
                    </a:stretch>
                  </a:blipFill>
                </p:spPr>
                <p:txBody>
                  <a:bodyPr/>
                  <a:lstStyle/>
                  <a:p>
                    <a:r>
                      <a:rPr lang="en-CA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40911DE-3CBE-30A6-78F7-4530F8E31DC7}"/>
                  </a:ext>
                </a:extLst>
              </p:cNvPr>
              <p:cNvSpPr txBox="1"/>
              <p:nvPr/>
            </p:nvSpPr>
            <p:spPr>
              <a:xfrm>
                <a:off x="9294643" y="1836394"/>
                <a:ext cx="2631745" cy="91871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lIns="45720" rIns="45720" rtlCol="0">
                <a:spAutoFit/>
              </a:bodyPr>
              <a:lstStyle/>
              <a:p>
                <a:pPr algn="ctr"/>
                <a:r>
                  <a:rPr lang="en-US" sz="2400" dirty="0"/>
                  <a:t>Missing:</a:t>
                </a:r>
              </a:p>
              <a:p>
                <a:pPr algn="ctr"/>
                <a:endParaRPr lang="en-US" sz="1050" dirty="0"/>
              </a:p>
              <a:p>
                <a:pPr>
                  <a:lnSpc>
                    <a:spcPct val="80000"/>
                  </a:lnSpc>
                </a:pPr>
                <a:r>
                  <a:rPr lang="en-US" sz="2400" baseline="30000" dirty="0"/>
                  <a:t>42</a:t>
                </a:r>
                <a:r>
                  <a:rPr lang="en-US" sz="2400" dirty="0"/>
                  <a:t>Ti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CA" sz="2400" baseline="30000" dirty="0"/>
                  <a:t> 42</a:t>
                </a:r>
                <a:r>
                  <a:rPr lang="en-CA" sz="2400" dirty="0"/>
                  <a:t>Sc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CA" sz="2400" baseline="30000" dirty="0"/>
                  <a:t> 42</a:t>
                </a:r>
                <a:r>
                  <a:rPr lang="en-CA" sz="2400" dirty="0"/>
                  <a:t>Ca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40911DE-3CBE-30A6-78F7-4530F8E31D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643" y="1836394"/>
                <a:ext cx="2631745" cy="918713"/>
              </a:xfrm>
              <a:prstGeom prst="rect">
                <a:avLst/>
              </a:prstGeom>
              <a:blipFill>
                <a:blip r:embed="rId10"/>
                <a:stretch>
                  <a:fillRect l="-2771" t="-3922" r="-1848" b="-13725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682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F509890-353E-976C-145A-19916314040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there’s a compelling case, could consider driving </a:t>
                </a:r>
                <a:r>
                  <a:rPr lang="en-US" dirty="0" err="1"/>
                  <a:t>HPGe</a:t>
                </a:r>
                <a:r>
                  <a:rPr lang="en-US" dirty="0"/>
                  <a:t> to other facilities if we can’t make it at the CI</a:t>
                </a:r>
              </a:p>
              <a:p>
                <a:pPr lvl="1"/>
                <a:r>
                  <a:rPr lang="en-US" dirty="0"/>
                  <a:t>This is the best I could do to tie into the future directions</a:t>
                </a:r>
              </a:p>
              <a:p>
                <a:r>
                  <a:rPr lang="en-US" dirty="0"/>
                  <a:t>If </a:t>
                </a:r>
                <a:r>
                  <a:rPr lang="en-US" baseline="30000" dirty="0"/>
                  <a:t>6</a:t>
                </a:r>
                <a:r>
                  <a:rPr lang="en-US" dirty="0"/>
                  <a:t>He</a:t>
                </a:r>
                <a:r>
                  <a:rPr lang="en-US" baseline="30000" dirty="0"/>
                  <a:t>–</a:t>
                </a:r>
                <a:r>
                  <a:rPr lang="en-US" dirty="0"/>
                  <a:t>CRES works at CENPA, opens up possibilities at other labs  </a:t>
                </a:r>
              </a:p>
              <a:p>
                <a:r>
                  <a:rPr lang="en-US" dirty="0"/>
                  <a:t>Stay tuned for </a:t>
                </a:r>
                <a:r>
                  <a:rPr lang="en-US" baseline="30000" dirty="0"/>
                  <a:t>29</a:t>
                </a:r>
                <a:r>
                  <a:rPr lang="en-US" dirty="0"/>
                  <a:t>P lifetime, </a:t>
                </a:r>
                <a:r>
                  <a:rPr lang="en-US" baseline="30000" dirty="0"/>
                  <a:t>37</a:t>
                </a:r>
                <a:r>
                  <a:rPr lang="en-US" dirty="0"/>
                  <a:t>K branch, and </a:t>
                </a:r>
                <a:r>
                  <a:rPr lang="en-US" baseline="30000" dirty="0"/>
                  <a:t>10</a:t>
                </a:r>
                <a:r>
                  <a:rPr lang="en-US" dirty="0"/>
                  <a:t>C branch</a:t>
                </a:r>
              </a:p>
              <a:p>
                <a:pPr lvl="1"/>
                <a:r>
                  <a:rPr lang="en-US" dirty="0"/>
                  <a:t>Feel free to explicitly tell me how to get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𝑓𝑡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ℱ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𝑢𝑑</m:t>
                        </m:r>
                      </m:sub>
                    </m:sSub>
                  </m:oMath>
                </a14:m>
                <a:r>
                  <a:rPr lang="en-US" dirty="0"/>
                  <a:t> for </a:t>
                </a:r>
                <a:r>
                  <a:rPr lang="en-US" baseline="30000" dirty="0"/>
                  <a:t>29</a:t>
                </a:r>
                <a:r>
                  <a:rPr lang="en-US" dirty="0"/>
                  <a:t>P and </a:t>
                </a:r>
                <a:r>
                  <a:rPr lang="en-US" baseline="30000" dirty="0"/>
                  <a:t>37</a:t>
                </a:r>
                <a:r>
                  <a:rPr lang="en-US" dirty="0"/>
                  <a:t>K!</a:t>
                </a:r>
              </a:p>
              <a:p>
                <a:r>
                  <a:rPr lang="en-US" dirty="0"/>
                  <a:t>In general, I’ll second Brenden’s call for an “updated Holstein”  </a:t>
                </a:r>
              </a:p>
              <a:p>
                <a:pPr lvl="1"/>
                <a:r>
                  <a:rPr lang="en-US" dirty="0"/>
                  <a:t>Preferably typo-free</a:t>
                </a:r>
              </a:p>
              <a:p>
                <a:pPr lvl="1"/>
                <a:r>
                  <a:rPr lang="en-US" dirty="0"/>
                  <a:t>Open-source code for recoil and radiatively-corrected decays 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dirty="0"/>
                  <a:t> and in terms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𝛽𝜈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Fierz</m:t>
                        </m:r>
                      </m:sub>
                    </m:sSub>
                  </m:oMath>
                </a14:m>
                <a:r>
                  <a:rPr lang="en-US" dirty="0"/>
                  <a:t>,…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One day I’ll want a generator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-delayed proton decays</a:t>
                </a:r>
              </a:p>
              <a:p>
                <a:pPr lvl="1"/>
                <a:r>
                  <a:rPr lang="en-US" dirty="0"/>
                  <a:t>That’s years away…just keep it in mind, please</a:t>
                </a: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F509890-353E-976C-145A-1991631404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39" r="-249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78785AC3-18CC-6542-1160-494A1AF59EC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Moving forward in nuclear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𝜷</m:t>
                    </m:r>
                  </m:oMath>
                </a14:m>
                <a:r>
                  <a:rPr lang="en-US" dirty="0"/>
                  <a:t> decay</a:t>
                </a:r>
              </a:p>
            </p:txBody>
          </p:sp>
        </mc:Choice>
        <mc:Fallback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78785AC3-18CC-6542-1160-494A1AF59E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486" t="-20354" b="-1946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AEEC1494-BBBD-18AB-41BB-F1D8AD71B5B9}"/>
              </a:ext>
            </a:extLst>
          </p:cNvPr>
          <p:cNvGrpSpPr/>
          <p:nvPr/>
        </p:nvGrpSpPr>
        <p:grpSpPr>
          <a:xfrm>
            <a:off x="8527658" y="1293426"/>
            <a:ext cx="1361119" cy="601249"/>
            <a:chOff x="1473874" y="1253721"/>
            <a:chExt cx="1361119" cy="601249"/>
          </a:xfrm>
        </p:grpSpPr>
        <p:sp>
          <p:nvSpPr>
            <p:cNvPr id="6" name="Speech Bubble: Oval 5">
              <a:extLst>
                <a:ext uri="{FF2B5EF4-FFF2-40B4-BE49-F238E27FC236}">
                  <a16:creationId xmlns:a16="http://schemas.microsoft.com/office/drawing/2014/main" id="{CE2F9AA4-C2D6-EB20-A1A5-829D8A22A585}"/>
                </a:ext>
              </a:extLst>
            </p:cNvPr>
            <p:cNvSpPr/>
            <p:nvPr/>
          </p:nvSpPr>
          <p:spPr>
            <a:xfrm rot="10549290" flipH="1" flipV="1">
              <a:off x="1524807" y="1253721"/>
              <a:ext cx="1241945" cy="601249"/>
            </a:xfrm>
            <a:prstGeom prst="wedgeEllipseCallout">
              <a:avLst>
                <a:gd name="adj1" fmla="val -56065"/>
                <a:gd name="adj2" fmla="val 16853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24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294C3E4-79BD-B145-E399-FDEBC5A42F97}"/>
                </a:ext>
              </a:extLst>
            </p:cNvPr>
            <p:cNvSpPr txBox="1"/>
            <p:nvPr/>
          </p:nvSpPr>
          <p:spPr>
            <a:xfrm>
              <a:off x="1473874" y="1309867"/>
              <a:ext cx="13611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at FRIB</a:t>
              </a:r>
              <a:endParaRPr lang="en-CA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8CDD46A-74E2-E048-5BBC-B7D14EC65091}"/>
              </a:ext>
            </a:extLst>
          </p:cNvPr>
          <p:cNvGrpSpPr/>
          <p:nvPr/>
        </p:nvGrpSpPr>
        <p:grpSpPr>
          <a:xfrm>
            <a:off x="10513409" y="1594050"/>
            <a:ext cx="1590747" cy="601249"/>
            <a:chOff x="1473874" y="1242855"/>
            <a:chExt cx="1590747" cy="601249"/>
          </a:xfrm>
        </p:grpSpPr>
        <p:sp>
          <p:nvSpPr>
            <p:cNvPr id="10" name="Speech Bubble: Oval 9">
              <a:extLst>
                <a:ext uri="{FF2B5EF4-FFF2-40B4-BE49-F238E27FC236}">
                  <a16:creationId xmlns:a16="http://schemas.microsoft.com/office/drawing/2014/main" id="{92A6C560-C125-B0E4-4F72-3F6FE0BD5BA5}"/>
                </a:ext>
              </a:extLst>
            </p:cNvPr>
            <p:cNvSpPr/>
            <p:nvPr/>
          </p:nvSpPr>
          <p:spPr>
            <a:xfrm rot="10549290" flipH="1" flipV="1">
              <a:off x="1524411" y="1242855"/>
              <a:ext cx="1540210" cy="601249"/>
            </a:xfrm>
            <a:prstGeom prst="wedgeEllipseCallout">
              <a:avLst>
                <a:gd name="adj1" fmla="val -56065"/>
                <a:gd name="adj2" fmla="val 16853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24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5252F83-A5E8-1FAF-C127-C552074BBBA5}"/>
                </a:ext>
              </a:extLst>
            </p:cNvPr>
            <p:cNvSpPr txBox="1"/>
            <p:nvPr/>
          </p:nvSpPr>
          <p:spPr>
            <a:xfrm>
              <a:off x="1473874" y="1309867"/>
              <a:ext cx="15850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</a:rPr>
                <a:t>and FRIB</a:t>
              </a:r>
              <a:endParaRPr lang="en-CA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53FF0D-04F7-77E9-1285-A76F9628C4E5}"/>
              </a:ext>
            </a:extLst>
          </p:cNvPr>
          <p:cNvGrpSpPr/>
          <p:nvPr/>
        </p:nvGrpSpPr>
        <p:grpSpPr>
          <a:xfrm>
            <a:off x="4367454" y="2365884"/>
            <a:ext cx="2167278" cy="340904"/>
            <a:chOff x="4367454" y="2365884"/>
            <a:chExt cx="2167278" cy="340904"/>
          </a:xfrm>
        </p:grpSpPr>
        <p:pic>
          <p:nvPicPr>
            <p:cNvPr id="13" name="Picture 12" descr="A fire on a black background&#10;&#10;AI-generated content may be incorrect.">
              <a:extLst>
                <a:ext uri="{FF2B5EF4-FFF2-40B4-BE49-F238E27FC236}">
                  <a16:creationId xmlns:a16="http://schemas.microsoft.com/office/drawing/2014/main" id="{D4A11078-CE98-6271-D858-C6C7D21EB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97665">
              <a:off x="4367454" y="2365884"/>
              <a:ext cx="238465" cy="340904"/>
            </a:xfrm>
            <a:prstGeom prst="rect">
              <a:avLst/>
            </a:prstGeom>
          </p:spPr>
        </p:pic>
        <p:pic>
          <p:nvPicPr>
            <p:cNvPr id="14" name="Picture 13" descr="A fire on a black background&#10;&#10;AI-generated content may be incorrect.">
              <a:extLst>
                <a:ext uri="{FF2B5EF4-FFF2-40B4-BE49-F238E27FC236}">
                  <a16:creationId xmlns:a16="http://schemas.microsoft.com/office/drawing/2014/main" id="{10BF26EC-4AF5-8DB7-3BBF-C244670737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97665">
              <a:off x="6296267" y="2365884"/>
              <a:ext cx="238465" cy="3409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3692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MARS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SATURN) + Fast-tape transport + </a:t>
                </a:r>
                <a:r>
                  <a:rPr lang="en-US" dirty="0" err="1"/>
                  <a:t>HPGe</a:t>
                </a:r>
                <a:r>
                  <a:rPr lang="en-US" dirty="0"/>
                  <a:t> = precise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dirty="0"/>
                  <a:t> + BR</a:t>
                </a:r>
              </a:p>
              <a:p>
                <a:r>
                  <a:rPr lang="en-US" dirty="0"/>
                  <a:t>TAMUTRAP: commissioned, just need radioactive ions…</a:t>
                </a:r>
              </a:p>
              <a:p>
                <a:r>
                  <a:rPr lang="en-US" dirty="0"/>
                  <a:t>p/He-LIG + LSTAR: (near?) future is bright!</a:t>
                </a:r>
                <a:endParaRPr lang="en-CA" dirty="0"/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83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thoughts, collaborators and thanks</a:t>
            </a:r>
            <a:endParaRPr lang="en-C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221" y="5817866"/>
            <a:ext cx="3426863" cy="5742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6849" y="2851865"/>
            <a:ext cx="320914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B.M. Vargas-Calderon</a:t>
            </a:r>
          </a:p>
          <a:p>
            <a:r>
              <a:rPr lang="en-US" sz="2400" dirty="0">
                <a:solidFill>
                  <a:srgbClr val="0070C0"/>
                </a:solidFill>
              </a:rPr>
              <a:t>M. Holloway</a:t>
            </a:r>
            <a:br>
              <a:rPr lang="en-US" sz="2400" b="1" dirty="0">
                <a:solidFill>
                  <a:srgbClr val="008000"/>
                </a:solidFill>
              </a:rPr>
            </a:br>
            <a:r>
              <a:rPr lang="en-US" sz="2400" dirty="0"/>
              <a:t>D. </a:t>
            </a:r>
            <a:r>
              <a:rPr lang="en-US" sz="2400" dirty="0" err="1"/>
              <a:t>Melconian</a:t>
            </a:r>
            <a:endParaRPr lang="en-US" sz="2400" dirty="0"/>
          </a:p>
          <a:p>
            <a:r>
              <a:rPr lang="en-US" sz="2400" dirty="0"/>
              <a:t>P.D. </a:t>
            </a:r>
            <a:r>
              <a:rPr lang="en-US" sz="2400" dirty="0" err="1"/>
              <a:t>Shidling</a:t>
            </a:r>
            <a:endParaRPr lang="en-US" sz="2400" dirty="0"/>
          </a:p>
          <a:p>
            <a:r>
              <a:rPr lang="en-US" sz="2400" dirty="0"/>
              <a:t>V.E. Iacob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430" y="2262545"/>
            <a:ext cx="2054413" cy="49893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600083" y="2867157"/>
            <a:ext cx="173214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N. Morgan</a:t>
            </a:r>
            <a:endParaRPr lang="en-US" sz="2400" b="1" dirty="0">
              <a:solidFill>
                <a:srgbClr val="008000"/>
              </a:solidFill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A. </a:t>
            </a:r>
            <a:r>
              <a:rPr lang="en-US" sz="2400" dirty="0" err="1">
                <a:solidFill>
                  <a:srgbClr val="0070C0"/>
                </a:solidFill>
              </a:rPr>
              <a:t>Ozmetin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D. McClain</a:t>
            </a:r>
          </a:p>
          <a:p>
            <a:r>
              <a:rPr lang="en-US" sz="2400" dirty="0"/>
              <a:t>V. </a:t>
            </a:r>
            <a:r>
              <a:rPr lang="en-US" sz="2400" dirty="0" err="1"/>
              <a:t>Kolhinen</a:t>
            </a:r>
            <a:endParaRPr lang="en-US" sz="2400" dirty="0"/>
          </a:p>
          <a:p>
            <a:r>
              <a:rPr lang="en-US" sz="2400" dirty="0"/>
              <a:t>G. Morgan</a:t>
            </a:r>
            <a:endParaRPr lang="en-CA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1710135-EBD3-7A47-7D7F-ED68FA3F157D}"/>
              </a:ext>
            </a:extLst>
          </p:cNvPr>
          <p:cNvGrpSpPr/>
          <p:nvPr/>
        </p:nvGrpSpPr>
        <p:grpSpPr>
          <a:xfrm>
            <a:off x="5812885" y="2262545"/>
            <a:ext cx="2337080" cy="1856348"/>
            <a:chOff x="9762" y="571379"/>
            <a:chExt cx="2337080" cy="1856348"/>
          </a:xfrm>
        </p:grpSpPr>
        <p:pic>
          <p:nvPicPr>
            <p:cNvPr id="19" name="Picture 16" descr="Notre Dame Logo">
              <a:extLst>
                <a:ext uri="{FF2B5EF4-FFF2-40B4-BE49-F238E27FC236}">
                  <a16:creationId xmlns:a16="http://schemas.microsoft.com/office/drawing/2014/main" id="{9BA010A5-F2E2-E96B-40F5-F8D0B7184E1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726" b="26842"/>
            <a:stretch/>
          </p:blipFill>
          <p:spPr bwMode="auto">
            <a:xfrm>
              <a:off x="9762" y="571379"/>
              <a:ext cx="2337080" cy="610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296B7E9-9868-9C58-BB9F-4C01EB89C63D}"/>
                </a:ext>
              </a:extLst>
            </p:cNvPr>
            <p:cNvSpPr txBox="1"/>
            <p:nvPr/>
          </p:nvSpPr>
          <p:spPr>
            <a:xfrm>
              <a:off x="324542" y="1227398"/>
              <a:ext cx="170751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G. Berg</a:t>
              </a:r>
            </a:p>
            <a:p>
              <a:r>
                <a:rPr lang="en-US" sz="2400" dirty="0"/>
                <a:t>M. Brodeur</a:t>
              </a:r>
            </a:p>
            <a:p>
              <a:r>
                <a:rPr lang="en-US" sz="2400" dirty="0"/>
                <a:t>M. </a:t>
              </a:r>
              <a:r>
                <a:rPr lang="en-US" sz="2400" dirty="0" err="1"/>
                <a:t>Couder</a:t>
              </a:r>
              <a:endParaRPr lang="en-US" sz="2400" dirty="0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D7E4C30D-ECAC-A087-FCA8-7BCF87D42A3D}"/>
              </a:ext>
            </a:extLst>
          </p:cNvPr>
          <p:cNvSpPr txBox="1"/>
          <p:nvPr/>
        </p:nvSpPr>
        <p:spPr>
          <a:xfrm>
            <a:off x="493597" y="5368465"/>
            <a:ext cx="5060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+ several REUs, a few ENISCAEN</a:t>
            </a:r>
          </a:p>
          <a:p>
            <a:r>
              <a:rPr lang="en-US" sz="2400" dirty="0"/>
              <a:t>   interns, and TAMU undergrads</a:t>
            </a:r>
          </a:p>
        </p:txBody>
      </p:sp>
      <p:pic>
        <p:nvPicPr>
          <p:cNvPr id="33" name="Picture 4">
            <a:extLst>
              <a:ext uri="{FF2B5EF4-FFF2-40B4-BE49-F238E27FC236}">
                <a16:creationId xmlns:a16="http://schemas.microsoft.com/office/drawing/2014/main" id="{8A04C330-5283-33B1-8CFC-D9695D81C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221" y="1720966"/>
            <a:ext cx="3599695" cy="200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 descr="A person with a beard and glasses&#10;&#10;AI-generated content may be incorrect.">
            <a:extLst>
              <a:ext uri="{FF2B5EF4-FFF2-40B4-BE49-F238E27FC236}">
                <a16:creationId xmlns:a16="http://schemas.microsoft.com/office/drawing/2014/main" id="{537FA092-8997-868D-069F-47FB0B2ADFD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2" t="6439"/>
          <a:stretch>
            <a:fillRect/>
          </a:stretch>
        </p:blipFill>
        <p:spPr>
          <a:xfrm>
            <a:off x="11167851" y="3816823"/>
            <a:ext cx="734233" cy="830384"/>
          </a:xfrm>
          <a:prstGeom prst="rect">
            <a:avLst/>
          </a:prstGeom>
        </p:spPr>
      </p:pic>
      <p:pic>
        <p:nvPicPr>
          <p:cNvPr id="37" name="Picture 36" descr="A person wearing a hawaiian shirt&#10;&#10;AI-generated content may be incorrect.">
            <a:extLst>
              <a:ext uri="{FF2B5EF4-FFF2-40B4-BE49-F238E27FC236}">
                <a16:creationId xmlns:a16="http://schemas.microsoft.com/office/drawing/2014/main" id="{6FA07DFF-19E7-A046-D2DB-3EE11152B6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1" t="10850" r="17921" b="16273"/>
          <a:stretch>
            <a:fillRect/>
          </a:stretch>
        </p:blipFill>
        <p:spPr>
          <a:xfrm>
            <a:off x="10389238" y="3836270"/>
            <a:ext cx="734234" cy="83402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1A87181-A229-6C72-00BB-B2F8B80DE5E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932" y="3836270"/>
            <a:ext cx="734235" cy="882494"/>
          </a:xfrm>
          <a:prstGeom prst="rect">
            <a:avLst/>
          </a:prstGeom>
        </p:spPr>
      </p:pic>
      <p:pic>
        <p:nvPicPr>
          <p:cNvPr id="1026" name="Picture 2" descr="Texas Flag Rustic State Outline Map Star Retro Vintage Metal Tin Grunge Steel">
            <a:extLst>
              <a:ext uri="{FF2B5EF4-FFF2-40B4-BE49-F238E27FC236}">
                <a16:creationId xmlns:a16="http://schemas.microsoft.com/office/drawing/2014/main" id="{580D8864-1ABC-4BB1-19C8-9F43062FF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021" y="5637821"/>
            <a:ext cx="931944" cy="93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428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EE6DE0-C37F-E9A1-2E88-2F44D6BFF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(I left this to the end to spare the theorists if I ran out of time)</a:t>
            </a:r>
          </a:p>
          <a:p>
            <a:r>
              <a:rPr lang="en-US" dirty="0"/>
              <a:t>MWPC with pre-amps built in</a:t>
            </a:r>
            <a:endParaRPr lang="en-C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863A66-D6B5-3419-2689-51C2C8CCF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tools we’re developing</a:t>
            </a:r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4A5621-67D9-2D76-4760-8A094A50C7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55"/>
          <a:stretch>
            <a:fillRect/>
          </a:stretch>
        </p:blipFill>
        <p:spPr>
          <a:xfrm>
            <a:off x="648091" y="1788328"/>
            <a:ext cx="4357604" cy="4556128"/>
          </a:xfrm>
          <a:prstGeom prst="rect">
            <a:avLst/>
          </a:prstGeom>
        </p:spPr>
      </p:pic>
      <p:pic>
        <p:nvPicPr>
          <p:cNvPr id="9" name="Picture 8" descr="A screenshot of a computer monitor&#10;&#10;AI-generated content may be incorrect.">
            <a:extLst>
              <a:ext uri="{FF2B5EF4-FFF2-40B4-BE49-F238E27FC236}">
                <a16:creationId xmlns:a16="http://schemas.microsoft.com/office/drawing/2014/main" id="{EBB315D1-538E-5026-AC6C-7C9A3DE01B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726" y="1320319"/>
            <a:ext cx="4343009" cy="493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0470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E5F0F-E843-C77D-365F-04A2CB3B0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9A57AC-8256-951D-558B-B675B1512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(I left this to the end to spare the theorists if I ran out of time)</a:t>
            </a:r>
          </a:p>
          <a:p>
            <a:r>
              <a:rPr lang="en-US" dirty="0"/>
              <a:t>MWPC with pre-amps built in</a:t>
            </a:r>
          </a:p>
          <a:p>
            <a:r>
              <a:rPr lang="en-US" dirty="0"/>
              <a:t>Pepper-pot to measure emittance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6D76B8A-5180-9E90-5CE1-FB4F3F53A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tools we’re developing</a:t>
            </a:r>
            <a:endParaRPr lang="en-CA" dirty="0"/>
          </a:p>
        </p:txBody>
      </p:sp>
      <p:pic>
        <p:nvPicPr>
          <p:cNvPr id="5" name="Picture 4" descr="A blue and black logo&#10;&#10;AI-generated content may be incorrect.">
            <a:extLst>
              <a:ext uri="{FF2B5EF4-FFF2-40B4-BE49-F238E27FC236}">
                <a16:creationId xmlns:a16="http://schemas.microsoft.com/office/drawing/2014/main" id="{A568B4B2-EA0D-F000-D8B9-28DDED70B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972" y="1810592"/>
            <a:ext cx="4465379" cy="339533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3D5D362-9532-059B-2383-35F93A11D73B}"/>
              </a:ext>
            </a:extLst>
          </p:cNvPr>
          <p:cNvGrpSpPr/>
          <p:nvPr/>
        </p:nvGrpSpPr>
        <p:grpSpPr>
          <a:xfrm>
            <a:off x="103711" y="2559050"/>
            <a:ext cx="7908112" cy="3702857"/>
            <a:chOff x="103711" y="2552700"/>
            <a:chExt cx="7908112" cy="3702857"/>
          </a:xfrm>
        </p:grpSpPr>
        <p:pic>
          <p:nvPicPr>
            <p:cNvPr id="8" name="Picture 7" descr="A diagram of a cross section of a cross section&#10;&#10;AI-generated content may be incorrect.">
              <a:extLst>
                <a:ext uri="{FF2B5EF4-FFF2-40B4-BE49-F238E27FC236}">
                  <a16:creationId xmlns:a16="http://schemas.microsoft.com/office/drawing/2014/main" id="{AA823EBC-E06C-64E5-D04B-5F2C81383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11" y="2552700"/>
              <a:ext cx="7908112" cy="3702857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406C0A0-C0FC-F623-CBE3-DEBC4F6E8F12}"/>
                </a:ext>
              </a:extLst>
            </p:cNvPr>
            <p:cNvSpPr/>
            <p:nvPr/>
          </p:nvSpPr>
          <p:spPr>
            <a:xfrm>
              <a:off x="7305113" y="2784592"/>
              <a:ext cx="45719" cy="565150"/>
            </a:xfrm>
            <a:prstGeom prst="rect">
              <a:avLst/>
            </a:prstGeom>
            <a:solidFill>
              <a:srgbClr val="4F82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F2BE4A3-2056-A3A5-9D35-40D5AC283E67}"/>
                </a:ext>
              </a:extLst>
            </p:cNvPr>
            <p:cNvSpPr/>
            <p:nvPr/>
          </p:nvSpPr>
          <p:spPr>
            <a:xfrm>
              <a:off x="7311464" y="3394075"/>
              <a:ext cx="45719" cy="565150"/>
            </a:xfrm>
            <a:prstGeom prst="rect">
              <a:avLst/>
            </a:prstGeom>
            <a:solidFill>
              <a:srgbClr val="4F82B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06388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4DC3DC-EC9B-5F77-F9BE-5880987E22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715" y="602443"/>
            <a:ext cx="2209180" cy="5967322"/>
          </a:xfrm>
        </p:spPr>
        <p:txBody>
          <a:bodyPr/>
          <a:lstStyle/>
          <a:p>
            <a:r>
              <a:rPr lang="en-CA" dirty="0"/>
              <a:t>There will be room on the </a:t>
            </a:r>
            <a:r>
              <a:rPr lang="en-CA" dirty="0" err="1"/>
              <a:t>highbay</a:t>
            </a:r>
            <a:r>
              <a:rPr lang="en-CA" dirty="0"/>
              <a:t> for stations to utilize RIB from the He-LIG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FD77AB1-93CD-D44A-D5AD-BE741FAB9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Once He-LIG and LSTAR running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EDC3C64-142A-669C-7E41-40B3744A6372}"/>
              </a:ext>
            </a:extLst>
          </p:cNvPr>
          <p:cNvGrpSpPr/>
          <p:nvPr/>
        </p:nvGrpSpPr>
        <p:grpSpPr>
          <a:xfrm>
            <a:off x="2907684" y="611282"/>
            <a:ext cx="9113366" cy="5904695"/>
            <a:chOff x="1299411" y="886752"/>
            <a:chExt cx="8742948" cy="5632213"/>
          </a:xfrm>
        </p:grpSpPr>
        <p:pic>
          <p:nvPicPr>
            <p:cNvPr id="5" name="Picture 4" descr="A screenshot of a computer game&#10;&#10;AI-generated content may be incorrect.">
              <a:extLst>
                <a:ext uri="{FF2B5EF4-FFF2-40B4-BE49-F238E27FC236}">
                  <a16:creationId xmlns:a16="http://schemas.microsoft.com/office/drawing/2014/main" id="{F8C1C28F-AB88-3D85-13D0-C1A3D787C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9411" y="886752"/>
              <a:ext cx="8742948" cy="5632213"/>
            </a:xfrm>
            <a:prstGeom prst="rect">
              <a:avLst/>
            </a:prstGeom>
          </p:spPr>
        </p:pic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1D8E852-86AA-FFB1-252E-CEF97C72CBF6}"/>
                </a:ext>
              </a:extLst>
            </p:cNvPr>
            <p:cNvSpPr/>
            <p:nvPr/>
          </p:nvSpPr>
          <p:spPr>
            <a:xfrm>
              <a:off x="2384612" y="1865556"/>
              <a:ext cx="2707341" cy="3658945"/>
            </a:xfrm>
            <a:custGeom>
              <a:avLst/>
              <a:gdLst>
                <a:gd name="connsiteX0" fmla="*/ 89647 w 2653553"/>
                <a:gd name="connsiteY0" fmla="*/ 17929 h 3567953"/>
                <a:gd name="connsiteX1" fmla="*/ 0 w 2653553"/>
                <a:gd name="connsiteY1" fmla="*/ 2707341 h 3567953"/>
                <a:gd name="connsiteX2" fmla="*/ 1649506 w 2653553"/>
                <a:gd name="connsiteY2" fmla="*/ 2761129 h 3567953"/>
                <a:gd name="connsiteX3" fmla="*/ 1613647 w 2653553"/>
                <a:gd name="connsiteY3" fmla="*/ 3567953 h 3567953"/>
                <a:gd name="connsiteX4" fmla="*/ 2617694 w 2653553"/>
                <a:gd name="connsiteY4" fmla="*/ 3532094 h 3567953"/>
                <a:gd name="connsiteX5" fmla="*/ 2653553 w 2653553"/>
                <a:gd name="connsiteY5" fmla="*/ 0 h 3567953"/>
                <a:gd name="connsiteX0" fmla="*/ 89647 w 2656209"/>
                <a:gd name="connsiteY0" fmla="*/ 259863 h 3809887"/>
                <a:gd name="connsiteX1" fmla="*/ 0 w 2656209"/>
                <a:gd name="connsiteY1" fmla="*/ 2949275 h 3809887"/>
                <a:gd name="connsiteX2" fmla="*/ 1649506 w 2656209"/>
                <a:gd name="connsiteY2" fmla="*/ 3003063 h 3809887"/>
                <a:gd name="connsiteX3" fmla="*/ 1613647 w 2656209"/>
                <a:gd name="connsiteY3" fmla="*/ 3809887 h 3809887"/>
                <a:gd name="connsiteX4" fmla="*/ 2617694 w 2656209"/>
                <a:gd name="connsiteY4" fmla="*/ 3774028 h 3809887"/>
                <a:gd name="connsiteX5" fmla="*/ 2653553 w 2656209"/>
                <a:gd name="connsiteY5" fmla="*/ 241934 h 3809887"/>
                <a:gd name="connsiteX6" fmla="*/ 2653553 w 2656209"/>
                <a:gd name="connsiteY6" fmla="*/ 313652 h 3809887"/>
                <a:gd name="connsiteX0" fmla="*/ 89647 w 2653573"/>
                <a:gd name="connsiteY0" fmla="*/ 248042 h 3798066"/>
                <a:gd name="connsiteX1" fmla="*/ 0 w 2653573"/>
                <a:gd name="connsiteY1" fmla="*/ 2937454 h 3798066"/>
                <a:gd name="connsiteX2" fmla="*/ 1649506 w 2653573"/>
                <a:gd name="connsiteY2" fmla="*/ 2991242 h 3798066"/>
                <a:gd name="connsiteX3" fmla="*/ 1613647 w 2653573"/>
                <a:gd name="connsiteY3" fmla="*/ 3798066 h 3798066"/>
                <a:gd name="connsiteX4" fmla="*/ 2617694 w 2653573"/>
                <a:gd name="connsiteY4" fmla="*/ 3762207 h 3798066"/>
                <a:gd name="connsiteX5" fmla="*/ 2653553 w 2653573"/>
                <a:gd name="connsiteY5" fmla="*/ 230113 h 3798066"/>
                <a:gd name="connsiteX6" fmla="*/ 1362635 w 2653573"/>
                <a:gd name="connsiteY6" fmla="*/ 355619 h 3798066"/>
                <a:gd name="connsiteX0" fmla="*/ 89647 w 2653563"/>
                <a:gd name="connsiteY0" fmla="*/ 272936 h 3822960"/>
                <a:gd name="connsiteX1" fmla="*/ 0 w 2653563"/>
                <a:gd name="connsiteY1" fmla="*/ 2962348 h 3822960"/>
                <a:gd name="connsiteX2" fmla="*/ 1649506 w 2653563"/>
                <a:gd name="connsiteY2" fmla="*/ 3016136 h 3822960"/>
                <a:gd name="connsiteX3" fmla="*/ 1613647 w 2653563"/>
                <a:gd name="connsiteY3" fmla="*/ 3822960 h 3822960"/>
                <a:gd name="connsiteX4" fmla="*/ 2617694 w 2653563"/>
                <a:gd name="connsiteY4" fmla="*/ 3787101 h 3822960"/>
                <a:gd name="connsiteX5" fmla="*/ 2653553 w 2653563"/>
                <a:gd name="connsiteY5" fmla="*/ 255007 h 3822960"/>
                <a:gd name="connsiteX6" fmla="*/ 53788 w 2653563"/>
                <a:gd name="connsiteY6" fmla="*/ 272936 h 3822960"/>
                <a:gd name="connsiteX0" fmla="*/ 89647 w 2707351"/>
                <a:gd name="connsiteY0" fmla="*/ 272936 h 3822960"/>
                <a:gd name="connsiteX1" fmla="*/ 0 w 2707351"/>
                <a:gd name="connsiteY1" fmla="*/ 2962348 h 3822960"/>
                <a:gd name="connsiteX2" fmla="*/ 1649506 w 2707351"/>
                <a:gd name="connsiteY2" fmla="*/ 3016136 h 3822960"/>
                <a:gd name="connsiteX3" fmla="*/ 1613647 w 2707351"/>
                <a:gd name="connsiteY3" fmla="*/ 3822960 h 3822960"/>
                <a:gd name="connsiteX4" fmla="*/ 2617694 w 2707351"/>
                <a:gd name="connsiteY4" fmla="*/ 3787101 h 3822960"/>
                <a:gd name="connsiteX5" fmla="*/ 2707341 w 2707351"/>
                <a:gd name="connsiteY5" fmla="*/ 255007 h 3822960"/>
                <a:gd name="connsiteX6" fmla="*/ 53788 w 2707351"/>
                <a:gd name="connsiteY6" fmla="*/ 272936 h 3822960"/>
                <a:gd name="connsiteX0" fmla="*/ 89647 w 2707341"/>
                <a:gd name="connsiteY0" fmla="*/ 17929 h 3567953"/>
                <a:gd name="connsiteX1" fmla="*/ 0 w 2707341"/>
                <a:gd name="connsiteY1" fmla="*/ 2707341 h 3567953"/>
                <a:gd name="connsiteX2" fmla="*/ 1649506 w 2707341"/>
                <a:gd name="connsiteY2" fmla="*/ 2761129 h 3567953"/>
                <a:gd name="connsiteX3" fmla="*/ 1613647 w 2707341"/>
                <a:gd name="connsiteY3" fmla="*/ 3567953 h 3567953"/>
                <a:gd name="connsiteX4" fmla="*/ 2617694 w 2707341"/>
                <a:gd name="connsiteY4" fmla="*/ 3532094 h 3567953"/>
                <a:gd name="connsiteX5" fmla="*/ 2707341 w 2707341"/>
                <a:gd name="connsiteY5" fmla="*/ 0 h 3567953"/>
                <a:gd name="connsiteX6" fmla="*/ 53788 w 2707341"/>
                <a:gd name="connsiteY6" fmla="*/ 17929 h 3567953"/>
                <a:gd name="connsiteX0" fmla="*/ 89647 w 2707341"/>
                <a:gd name="connsiteY0" fmla="*/ 17929 h 3567953"/>
                <a:gd name="connsiteX1" fmla="*/ 0 w 2707341"/>
                <a:gd name="connsiteY1" fmla="*/ 2707341 h 3567953"/>
                <a:gd name="connsiteX2" fmla="*/ 1634266 w 2707341"/>
                <a:gd name="connsiteY2" fmla="*/ 2723029 h 3567953"/>
                <a:gd name="connsiteX3" fmla="*/ 1613647 w 2707341"/>
                <a:gd name="connsiteY3" fmla="*/ 3567953 h 3567953"/>
                <a:gd name="connsiteX4" fmla="*/ 2617694 w 2707341"/>
                <a:gd name="connsiteY4" fmla="*/ 3532094 h 3567953"/>
                <a:gd name="connsiteX5" fmla="*/ 2707341 w 2707341"/>
                <a:gd name="connsiteY5" fmla="*/ 0 h 3567953"/>
                <a:gd name="connsiteX6" fmla="*/ 53788 w 2707341"/>
                <a:gd name="connsiteY6" fmla="*/ 17929 h 3567953"/>
                <a:gd name="connsiteX0" fmla="*/ 89647 w 2707341"/>
                <a:gd name="connsiteY0" fmla="*/ 17929 h 3593054"/>
                <a:gd name="connsiteX1" fmla="*/ 0 w 2707341"/>
                <a:gd name="connsiteY1" fmla="*/ 2707341 h 3593054"/>
                <a:gd name="connsiteX2" fmla="*/ 1634266 w 2707341"/>
                <a:gd name="connsiteY2" fmla="*/ 2723029 h 3593054"/>
                <a:gd name="connsiteX3" fmla="*/ 1613647 w 2707341"/>
                <a:gd name="connsiteY3" fmla="*/ 3567953 h 3593054"/>
                <a:gd name="connsiteX4" fmla="*/ 2648174 w 2707341"/>
                <a:gd name="connsiteY4" fmla="*/ 3593054 h 3593054"/>
                <a:gd name="connsiteX5" fmla="*/ 2707341 w 2707341"/>
                <a:gd name="connsiteY5" fmla="*/ 0 h 3593054"/>
                <a:gd name="connsiteX6" fmla="*/ 53788 w 2707341"/>
                <a:gd name="connsiteY6" fmla="*/ 17929 h 3593054"/>
                <a:gd name="connsiteX0" fmla="*/ 89647 w 2707341"/>
                <a:gd name="connsiteY0" fmla="*/ 17929 h 3570194"/>
                <a:gd name="connsiteX1" fmla="*/ 0 w 2707341"/>
                <a:gd name="connsiteY1" fmla="*/ 2707341 h 3570194"/>
                <a:gd name="connsiteX2" fmla="*/ 1634266 w 2707341"/>
                <a:gd name="connsiteY2" fmla="*/ 2723029 h 3570194"/>
                <a:gd name="connsiteX3" fmla="*/ 1613647 w 2707341"/>
                <a:gd name="connsiteY3" fmla="*/ 3567953 h 3570194"/>
                <a:gd name="connsiteX4" fmla="*/ 2648174 w 2707341"/>
                <a:gd name="connsiteY4" fmla="*/ 3570194 h 3570194"/>
                <a:gd name="connsiteX5" fmla="*/ 2707341 w 2707341"/>
                <a:gd name="connsiteY5" fmla="*/ 0 h 3570194"/>
                <a:gd name="connsiteX6" fmla="*/ 53788 w 2707341"/>
                <a:gd name="connsiteY6" fmla="*/ 17929 h 3570194"/>
                <a:gd name="connsiteX0" fmla="*/ 89647 w 2707341"/>
                <a:gd name="connsiteY0" fmla="*/ 17929 h 3570194"/>
                <a:gd name="connsiteX1" fmla="*/ 0 w 2707341"/>
                <a:gd name="connsiteY1" fmla="*/ 2707341 h 3570194"/>
                <a:gd name="connsiteX2" fmla="*/ 1634266 w 2707341"/>
                <a:gd name="connsiteY2" fmla="*/ 2723029 h 3570194"/>
                <a:gd name="connsiteX3" fmla="*/ 1613647 w 2707341"/>
                <a:gd name="connsiteY3" fmla="*/ 3567953 h 3570194"/>
                <a:gd name="connsiteX4" fmla="*/ 2648174 w 2707341"/>
                <a:gd name="connsiteY4" fmla="*/ 3570194 h 3570194"/>
                <a:gd name="connsiteX5" fmla="*/ 2707341 w 2707341"/>
                <a:gd name="connsiteY5" fmla="*/ 0 h 3570194"/>
                <a:gd name="connsiteX6" fmla="*/ 8068 w 2707341"/>
                <a:gd name="connsiteY6" fmla="*/ 17929 h 3570194"/>
                <a:gd name="connsiteX0" fmla="*/ 21067 w 2707341"/>
                <a:gd name="connsiteY0" fmla="*/ 17929 h 3570194"/>
                <a:gd name="connsiteX1" fmla="*/ 0 w 2707341"/>
                <a:gd name="connsiteY1" fmla="*/ 2707341 h 3570194"/>
                <a:gd name="connsiteX2" fmla="*/ 1634266 w 2707341"/>
                <a:gd name="connsiteY2" fmla="*/ 2723029 h 3570194"/>
                <a:gd name="connsiteX3" fmla="*/ 1613647 w 2707341"/>
                <a:gd name="connsiteY3" fmla="*/ 3567953 h 3570194"/>
                <a:gd name="connsiteX4" fmla="*/ 2648174 w 2707341"/>
                <a:gd name="connsiteY4" fmla="*/ 3570194 h 3570194"/>
                <a:gd name="connsiteX5" fmla="*/ 2707341 w 2707341"/>
                <a:gd name="connsiteY5" fmla="*/ 0 h 3570194"/>
                <a:gd name="connsiteX6" fmla="*/ 8068 w 2707341"/>
                <a:gd name="connsiteY6" fmla="*/ 17929 h 3570194"/>
                <a:gd name="connsiteX0" fmla="*/ 21067 w 2707341"/>
                <a:gd name="connsiteY0" fmla="*/ 83820 h 3636085"/>
                <a:gd name="connsiteX1" fmla="*/ 0 w 2707341"/>
                <a:gd name="connsiteY1" fmla="*/ 2773232 h 3636085"/>
                <a:gd name="connsiteX2" fmla="*/ 1634266 w 2707341"/>
                <a:gd name="connsiteY2" fmla="*/ 2788920 h 3636085"/>
                <a:gd name="connsiteX3" fmla="*/ 1613647 w 2707341"/>
                <a:gd name="connsiteY3" fmla="*/ 3633844 h 3636085"/>
                <a:gd name="connsiteX4" fmla="*/ 2648174 w 2707341"/>
                <a:gd name="connsiteY4" fmla="*/ 3636085 h 3636085"/>
                <a:gd name="connsiteX5" fmla="*/ 2707341 w 2707341"/>
                <a:gd name="connsiteY5" fmla="*/ 65891 h 3636085"/>
                <a:gd name="connsiteX6" fmla="*/ 8068 w 2707341"/>
                <a:gd name="connsiteY6" fmla="*/ 0 h 3636085"/>
                <a:gd name="connsiteX0" fmla="*/ 21067 w 2707341"/>
                <a:gd name="connsiteY0" fmla="*/ 0 h 3658945"/>
                <a:gd name="connsiteX1" fmla="*/ 0 w 2707341"/>
                <a:gd name="connsiteY1" fmla="*/ 2796092 h 3658945"/>
                <a:gd name="connsiteX2" fmla="*/ 1634266 w 2707341"/>
                <a:gd name="connsiteY2" fmla="*/ 2811780 h 3658945"/>
                <a:gd name="connsiteX3" fmla="*/ 1613647 w 2707341"/>
                <a:gd name="connsiteY3" fmla="*/ 3656704 h 3658945"/>
                <a:gd name="connsiteX4" fmla="*/ 2648174 w 2707341"/>
                <a:gd name="connsiteY4" fmla="*/ 3658945 h 3658945"/>
                <a:gd name="connsiteX5" fmla="*/ 2707341 w 2707341"/>
                <a:gd name="connsiteY5" fmla="*/ 88751 h 3658945"/>
                <a:gd name="connsiteX6" fmla="*/ 8068 w 2707341"/>
                <a:gd name="connsiteY6" fmla="*/ 22860 h 3658945"/>
                <a:gd name="connsiteX0" fmla="*/ 21067 w 2707341"/>
                <a:gd name="connsiteY0" fmla="*/ 0 h 3658945"/>
                <a:gd name="connsiteX1" fmla="*/ 0 w 2707341"/>
                <a:gd name="connsiteY1" fmla="*/ 2796092 h 3658945"/>
                <a:gd name="connsiteX2" fmla="*/ 1634266 w 2707341"/>
                <a:gd name="connsiteY2" fmla="*/ 2811780 h 3658945"/>
                <a:gd name="connsiteX3" fmla="*/ 1613647 w 2707341"/>
                <a:gd name="connsiteY3" fmla="*/ 3656704 h 3658945"/>
                <a:gd name="connsiteX4" fmla="*/ 2648174 w 2707341"/>
                <a:gd name="connsiteY4" fmla="*/ 3658945 h 3658945"/>
                <a:gd name="connsiteX5" fmla="*/ 2707341 w 2707341"/>
                <a:gd name="connsiteY5" fmla="*/ 20171 h 3658945"/>
                <a:gd name="connsiteX6" fmla="*/ 8068 w 2707341"/>
                <a:gd name="connsiteY6" fmla="*/ 22860 h 3658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07341" h="3658945">
                  <a:moveTo>
                    <a:pt x="21067" y="0"/>
                  </a:moveTo>
                  <a:lnTo>
                    <a:pt x="0" y="2796092"/>
                  </a:lnTo>
                  <a:lnTo>
                    <a:pt x="1634266" y="2811780"/>
                  </a:lnTo>
                  <a:lnTo>
                    <a:pt x="1613647" y="3656704"/>
                  </a:lnTo>
                  <a:lnTo>
                    <a:pt x="2648174" y="3658945"/>
                  </a:lnTo>
                  <a:lnTo>
                    <a:pt x="2707341" y="20171"/>
                  </a:lnTo>
                  <a:lnTo>
                    <a:pt x="8068" y="22860"/>
                  </a:lnTo>
                </a:path>
              </a:pathLst>
            </a:custGeom>
            <a:solidFill>
              <a:srgbClr val="FFFF00">
                <a:alpha val="5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Available space</a:t>
              </a:r>
            </a:p>
            <a:p>
              <a:pPr algn="ctr"/>
              <a:endParaRPr lang="en-US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NEPTUNE</a:t>
              </a:r>
              <a:endParaRPr lang="en-CA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dirty="0"/>
                <a:t>General decay station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dirty="0"/>
                <a:t>Charge-breeding/re-acceleration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dirty="0"/>
                <a:t>Other…?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endParaRPr lang="en-CA" dirty="0"/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endParaRPr lang="en-CA" dirty="0"/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endParaRPr lang="en-CA" dirty="0"/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551847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19F7F-9678-259C-56C9-06277CE7F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4336F53-C465-0C13-3CD9-4ED8A600A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714" y="602443"/>
            <a:ext cx="11888019" cy="5967322"/>
          </a:xfrm>
        </p:spPr>
        <p:txBody>
          <a:bodyPr/>
          <a:lstStyle/>
          <a:p>
            <a:r>
              <a:rPr lang="en-US" b="1" dirty="0"/>
              <a:t>S</a:t>
            </a:r>
            <a:r>
              <a:rPr lang="en-US" dirty="0"/>
              <a:t>eparator and </a:t>
            </a:r>
            <a:r>
              <a:rPr lang="en-US" b="1" dirty="0"/>
              <a:t>A</a:t>
            </a:r>
            <a:r>
              <a:rPr lang="en-US" dirty="0"/>
              <a:t>nalyzer at </a:t>
            </a:r>
            <a:r>
              <a:rPr lang="en-US" b="1" dirty="0"/>
              <a:t>T</a:t>
            </a:r>
            <a:r>
              <a:rPr lang="en-US" dirty="0"/>
              <a:t>AMU for </a:t>
            </a:r>
            <a:r>
              <a:rPr lang="en-US" b="1" dirty="0"/>
              <a:t>U</a:t>
            </a:r>
            <a:r>
              <a:rPr lang="en-US" dirty="0"/>
              <a:t>nderstanding </a:t>
            </a:r>
            <a:r>
              <a:rPr lang="en-US" b="1" dirty="0"/>
              <a:t>R</a:t>
            </a:r>
            <a:r>
              <a:rPr lang="en-US" dirty="0"/>
              <a:t>eactions of </a:t>
            </a:r>
            <a:r>
              <a:rPr lang="en-US" b="1" dirty="0"/>
              <a:t>N</a:t>
            </a:r>
            <a:r>
              <a:rPr lang="en-US" dirty="0"/>
              <a:t>uclei</a:t>
            </a:r>
          </a:p>
          <a:p>
            <a:r>
              <a:rPr lang="en-US" dirty="0"/>
              <a:t> Features:</a:t>
            </a:r>
          </a:p>
          <a:p>
            <a:pPr lvl="1"/>
            <a:r>
              <a:rPr lang="en-US" dirty="0"/>
              <a:t>3.5 Tm rigidity (not superconducting)</a:t>
            </a:r>
          </a:p>
          <a:p>
            <a:pPr lvl="1"/>
            <a:r>
              <a:rPr lang="en-US" dirty="0"/>
              <a:t>Large acceptance</a:t>
            </a:r>
          </a:p>
          <a:p>
            <a:pPr lvl="1"/>
            <a:r>
              <a:rPr lang="en-US" dirty="0"/>
              <a:t>Room for Phase II and instrumentation</a:t>
            </a:r>
          </a:p>
          <a:p>
            <a:pPr lvl="1"/>
            <a:r>
              <a:rPr lang="en-US" dirty="0"/>
              <a:t>RIBs intensities 10x – 100x more than</a:t>
            </a:r>
            <a:br>
              <a:rPr lang="en-US" dirty="0"/>
            </a:br>
            <a:r>
              <a:rPr lang="en-US" dirty="0"/>
              <a:t>MARS</a:t>
            </a:r>
          </a:p>
          <a:p>
            <a:r>
              <a:rPr lang="en-CA" dirty="0"/>
              <a:t>Configuration</a:t>
            </a:r>
          </a:p>
          <a:p>
            <a:pPr lvl="1"/>
            <a:r>
              <a:rPr lang="en-US" dirty="0"/>
              <a:t>Phase 1:  D-Wedge-D (initial design </a:t>
            </a:r>
            <a:br>
              <a:rPr lang="en-US" dirty="0"/>
            </a:br>
            <a:r>
              <a:rPr lang="en-US" dirty="0"/>
              <a:t>completed, but evolving – ask Oleg!)</a:t>
            </a:r>
          </a:p>
          <a:p>
            <a:pPr lvl="1"/>
            <a:r>
              <a:rPr lang="en-US" dirty="0"/>
              <a:t>Phase 2:  RF kicker – absorber/RF </a:t>
            </a:r>
            <a:br>
              <a:rPr lang="en-US" dirty="0"/>
            </a:br>
            <a:r>
              <a:rPr lang="en-US" dirty="0"/>
              <a:t>buncher – D spectrometer (not yet </a:t>
            </a:r>
            <a:br>
              <a:rPr lang="en-US" dirty="0"/>
            </a:br>
            <a:r>
              <a:rPr lang="en-US" dirty="0"/>
              <a:t>designed)</a:t>
            </a:r>
          </a:p>
          <a:p>
            <a:endParaRPr lang="en-C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48D1E3-F791-504A-1A9C-17A2B64E2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SATURN concept</a:t>
            </a:r>
            <a:endParaRPr lang="en-CA" dirty="0"/>
          </a:p>
        </p:txBody>
      </p:sp>
      <p:pic>
        <p:nvPicPr>
          <p:cNvPr id="11" name="Picture 10" descr="A blueprint of a building&#10;&#10;AI-generated content may be incorrect.">
            <a:extLst>
              <a:ext uri="{FF2B5EF4-FFF2-40B4-BE49-F238E27FC236}">
                <a16:creationId xmlns:a16="http://schemas.microsoft.com/office/drawing/2014/main" id="{544A12D2-E9B9-4B0A-B3C6-4871848AB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113" y="1215048"/>
            <a:ext cx="5877745" cy="52490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20A57E1-8F58-B4B0-8084-AE86E43ECC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5293" y="1215048"/>
            <a:ext cx="5877745" cy="524900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D501A20-C327-65F4-7993-CFEEC93493F8}"/>
              </a:ext>
            </a:extLst>
          </p:cNvPr>
          <p:cNvSpPr/>
          <p:nvPr/>
        </p:nvSpPr>
        <p:spPr>
          <a:xfrm>
            <a:off x="7486650" y="3562066"/>
            <a:ext cx="3661183" cy="2270463"/>
          </a:xfrm>
          <a:prstGeom prst="rect">
            <a:avLst/>
          </a:prstGeom>
          <a:solidFill>
            <a:srgbClr val="00B0F0">
              <a:alpha val="10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CAFF1D-1FD0-9BBD-7DAD-201CDD6042CD}"/>
              </a:ext>
            </a:extLst>
          </p:cNvPr>
          <p:cNvSpPr/>
          <p:nvPr/>
        </p:nvSpPr>
        <p:spPr>
          <a:xfrm>
            <a:off x="6095999" y="1109338"/>
            <a:ext cx="4203701" cy="2402211"/>
          </a:xfrm>
          <a:prstGeom prst="rect">
            <a:avLst/>
          </a:prstGeom>
          <a:solidFill>
            <a:srgbClr val="D09E00">
              <a:alpha val="10000"/>
            </a:srgb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917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77641E-7B12-EAB8-1F44-DA240F051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11F966FE-D356-B28E-8C2E-DF03ABDF12E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Two slices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𝜷𝜸</m:t>
                        </m:r>
                      </m:sub>
                    </m:sSub>
                  </m:oMath>
                </a14:m>
                <a:endParaRPr lang="en-CA" dirty="0"/>
              </a:p>
            </p:txBody>
          </p:sp>
        </mc:Choice>
        <mc:Fallback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11F966FE-D356-B28E-8C2E-DF03ABDF12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486" t="-21239" b="-1858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F98602AA-04A9-FF85-B072-118A54E60A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9618" y="827738"/>
            <a:ext cx="5914535" cy="574202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19DD35E7-4EF5-006C-69D8-68362901C5F8}"/>
              </a:ext>
            </a:extLst>
          </p:cNvPr>
          <p:cNvGrpSpPr/>
          <p:nvPr/>
        </p:nvGrpSpPr>
        <p:grpSpPr>
          <a:xfrm>
            <a:off x="103711" y="1071486"/>
            <a:ext cx="11769212" cy="2849921"/>
            <a:chOff x="103711" y="1358091"/>
            <a:chExt cx="11769212" cy="28499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9E16B78-0071-27F9-2042-5F8A5BE8BC23}"/>
                </a:ext>
              </a:extLst>
            </p:cNvPr>
            <p:cNvGrpSpPr/>
            <p:nvPr/>
          </p:nvGrpSpPr>
          <p:grpSpPr>
            <a:xfrm>
              <a:off x="6203643" y="4055612"/>
              <a:ext cx="5669280" cy="152400"/>
              <a:chOff x="6119237" y="4142453"/>
              <a:chExt cx="5669280" cy="152400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F140844B-8FA5-DDC5-C52F-558E484D3845}"/>
                  </a:ext>
                </a:extLst>
              </p:cNvPr>
              <p:cNvCxnSpPr/>
              <p:nvPr/>
            </p:nvCxnSpPr>
            <p:spPr>
              <a:xfrm>
                <a:off x="6119237" y="4142453"/>
                <a:ext cx="5669280" cy="0"/>
              </a:xfrm>
              <a:prstGeom prst="line">
                <a:avLst/>
              </a:prstGeom>
              <a:ln w="25400"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B49597BA-9CB5-BAA3-EB98-7C2FCB6A158A}"/>
                  </a:ext>
                </a:extLst>
              </p:cNvPr>
              <p:cNvCxnSpPr/>
              <p:nvPr/>
            </p:nvCxnSpPr>
            <p:spPr>
              <a:xfrm>
                <a:off x="6119237" y="4294853"/>
                <a:ext cx="5669280" cy="0"/>
              </a:xfrm>
              <a:prstGeom prst="line">
                <a:avLst/>
              </a:prstGeom>
              <a:ln w="25400"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0B777F3-A04C-A40E-C952-31632B6CE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6200000">
              <a:off x="1216117" y="245685"/>
              <a:ext cx="2683257" cy="4908069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79267A9-1AD2-349B-2505-3C522028A5FE}"/>
              </a:ext>
            </a:extLst>
          </p:cNvPr>
          <p:cNvGrpSpPr/>
          <p:nvPr/>
        </p:nvGrpSpPr>
        <p:grpSpPr>
          <a:xfrm>
            <a:off x="69813" y="3810520"/>
            <a:ext cx="11789463" cy="2703467"/>
            <a:chOff x="69813" y="4097125"/>
            <a:chExt cx="11789463" cy="270346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D6C263B-9E17-D741-A9EE-49D6E99DD1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6200000">
              <a:off x="1189061" y="2977877"/>
              <a:ext cx="2703467" cy="4941964"/>
            </a:xfrm>
            <a:prstGeom prst="rect">
              <a:avLst/>
            </a:prstGeom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2AC0166-A240-3790-F078-BE7037F3C396}"/>
                </a:ext>
              </a:extLst>
            </p:cNvPr>
            <p:cNvCxnSpPr>
              <a:cxnSpLocks/>
            </p:cNvCxnSpPr>
            <p:nvPr/>
          </p:nvCxnSpPr>
          <p:spPr>
            <a:xfrm>
              <a:off x="5534495" y="5984343"/>
              <a:ext cx="6324781" cy="0"/>
            </a:xfrm>
            <a:prstGeom prst="line">
              <a:avLst/>
            </a:prstGeom>
            <a:ln w="254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A31CA42-FC75-6BCA-13FA-FEA4241F5206}"/>
                </a:ext>
              </a:extLst>
            </p:cNvPr>
            <p:cNvCxnSpPr>
              <a:cxnSpLocks/>
            </p:cNvCxnSpPr>
            <p:nvPr/>
          </p:nvCxnSpPr>
          <p:spPr>
            <a:xfrm>
              <a:off x="5534495" y="6136743"/>
              <a:ext cx="6324781" cy="0"/>
            </a:xfrm>
            <a:prstGeom prst="line">
              <a:avLst/>
            </a:prstGeom>
            <a:ln w="254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68242002"/>
      </p:ext>
    </p:extLst>
  </p:cSld>
  <p:clrMapOvr>
    <a:masterClrMapping/>
  </p:clrMapOvr>
</p:sld>
</file>

<file path=ppt/theme/theme1.xml><?xml version="1.0" encoding="utf-8"?>
<a:theme xmlns:a="http://schemas.openxmlformats.org/drawingml/2006/main" name="PHYS218-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00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218 Slides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5400"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HYS218-theme" id="{C7034AA1-F41C-483E-A1C6-7CC4CF3F039F}" vid="{3EAA794E-B7EF-4DE1-8311-097230CC80B2}"/>
    </a:ext>
  </a:extLst>
</a:theme>
</file>

<file path=ppt/theme/theme2.xml><?xml version="1.0" encoding="utf-8"?>
<a:theme xmlns:a="http://schemas.openxmlformats.org/drawingml/2006/main" name="218 title page bkg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-218-presentation" id="{4B80CC7D-056C-4848-A754-B54DEDA1F489}" vid="{AB11D70E-A0E3-4C92-8B1F-BD10EAEDCF3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PHYS218-theme</Template>
  <TotalTime>34841</TotalTime>
  <Words>1918</Words>
  <Application>Microsoft Office PowerPoint</Application>
  <PresentationFormat>Widescreen</PresentationFormat>
  <Paragraphs>304</Paragraphs>
  <Slides>38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Arial</vt:lpstr>
      <vt:lpstr>Calibri</vt:lpstr>
      <vt:lpstr>Cambria Math</vt:lpstr>
      <vt:lpstr>Helvetica</vt:lpstr>
      <vt:lpstr>Liberation Serif</vt:lpstr>
      <vt:lpstr>Lucida Bright</vt:lpstr>
      <vt:lpstr>Permanent Marker</vt:lpstr>
      <vt:lpstr>Wingdings</vt:lpstr>
      <vt:lpstr>PHYS218-theme</vt:lpstr>
      <vt:lpstr>218 title page bkgd</vt:lpstr>
      <vt:lpstr>Fundamental symmetries using nuclear β decay at the CI: current and future efforts  Dan Melconian</vt:lpstr>
      <vt:lpstr>Overview</vt:lpstr>
      <vt:lpstr>A primer on β decay and fundamental physics</vt:lpstr>
      <vt:lpstr>The Cyclotron Institute</vt:lpstr>
      <vt:lpstr>Overview</vt:lpstr>
      <vt:lpstr>MARS: a heavily utilized spectrometer</vt:lpstr>
      <vt:lpstr>Fast-tape transport system (Hardy and Iacob)</vt:lpstr>
      <vt:lpstr>Fast-tape transport system (Hardy and Iacob)</vt:lpstr>
      <vt:lpstr>Lifetime example: 29P</vt:lpstr>
      <vt:lpstr>Fast-tape transport system (Hardy and Iacob)</vt:lpstr>
      <vt:lpstr>Branching ratio example: 37K</vt:lpstr>
      <vt:lpstr>Branching ratio example: 37K</vt:lpstr>
      <vt:lpstr>Overview</vt:lpstr>
      <vt:lpstr>Another branching ratio – 10C</vt:lpstr>
      <vt:lpstr>Another branching ratio – 10C</vt:lpstr>
      <vt:lpstr>Victor’s idea</vt:lpstr>
      <vt:lpstr>Victor’s idea</vt:lpstr>
      <vt:lpstr>We got 2 weeks of beamtime and some good data!</vt:lpstr>
      <vt:lpstr>Recent 10C – first test run (more data this fall)</vt:lpstr>
      <vt:lpstr>Eventually we will  trap radioactive ions at the CI!</vt:lpstr>
      <vt:lpstr>TAMUTRAP: a “new” Penning trap</vt:lpstr>
      <vt:lpstr>3He-LIG and LSTAR for TAMUTRAP</vt:lpstr>
      <vt:lpstr>LSTAR: purify and transport up to TAMUTRAP</vt:lpstr>
      <vt:lpstr>LSTAR: purify and transport up to TAMUTRAP</vt:lpstr>
      <vt:lpstr>6He-CRES → 6He  CRES</vt:lpstr>
      <vt:lpstr>Need large bunch sizes</vt:lpstr>
      <vt:lpstr>Need large bunch sizes</vt:lpstr>
      <vt:lpstr>GOLIATH seems to work for heavier masses</vt:lpstr>
      <vt:lpstr>MARS: a heavily utilized spectrometer</vt:lpstr>
      <vt:lpstr>SATURN concept</vt:lpstr>
      <vt:lpstr>Why would I care about SATURN?</vt:lpstr>
      <vt:lpstr>Moving forward in nuclear β decay</vt:lpstr>
      <vt:lpstr>Final thoughts, collaborators and thanks</vt:lpstr>
      <vt:lpstr>Some tools we’re developing</vt:lpstr>
      <vt:lpstr>Some tools we’re developing</vt:lpstr>
      <vt:lpstr>Once He-LIG and LSTAR running</vt:lpstr>
      <vt:lpstr>SATURN concept</vt:lpstr>
      <vt:lpstr>Two slices of t_βγ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FRIB 2025</dc:title>
  <dc:creator>Dan Melconian</dc:creator>
  <cp:lastModifiedBy>Melconian, Dan</cp:lastModifiedBy>
  <cp:revision>590</cp:revision>
  <dcterms:created xsi:type="dcterms:W3CDTF">2015-01-26T20:28:50Z</dcterms:created>
  <dcterms:modified xsi:type="dcterms:W3CDTF">2025-09-11T11:53:10Z</dcterms:modified>
</cp:coreProperties>
</file>