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9" r:id="rId3"/>
    <p:sldId id="268" r:id="rId4"/>
    <p:sldId id="270" r:id="rId5"/>
    <p:sldId id="272" r:id="rId6"/>
    <p:sldId id="267" r:id="rId7"/>
    <p:sldId id="271" r:id="rId8"/>
    <p:sldId id="262" r:id="rId9"/>
    <p:sldId id="259" r:id="rId10"/>
    <p:sldId id="274" r:id="rId11"/>
    <p:sldId id="260" r:id="rId12"/>
    <p:sldId id="273" r:id="rId13"/>
    <p:sldId id="275" r:id="rId14"/>
    <p:sldId id="257" r:id="rId15"/>
    <p:sldId id="276" r:id="rId16"/>
    <p:sldId id="277" r:id="rId17"/>
    <p:sldId id="278" r:id="rId18"/>
    <p:sldId id="279" r:id="rId19"/>
    <p:sldId id="280" r:id="rId20"/>
    <p:sldId id="263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05"/>
    <p:restoredTop sz="96327"/>
  </p:normalViewPr>
  <p:slideViewPr>
    <p:cSldViewPr snapToGrid="0" snapToObjects="1" showGuides="1">
      <p:cViewPr varScale="1">
        <p:scale>
          <a:sx n="122" d="100"/>
          <a:sy n="122" d="100"/>
        </p:scale>
        <p:origin x="232" y="3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SALVATORE LA COGNATA" userId="83eb3702-e4cc-4380-8fc4-f1fbd20b1c6d" providerId="ADAL" clId="{0E8607A2-EA37-DF48-AA24-1F17884E11A6}"/>
    <pc:docChg chg="custSel modSld">
      <pc:chgData name="MARCO SALVATORE LA COGNATA" userId="83eb3702-e4cc-4380-8fc4-f1fbd20b1c6d" providerId="ADAL" clId="{0E8607A2-EA37-DF48-AA24-1F17884E11A6}" dt="2023-05-06T10:07:55.238" v="4" actId="27636"/>
      <pc:docMkLst>
        <pc:docMk/>
      </pc:docMkLst>
      <pc:sldChg chg="modSp mod">
        <pc:chgData name="MARCO SALVATORE LA COGNATA" userId="83eb3702-e4cc-4380-8fc4-f1fbd20b1c6d" providerId="ADAL" clId="{0E8607A2-EA37-DF48-AA24-1F17884E11A6}" dt="2023-05-06T10:07:55.238" v="4" actId="27636"/>
        <pc:sldMkLst>
          <pc:docMk/>
          <pc:sldMk cId="3113341175" sldId="258"/>
        </pc:sldMkLst>
        <pc:spChg chg="mod">
          <ac:chgData name="MARCO SALVATORE LA COGNATA" userId="83eb3702-e4cc-4380-8fc4-f1fbd20b1c6d" providerId="ADAL" clId="{0E8607A2-EA37-DF48-AA24-1F17884E11A6}" dt="2023-05-06T10:07:55.238" v="4" actId="27636"/>
          <ac:spMkLst>
            <pc:docMk/>
            <pc:sldMk cId="3113341175" sldId="258"/>
            <ac:spMk id="2" creationId="{8C24A9FB-743C-7B42-B671-1ABB4F7F098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B75CB3-F106-E54A-97BC-A604FBB9E1EC}" type="doc">
      <dgm:prSet loTypeId="urn:microsoft.com/office/officeart/2005/8/layout/equation2" loCatId="" qsTypeId="urn:microsoft.com/office/officeart/2005/8/quickstyle/simple4" qsCatId="simple" csTypeId="urn:microsoft.com/office/officeart/2005/8/colors/accent1_2" csCatId="accent1" phldr="1"/>
      <dgm:spPr/>
    </dgm:pt>
    <dgm:pt modelId="{53B147D9-5C0A-8F4F-A3E1-098FBA07208E}">
      <dgm:prSet phldrT="[Testo]"/>
      <dgm:spPr/>
      <dgm:t>
        <a:bodyPr/>
        <a:lstStyle/>
        <a:p>
          <a:r>
            <a:rPr lang="en-US" dirty="0"/>
            <a:t>Nuclear parameters (cross sections, …)</a:t>
          </a:r>
        </a:p>
      </dgm:t>
    </dgm:pt>
    <dgm:pt modelId="{B12078B2-3388-9841-B9E8-284D52BBE4C7}" type="parTrans" cxnId="{9793AC38-1C24-064A-900F-92959B4BAE23}">
      <dgm:prSet/>
      <dgm:spPr/>
      <dgm:t>
        <a:bodyPr/>
        <a:lstStyle/>
        <a:p>
          <a:endParaRPr lang="en-US"/>
        </a:p>
      </dgm:t>
    </dgm:pt>
    <dgm:pt modelId="{A20C8671-CC20-7347-81C3-3EA231093F27}" type="sibTrans" cxnId="{9793AC38-1C24-064A-900F-92959B4BAE23}">
      <dgm:prSet/>
      <dgm:spPr/>
      <dgm:t>
        <a:bodyPr/>
        <a:lstStyle/>
        <a:p>
          <a:endParaRPr lang="en-US"/>
        </a:p>
      </dgm:t>
    </dgm:pt>
    <dgm:pt modelId="{9ECE2B68-21E1-7142-AA79-338337569E9F}">
      <dgm:prSet phldrT="[Testo]"/>
      <dgm:spPr/>
      <dgm:t>
        <a:bodyPr/>
        <a:lstStyle/>
        <a:p>
          <a:endParaRPr lang="en-US" dirty="0"/>
        </a:p>
      </dgm:t>
    </dgm:pt>
    <dgm:pt modelId="{2C1F54E2-2D44-5242-81D3-25493EEF9BFC}" type="parTrans" cxnId="{780E12F4-9F0F-3D46-B88B-1F99EE746526}">
      <dgm:prSet/>
      <dgm:spPr/>
      <dgm:t>
        <a:bodyPr/>
        <a:lstStyle/>
        <a:p>
          <a:endParaRPr lang="en-US"/>
        </a:p>
      </dgm:t>
    </dgm:pt>
    <dgm:pt modelId="{32F814A7-6ACA-3642-A0C9-A29B71C51712}" type="sibTrans" cxnId="{780E12F4-9F0F-3D46-B88B-1F99EE746526}">
      <dgm:prSet/>
      <dgm:spPr/>
      <dgm:t>
        <a:bodyPr/>
        <a:lstStyle/>
        <a:p>
          <a:endParaRPr lang="en-US"/>
        </a:p>
      </dgm:t>
    </dgm:pt>
    <dgm:pt modelId="{2A8DFBA3-EEC8-D34D-A7B0-B58C1E934BE3}">
      <dgm:prSet phldrT="[Testo]"/>
      <dgm:spPr/>
      <dgm:t>
        <a:bodyPr/>
        <a:lstStyle/>
        <a:p>
          <a:r>
            <a:rPr lang="en-US" dirty="0"/>
            <a:t>Elemental yield </a:t>
          </a:r>
          <a:r>
            <a:rPr lang="en-US" dirty="0">
              <a:sym typeface="Wingdings"/>
            </a:rPr>
            <a:t> comparison with abundances observed in stars and meteorites to validate models</a:t>
          </a:r>
          <a:endParaRPr lang="en-US" dirty="0"/>
        </a:p>
      </dgm:t>
    </dgm:pt>
    <dgm:pt modelId="{F336FF0F-E0B6-0E48-8762-A8F86003B433}" type="parTrans" cxnId="{1539FA3B-BC2B-6F40-87DA-67A15CA584AC}">
      <dgm:prSet/>
      <dgm:spPr/>
      <dgm:t>
        <a:bodyPr/>
        <a:lstStyle/>
        <a:p>
          <a:endParaRPr lang="en-US"/>
        </a:p>
      </dgm:t>
    </dgm:pt>
    <dgm:pt modelId="{1F8E45EA-1F86-6843-8463-43F7DEA1306E}" type="sibTrans" cxnId="{1539FA3B-BC2B-6F40-87DA-67A15CA584AC}">
      <dgm:prSet/>
      <dgm:spPr/>
      <dgm:t>
        <a:bodyPr/>
        <a:lstStyle/>
        <a:p>
          <a:endParaRPr lang="en-US"/>
        </a:p>
      </dgm:t>
    </dgm:pt>
    <dgm:pt modelId="{840D6AAB-6B23-0D45-9F91-6E6E4A86D6DB}" type="pres">
      <dgm:prSet presAssocID="{FAB75CB3-F106-E54A-97BC-A604FBB9E1EC}" presName="Name0" presStyleCnt="0">
        <dgm:presLayoutVars>
          <dgm:dir/>
          <dgm:resizeHandles val="exact"/>
        </dgm:presLayoutVars>
      </dgm:prSet>
      <dgm:spPr/>
    </dgm:pt>
    <dgm:pt modelId="{8669053F-4300-A74B-9F54-1B06B0698E4D}" type="pres">
      <dgm:prSet presAssocID="{FAB75CB3-F106-E54A-97BC-A604FBB9E1EC}" presName="vNodes" presStyleCnt="0"/>
      <dgm:spPr/>
    </dgm:pt>
    <dgm:pt modelId="{84DA4B81-135A-1E47-A4F2-C845170FEB13}" type="pres">
      <dgm:prSet presAssocID="{53B147D9-5C0A-8F4F-A3E1-098FBA07208E}" presName="node" presStyleLbl="node1" presStyleIdx="0" presStyleCnt="3">
        <dgm:presLayoutVars>
          <dgm:bulletEnabled val="1"/>
        </dgm:presLayoutVars>
      </dgm:prSet>
      <dgm:spPr/>
    </dgm:pt>
    <dgm:pt modelId="{44E9C155-7F78-FC4D-B8D7-5A8B304A78E1}" type="pres">
      <dgm:prSet presAssocID="{A20C8671-CC20-7347-81C3-3EA231093F27}" presName="spacerT" presStyleCnt="0"/>
      <dgm:spPr/>
    </dgm:pt>
    <dgm:pt modelId="{C23F4DA2-C8C8-B14D-87D1-3A73F196B94D}" type="pres">
      <dgm:prSet presAssocID="{A20C8671-CC20-7347-81C3-3EA231093F27}" presName="sibTrans" presStyleLbl="sibTrans2D1" presStyleIdx="0" presStyleCnt="2"/>
      <dgm:spPr/>
    </dgm:pt>
    <dgm:pt modelId="{9240D564-53EA-3A4F-978E-F8F0A5FAEEEF}" type="pres">
      <dgm:prSet presAssocID="{A20C8671-CC20-7347-81C3-3EA231093F27}" presName="spacerB" presStyleCnt="0"/>
      <dgm:spPr/>
    </dgm:pt>
    <dgm:pt modelId="{AB721371-6EE8-A148-8EDC-2F4D6086AEE0}" type="pres">
      <dgm:prSet presAssocID="{9ECE2B68-21E1-7142-AA79-338337569E9F}" presName="node" presStyleLbl="node1" presStyleIdx="1" presStyleCnt="3">
        <dgm:presLayoutVars>
          <dgm:bulletEnabled val="1"/>
        </dgm:presLayoutVars>
      </dgm:prSet>
      <dgm:spPr/>
    </dgm:pt>
    <dgm:pt modelId="{605AEBB8-0AE8-954B-AEC0-A5974E743835}" type="pres">
      <dgm:prSet presAssocID="{FAB75CB3-F106-E54A-97BC-A604FBB9E1EC}" presName="sibTransLast" presStyleLbl="sibTrans2D1" presStyleIdx="1" presStyleCnt="2"/>
      <dgm:spPr/>
    </dgm:pt>
    <dgm:pt modelId="{A8C58876-F9AF-294F-9BB5-533B13D06826}" type="pres">
      <dgm:prSet presAssocID="{FAB75CB3-F106-E54A-97BC-A604FBB9E1EC}" presName="connectorText" presStyleLbl="sibTrans2D1" presStyleIdx="1" presStyleCnt="2"/>
      <dgm:spPr/>
    </dgm:pt>
    <dgm:pt modelId="{50E1AA17-AA07-4D4E-8E3B-9708A57F5DBC}" type="pres">
      <dgm:prSet presAssocID="{FAB75CB3-F106-E54A-97BC-A604FBB9E1EC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23061F00-ACDC-A34A-A083-57C0F0D67ADE}" type="presOf" srcId="{2A8DFBA3-EEC8-D34D-A7B0-B58C1E934BE3}" destId="{50E1AA17-AA07-4D4E-8E3B-9708A57F5DBC}" srcOrd="0" destOrd="0" presId="urn:microsoft.com/office/officeart/2005/8/layout/equation2"/>
    <dgm:cxn modelId="{9793AC38-1C24-064A-900F-92959B4BAE23}" srcId="{FAB75CB3-F106-E54A-97BC-A604FBB9E1EC}" destId="{53B147D9-5C0A-8F4F-A3E1-098FBA07208E}" srcOrd="0" destOrd="0" parTransId="{B12078B2-3388-9841-B9E8-284D52BBE4C7}" sibTransId="{A20C8671-CC20-7347-81C3-3EA231093F27}"/>
    <dgm:cxn modelId="{1539FA3B-BC2B-6F40-87DA-67A15CA584AC}" srcId="{FAB75CB3-F106-E54A-97BC-A604FBB9E1EC}" destId="{2A8DFBA3-EEC8-D34D-A7B0-B58C1E934BE3}" srcOrd="2" destOrd="0" parTransId="{F336FF0F-E0B6-0E48-8762-A8F86003B433}" sibTransId="{1F8E45EA-1F86-6843-8463-43F7DEA1306E}"/>
    <dgm:cxn modelId="{F1D8314E-041A-AB46-9BEE-B8B5523E164E}" type="presOf" srcId="{FAB75CB3-F106-E54A-97BC-A604FBB9E1EC}" destId="{840D6AAB-6B23-0D45-9F91-6E6E4A86D6DB}" srcOrd="0" destOrd="0" presId="urn:microsoft.com/office/officeart/2005/8/layout/equation2"/>
    <dgm:cxn modelId="{9EBF6677-0D33-5C44-832F-154940AE9068}" type="presOf" srcId="{9ECE2B68-21E1-7142-AA79-338337569E9F}" destId="{AB721371-6EE8-A148-8EDC-2F4D6086AEE0}" srcOrd="0" destOrd="0" presId="urn:microsoft.com/office/officeart/2005/8/layout/equation2"/>
    <dgm:cxn modelId="{58D0717E-2137-7641-AE20-5C8802BB9ECD}" type="presOf" srcId="{32F814A7-6ACA-3642-A0C9-A29B71C51712}" destId="{605AEBB8-0AE8-954B-AEC0-A5974E743835}" srcOrd="0" destOrd="0" presId="urn:microsoft.com/office/officeart/2005/8/layout/equation2"/>
    <dgm:cxn modelId="{46B94EA7-BC91-4443-88C5-B2835700C853}" type="presOf" srcId="{53B147D9-5C0A-8F4F-A3E1-098FBA07208E}" destId="{84DA4B81-135A-1E47-A4F2-C845170FEB13}" srcOrd="0" destOrd="0" presId="urn:microsoft.com/office/officeart/2005/8/layout/equation2"/>
    <dgm:cxn modelId="{F18C2CAD-4B02-264B-B72F-5B9C78D14E2B}" type="presOf" srcId="{32F814A7-6ACA-3642-A0C9-A29B71C51712}" destId="{A8C58876-F9AF-294F-9BB5-533B13D06826}" srcOrd="1" destOrd="0" presId="urn:microsoft.com/office/officeart/2005/8/layout/equation2"/>
    <dgm:cxn modelId="{ACCE83C2-6864-054B-B6FB-38E4F73D1A2F}" type="presOf" srcId="{A20C8671-CC20-7347-81C3-3EA231093F27}" destId="{C23F4DA2-C8C8-B14D-87D1-3A73F196B94D}" srcOrd="0" destOrd="0" presId="urn:microsoft.com/office/officeart/2005/8/layout/equation2"/>
    <dgm:cxn modelId="{780E12F4-9F0F-3D46-B88B-1F99EE746526}" srcId="{FAB75CB3-F106-E54A-97BC-A604FBB9E1EC}" destId="{9ECE2B68-21E1-7142-AA79-338337569E9F}" srcOrd="1" destOrd="0" parTransId="{2C1F54E2-2D44-5242-81D3-25493EEF9BFC}" sibTransId="{32F814A7-6ACA-3642-A0C9-A29B71C51712}"/>
    <dgm:cxn modelId="{CFC8A2D2-5AD4-9243-96D8-66385E41A645}" type="presParOf" srcId="{840D6AAB-6B23-0D45-9F91-6E6E4A86D6DB}" destId="{8669053F-4300-A74B-9F54-1B06B0698E4D}" srcOrd="0" destOrd="0" presId="urn:microsoft.com/office/officeart/2005/8/layout/equation2"/>
    <dgm:cxn modelId="{97710103-3803-A740-8E5C-A6D55DE9330D}" type="presParOf" srcId="{8669053F-4300-A74B-9F54-1B06B0698E4D}" destId="{84DA4B81-135A-1E47-A4F2-C845170FEB13}" srcOrd="0" destOrd="0" presId="urn:microsoft.com/office/officeart/2005/8/layout/equation2"/>
    <dgm:cxn modelId="{DC250827-C501-8146-9D64-70AC495D385A}" type="presParOf" srcId="{8669053F-4300-A74B-9F54-1B06B0698E4D}" destId="{44E9C155-7F78-FC4D-B8D7-5A8B304A78E1}" srcOrd="1" destOrd="0" presId="urn:microsoft.com/office/officeart/2005/8/layout/equation2"/>
    <dgm:cxn modelId="{57D84B2C-DD3B-9E4A-80F9-34D369D6B39E}" type="presParOf" srcId="{8669053F-4300-A74B-9F54-1B06B0698E4D}" destId="{C23F4DA2-C8C8-B14D-87D1-3A73F196B94D}" srcOrd="2" destOrd="0" presId="urn:microsoft.com/office/officeart/2005/8/layout/equation2"/>
    <dgm:cxn modelId="{D80A262E-AA5C-0B4A-A142-9270A9265C1C}" type="presParOf" srcId="{8669053F-4300-A74B-9F54-1B06B0698E4D}" destId="{9240D564-53EA-3A4F-978E-F8F0A5FAEEEF}" srcOrd="3" destOrd="0" presId="urn:microsoft.com/office/officeart/2005/8/layout/equation2"/>
    <dgm:cxn modelId="{17558169-383F-8041-B54F-D206DC6089E6}" type="presParOf" srcId="{8669053F-4300-A74B-9F54-1B06B0698E4D}" destId="{AB721371-6EE8-A148-8EDC-2F4D6086AEE0}" srcOrd="4" destOrd="0" presId="urn:microsoft.com/office/officeart/2005/8/layout/equation2"/>
    <dgm:cxn modelId="{F9C3563F-0394-CD47-80BB-56DA48121FA7}" type="presParOf" srcId="{840D6AAB-6B23-0D45-9F91-6E6E4A86D6DB}" destId="{605AEBB8-0AE8-954B-AEC0-A5974E743835}" srcOrd="1" destOrd="0" presId="urn:microsoft.com/office/officeart/2005/8/layout/equation2"/>
    <dgm:cxn modelId="{B06BCA11-8641-004C-89D3-5512DAA6168B}" type="presParOf" srcId="{605AEBB8-0AE8-954B-AEC0-A5974E743835}" destId="{A8C58876-F9AF-294F-9BB5-533B13D06826}" srcOrd="0" destOrd="0" presId="urn:microsoft.com/office/officeart/2005/8/layout/equation2"/>
    <dgm:cxn modelId="{9819161C-5EC6-2F49-A8A9-45C085DE75DC}" type="presParOf" srcId="{840D6AAB-6B23-0D45-9F91-6E6E4A86D6DB}" destId="{50E1AA17-AA07-4D4E-8E3B-9708A57F5DBC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A4B81-135A-1E47-A4F2-C845170FEB13}">
      <dsp:nvSpPr>
        <dsp:cNvPr id="0" name=""/>
        <dsp:cNvSpPr/>
      </dsp:nvSpPr>
      <dsp:spPr>
        <a:xfrm>
          <a:off x="382488" y="1472"/>
          <a:ext cx="1480839" cy="14808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Nuclear parameters (cross sections, …)</a:t>
          </a:r>
        </a:p>
      </dsp:txBody>
      <dsp:txXfrm>
        <a:off x="599352" y="218336"/>
        <a:ext cx="1047111" cy="1047111"/>
      </dsp:txXfrm>
    </dsp:sp>
    <dsp:sp modelId="{C23F4DA2-C8C8-B14D-87D1-3A73F196B94D}">
      <dsp:nvSpPr>
        <dsp:cNvPr id="0" name=""/>
        <dsp:cNvSpPr/>
      </dsp:nvSpPr>
      <dsp:spPr>
        <a:xfrm>
          <a:off x="693464" y="1602556"/>
          <a:ext cx="858887" cy="858887"/>
        </a:xfrm>
        <a:prstGeom prst="mathPl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807309" y="1930994"/>
        <a:ext cx="631197" cy="202011"/>
      </dsp:txXfrm>
    </dsp:sp>
    <dsp:sp modelId="{AB721371-6EE8-A148-8EDC-2F4D6086AEE0}">
      <dsp:nvSpPr>
        <dsp:cNvPr id="0" name=""/>
        <dsp:cNvSpPr/>
      </dsp:nvSpPr>
      <dsp:spPr>
        <a:xfrm>
          <a:off x="382488" y="2581687"/>
          <a:ext cx="1480839" cy="14808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599352" y="2798551"/>
        <a:ext cx="1047111" cy="1047111"/>
      </dsp:txXfrm>
    </dsp:sp>
    <dsp:sp modelId="{605AEBB8-0AE8-954B-AEC0-A5974E743835}">
      <dsp:nvSpPr>
        <dsp:cNvPr id="0" name=""/>
        <dsp:cNvSpPr/>
      </dsp:nvSpPr>
      <dsp:spPr>
        <a:xfrm>
          <a:off x="2085454" y="1756563"/>
          <a:ext cx="470907" cy="5508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085454" y="1866737"/>
        <a:ext cx="329635" cy="330524"/>
      </dsp:txXfrm>
    </dsp:sp>
    <dsp:sp modelId="{50E1AA17-AA07-4D4E-8E3B-9708A57F5DBC}">
      <dsp:nvSpPr>
        <dsp:cNvPr id="0" name=""/>
        <dsp:cNvSpPr/>
      </dsp:nvSpPr>
      <dsp:spPr>
        <a:xfrm>
          <a:off x="2751832" y="551160"/>
          <a:ext cx="2961679" cy="296167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Elemental yield </a:t>
          </a:r>
          <a:r>
            <a:rPr lang="en-US" sz="2200" kern="1200" dirty="0">
              <a:sym typeface="Wingdings"/>
            </a:rPr>
            <a:t> comparison with abundances observed in stars and meteorites to validate models</a:t>
          </a:r>
          <a:endParaRPr lang="en-US" sz="2200" kern="1200" dirty="0"/>
        </a:p>
      </dsp:txBody>
      <dsp:txXfrm>
        <a:off x="3185560" y="984888"/>
        <a:ext cx="2094223" cy="20942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F1566C-DF86-1742-921E-192D09ED24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6C6BB63-E343-2F4D-B688-B516F7273B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7C5E2EF-4756-CD4D-9130-02FEADF43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6EE4-E863-F748-94C0-D2A1FBB619FC}" type="datetimeFigureOut">
              <a:rPr lang="en-US" smtClean="0"/>
              <a:t>5/6/23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CFF2907-C202-1645-832E-E941B5ABD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5FF5D66-A47A-3C4B-840E-112E0DBFD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5858D-43DD-894A-9832-73481F617B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03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C34A9A-86B9-644E-9157-5B3C7AC7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01827C-B0DD-0A44-80DC-7153789F0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5AB4BA-E58F-E441-8281-C27E4718C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6EE4-E863-F748-94C0-D2A1FBB619FC}" type="datetimeFigureOut">
              <a:rPr lang="en-US" smtClean="0"/>
              <a:t>5/6/23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7ECDD7-1230-F848-85FD-4BD68277A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FA4CE64-F1C0-154E-9FCF-196300CEC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5858D-43DD-894A-9832-73481F617B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00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7EF5B4-2790-184C-9D8B-C55CEE660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6BEB5E-69A1-E745-8F8F-A7FC99A32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A3B0C6F-1FA4-BD40-9E38-CE24B20EB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6EE4-E863-F748-94C0-D2A1FBB619FC}" type="datetimeFigureOut">
              <a:rPr lang="en-US" smtClean="0"/>
              <a:t>5/6/23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87BA09-3159-934E-B5F3-4A2863A47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029520-FF5B-D247-A09B-105C1B3C8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5858D-43DD-894A-9832-73481F617B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289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21FA60-5E63-CC49-B96D-E8D29E42A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46055D-95F8-804E-B9E8-8FD993B2DD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68B1AED-AC2A-0A42-BBC3-34E8B7C56F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95F87B4-71C5-A743-8B9C-DBEEBC23E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6EE4-E863-F748-94C0-D2A1FBB619FC}" type="datetimeFigureOut">
              <a:rPr lang="en-US" smtClean="0"/>
              <a:t>5/6/23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AAE941F-34FE-104A-9249-72C9E8D25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2C4D967-9892-FD4C-988A-A9FB24AAC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5858D-43DD-894A-9832-73481F617B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014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ABDB5B-F28E-A24B-9B44-071F94287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7585E62-4180-2C4F-A6B3-B4CCF781A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774D941-CAEE-1148-BA0D-E5E2A83C41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B82EB97-9CE8-8C43-9E11-4F1764A01E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D9280F6-C8CF-A84A-B58B-03B23D0F41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4CDDE01-40C4-9C44-AFCD-545B42927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6EE4-E863-F748-94C0-D2A1FBB619FC}" type="datetimeFigureOut">
              <a:rPr lang="en-US" smtClean="0"/>
              <a:t>5/6/23</a:t>
            </a:fld>
            <a:endParaRPr lang="en-US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2AF3AC0-29AB-BA49-AF52-00DF10498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01555EE-375A-1446-8703-ABB6DC0F6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5858D-43DD-894A-9832-73481F617B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523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7C0BBE-B226-4C43-86A1-77A6BB329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B1472B4-02FE-D149-A238-6368B09B7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6EE4-E863-F748-94C0-D2A1FBB619FC}" type="datetimeFigureOut">
              <a:rPr lang="en-US" smtClean="0"/>
              <a:t>5/6/23</a:t>
            </a:fld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ABE8333-2BCC-EA4E-A93A-161347704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5FE38D9-F347-1045-ABF4-EF3AA6C0F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5858D-43DD-894A-9832-73481F617B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91E547A-7250-D54D-BCCB-620A8D3DD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6EE4-E863-F748-94C0-D2A1FBB619FC}" type="datetimeFigureOut">
              <a:rPr lang="en-US" smtClean="0"/>
              <a:t>5/6/23</a:t>
            </a:fld>
            <a:endParaRPr lang="en-US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528CF05-C686-D943-B822-C4B2290C3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BF1E01C-72CE-1247-9E3F-357E95067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5858D-43DD-894A-9832-73481F617B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48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A4FA3E-C350-E84F-8D62-8A234456E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B4F3646-EFDA-C24E-B635-D41366FC2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DA238F4-DEF2-B840-8359-247755FAD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07E5374-359A-704B-9E41-66E47279E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6EE4-E863-F748-94C0-D2A1FBB619FC}" type="datetimeFigureOut">
              <a:rPr lang="en-US" smtClean="0"/>
              <a:t>5/6/23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5485690-D3EA-E842-BD44-6CDE82C7C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52ACD8D-55C0-1F43-A681-C5A1FC221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5858D-43DD-894A-9832-73481F617B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62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6E4D20-700B-7944-9997-8542D54A9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5113C48-7569-674C-9B7A-E292D0B3D6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D177524-7FF6-9D4F-93A0-1E110846A6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5299E50-3E8D-F14D-B6EE-DCCE14982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6EE4-E863-F748-94C0-D2A1FBB619FC}" type="datetimeFigureOut">
              <a:rPr lang="en-US" smtClean="0"/>
              <a:t>5/6/23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88D2602-A04B-DB42-A250-5239A5C1E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363AB90-AAAA-1348-AD0D-B4E43D9FA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5858D-43DD-894A-9832-73481F617B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31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6A2988-6602-5746-B4A4-56661023D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60562DF-B1DB-C540-ADFB-731B193B9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5FF7BA0-3354-114B-98DE-961FD6253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6EE4-E863-F748-94C0-D2A1FBB619FC}" type="datetimeFigureOut">
              <a:rPr lang="en-US" smtClean="0"/>
              <a:t>5/6/23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7DEDBFF-A333-004F-B594-3567D8F7A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03A732-24BB-204A-9080-25F787614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5858D-43DD-894A-9832-73481F617B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47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97AF21A-7BC8-0041-BEBE-723F396B8E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0ED4010-A651-5A4C-9694-92985D6071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A477B3-C987-BB41-A485-8F10F45CE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6EE4-E863-F748-94C0-D2A1FBB619FC}" type="datetimeFigureOut">
              <a:rPr lang="en-US" smtClean="0"/>
              <a:t>5/6/23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4CF1FB-3413-3141-AB5D-3447C4D3E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54BB7D-D666-A847-94B7-B98D0DEA9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5858D-43DD-894A-9832-73481F617B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91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6707256-6B27-D24D-989A-48CBD812E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46EFFF-8B16-8545-B1CD-45A934B32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5D79DEA-192F-3447-9348-F1ABC3D01B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06EE4-E863-F748-94C0-D2A1FBB619FC}" type="datetimeFigureOut">
              <a:rPr lang="en-US" smtClean="0"/>
              <a:t>5/6/23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C5DF91-CB7E-CF4D-A788-7C09451508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C036508-729D-E844-88CB-E0FED2411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5858D-43DD-894A-9832-73481F617BB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5.wmf"/><Relationship Id="rId18" Type="http://schemas.openxmlformats.org/officeDocument/2006/relationships/oleObject" Target="../embeddings/oleObject9.bin"/><Relationship Id="rId3" Type="http://schemas.openxmlformats.org/officeDocument/2006/relationships/image" Target="../media/image10.wmf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7.w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image" Target="../media/image19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5" Type="http://schemas.openxmlformats.org/officeDocument/2006/relationships/image" Target="../media/image16.w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18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24A9FB-743C-7B42-B671-1ABB4F7F098D}"/>
              </a:ext>
            </a:extLst>
          </p:cNvPr>
          <p:cNvSpPr txBox="1">
            <a:spLocks/>
          </p:cNvSpPr>
          <p:nvPr/>
        </p:nvSpPr>
        <p:spPr>
          <a:xfrm>
            <a:off x="570494" y="763572"/>
            <a:ext cx="8825658" cy="419291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it-IT" b="1" i="0" u="none" strike="noStrike" dirty="0" err="1">
                <a:solidFill>
                  <a:srgbClr val="CB6D04"/>
                </a:solidFill>
                <a:effectLst/>
                <a:latin typeface="Roboto Light" panose="02000000000000000000" pitchFamily="2" charset="0"/>
              </a:rPr>
              <a:t>Indirect</a:t>
            </a:r>
            <a:r>
              <a:rPr lang="it-IT" b="1" i="0" u="none" strike="noStrike" dirty="0">
                <a:solidFill>
                  <a:srgbClr val="CB6D04"/>
                </a:solidFill>
                <a:effectLst/>
                <a:latin typeface="Roboto Light" panose="02000000000000000000" pitchFamily="2" charset="0"/>
              </a:rPr>
              <a:t> </a:t>
            </a:r>
            <a:r>
              <a:rPr lang="it-IT" b="1" i="0" u="none" strike="noStrike" dirty="0" err="1">
                <a:solidFill>
                  <a:srgbClr val="CB6D04"/>
                </a:solidFill>
                <a:effectLst/>
                <a:latin typeface="Roboto Light" panose="02000000000000000000" pitchFamily="2" charset="0"/>
              </a:rPr>
              <a:t>methods</a:t>
            </a:r>
            <a:r>
              <a:rPr lang="it-IT" b="1" i="0" u="none" strike="noStrike" dirty="0">
                <a:solidFill>
                  <a:srgbClr val="CB6D04"/>
                </a:solidFill>
                <a:effectLst/>
                <a:latin typeface="Roboto Light" panose="02000000000000000000" pitchFamily="2" charset="0"/>
              </a:rPr>
              <a:t> to </a:t>
            </a:r>
            <a:r>
              <a:rPr lang="it-IT" b="1" i="0" u="none" strike="noStrike" dirty="0" err="1">
                <a:solidFill>
                  <a:srgbClr val="CB6D04"/>
                </a:solidFill>
                <a:effectLst/>
                <a:latin typeface="Roboto Light" panose="02000000000000000000" pitchFamily="2" charset="0"/>
              </a:rPr>
              <a:t>directly</a:t>
            </a:r>
            <a:r>
              <a:rPr lang="it-IT" b="1" i="0" u="none" strike="noStrike" dirty="0">
                <a:solidFill>
                  <a:srgbClr val="CB6D04"/>
                </a:solidFill>
                <a:effectLst/>
                <a:latin typeface="Roboto Light" panose="02000000000000000000" pitchFamily="2" charset="0"/>
              </a:rPr>
              <a:t> </a:t>
            </a:r>
            <a:r>
              <a:rPr lang="it-IT" b="1" i="0" u="none" strike="noStrike" dirty="0" err="1">
                <a:solidFill>
                  <a:srgbClr val="CB6D04"/>
                </a:solidFill>
                <a:effectLst/>
                <a:latin typeface="Roboto Light" panose="02000000000000000000" pitchFamily="2" charset="0"/>
              </a:rPr>
              <a:t>explore</a:t>
            </a:r>
            <a:r>
              <a:rPr lang="it-IT" b="1" i="0" u="none" strike="noStrike" dirty="0">
                <a:solidFill>
                  <a:srgbClr val="CB6D04"/>
                </a:solidFill>
                <a:effectLst/>
                <a:latin typeface="Roboto Light" panose="02000000000000000000" pitchFamily="2" charset="0"/>
              </a:rPr>
              <a:t> </a:t>
            </a:r>
            <a:r>
              <a:rPr lang="it-IT" b="1" i="0" u="none" strike="noStrike" dirty="0" err="1">
                <a:solidFill>
                  <a:srgbClr val="CB6D04"/>
                </a:solidFill>
                <a:effectLst/>
                <a:latin typeface="Roboto Light" panose="02000000000000000000" pitchFamily="2" charset="0"/>
              </a:rPr>
              <a:t>threshold</a:t>
            </a:r>
            <a:r>
              <a:rPr lang="it-IT" b="1" i="0" u="none" strike="noStrike" dirty="0">
                <a:solidFill>
                  <a:srgbClr val="CB6D04"/>
                </a:solidFill>
                <a:effectLst/>
                <a:latin typeface="Roboto Light" panose="02000000000000000000" pitchFamily="2" charset="0"/>
              </a:rPr>
              <a:t> energies</a:t>
            </a:r>
          </a:p>
          <a:p>
            <a:pPr>
              <a:defRPr/>
            </a:pPr>
            <a:endParaRPr kumimoji="0" lang="it-IT" sz="7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M. La Cognata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C00354F-FA9A-B141-9A03-E0E85707747E}"/>
              </a:ext>
            </a:extLst>
          </p:cNvPr>
          <p:cNvSpPr txBox="1">
            <a:spLocks/>
          </p:cNvSpPr>
          <p:nvPr/>
        </p:nvSpPr>
        <p:spPr>
          <a:xfrm>
            <a:off x="570494" y="5096897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18AB3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it-IT" sz="2000" b="0" i="0" u="none" strike="noStrike" kern="1200" cap="all" spc="0" normalizeH="0" baseline="0" noProof="0" dirty="0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Laboratori Nazionali del Sud - INFN, Catania, </a:t>
            </a:r>
            <a:r>
              <a:rPr kumimoji="0" lang="it-IT" sz="2000" b="0" i="0" u="none" strike="noStrike" kern="1200" cap="all" spc="0" normalizeH="0" baseline="0" noProof="0" dirty="0" err="1">
                <a:ln>
                  <a:noFill/>
                </a:ln>
                <a:solidFill>
                  <a:srgbClr val="418AB3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Italy</a:t>
            </a:r>
            <a:endParaRPr kumimoji="0" lang="it-IT" sz="2000" b="0" i="0" u="none" strike="noStrike" kern="1200" cap="all" spc="0" normalizeH="0" baseline="0" noProof="0" dirty="0">
              <a:ln>
                <a:noFill/>
              </a:ln>
              <a:solidFill>
                <a:srgbClr val="418AB3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4857D8E-4655-424E-B3C7-91CBE0F0A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204" y="2607611"/>
            <a:ext cx="3320200" cy="2348880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11334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magine 24">
            <a:extLst>
              <a:ext uri="{FF2B5EF4-FFF2-40B4-BE49-F238E27FC236}">
                <a16:creationId xmlns:a16="http://schemas.microsoft.com/office/drawing/2014/main" id="{DBB6F1A8-2F1D-B742-909C-28AAB30282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47" b="12814"/>
          <a:stretch/>
        </p:blipFill>
        <p:spPr>
          <a:xfrm>
            <a:off x="9022827" y="362626"/>
            <a:ext cx="3020773" cy="1693277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44154E3C-CE01-364B-BCD9-D491D66D1AAD}"/>
              </a:ext>
            </a:extLst>
          </p:cNvPr>
          <p:cNvSpPr txBox="1"/>
          <p:nvPr/>
        </p:nvSpPr>
        <p:spPr>
          <a:xfrm>
            <a:off x="0" y="0"/>
            <a:ext cx="8494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Nuclear astrophysics: from the laboratory to the cosmos</a:t>
            </a:r>
          </a:p>
        </p:txBody>
      </p:sp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B00A2FCD-7C4A-3740-ADBD-7480B386C4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9782910"/>
              </p:ext>
            </p:extLst>
          </p:nvPr>
        </p:nvGraphicFramePr>
        <p:xfrm>
          <a:off x="3940435" y="82429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ttangolo 6">
            <a:extLst>
              <a:ext uri="{FF2B5EF4-FFF2-40B4-BE49-F238E27FC236}">
                <a16:creationId xmlns:a16="http://schemas.microsoft.com/office/drawing/2014/main" id="{BCBC3B3A-66CB-0346-80CE-7B9C614A7F38}"/>
              </a:ext>
            </a:extLst>
          </p:cNvPr>
          <p:cNvSpPr/>
          <p:nvPr/>
        </p:nvSpPr>
        <p:spPr>
          <a:xfrm>
            <a:off x="785932" y="984959"/>
            <a:ext cx="2898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purpose of nuclear astrophysics is to provide reliable nuclear physics input for astrophysical models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73098BD-BDDC-B14D-BE13-D33F4610D9AC}"/>
              </a:ext>
            </a:extLst>
          </p:cNvPr>
          <p:cNvSpPr/>
          <p:nvPr/>
        </p:nvSpPr>
        <p:spPr>
          <a:xfrm>
            <a:off x="6022855" y="4426626"/>
            <a:ext cx="23810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Change the model until observables are matched by predictions</a:t>
            </a:r>
          </a:p>
        </p:txBody>
      </p:sp>
      <p:sp>
        <p:nvSpPr>
          <p:cNvPr id="9" name="Freccia bidirezionale orizzontale 8">
            <a:extLst>
              <a:ext uri="{FF2B5EF4-FFF2-40B4-BE49-F238E27FC236}">
                <a16:creationId xmlns:a16="http://schemas.microsoft.com/office/drawing/2014/main" id="{04851746-E10D-FC41-9FFC-B22D8654B5EC}"/>
              </a:ext>
            </a:extLst>
          </p:cNvPr>
          <p:cNvSpPr/>
          <p:nvPr/>
        </p:nvSpPr>
        <p:spPr>
          <a:xfrm rot="20086218">
            <a:off x="5864985" y="3658387"/>
            <a:ext cx="959569" cy="450628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A5E98D7-F5DB-9441-80D1-6936F9C2DC57}"/>
              </a:ext>
            </a:extLst>
          </p:cNvPr>
          <p:cNvSpPr/>
          <p:nvPr/>
        </p:nvSpPr>
        <p:spPr>
          <a:xfrm>
            <a:off x="0" y="5873391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Astrophysical models are very complex: assumptions on stellar structure and on stellar parameters (age, mass…) </a:t>
            </a:r>
            <a:r>
              <a:rPr lang="en-US" sz="2800" dirty="0">
                <a:sym typeface="Wingdings"/>
              </a:rPr>
              <a:t> need of multiple independent constrain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204D6440-C85E-AB4F-B149-FE4A53E51C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0852" y="3345206"/>
            <a:ext cx="1735408" cy="1573811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F3D85D25-9DD9-804C-A930-04C4124D9A99}"/>
              </a:ext>
            </a:extLst>
          </p:cNvPr>
          <p:cNvGrpSpPr/>
          <p:nvPr/>
        </p:nvGrpSpPr>
        <p:grpSpPr>
          <a:xfrm>
            <a:off x="2276927" y="2520933"/>
            <a:ext cx="1480839" cy="1480839"/>
            <a:chOff x="382488" y="2581687"/>
            <a:chExt cx="1480839" cy="1480839"/>
          </a:xfrm>
        </p:grpSpPr>
        <p:sp>
          <p:nvSpPr>
            <p:cNvPr id="13" name="Ovale 12">
              <a:extLst>
                <a:ext uri="{FF2B5EF4-FFF2-40B4-BE49-F238E27FC236}">
                  <a16:creationId xmlns:a16="http://schemas.microsoft.com/office/drawing/2014/main" id="{EE13884D-3287-4443-8EFC-3627D4C5DDFA}"/>
                </a:ext>
              </a:extLst>
            </p:cNvPr>
            <p:cNvSpPr/>
            <p:nvPr/>
          </p:nvSpPr>
          <p:spPr>
            <a:xfrm>
              <a:off x="382488" y="2581687"/>
              <a:ext cx="1480839" cy="1480839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Ovale 4">
              <a:extLst>
                <a:ext uri="{FF2B5EF4-FFF2-40B4-BE49-F238E27FC236}">
                  <a16:creationId xmlns:a16="http://schemas.microsoft.com/office/drawing/2014/main" id="{FAC95D74-3094-2842-B1D3-A1346F1B725D}"/>
                </a:ext>
              </a:extLst>
            </p:cNvPr>
            <p:cNvSpPr/>
            <p:nvPr/>
          </p:nvSpPr>
          <p:spPr>
            <a:xfrm>
              <a:off x="599352" y="2798551"/>
              <a:ext cx="1047111" cy="10471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kern="1200" dirty="0"/>
                <a:t>Astrophysical models: how a star works</a:t>
              </a:r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71D66466-F0F8-DE48-8934-4783D0F8C204}"/>
              </a:ext>
            </a:extLst>
          </p:cNvPr>
          <p:cNvGrpSpPr/>
          <p:nvPr/>
        </p:nvGrpSpPr>
        <p:grpSpPr>
          <a:xfrm>
            <a:off x="2336805" y="4175688"/>
            <a:ext cx="1480839" cy="1480839"/>
            <a:chOff x="382488" y="2581687"/>
            <a:chExt cx="1480839" cy="1480839"/>
          </a:xfrm>
        </p:grpSpPr>
        <p:sp>
          <p:nvSpPr>
            <p:cNvPr id="16" name="Ovale 15">
              <a:extLst>
                <a:ext uri="{FF2B5EF4-FFF2-40B4-BE49-F238E27FC236}">
                  <a16:creationId xmlns:a16="http://schemas.microsoft.com/office/drawing/2014/main" id="{DE084D89-B683-6E42-8AF2-F362EAAAE51F}"/>
                </a:ext>
              </a:extLst>
            </p:cNvPr>
            <p:cNvSpPr/>
            <p:nvPr/>
          </p:nvSpPr>
          <p:spPr>
            <a:xfrm>
              <a:off x="382488" y="2581687"/>
              <a:ext cx="1480839" cy="1480839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Ovale 4">
              <a:extLst>
                <a:ext uri="{FF2B5EF4-FFF2-40B4-BE49-F238E27FC236}">
                  <a16:creationId xmlns:a16="http://schemas.microsoft.com/office/drawing/2014/main" id="{84161A57-24AD-CD4E-9B27-C8348C5E4850}"/>
                </a:ext>
              </a:extLst>
            </p:cNvPr>
            <p:cNvSpPr/>
            <p:nvPr/>
          </p:nvSpPr>
          <p:spPr>
            <a:xfrm>
              <a:off x="599352" y="2798551"/>
              <a:ext cx="1047111" cy="10471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dirty="0"/>
                <a:t>Model input parameters: magnetic field, </a:t>
              </a:r>
              <a:r>
                <a:rPr lang="en-US" sz="1300" dirty="0" err="1"/>
                <a:t>metallicity</a:t>
              </a:r>
              <a:r>
                <a:rPr lang="en-US" sz="1300" dirty="0"/>
                <a:t>, …</a:t>
              </a:r>
              <a:endParaRPr lang="en-US" sz="1300" kern="1200" dirty="0"/>
            </a:p>
          </p:txBody>
        </p:sp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7D847080-986A-064E-9DE1-B1BBD65B97FD}"/>
              </a:ext>
            </a:extLst>
          </p:cNvPr>
          <p:cNvGrpSpPr/>
          <p:nvPr/>
        </p:nvGrpSpPr>
        <p:grpSpPr>
          <a:xfrm rot="1708005">
            <a:off x="3893187" y="3144292"/>
            <a:ext cx="470907" cy="550872"/>
            <a:chOff x="2085454" y="1756563"/>
            <a:chExt cx="470907" cy="550872"/>
          </a:xfrm>
        </p:grpSpPr>
        <p:sp>
          <p:nvSpPr>
            <p:cNvPr id="19" name="Freccia destra 18">
              <a:extLst>
                <a:ext uri="{FF2B5EF4-FFF2-40B4-BE49-F238E27FC236}">
                  <a16:creationId xmlns:a16="http://schemas.microsoft.com/office/drawing/2014/main" id="{61912C54-7AC4-1A46-92A7-5C7B2195F1D9}"/>
                </a:ext>
              </a:extLst>
            </p:cNvPr>
            <p:cNvSpPr/>
            <p:nvPr/>
          </p:nvSpPr>
          <p:spPr>
            <a:xfrm>
              <a:off x="2085454" y="1756563"/>
              <a:ext cx="470907" cy="550872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Freccia destra 4">
              <a:extLst>
                <a:ext uri="{FF2B5EF4-FFF2-40B4-BE49-F238E27FC236}">
                  <a16:creationId xmlns:a16="http://schemas.microsoft.com/office/drawing/2014/main" id="{02308C77-866F-3246-B676-1764F0600907}"/>
                </a:ext>
              </a:extLst>
            </p:cNvPr>
            <p:cNvSpPr/>
            <p:nvPr/>
          </p:nvSpPr>
          <p:spPr>
            <a:xfrm>
              <a:off x="2085454" y="1866737"/>
              <a:ext cx="329635" cy="3305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/>
            </a:p>
          </p:txBody>
        </p:sp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FB25744B-E2AA-6E48-986F-CD0B7C0703E1}"/>
              </a:ext>
            </a:extLst>
          </p:cNvPr>
          <p:cNvGrpSpPr/>
          <p:nvPr/>
        </p:nvGrpSpPr>
        <p:grpSpPr>
          <a:xfrm rot="20256852">
            <a:off x="3889036" y="4321323"/>
            <a:ext cx="470907" cy="550872"/>
            <a:chOff x="2085454" y="1756563"/>
            <a:chExt cx="470907" cy="550872"/>
          </a:xfrm>
        </p:grpSpPr>
        <p:sp>
          <p:nvSpPr>
            <p:cNvPr id="22" name="Freccia destra 21">
              <a:extLst>
                <a:ext uri="{FF2B5EF4-FFF2-40B4-BE49-F238E27FC236}">
                  <a16:creationId xmlns:a16="http://schemas.microsoft.com/office/drawing/2014/main" id="{61C7F583-DA60-344C-860C-F876EF157F62}"/>
                </a:ext>
              </a:extLst>
            </p:cNvPr>
            <p:cNvSpPr/>
            <p:nvPr/>
          </p:nvSpPr>
          <p:spPr>
            <a:xfrm>
              <a:off x="2085454" y="1756563"/>
              <a:ext cx="470907" cy="550872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Freccia destra 4">
              <a:extLst>
                <a:ext uri="{FF2B5EF4-FFF2-40B4-BE49-F238E27FC236}">
                  <a16:creationId xmlns:a16="http://schemas.microsoft.com/office/drawing/2014/main" id="{D68A1143-0537-5243-AE33-B5D435032CA9}"/>
                </a:ext>
              </a:extLst>
            </p:cNvPr>
            <p:cNvSpPr/>
            <p:nvPr/>
          </p:nvSpPr>
          <p:spPr>
            <a:xfrm>
              <a:off x="2085454" y="1866737"/>
              <a:ext cx="329635" cy="3305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/>
            </a:p>
          </p:txBody>
        </p:sp>
      </p:grpSp>
      <p:pic>
        <p:nvPicPr>
          <p:cNvPr id="26" name="Immagine 25">
            <a:extLst>
              <a:ext uri="{FF2B5EF4-FFF2-40B4-BE49-F238E27FC236}">
                <a16:creationId xmlns:a16="http://schemas.microsoft.com/office/drawing/2014/main" id="{4C740570-C6F5-E64E-AF33-ECFFE74FFD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38331" y="3861187"/>
            <a:ext cx="2170033" cy="1877078"/>
          </a:xfrm>
          <a:prstGeom prst="rect">
            <a:avLst/>
          </a:prstGeom>
        </p:spPr>
      </p:pic>
      <p:sp>
        <p:nvSpPr>
          <p:cNvPr id="24" name="Rettangolo 23">
            <a:extLst>
              <a:ext uri="{FF2B5EF4-FFF2-40B4-BE49-F238E27FC236}">
                <a16:creationId xmlns:a16="http://schemas.microsoft.com/office/drawing/2014/main" id="{E7683E81-CB72-C64A-8BF7-0DBB0EE2FD4B}"/>
              </a:ext>
            </a:extLst>
          </p:cNvPr>
          <p:cNvSpPr/>
          <p:nvPr/>
        </p:nvSpPr>
        <p:spPr>
          <a:xfrm>
            <a:off x="267793" y="3531946"/>
            <a:ext cx="18761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PROBLEM: cross sections are needed at energy of 10-100 keV</a:t>
            </a:r>
          </a:p>
        </p:txBody>
      </p:sp>
    </p:spTree>
    <p:extLst>
      <p:ext uri="{BB962C8B-B14F-4D97-AF65-F5344CB8AC3E}">
        <p14:creationId xmlns:p14="http://schemas.microsoft.com/office/powerpoint/2010/main" val="1258670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32C7CA4B-1DD8-9043-975A-657F93446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519" y="2577655"/>
            <a:ext cx="2336058" cy="1787564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8FA5116-2F7A-C14F-8F0A-13947238E904}"/>
              </a:ext>
            </a:extLst>
          </p:cNvPr>
          <p:cNvSpPr txBox="1"/>
          <p:nvPr/>
        </p:nvSpPr>
        <p:spPr>
          <a:xfrm>
            <a:off x="0" y="0"/>
            <a:ext cx="86356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The need of indirect methods: direct vs. indirect methods</a:t>
            </a: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43D57D7D-82F5-F54F-B559-6686F014C8C9}"/>
              </a:ext>
            </a:extLst>
          </p:cNvPr>
          <p:cNvCxnSpPr/>
          <p:nvPr/>
        </p:nvCxnSpPr>
        <p:spPr>
          <a:xfrm>
            <a:off x="829358" y="3735133"/>
            <a:ext cx="231961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Box 41">
            <a:extLst>
              <a:ext uri="{FF2B5EF4-FFF2-40B4-BE49-F238E27FC236}">
                <a16:creationId xmlns:a16="http://schemas.microsoft.com/office/drawing/2014/main" id="{5D75BEF2-BF17-5E41-B10D-5342E2331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470" y="630636"/>
            <a:ext cx="46626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2400" dirty="0">
                <a:solidFill>
                  <a:srgbClr val="000000"/>
                </a:solidFill>
              </a:rPr>
              <a:t>How to </a:t>
            </a:r>
            <a:r>
              <a:rPr lang="it-IT" sz="2400" dirty="0" err="1">
                <a:solidFill>
                  <a:srgbClr val="000000"/>
                </a:solidFill>
              </a:rPr>
              <a:t>measure</a:t>
            </a:r>
            <a:r>
              <a:rPr lang="it-IT" sz="2400" dirty="0">
                <a:solidFill>
                  <a:srgbClr val="000000"/>
                </a:solidFill>
              </a:rPr>
              <a:t> the </a:t>
            </a:r>
            <a:r>
              <a:rPr lang="it-IT" sz="2400" dirty="0" err="1">
                <a:solidFill>
                  <a:srgbClr val="000000"/>
                </a:solidFill>
              </a:rPr>
              <a:t>A+x</a:t>
            </a:r>
            <a:r>
              <a:rPr lang="it-IT" sz="2400" dirty="0" err="1">
                <a:solidFill>
                  <a:srgbClr val="000000"/>
                </a:solidFill>
                <a:sym typeface="Wingdings"/>
              </a:rPr>
              <a:t>c+C</a:t>
            </a:r>
            <a:r>
              <a:rPr lang="it-IT" sz="2400" dirty="0">
                <a:solidFill>
                  <a:srgbClr val="000000"/>
                </a:solidFill>
                <a:sym typeface="Wingdings"/>
              </a:rPr>
              <a:t> </a:t>
            </a:r>
            <a:r>
              <a:rPr lang="it-IT" sz="2400" dirty="0" err="1">
                <a:solidFill>
                  <a:srgbClr val="000000"/>
                </a:solidFill>
                <a:sym typeface="Wingdings"/>
              </a:rPr>
              <a:t>reaction</a:t>
            </a:r>
            <a:r>
              <a:rPr lang="it-IT" sz="2400" dirty="0">
                <a:solidFill>
                  <a:srgbClr val="000000"/>
                </a:solidFill>
                <a:sym typeface="Wingdings"/>
              </a:rPr>
              <a:t> in a </a:t>
            </a:r>
            <a:r>
              <a:rPr lang="it-IT" sz="2400" i="1" dirty="0" err="1">
                <a:solidFill>
                  <a:srgbClr val="FF0000"/>
                </a:solidFill>
                <a:sym typeface="Wingdings"/>
              </a:rPr>
              <a:t>direct</a:t>
            </a:r>
            <a:r>
              <a:rPr lang="it-IT" sz="2400" dirty="0">
                <a:solidFill>
                  <a:srgbClr val="FF0000"/>
                </a:solidFill>
                <a:sym typeface="Wingdings"/>
              </a:rPr>
              <a:t> </a:t>
            </a:r>
            <a:r>
              <a:rPr lang="it-IT" sz="2400" dirty="0">
                <a:solidFill>
                  <a:srgbClr val="000000"/>
                </a:solidFill>
                <a:sym typeface="Wingdings"/>
              </a:rPr>
              <a:t>way?</a:t>
            </a: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B5FF2D18-B2FD-7F4B-878A-ABAAA43640E7}"/>
              </a:ext>
            </a:extLst>
          </p:cNvPr>
          <p:cNvCxnSpPr>
            <a:cxnSpLocks/>
          </p:cNvCxnSpPr>
          <p:nvPr/>
        </p:nvCxnSpPr>
        <p:spPr>
          <a:xfrm>
            <a:off x="3239681" y="3735133"/>
            <a:ext cx="1114758" cy="10008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C1BA05C-3103-B24E-95EC-06209B304565}"/>
              </a:ext>
            </a:extLst>
          </p:cNvPr>
          <p:cNvSpPr txBox="1"/>
          <p:nvPr/>
        </p:nvSpPr>
        <p:spPr>
          <a:xfrm>
            <a:off x="829358" y="3317239"/>
            <a:ext cx="1012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Beam (x)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099A3E8-E3D4-1846-85CC-7E8D051B8BC2}"/>
              </a:ext>
            </a:extLst>
          </p:cNvPr>
          <p:cNvSpPr txBox="1"/>
          <p:nvPr/>
        </p:nvSpPr>
        <p:spPr>
          <a:xfrm>
            <a:off x="3148970" y="2237793"/>
            <a:ext cx="1114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Target (A)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6C98718-8707-E34B-87E9-D803B4FE6D12}"/>
              </a:ext>
            </a:extLst>
          </p:cNvPr>
          <p:cNvSpPr txBox="1"/>
          <p:nvPr/>
        </p:nvSpPr>
        <p:spPr>
          <a:xfrm>
            <a:off x="2878110" y="4428304"/>
            <a:ext cx="12154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Reaction </a:t>
            </a:r>
          </a:p>
          <a:p>
            <a:r>
              <a:rPr lang="en-US" dirty="0"/>
              <a:t>product (c)</a:t>
            </a:r>
          </a:p>
        </p:txBody>
      </p:sp>
      <p:sp>
        <p:nvSpPr>
          <p:cNvPr id="9" name="Rettangolo arrotondato 12">
            <a:extLst>
              <a:ext uri="{FF2B5EF4-FFF2-40B4-BE49-F238E27FC236}">
                <a16:creationId xmlns:a16="http://schemas.microsoft.com/office/drawing/2014/main" id="{6A5950BC-CDA3-C647-BD55-5283F2F36542}"/>
              </a:ext>
            </a:extLst>
          </p:cNvPr>
          <p:cNvSpPr/>
          <p:nvPr/>
        </p:nvSpPr>
        <p:spPr>
          <a:xfrm>
            <a:off x="3148970" y="3251665"/>
            <a:ext cx="90711" cy="94671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EACFC3E-A2F8-7843-8061-FFE4586DBE05}"/>
              </a:ext>
            </a:extLst>
          </p:cNvPr>
          <p:cNvSpPr/>
          <p:nvPr/>
        </p:nvSpPr>
        <p:spPr>
          <a:xfrm rot="4014896">
            <a:off x="4370218" y="4278389"/>
            <a:ext cx="285091" cy="1049595"/>
          </a:xfrm>
          <a:prstGeom prst="rect">
            <a:avLst/>
          </a:prstGeom>
          <a:scene3d>
            <a:camera prst="orthographicFront">
              <a:rot lat="0" lon="0" rev="162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D8939E3-0957-064E-BCE4-39F9766BB3FE}"/>
              </a:ext>
            </a:extLst>
          </p:cNvPr>
          <p:cNvSpPr txBox="1"/>
          <p:nvPr/>
        </p:nvSpPr>
        <p:spPr>
          <a:xfrm>
            <a:off x="4678493" y="1190037"/>
            <a:ext cx="25396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Detector </a:t>
            </a:r>
            <a:r>
              <a:rPr lang="en-US" dirty="0">
                <a:sym typeface="Wingdings"/>
              </a:rPr>
              <a:t> 	</a:t>
            </a:r>
          </a:p>
          <a:p>
            <a:r>
              <a:rPr lang="en-US" dirty="0">
                <a:sym typeface="Wingdings"/>
              </a:rPr>
              <a:t>kinematic observables</a:t>
            </a:r>
          </a:p>
          <a:p>
            <a:r>
              <a:rPr lang="en-US" dirty="0">
                <a:sym typeface="Wingdings"/>
              </a:rPr>
              <a:t>- Energy</a:t>
            </a:r>
          </a:p>
          <a:p>
            <a:r>
              <a:rPr lang="en-US" dirty="0">
                <a:sym typeface="Wingdings"/>
              </a:rPr>
              <a:t>- Emission angle</a:t>
            </a:r>
          </a:p>
          <a:p>
            <a:r>
              <a:rPr lang="en-US" dirty="0">
                <a:sym typeface="Wingdings"/>
              </a:rPr>
              <a:t>&amp; Particle identification</a:t>
            </a:r>
            <a:endParaRPr lang="en-US" dirty="0"/>
          </a:p>
        </p:txBody>
      </p:sp>
      <p:sp>
        <p:nvSpPr>
          <p:cNvPr id="12" name="Text Box 41">
            <a:extLst>
              <a:ext uri="{FF2B5EF4-FFF2-40B4-BE49-F238E27FC236}">
                <a16:creationId xmlns:a16="http://schemas.microsoft.com/office/drawing/2014/main" id="{3BB35424-B314-2142-AB1A-0D85A93AD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5572" y="5424327"/>
            <a:ext cx="44658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2400" dirty="0" err="1">
                <a:solidFill>
                  <a:srgbClr val="000000"/>
                </a:solidFill>
              </a:rPr>
              <a:t>It</a:t>
            </a:r>
            <a:r>
              <a:rPr lang="it-IT" sz="2400" dirty="0">
                <a:solidFill>
                  <a:srgbClr val="000000"/>
                </a:solidFill>
              </a:rPr>
              <a:t> </a:t>
            </a:r>
            <a:r>
              <a:rPr lang="it-IT" sz="2400" dirty="0" err="1">
                <a:solidFill>
                  <a:srgbClr val="000000"/>
                </a:solidFill>
              </a:rPr>
              <a:t>looks</a:t>
            </a:r>
            <a:r>
              <a:rPr lang="it-IT" sz="2400" dirty="0">
                <a:solidFill>
                  <a:srgbClr val="000000"/>
                </a:solidFill>
              </a:rPr>
              <a:t> </a:t>
            </a:r>
            <a:r>
              <a:rPr lang="it-IT" sz="2400" i="1" dirty="0" err="1">
                <a:solidFill>
                  <a:srgbClr val="FF0000"/>
                </a:solidFill>
              </a:rPr>
              <a:t>quite</a:t>
            </a:r>
            <a:r>
              <a:rPr lang="it-IT" sz="2400" dirty="0">
                <a:solidFill>
                  <a:srgbClr val="FF0000"/>
                </a:solidFill>
              </a:rPr>
              <a:t> </a:t>
            </a:r>
            <a:r>
              <a:rPr lang="it-IT" sz="2400" dirty="0" err="1">
                <a:solidFill>
                  <a:srgbClr val="000000"/>
                </a:solidFill>
              </a:rPr>
              <a:t>simple</a:t>
            </a:r>
            <a:r>
              <a:rPr lang="it-IT" sz="2400" dirty="0">
                <a:solidFill>
                  <a:srgbClr val="000000"/>
                </a:solidFill>
              </a:rPr>
              <a:t>!</a:t>
            </a:r>
            <a:endParaRPr lang="it-IT" sz="2400" dirty="0">
              <a:solidFill>
                <a:srgbClr val="000000"/>
              </a:solidFill>
              <a:sym typeface="Wingdings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FAB8A257-58F9-E940-BDBA-AD4D74FD0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813" y="1551609"/>
            <a:ext cx="1837157" cy="1664199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25F786FA-AC38-A843-90E9-685168E5B7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132"/>
          <a:stretch/>
        </p:blipFill>
        <p:spPr>
          <a:xfrm>
            <a:off x="194381" y="3940385"/>
            <a:ext cx="2415295" cy="2339604"/>
          </a:xfrm>
          <a:prstGeom prst="rect">
            <a:avLst/>
          </a:prstGeom>
        </p:spPr>
      </p:pic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FA004F96-5FF9-B348-8778-3F71BF98788C}"/>
              </a:ext>
            </a:extLst>
          </p:cNvPr>
          <p:cNvSpPr/>
          <p:nvPr/>
        </p:nvSpPr>
        <p:spPr>
          <a:xfrm>
            <a:off x="6979762" y="711699"/>
            <a:ext cx="5119036" cy="60442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">
            <a:extLst>
              <a:ext uri="{FF2B5EF4-FFF2-40B4-BE49-F238E27FC236}">
                <a16:creationId xmlns:a16="http://schemas.microsoft.com/office/drawing/2014/main" id="{36B4D470-8B7E-C349-83E5-50F9990E9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3415" y="3839129"/>
            <a:ext cx="4572000" cy="247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Freccia circolare in giù 18">
            <a:extLst>
              <a:ext uri="{FF2B5EF4-FFF2-40B4-BE49-F238E27FC236}">
                <a16:creationId xmlns:a16="http://schemas.microsoft.com/office/drawing/2014/main" id="{059C56D9-7CE9-A747-8D29-0AD0CBED8E7D}"/>
              </a:ext>
            </a:extLst>
          </p:cNvPr>
          <p:cNvSpPr/>
          <p:nvPr/>
        </p:nvSpPr>
        <p:spPr>
          <a:xfrm rot="18060985">
            <a:off x="7945076" y="4510845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701F7C1-B5AE-7148-891A-7874983EB3A8}"/>
              </a:ext>
            </a:extLst>
          </p:cNvPr>
          <p:cNvSpPr txBox="1"/>
          <p:nvPr/>
        </p:nvSpPr>
        <p:spPr>
          <a:xfrm>
            <a:off x="7304416" y="902459"/>
            <a:ext cx="44300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However</a:t>
            </a:r>
            <a:r>
              <a:rPr lang="en-US" dirty="0">
                <a:solidFill>
                  <a:schemeClr val="bg1"/>
                </a:solidFill>
              </a:rPr>
              <a:t>, several reasons make the low-energy region of astrophysical interest difficult to access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Coulomb barrier suppression of the cross section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Cosmic background and systematic errors due to, e.g., straggling in the target</a:t>
            </a:r>
          </a:p>
          <a:p>
            <a:pPr marL="285750" indent="-285750">
              <a:buFontTx/>
              <a:buChar char="-"/>
            </a:pPr>
            <a:r>
              <a:rPr lang="en-US" b="1" i="1" dirty="0">
                <a:solidFill>
                  <a:schemeClr val="bg1"/>
                </a:solidFill>
              </a:rPr>
              <a:t>Electron screening hiding the nuclear cross section</a:t>
            </a:r>
          </a:p>
        </p:txBody>
      </p:sp>
      <p:pic>
        <p:nvPicPr>
          <p:cNvPr id="22" name="Immagine 21" descr="Immagine che contiene testo, clipart&#10;&#10;Descrizione generata automaticamente">
            <a:extLst>
              <a:ext uri="{FF2B5EF4-FFF2-40B4-BE49-F238E27FC236}">
                <a16:creationId xmlns:a16="http://schemas.microsoft.com/office/drawing/2014/main" id="{3180E301-CBEC-1745-B2F6-23401D4C9C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1260" y="6155394"/>
            <a:ext cx="3858570" cy="539546"/>
          </a:xfrm>
          <a:prstGeom prst="rect">
            <a:avLst/>
          </a:prstGeom>
          <a:ln>
            <a:solidFill>
              <a:srgbClr val="0070C0"/>
            </a:solidFill>
          </a:ln>
        </p:spPr>
      </p:pic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F897577B-3E2F-304A-9B0A-1E9E7A4FF270}"/>
              </a:ext>
            </a:extLst>
          </p:cNvPr>
          <p:cNvCxnSpPr/>
          <p:nvPr/>
        </p:nvCxnSpPr>
        <p:spPr>
          <a:xfrm flipV="1">
            <a:off x="5948341" y="5219076"/>
            <a:ext cx="1412201" cy="951153"/>
          </a:xfrm>
          <a:prstGeom prst="straightConnector1">
            <a:avLst/>
          </a:prstGeom>
          <a:ln w="349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45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18B9DF8-401F-E14A-8F49-8155109D974E}"/>
              </a:ext>
            </a:extLst>
          </p:cNvPr>
          <p:cNvSpPr txBox="1"/>
          <p:nvPr/>
        </p:nvSpPr>
        <p:spPr>
          <a:xfrm>
            <a:off x="0" y="0"/>
            <a:ext cx="86356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The need of indirect methods: direct vs. indirect methods</a:t>
            </a:r>
          </a:p>
        </p:txBody>
      </p:sp>
      <p:sp>
        <p:nvSpPr>
          <p:cNvPr id="3" name="Freccia destra 2">
            <a:extLst>
              <a:ext uri="{FF2B5EF4-FFF2-40B4-BE49-F238E27FC236}">
                <a16:creationId xmlns:a16="http://schemas.microsoft.com/office/drawing/2014/main" id="{3D47FD89-C858-864D-BB14-DB961B4E8857}"/>
              </a:ext>
            </a:extLst>
          </p:cNvPr>
          <p:cNvSpPr/>
          <p:nvPr/>
        </p:nvSpPr>
        <p:spPr>
          <a:xfrm>
            <a:off x="1946888" y="678892"/>
            <a:ext cx="978408" cy="224934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91952A4-E803-E142-9052-E17F760FBB3C}"/>
              </a:ext>
            </a:extLst>
          </p:cNvPr>
          <p:cNvSpPr txBox="1"/>
          <p:nvPr/>
        </p:nvSpPr>
        <p:spPr>
          <a:xfrm>
            <a:off x="72344" y="1351203"/>
            <a:ext cx="189508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err="1"/>
              <a:t>Entrance</a:t>
            </a:r>
            <a:r>
              <a:rPr lang="it-IT" dirty="0"/>
              <a:t> </a:t>
            </a:r>
            <a:r>
              <a:rPr lang="it-IT" dirty="0" err="1"/>
              <a:t>channel</a:t>
            </a:r>
            <a:r>
              <a:rPr lang="it-IT" dirty="0"/>
              <a:t>:</a:t>
            </a:r>
          </a:p>
          <a:p>
            <a:pPr algn="ctr"/>
            <a:r>
              <a:rPr lang="it-IT" sz="2800" b="1" i="1" dirty="0" err="1"/>
              <a:t>A+a</a:t>
            </a:r>
            <a:endParaRPr lang="it-IT" sz="2800" b="1" i="1" dirty="0"/>
          </a:p>
        </p:txBody>
      </p:sp>
      <p:sp>
        <p:nvSpPr>
          <p:cNvPr id="5" name="Rettangolo arrotondato 7">
            <a:extLst>
              <a:ext uri="{FF2B5EF4-FFF2-40B4-BE49-F238E27FC236}">
                <a16:creationId xmlns:a16="http://schemas.microsoft.com/office/drawing/2014/main" id="{6268FA0A-40E2-C44F-8EF7-54E06DBE5EEF}"/>
              </a:ext>
            </a:extLst>
          </p:cNvPr>
          <p:cNvSpPr/>
          <p:nvPr/>
        </p:nvSpPr>
        <p:spPr>
          <a:xfrm>
            <a:off x="2925296" y="1019197"/>
            <a:ext cx="1710943" cy="1518928"/>
          </a:xfrm>
          <a:prstGeom prst="roundRect">
            <a:avLst/>
          </a:prstGeom>
          <a:gradFill flip="none" rotWithShape="1">
            <a:gsLst>
              <a:gs pos="0">
                <a:srgbClr val="000090"/>
              </a:gs>
              <a:gs pos="100000">
                <a:srgbClr val="FFFFFF"/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>
                <a:solidFill>
                  <a:srgbClr val="FF0000"/>
                </a:solidFill>
              </a:rPr>
              <a:t>Several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 err="1">
                <a:solidFill>
                  <a:srgbClr val="FF0000"/>
                </a:solidFill>
              </a:rPr>
              <a:t>reaction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 err="1">
                <a:solidFill>
                  <a:srgbClr val="FF0000"/>
                </a:solidFill>
              </a:rPr>
              <a:t>mechanisms</a:t>
            </a:r>
            <a:r>
              <a:rPr lang="it-IT" b="1" dirty="0">
                <a:solidFill>
                  <a:srgbClr val="FF0000"/>
                </a:solidFill>
              </a:rPr>
              <a:t> link the </a:t>
            </a:r>
            <a:r>
              <a:rPr lang="it-IT" b="1" dirty="0" err="1">
                <a:solidFill>
                  <a:srgbClr val="FF0000"/>
                </a:solidFill>
              </a:rPr>
              <a:t>two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 err="1">
                <a:solidFill>
                  <a:srgbClr val="FF0000"/>
                </a:solidFill>
              </a:rPr>
              <a:t>channels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6" name="Freccia destra 5">
            <a:extLst>
              <a:ext uri="{FF2B5EF4-FFF2-40B4-BE49-F238E27FC236}">
                <a16:creationId xmlns:a16="http://schemas.microsoft.com/office/drawing/2014/main" id="{5F6D4FC2-3FC2-3A4B-84CD-3FC4B78D8020}"/>
              </a:ext>
            </a:extLst>
          </p:cNvPr>
          <p:cNvSpPr/>
          <p:nvPr/>
        </p:nvSpPr>
        <p:spPr>
          <a:xfrm>
            <a:off x="4735845" y="656989"/>
            <a:ext cx="978408" cy="224934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8439076-5370-2D41-BEA8-6237F9F93D25}"/>
              </a:ext>
            </a:extLst>
          </p:cNvPr>
          <p:cNvSpPr txBox="1"/>
          <p:nvPr/>
        </p:nvSpPr>
        <p:spPr>
          <a:xfrm>
            <a:off x="5716667" y="1351203"/>
            <a:ext cx="189026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err="1"/>
              <a:t>Reaction</a:t>
            </a:r>
            <a:r>
              <a:rPr lang="it-IT" dirty="0"/>
              <a:t> </a:t>
            </a:r>
            <a:r>
              <a:rPr lang="it-IT" dirty="0" err="1"/>
              <a:t>products</a:t>
            </a:r>
            <a:endParaRPr lang="it-IT" dirty="0"/>
          </a:p>
          <a:p>
            <a:pPr algn="ctr"/>
            <a:r>
              <a:rPr lang="it-IT" sz="2800" b="1" i="1" dirty="0" err="1"/>
              <a:t>C+c</a:t>
            </a:r>
            <a:r>
              <a:rPr lang="it-IT" sz="2800" b="1" i="1" dirty="0"/>
              <a:t>+…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D8EB7C6-5AE0-6545-BB1D-1F317B929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03" y="4568082"/>
            <a:ext cx="1316229" cy="119231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6640E4C-23D2-1840-9E5E-5B71375EA0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32"/>
          <a:stretch/>
        </p:blipFill>
        <p:spPr>
          <a:xfrm>
            <a:off x="166246" y="4503761"/>
            <a:ext cx="1414047" cy="136973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A1ADA2A-7D86-8447-ACF1-A17EA6582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6257" y="4565922"/>
            <a:ext cx="1708786" cy="1307572"/>
          </a:xfrm>
          <a:prstGeom prst="rect">
            <a:avLst/>
          </a:prstGeom>
        </p:spPr>
      </p:pic>
      <p:sp>
        <p:nvSpPr>
          <p:cNvPr id="11" name="Più 10">
            <a:extLst>
              <a:ext uri="{FF2B5EF4-FFF2-40B4-BE49-F238E27FC236}">
                <a16:creationId xmlns:a16="http://schemas.microsoft.com/office/drawing/2014/main" id="{714BF078-81AB-7D48-8068-9661EF6C86F4}"/>
              </a:ext>
            </a:extLst>
          </p:cNvPr>
          <p:cNvSpPr/>
          <p:nvPr/>
        </p:nvSpPr>
        <p:spPr>
          <a:xfrm>
            <a:off x="5144769" y="4762508"/>
            <a:ext cx="914400" cy="914400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A194B68-7095-6C45-861D-C5F4EF190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2970455"/>
            <a:ext cx="786938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Calibri" pitchFamily="34" charset="0"/>
              </a:rPr>
              <a:t>Advantages include no need of low energies </a:t>
            </a:r>
            <a:r>
              <a:rPr lang="en-US" dirty="0">
                <a:latin typeface="Calibri" pitchFamily="34" charset="0"/>
                <a:sym typeface="Wingdings" pitchFamily="2" charset="2"/>
              </a:rPr>
              <a:t> no straggling, no Coulomb suppression, no electron screening</a:t>
            </a:r>
            <a:endParaRPr lang="en-US" dirty="0">
              <a:latin typeface="Calibri" pitchFamily="34" charset="0"/>
            </a:endParaRPr>
          </a:p>
          <a:p>
            <a:pPr algn="just"/>
            <a:r>
              <a:rPr lang="en-US" b="1" dirty="0">
                <a:latin typeface="Calibri" pitchFamily="34" charset="0"/>
              </a:rPr>
              <a:t>Possibility to access astrophysical energies with high accuracy </a:t>
            </a:r>
          </a:p>
          <a:p>
            <a:pPr algn="just"/>
            <a:endParaRPr lang="en-US" b="1" dirty="0">
              <a:solidFill>
                <a:srgbClr val="FF0000"/>
              </a:solidFill>
              <a:latin typeface="Calibri" pitchFamily="34" charset="0"/>
            </a:endParaRPr>
          </a:p>
          <a:p>
            <a:pPr algn="just"/>
            <a:r>
              <a:rPr lang="en-US" dirty="0">
                <a:latin typeface="Calibri" pitchFamily="34" charset="0"/>
              </a:rPr>
              <a:t>To recall the previous sketch: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13FD868-A5F3-1A42-B834-5D4BD341C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4742" y="5932578"/>
            <a:ext cx="25025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000090"/>
                </a:solidFill>
                <a:latin typeface="Calibri" pitchFamily="34" charset="0"/>
              </a:rPr>
              <a:t>Nuclear reaction theory</a:t>
            </a:r>
            <a:endParaRPr lang="it-IT" dirty="0">
              <a:solidFill>
                <a:srgbClr val="000090"/>
              </a:solidFill>
              <a:latin typeface="Calibri" pitchFamily="34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39C06806-0303-2344-9011-75680DD98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5701" y="4299683"/>
            <a:ext cx="1735408" cy="1573811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94271CAF-AEEF-4948-8466-3B6D7FEEE4AB}"/>
              </a:ext>
            </a:extLst>
          </p:cNvPr>
          <p:cNvSpPr/>
          <p:nvPr/>
        </p:nvSpPr>
        <p:spPr>
          <a:xfrm>
            <a:off x="166246" y="6104326"/>
            <a:ext cx="4911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err="1"/>
              <a:t>R</a:t>
            </a:r>
            <a:r>
              <a:rPr lang="it-IT" dirty="0"/>
              <a:t>. </a:t>
            </a:r>
            <a:r>
              <a:rPr lang="it-IT" dirty="0" err="1"/>
              <a:t>Tribble</a:t>
            </a:r>
            <a:r>
              <a:rPr lang="it-IT" dirty="0"/>
              <a:t> et al., Rep. </a:t>
            </a:r>
            <a:r>
              <a:rPr lang="it-IT" dirty="0" err="1"/>
              <a:t>Prog</a:t>
            </a:r>
            <a:r>
              <a:rPr lang="it-IT" dirty="0"/>
              <a:t>. </a:t>
            </a:r>
            <a:r>
              <a:rPr lang="it-IT" dirty="0" err="1"/>
              <a:t>Phys</a:t>
            </a:r>
            <a:r>
              <a:rPr lang="it-IT" dirty="0"/>
              <a:t>. </a:t>
            </a:r>
            <a:r>
              <a:rPr lang="it-IT" b="1" dirty="0"/>
              <a:t>77 </a:t>
            </a:r>
            <a:r>
              <a:rPr lang="it-IT" dirty="0"/>
              <a:t>(2014) 106901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654DB2E-829B-964C-AC20-C751F31649E3}"/>
              </a:ext>
            </a:extLst>
          </p:cNvPr>
          <p:cNvSpPr/>
          <p:nvPr/>
        </p:nvSpPr>
        <p:spPr>
          <a:xfrm>
            <a:off x="8022889" y="832248"/>
            <a:ext cx="4096767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n-GB" b="1" dirty="0">
                <a:latin typeface="Calibri" pitchFamily="34" charset="0"/>
                <a:sym typeface="Wingdings" pitchFamily="2" charset="2"/>
              </a:rPr>
              <a:t>Nuclear reaction theory required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en-GB" dirty="0">
                <a:latin typeface="Calibri" pitchFamily="34" charset="0"/>
                <a:sym typeface="Wingdings" pitchFamily="2" charset="2"/>
              </a:rPr>
              <a:t> cross checks of the methods needed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en-GB" dirty="0">
                <a:latin typeface="Calibri" pitchFamily="34" charset="0"/>
                <a:sym typeface="Wingdings" pitchFamily="2" charset="2"/>
              </a:rPr>
              <a:t> possible spurious contribution </a:t>
            </a:r>
          </a:p>
          <a:p>
            <a:pPr algn="just" eaLnBrk="0" hangingPunct="0">
              <a:spcBef>
                <a:spcPct val="50000"/>
              </a:spcBef>
              <a:defRPr/>
            </a:pPr>
            <a:r>
              <a:rPr lang="en-GB" dirty="0">
                <a:latin typeface="Calibri" pitchFamily="34" charset="0"/>
                <a:sym typeface="Wingdings" pitchFamily="2" charset="2"/>
              </a:rPr>
              <a:t> additional systematic errors (is the result model independent?)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1AD47A39-1C5D-D344-8B2A-61DF9C57A9D3}"/>
              </a:ext>
            </a:extLst>
          </p:cNvPr>
          <p:cNvSpPr/>
          <p:nvPr/>
        </p:nvSpPr>
        <p:spPr>
          <a:xfrm>
            <a:off x="8543636" y="3251200"/>
            <a:ext cx="3576020" cy="35282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AA7C0493-EA2A-C944-983F-8E932525A5B4}"/>
              </a:ext>
            </a:extLst>
          </p:cNvPr>
          <p:cNvSpPr txBox="1"/>
          <p:nvPr/>
        </p:nvSpPr>
        <p:spPr>
          <a:xfrm>
            <a:off x="8696446" y="3544107"/>
            <a:ext cx="337941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Indirect methods are especially useful in the case of reactions involving </a:t>
            </a:r>
            <a:r>
              <a:rPr lang="en-US" b="1" dirty="0">
                <a:solidFill>
                  <a:schemeClr val="bg1"/>
                </a:solidFill>
              </a:rPr>
              <a:t>radioactive nuclei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Higher cross sections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Possibility to study reactions induced by neutrons on radioactive nuclei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Reactions among unstable nuclei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Easier experimental procedures </a:t>
            </a:r>
          </a:p>
        </p:txBody>
      </p:sp>
    </p:spTree>
    <p:extLst>
      <p:ext uri="{BB962C8B-B14F-4D97-AF65-F5344CB8AC3E}">
        <p14:creationId xmlns:p14="http://schemas.microsoft.com/office/powerpoint/2010/main" val="2791812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C28ADAB0-4EFF-F14D-9736-DF00A5053118}"/>
              </a:ext>
            </a:extLst>
          </p:cNvPr>
          <p:cNvSpPr txBox="1"/>
          <p:nvPr/>
        </p:nvSpPr>
        <p:spPr>
          <a:xfrm>
            <a:off x="0" y="0"/>
            <a:ext cx="9546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About the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ANC</a:t>
            </a:r>
            <a:r>
              <a:rPr lang="en-US" sz="2400" b="1" dirty="0">
                <a:latin typeface="Century Gothic" panose="020B0502020202020204" pitchFamily="34" charset="0"/>
              </a:rPr>
              <a:t> (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n-US" sz="2400" b="1" dirty="0">
                <a:latin typeface="Century Gothic" panose="020B0502020202020204" pitchFamily="34" charset="0"/>
              </a:rPr>
              <a:t>symptotic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n-US" sz="2400" b="1" dirty="0">
                <a:latin typeface="Century Gothic" panose="020B0502020202020204" pitchFamily="34" charset="0"/>
              </a:rPr>
              <a:t>ormalization </a:t>
            </a:r>
            <a:r>
              <a:rPr lang="en-U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n-US" sz="2400" b="1" dirty="0">
                <a:latin typeface="Century Gothic" panose="020B0502020202020204" pitchFamily="34" charset="0"/>
              </a:rPr>
              <a:t>oefficient) method</a:t>
            </a:r>
          </a:p>
        </p:txBody>
      </p:sp>
      <p:sp>
        <p:nvSpPr>
          <p:cNvPr id="3" name="Text Box 8">
            <a:extLst>
              <a:ext uri="{FF2B5EF4-FFF2-40B4-BE49-F238E27FC236}">
                <a16:creationId xmlns:a16="http://schemas.microsoft.com/office/drawing/2014/main" id="{0DDFA5E5-097B-DF4E-8DC4-8283078FE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39" y="1085880"/>
            <a:ext cx="50962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dirty="0"/>
              <a:t> Classical </a:t>
            </a:r>
            <a:r>
              <a:rPr lang="en-US" sz="2400" b="1" dirty="0">
                <a:solidFill>
                  <a:schemeClr val="accent1"/>
                </a:solidFill>
              </a:rPr>
              <a:t>barrier penetration</a:t>
            </a:r>
            <a:r>
              <a:rPr lang="en-US" sz="2400" dirty="0"/>
              <a:t> problem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7054971A-90AF-9445-8079-303107E9E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34" y="606340"/>
            <a:ext cx="54486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err="1"/>
              <a:t>Radiative</a:t>
            </a:r>
            <a:r>
              <a:rPr lang="en-US" sz="2400" dirty="0"/>
              <a:t> </a:t>
            </a:r>
            <a:r>
              <a:rPr lang="en-US" sz="2400" i="1" dirty="0"/>
              <a:t>p</a:t>
            </a:r>
            <a:r>
              <a:rPr lang="en-US" sz="2400" dirty="0"/>
              <a:t> (</a:t>
            </a:r>
            <a:r>
              <a:rPr lang="en-US" sz="2400" dirty="0">
                <a:latin typeface="Symbol" pitchFamily="18" charset="2"/>
              </a:rPr>
              <a:t>a</a:t>
            </a:r>
            <a:r>
              <a:rPr lang="en-US" sz="2400" dirty="0"/>
              <a:t>) capture at stellar energies</a:t>
            </a: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60B81849-3779-7440-B2C5-B7B3F5503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722" y="4495711"/>
            <a:ext cx="531735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 dirty="0"/>
              <a:t> low energies </a:t>
            </a:r>
            <a:r>
              <a:rPr lang="en-US" sz="2400" b="1" dirty="0">
                <a:latin typeface="Symbol" pitchFamily="18" charset="2"/>
              </a:rPr>
              <a:t>Þ</a:t>
            </a:r>
            <a:r>
              <a:rPr lang="en-US" sz="2400" b="1" dirty="0"/>
              <a:t> capture at large radii</a:t>
            </a:r>
          </a:p>
          <a:p>
            <a:pPr>
              <a:buFontTx/>
              <a:buChar char="•"/>
            </a:pPr>
            <a:r>
              <a:rPr lang="en-US" sz="2400" b="1" dirty="0"/>
              <a:t> very small cross sections</a:t>
            </a:r>
          </a:p>
          <a:p>
            <a:r>
              <a:rPr lang="en-US" sz="2400" b="1" dirty="0"/>
              <a:t>The cross section is determined by ANCs</a:t>
            </a:r>
          </a:p>
        </p:txBody>
      </p:sp>
      <p:grpSp>
        <p:nvGrpSpPr>
          <p:cNvPr id="6" name="Group 33">
            <a:extLst>
              <a:ext uri="{FF2B5EF4-FFF2-40B4-BE49-F238E27FC236}">
                <a16:creationId xmlns:a16="http://schemas.microsoft.com/office/drawing/2014/main" id="{B3966C79-6AAB-D44C-AEA5-ADF0AEAC3C6D}"/>
              </a:ext>
            </a:extLst>
          </p:cNvPr>
          <p:cNvGrpSpPr>
            <a:grpSpLocks/>
          </p:cNvGrpSpPr>
          <p:nvPr/>
        </p:nvGrpSpPr>
        <p:grpSpPr bwMode="auto">
          <a:xfrm>
            <a:off x="109134" y="1619160"/>
            <a:ext cx="5486401" cy="2695576"/>
            <a:chOff x="1364" y="846"/>
            <a:chExt cx="3456" cy="1698"/>
          </a:xfrm>
        </p:grpSpPr>
        <p:sp>
          <p:nvSpPr>
            <p:cNvPr id="7" name="Line 18">
              <a:extLst>
                <a:ext uri="{FF2B5EF4-FFF2-40B4-BE49-F238E27FC236}">
                  <a16:creationId xmlns:a16="http://schemas.microsoft.com/office/drawing/2014/main" id="{CF27224E-5549-9C45-B8C8-922BEE493C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1" y="930"/>
              <a:ext cx="0" cy="161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Line 19">
              <a:extLst>
                <a:ext uri="{FF2B5EF4-FFF2-40B4-BE49-F238E27FC236}">
                  <a16:creationId xmlns:a16="http://schemas.microsoft.com/office/drawing/2014/main" id="{9E7124C3-A7FC-1843-A98F-2503EE3300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1" y="2261"/>
              <a:ext cx="657" cy="0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BE1C014B-7C5D-274F-95B4-7E02B5A609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8" y="1212"/>
              <a:ext cx="2016" cy="525"/>
            </a:xfrm>
            <a:custGeom>
              <a:avLst/>
              <a:gdLst/>
              <a:ahLst/>
              <a:cxnLst>
                <a:cxn ang="0">
                  <a:pos x="2208" y="624"/>
                </a:cxn>
                <a:cxn ang="0">
                  <a:pos x="1104" y="528"/>
                </a:cxn>
                <a:cxn ang="0">
                  <a:pos x="576" y="96"/>
                </a:cxn>
                <a:cxn ang="0">
                  <a:pos x="0" y="0"/>
                </a:cxn>
              </a:cxnLst>
              <a:rect l="0" t="0" r="r" b="b"/>
              <a:pathLst>
                <a:path w="2208" h="624">
                  <a:moveTo>
                    <a:pt x="2208" y="624"/>
                  </a:moveTo>
                  <a:cubicBezTo>
                    <a:pt x="1792" y="620"/>
                    <a:pt x="1376" y="616"/>
                    <a:pt x="1104" y="528"/>
                  </a:cubicBezTo>
                  <a:cubicBezTo>
                    <a:pt x="832" y="440"/>
                    <a:pt x="760" y="184"/>
                    <a:pt x="576" y="96"/>
                  </a:cubicBezTo>
                  <a:cubicBezTo>
                    <a:pt x="392" y="8"/>
                    <a:pt x="96" y="16"/>
                    <a:pt x="0" y="0"/>
                  </a:cubicBezTo>
                </a:path>
              </a:pathLst>
            </a:custGeom>
            <a:noFill/>
            <a:ln w="28575" cmpd="sng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Line 21">
              <a:extLst>
                <a:ext uri="{FF2B5EF4-FFF2-40B4-BE49-F238E27FC236}">
                  <a16:creationId xmlns:a16="http://schemas.microsoft.com/office/drawing/2014/main" id="{D97147C9-7019-2B43-BA43-C4779BB935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8" y="1212"/>
              <a:ext cx="0" cy="1049"/>
            </a:xfrm>
            <a:prstGeom prst="line">
              <a:avLst/>
            </a:prstGeom>
            <a:noFill/>
            <a:ln w="381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Line 22">
              <a:extLst>
                <a:ext uri="{FF2B5EF4-FFF2-40B4-BE49-F238E27FC236}">
                  <a16:creationId xmlns:a16="http://schemas.microsoft.com/office/drawing/2014/main" id="{AE377C1E-7E0F-174D-90A6-0419809132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1" y="1656"/>
              <a:ext cx="2892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graphicFrame>
          <p:nvGraphicFramePr>
            <p:cNvPr id="12" name="Object 23">
              <a:extLst>
                <a:ext uri="{FF2B5EF4-FFF2-40B4-BE49-F238E27FC236}">
                  <a16:creationId xmlns:a16="http://schemas.microsoft.com/office/drawing/2014/main" id="{6CD9C8E5-6976-2949-A3DD-2E8FBC138E7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45" y="1454"/>
            <a:ext cx="176" cy="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52280" imgH="152280" progId="">
                    <p:embed/>
                  </p:oleObj>
                </mc:Choice>
                <mc:Fallback>
                  <p:oleObj name="Equation" r:id="rId2" imgW="152280" imgH="152280" progId="">
                    <p:embed/>
                    <p:pic>
                      <p:nvPicPr>
                        <p:cNvPr id="12" name="Object 23">
                          <a:extLst>
                            <a:ext uri="{FF2B5EF4-FFF2-40B4-BE49-F238E27FC236}">
                              <a16:creationId xmlns:a16="http://schemas.microsoft.com/office/drawing/2014/main" id="{6CD9C8E5-6976-2949-A3DD-2E8FBC138E7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5" y="1454"/>
                          <a:ext cx="176" cy="1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24">
              <a:extLst>
                <a:ext uri="{FF2B5EF4-FFF2-40B4-BE49-F238E27FC236}">
                  <a16:creationId xmlns:a16="http://schemas.microsoft.com/office/drawing/2014/main" id="{E52DC0FF-D1BB-D241-A5EF-4EFD4231984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64" y="849"/>
            <a:ext cx="169" cy="1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52280" imgH="164880" progId="">
                    <p:embed/>
                  </p:oleObj>
                </mc:Choice>
                <mc:Fallback>
                  <p:oleObj name="Equation" r:id="rId4" imgW="152280" imgH="164880" progId="">
                    <p:embed/>
                    <p:pic>
                      <p:nvPicPr>
                        <p:cNvPr id="13" name="Object 24">
                          <a:extLst>
                            <a:ext uri="{FF2B5EF4-FFF2-40B4-BE49-F238E27FC236}">
                              <a16:creationId xmlns:a16="http://schemas.microsoft.com/office/drawing/2014/main" id="{E52DC0FF-D1BB-D241-A5EF-4EFD4231984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4" y="849"/>
                          <a:ext cx="169" cy="16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Line 25">
              <a:extLst>
                <a:ext uri="{FF2B5EF4-FFF2-40B4-BE49-F238E27FC236}">
                  <a16:creationId xmlns:a16="http://schemas.microsoft.com/office/drawing/2014/main" id="{CC07FED7-796D-B448-B463-52C4B7838B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7" y="1656"/>
              <a:ext cx="745" cy="605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Line 26">
              <a:extLst>
                <a:ext uri="{FF2B5EF4-FFF2-40B4-BE49-F238E27FC236}">
                  <a16:creationId xmlns:a16="http://schemas.microsoft.com/office/drawing/2014/main" id="{E938A12F-1F39-D44B-8933-05104A0FB0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21" y="1737"/>
              <a:ext cx="31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graphicFrame>
          <p:nvGraphicFramePr>
            <p:cNvPr id="16" name="Object 27">
              <a:extLst>
                <a:ext uri="{FF2B5EF4-FFF2-40B4-BE49-F238E27FC236}">
                  <a16:creationId xmlns:a16="http://schemas.microsoft.com/office/drawing/2014/main" id="{0D56EA35-8ED5-4649-A569-D0DB885EEC3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60" y="1841"/>
            <a:ext cx="146" cy="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26720" imgH="164880" progId="">
                    <p:embed/>
                  </p:oleObj>
                </mc:Choice>
                <mc:Fallback>
                  <p:oleObj name="Equation" r:id="rId6" imgW="126720" imgH="164880" progId="">
                    <p:embed/>
                    <p:pic>
                      <p:nvPicPr>
                        <p:cNvPr id="16" name="Object 27">
                          <a:extLst>
                            <a:ext uri="{FF2B5EF4-FFF2-40B4-BE49-F238E27FC236}">
                              <a16:creationId xmlns:a16="http://schemas.microsoft.com/office/drawing/2014/main" id="{0D56EA35-8ED5-4649-A569-D0DB885EEC3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0" y="1841"/>
                          <a:ext cx="146" cy="1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Freeform 28">
              <a:extLst>
                <a:ext uri="{FF2B5EF4-FFF2-40B4-BE49-F238E27FC236}">
                  <a16:creationId xmlns:a16="http://schemas.microsoft.com/office/drawing/2014/main" id="{C061AB13-C0C1-F543-85F6-258F1F30BA10}"/>
                </a:ext>
              </a:extLst>
            </p:cNvPr>
            <p:cNvSpPr>
              <a:spLocks/>
            </p:cNvSpPr>
            <p:nvPr/>
          </p:nvSpPr>
          <p:spPr bwMode="auto">
            <a:xfrm rot="16980000" flipH="1">
              <a:off x="2536" y="1779"/>
              <a:ext cx="350" cy="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84"/>
                </a:cxn>
                <a:cxn ang="0">
                  <a:pos x="48" y="132"/>
                </a:cxn>
                <a:cxn ang="0">
                  <a:pos x="240" y="192"/>
                </a:cxn>
                <a:cxn ang="0">
                  <a:pos x="228" y="336"/>
                </a:cxn>
                <a:cxn ang="0">
                  <a:pos x="240" y="396"/>
                </a:cxn>
                <a:cxn ang="0">
                  <a:pos x="276" y="408"/>
                </a:cxn>
                <a:cxn ang="0">
                  <a:pos x="432" y="420"/>
                </a:cxn>
                <a:cxn ang="0">
                  <a:pos x="492" y="528"/>
                </a:cxn>
                <a:cxn ang="0">
                  <a:pos x="480" y="564"/>
                </a:cxn>
                <a:cxn ang="0">
                  <a:pos x="612" y="660"/>
                </a:cxn>
              </a:cxnLst>
              <a:rect l="0" t="0" r="r" b="b"/>
              <a:pathLst>
                <a:path w="612" h="668">
                  <a:moveTo>
                    <a:pt x="0" y="0"/>
                  </a:moveTo>
                  <a:cubicBezTo>
                    <a:pt x="69" y="17"/>
                    <a:pt x="77" y="23"/>
                    <a:pt x="36" y="84"/>
                  </a:cubicBezTo>
                  <a:cubicBezTo>
                    <a:pt x="40" y="100"/>
                    <a:pt x="39" y="118"/>
                    <a:pt x="48" y="132"/>
                  </a:cubicBezTo>
                  <a:cubicBezTo>
                    <a:pt x="72" y="168"/>
                    <a:pt x="192" y="176"/>
                    <a:pt x="240" y="192"/>
                  </a:cubicBezTo>
                  <a:cubicBezTo>
                    <a:pt x="280" y="252"/>
                    <a:pt x="266" y="279"/>
                    <a:pt x="228" y="336"/>
                  </a:cubicBezTo>
                  <a:cubicBezTo>
                    <a:pt x="232" y="356"/>
                    <a:pt x="229" y="379"/>
                    <a:pt x="240" y="396"/>
                  </a:cubicBezTo>
                  <a:cubicBezTo>
                    <a:pt x="247" y="407"/>
                    <a:pt x="263" y="406"/>
                    <a:pt x="276" y="408"/>
                  </a:cubicBezTo>
                  <a:cubicBezTo>
                    <a:pt x="328" y="414"/>
                    <a:pt x="380" y="416"/>
                    <a:pt x="432" y="420"/>
                  </a:cubicBezTo>
                  <a:cubicBezTo>
                    <a:pt x="485" y="455"/>
                    <a:pt x="477" y="467"/>
                    <a:pt x="492" y="528"/>
                  </a:cubicBezTo>
                  <a:cubicBezTo>
                    <a:pt x="488" y="540"/>
                    <a:pt x="480" y="551"/>
                    <a:pt x="480" y="564"/>
                  </a:cubicBezTo>
                  <a:cubicBezTo>
                    <a:pt x="480" y="668"/>
                    <a:pt x="524" y="660"/>
                    <a:pt x="612" y="660"/>
                  </a:cubicBezTo>
                </a:path>
              </a:pathLst>
            </a:custGeom>
            <a:noFill/>
            <a:ln w="38100" cap="flat" cmpd="sng">
              <a:solidFill>
                <a:srgbClr val="FF0066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 Box 29">
              <a:extLst>
                <a:ext uri="{FF2B5EF4-FFF2-40B4-BE49-F238E27FC236}">
                  <a16:creationId xmlns:a16="http://schemas.microsoft.com/office/drawing/2014/main" id="{8D070CB3-1067-2843-8BA3-28128BCDDC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5" y="846"/>
              <a:ext cx="169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+mj-lt"/>
                </a:rPr>
                <a:t>Direct </a:t>
              </a:r>
              <a:r>
                <a:rPr lang="en-US" sz="2000" b="1" dirty="0" err="1">
                  <a:solidFill>
                    <a:srgbClr val="FF0000"/>
                  </a:solidFill>
                  <a:latin typeface="+mj-lt"/>
                </a:rPr>
                <a:t>radiative</a:t>
              </a:r>
              <a:r>
                <a:rPr lang="en-US" sz="2000" b="1" dirty="0">
                  <a:solidFill>
                    <a:srgbClr val="FF0000"/>
                  </a:solidFill>
                  <a:latin typeface="+mj-lt"/>
                </a:rPr>
                <a:t> capture</a:t>
              </a:r>
            </a:p>
          </p:txBody>
        </p:sp>
        <p:graphicFrame>
          <p:nvGraphicFramePr>
            <p:cNvPr id="19" name="Object 30">
              <a:extLst>
                <a:ext uri="{FF2B5EF4-FFF2-40B4-BE49-F238E27FC236}">
                  <a16:creationId xmlns:a16="http://schemas.microsoft.com/office/drawing/2014/main" id="{64637147-BC23-C148-8485-94E5AB3B031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45" y="1616"/>
            <a:ext cx="167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26720" imgH="177480" progId="">
                    <p:embed/>
                  </p:oleObj>
                </mc:Choice>
                <mc:Fallback>
                  <p:oleObj name="Equation" r:id="rId8" imgW="126720" imgH="177480" progId="">
                    <p:embed/>
                    <p:pic>
                      <p:nvPicPr>
                        <p:cNvPr id="19" name="Object 30">
                          <a:extLst>
                            <a:ext uri="{FF2B5EF4-FFF2-40B4-BE49-F238E27FC236}">
                              <a16:creationId xmlns:a16="http://schemas.microsoft.com/office/drawing/2014/main" id="{64637147-BC23-C148-8485-94E5AB3B031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5" y="1616"/>
                          <a:ext cx="167" cy="21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31">
              <a:extLst>
                <a:ext uri="{FF2B5EF4-FFF2-40B4-BE49-F238E27FC236}">
                  <a16:creationId xmlns:a16="http://schemas.microsoft.com/office/drawing/2014/main" id="{61E21B6A-5380-A243-97D4-5BE2F6B9F33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764" y="1414"/>
            <a:ext cx="209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52280" imgH="164880" progId="Equation.3">
                    <p:embed/>
                  </p:oleObj>
                </mc:Choice>
                <mc:Fallback>
                  <p:oleObj name="Equation" r:id="rId10" imgW="152280" imgH="164880" progId="Equation.3">
                    <p:embed/>
                    <p:pic>
                      <p:nvPicPr>
                        <p:cNvPr id="20" name="Object 31">
                          <a:extLst>
                            <a:ext uri="{FF2B5EF4-FFF2-40B4-BE49-F238E27FC236}">
                              <a16:creationId xmlns:a16="http://schemas.microsoft.com/office/drawing/2014/main" id="{61E21B6A-5380-A243-97D4-5BE2F6B9F33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64" y="1414"/>
                          <a:ext cx="209" cy="2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" name="Rettangolo arrotondato 22">
            <a:extLst>
              <a:ext uri="{FF2B5EF4-FFF2-40B4-BE49-F238E27FC236}">
                <a16:creationId xmlns:a16="http://schemas.microsoft.com/office/drawing/2014/main" id="{145221F0-8A8F-2D40-974D-C761E0AE0F7F}"/>
              </a:ext>
            </a:extLst>
          </p:cNvPr>
          <p:cNvSpPr/>
          <p:nvPr/>
        </p:nvSpPr>
        <p:spPr>
          <a:xfrm>
            <a:off x="3916540" y="4495710"/>
            <a:ext cx="1470463" cy="5222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Connettore 7 21">
            <a:extLst>
              <a:ext uri="{FF2B5EF4-FFF2-40B4-BE49-F238E27FC236}">
                <a16:creationId xmlns:a16="http://schemas.microsoft.com/office/drawing/2014/main" id="{CBD1E0B1-2525-A044-9B74-C3A39D71650F}"/>
              </a:ext>
            </a:extLst>
          </p:cNvPr>
          <p:cNvCxnSpPr>
            <a:cxnSpLocks/>
            <a:stCxn id="21" idx="0"/>
          </p:cNvCxnSpPr>
          <p:nvPr/>
        </p:nvCxnSpPr>
        <p:spPr>
          <a:xfrm rot="16200000" flipV="1">
            <a:off x="3403997" y="3247935"/>
            <a:ext cx="1312862" cy="11826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29">
            <a:extLst>
              <a:ext uri="{FF2B5EF4-FFF2-40B4-BE49-F238E27FC236}">
                <a16:creationId xmlns:a16="http://schemas.microsoft.com/office/drawing/2014/main" id="{AF7430D9-4A0E-5447-B7F2-85F6AC508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4367" y="3155800"/>
            <a:ext cx="22174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+mj-lt"/>
              </a:rPr>
              <a:t>Peripheral reaction</a:t>
            </a:r>
          </a:p>
        </p:txBody>
      </p:sp>
      <p:graphicFrame>
        <p:nvGraphicFramePr>
          <p:cNvPr id="27" name="Object 3">
            <a:extLst>
              <a:ext uri="{FF2B5EF4-FFF2-40B4-BE49-F238E27FC236}">
                <a16:creationId xmlns:a16="http://schemas.microsoft.com/office/drawing/2014/main" id="{E32851BE-AB8B-DF4B-B096-A255E2BAC8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656844"/>
              </p:ext>
            </p:extLst>
          </p:nvPr>
        </p:nvGraphicFramePr>
        <p:xfrm>
          <a:off x="6175873" y="685817"/>
          <a:ext cx="190500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83920" imgH="266400" progId="">
                  <p:embed/>
                </p:oleObj>
              </mc:Choice>
              <mc:Fallback>
                <p:oleObj name="Equation" r:id="rId12" imgW="583920" imgH="266400" progId="">
                  <p:embed/>
                  <p:pic>
                    <p:nvPicPr>
                      <p:cNvPr id="27" name="Object 3">
                        <a:extLst>
                          <a:ext uri="{FF2B5EF4-FFF2-40B4-BE49-F238E27FC236}">
                            <a16:creationId xmlns:a16="http://schemas.microsoft.com/office/drawing/2014/main" id="{E32851BE-AB8B-DF4B-B096-A255E2BAC8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873" y="685817"/>
                        <a:ext cx="1905000" cy="884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7">
            <a:extLst>
              <a:ext uri="{FF2B5EF4-FFF2-40B4-BE49-F238E27FC236}">
                <a16:creationId xmlns:a16="http://schemas.microsoft.com/office/drawing/2014/main" id="{F2390FAF-0840-C948-B43E-2BB3456D3F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43830"/>
              </p:ext>
            </p:extLst>
          </p:nvPr>
        </p:nvGraphicFramePr>
        <p:xfrm>
          <a:off x="8350290" y="842643"/>
          <a:ext cx="3559175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2019167" imgH="419346" progId="">
                  <p:embed/>
                </p:oleObj>
              </mc:Choice>
              <mc:Fallback>
                <p:oleObj r:id="rId14" imgW="2019167" imgH="419346" progId="">
                  <p:embed/>
                  <p:pic>
                    <p:nvPicPr>
                      <p:cNvPr id="28" name="Object 7">
                        <a:extLst>
                          <a:ext uri="{FF2B5EF4-FFF2-40B4-BE49-F238E27FC236}">
                            <a16:creationId xmlns:a16="http://schemas.microsoft.com/office/drawing/2014/main" id="{F2390FAF-0840-C948-B43E-2BB3456D3F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0290" y="842643"/>
                        <a:ext cx="3559175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8">
            <a:extLst>
              <a:ext uri="{FF2B5EF4-FFF2-40B4-BE49-F238E27FC236}">
                <a16:creationId xmlns:a16="http://schemas.microsoft.com/office/drawing/2014/main" id="{154A7AAF-2661-9C45-9025-2FB4ED1BD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4857" y="1889047"/>
            <a:ext cx="1371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/>
            <a:r>
              <a:rPr lang="en-US" sz="2400" b="1" dirty="0">
                <a:cs typeface="Arial" pitchFamily="34" charset="0"/>
              </a:rPr>
              <a:t>Low</a:t>
            </a:r>
            <a:r>
              <a:rPr lang="en-US" sz="2400" b="1" dirty="0">
                <a:solidFill>
                  <a:srgbClr val="804000"/>
                </a:solidFill>
                <a:cs typeface="Arial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cs typeface="Arial" pitchFamily="34" charset="0"/>
              </a:rPr>
              <a:t>B.E.</a:t>
            </a:r>
            <a:r>
              <a:rPr lang="en-US" sz="2400" b="1" dirty="0">
                <a:cs typeface="Arial" pitchFamily="34" charset="0"/>
              </a:rPr>
              <a:t>:</a:t>
            </a:r>
            <a:r>
              <a:rPr lang="en-US" sz="2400" b="1" dirty="0">
                <a:solidFill>
                  <a:srgbClr val="804000"/>
                </a:solidFill>
                <a:cs typeface="Arial" pitchFamily="34" charset="0"/>
              </a:rPr>
              <a:t>  </a:t>
            </a:r>
          </a:p>
        </p:txBody>
      </p:sp>
      <p:graphicFrame>
        <p:nvGraphicFramePr>
          <p:cNvPr id="30" name="Object 9">
            <a:extLst>
              <a:ext uri="{FF2B5EF4-FFF2-40B4-BE49-F238E27FC236}">
                <a16:creationId xmlns:a16="http://schemas.microsoft.com/office/drawing/2014/main" id="{1DF64A08-3850-B848-8FAD-D02B5D7F70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1473354"/>
              </p:ext>
            </p:extLst>
          </p:nvPr>
        </p:nvGraphicFramePr>
        <p:xfrm>
          <a:off x="7735956" y="1719220"/>
          <a:ext cx="4046538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2296066" imgH="531307" progId="">
                  <p:embed/>
                </p:oleObj>
              </mc:Choice>
              <mc:Fallback>
                <p:oleObj r:id="rId16" imgW="2296066" imgH="531307" progId="">
                  <p:embed/>
                  <p:pic>
                    <p:nvPicPr>
                      <p:cNvPr id="30" name="Object 9">
                        <a:extLst>
                          <a:ext uri="{FF2B5EF4-FFF2-40B4-BE49-F238E27FC236}">
                            <a16:creationId xmlns:a16="http://schemas.microsoft.com/office/drawing/2014/main" id="{1DF64A08-3850-B848-8FAD-D02B5D7F701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5956" y="1719220"/>
                        <a:ext cx="4046538" cy="944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10">
            <a:extLst>
              <a:ext uri="{FF2B5EF4-FFF2-40B4-BE49-F238E27FC236}">
                <a16:creationId xmlns:a16="http://schemas.microsoft.com/office/drawing/2014/main" id="{0C58877C-8E97-5442-AE24-872F8C4E3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3733" y="3268164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/>
            <a:r>
              <a:rPr lang="en-US" sz="2400" b="1" dirty="0">
                <a:cs typeface="Arial" pitchFamily="34" charset="0"/>
              </a:rPr>
              <a:t>Find:</a:t>
            </a:r>
          </a:p>
        </p:txBody>
      </p:sp>
      <p:graphicFrame>
        <p:nvGraphicFramePr>
          <p:cNvPr id="32" name="Object 11">
            <a:extLst>
              <a:ext uri="{FF2B5EF4-FFF2-40B4-BE49-F238E27FC236}">
                <a16:creationId xmlns:a16="http://schemas.microsoft.com/office/drawing/2014/main" id="{AA8D26E6-320C-1140-8BEC-5C4E37F081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1458391"/>
              </p:ext>
            </p:extLst>
          </p:nvPr>
        </p:nvGraphicFramePr>
        <p:xfrm>
          <a:off x="8527076" y="3268164"/>
          <a:ext cx="19129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086843" imgH="257030" progId="">
                  <p:embed/>
                </p:oleObj>
              </mc:Choice>
              <mc:Fallback>
                <p:oleObj r:id="rId18" imgW="1086843" imgH="257030" progId="">
                  <p:embed/>
                  <p:pic>
                    <p:nvPicPr>
                      <p:cNvPr id="32" name="Object 11">
                        <a:extLst>
                          <a:ext uri="{FF2B5EF4-FFF2-40B4-BE49-F238E27FC236}">
                            <a16:creationId xmlns:a16="http://schemas.microsoft.com/office/drawing/2014/main" id="{AA8D26E6-320C-1140-8BEC-5C4E37F081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7076" y="3268164"/>
                        <a:ext cx="191293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 Box 15">
            <a:extLst>
              <a:ext uri="{FF2B5EF4-FFF2-40B4-BE49-F238E27FC236}">
                <a16:creationId xmlns:a16="http://schemas.microsoft.com/office/drawing/2014/main" id="{8B017492-10DE-7144-84D7-F90A67861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77" y="6097943"/>
            <a:ext cx="116361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ANC </a:t>
            </a:r>
            <a:r>
              <a:rPr lang="en-US" sz="2400" b="1" dirty="0">
                <a:solidFill>
                  <a:srgbClr val="FF0000"/>
                </a:solidFill>
                <a:latin typeface="Symbol" pitchFamily="18" charset="2"/>
              </a:rPr>
              <a:t>Þ</a:t>
            </a:r>
            <a:r>
              <a:rPr lang="en-US" sz="2400" b="1" dirty="0">
                <a:solidFill>
                  <a:srgbClr val="FF0000"/>
                </a:solidFill>
              </a:rPr>
              <a:t> amplitude for tail of overlap function </a:t>
            </a:r>
            <a:r>
              <a:rPr lang="en-US" sz="2400" b="1" dirty="0">
                <a:solidFill>
                  <a:srgbClr val="FF0000"/>
                </a:solidFill>
                <a:sym typeface="Wingdings" pitchFamily="2" charset="2"/>
              </a:rPr>
              <a:t> can be deduced from transfer reaction XS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4" name="Text Box 15">
            <a:extLst>
              <a:ext uri="{FF2B5EF4-FFF2-40B4-BE49-F238E27FC236}">
                <a16:creationId xmlns:a16="http://schemas.microsoft.com/office/drawing/2014/main" id="{7F56B60C-64FA-A94B-98DD-A32818975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1159" y="2596777"/>
            <a:ext cx="36227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dirty="0"/>
              <a:t>Outside the nuclear radius </a:t>
            </a:r>
          </a:p>
        </p:txBody>
      </p:sp>
      <p:pic>
        <p:nvPicPr>
          <p:cNvPr id="36" name="Picture 3">
            <a:extLst>
              <a:ext uri="{FF2B5EF4-FFF2-40B4-BE49-F238E27FC236}">
                <a16:creationId xmlns:a16="http://schemas.microsoft.com/office/drawing/2014/main" id="{2E791FD8-D3AE-3845-A864-01B391073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278401" y="3921338"/>
            <a:ext cx="3910983" cy="214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10097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8985ECC-BC36-ED4E-A8B2-B7E81E80DE4B}"/>
              </a:ext>
            </a:extLst>
          </p:cNvPr>
          <p:cNvSpPr txBox="1"/>
          <p:nvPr/>
        </p:nvSpPr>
        <p:spPr>
          <a:xfrm>
            <a:off x="0" y="0"/>
            <a:ext cx="785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The </a:t>
            </a:r>
            <a:r>
              <a:rPr lang="en-US" sz="2400" b="1" baseline="30000" dirty="0">
                <a:latin typeface="Century Gothic" panose="020B0502020202020204" pitchFamily="34" charset="0"/>
              </a:rPr>
              <a:t>3</a:t>
            </a:r>
            <a:r>
              <a:rPr lang="en-US" sz="2400" b="1" dirty="0">
                <a:latin typeface="Century Gothic" panose="020B0502020202020204" pitchFamily="34" charset="0"/>
              </a:rPr>
              <a:t>He(</a:t>
            </a:r>
            <a:r>
              <a:rPr lang="en-US" sz="2400" b="1" dirty="0" err="1">
                <a:latin typeface="Symbol" pitchFamily="2" charset="2"/>
              </a:rPr>
              <a:t>a</a:t>
            </a:r>
            <a:r>
              <a:rPr lang="en-US" sz="2400" b="1" dirty="0" err="1">
                <a:latin typeface="Century Gothic" panose="020B0502020202020204" pitchFamily="34" charset="0"/>
              </a:rPr>
              <a:t>,</a:t>
            </a:r>
            <a:r>
              <a:rPr lang="en-US" sz="2400" b="1" dirty="0" err="1">
                <a:latin typeface="Symbol" pitchFamily="2" charset="2"/>
              </a:rPr>
              <a:t>g</a:t>
            </a:r>
            <a:r>
              <a:rPr lang="en-US" sz="2400" b="1" dirty="0">
                <a:latin typeface="Century Gothic" panose="020B0502020202020204" pitchFamily="34" charset="0"/>
              </a:rPr>
              <a:t>)</a:t>
            </a:r>
            <a:r>
              <a:rPr lang="en-US" sz="2400" b="1" baseline="30000" dirty="0">
                <a:latin typeface="Century Gothic" panose="020B0502020202020204" pitchFamily="34" charset="0"/>
              </a:rPr>
              <a:t>7</a:t>
            </a:r>
            <a:r>
              <a:rPr lang="en-US" sz="2400" b="1" dirty="0">
                <a:latin typeface="Century Gothic" panose="020B0502020202020204" pitchFamily="34" charset="0"/>
              </a:rPr>
              <a:t>Be and the </a:t>
            </a:r>
            <a:r>
              <a:rPr lang="en-US" sz="2400" b="1" baseline="30000" dirty="0">
                <a:latin typeface="Century Gothic" panose="020B0502020202020204" pitchFamily="34" charset="0"/>
              </a:rPr>
              <a:t>6</a:t>
            </a:r>
            <a:r>
              <a:rPr lang="en-US" sz="2400" b="1" dirty="0">
                <a:latin typeface="Century Gothic" panose="020B0502020202020204" pitchFamily="34" charset="0"/>
              </a:rPr>
              <a:t>Li(</a:t>
            </a:r>
            <a:r>
              <a:rPr lang="en-US" sz="2400" b="1" dirty="0" err="1">
                <a:latin typeface="Century Gothic" panose="020B0502020202020204" pitchFamily="34" charset="0"/>
              </a:rPr>
              <a:t>p,</a:t>
            </a:r>
            <a:r>
              <a:rPr lang="en-US" sz="2400" b="1" dirty="0" err="1">
                <a:latin typeface="Symbol" pitchFamily="2" charset="2"/>
              </a:rPr>
              <a:t>g</a:t>
            </a:r>
            <a:r>
              <a:rPr lang="en-US" sz="2400" b="1" dirty="0">
                <a:latin typeface="Century Gothic" panose="020B0502020202020204" pitchFamily="34" charset="0"/>
              </a:rPr>
              <a:t>)</a:t>
            </a:r>
            <a:r>
              <a:rPr lang="en-US" sz="2400" b="1" baseline="30000" dirty="0">
                <a:latin typeface="Century Gothic" panose="020B0502020202020204" pitchFamily="34" charset="0"/>
              </a:rPr>
              <a:t>7</a:t>
            </a:r>
            <a:r>
              <a:rPr lang="en-US" sz="2400" b="1" dirty="0">
                <a:latin typeface="Century Gothic" panose="020B0502020202020204" pitchFamily="34" charset="0"/>
              </a:rPr>
              <a:t>Be scientific cases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1DF5340-D9B4-9B4B-895B-EA64D41FF8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03"/>
          <a:stretch/>
        </p:blipFill>
        <p:spPr>
          <a:xfrm>
            <a:off x="117158" y="990600"/>
            <a:ext cx="6637666" cy="42164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D76092C-970A-8E43-B556-E996181EF412}"/>
              </a:ext>
            </a:extLst>
          </p:cNvPr>
          <p:cNvSpPr txBox="1"/>
          <p:nvPr/>
        </p:nvSpPr>
        <p:spPr>
          <a:xfrm>
            <a:off x="6585318" y="612844"/>
            <a:ext cx="5411028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detection of the neutrinos coming directly from the core of the Sun became more and more precise after the construction of larger and more efficient neutrino detectors</a:t>
            </a:r>
          </a:p>
          <a:p>
            <a:endParaRPr lang="en-US" dirty="0"/>
          </a:p>
          <a:p>
            <a:r>
              <a:rPr lang="en-US" dirty="0"/>
              <a:t>Neutrinos are released in the β decay of the </a:t>
            </a:r>
            <a:r>
              <a:rPr lang="en-US" baseline="30000" dirty="0"/>
              <a:t>7</a:t>
            </a:r>
            <a:r>
              <a:rPr lang="en-US" dirty="0"/>
              <a:t>Be, </a:t>
            </a:r>
            <a:r>
              <a:rPr lang="en-US" baseline="30000" dirty="0"/>
              <a:t>8</a:t>
            </a:r>
            <a:r>
              <a:rPr lang="en-US" dirty="0"/>
              <a:t>B, </a:t>
            </a:r>
            <a:r>
              <a:rPr lang="en-US" baseline="30000" dirty="0"/>
              <a:t>13</a:t>
            </a:r>
            <a:r>
              <a:rPr lang="en-US" dirty="0"/>
              <a:t>N, </a:t>
            </a:r>
            <a:r>
              <a:rPr lang="en-US" baseline="30000" dirty="0"/>
              <a:t>15</a:t>
            </a:r>
            <a:r>
              <a:rPr lang="en-US" dirty="0"/>
              <a:t>O isotopes produced in the p−p chain and in the CNO cycle. </a:t>
            </a:r>
          </a:p>
          <a:p>
            <a:endParaRPr lang="en-US" dirty="0"/>
          </a:p>
          <a:p>
            <a:r>
              <a:rPr lang="en-US" b="1" dirty="0"/>
              <a:t>The flux of the p−p neutrinos was measured with a precision of about 3.4% by the BOREXINO, SNO and Super-</a:t>
            </a:r>
            <a:r>
              <a:rPr lang="en-US" b="1" dirty="0" err="1"/>
              <a:t>Kamiokande</a:t>
            </a:r>
            <a:r>
              <a:rPr lang="en-US" b="1" dirty="0"/>
              <a:t> collaborations</a:t>
            </a:r>
          </a:p>
          <a:p>
            <a:endParaRPr lang="en-US" dirty="0"/>
          </a:p>
          <a:p>
            <a:r>
              <a:rPr lang="en-US" dirty="0"/>
              <a:t>The precise neutrino flux measurements can constrain the Standard Solar Model (SSM)</a:t>
            </a:r>
          </a:p>
          <a:p>
            <a:endParaRPr lang="en-US" dirty="0"/>
          </a:p>
          <a:p>
            <a:r>
              <a:rPr lang="en-US" b="1" dirty="0"/>
              <a:t>However, at present the uncertainties on cross sections are far too high, typically of the order of 5-8% contrary to the 3% precision required</a:t>
            </a:r>
          </a:p>
          <a:p>
            <a:endParaRPr lang="en-US" b="1" dirty="0"/>
          </a:p>
          <a:p>
            <a:r>
              <a:rPr lang="en-US" b="1" dirty="0">
                <a:solidFill>
                  <a:srgbClr val="FF0000"/>
                </a:solidFill>
              </a:rPr>
              <a:t>The ANC approach has the opportunity </a:t>
            </a:r>
            <a:r>
              <a:rPr lang="en-US" b="1" dirty="0"/>
              <a:t> 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F8180A6-2403-4A4D-922F-73D47F5C0447}"/>
              </a:ext>
            </a:extLst>
          </p:cNvPr>
          <p:cNvSpPr/>
          <p:nvPr/>
        </p:nvSpPr>
        <p:spPr>
          <a:xfrm>
            <a:off x="117158" y="5207000"/>
            <a:ext cx="6058352" cy="1401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BE94AB1-2A5F-6844-A2C8-5FE28EAED7B2}"/>
              </a:ext>
            </a:extLst>
          </p:cNvPr>
          <p:cNvSpPr txBox="1"/>
          <p:nvPr/>
        </p:nvSpPr>
        <p:spPr>
          <a:xfrm>
            <a:off x="275163" y="5309773"/>
            <a:ext cx="57578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zero-energy astrophysical factor of the </a:t>
            </a:r>
            <a:r>
              <a:rPr lang="en-US" b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He(</a:t>
            </a:r>
            <a:r>
              <a:rPr lang="en-US" b="1" dirty="0" err="1">
                <a:solidFill>
                  <a:schemeClr val="bg1"/>
                </a:solidFill>
                <a:latin typeface="Symbol" pitchFamily="2" charset="2"/>
              </a:rPr>
              <a:t>a</a:t>
            </a:r>
            <a:r>
              <a:rPr lang="en-US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,</a:t>
            </a:r>
            <a:r>
              <a:rPr lang="en-US" b="1" dirty="0" err="1">
                <a:solidFill>
                  <a:schemeClr val="bg1"/>
                </a:solidFill>
                <a:latin typeface="Symbol" pitchFamily="2" charset="2"/>
              </a:rPr>
              <a:t>g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  <a:r>
              <a:rPr lang="en-US" b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7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Be </a:t>
            </a:r>
            <a:r>
              <a:rPr lang="en-US" dirty="0">
                <a:solidFill>
                  <a:schemeClr val="bg1"/>
                </a:solidFill>
              </a:rPr>
              <a:t>shows a very large scatter. There is no general agreement between measurement (prompt vs activation) and calculations </a:t>
            </a:r>
            <a:r>
              <a:rPr lang="en-US" dirty="0">
                <a:solidFill>
                  <a:schemeClr val="bg1"/>
                </a:solidFill>
                <a:sym typeface="Wingdings" pitchFamily="2" charset="2"/>
              </a:rPr>
              <a:t> NEED OF NEW INDEPENDENT DATA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631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8985ECC-BC36-ED4E-A8B2-B7E81E80DE4B}"/>
              </a:ext>
            </a:extLst>
          </p:cNvPr>
          <p:cNvSpPr txBox="1"/>
          <p:nvPr/>
        </p:nvSpPr>
        <p:spPr>
          <a:xfrm>
            <a:off x="0" y="0"/>
            <a:ext cx="785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The </a:t>
            </a:r>
            <a:r>
              <a:rPr lang="en-US" sz="2400" b="1" baseline="30000" dirty="0">
                <a:latin typeface="Century Gothic" panose="020B0502020202020204" pitchFamily="34" charset="0"/>
              </a:rPr>
              <a:t>3</a:t>
            </a:r>
            <a:r>
              <a:rPr lang="en-US" sz="2400" b="1" dirty="0">
                <a:latin typeface="Century Gothic" panose="020B0502020202020204" pitchFamily="34" charset="0"/>
              </a:rPr>
              <a:t>He(</a:t>
            </a:r>
            <a:r>
              <a:rPr lang="en-US" sz="2400" b="1" dirty="0" err="1">
                <a:latin typeface="Symbol" pitchFamily="2" charset="2"/>
              </a:rPr>
              <a:t>a</a:t>
            </a:r>
            <a:r>
              <a:rPr lang="en-US" sz="2400" b="1" dirty="0" err="1">
                <a:latin typeface="Century Gothic" panose="020B0502020202020204" pitchFamily="34" charset="0"/>
              </a:rPr>
              <a:t>,</a:t>
            </a:r>
            <a:r>
              <a:rPr lang="en-US" sz="2400" b="1" dirty="0" err="1">
                <a:latin typeface="Symbol" pitchFamily="2" charset="2"/>
              </a:rPr>
              <a:t>g</a:t>
            </a:r>
            <a:r>
              <a:rPr lang="en-US" sz="2400" b="1" dirty="0">
                <a:latin typeface="Century Gothic" panose="020B0502020202020204" pitchFamily="34" charset="0"/>
              </a:rPr>
              <a:t>)</a:t>
            </a:r>
            <a:r>
              <a:rPr lang="en-US" sz="2400" b="1" baseline="30000" dirty="0">
                <a:latin typeface="Century Gothic" panose="020B0502020202020204" pitchFamily="34" charset="0"/>
              </a:rPr>
              <a:t>7</a:t>
            </a:r>
            <a:r>
              <a:rPr lang="en-US" sz="2400" b="1" dirty="0">
                <a:latin typeface="Century Gothic" panose="020B0502020202020204" pitchFamily="34" charset="0"/>
              </a:rPr>
              <a:t>Be and the </a:t>
            </a:r>
            <a:r>
              <a:rPr lang="en-US" sz="2400" b="1" baseline="30000" dirty="0">
                <a:latin typeface="Century Gothic" panose="020B0502020202020204" pitchFamily="34" charset="0"/>
              </a:rPr>
              <a:t>6</a:t>
            </a:r>
            <a:r>
              <a:rPr lang="en-US" sz="2400" b="1" dirty="0">
                <a:latin typeface="Century Gothic" panose="020B0502020202020204" pitchFamily="34" charset="0"/>
              </a:rPr>
              <a:t>Li(</a:t>
            </a:r>
            <a:r>
              <a:rPr lang="en-US" sz="2400" b="1" dirty="0" err="1">
                <a:latin typeface="Century Gothic" panose="020B0502020202020204" pitchFamily="34" charset="0"/>
              </a:rPr>
              <a:t>p,</a:t>
            </a:r>
            <a:r>
              <a:rPr lang="en-US" sz="2400" b="1" dirty="0" err="1">
                <a:latin typeface="Symbol" pitchFamily="2" charset="2"/>
              </a:rPr>
              <a:t>g</a:t>
            </a:r>
            <a:r>
              <a:rPr lang="en-US" sz="2400" b="1" dirty="0">
                <a:latin typeface="Century Gothic" panose="020B0502020202020204" pitchFamily="34" charset="0"/>
              </a:rPr>
              <a:t>)</a:t>
            </a:r>
            <a:r>
              <a:rPr lang="en-US" sz="2400" b="1" baseline="30000" dirty="0">
                <a:latin typeface="Century Gothic" panose="020B0502020202020204" pitchFamily="34" charset="0"/>
              </a:rPr>
              <a:t>7</a:t>
            </a:r>
            <a:r>
              <a:rPr lang="en-US" sz="2400" b="1" dirty="0">
                <a:latin typeface="Century Gothic" panose="020B0502020202020204" pitchFamily="34" charset="0"/>
              </a:rPr>
              <a:t>Be scientific cases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1030E36-C613-2848-9AF8-673F45D21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54" y="566529"/>
            <a:ext cx="5468008" cy="3919883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56ABABA-66FE-DD43-AD78-40B326AD7821}"/>
              </a:ext>
            </a:extLst>
          </p:cNvPr>
          <p:cNvSpPr txBox="1"/>
          <p:nvPr/>
        </p:nvSpPr>
        <p:spPr>
          <a:xfrm>
            <a:off x="231253" y="4591276"/>
            <a:ext cx="538435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432FF"/>
                </a:solidFill>
                <a:effectLst/>
              </a:rPr>
              <a:t>Blue </a:t>
            </a:r>
            <a:r>
              <a:rPr lang="it-IT" b="1" dirty="0" err="1">
                <a:solidFill>
                  <a:srgbClr val="0432FF"/>
                </a:solidFill>
                <a:effectLst/>
              </a:rPr>
              <a:t>solid</a:t>
            </a:r>
            <a:r>
              <a:rPr lang="it-IT" b="1" dirty="0">
                <a:solidFill>
                  <a:srgbClr val="0432FF"/>
                </a:solidFill>
                <a:effectLst/>
              </a:rPr>
              <a:t> </a:t>
            </a:r>
            <a:r>
              <a:rPr lang="it-IT" b="1" dirty="0" err="1">
                <a:solidFill>
                  <a:srgbClr val="0432FF"/>
                </a:solidFill>
                <a:effectLst/>
              </a:rPr>
              <a:t>triangles</a:t>
            </a:r>
            <a:r>
              <a:rPr lang="it-IT" b="1" dirty="0">
                <a:solidFill>
                  <a:srgbClr val="0432FF"/>
                </a:solidFill>
                <a:effectLst/>
              </a:rPr>
              <a:t> </a:t>
            </a:r>
            <a:r>
              <a:rPr lang="it-IT" dirty="0">
                <a:effectLst/>
                <a:sym typeface="Wingdings" pitchFamily="2" charset="2"/>
              </a:rPr>
              <a:t> </a:t>
            </a:r>
            <a:r>
              <a:rPr lang="it-IT" dirty="0"/>
              <a:t>D. Piatti et al., </a:t>
            </a:r>
            <a:r>
              <a:rPr lang="it-IT" dirty="0" err="1"/>
              <a:t>Phys</a:t>
            </a:r>
            <a:r>
              <a:rPr lang="it-IT" dirty="0"/>
              <a:t>. Rev. C 102, 052802(</a:t>
            </a:r>
            <a:r>
              <a:rPr lang="it-IT" dirty="0" err="1"/>
              <a:t>R</a:t>
            </a:r>
            <a:r>
              <a:rPr lang="it-IT" dirty="0"/>
              <a:t>) (2020) (</a:t>
            </a:r>
            <a:r>
              <a:rPr lang="it-IT" dirty="0" err="1">
                <a:effectLst/>
              </a:rPr>
              <a:t>including</a:t>
            </a:r>
            <a:r>
              <a:rPr lang="it-IT" dirty="0">
                <a:effectLst/>
              </a:rPr>
              <a:t> </a:t>
            </a:r>
            <a:r>
              <a:rPr lang="it-IT" dirty="0" err="1">
                <a:effectLst/>
              </a:rPr>
              <a:t>systematic</a:t>
            </a:r>
            <a:r>
              <a:rPr lang="it-IT" dirty="0">
                <a:effectLst/>
              </a:rPr>
              <a:t> </a:t>
            </a:r>
            <a:r>
              <a:rPr lang="it-IT" dirty="0" err="1">
                <a:effectLst/>
              </a:rPr>
              <a:t>error</a:t>
            </a:r>
            <a:r>
              <a:rPr lang="it-IT" dirty="0">
                <a:effectLst/>
              </a:rPr>
              <a:t>) </a:t>
            </a:r>
          </a:p>
          <a:p>
            <a:endParaRPr lang="it-IT" dirty="0"/>
          </a:p>
          <a:p>
            <a:r>
              <a:rPr lang="it-IT" b="1" dirty="0" err="1">
                <a:solidFill>
                  <a:srgbClr val="FF0000"/>
                </a:solidFill>
                <a:effectLst/>
              </a:rPr>
              <a:t>Red</a:t>
            </a:r>
            <a:r>
              <a:rPr lang="it-IT" b="1" dirty="0">
                <a:solidFill>
                  <a:srgbClr val="FF0000"/>
                </a:solidFill>
                <a:effectLst/>
              </a:rPr>
              <a:t> </a:t>
            </a:r>
            <a:r>
              <a:rPr lang="it-IT" b="1" dirty="0" err="1">
                <a:solidFill>
                  <a:srgbClr val="FF0000"/>
                </a:solidFill>
                <a:effectLst/>
              </a:rPr>
              <a:t>filled</a:t>
            </a:r>
            <a:r>
              <a:rPr lang="it-IT" b="1" dirty="0">
                <a:solidFill>
                  <a:srgbClr val="FF0000"/>
                </a:solidFill>
                <a:effectLst/>
              </a:rPr>
              <a:t> </a:t>
            </a:r>
            <a:r>
              <a:rPr lang="it-IT" b="1" dirty="0" err="1">
                <a:solidFill>
                  <a:srgbClr val="FF0000"/>
                </a:solidFill>
                <a:effectLst/>
              </a:rPr>
              <a:t>circles</a:t>
            </a:r>
            <a:r>
              <a:rPr lang="it-IT" b="1" dirty="0">
                <a:solidFill>
                  <a:srgbClr val="FF0000"/>
                </a:solidFill>
                <a:effectLst/>
              </a:rPr>
              <a:t> </a:t>
            </a:r>
            <a:r>
              <a:rPr lang="it-IT" dirty="0">
                <a:sym typeface="Wingdings" pitchFamily="2" charset="2"/>
              </a:rPr>
              <a:t> </a:t>
            </a:r>
            <a:r>
              <a:rPr lang="it-IT" dirty="0" err="1">
                <a:sym typeface="Wingdings" pitchFamily="2" charset="2"/>
              </a:rPr>
              <a:t>J</a:t>
            </a:r>
            <a:r>
              <a:rPr lang="it-IT" dirty="0">
                <a:sym typeface="Wingdings" pitchFamily="2" charset="2"/>
              </a:rPr>
              <a:t>. </a:t>
            </a:r>
            <a:r>
              <a:rPr lang="it-IT" dirty="0" err="1">
                <a:sym typeface="Wingdings" pitchFamily="2" charset="2"/>
              </a:rPr>
              <a:t>J.He</a:t>
            </a:r>
            <a:r>
              <a:rPr lang="it-IT" dirty="0">
                <a:sym typeface="Wingdings" pitchFamily="2" charset="2"/>
              </a:rPr>
              <a:t> et al., </a:t>
            </a:r>
            <a:r>
              <a:rPr lang="it-IT" dirty="0" err="1">
                <a:sym typeface="Wingdings" pitchFamily="2" charset="2"/>
              </a:rPr>
              <a:t>Phys</a:t>
            </a:r>
            <a:r>
              <a:rPr lang="it-IT" dirty="0">
                <a:sym typeface="Wingdings" pitchFamily="2" charset="2"/>
              </a:rPr>
              <a:t>. </a:t>
            </a:r>
            <a:r>
              <a:rPr lang="it-IT" dirty="0" err="1">
                <a:sym typeface="Wingdings" pitchFamily="2" charset="2"/>
              </a:rPr>
              <a:t>Lett</a:t>
            </a:r>
            <a:r>
              <a:rPr lang="it-IT" dirty="0">
                <a:sym typeface="Wingdings" pitchFamily="2" charset="2"/>
              </a:rPr>
              <a:t>. B 725, 287</a:t>
            </a:r>
          </a:p>
          <a:p>
            <a:r>
              <a:rPr lang="it-IT" dirty="0">
                <a:sym typeface="Wingdings" pitchFamily="2" charset="2"/>
              </a:rPr>
              <a:t>(2013)</a:t>
            </a:r>
          </a:p>
          <a:p>
            <a:endParaRPr lang="it-IT" dirty="0">
              <a:effectLst/>
              <a:sym typeface="Wingdings" pitchFamily="2" charset="2"/>
            </a:endParaRPr>
          </a:p>
          <a:p>
            <a:r>
              <a:rPr lang="it-IT" dirty="0">
                <a:effectLst/>
              </a:rPr>
              <a:t>Direct </a:t>
            </a:r>
            <a:r>
              <a:rPr lang="it-IT" dirty="0" err="1">
                <a:effectLst/>
              </a:rPr>
              <a:t>measurements</a:t>
            </a:r>
            <a:r>
              <a:rPr lang="it-IT" dirty="0">
                <a:effectLst/>
              </a:rPr>
              <a:t> show a </a:t>
            </a:r>
            <a:r>
              <a:rPr lang="it-IT" dirty="0" err="1">
                <a:effectLst/>
              </a:rPr>
              <a:t>totally</a:t>
            </a:r>
            <a:r>
              <a:rPr lang="it-IT" dirty="0">
                <a:effectLst/>
              </a:rPr>
              <a:t> </a:t>
            </a:r>
            <a:r>
              <a:rPr lang="it-IT" dirty="0" err="1">
                <a:effectLst/>
              </a:rPr>
              <a:t>different</a:t>
            </a:r>
            <a:r>
              <a:rPr lang="it-IT" dirty="0">
                <a:effectLst/>
              </a:rPr>
              <a:t> </a:t>
            </a:r>
            <a:r>
              <a:rPr lang="it-IT" dirty="0" err="1">
                <a:effectLst/>
              </a:rPr>
              <a:t>low</a:t>
            </a:r>
            <a:r>
              <a:rPr lang="it-IT" dirty="0">
                <a:effectLst/>
              </a:rPr>
              <a:t> </a:t>
            </a:r>
            <a:r>
              <a:rPr lang="it-IT" dirty="0" err="1">
                <a:effectLst/>
              </a:rPr>
              <a:t>energy</a:t>
            </a:r>
            <a:r>
              <a:rPr lang="it-IT" dirty="0">
                <a:effectLst/>
              </a:rPr>
              <a:t> trend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00AB6DF-D8EE-3147-93A6-4BEB000F4A31}"/>
              </a:ext>
            </a:extLst>
          </p:cNvPr>
          <p:cNvSpPr txBox="1"/>
          <p:nvPr/>
        </p:nvSpPr>
        <p:spPr>
          <a:xfrm>
            <a:off x="2666171" y="821117"/>
            <a:ext cx="2820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baseline="30000" dirty="0">
                <a:latin typeface="Century Gothic" panose="020B0502020202020204" pitchFamily="34" charset="0"/>
              </a:rPr>
              <a:t>6</a:t>
            </a:r>
            <a:r>
              <a:rPr lang="en-US" sz="1800" b="1" dirty="0">
                <a:latin typeface="Century Gothic" panose="020B0502020202020204" pitchFamily="34" charset="0"/>
              </a:rPr>
              <a:t>Li(</a:t>
            </a:r>
            <a:r>
              <a:rPr lang="en-US" sz="1800" b="1" dirty="0" err="1">
                <a:latin typeface="Century Gothic" panose="020B0502020202020204" pitchFamily="34" charset="0"/>
              </a:rPr>
              <a:t>p,</a:t>
            </a:r>
            <a:r>
              <a:rPr lang="en-US" sz="1800" b="1" dirty="0" err="1">
                <a:latin typeface="Symbol" pitchFamily="2" charset="2"/>
              </a:rPr>
              <a:t>g</a:t>
            </a:r>
            <a:r>
              <a:rPr lang="en-US" sz="1800" b="1" dirty="0">
                <a:latin typeface="Century Gothic" panose="020B0502020202020204" pitchFamily="34" charset="0"/>
              </a:rPr>
              <a:t>)</a:t>
            </a:r>
            <a:r>
              <a:rPr lang="en-US" sz="1800" b="1" baseline="30000" dirty="0">
                <a:latin typeface="Century Gothic" panose="020B0502020202020204" pitchFamily="34" charset="0"/>
              </a:rPr>
              <a:t>7</a:t>
            </a:r>
            <a:r>
              <a:rPr lang="en-US" sz="1800" b="1" dirty="0">
                <a:latin typeface="Century Gothic" panose="020B0502020202020204" pitchFamily="34" charset="0"/>
              </a:rPr>
              <a:t>Be total S-factor</a:t>
            </a:r>
            <a:endParaRPr lang="en-US" dirty="0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2231882B-FD72-AE48-82DD-84E6342EE5AC}"/>
              </a:ext>
            </a:extLst>
          </p:cNvPr>
          <p:cNvSpPr/>
          <p:nvPr/>
        </p:nvSpPr>
        <p:spPr>
          <a:xfrm>
            <a:off x="6341166" y="618673"/>
            <a:ext cx="5575668" cy="1401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B8CEF54-909F-4A4B-B372-9B9BB34CCE90}"/>
              </a:ext>
            </a:extLst>
          </p:cNvPr>
          <p:cNvSpPr txBox="1"/>
          <p:nvPr/>
        </p:nvSpPr>
        <p:spPr>
          <a:xfrm>
            <a:off x="6505806" y="742051"/>
            <a:ext cx="5411028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Lithium is a key elements in astrophysics as big bang nucleosynthesis models coupled to chemical evolution models fail to find an agreement between predictions and observations.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aseline="30000" dirty="0"/>
              <a:t>7</a:t>
            </a:r>
            <a:r>
              <a:rPr lang="en-US" dirty="0"/>
              <a:t>Li is the most abundant isotope, produced in the BBN and in stars</a:t>
            </a:r>
          </a:p>
          <a:p>
            <a:endParaRPr lang="en-US" dirty="0"/>
          </a:p>
          <a:p>
            <a:r>
              <a:rPr lang="en-US" baseline="30000" dirty="0"/>
              <a:t>6</a:t>
            </a:r>
            <a:r>
              <a:rPr lang="en-US" dirty="0"/>
              <a:t>Li is almost exclusively produced by cosmic rays and the possibility of a primordial </a:t>
            </a:r>
            <a:r>
              <a:rPr lang="en-US" baseline="30000" dirty="0"/>
              <a:t>6</a:t>
            </a:r>
            <a:r>
              <a:rPr lang="en-US" dirty="0"/>
              <a:t>Li plateau, like the one for </a:t>
            </a:r>
            <a:r>
              <a:rPr lang="en-US" baseline="30000" dirty="0"/>
              <a:t>7</a:t>
            </a:r>
            <a:r>
              <a:rPr lang="en-US" dirty="0"/>
              <a:t>Li, is not presently confirmed </a:t>
            </a:r>
          </a:p>
          <a:p>
            <a:endParaRPr lang="en-US" dirty="0"/>
          </a:p>
          <a:p>
            <a:r>
              <a:rPr lang="en-US" dirty="0"/>
              <a:t>Since the production mechanism of </a:t>
            </a:r>
            <a:r>
              <a:rPr lang="en-US" baseline="30000" dirty="0"/>
              <a:t>6</a:t>
            </a:r>
            <a:r>
              <a:rPr lang="en-US" dirty="0"/>
              <a:t>Li and </a:t>
            </a:r>
            <a:r>
              <a:rPr lang="en-US" baseline="30000" dirty="0"/>
              <a:t>7</a:t>
            </a:r>
            <a:r>
              <a:rPr lang="en-US" dirty="0"/>
              <a:t>Li are completely different, the </a:t>
            </a:r>
            <a:r>
              <a:rPr lang="en-US" baseline="30000" dirty="0"/>
              <a:t>6</a:t>
            </a:r>
            <a:r>
              <a:rPr lang="en-US" dirty="0"/>
              <a:t>Li/</a:t>
            </a:r>
            <a:r>
              <a:rPr lang="en-US" baseline="30000" dirty="0"/>
              <a:t>7</a:t>
            </a:r>
            <a:r>
              <a:rPr lang="en-US" dirty="0"/>
              <a:t>Li isotopic ratio can be used either to constrain the lithium production mechanisms and/or the galactic enrichment processes </a:t>
            </a:r>
          </a:p>
          <a:p>
            <a:endParaRPr lang="en-US" sz="2000" b="1" dirty="0"/>
          </a:p>
          <a:p>
            <a:r>
              <a:rPr lang="en-US" sz="2000" b="1" dirty="0">
                <a:sym typeface="Wingdings" pitchFamily="2" charset="2"/>
              </a:rPr>
              <a:t> </a:t>
            </a:r>
            <a:r>
              <a:rPr lang="en-US" sz="2000" b="1" dirty="0"/>
              <a:t>an accurate determination of the </a:t>
            </a:r>
            <a:r>
              <a:rPr lang="en-US" sz="2000" b="1" baseline="30000" dirty="0"/>
              <a:t>6</a:t>
            </a:r>
            <a:r>
              <a:rPr lang="en-US" sz="2000" b="1" dirty="0"/>
              <a:t>Li(p,</a:t>
            </a:r>
            <a:r>
              <a:rPr lang="el-GR" sz="2000" b="1" dirty="0"/>
              <a:t>γ) </a:t>
            </a:r>
            <a:r>
              <a:rPr lang="el-GR" sz="2000" b="1" baseline="30000" dirty="0"/>
              <a:t>7</a:t>
            </a:r>
            <a:r>
              <a:rPr lang="en-US" sz="2000" b="1" dirty="0"/>
              <a:t>Be astrophysical S factor is needed.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63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interni, metallo, motore, argento&#10;&#10;Descrizione generata automaticamente">
            <a:extLst>
              <a:ext uri="{FF2B5EF4-FFF2-40B4-BE49-F238E27FC236}">
                <a16:creationId xmlns:a16="http://schemas.microsoft.com/office/drawing/2014/main" id="{8D2564DF-AB8C-BA47-AB10-B41C6FF25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14" y="878543"/>
            <a:ext cx="4580965" cy="3435724"/>
          </a:xfrm>
          <a:prstGeom prst="rect">
            <a:avLst/>
          </a:prstGeom>
        </p:spPr>
      </p:pic>
      <p:pic>
        <p:nvPicPr>
          <p:cNvPr id="5" name="Immagine 4" descr="Immagine che contiene persona, interni, soffitto, parete&#10;&#10;Descrizione generata automaticamente">
            <a:extLst>
              <a:ext uri="{FF2B5EF4-FFF2-40B4-BE49-F238E27FC236}">
                <a16:creationId xmlns:a16="http://schemas.microsoft.com/office/drawing/2014/main" id="{D9AAA26F-ED46-3A43-965F-C955C8B48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223" y="3792161"/>
            <a:ext cx="3884705" cy="2913529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F63A388-A488-D848-B260-BF6B4A4E8AED}"/>
              </a:ext>
            </a:extLst>
          </p:cNvPr>
          <p:cNvSpPr txBox="1"/>
          <p:nvPr/>
        </p:nvSpPr>
        <p:spPr>
          <a:xfrm>
            <a:off x="0" y="0"/>
            <a:ext cx="4895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The </a:t>
            </a:r>
            <a:r>
              <a:rPr lang="en-US" sz="2400" b="1" baseline="30000" dirty="0">
                <a:latin typeface="Century Gothic" panose="020B0502020202020204" pitchFamily="34" charset="0"/>
              </a:rPr>
              <a:t>6</a:t>
            </a:r>
            <a:r>
              <a:rPr lang="en-US" sz="2400" b="1" dirty="0">
                <a:latin typeface="Century Gothic" panose="020B0502020202020204" pitchFamily="34" charset="0"/>
              </a:rPr>
              <a:t>Li(</a:t>
            </a:r>
            <a:r>
              <a:rPr lang="en-US" sz="2400" b="1" baseline="30000" dirty="0">
                <a:latin typeface="Century Gothic" panose="020B0502020202020204" pitchFamily="34" charset="0"/>
              </a:rPr>
              <a:t>3</a:t>
            </a:r>
            <a:r>
              <a:rPr lang="en-US" sz="2400" b="1" dirty="0">
                <a:latin typeface="Century Gothic" panose="020B0502020202020204" pitchFamily="34" charset="0"/>
              </a:rPr>
              <a:t>He,d)</a:t>
            </a:r>
            <a:r>
              <a:rPr lang="en-US" sz="2400" b="1" baseline="30000" dirty="0">
                <a:latin typeface="Century Gothic" panose="020B0502020202020204" pitchFamily="34" charset="0"/>
              </a:rPr>
              <a:t>7</a:t>
            </a:r>
            <a:r>
              <a:rPr lang="en-US" sz="2400" b="1" dirty="0">
                <a:latin typeface="Century Gothic" panose="020B0502020202020204" pitchFamily="34" charset="0"/>
              </a:rPr>
              <a:t>Be measurement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14D04EF-4CB8-BA44-8707-4410DFE5004F}"/>
              </a:ext>
            </a:extLst>
          </p:cNvPr>
          <p:cNvSpPr txBox="1"/>
          <p:nvPr/>
        </p:nvSpPr>
        <p:spPr>
          <a:xfrm>
            <a:off x="5679469" y="416878"/>
            <a:ext cx="6404955" cy="337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Experimental setup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en-US" sz="1400" baseline="30000" dirty="0">
                <a:latin typeface="Century Gothic" panose="020B0502020202020204" pitchFamily="34" charset="0"/>
              </a:rPr>
              <a:t>3</a:t>
            </a:r>
            <a:r>
              <a:rPr lang="en-US" sz="1400" dirty="0">
                <a:latin typeface="Century Gothic" panose="020B0502020202020204" pitchFamily="34" charset="0"/>
              </a:rPr>
              <a:t>He beams by: </a:t>
            </a:r>
            <a:r>
              <a:rPr lang="en-US" sz="1400" b="1" dirty="0" err="1">
                <a:latin typeface="Century Gothic" panose="020B0502020202020204" pitchFamily="34" charset="0"/>
              </a:rPr>
              <a:t>singletron</a:t>
            </a:r>
            <a:r>
              <a:rPr lang="en-US" sz="1400" b="1" dirty="0">
                <a:latin typeface="Century Gothic" panose="020B0502020202020204" pitchFamily="34" charset="0"/>
              </a:rPr>
              <a:t> accelerator @ Department of Physics and Astronomy</a:t>
            </a:r>
            <a:r>
              <a:rPr lang="en-US" sz="1400" dirty="0">
                <a:latin typeface="Century Gothic" panose="020B0502020202020204" pitchFamily="34" charset="0"/>
              </a:rPr>
              <a:t> (DFA) of the University of Catania (Italy) </a:t>
            </a:r>
            <a:r>
              <a:rPr lang="en-US" sz="1400" b="1" dirty="0">
                <a:latin typeface="Century Gothic" panose="020B0502020202020204" pitchFamily="34" charset="0"/>
              </a:rPr>
              <a:t>and FN tandem accelerator @ John D. Fox Superconducting Accelerator</a:t>
            </a:r>
            <a:r>
              <a:rPr lang="en-US" sz="1400" dirty="0">
                <a:latin typeface="Century Gothic" panose="020B0502020202020204" pitchFamily="34" charset="0"/>
              </a:rPr>
              <a:t> Laboratory at Florida State University (FSU), Tallahassee (FL), USA</a:t>
            </a:r>
          </a:p>
          <a:p>
            <a:endParaRPr lang="en-US" sz="1400" dirty="0">
              <a:latin typeface="Century Gothic" panose="020B0502020202020204" pitchFamily="34" charset="0"/>
            </a:endParaRPr>
          </a:p>
          <a:p>
            <a:r>
              <a:rPr lang="en-US" sz="1400" dirty="0">
                <a:latin typeface="Century Gothic" panose="020B0502020202020204" pitchFamily="34" charset="0"/>
              </a:rPr>
              <a:t>Angular distributions were measured at </a:t>
            </a:r>
            <a:r>
              <a:rPr lang="en-US" sz="1400" b="1" dirty="0" err="1">
                <a:latin typeface="Century Gothic" panose="020B0502020202020204" pitchFamily="34" charset="0"/>
              </a:rPr>
              <a:t>E</a:t>
            </a:r>
            <a:r>
              <a:rPr lang="en-US" sz="1400" b="1" baseline="-25000" dirty="0" err="1">
                <a:latin typeface="Century Gothic" panose="020B0502020202020204" pitchFamily="34" charset="0"/>
              </a:rPr>
              <a:t>lab</a:t>
            </a:r>
            <a:r>
              <a:rPr lang="en-US" sz="1400" b="1" dirty="0">
                <a:latin typeface="Century Gothic" panose="020B0502020202020204" pitchFamily="34" charset="0"/>
              </a:rPr>
              <a:t> = 3 MeV and </a:t>
            </a:r>
            <a:r>
              <a:rPr lang="en-US" sz="1400" b="1" dirty="0" err="1">
                <a:latin typeface="Century Gothic" panose="020B0502020202020204" pitchFamily="34" charset="0"/>
              </a:rPr>
              <a:t>E</a:t>
            </a:r>
            <a:r>
              <a:rPr lang="en-US" sz="1400" b="1" baseline="-25000" dirty="0" err="1">
                <a:latin typeface="Century Gothic" panose="020B0502020202020204" pitchFamily="34" charset="0"/>
              </a:rPr>
              <a:t>lab</a:t>
            </a:r>
            <a:r>
              <a:rPr lang="en-US" sz="1400" b="1" dirty="0">
                <a:latin typeface="Century Gothic" panose="020B0502020202020204" pitchFamily="34" charset="0"/>
              </a:rPr>
              <a:t> =5 MeV </a:t>
            </a:r>
            <a:r>
              <a:rPr lang="en-US" sz="1400" dirty="0">
                <a:latin typeface="Century Gothic" panose="020B0502020202020204" pitchFamily="34" charset="0"/>
              </a:rPr>
              <a:t>using silicon DE-E telescopes on a turntable. Additional monitor detectors were placed at symmetric angles with respect to the beam axis to check target thickness and for normalization. </a:t>
            </a:r>
          </a:p>
          <a:p>
            <a:endParaRPr lang="en-US" sz="1400" baseline="30000" dirty="0">
              <a:latin typeface="Century Gothic" panose="020B0502020202020204" pitchFamily="34" charset="0"/>
            </a:endParaRPr>
          </a:p>
          <a:p>
            <a:r>
              <a:rPr lang="en-US" sz="1400" b="1" baseline="30000" dirty="0">
                <a:latin typeface="Century Gothic" panose="020B0502020202020204" pitchFamily="34" charset="0"/>
              </a:rPr>
              <a:t>6</a:t>
            </a:r>
            <a:r>
              <a:rPr lang="en-US" sz="1400" b="1" dirty="0">
                <a:latin typeface="Century Gothic" panose="020B0502020202020204" pitchFamily="34" charset="0"/>
              </a:rPr>
              <a:t>LiF (enriched in </a:t>
            </a:r>
            <a:r>
              <a:rPr lang="en-US" sz="1400" b="1" baseline="30000" dirty="0">
                <a:latin typeface="Century Gothic" panose="020B0502020202020204" pitchFamily="34" charset="0"/>
              </a:rPr>
              <a:t>6</a:t>
            </a:r>
            <a:r>
              <a:rPr lang="en-US" sz="1400" b="1" dirty="0">
                <a:latin typeface="Century Gothic" panose="020B0502020202020204" pitchFamily="34" charset="0"/>
              </a:rPr>
              <a:t>Li by 95%) and pure </a:t>
            </a:r>
            <a:r>
              <a:rPr lang="en-US" sz="1400" b="1" baseline="30000" dirty="0">
                <a:latin typeface="Century Gothic" panose="020B0502020202020204" pitchFamily="34" charset="0"/>
              </a:rPr>
              <a:t>6</a:t>
            </a:r>
            <a:r>
              <a:rPr lang="en-US" sz="1400" b="1" dirty="0">
                <a:latin typeface="Century Gothic" panose="020B0502020202020204" pitchFamily="34" charset="0"/>
              </a:rPr>
              <a:t>Li targets (enriched in </a:t>
            </a:r>
            <a:r>
              <a:rPr lang="en-US" sz="1400" b="1" baseline="30000" dirty="0">
                <a:latin typeface="Century Gothic" panose="020B0502020202020204" pitchFamily="34" charset="0"/>
              </a:rPr>
              <a:t>6</a:t>
            </a:r>
            <a:r>
              <a:rPr lang="en-US" sz="1400" b="1" dirty="0">
                <a:latin typeface="Century Gothic" panose="020B0502020202020204" pitchFamily="34" charset="0"/>
              </a:rPr>
              <a:t>Li by 98%) were used</a:t>
            </a:r>
          </a:p>
          <a:p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8" name="Freccia sinistra 7">
            <a:extLst>
              <a:ext uri="{FF2B5EF4-FFF2-40B4-BE49-F238E27FC236}">
                <a16:creationId xmlns:a16="http://schemas.microsoft.com/office/drawing/2014/main" id="{5DE9851F-A25D-6F48-92C3-6DFEC7F794CB}"/>
              </a:ext>
            </a:extLst>
          </p:cNvPr>
          <p:cNvSpPr/>
          <p:nvPr/>
        </p:nvSpPr>
        <p:spPr>
          <a:xfrm>
            <a:off x="3164543" y="2289345"/>
            <a:ext cx="2196351" cy="322729"/>
          </a:xfrm>
          <a:prstGeom prst="leftArrow">
            <a:avLst>
              <a:gd name="adj1" fmla="val 50000"/>
              <a:gd name="adj2" fmla="val 8284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543C771-05FC-894E-A9E6-CCEC997D19B3}"/>
              </a:ext>
            </a:extLst>
          </p:cNvPr>
          <p:cNvSpPr txBox="1"/>
          <p:nvPr/>
        </p:nvSpPr>
        <p:spPr>
          <a:xfrm>
            <a:off x="3749861" y="1920013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30000" dirty="0">
                <a:solidFill>
                  <a:srgbClr val="FF0000"/>
                </a:solidFill>
                <a:latin typeface="Century Gothic" panose="020B0502020202020204" pitchFamily="34" charset="0"/>
              </a:rPr>
              <a:t>3</a:t>
            </a:r>
            <a:r>
              <a:rPr lang="en-US" b="1" dirty="0">
                <a:solidFill>
                  <a:srgbClr val="FF0000"/>
                </a:solidFill>
                <a:latin typeface="Century Gothic" panose="020B0502020202020204" pitchFamily="34" charset="0"/>
              </a:rPr>
              <a:t>He beam </a:t>
            </a:r>
          </a:p>
        </p:txBody>
      </p:sp>
      <p:pic>
        <p:nvPicPr>
          <p:cNvPr id="11" name="Immagine 10" descr="Immagine che contiene interni, mugnaio&#10;&#10;Descrizione generata automaticamente">
            <a:extLst>
              <a:ext uri="{FF2B5EF4-FFF2-40B4-BE49-F238E27FC236}">
                <a16:creationId xmlns:a16="http://schemas.microsoft.com/office/drawing/2014/main" id="{881DA853-5520-B047-8495-A49498163B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814" y="4534083"/>
            <a:ext cx="2840315" cy="2130236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8F86293-0184-554C-A06B-C5F89D04E090}"/>
              </a:ext>
            </a:extLst>
          </p:cNvPr>
          <p:cNvSpPr txBox="1"/>
          <p:nvPr/>
        </p:nvSpPr>
        <p:spPr>
          <a:xfrm>
            <a:off x="3863159" y="4741363"/>
            <a:ext cx="289053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entury Gothic" panose="020B0502020202020204" pitchFamily="34" charset="0"/>
              </a:rPr>
              <a:t>The experimental team</a:t>
            </a:r>
          </a:p>
          <a:p>
            <a:endParaRPr lang="en-US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entury Gothic" panose="020B0502020202020204" pitchFamily="34" charset="0"/>
              </a:rPr>
              <a:t>The ASFIN collaboration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8A4B7BC-2893-F046-AF45-0B8D00A8BD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1169" y="5202963"/>
            <a:ext cx="1599449" cy="116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418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9581FAA7-9DC4-B549-800D-38202B76290E}"/>
              </a:ext>
            </a:extLst>
          </p:cNvPr>
          <p:cNvSpPr txBox="1"/>
          <p:nvPr/>
        </p:nvSpPr>
        <p:spPr>
          <a:xfrm>
            <a:off x="0" y="0"/>
            <a:ext cx="3430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Experimental spectra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18C40F0-F8E0-B041-9C83-3015109B9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7796"/>
            <a:ext cx="4760843" cy="2967223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1420C54-A956-8644-A835-92A74ABE0B61}"/>
              </a:ext>
            </a:extLst>
          </p:cNvPr>
          <p:cNvSpPr txBox="1"/>
          <p:nvPr/>
        </p:nvSpPr>
        <p:spPr>
          <a:xfrm>
            <a:off x="325232" y="632264"/>
            <a:ext cx="51285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G.G. Kiss et al. </a:t>
            </a:r>
            <a:r>
              <a:rPr lang="it-IT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Physics</a:t>
            </a:r>
            <a:r>
              <a:rPr lang="it-IT" b="1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Letters</a:t>
            </a:r>
            <a:r>
              <a:rPr lang="it-IT" b="1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B 807 (2020) 135606</a:t>
            </a:r>
          </a:p>
          <a:p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G.G. Kiss et al. </a:t>
            </a: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 104 (2021) 015807</a:t>
            </a:r>
          </a:p>
          <a:p>
            <a:endParaRPr lang="it-IT" b="1" dirty="0">
              <a:solidFill>
                <a:srgbClr val="FF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CC116232-AF94-DB4B-8376-F794F8840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4759" y="348781"/>
            <a:ext cx="4706439" cy="6231185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C7081BF-A1FC-4B44-9219-3DAFACBEE373}"/>
              </a:ext>
            </a:extLst>
          </p:cNvPr>
          <p:cNvSpPr txBox="1"/>
          <p:nvPr/>
        </p:nvSpPr>
        <p:spPr>
          <a:xfrm>
            <a:off x="4880392" y="1311550"/>
            <a:ext cx="235041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DE−E spectrum measured with a silicon telescope </a:t>
            </a:r>
          </a:p>
          <a:p>
            <a:endParaRPr lang="en-US" dirty="0"/>
          </a:p>
          <a:p>
            <a:r>
              <a:rPr lang="en-US" dirty="0"/>
              <a:t>The peaks: d</a:t>
            </a:r>
            <a:r>
              <a:rPr lang="en-US" baseline="-25000" dirty="0"/>
              <a:t>0</a:t>
            </a:r>
            <a:r>
              <a:rPr lang="en-US" dirty="0"/>
              <a:t> and d</a:t>
            </a:r>
            <a:r>
              <a:rPr lang="en-US" baseline="-25000" dirty="0"/>
              <a:t>1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Very clean d ID</a:t>
            </a:r>
          </a:p>
          <a:p>
            <a:pPr marL="342900" indent="-342900">
              <a:buAutoNum type="arabicPeriod"/>
            </a:pPr>
            <a:r>
              <a:rPr lang="en-US" dirty="0"/>
              <a:t>Observation of both </a:t>
            </a:r>
            <a:r>
              <a:rPr lang="en-US" baseline="30000" dirty="0"/>
              <a:t>7</a:t>
            </a:r>
            <a:r>
              <a:rPr lang="en-US" dirty="0"/>
              <a:t>Be </a:t>
            </a:r>
            <a:r>
              <a:rPr lang="en-US" dirty="0" err="1"/>
              <a:t>gs</a:t>
            </a:r>
            <a:r>
              <a:rPr lang="en-US" dirty="0"/>
              <a:t> and 1</a:t>
            </a:r>
            <a:r>
              <a:rPr lang="en-US" baseline="30000" dirty="0"/>
              <a:t>st</a:t>
            </a:r>
            <a:r>
              <a:rPr lang="en-US" dirty="0"/>
              <a:t> excited state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E9DCD01-70DD-4D4D-8DC3-2E77311AA30C}"/>
              </a:ext>
            </a:extLst>
          </p:cNvPr>
          <p:cNvSpPr/>
          <p:nvPr/>
        </p:nvSpPr>
        <p:spPr>
          <a:xfrm>
            <a:off x="1" y="1357796"/>
            <a:ext cx="7230806" cy="29672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4F4B4F4-C42E-2F42-AD27-5DF8EB914B60}"/>
              </a:ext>
            </a:extLst>
          </p:cNvPr>
          <p:cNvSpPr txBox="1"/>
          <p:nvPr/>
        </p:nvSpPr>
        <p:spPr>
          <a:xfrm>
            <a:off x="325232" y="4754893"/>
            <a:ext cx="723080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Angular distributions of the </a:t>
            </a:r>
            <a:r>
              <a:rPr lang="en-US" baseline="30000" dirty="0"/>
              <a:t>6</a:t>
            </a:r>
            <a:r>
              <a:rPr lang="en-US" dirty="0"/>
              <a:t>Li(</a:t>
            </a:r>
            <a:r>
              <a:rPr lang="en-US" baseline="30000" dirty="0"/>
              <a:t>3</a:t>
            </a:r>
            <a:r>
              <a:rPr lang="en-US" dirty="0"/>
              <a:t>He,d)</a:t>
            </a:r>
            <a:r>
              <a:rPr lang="en-US" baseline="30000" dirty="0"/>
              <a:t>7</a:t>
            </a:r>
            <a:r>
              <a:rPr lang="en-US" dirty="0"/>
              <a:t>Be reaction populating the ground ((a) and (c)) and first (0.429 MeV) excited ((b) and (d)) states of </a:t>
            </a:r>
            <a:r>
              <a:rPr lang="en-US" baseline="30000" dirty="0"/>
              <a:t>7</a:t>
            </a:r>
            <a:r>
              <a:rPr lang="en-US" dirty="0"/>
              <a:t>Be at the projectile </a:t>
            </a:r>
            <a:r>
              <a:rPr lang="en-US" baseline="30000" dirty="0"/>
              <a:t>3</a:t>
            </a:r>
            <a:r>
              <a:rPr lang="en-US" dirty="0"/>
              <a:t>He energies of 3 ((a) and (b)) and 5 ((c) and (d)) MeV.</a:t>
            </a:r>
          </a:p>
          <a:p>
            <a:endParaRPr lang="en-US" dirty="0"/>
          </a:p>
          <a:p>
            <a:r>
              <a:rPr lang="en-US" dirty="0"/>
              <a:t>Gray lines are the calculated angular distributions, </a:t>
            </a:r>
            <a:r>
              <a:rPr lang="en-US" b="1" dirty="0"/>
              <a:t>for p−and α−transfer (forward and backward hemisphere, respectively) </a:t>
            </a:r>
            <a:r>
              <a:rPr lang="en-US" b="1" dirty="0">
                <a:sym typeface="Wingdings" pitchFamily="2" charset="2"/>
              </a:rPr>
              <a:t> possibility to deduce the ANC’s for both channels </a:t>
            </a:r>
            <a:r>
              <a:rPr lang="en-US" dirty="0">
                <a:sym typeface="Wingdings" pitchFamily="2" charset="2"/>
              </a:rPr>
              <a:t>(no interference at the peaks)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761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16794A41-B183-E2F6-898C-46DFEA780D38}"/>
              </a:ext>
            </a:extLst>
          </p:cNvPr>
          <p:cNvSpPr/>
          <p:nvPr/>
        </p:nvSpPr>
        <p:spPr>
          <a:xfrm>
            <a:off x="6649410" y="0"/>
            <a:ext cx="5542590" cy="6747164"/>
          </a:xfrm>
          <a:prstGeom prst="roundRect">
            <a:avLst>
              <a:gd name="adj" fmla="val 9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5CBB8F3-57BA-8A60-26B6-62B5B5DA2F5C}"/>
              </a:ext>
            </a:extLst>
          </p:cNvPr>
          <p:cNvSpPr txBox="1"/>
          <p:nvPr/>
        </p:nvSpPr>
        <p:spPr>
          <a:xfrm>
            <a:off x="0" y="0"/>
            <a:ext cx="4855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Test of the model dependence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7E78556-9AB0-6887-3824-AFB458BBA7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48"/>
          <a:stretch/>
        </p:blipFill>
        <p:spPr>
          <a:xfrm>
            <a:off x="8908" y="748146"/>
            <a:ext cx="3923343" cy="591589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3EFA5E5-79AF-E82F-9DAE-6822A515C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869" y="110836"/>
            <a:ext cx="4842794" cy="3805052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DF45B6B3-0DCF-FFE2-CD5D-C9C7F0566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3343" y="2242494"/>
            <a:ext cx="272606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000090"/>
                </a:solidFill>
                <a:latin typeface="Calibri" pitchFamily="34" charset="0"/>
              </a:rPr>
              <a:t>Nuclear reaction theory in indirect approaches may introduce systematic errors</a:t>
            </a:r>
            <a:endParaRPr lang="it-IT" dirty="0">
              <a:solidFill>
                <a:srgbClr val="000090"/>
              </a:solidFill>
              <a:latin typeface="Calibri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173114D-721C-CE6F-28D8-93D948072A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848" y="609599"/>
            <a:ext cx="1735408" cy="1573811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A60CDEA-591F-F1B2-7C8D-BE797E0F9FD2}"/>
              </a:ext>
            </a:extLst>
          </p:cNvPr>
          <p:cNvSpPr txBox="1"/>
          <p:nvPr/>
        </p:nvSpPr>
        <p:spPr>
          <a:xfrm>
            <a:off x="6711553" y="4063339"/>
            <a:ext cx="54804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While the spectroscopic factor Z depends on the choice of the optical model potential parameters (lower band), the ANC C</a:t>
            </a:r>
            <a:r>
              <a:rPr lang="en-US" sz="2400" baseline="300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</a:rPr>
              <a:t> is almost independent (upper band). The dependence is given by the width of </a:t>
            </a:r>
            <a:r>
              <a:rPr lang="en-US" sz="2400">
                <a:solidFill>
                  <a:schemeClr val="bg1"/>
                </a:solidFill>
              </a:rPr>
              <a:t>the band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A26F977-5FA5-94AF-515F-7D64AC67C9CB}"/>
              </a:ext>
            </a:extLst>
          </p:cNvPr>
          <p:cNvSpPr/>
          <p:nvPr/>
        </p:nvSpPr>
        <p:spPr>
          <a:xfrm>
            <a:off x="9179957" y="500743"/>
            <a:ext cx="809170" cy="494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1BB68B3-ED8D-3B18-DB8E-CD0E1ACF2860}"/>
              </a:ext>
            </a:extLst>
          </p:cNvPr>
          <p:cNvSpPr txBox="1"/>
          <p:nvPr/>
        </p:nvSpPr>
        <p:spPr>
          <a:xfrm>
            <a:off x="3862525" y="3590757"/>
            <a:ext cx="251069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dirty="0">
                <a:effectLst/>
              </a:rPr>
              <a:t>The gray lines indicate the </a:t>
            </a:r>
            <a:r>
              <a:rPr lang="it-IT" dirty="0" err="1">
                <a:effectLst/>
              </a:rPr>
              <a:t>calculated</a:t>
            </a:r>
            <a:r>
              <a:rPr lang="it-IT" dirty="0"/>
              <a:t> </a:t>
            </a:r>
            <a:r>
              <a:rPr lang="it-IT" dirty="0" err="1">
                <a:effectLst/>
              </a:rPr>
              <a:t>angular</a:t>
            </a:r>
            <a:r>
              <a:rPr lang="it-IT" dirty="0">
                <a:effectLst/>
              </a:rPr>
              <a:t> </a:t>
            </a:r>
            <a:r>
              <a:rPr lang="it-IT" dirty="0" err="1">
                <a:effectLst/>
              </a:rPr>
              <a:t>distributions</a:t>
            </a:r>
            <a:r>
              <a:rPr lang="it-IT" dirty="0">
                <a:effectLst/>
              </a:rPr>
              <a:t> </a:t>
            </a:r>
            <a:r>
              <a:rPr lang="it-IT" dirty="0" err="1">
                <a:effectLst/>
              </a:rPr>
              <a:t>including</a:t>
            </a:r>
            <a:r>
              <a:rPr lang="it-IT" dirty="0">
                <a:effectLst/>
              </a:rPr>
              <a:t> </a:t>
            </a:r>
            <a:r>
              <a:rPr lang="it-IT" dirty="0" err="1">
                <a:effectLst/>
              </a:rPr>
              <a:t>coupled-channel</a:t>
            </a:r>
            <a:r>
              <a:rPr lang="it-IT" dirty="0">
                <a:effectLst/>
              </a:rPr>
              <a:t> </a:t>
            </a:r>
            <a:r>
              <a:rPr lang="it-IT" dirty="0" err="1">
                <a:effectLst/>
              </a:rPr>
              <a:t>effects</a:t>
            </a:r>
            <a:r>
              <a:rPr lang="it-IT" dirty="0">
                <a:effectLst/>
              </a:rPr>
              <a:t> for </a:t>
            </a:r>
            <a:r>
              <a:rPr lang="it-IT" dirty="0" err="1">
                <a:effectLst/>
              </a:rPr>
              <a:t>p</a:t>
            </a:r>
            <a:r>
              <a:rPr lang="it-IT" dirty="0"/>
              <a:t> </a:t>
            </a:r>
            <a:r>
              <a:rPr lang="it-IT" dirty="0">
                <a:effectLst/>
              </a:rPr>
              <a:t>transfer off 3He. The red and blue </a:t>
            </a:r>
            <a:r>
              <a:rPr lang="it-IT" dirty="0" err="1">
                <a:effectLst/>
              </a:rPr>
              <a:t>curves</a:t>
            </a:r>
            <a:r>
              <a:rPr lang="it-IT" dirty="0">
                <a:effectLst/>
              </a:rPr>
              <a:t> are the </a:t>
            </a:r>
            <a:r>
              <a:rPr lang="it-IT" dirty="0" err="1">
                <a:effectLst/>
              </a:rPr>
              <a:t>same</a:t>
            </a:r>
            <a:r>
              <a:rPr lang="it-IT" dirty="0">
                <a:effectLst/>
              </a:rPr>
              <a:t> </a:t>
            </a:r>
            <a:r>
              <a:rPr lang="it-IT" dirty="0" err="1">
                <a:effectLst/>
              </a:rPr>
              <a:t>calculations</a:t>
            </a:r>
            <a:r>
              <a:rPr lang="it-IT" dirty="0">
                <a:effectLst/>
              </a:rPr>
              <a:t>, </a:t>
            </a:r>
            <a:r>
              <a:rPr lang="it-IT" dirty="0" err="1">
                <a:effectLst/>
              </a:rPr>
              <a:t>but</a:t>
            </a:r>
            <a:r>
              <a:rPr lang="it-IT" dirty="0">
                <a:effectLst/>
              </a:rPr>
              <a:t> with </a:t>
            </a:r>
            <a:r>
              <a:rPr lang="it-IT" dirty="0" err="1">
                <a:effectLst/>
              </a:rPr>
              <a:t>other</a:t>
            </a:r>
            <a:r>
              <a:rPr lang="it-IT" dirty="0">
                <a:effectLst/>
              </a:rPr>
              <a:t> optical </a:t>
            </a:r>
            <a:r>
              <a:rPr lang="it-IT" dirty="0" err="1">
                <a:effectLst/>
              </a:rPr>
              <a:t>potentials</a:t>
            </a:r>
            <a:r>
              <a:rPr lang="it-IT" dirty="0"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1359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B295DDB-3626-6943-A14F-EBC21B9A9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58" y="715617"/>
            <a:ext cx="6468160" cy="470120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5BE0C9-84A4-4247-8D3A-DA7071050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948" y="5137610"/>
            <a:ext cx="1626704" cy="162670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0CFE93B-EF4B-8D46-BBE7-17CD7F280DC0}"/>
              </a:ext>
            </a:extLst>
          </p:cNvPr>
          <p:cNvSpPr txBox="1"/>
          <p:nvPr/>
        </p:nvSpPr>
        <p:spPr>
          <a:xfrm>
            <a:off x="8012057" y="5542217"/>
            <a:ext cx="34147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baseline="30000" dirty="0">
                <a:latin typeface="Century Gothic" panose="020B0502020202020204" pitchFamily="34" charset="0"/>
              </a:rPr>
              <a:t>3</a:t>
            </a:r>
            <a:r>
              <a:rPr lang="en-US" sz="2400" b="1" dirty="0">
                <a:latin typeface="Century Gothic" panose="020B0502020202020204" pitchFamily="34" charset="0"/>
              </a:rPr>
              <a:t>He(</a:t>
            </a:r>
            <a:r>
              <a:rPr lang="en-US" sz="2400" b="1" dirty="0" err="1">
                <a:latin typeface="Symbol" pitchFamily="2" charset="2"/>
              </a:rPr>
              <a:t>a</a:t>
            </a:r>
            <a:r>
              <a:rPr lang="en-US" sz="2400" b="1" dirty="0" err="1">
                <a:latin typeface="Century Gothic" panose="020B0502020202020204" pitchFamily="34" charset="0"/>
              </a:rPr>
              <a:t>,</a:t>
            </a:r>
            <a:r>
              <a:rPr lang="en-US" sz="2400" b="1" dirty="0" err="1">
                <a:latin typeface="Symbol" pitchFamily="2" charset="2"/>
              </a:rPr>
              <a:t>g</a:t>
            </a:r>
            <a:r>
              <a:rPr lang="en-US" sz="2400" b="1" dirty="0">
                <a:latin typeface="Century Gothic" panose="020B0502020202020204" pitchFamily="34" charset="0"/>
              </a:rPr>
              <a:t>)</a:t>
            </a:r>
            <a:r>
              <a:rPr lang="en-US" sz="2400" b="1" baseline="30000" dirty="0">
                <a:latin typeface="Century Gothic" panose="020B0502020202020204" pitchFamily="34" charset="0"/>
              </a:rPr>
              <a:t>7</a:t>
            </a:r>
            <a:r>
              <a:rPr lang="en-US" sz="2400" b="1" dirty="0">
                <a:latin typeface="Century Gothic" panose="020B0502020202020204" pitchFamily="34" charset="0"/>
              </a:rPr>
              <a:t>Be</a:t>
            </a:r>
          </a:p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PLB 807 (2020) 135606</a:t>
            </a:r>
          </a:p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F03D14D-ACAA-7048-A2B0-80B5B94AC372}"/>
              </a:ext>
            </a:extLst>
          </p:cNvPr>
          <p:cNvSpPr txBox="1"/>
          <p:nvPr/>
        </p:nvSpPr>
        <p:spPr>
          <a:xfrm>
            <a:off x="0" y="0"/>
            <a:ext cx="5086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The </a:t>
            </a:r>
            <a:r>
              <a:rPr lang="en-US" sz="2400" b="1" baseline="30000" dirty="0">
                <a:latin typeface="Century Gothic" panose="020B0502020202020204" pitchFamily="34" charset="0"/>
              </a:rPr>
              <a:t>3</a:t>
            </a:r>
            <a:r>
              <a:rPr lang="en-US" sz="2400" b="1" dirty="0">
                <a:latin typeface="Century Gothic" panose="020B0502020202020204" pitchFamily="34" charset="0"/>
              </a:rPr>
              <a:t>He(</a:t>
            </a:r>
            <a:r>
              <a:rPr lang="en-US" sz="2400" b="1" dirty="0" err="1">
                <a:latin typeface="Symbol" pitchFamily="2" charset="2"/>
              </a:rPr>
              <a:t>a</a:t>
            </a:r>
            <a:r>
              <a:rPr lang="en-US" sz="2400" b="1" dirty="0" err="1">
                <a:latin typeface="Century Gothic" panose="020B0502020202020204" pitchFamily="34" charset="0"/>
              </a:rPr>
              <a:t>,</a:t>
            </a:r>
            <a:r>
              <a:rPr lang="en-US" sz="2400" b="1" dirty="0" err="1">
                <a:latin typeface="Symbol" pitchFamily="2" charset="2"/>
              </a:rPr>
              <a:t>g</a:t>
            </a:r>
            <a:r>
              <a:rPr lang="en-US" sz="2400" b="1" dirty="0">
                <a:latin typeface="Century Gothic" panose="020B0502020202020204" pitchFamily="34" charset="0"/>
              </a:rPr>
              <a:t>)</a:t>
            </a:r>
            <a:r>
              <a:rPr lang="en-US" sz="2400" b="1" baseline="30000" dirty="0">
                <a:latin typeface="Century Gothic" panose="020B0502020202020204" pitchFamily="34" charset="0"/>
              </a:rPr>
              <a:t>7</a:t>
            </a:r>
            <a:r>
              <a:rPr lang="en-US" sz="2400" b="1" dirty="0">
                <a:latin typeface="Century Gothic" panose="020B0502020202020204" pitchFamily="34" charset="0"/>
              </a:rPr>
              <a:t>Be S</a:t>
            </a:r>
            <a:r>
              <a:rPr lang="en-US" sz="2400" b="1" baseline="-25000" dirty="0">
                <a:latin typeface="Century Gothic" panose="020B0502020202020204" pitchFamily="34" charset="0"/>
              </a:rPr>
              <a:t>34</a:t>
            </a:r>
            <a:r>
              <a:rPr lang="en-US" sz="2400" b="1" dirty="0">
                <a:latin typeface="Century Gothic" panose="020B0502020202020204" pitchFamily="34" charset="0"/>
              </a:rPr>
              <a:t>(0) using ANC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59471CF-617D-7C4E-9F8F-21D66DEEEE2B}"/>
              </a:ext>
            </a:extLst>
          </p:cNvPr>
          <p:cNvSpPr txBox="1"/>
          <p:nvPr/>
        </p:nvSpPr>
        <p:spPr>
          <a:xfrm>
            <a:off x="288236" y="5542218"/>
            <a:ext cx="4939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Lower S</a:t>
            </a:r>
            <a:r>
              <a:rPr lang="en-US" b="1" baseline="-25000" dirty="0">
                <a:solidFill>
                  <a:srgbClr val="FF0000"/>
                </a:solidFill>
              </a:rPr>
              <a:t>34</a:t>
            </a:r>
            <a:r>
              <a:rPr lang="en-US" b="1" dirty="0">
                <a:solidFill>
                  <a:srgbClr val="FF0000"/>
                </a:solidFill>
              </a:rPr>
              <a:t>(0) values favored, with a total uncertainty equal to 4.7%.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More than 50% of the error budget is due to the non-peripherality of the transfer process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0981396-481F-D24D-860E-30F1A81B2FB9}"/>
              </a:ext>
            </a:extLst>
          </p:cNvPr>
          <p:cNvSpPr txBox="1"/>
          <p:nvPr/>
        </p:nvSpPr>
        <p:spPr>
          <a:xfrm>
            <a:off x="6585318" y="318651"/>
            <a:ext cx="52820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The post-form DWBA calculation contains:</a:t>
            </a:r>
          </a:p>
          <a:p>
            <a:endParaRPr lang="en-US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dirty="0"/>
              <a:t>s-wave ANC values for the </a:t>
            </a:r>
            <a:r>
              <a:rPr lang="en-US" dirty="0" err="1"/>
              <a:t>d+p</a:t>
            </a:r>
            <a:r>
              <a:rPr lang="en-US" dirty="0"/>
              <a:t> →</a:t>
            </a:r>
            <a:r>
              <a:rPr lang="en-US" baseline="30000" dirty="0"/>
              <a:t>3</a:t>
            </a:r>
            <a:r>
              <a:rPr lang="en-US" dirty="0"/>
              <a:t>He and the d+</a:t>
            </a:r>
            <a:r>
              <a:rPr lang="el-GR" dirty="0"/>
              <a:t>α→</a:t>
            </a:r>
            <a:r>
              <a:rPr lang="el-GR" baseline="30000" dirty="0"/>
              <a:t>6</a:t>
            </a:r>
            <a:r>
              <a:rPr lang="en-US" dirty="0"/>
              <a:t>Li channels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/>
              <a:t>Test of the dependence on the choice of the optical potentials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/>
              <a:t>Test of the peripheral nature of the reaction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/>
              <a:t>channels coupling effects (CCE)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Further improvements to be implemented:</a:t>
            </a:r>
          </a:p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/>
              <a:t>Test </a:t>
            </a:r>
            <a:r>
              <a:rPr lang="it-IT" dirty="0" err="1"/>
              <a:t>one-step</a:t>
            </a:r>
            <a:r>
              <a:rPr lang="it-IT" dirty="0"/>
              <a:t> </a:t>
            </a:r>
            <a:r>
              <a:rPr lang="it-IT" dirty="0" err="1"/>
              <a:t>process</a:t>
            </a:r>
            <a:r>
              <a:rPr lang="it-IT" dirty="0"/>
              <a:t> in </a:t>
            </a:r>
            <a:r>
              <a:rPr lang="it-IT" dirty="0" err="1"/>
              <a:t>modelling</a:t>
            </a:r>
            <a:r>
              <a:rPr lang="it-IT" dirty="0"/>
              <a:t> the transfer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/>
              <a:t>Test the </a:t>
            </a:r>
            <a:r>
              <a:rPr lang="it-IT" dirty="0" err="1"/>
              <a:t>coupling</a:t>
            </a:r>
            <a:r>
              <a:rPr lang="it-IT" dirty="0"/>
              <a:t> </a:t>
            </a:r>
            <a:r>
              <a:rPr lang="it-IT" dirty="0" err="1"/>
              <a:t>between</a:t>
            </a:r>
            <a:r>
              <a:rPr lang="it-IT" dirty="0"/>
              <a:t> </a:t>
            </a:r>
            <a:r>
              <a:rPr lang="it-IT" dirty="0" err="1"/>
              <a:t>ground</a:t>
            </a:r>
            <a:r>
              <a:rPr lang="it-IT" dirty="0"/>
              <a:t> and </a:t>
            </a:r>
            <a:r>
              <a:rPr lang="it-IT" dirty="0" err="1"/>
              <a:t>excited</a:t>
            </a:r>
            <a:r>
              <a:rPr lang="it-IT" dirty="0"/>
              <a:t> </a:t>
            </a:r>
            <a:r>
              <a:rPr lang="it-IT" dirty="0" err="1"/>
              <a:t>states</a:t>
            </a:r>
            <a:r>
              <a:rPr lang="it-IT" dirty="0"/>
              <a:t> of </a:t>
            </a:r>
            <a:r>
              <a:rPr lang="it-IT" baseline="30000" dirty="0"/>
              <a:t>6</a:t>
            </a:r>
            <a:r>
              <a:rPr lang="it-IT" dirty="0"/>
              <a:t>Li and </a:t>
            </a:r>
            <a:r>
              <a:rPr lang="it-IT" baseline="30000" dirty="0"/>
              <a:t>7</a:t>
            </a:r>
            <a:r>
              <a:rPr lang="it-IT" dirty="0"/>
              <a:t>Be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 err="1"/>
              <a:t>Perform</a:t>
            </a:r>
            <a:r>
              <a:rPr lang="it-IT" dirty="0"/>
              <a:t> full </a:t>
            </a:r>
            <a:r>
              <a:rPr lang="it-IT" dirty="0" err="1"/>
              <a:t>coupled-channel</a:t>
            </a:r>
            <a:r>
              <a:rPr lang="it-IT" dirty="0"/>
              <a:t> </a:t>
            </a:r>
            <a:r>
              <a:rPr lang="it-IT" dirty="0" err="1"/>
              <a:t>analysis</a:t>
            </a:r>
            <a:r>
              <a:rPr lang="it-IT" dirty="0"/>
              <a:t> to derive the </a:t>
            </a:r>
            <a:r>
              <a:rPr lang="it-IT" baseline="30000" dirty="0"/>
              <a:t>3</a:t>
            </a:r>
            <a:r>
              <a:rPr lang="it-IT" dirty="0"/>
              <a:t>He+</a:t>
            </a:r>
            <a:r>
              <a:rPr lang="it-IT" baseline="30000" dirty="0"/>
              <a:t>4</a:t>
            </a:r>
            <a:r>
              <a:rPr lang="it-IT" dirty="0"/>
              <a:t>He and the </a:t>
            </a:r>
            <a:r>
              <a:rPr lang="it-IT" i="1" dirty="0"/>
              <a:t>p</a:t>
            </a:r>
            <a:r>
              <a:rPr lang="it-IT" dirty="0"/>
              <a:t>+</a:t>
            </a:r>
            <a:r>
              <a:rPr lang="it-IT" baseline="30000" dirty="0"/>
              <a:t>6</a:t>
            </a:r>
            <a:r>
              <a:rPr lang="it-IT" dirty="0"/>
              <a:t>Li </a:t>
            </a:r>
            <a:r>
              <a:rPr lang="it-IT" dirty="0" err="1"/>
              <a:t>ANCs</a:t>
            </a:r>
            <a:r>
              <a:rPr lang="it-IT" dirty="0"/>
              <a:t> 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389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630878D-011E-4A47-A138-4CD8ADD17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681" y="5093131"/>
            <a:ext cx="1626704" cy="1626704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3836F6F-4624-F048-A977-7862A073AA99}"/>
              </a:ext>
            </a:extLst>
          </p:cNvPr>
          <p:cNvSpPr txBox="1"/>
          <p:nvPr/>
        </p:nvSpPr>
        <p:spPr>
          <a:xfrm>
            <a:off x="8235606" y="5417549"/>
            <a:ext cx="352051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baseline="30000" dirty="0">
                <a:latin typeface="Century Gothic" panose="020B0502020202020204" pitchFamily="34" charset="0"/>
              </a:rPr>
              <a:t>6</a:t>
            </a:r>
            <a:r>
              <a:rPr lang="en-US" sz="2400" b="1" dirty="0">
                <a:latin typeface="Century Gothic" panose="020B0502020202020204" pitchFamily="34" charset="0"/>
              </a:rPr>
              <a:t>Li(</a:t>
            </a:r>
            <a:r>
              <a:rPr lang="en-US" sz="2400" b="1" dirty="0" err="1">
                <a:latin typeface="Century Gothic" panose="020B0502020202020204" pitchFamily="34" charset="0"/>
              </a:rPr>
              <a:t>p,</a:t>
            </a:r>
            <a:r>
              <a:rPr lang="en-US" sz="2400" b="1" dirty="0" err="1">
                <a:latin typeface="Symbol" pitchFamily="2" charset="2"/>
              </a:rPr>
              <a:t>g</a:t>
            </a:r>
            <a:r>
              <a:rPr lang="en-US" sz="2400" b="1" dirty="0">
                <a:latin typeface="Century Gothic" panose="020B0502020202020204" pitchFamily="34" charset="0"/>
              </a:rPr>
              <a:t>)</a:t>
            </a:r>
            <a:r>
              <a:rPr lang="en-US" sz="2400" b="1" baseline="30000" dirty="0">
                <a:latin typeface="Century Gothic" panose="020B0502020202020204" pitchFamily="34" charset="0"/>
              </a:rPr>
              <a:t>7</a:t>
            </a:r>
            <a:r>
              <a:rPr lang="en-US" sz="2400" b="1" dirty="0">
                <a:latin typeface="Century Gothic" panose="020B0502020202020204" pitchFamily="34" charset="0"/>
              </a:rPr>
              <a:t>Be</a:t>
            </a:r>
          </a:p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PRC 104 (2021) 015807</a:t>
            </a:r>
          </a:p>
          <a:p>
            <a:pPr algn="ctr"/>
            <a:endParaRPr lang="en-US" sz="2400" b="1" dirty="0">
              <a:latin typeface="Century Gothic" panose="020B0502020202020204" pitchFamily="34" charset="0"/>
            </a:endParaRPr>
          </a:p>
          <a:p>
            <a:pPr algn="ctr"/>
            <a:endParaRPr lang="en-US" sz="2400" b="1" dirty="0">
              <a:latin typeface="Century Gothic" panose="020B0502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EF72A39-83DB-5C42-8E40-5B9FC1FF4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54" y="566529"/>
            <a:ext cx="5468008" cy="3919883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53030B0-0105-5B49-846A-F1B88CFFC9B1}"/>
              </a:ext>
            </a:extLst>
          </p:cNvPr>
          <p:cNvSpPr txBox="1"/>
          <p:nvPr/>
        </p:nvSpPr>
        <p:spPr>
          <a:xfrm>
            <a:off x="0" y="0"/>
            <a:ext cx="5270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The </a:t>
            </a:r>
            <a:r>
              <a:rPr lang="en-US" sz="2400" b="1" baseline="30000" dirty="0">
                <a:latin typeface="Century Gothic" panose="020B0502020202020204" pitchFamily="34" charset="0"/>
              </a:rPr>
              <a:t>6</a:t>
            </a:r>
            <a:r>
              <a:rPr lang="en-US" sz="2400" b="1" dirty="0">
                <a:latin typeface="Century Gothic" panose="020B0502020202020204" pitchFamily="34" charset="0"/>
              </a:rPr>
              <a:t>Li(</a:t>
            </a:r>
            <a:r>
              <a:rPr lang="en-US" sz="2400" b="1" dirty="0" err="1">
                <a:latin typeface="Century Gothic" panose="020B0502020202020204" pitchFamily="34" charset="0"/>
              </a:rPr>
              <a:t>p,</a:t>
            </a:r>
            <a:r>
              <a:rPr lang="en-US" sz="2400" b="1" dirty="0" err="1">
                <a:latin typeface="Symbol" pitchFamily="2" charset="2"/>
              </a:rPr>
              <a:t>g</a:t>
            </a:r>
            <a:r>
              <a:rPr lang="en-US" sz="2400" b="1" dirty="0">
                <a:latin typeface="Century Gothic" panose="020B0502020202020204" pitchFamily="34" charset="0"/>
              </a:rPr>
              <a:t>)</a:t>
            </a:r>
            <a:r>
              <a:rPr lang="en-US" sz="2400" b="1" baseline="30000" dirty="0">
                <a:latin typeface="Century Gothic" panose="020B0502020202020204" pitchFamily="34" charset="0"/>
              </a:rPr>
              <a:t>7</a:t>
            </a:r>
            <a:r>
              <a:rPr lang="en-US" sz="2400" b="1" dirty="0">
                <a:latin typeface="Century Gothic" panose="020B0502020202020204" pitchFamily="34" charset="0"/>
              </a:rPr>
              <a:t>Be astrophysical factor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6A5D7B7-A503-D54E-AE76-81B5F3B46191}"/>
              </a:ext>
            </a:extLst>
          </p:cNvPr>
          <p:cNvSpPr txBox="1"/>
          <p:nvPr/>
        </p:nvSpPr>
        <p:spPr>
          <a:xfrm>
            <a:off x="6049850" y="230832"/>
            <a:ext cx="559572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Two approaches: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the weighted means of the ANCs from the analysis of the </a:t>
            </a:r>
            <a:r>
              <a:rPr lang="en-US" baseline="30000" dirty="0"/>
              <a:t>6</a:t>
            </a:r>
            <a:r>
              <a:rPr lang="en-US" dirty="0"/>
              <a:t>Li(</a:t>
            </a:r>
            <a:r>
              <a:rPr lang="en-US" baseline="30000" dirty="0"/>
              <a:t>3</a:t>
            </a:r>
            <a:r>
              <a:rPr lang="en-US" dirty="0"/>
              <a:t>He,d)7Be transfer were used to calculate the total astrophysical S factor for the </a:t>
            </a:r>
            <a:r>
              <a:rPr lang="en-US" baseline="30000" dirty="0"/>
              <a:t>6</a:t>
            </a:r>
            <a:r>
              <a:rPr lang="en-US" dirty="0"/>
              <a:t>Li(p,</a:t>
            </a:r>
            <a:r>
              <a:rPr lang="el-GR" dirty="0"/>
              <a:t>γ)</a:t>
            </a:r>
            <a:r>
              <a:rPr lang="el-GR" baseline="30000" dirty="0"/>
              <a:t>7</a:t>
            </a:r>
            <a:r>
              <a:rPr lang="en-US" dirty="0"/>
              <a:t>Be reaction </a:t>
            </a:r>
            <a:r>
              <a:rPr lang="en-US" b="1" dirty="0"/>
              <a:t>using the modified two-body potential method [</a:t>
            </a:r>
            <a:r>
              <a:rPr lang="en-US" b="1" dirty="0" err="1"/>
              <a:t>Igamov</a:t>
            </a:r>
            <a:r>
              <a:rPr lang="en-US" b="1" dirty="0"/>
              <a:t> and R. </a:t>
            </a:r>
            <a:r>
              <a:rPr lang="en-US" b="1" dirty="0" err="1"/>
              <a:t>Yarmukhamedov</a:t>
            </a:r>
            <a:r>
              <a:rPr lang="en-US" b="1" dirty="0"/>
              <a:t> (2019)]</a:t>
            </a:r>
            <a:r>
              <a:rPr lang="en-US" dirty="0"/>
              <a:t>.  In the calculation M1 and E2 are neglected as their contribution is lower than 1% at these energies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FontTx/>
              <a:buAutoNum type="arabicPeriod"/>
            </a:pPr>
            <a:r>
              <a:rPr lang="en-US" dirty="0"/>
              <a:t>the ANCs for the </a:t>
            </a:r>
            <a:r>
              <a:rPr lang="en-US" baseline="30000" dirty="0"/>
              <a:t>6</a:t>
            </a:r>
            <a:r>
              <a:rPr lang="en-US" dirty="0"/>
              <a:t>Li+p→ </a:t>
            </a:r>
            <a:r>
              <a:rPr lang="en-US" baseline="30000" dirty="0"/>
              <a:t>7</a:t>
            </a:r>
            <a:r>
              <a:rPr lang="en-US" dirty="0"/>
              <a:t>Be(</a:t>
            </a:r>
            <a:r>
              <a:rPr lang="en-US" dirty="0" err="1"/>
              <a:t>g.s.</a:t>
            </a:r>
            <a:r>
              <a:rPr lang="en-US" dirty="0"/>
              <a:t>) and </a:t>
            </a:r>
            <a:r>
              <a:rPr lang="en-US" baseline="30000" dirty="0"/>
              <a:t>6</a:t>
            </a:r>
            <a:r>
              <a:rPr lang="en-US" dirty="0"/>
              <a:t>Li+p→ 7Be(0.429 MeV) channels were derived from the experimental total astrophysical S factor and the branching ratios of </a:t>
            </a:r>
            <a:r>
              <a:rPr lang="en-US" dirty="0" err="1"/>
              <a:t>Piatti</a:t>
            </a:r>
            <a:r>
              <a:rPr lang="en-US" dirty="0"/>
              <a:t> et al. (2020) and then (</a:t>
            </a:r>
            <a:r>
              <a:rPr lang="en-US" b="1" dirty="0"/>
              <a:t>after checking the actual agreement</a:t>
            </a:r>
            <a:r>
              <a:rPr lang="en-US" dirty="0"/>
              <a:t>), we also calculated the astrophysical factor of the </a:t>
            </a:r>
            <a:r>
              <a:rPr lang="en-US" baseline="30000" dirty="0"/>
              <a:t>6</a:t>
            </a:r>
            <a:r>
              <a:rPr lang="en-US" dirty="0"/>
              <a:t>Li(p,</a:t>
            </a:r>
            <a:r>
              <a:rPr lang="el-GR" dirty="0"/>
              <a:t>γ)7</a:t>
            </a:r>
            <a:r>
              <a:rPr lang="en-US" dirty="0"/>
              <a:t>Be reaction within the MTBPM</a:t>
            </a:r>
          </a:p>
          <a:p>
            <a:pPr marL="342900" indent="-342900">
              <a:buFontTx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8140F19-7C60-0045-BA65-67741FB442C2}"/>
              </a:ext>
            </a:extLst>
          </p:cNvPr>
          <p:cNvSpPr txBox="1"/>
          <p:nvPr/>
        </p:nvSpPr>
        <p:spPr>
          <a:xfrm>
            <a:off x="231254" y="4411511"/>
            <a:ext cx="586474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Green line: </a:t>
            </a:r>
            <a:r>
              <a:rPr lang="en-US" dirty="0"/>
              <a:t>astrophysical S factor obtained by using the weighted average ANC values from the near-barrier proton transfer </a:t>
            </a:r>
            <a:r>
              <a:rPr lang="en-US" baseline="30000" dirty="0"/>
              <a:t>6</a:t>
            </a:r>
            <a:r>
              <a:rPr lang="en-US" dirty="0"/>
              <a:t>Li(</a:t>
            </a:r>
            <a:r>
              <a:rPr lang="en-US" baseline="30000" dirty="0"/>
              <a:t>3</a:t>
            </a:r>
            <a:r>
              <a:rPr lang="en-US" dirty="0"/>
              <a:t>He,d)</a:t>
            </a:r>
            <a:r>
              <a:rPr lang="en-US" baseline="30000" dirty="0"/>
              <a:t>7</a:t>
            </a:r>
            <a:r>
              <a:rPr lang="en-US" dirty="0"/>
              <a:t>Be reaction at </a:t>
            </a:r>
            <a:r>
              <a:rPr lang="en-US" dirty="0" err="1"/>
              <a:t>E</a:t>
            </a:r>
            <a:r>
              <a:rPr lang="en-US" baseline="-25000" dirty="0" err="1"/>
              <a:t>beam</a:t>
            </a:r>
            <a:r>
              <a:rPr lang="en-US" dirty="0"/>
              <a:t> = 3 and 5 MeV</a:t>
            </a:r>
          </a:p>
          <a:p>
            <a:r>
              <a:rPr lang="en-US" b="1" dirty="0"/>
              <a:t>Black line: </a:t>
            </a:r>
            <a:r>
              <a:rPr lang="en-US" dirty="0"/>
              <a:t>astrophysical S factor obtained from the analysis of the </a:t>
            </a:r>
            <a:r>
              <a:rPr lang="en-US" baseline="30000" dirty="0"/>
              <a:t>6</a:t>
            </a:r>
            <a:r>
              <a:rPr lang="en-US" dirty="0"/>
              <a:t>Li(</a:t>
            </a:r>
            <a:r>
              <a:rPr lang="en-US" dirty="0" err="1"/>
              <a:t>p,γ</a:t>
            </a:r>
            <a:r>
              <a:rPr lang="en-US" dirty="0"/>
              <a:t> )</a:t>
            </a:r>
            <a:r>
              <a:rPr lang="en-US" baseline="30000" dirty="0"/>
              <a:t>7</a:t>
            </a:r>
            <a:r>
              <a:rPr lang="en-US" dirty="0"/>
              <a:t>Be S-factor of </a:t>
            </a:r>
            <a:r>
              <a:rPr lang="en-US" dirty="0" err="1"/>
              <a:t>Piatti</a:t>
            </a:r>
            <a:r>
              <a:rPr lang="en-US" dirty="0"/>
              <a:t> et al. (2020)</a:t>
            </a:r>
          </a:p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Our result strongly disfavors the resonant trend claimed by He et al. (2014)</a:t>
            </a:r>
          </a:p>
        </p:txBody>
      </p:sp>
    </p:spTree>
    <p:extLst>
      <p:ext uri="{BB962C8B-B14F-4D97-AF65-F5344CB8AC3E}">
        <p14:creationId xmlns:p14="http://schemas.microsoft.com/office/powerpoint/2010/main" val="179036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FE2FAD-43FF-6647-8AE1-FBA20919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Trojan Horse Method -THM (see, e.g., </a:t>
            </a:r>
            <a:r>
              <a:rPr lang="it-IT" dirty="0"/>
              <a:t>PRL 101, 152501 (2008)</a:t>
            </a:r>
            <a:r>
              <a:rPr lang="en-US" dirty="0"/>
              <a:t>)</a:t>
            </a:r>
          </a:p>
        </p:txBody>
      </p:sp>
      <p:grpSp>
        <p:nvGrpSpPr>
          <p:cNvPr id="4" name="Group 9">
            <a:extLst>
              <a:ext uri="{FF2B5EF4-FFF2-40B4-BE49-F238E27FC236}">
                <a16:creationId xmlns:a16="http://schemas.microsoft.com/office/drawing/2014/main" id="{5DECEB6B-26EF-D947-A0EB-26037E2CFD7D}"/>
              </a:ext>
            </a:extLst>
          </p:cNvPr>
          <p:cNvGrpSpPr/>
          <p:nvPr/>
        </p:nvGrpSpPr>
        <p:grpSpPr>
          <a:xfrm>
            <a:off x="266681" y="2286000"/>
            <a:ext cx="3979800" cy="2286000"/>
            <a:chOff x="224640" y="1836360"/>
            <a:chExt cx="3979800" cy="2286000"/>
          </a:xfrm>
        </p:grpSpPr>
        <p:sp>
          <p:nvSpPr>
            <p:cNvPr id="5" name="CustomShape 10">
              <a:extLst>
                <a:ext uri="{FF2B5EF4-FFF2-40B4-BE49-F238E27FC236}">
                  <a16:creationId xmlns:a16="http://schemas.microsoft.com/office/drawing/2014/main" id="{27FFE158-02DC-A949-896B-50678DFFEEE8}"/>
                </a:ext>
              </a:extLst>
            </p:cNvPr>
            <p:cNvSpPr/>
            <p:nvPr/>
          </p:nvSpPr>
          <p:spPr>
            <a:xfrm>
              <a:off x="224640" y="1845720"/>
              <a:ext cx="3433320" cy="227664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11">
              <a:extLst>
                <a:ext uri="{FF2B5EF4-FFF2-40B4-BE49-F238E27FC236}">
                  <a16:creationId xmlns:a16="http://schemas.microsoft.com/office/drawing/2014/main" id="{4F7F0B1E-513E-8F40-99D8-BD81F985841B}"/>
                </a:ext>
              </a:extLst>
            </p:cNvPr>
            <p:cNvSpPr/>
            <p:nvPr/>
          </p:nvSpPr>
          <p:spPr>
            <a:xfrm rot="1308600">
              <a:off x="281160" y="2091600"/>
              <a:ext cx="648720" cy="411840"/>
            </a:xfrm>
            <a:prstGeom prst="ellipse">
              <a:avLst/>
            </a:prstGeom>
            <a:noFill/>
            <a:ln w="316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" name="Line 12">
              <a:extLst>
                <a:ext uri="{FF2B5EF4-FFF2-40B4-BE49-F238E27FC236}">
                  <a16:creationId xmlns:a16="http://schemas.microsoft.com/office/drawing/2014/main" id="{B63A0A15-5FEC-534B-939A-DEB8AB1CD411}"/>
                </a:ext>
              </a:extLst>
            </p:cNvPr>
            <p:cNvSpPr/>
            <p:nvPr/>
          </p:nvSpPr>
          <p:spPr>
            <a:xfrm flipV="1">
              <a:off x="787320" y="3078000"/>
              <a:ext cx="1022760" cy="96480"/>
            </a:xfrm>
            <a:prstGeom prst="line">
              <a:avLst/>
            </a:prstGeom>
            <a:ln w="31680">
              <a:solidFill>
                <a:srgbClr val="000000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Line 13">
              <a:extLst>
                <a:ext uri="{FF2B5EF4-FFF2-40B4-BE49-F238E27FC236}">
                  <a16:creationId xmlns:a16="http://schemas.microsoft.com/office/drawing/2014/main" id="{1A99E3B3-2C18-ED45-BD29-EA044ECE0DAD}"/>
                </a:ext>
              </a:extLst>
            </p:cNvPr>
            <p:cNvSpPr/>
            <p:nvPr/>
          </p:nvSpPr>
          <p:spPr>
            <a:xfrm>
              <a:off x="1640520" y="2429280"/>
              <a:ext cx="217440" cy="607680"/>
            </a:xfrm>
            <a:prstGeom prst="line">
              <a:avLst/>
            </a:prstGeom>
            <a:ln w="31680">
              <a:solidFill>
                <a:srgbClr val="000000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" name="Line 14">
              <a:extLst>
                <a:ext uri="{FF2B5EF4-FFF2-40B4-BE49-F238E27FC236}">
                  <a16:creationId xmlns:a16="http://schemas.microsoft.com/office/drawing/2014/main" id="{E85B7D0B-1D66-854F-B766-4981E6C97739}"/>
                </a:ext>
              </a:extLst>
            </p:cNvPr>
            <p:cNvSpPr/>
            <p:nvPr/>
          </p:nvSpPr>
          <p:spPr>
            <a:xfrm flipV="1">
              <a:off x="1816560" y="2364480"/>
              <a:ext cx="1019160" cy="132480"/>
            </a:xfrm>
            <a:prstGeom prst="line">
              <a:avLst/>
            </a:prstGeom>
            <a:ln w="31680">
              <a:solidFill>
                <a:srgbClr val="000000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Line 15">
              <a:extLst>
                <a:ext uri="{FF2B5EF4-FFF2-40B4-BE49-F238E27FC236}">
                  <a16:creationId xmlns:a16="http://schemas.microsoft.com/office/drawing/2014/main" id="{6CF063FE-9DB6-A94A-9179-240D1A43D0A1}"/>
                </a:ext>
              </a:extLst>
            </p:cNvPr>
            <p:cNvSpPr/>
            <p:nvPr/>
          </p:nvSpPr>
          <p:spPr>
            <a:xfrm>
              <a:off x="1900800" y="3115800"/>
              <a:ext cx="792720" cy="198360"/>
            </a:xfrm>
            <a:prstGeom prst="line">
              <a:avLst/>
            </a:prstGeom>
            <a:ln w="31680">
              <a:solidFill>
                <a:srgbClr val="000000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" name="Line 16">
              <a:extLst>
                <a:ext uri="{FF2B5EF4-FFF2-40B4-BE49-F238E27FC236}">
                  <a16:creationId xmlns:a16="http://schemas.microsoft.com/office/drawing/2014/main" id="{C7AB9B58-424C-4B46-8529-ACCC5D3B2012}"/>
                </a:ext>
              </a:extLst>
            </p:cNvPr>
            <p:cNvSpPr/>
            <p:nvPr/>
          </p:nvSpPr>
          <p:spPr>
            <a:xfrm flipV="1">
              <a:off x="1900800" y="2990520"/>
              <a:ext cx="840240" cy="61920"/>
            </a:xfrm>
            <a:prstGeom prst="line">
              <a:avLst/>
            </a:prstGeom>
            <a:ln w="31680">
              <a:solidFill>
                <a:srgbClr val="000000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" name="CustomShape 17">
              <a:extLst>
                <a:ext uri="{FF2B5EF4-FFF2-40B4-BE49-F238E27FC236}">
                  <a16:creationId xmlns:a16="http://schemas.microsoft.com/office/drawing/2014/main" id="{9B1CA6A4-569E-6143-8768-3ECCD9C18647}"/>
                </a:ext>
              </a:extLst>
            </p:cNvPr>
            <p:cNvSpPr/>
            <p:nvPr/>
          </p:nvSpPr>
          <p:spPr>
            <a:xfrm>
              <a:off x="3026880" y="1906200"/>
              <a:ext cx="418320" cy="39865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001"/>
                </a:spcBef>
              </a:pPr>
              <a:r>
                <a:rPr lang="en-US" sz="2000" b="1" strike="noStrike" spc="-1" dirty="0">
                  <a:solidFill>
                    <a:srgbClr val="000000"/>
                  </a:solidFill>
                  <a:latin typeface="Calibri"/>
                  <a:ea typeface="MS PGothic"/>
                </a:rPr>
                <a:t>n</a:t>
              </a:r>
              <a:endParaRPr lang="en-US" sz="2000" b="0" strike="noStrike" spc="-1" dirty="0">
                <a:latin typeface="Arial"/>
              </a:endParaRPr>
            </a:p>
          </p:txBody>
        </p:sp>
        <p:sp>
          <p:nvSpPr>
            <p:cNvPr id="13" name="CustomShape 18">
              <a:extLst>
                <a:ext uri="{FF2B5EF4-FFF2-40B4-BE49-F238E27FC236}">
                  <a16:creationId xmlns:a16="http://schemas.microsoft.com/office/drawing/2014/main" id="{BB05F594-5E6F-D94A-9D21-E380C4DDB942}"/>
                </a:ext>
              </a:extLst>
            </p:cNvPr>
            <p:cNvSpPr/>
            <p:nvPr/>
          </p:nvSpPr>
          <p:spPr>
            <a:xfrm>
              <a:off x="2624400" y="2904840"/>
              <a:ext cx="1580040" cy="395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001"/>
                </a:spcBef>
              </a:pPr>
              <a:r>
                <a:rPr lang="en-US" sz="2000" b="1" strike="noStrike" spc="-1" baseline="30000" dirty="0">
                  <a:solidFill>
                    <a:srgbClr val="000000"/>
                  </a:solidFill>
                  <a:latin typeface="Calibri"/>
                  <a:ea typeface="MS PGothic"/>
                </a:rPr>
                <a:t>4</a:t>
              </a:r>
              <a:r>
                <a:rPr lang="en-US" sz="2000" b="1" strike="noStrike" spc="-1" dirty="0">
                  <a:solidFill>
                    <a:srgbClr val="000000"/>
                  </a:solidFill>
                  <a:latin typeface="Calibri"/>
                  <a:ea typeface="MS PGothic"/>
                </a:rPr>
                <a:t>He</a:t>
              </a:r>
              <a:endParaRPr lang="en-US" sz="2000" b="0" strike="noStrike" spc="-1" dirty="0">
                <a:latin typeface="Arial"/>
              </a:endParaRPr>
            </a:p>
          </p:txBody>
        </p:sp>
        <p:sp>
          <p:nvSpPr>
            <p:cNvPr id="14" name="CustomShape 19">
              <a:extLst>
                <a:ext uri="{FF2B5EF4-FFF2-40B4-BE49-F238E27FC236}">
                  <a16:creationId xmlns:a16="http://schemas.microsoft.com/office/drawing/2014/main" id="{06932509-AF30-FA4A-9C7B-2C3862876784}"/>
                </a:ext>
              </a:extLst>
            </p:cNvPr>
            <p:cNvSpPr/>
            <p:nvPr/>
          </p:nvSpPr>
          <p:spPr>
            <a:xfrm>
              <a:off x="357840" y="3273480"/>
              <a:ext cx="631440" cy="395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001"/>
                </a:spcBef>
              </a:pPr>
              <a:r>
                <a:rPr lang="en-US" sz="2000" b="1" strike="noStrike" spc="-1" baseline="30000" dirty="0">
                  <a:solidFill>
                    <a:srgbClr val="000000"/>
                  </a:solidFill>
                  <a:latin typeface="Calibri"/>
                  <a:ea typeface="MS PGothic"/>
                </a:rPr>
                <a:t>27</a:t>
              </a:r>
              <a:r>
                <a:rPr lang="en-US" sz="2000" b="1" strike="noStrike" spc="-1" dirty="0">
                  <a:solidFill>
                    <a:srgbClr val="000000"/>
                  </a:solidFill>
                  <a:latin typeface="Calibri"/>
                  <a:ea typeface="MS PGothic"/>
                </a:rPr>
                <a:t>Al</a:t>
              </a:r>
              <a:endParaRPr lang="en-US" sz="2000" b="0" strike="noStrike" spc="-1" dirty="0">
                <a:latin typeface="Arial"/>
              </a:endParaRPr>
            </a:p>
          </p:txBody>
        </p:sp>
        <p:sp>
          <p:nvSpPr>
            <p:cNvPr id="15" name="CustomShape 20">
              <a:extLst>
                <a:ext uri="{FF2B5EF4-FFF2-40B4-BE49-F238E27FC236}">
                  <a16:creationId xmlns:a16="http://schemas.microsoft.com/office/drawing/2014/main" id="{7097F439-FDB5-7948-B641-639886A0B758}"/>
                </a:ext>
              </a:extLst>
            </p:cNvPr>
            <p:cNvSpPr/>
            <p:nvPr/>
          </p:nvSpPr>
          <p:spPr>
            <a:xfrm>
              <a:off x="579960" y="1836360"/>
              <a:ext cx="632880" cy="394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001"/>
                </a:spcBef>
              </a:pPr>
              <a:r>
                <a:rPr lang="en-US" sz="2000" b="1" strike="noStrike" spc="-1" baseline="30000">
                  <a:solidFill>
                    <a:srgbClr val="000000"/>
                  </a:solidFill>
                  <a:latin typeface="Calibri"/>
                  <a:ea typeface="MS PGothic"/>
                </a:rPr>
                <a:t>2</a:t>
              </a:r>
              <a:r>
                <a:rPr lang="en-US" sz="2000" b="1" strike="noStrike" spc="-1">
                  <a:solidFill>
                    <a:srgbClr val="000000"/>
                  </a:solidFill>
                  <a:latin typeface="Calibri"/>
                  <a:ea typeface="MS PGothic"/>
                </a:rPr>
                <a:t>H</a:t>
              </a:r>
              <a:endParaRPr lang="en-US" sz="2000" b="0" strike="noStrike" spc="-1">
                <a:latin typeface="Arial"/>
              </a:endParaRPr>
            </a:p>
          </p:txBody>
        </p:sp>
        <p:sp>
          <p:nvSpPr>
            <p:cNvPr id="16" name="CustomShape 21">
              <a:extLst>
                <a:ext uri="{FF2B5EF4-FFF2-40B4-BE49-F238E27FC236}">
                  <a16:creationId xmlns:a16="http://schemas.microsoft.com/office/drawing/2014/main" id="{DF981DF6-8B68-774C-B770-58CAF3AC78C4}"/>
                </a:ext>
              </a:extLst>
            </p:cNvPr>
            <p:cNvSpPr/>
            <p:nvPr/>
          </p:nvSpPr>
          <p:spPr>
            <a:xfrm>
              <a:off x="2341080" y="3450600"/>
              <a:ext cx="1677240" cy="395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001"/>
                </a:spcBef>
              </a:pPr>
              <a:r>
                <a:rPr lang="en-US" sz="2000" b="1" strike="noStrike" spc="-1" baseline="30000" dirty="0">
                  <a:solidFill>
                    <a:srgbClr val="000000"/>
                  </a:solidFill>
                  <a:latin typeface="Calibri"/>
                  <a:ea typeface="MS PGothic"/>
                </a:rPr>
                <a:t>24</a:t>
              </a:r>
              <a:r>
                <a:rPr lang="en-US" sz="2000" b="1" strike="noStrike" spc="-1" dirty="0">
                  <a:solidFill>
                    <a:srgbClr val="000000"/>
                  </a:solidFill>
                  <a:latin typeface="Calibri"/>
                  <a:ea typeface="MS PGothic"/>
                </a:rPr>
                <a:t>Mg</a:t>
              </a:r>
              <a:endParaRPr lang="en-US" sz="2000" b="0" strike="noStrike" spc="-1" dirty="0">
                <a:latin typeface="Arial"/>
              </a:endParaRPr>
            </a:p>
          </p:txBody>
        </p:sp>
        <p:sp>
          <p:nvSpPr>
            <p:cNvPr id="17" name="CustomShape 22">
              <a:extLst>
                <a:ext uri="{FF2B5EF4-FFF2-40B4-BE49-F238E27FC236}">
                  <a16:creationId xmlns:a16="http://schemas.microsoft.com/office/drawing/2014/main" id="{8E95E1F8-4127-2B44-97AF-395B714F1C2C}"/>
                </a:ext>
              </a:extLst>
            </p:cNvPr>
            <p:cNvSpPr/>
            <p:nvPr/>
          </p:nvSpPr>
          <p:spPr>
            <a:xfrm>
              <a:off x="1353600" y="2204640"/>
              <a:ext cx="758520" cy="494640"/>
            </a:xfrm>
            <a:prstGeom prst="irregularSeal2">
              <a:avLst/>
            </a:prstGeom>
            <a:solidFill>
              <a:srgbClr val="FFFF00"/>
            </a:solidFill>
            <a:ln w="3168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" name="CustomShape 23">
              <a:extLst>
                <a:ext uri="{FF2B5EF4-FFF2-40B4-BE49-F238E27FC236}">
                  <a16:creationId xmlns:a16="http://schemas.microsoft.com/office/drawing/2014/main" id="{E9300871-43C7-3546-835D-8F5DE2196A0B}"/>
                </a:ext>
              </a:extLst>
            </p:cNvPr>
            <p:cNvSpPr/>
            <p:nvPr/>
          </p:nvSpPr>
          <p:spPr>
            <a:xfrm>
              <a:off x="2189520" y="2496960"/>
              <a:ext cx="785160" cy="39865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001"/>
                </a:spcBef>
              </a:pPr>
              <a:r>
                <a:rPr lang="en-US" sz="2000" b="1" strike="noStrike" spc="-1" dirty="0">
                  <a:solidFill>
                    <a:srgbClr val="000000"/>
                  </a:solidFill>
                  <a:latin typeface="Calibri"/>
                  <a:ea typeface="MS PGothic"/>
                </a:rPr>
                <a:t>p</a:t>
              </a:r>
              <a:endParaRPr lang="en-US" sz="2000" b="0" strike="noStrike" spc="-1" dirty="0">
                <a:latin typeface="Arial"/>
              </a:endParaRPr>
            </a:p>
          </p:txBody>
        </p:sp>
        <p:sp>
          <p:nvSpPr>
            <p:cNvPr id="19" name="CustomShape 24">
              <a:extLst>
                <a:ext uri="{FF2B5EF4-FFF2-40B4-BE49-F238E27FC236}">
                  <a16:creationId xmlns:a16="http://schemas.microsoft.com/office/drawing/2014/main" id="{7D57608A-547E-304C-9E83-99AE4EAD88C6}"/>
                </a:ext>
              </a:extLst>
            </p:cNvPr>
            <p:cNvSpPr/>
            <p:nvPr/>
          </p:nvSpPr>
          <p:spPr>
            <a:xfrm>
              <a:off x="1608120" y="2865600"/>
              <a:ext cx="482040" cy="393480"/>
            </a:xfrm>
            <a:prstGeom prst="ellipse">
              <a:avLst/>
            </a:prstGeom>
            <a:solidFill>
              <a:srgbClr val="000000">
                <a:alpha val="51000"/>
              </a:srgbClr>
            </a:solidFill>
            <a:ln w="316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" name="Line 25">
              <a:extLst>
                <a:ext uri="{FF2B5EF4-FFF2-40B4-BE49-F238E27FC236}">
                  <a16:creationId xmlns:a16="http://schemas.microsoft.com/office/drawing/2014/main" id="{FF575639-8716-3C48-9807-8BCCBE3054F6}"/>
                </a:ext>
              </a:extLst>
            </p:cNvPr>
            <p:cNvSpPr/>
            <p:nvPr/>
          </p:nvSpPr>
          <p:spPr>
            <a:xfrm>
              <a:off x="1024920" y="2413800"/>
              <a:ext cx="596160" cy="83160"/>
            </a:xfrm>
            <a:prstGeom prst="line">
              <a:avLst/>
            </a:prstGeom>
            <a:ln w="31680">
              <a:solidFill>
                <a:srgbClr val="000000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" name="CustomShape 26">
              <a:extLst>
                <a:ext uri="{FF2B5EF4-FFF2-40B4-BE49-F238E27FC236}">
                  <a16:creationId xmlns:a16="http://schemas.microsoft.com/office/drawing/2014/main" id="{49C30C70-FCA1-354C-BCC6-926CA26335FD}"/>
                </a:ext>
              </a:extLst>
            </p:cNvPr>
            <p:cNvSpPr/>
            <p:nvPr/>
          </p:nvSpPr>
          <p:spPr>
            <a:xfrm>
              <a:off x="485280" y="3104640"/>
              <a:ext cx="212760" cy="199440"/>
            </a:xfrm>
            <a:prstGeom prst="ellipse">
              <a:avLst/>
            </a:prstGeom>
            <a:solidFill>
              <a:srgbClr val="00FF00"/>
            </a:solidFill>
            <a:ln w="316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" name="CustomShape 27">
              <a:extLst>
                <a:ext uri="{FF2B5EF4-FFF2-40B4-BE49-F238E27FC236}">
                  <a16:creationId xmlns:a16="http://schemas.microsoft.com/office/drawing/2014/main" id="{2C513157-3B9F-A04D-A2DC-C7C244A10430}"/>
                </a:ext>
              </a:extLst>
            </p:cNvPr>
            <p:cNvSpPr/>
            <p:nvPr/>
          </p:nvSpPr>
          <p:spPr>
            <a:xfrm>
              <a:off x="2757600" y="3307320"/>
              <a:ext cx="212760" cy="199440"/>
            </a:xfrm>
            <a:prstGeom prst="ellipse">
              <a:avLst/>
            </a:prstGeom>
            <a:solidFill>
              <a:srgbClr val="FF3300"/>
            </a:solidFill>
            <a:ln w="316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" name="CustomShape 28">
              <a:extLst>
                <a:ext uri="{FF2B5EF4-FFF2-40B4-BE49-F238E27FC236}">
                  <a16:creationId xmlns:a16="http://schemas.microsoft.com/office/drawing/2014/main" id="{0BE4CCC9-ECCD-064A-BB9C-4510B87AA10F}"/>
                </a:ext>
              </a:extLst>
            </p:cNvPr>
            <p:cNvSpPr/>
            <p:nvPr/>
          </p:nvSpPr>
          <p:spPr>
            <a:xfrm>
              <a:off x="1976400" y="2631960"/>
              <a:ext cx="212760" cy="199440"/>
            </a:xfrm>
            <a:prstGeom prst="ellipse">
              <a:avLst/>
            </a:prstGeom>
            <a:solidFill>
              <a:srgbClr val="000000"/>
            </a:solidFill>
            <a:ln w="316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" name="CustomShape 29">
              <a:extLst>
                <a:ext uri="{FF2B5EF4-FFF2-40B4-BE49-F238E27FC236}">
                  <a16:creationId xmlns:a16="http://schemas.microsoft.com/office/drawing/2014/main" id="{B2646627-DFC0-A34D-9730-6C79654E2FD1}"/>
                </a:ext>
              </a:extLst>
            </p:cNvPr>
            <p:cNvSpPr/>
            <p:nvPr/>
          </p:nvSpPr>
          <p:spPr>
            <a:xfrm>
              <a:off x="366840" y="2139840"/>
              <a:ext cx="212760" cy="199440"/>
            </a:xfrm>
            <a:prstGeom prst="ellipse">
              <a:avLst/>
            </a:prstGeom>
            <a:solidFill>
              <a:srgbClr val="FFFFFF"/>
            </a:solidFill>
            <a:ln w="316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" name="CustomShape 30">
              <a:extLst>
                <a:ext uri="{FF2B5EF4-FFF2-40B4-BE49-F238E27FC236}">
                  <a16:creationId xmlns:a16="http://schemas.microsoft.com/office/drawing/2014/main" id="{5DA1F40E-E36E-E74D-BCCE-46B13BFBD1DD}"/>
                </a:ext>
              </a:extLst>
            </p:cNvPr>
            <p:cNvSpPr/>
            <p:nvPr/>
          </p:nvSpPr>
          <p:spPr>
            <a:xfrm>
              <a:off x="627120" y="2252160"/>
              <a:ext cx="212760" cy="199440"/>
            </a:xfrm>
            <a:prstGeom prst="ellipse">
              <a:avLst/>
            </a:prstGeom>
            <a:solidFill>
              <a:srgbClr val="000000"/>
            </a:solidFill>
            <a:ln w="316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" name="CustomShape 31">
              <a:extLst>
                <a:ext uri="{FF2B5EF4-FFF2-40B4-BE49-F238E27FC236}">
                  <a16:creationId xmlns:a16="http://schemas.microsoft.com/office/drawing/2014/main" id="{14B21DD8-E4FD-9C4C-B2B8-C0164A1AFB2B}"/>
                </a:ext>
              </a:extLst>
            </p:cNvPr>
            <p:cNvSpPr/>
            <p:nvPr/>
          </p:nvSpPr>
          <p:spPr>
            <a:xfrm>
              <a:off x="2835720" y="2886480"/>
              <a:ext cx="212760" cy="199440"/>
            </a:xfrm>
            <a:prstGeom prst="ellipse">
              <a:avLst/>
            </a:prstGeom>
            <a:solidFill>
              <a:srgbClr val="666699"/>
            </a:solidFill>
            <a:ln w="316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" name="CustomShape 32">
              <a:extLst>
                <a:ext uri="{FF2B5EF4-FFF2-40B4-BE49-F238E27FC236}">
                  <a16:creationId xmlns:a16="http://schemas.microsoft.com/office/drawing/2014/main" id="{94EC5B4E-76D8-1E43-883E-3ABEE3E88E7C}"/>
                </a:ext>
              </a:extLst>
            </p:cNvPr>
            <p:cNvSpPr/>
            <p:nvPr/>
          </p:nvSpPr>
          <p:spPr>
            <a:xfrm>
              <a:off x="2911320" y="2229840"/>
              <a:ext cx="212760" cy="199440"/>
            </a:xfrm>
            <a:prstGeom prst="ellipse">
              <a:avLst/>
            </a:prstGeom>
            <a:solidFill>
              <a:srgbClr val="FFFFFF"/>
            </a:solidFill>
            <a:ln w="3168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9" name="CustomShape 3">
            <a:extLst>
              <a:ext uri="{FF2B5EF4-FFF2-40B4-BE49-F238E27FC236}">
                <a16:creationId xmlns:a16="http://schemas.microsoft.com/office/drawing/2014/main" id="{708B6DED-E49E-5348-B6E1-41AB90A78554}"/>
              </a:ext>
            </a:extLst>
          </p:cNvPr>
          <p:cNvSpPr/>
          <p:nvPr/>
        </p:nvSpPr>
        <p:spPr>
          <a:xfrm>
            <a:off x="4099250" y="2295360"/>
            <a:ext cx="7822838" cy="11783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799"/>
              </a:spcBef>
            </a:pPr>
            <a:r>
              <a:rPr lang="en-US" sz="1600" b="1" u="sng" strike="noStrike" spc="-1" dirty="0">
                <a:solidFill>
                  <a:srgbClr val="FFFFFF"/>
                </a:solidFill>
                <a:uFillTx/>
                <a:latin typeface="Arial"/>
                <a:ea typeface="ヒラギノ角ゴ Pro W3"/>
              </a:rPr>
              <a:t>When narrow resonances dominate </a:t>
            </a:r>
            <a:r>
              <a:rPr lang="en-US" sz="1600" b="0" strike="noStrike" spc="-1" dirty="0">
                <a:solidFill>
                  <a:srgbClr val="FFFFFF"/>
                </a:solidFill>
                <a:latin typeface="Arial"/>
                <a:ea typeface="ヒラギノ角ゴ Pro W3"/>
              </a:rPr>
              <a:t>the S-factor the reaction rate can be calculated by means of the resonance </a:t>
            </a:r>
            <a:r>
              <a:rPr lang="en-US" sz="1600" b="1" u="sng" strike="noStrike" spc="-1" dirty="0">
                <a:solidFill>
                  <a:srgbClr val="FFFFFF"/>
                </a:solidFill>
                <a:uFillTx/>
                <a:latin typeface="Arial"/>
                <a:ea typeface="ヒラギノ角ゴ Pro W3"/>
              </a:rPr>
              <a:t>strengths and resonance energies only</a:t>
            </a:r>
            <a:r>
              <a:rPr lang="en-US" sz="1600" b="0" strike="noStrike" spc="-1" dirty="0">
                <a:solidFill>
                  <a:srgbClr val="FFFFFF"/>
                </a:solidFill>
                <a:latin typeface="Arial"/>
                <a:ea typeface="ヒラギノ角ゴ Pro W3"/>
              </a:rPr>
              <a:t>. Both can be deduced from the THM cross section. </a:t>
            </a:r>
          </a:p>
          <a:p>
            <a:pPr algn="ctr">
              <a:lnSpc>
                <a:spcPct val="100000"/>
              </a:lnSpc>
              <a:spcBef>
                <a:spcPts val="799"/>
              </a:spcBef>
            </a:pPr>
            <a:r>
              <a:rPr lang="en-US" sz="1600" b="0" strike="noStrike" spc="-1" dirty="0">
                <a:solidFill>
                  <a:srgbClr val="FFFFFF"/>
                </a:solidFill>
                <a:latin typeface="Arial"/>
                <a:ea typeface="ヒラギノ角ゴ Pro W3"/>
              </a:rPr>
              <a:t>Let’s focus on resonance strengths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30" name="CustomShape 6">
            <a:extLst>
              <a:ext uri="{FF2B5EF4-FFF2-40B4-BE49-F238E27FC236}">
                <a16:creationId xmlns:a16="http://schemas.microsoft.com/office/drawing/2014/main" id="{60A8CC8C-E0E5-9947-B161-393A4C5BD1B6}"/>
              </a:ext>
            </a:extLst>
          </p:cNvPr>
          <p:cNvSpPr/>
          <p:nvPr/>
        </p:nvSpPr>
        <p:spPr>
          <a:xfrm>
            <a:off x="266681" y="4655731"/>
            <a:ext cx="4290480" cy="1814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600" b="1" strike="noStrike" spc="-1" dirty="0">
                <a:latin typeface="Arial"/>
                <a:ea typeface="ヒラギノ角ゴ Pro W3"/>
              </a:rPr>
              <a:t>What is its physical meaning?</a:t>
            </a:r>
            <a:endParaRPr lang="en-US" sz="16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b="1" strike="noStrike" spc="-1" dirty="0">
                <a:latin typeface="Arial"/>
                <a:ea typeface="ヒラギノ角ゴ Pro W3"/>
              </a:rPr>
              <a:t>Area of the </a:t>
            </a:r>
            <a:r>
              <a:rPr lang="en-US" sz="1600" b="1" strike="noStrike" spc="-1" dirty="0" err="1">
                <a:latin typeface="Arial"/>
                <a:ea typeface="ヒラギノ角ゴ Pro W3"/>
              </a:rPr>
              <a:t>Breit</a:t>
            </a:r>
            <a:r>
              <a:rPr lang="en-US" sz="1600" b="1" strike="noStrike" spc="-1" dirty="0">
                <a:latin typeface="Arial"/>
                <a:ea typeface="ヒラギノ角ゴ Pro W3"/>
              </a:rPr>
              <a:t>-Wigner describing the resonance</a:t>
            </a:r>
            <a:endParaRPr lang="en-US" sz="16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16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b="1" u="sng" strike="noStrike" spc="-1" dirty="0">
                <a:uFillTx/>
                <a:latin typeface="Arial"/>
                <a:ea typeface="ヒラギノ角ゴ Pro W3"/>
              </a:rPr>
              <a:t>Advantage: </a:t>
            </a:r>
            <a:endParaRPr lang="en-US" sz="16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600" b="1" strike="noStrike" spc="-1" dirty="0">
                <a:latin typeface="Arial"/>
                <a:ea typeface="ヒラギノ角ゴ Pro W3"/>
              </a:rPr>
              <a:t>no need to know the resonance shape (moderate resolution necessary)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7F63C861-FEE7-1841-A1FB-C232D044C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721" y="3616469"/>
            <a:ext cx="3897981" cy="1058711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B304F279-5A4B-D545-9500-1A30B8542779}"/>
              </a:ext>
            </a:extLst>
          </p:cNvPr>
          <p:cNvSpPr txBox="1"/>
          <p:nvPr/>
        </p:nvSpPr>
        <p:spPr>
          <a:xfrm>
            <a:off x="8902262" y="3723120"/>
            <a:ext cx="30198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strengths are calculated from resonance partial widths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the THM approach we determine the strength in </a:t>
            </a:r>
            <a:r>
              <a:rPr lang="en-US" dirty="0" err="1"/>
              <a:t>arb.units</a:t>
            </a:r>
            <a:r>
              <a:rPr lang="en-US" dirty="0"/>
              <a:t>. Normalization to a known resonance is necessary</a:t>
            </a:r>
          </a:p>
        </p:txBody>
      </p:sp>
      <p:pic>
        <p:nvPicPr>
          <p:cNvPr id="36" name="Immagine 35" descr="Immagine che contiene testo&#10;&#10;Descrizione generata automaticamente">
            <a:extLst>
              <a:ext uri="{FF2B5EF4-FFF2-40B4-BE49-F238E27FC236}">
                <a16:creationId xmlns:a16="http://schemas.microsoft.com/office/drawing/2014/main" id="{A77FE936-8985-2747-A0E5-6DC33E768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721" y="5001037"/>
            <a:ext cx="3767032" cy="112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35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F1B170-3889-FD48-B456-A29A4480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aseline="30000"/>
              <a:t>27</a:t>
            </a:r>
            <a:r>
              <a:rPr lang="en-US"/>
              <a:t>Al: an ingredient in multimessenger astronomy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3289920-A6DB-5241-8A77-ED299CB9DC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MgAl cycle in massive stars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775C698-2254-1248-A977-FED453A35F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8490" y="3196562"/>
            <a:ext cx="2873845" cy="296851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It is ignited at temperatures &gt; 0.03 GK and it is important to determine the abundances of medium mass nuclei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7ED9F36-56A2-FD46-A777-3730F66861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aseline="30000" dirty="0"/>
              <a:t>26</a:t>
            </a:r>
            <a:r>
              <a:rPr lang="en-US" dirty="0"/>
              <a:t>Al/</a:t>
            </a:r>
            <a:r>
              <a:rPr lang="en-US" baseline="30000" dirty="0"/>
              <a:t>27</a:t>
            </a:r>
            <a:r>
              <a:rPr lang="en-US" dirty="0"/>
              <a:t>Al abundance ratio</a:t>
            </a:r>
          </a:p>
        </p:txBody>
      </p:sp>
      <p:sp>
        <p:nvSpPr>
          <p:cNvPr id="10" name="Segnaposto contenuto 3">
            <a:extLst>
              <a:ext uri="{FF2B5EF4-FFF2-40B4-BE49-F238E27FC236}">
                <a16:creationId xmlns:a16="http://schemas.microsoft.com/office/drawing/2014/main" id="{80C50F0A-568B-DB40-A073-BB1D1379F2E0}"/>
              </a:ext>
            </a:extLst>
          </p:cNvPr>
          <p:cNvSpPr txBox="1">
            <a:spLocks/>
          </p:cNvSpPr>
          <p:nvPr/>
        </p:nvSpPr>
        <p:spPr>
          <a:xfrm>
            <a:off x="5846065" y="3196506"/>
            <a:ext cx="6157445" cy="32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aseline="30000" dirty="0"/>
              <a:t>26</a:t>
            </a:r>
            <a:r>
              <a:rPr lang="en-US" sz="1600" dirty="0"/>
              <a:t>Al abundance is used to estimate the number of Galactic neutron stars and, therefore, of neutron star mergers (sources of GW)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The </a:t>
            </a:r>
            <a:r>
              <a:rPr lang="en-US" sz="1600" baseline="30000" dirty="0"/>
              <a:t>26</a:t>
            </a:r>
            <a:r>
              <a:rPr lang="en-US" sz="1600" dirty="0"/>
              <a:t>Al/</a:t>
            </a:r>
            <a:r>
              <a:rPr lang="en-US" sz="1600" baseline="30000" dirty="0"/>
              <a:t>27</a:t>
            </a:r>
            <a:r>
              <a:rPr lang="en-US" sz="1600" dirty="0"/>
              <a:t>Al is generally </a:t>
            </a:r>
          </a:p>
          <a:p>
            <a:pPr marL="0" indent="0">
              <a:buNone/>
            </a:pPr>
            <a:r>
              <a:rPr lang="en-US" sz="1600" dirty="0"/>
              <a:t>estimated, so it is </a:t>
            </a:r>
          </a:p>
          <a:p>
            <a:pPr marL="0" indent="0">
              <a:buNone/>
            </a:pPr>
            <a:r>
              <a:rPr lang="en-US" sz="1600" dirty="0"/>
              <a:t>influenced by </a:t>
            </a:r>
            <a:r>
              <a:rPr lang="en-US" sz="1600" baseline="30000" dirty="0"/>
              <a:t>27</a:t>
            </a:r>
            <a:r>
              <a:rPr lang="en-US" sz="1600" dirty="0"/>
              <a:t>Al </a:t>
            </a:r>
          </a:p>
          <a:p>
            <a:pPr marL="0" indent="0">
              <a:buNone/>
            </a:pPr>
            <a:r>
              <a:rPr lang="en-US" sz="1600" dirty="0"/>
              <a:t>abundance predictions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5318647A-8571-994C-98DB-77587716F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162" y="4017548"/>
            <a:ext cx="3700592" cy="2350376"/>
          </a:xfrm>
          <a:prstGeom prst="rect">
            <a:avLst/>
          </a:prstGeom>
        </p:spPr>
      </p:pic>
      <p:pic>
        <p:nvPicPr>
          <p:cNvPr id="13" name="Immagine 22">
            <a:extLst>
              <a:ext uri="{FF2B5EF4-FFF2-40B4-BE49-F238E27FC236}">
                <a16:creationId xmlns:a16="http://schemas.microsoft.com/office/drawing/2014/main" id="{D89B0BD7-246F-3C42-8F2F-811ECCD1EA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2413" y="3239124"/>
            <a:ext cx="2443781" cy="337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927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DEB3D0-2C9E-7549-B4C0-E5F799187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aseline="30000" dirty="0"/>
              <a:t>27</a:t>
            </a:r>
            <a:r>
              <a:rPr lang="it-IT" dirty="0"/>
              <a:t>Al(</a:t>
            </a:r>
            <a:r>
              <a:rPr lang="it-IT" dirty="0" err="1"/>
              <a:t>p,</a:t>
            </a:r>
            <a:r>
              <a:rPr lang="it-IT" dirty="0" err="1">
                <a:latin typeface="Symbol" pitchFamily="2" charset="2"/>
              </a:rPr>
              <a:t>a</a:t>
            </a:r>
            <a:r>
              <a:rPr lang="it-IT" dirty="0"/>
              <a:t>)</a:t>
            </a:r>
            <a:r>
              <a:rPr lang="it-IT" baseline="30000" dirty="0"/>
              <a:t>24</a:t>
            </a:r>
            <a:r>
              <a:rPr lang="it-IT" dirty="0"/>
              <a:t>Mg status of the art</a:t>
            </a:r>
            <a:endParaRPr lang="en-US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923916BA-F907-2D43-B484-7BCCB9878B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227" y="2615248"/>
            <a:ext cx="5087177" cy="3694112"/>
          </a:xfrm>
        </p:spPr>
      </p:pic>
      <p:pic>
        <p:nvPicPr>
          <p:cNvPr id="7" name="Immagine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4B7FAB6B-A2D5-A445-8F84-23BD574039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664598" y="2277208"/>
            <a:ext cx="4051300" cy="2370992"/>
          </a:xfrm>
          <a:prstGeom prst="rect">
            <a:avLst/>
          </a:prstGeom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id="{356C5055-4172-0248-AC1B-11BBFACB131E}"/>
              </a:ext>
            </a:extLst>
          </p:cNvPr>
          <p:cNvSpPr/>
          <p:nvPr/>
        </p:nvSpPr>
        <p:spPr>
          <a:xfrm>
            <a:off x="6369269" y="2209800"/>
            <a:ext cx="3794234" cy="77513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ccia su 8">
            <a:extLst>
              <a:ext uri="{FF2B5EF4-FFF2-40B4-BE49-F238E27FC236}">
                <a16:creationId xmlns:a16="http://schemas.microsoft.com/office/drawing/2014/main" id="{446541A3-880D-554C-90A4-DD5C430DDB4A}"/>
              </a:ext>
            </a:extLst>
          </p:cNvPr>
          <p:cNvSpPr/>
          <p:nvPr/>
        </p:nvSpPr>
        <p:spPr>
          <a:xfrm rot="18099257">
            <a:off x="3205655" y="4436097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A36773C-A366-724F-B6FA-7D4D1B13D2B0}"/>
              </a:ext>
            </a:extLst>
          </p:cNvPr>
          <p:cNvSpPr txBox="1"/>
          <p:nvPr/>
        </p:nvSpPr>
        <p:spPr>
          <a:xfrm>
            <a:off x="3247177" y="5388299"/>
            <a:ext cx="2701159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Up to one order of magnitude uncertainty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C97FC64-D1FB-514D-927A-D578D3748B3D}"/>
              </a:ext>
            </a:extLst>
          </p:cNvPr>
          <p:cNvSpPr txBox="1"/>
          <p:nvPr/>
        </p:nvSpPr>
        <p:spPr>
          <a:xfrm>
            <a:off x="6664597" y="4925301"/>
            <a:ext cx="5087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most recent review [</a:t>
            </a:r>
            <a:r>
              <a:rPr lang="en-US" dirty="0" err="1"/>
              <a:t>Iliadis</a:t>
            </a:r>
            <a:r>
              <a:rPr lang="en-US" dirty="0"/>
              <a:t> et al. (2010)] shows that for most low-energy resonances only an upper limit is known </a:t>
            </a:r>
          </a:p>
          <a:p>
            <a:r>
              <a:rPr lang="en-US" dirty="0">
                <a:sym typeface="Wingdings" pitchFamily="2" charset="2"/>
              </a:rPr>
              <a:t> These resonances are the most influent for astrophysics </a:t>
            </a:r>
            <a:endParaRPr lang="en-US" dirty="0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2150C78E-EB1B-1A43-B109-B86F8EB200C1}"/>
              </a:ext>
            </a:extLst>
          </p:cNvPr>
          <p:cNvSpPr/>
          <p:nvPr/>
        </p:nvSpPr>
        <p:spPr>
          <a:xfrm>
            <a:off x="1643449" y="3076832"/>
            <a:ext cx="716692" cy="2957798"/>
          </a:xfrm>
          <a:prstGeom prst="round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613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4AC098-C2EC-F648-9F9D-EFD940E98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Extraction of the resonance strengths </a:t>
            </a:r>
          </a:p>
        </p:txBody>
      </p:sp>
      <p:pic>
        <p:nvPicPr>
          <p:cNvPr id="10" name="Segnaposto contenuto 9">
            <a:extLst>
              <a:ext uri="{FF2B5EF4-FFF2-40B4-BE49-F238E27FC236}">
                <a16:creationId xmlns:a16="http://schemas.microsoft.com/office/drawing/2014/main" id="{5F12B104-CBB2-A048-990D-B75B80AEDE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7139458" y="1552422"/>
            <a:ext cx="3713480" cy="5800396"/>
          </a:xfrm>
        </p:spPr>
      </p:pic>
      <p:sp>
        <p:nvSpPr>
          <p:cNvPr id="18" name="Segnaposto contenuto 2">
            <a:extLst>
              <a:ext uri="{FF2B5EF4-FFF2-40B4-BE49-F238E27FC236}">
                <a16:creationId xmlns:a16="http://schemas.microsoft.com/office/drawing/2014/main" id="{4DA5020C-D56E-6F4F-AF18-9974770C19E8}"/>
              </a:ext>
            </a:extLst>
          </p:cNvPr>
          <p:cNvSpPr txBox="1">
            <a:spLocks/>
          </p:cNvSpPr>
          <p:nvPr/>
        </p:nvSpPr>
        <p:spPr>
          <a:xfrm>
            <a:off x="295603" y="2597741"/>
            <a:ext cx="5800395" cy="36941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Black dots: sum over the two spectra for A-C and B-D</a:t>
            </a:r>
          </a:p>
          <a:p>
            <a:r>
              <a:rPr lang="en-US" dirty="0"/>
              <a:t>Following discussion in APJ 708 (2010) 796 the </a:t>
            </a:r>
            <a:r>
              <a:rPr lang="en-US" dirty="0">
                <a:solidFill>
                  <a:srgbClr val="FF0000"/>
                </a:solidFill>
              </a:rPr>
              <a:t>red line </a:t>
            </a:r>
            <a:r>
              <a:rPr lang="en-US" dirty="0"/>
              <a:t>is a fit with a sum of Gaussian functions, with fixed energies and fixed widths (from MC). Heights are proportional to strengths </a:t>
            </a:r>
          </a:p>
          <a:p>
            <a:r>
              <a:rPr lang="en-US" dirty="0"/>
              <a:t>The most intense resonances in STARLIB were all included in the fit down to about 200 keV</a:t>
            </a:r>
          </a:p>
          <a:p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CC049366-89EE-1F49-96DB-1F265E1114DD}"/>
              </a:ext>
            </a:extLst>
          </p:cNvPr>
          <p:cNvCxnSpPr/>
          <p:nvPr/>
        </p:nvCxnSpPr>
        <p:spPr>
          <a:xfrm>
            <a:off x="10632935" y="2775568"/>
            <a:ext cx="0" cy="2872673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9062E7F-40EF-7944-AA42-1465A1289660}"/>
              </a:ext>
            </a:extLst>
          </p:cNvPr>
          <p:cNvSpPr txBox="1"/>
          <p:nvPr/>
        </p:nvSpPr>
        <p:spPr>
          <a:xfrm>
            <a:off x="4932484" y="6309360"/>
            <a:ext cx="7339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Tails of higher energy resonances affects the region above 1.5 MeV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80D310B9-8BCB-614F-94B7-2A5CDD7C553F}"/>
              </a:ext>
            </a:extLst>
          </p:cNvPr>
          <p:cNvSpPr/>
          <p:nvPr/>
        </p:nvSpPr>
        <p:spPr>
          <a:xfrm>
            <a:off x="7871796" y="2775567"/>
            <a:ext cx="166968" cy="2872674"/>
          </a:xfrm>
          <a:prstGeom prst="roundRect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0B7213A-7ECE-8041-A2E5-513E5C247B08}"/>
              </a:ext>
            </a:extLst>
          </p:cNvPr>
          <p:cNvSpPr txBox="1"/>
          <p:nvPr/>
        </p:nvSpPr>
        <p:spPr>
          <a:xfrm>
            <a:off x="7955280" y="2083069"/>
            <a:ext cx="1873463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Gamow window for 50 MK</a:t>
            </a:r>
          </a:p>
        </p:txBody>
      </p:sp>
    </p:spTree>
    <p:extLst>
      <p:ext uri="{BB962C8B-B14F-4D97-AF65-F5344CB8AC3E}">
        <p14:creationId xmlns:p14="http://schemas.microsoft.com/office/powerpoint/2010/main" val="1153005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9E05A3-C66B-7F44-936F-BDCFEBBB2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bit of theory (from APJ 708 (2010) 796)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847A51A-0350-DD47-B912-934022CEE9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4751222" cy="3694176"/>
          </a:xfrm>
        </p:spPr>
        <p:txBody>
          <a:bodyPr>
            <a:normAutofit/>
          </a:bodyPr>
          <a:lstStyle/>
          <a:p>
            <a:r>
              <a:rPr lang="en-US" dirty="0"/>
              <a:t>For narrow resonances:</a:t>
            </a:r>
          </a:p>
          <a:p>
            <a:endParaRPr lang="en-US" dirty="0"/>
          </a:p>
          <a:p>
            <a:r>
              <a:rPr lang="en-US" dirty="0"/>
              <a:t>The THM cross section can be fitted using the equation:</a:t>
            </a:r>
          </a:p>
          <a:p>
            <a:r>
              <a:rPr lang="en-US" dirty="0"/>
              <a:t>𝞒</a:t>
            </a:r>
            <a:r>
              <a:rPr lang="en-US" baseline="-25000" dirty="0" err="1"/>
              <a:t>s.p.</a:t>
            </a:r>
            <a:r>
              <a:rPr lang="en-US" dirty="0"/>
              <a:t> is calculated using the potential model</a:t>
            </a:r>
          </a:p>
          <a:p>
            <a:r>
              <a:rPr lang="en-US" dirty="0"/>
              <a:t>𝞼(𝞱) is calculated in PW using the same well &amp; w.f.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3325A03-F04C-2644-AD16-DCF1401D1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59" y="2363737"/>
            <a:ext cx="3924124" cy="89152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D8864DC-4E0F-724D-8E39-0147D6945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60" y="3297047"/>
            <a:ext cx="3765550" cy="141605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5AFE7B6A-51AF-C647-A243-175F7C750C6F}"/>
              </a:ext>
            </a:extLst>
          </p:cNvPr>
          <p:cNvSpPr txBox="1"/>
          <p:nvPr/>
        </p:nvSpPr>
        <p:spPr>
          <a:xfrm>
            <a:off x="6846120" y="3263653"/>
            <a:ext cx="258404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i="1" dirty="0"/>
              <a:t>n</a:t>
            </a:r>
          </a:p>
        </p:txBody>
      </p:sp>
      <p:pic>
        <p:nvPicPr>
          <p:cNvPr id="9" name="Immagine 8" descr="Immagine che contiene testo&#10;&#10;Descrizione generata automaticamente">
            <a:extLst>
              <a:ext uri="{FF2B5EF4-FFF2-40B4-BE49-F238E27FC236}">
                <a16:creationId xmlns:a16="http://schemas.microsoft.com/office/drawing/2014/main" id="{32208B12-1F70-8040-87A6-6C74F9767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1444" y="3082370"/>
            <a:ext cx="2323803" cy="693259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6151FFEE-7860-2941-9670-0312C39001B4}"/>
              </a:ext>
            </a:extLst>
          </p:cNvPr>
          <p:cNvCxnSpPr/>
          <p:nvPr/>
        </p:nvCxnSpPr>
        <p:spPr>
          <a:xfrm flipV="1">
            <a:off x="7430135" y="3428999"/>
            <a:ext cx="1882775" cy="245379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3E0E2D9-D324-664D-A5E9-A473D3162859}"/>
              </a:ext>
            </a:extLst>
          </p:cNvPr>
          <p:cNvSpPr txBox="1"/>
          <p:nvPr/>
        </p:nvSpPr>
        <p:spPr>
          <a:xfrm>
            <a:off x="10027586" y="5420595"/>
            <a:ext cx="2097691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double ratio ensures an extra small model dependence (6%)</a:t>
            </a:r>
          </a:p>
        </p:txBody>
      </p:sp>
      <p:pic>
        <p:nvPicPr>
          <p:cNvPr id="14" name="Immagine 13" descr="Immagine che contiene tavolo&#10;&#10;Descrizione generata automaticamente">
            <a:extLst>
              <a:ext uri="{FF2B5EF4-FFF2-40B4-BE49-F238E27FC236}">
                <a16:creationId xmlns:a16="http://schemas.microsoft.com/office/drawing/2014/main" id="{8E3924B5-1566-6842-BC01-60F9E13B4E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6243" y="5292180"/>
            <a:ext cx="4237555" cy="1399379"/>
          </a:xfrm>
          <a:prstGeom prst="rect">
            <a:avLst/>
          </a:prstGeom>
        </p:spPr>
      </p:pic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6951D0CA-2D07-A148-B255-8D648C937A00}"/>
              </a:ext>
            </a:extLst>
          </p:cNvPr>
          <p:cNvCxnSpPr>
            <a:cxnSpLocks/>
          </p:cNvCxnSpPr>
          <p:nvPr/>
        </p:nvCxnSpPr>
        <p:spPr>
          <a:xfrm flipH="1">
            <a:off x="8143540" y="3904044"/>
            <a:ext cx="2429805" cy="138813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271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15D8A1-7265-F347-90E5-CF4521601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Average values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CD4B7F-90C7-9B4D-9851-4431364DB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1" y="4872922"/>
            <a:ext cx="3933306" cy="178025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We take the weighted average of the strengths obtained from the </a:t>
            </a:r>
            <a:r>
              <a:rPr lang="en-US" sz="2000"/>
              <a:t>two normalizations </a:t>
            </a:r>
            <a:r>
              <a:rPr lang="en-US" sz="2000" dirty="0"/>
              <a:t>procedure to </a:t>
            </a:r>
            <a:r>
              <a:rPr lang="en-US" sz="2000"/>
              <a:t>reduce systematics errors</a:t>
            </a:r>
            <a:endParaRPr lang="en-US" sz="2000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0E03BB8F-6B4C-1C4E-9FFC-A6889B2C3B09}"/>
              </a:ext>
            </a:extLst>
          </p:cNvPr>
          <p:cNvGraphicFramePr>
            <a:graphicFrameLocks noGrp="1"/>
          </p:cNvGraphicFramePr>
          <p:nvPr/>
        </p:nvGraphicFramePr>
        <p:xfrm>
          <a:off x="4864608" y="830410"/>
          <a:ext cx="5441838" cy="5045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145">
                  <a:extLst>
                    <a:ext uri="{9D8B030D-6E8A-4147-A177-3AD203B41FA5}">
                      <a16:colId xmlns:a16="http://schemas.microsoft.com/office/drawing/2014/main" val="2141172476"/>
                    </a:ext>
                  </a:extLst>
                </a:gridCol>
                <a:gridCol w="430301">
                  <a:extLst>
                    <a:ext uri="{9D8B030D-6E8A-4147-A177-3AD203B41FA5}">
                      <a16:colId xmlns:a16="http://schemas.microsoft.com/office/drawing/2014/main" val="3818550820"/>
                    </a:ext>
                  </a:extLst>
                </a:gridCol>
                <a:gridCol w="1147469">
                  <a:extLst>
                    <a:ext uri="{9D8B030D-6E8A-4147-A177-3AD203B41FA5}">
                      <a16:colId xmlns:a16="http://schemas.microsoft.com/office/drawing/2014/main" val="3981662160"/>
                    </a:ext>
                  </a:extLst>
                </a:gridCol>
                <a:gridCol w="717600">
                  <a:extLst>
                    <a:ext uri="{9D8B030D-6E8A-4147-A177-3AD203B41FA5}">
                      <a16:colId xmlns:a16="http://schemas.microsoft.com/office/drawing/2014/main" val="2496441178"/>
                    </a:ext>
                  </a:extLst>
                </a:gridCol>
                <a:gridCol w="1004900">
                  <a:extLst>
                    <a:ext uri="{9D8B030D-6E8A-4147-A177-3AD203B41FA5}">
                      <a16:colId xmlns:a16="http://schemas.microsoft.com/office/drawing/2014/main" val="1150096154"/>
                    </a:ext>
                  </a:extLst>
                </a:gridCol>
                <a:gridCol w="1052423">
                  <a:extLst>
                    <a:ext uri="{9D8B030D-6E8A-4147-A177-3AD203B41FA5}">
                      <a16:colId xmlns:a16="http://schemas.microsoft.com/office/drawing/2014/main" val="556049783"/>
                    </a:ext>
                  </a:extLst>
                </a:gridCol>
              </a:tblGrid>
              <a:tr h="1058126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Energy in cm (keV) [from STARLIB]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Jpi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Strength (eV) [from STARLIB] 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error (eV)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Strength (eV) [from THM] 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error (eV)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extLst>
                  <a:ext uri="{0D108BD9-81ED-4DB2-BD59-A6C34878D82A}">
                    <a16:rowId xmlns:a16="http://schemas.microsoft.com/office/drawing/2014/main" val="2072945906"/>
                  </a:ext>
                </a:extLst>
              </a:tr>
              <a:tr h="31158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71.5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2+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2.47E-14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up lim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8.23E-15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up lim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extLst>
                  <a:ext uri="{0D108BD9-81ED-4DB2-BD59-A6C34878D82A}">
                    <a16:rowId xmlns:a16="http://schemas.microsoft.com/office/drawing/2014/main" val="481465185"/>
                  </a:ext>
                </a:extLst>
              </a:tr>
              <a:tr h="31158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84.3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1-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2.60E-13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up </a:t>
                      </a:r>
                      <a:r>
                        <a:rPr lang="it-IT" sz="1600" u="none" strike="noStrike" dirty="0" err="1">
                          <a:effectLst/>
                        </a:rPr>
                        <a:t>lim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1.67E-14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3.2E-15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extLst>
                  <a:ext uri="{0D108BD9-81ED-4DB2-BD59-A6C34878D82A}">
                    <a16:rowId xmlns:a16="http://schemas.microsoft.com/office/drawing/2014/main" val="4145562977"/>
                  </a:ext>
                </a:extLst>
              </a:tr>
              <a:tr h="31158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u="none" strike="noStrike" dirty="0">
                          <a:effectLst/>
                        </a:rPr>
                        <a:t>193.5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2+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3.74E-07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up </a:t>
                      </a:r>
                      <a:r>
                        <a:rPr lang="it-IT" sz="1600" u="none" strike="noStrike" dirty="0" err="1">
                          <a:effectLst/>
                        </a:rPr>
                        <a:t>lim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2.50E-07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up lim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extLst>
                  <a:ext uri="{0D108BD9-81ED-4DB2-BD59-A6C34878D82A}">
                    <a16:rowId xmlns:a16="http://schemas.microsoft.com/office/drawing/2014/main" val="2436613736"/>
                  </a:ext>
                </a:extLst>
              </a:tr>
              <a:tr h="31158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u="none" strike="noStrike">
                          <a:effectLst/>
                        </a:rPr>
                        <a:t>214.7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3-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1.13E-07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up </a:t>
                      </a:r>
                      <a:r>
                        <a:rPr lang="it-IT" sz="1600" u="none" strike="noStrike" dirty="0" err="1">
                          <a:effectLst/>
                        </a:rPr>
                        <a:t>lim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4.36E-08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up lim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extLst>
                  <a:ext uri="{0D108BD9-81ED-4DB2-BD59-A6C34878D82A}">
                    <a16:rowId xmlns:a16="http://schemas.microsoft.com/office/drawing/2014/main" val="1071938452"/>
                  </a:ext>
                </a:extLst>
              </a:tr>
              <a:tr h="31158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486.74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2+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0.11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0.05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0.107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0.021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extLst>
                  <a:ext uri="{0D108BD9-81ED-4DB2-BD59-A6C34878D82A}">
                    <a16:rowId xmlns:a16="http://schemas.microsoft.com/office/drawing/2014/main" val="2763041955"/>
                  </a:ext>
                </a:extLst>
              </a:tr>
              <a:tr h="31158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609.49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3-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0.275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0.069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0.245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0.054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extLst>
                  <a:ext uri="{0D108BD9-81ED-4DB2-BD59-A6C34878D82A}">
                    <a16:rowId xmlns:a16="http://schemas.microsoft.com/office/drawing/2014/main" val="630176400"/>
                  </a:ext>
                </a:extLst>
              </a:tr>
              <a:tr h="31158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705.08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1-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0.52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0.13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0.261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0.065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extLst>
                  <a:ext uri="{0D108BD9-81ED-4DB2-BD59-A6C34878D82A}">
                    <a16:rowId xmlns:a16="http://schemas.microsoft.com/office/drawing/2014/main" val="2603211562"/>
                  </a:ext>
                </a:extLst>
              </a:tr>
              <a:tr h="31158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855.85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3-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0.83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0.21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0.61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0.35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extLst>
                  <a:ext uri="{0D108BD9-81ED-4DB2-BD59-A6C34878D82A}">
                    <a16:rowId xmlns:a16="http://schemas.microsoft.com/office/drawing/2014/main" val="3810320946"/>
                  </a:ext>
                </a:extLst>
              </a:tr>
              <a:tr h="560428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903.54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3-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4.3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0.4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4.20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0.38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extLst>
                  <a:ext uri="{0D108BD9-81ED-4DB2-BD59-A6C34878D82A}">
                    <a16:rowId xmlns:a16="http://schemas.microsoft.com/office/drawing/2014/main" val="555905289"/>
                  </a:ext>
                </a:extLst>
              </a:tr>
              <a:tr h="31158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1140.88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2+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  <a:latin typeface="Neue Haas Grotesk Text Pro" panose="020B0504020202020204" pitchFamily="34" charset="77"/>
                        </a:rPr>
                        <a:t>79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Neue Haas Grotesk Text Pro" panose="020B0504020202020204" pitchFamily="34" charset="77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  <a:latin typeface="Neue Haas Grotesk Text Pro" panose="020B0504020202020204" pitchFamily="34" charset="77"/>
                        </a:rPr>
                        <a:t>27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Neue Haas Grotesk Text Pro" panose="020B0504020202020204" pitchFamily="34" charset="77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77"/>
                        </a:rPr>
                        <a:t>73</a:t>
                      </a: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77"/>
                        </a:rPr>
                        <a:t>14</a:t>
                      </a:r>
                    </a:p>
                  </a:txBody>
                  <a:tcPr marL="12961" marR="12961" marT="12961" marB="0" anchor="ctr"/>
                </a:tc>
                <a:extLst>
                  <a:ext uri="{0D108BD9-81ED-4DB2-BD59-A6C34878D82A}">
                    <a16:rowId xmlns:a16="http://schemas.microsoft.com/office/drawing/2014/main" val="2700832212"/>
                  </a:ext>
                </a:extLst>
              </a:tr>
              <a:tr h="31158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1316.7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2+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  <a:latin typeface="Neue Haas Grotesk Text Pro" panose="020B0504020202020204" pitchFamily="34" charset="77"/>
                        </a:rPr>
                        <a:t>137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Neue Haas Grotesk Text Pro" panose="020B0504020202020204" pitchFamily="34" charset="77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  <a:latin typeface="Neue Haas Grotesk Text Pro" panose="020B0504020202020204" pitchFamily="34" charset="77"/>
                        </a:rPr>
                        <a:t>47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Neue Haas Grotesk Text Pro" panose="020B0504020202020204" pitchFamily="34" charset="77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  <a:latin typeface="Neue Haas Grotesk Text Pro" panose="020B0504020202020204" pitchFamily="34" charset="77"/>
                        </a:rPr>
                        <a:t>124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Neue Haas Grotesk Text Pro" panose="020B0504020202020204" pitchFamily="34" charset="77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77"/>
                        </a:rPr>
                        <a:t>28</a:t>
                      </a:r>
                    </a:p>
                  </a:txBody>
                  <a:tcPr marL="12961" marR="12961" marT="12961" marB="0" anchor="ctr"/>
                </a:tc>
                <a:extLst>
                  <a:ext uri="{0D108BD9-81ED-4DB2-BD59-A6C34878D82A}">
                    <a16:rowId xmlns:a16="http://schemas.microsoft.com/office/drawing/2014/main" val="2724715490"/>
                  </a:ext>
                </a:extLst>
              </a:tr>
              <a:tr h="31158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</a:rPr>
                        <a:t>1388.8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</a:rPr>
                        <a:t>1-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>
                          <a:effectLst/>
                          <a:latin typeface="Neue Haas Grotesk Text Pro" panose="020B0504020202020204" pitchFamily="34" charset="77"/>
                        </a:rPr>
                        <a:t>54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Neue Haas Grotesk Text Pro" panose="020B0504020202020204" pitchFamily="34" charset="77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u="none" strike="noStrike" dirty="0">
                          <a:effectLst/>
                          <a:latin typeface="Neue Haas Grotesk Text Pro" panose="020B0504020202020204" pitchFamily="34" charset="77"/>
                        </a:rPr>
                        <a:t>15</a:t>
                      </a:r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Neue Haas Grotesk Text Pro" panose="020B0504020202020204" pitchFamily="34" charset="77"/>
                      </a:endParaRP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77"/>
                        </a:rPr>
                        <a:t>61</a:t>
                      </a:r>
                    </a:p>
                  </a:txBody>
                  <a:tcPr marL="12961" marR="12961" marT="129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Neue Haas Grotesk Text Pro" panose="020B0504020202020204" pitchFamily="34" charset="77"/>
                        </a:rPr>
                        <a:t>12</a:t>
                      </a:r>
                    </a:p>
                  </a:txBody>
                  <a:tcPr marL="12961" marR="12961" marT="12961" marB="0" anchor="ctr"/>
                </a:tc>
                <a:extLst>
                  <a:ext uri="{0D108BD9-81ED-4DB2-BD59-A6C34878D82A}">
                    <a16:rowId xmlns:a16="http://schemas.microsoft.com/office/drawing/2014/main" val="723779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342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A1756621-B4BC-F844-9238-AC5A21A3D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7652" y="1300630"/>
            <a:ext cx="3231136" cy="323113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C3D45C1-0318-F84C-BB90-BCA7F40A8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414" y="2142704"/>
            <a:ext cx="3429001" cy="342900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21434A27-C1C1-6246-8772-38A15B016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full calculation using STARLIB (by Philip </a:t>
            </a:r>
            <a:r>
              <a:rPr lang="en-US" dirty="0" err="1"/>
              <a:t>Adsley</a:t>
            </a:r>
            <a:r>
              <a:rPr lang="en-US" dirty="0"/>
              <a:t>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7B0636-5540-4E48-9BDA-BF4B91855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75611"/>
            <a:ext cx="2498141" cy="3694176"/>
          </a:xfrm>
        </p:spPr>
        <p:txBody>
          <a:bodyPr>
            <a:normAutofit/>
          </a:bodyPr>
          <a:lstStyle/>
          <a:p>
            <a:r>
              <a:rPr lang="en-US" dirty="0"/>
              <a:t>We run the full </a:t>
            </a:r>
            <a:r>
              <a:rPr lang="en-US"/>
              <a:t>code (for </a:t>
            </a:r>
            <a:r>
              <a:rPr lang="en-US" dirty="0"/>
              <a:t>STARLIB and STARLIB+THM replacing our results in the standard input)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825398F-BD81-4947-A088-9E42E6D7B259}"/>
              </a:ext>
            </a:extLst>
          </p:cNvPr>
          <p:cNvSpPr txBox="1"/>
          <p:nvPr/>
        </p:nvSpPr>
        <p:spPr>
          <a:xfrm>
            <a:off x="9687765" y="2148140"/>
            <a:ext cx="2411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The green line is the THM recommended rate </a:t>
            </a: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43F5C39C-5A31-0F4E-A8FA-9D8475774BCE}"/>
              </a:ext>
            </a:extLst>
          </p:cNvPr>
          <p:cNvCxnSpPr>
            <a:cxnSpLocks/>
          </p:cNvCxnSpPr>
          <p:nvPr/>
        </p:nvCxnSpPr>
        <p:spPr>
          <a:xfrm flipH="1" flipV="1">
            <a:off x="3784556" y="3429000"/>
            <a:ext cx="1094682" cy="2459737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44FF30D9-632E-254B-8513-D06296A27771}"/>
              </a:ext>
            </a:extLst>
          </p:cNvPr>
          <p:cNvCxnSpPr>
            <a:cxnSpLocks/>
          </p:cNvCxnSpPr>
          <p:nvPr/>
        </p:nvCxnSpPr>
        <p:spPr>
          <a:xfrm flipV="1">
            <a:off x="5862415" y="3182644"/>
            <a:ext cx="1450349" cy="2706093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BB0A6B3-8D22-5545-9ABB-C96DF61360E7}"/>
              </a:ext>
            </a:extLst>
          </p:cNvPr>
          <p:cNvSpPr txBox="1"/>
          <p:nvPr/>
        </p:nvSpPr>
        <p:spPr>
          <a:xfrm>
            <a:off x="3298678" y="5986194"/>
            <a:ext cx="413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 the upper limit for the resonance at about 200 keV overestimated?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32DC72AF-E6C0-4447-A726-22C7C546E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623" y="3786531"/>
            <a:ext cx="3547398" cy="295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752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A2966F0-3791-8E44-A82B-7CA201B5250A}"/>
              </a:ext>
            </a:extLst>
          </p:cNvPr>
          <p:cNvSpPr txBox="1"/>
          <p:nvPr/>
        </p:nvSpPr>
        <p:spPr>
          <a:xfrm>
            <a:off x="2383827" y="3075057"/>
            <a:ext cx="70936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Century Gothic" panose="020B0502020202020204" pitchFamily="34" charset="0"/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196267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3506</TotalTime>
  <Words>2230</Words>
  <Application>Microsoft Macintosh PowerPoint</Application>
  <PresentationFormat>Widescreen</PresentationFormat>
  <Paragraphs>288</Paragraphs>
  <Slides>20</Slides>
  <Notes>0</Notes>
  <HiddenSlides>2</HiddenSlides>
  <MMClips>0</MMClips>
  <ScaleCrop>false</ScaleCrop>
  <HeadingPairs>
    <vt:vector size="8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Courier New</vt:lpstr>
      <vt:lpstr>Neue Haas Grotesk Text Pro</vt:lpstr>
      <vt:lpstr>Roboto Light</vt:lpstr>
      <vt:lpstr>Symbol</vt:lpstr>
      <vt:lpstr>Wingdings</vt:lpstr>
      <vt:lpstr>Wingdings 3</vt:lpstr>
      <vt:lpstr>Tema di Office</vt:lpstr>
      <vt:lpstr>Equation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The Trojan Horse Method -THM (see, e.g., PRL 101, 152501 (2008))</vt:lpstr>
      <vt:lpstr>27Al: an ingredient in multimessenger astronomy</vt:lpstr>
      <vt:lpstr>27Al(p,a)24Mg status of the art</vt:lpstr>
      <vt:lpstr>Extraction of the resonance strengths </vt:lpstr>
      <vt:lpstr>A bit of theory (from APJ 708 (2010) 796)</vt:lpstr>
      <vt:lpstr>Average values</vt:lpstr>
      <vt:lpstr>The full calculation using STARLIB (by Philip Adsley)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MARCO SALVATORE LA COGNATA</dc:creator>
  <cp:lastModifiedBy>MARCO SALVATORE LA COGNATA</cp:lastModifiedBy>
  <cp:revision>12</cp:revision>
  <dcterms:created xsi:type="dcterms:W3CDTF">2021-10-25T07:04:38Z</dcterms:created>
  <dcterms:modified xsi:type="dcterms:W3CDTF">2023-05-06T10:08:00Z</dcterms:modified>
</cp:coreProperties>
</file>