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89" r:id="rId4"/>
  </p:sldMasterIdLst>
  <p:notesMasterIdLst>
    <p:notesMasterId r:id="rId12"/>
  </p:notesMasterIdLst>
  <p:handoutMasterIdLst>
    <p:handoutMasterId r:id="rId13"/>
  </p:handoutMasterIdLst>
  <p:sldIdLst>
    <p:sldId id="256" r:id="rId5"/>
    <p:sldId id="262" r:id="rId6"/>
    <p:sldId id="263" r:id="rId7"/>
    <p:sldId id="273" r:id="rId8"/>
    <p:sldId id="274" r:id="rId9"/>
    <p:sldId id="267" r:id="rId10"/>
    <p:sldId id="269" r:id="rId11"/>
  </p:sldIdLst>
  <p:sldSz cx="9144000" cy="6858000" type="screen4x3"/>
  <p:notesSz cx="6997700" cy="9271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19" userDrawn="1">
          <p15:clr>
            <a:srgbClr val="A4A3A4"/>
          </p15:clr>
        </p15:guide>
        <p15:guide id="2" pos="22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64308"/>
    <a:srgbClr val="0F0C8F"/>
    <a:srgbClr val="CC0000"/>
    <a:srgbClr val="FFAE1A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3" autoAdjust="0"/>
    <p:restoredTop sz="94660"/>
  </p:normalViewPr>
  <p:slideViewPr>
    <p:cSldViewPr snapToObjects="1">
      <p:cViewPr varScale="1">
        <p:scale>
          <a:sx n="82" d="100"/>
          <a:sy n="82" d="100"/>
        </p:scale>
        <p:origin x="10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83" d="100"/>
          <a:sy n="83" d="100"/>
        </p:scale>
        <p:origin x="-2916" y="-96"/>
      </p:cViewPr>
      <p:guideLst>
        <p:guide orient="horz" pos="2919"/>
        <p:guide pos="220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257101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337" cy="463471"/>
          </a:xfrm>
          <a:prstGeom prst="rect">
            <a:avLst/>
          </a:prstGeom>
        </p:spPr>
        <p:txBody>
          <a:bodyPr vert="horz" wrap="square" lIns="92400" tIns="46200" rIns="92400" bIns="4620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49" charset="0"/>
                <a:ea typeface="ヒラギノ角ゴ Pro W3" pitchFamily="49" charset="-128"/>
                <a:cs typeface="ヒラギノ角ゴ Pro W3" pitchFamily="4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3744" y="0"/>
            <a:ext cx="3032337" cy="463471"/>
          </a:xfrm>
          <a:prstGeom prst="rect">
            <a:avLst/>
          </a:prstGeom>
        </p:spPr>
        <p:txBody>
          <a:bodyPr vert="horz" wrap="square" lIns="92400" tIns="46200" rIns="92400" bIns="4620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  <a:ea typeface="ヒラギノ角ゴ Pro W3" pitchFamily="-112" charset="-128"/>
                <a:cs typeface="+mn-cs"/>
              </a:defRPr>
            </a:lvl1pPr>
          </a:lstStyle>
          <a:p>
            <a:pPr>
              <a:defRPr/>
            </a:pPr>
            <a:fld id="{58165478-8271-4537-9DBA-6DB278E2C8C0}" type="datetime1">
              <a:rPr lang="en-US"/>
              <a:pPr>
                <a:defRPr/>
              </a:pPr>
              <a:t>8/10/2023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5325"/>
            <a:ext cx="4635500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2400" tIns="46200" rIns="92400" bIns="462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9770" y="4403765"/>
            <a:ext cx="5598160" cy="4171233"/>
          </a:xfrm>
          <a:prstGeom prst="rect">
            <a:avLst/>
          </a:prstGeom>
        </p:spPr>
        <p:txBody>
          <a:bodyPr vert="horz" wrap="square" lIns="92400" tIns="46200" rIns="92400" bIns="4620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05937"/>
            <a:ext cx="3032337" cy="463470"/>
          </a:xfrm>
          <a:prstGeom prst="rect">
            <a:avLst/>
          </a:prstGeom>
        </p:spPr>
        <p:txBody>
          <a:bodyPr vert="horz" wrap="square" lIns="92400" tIns="46200" rIns="92400" bIns="4620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49" charset="0"/>
                <a:ea typeface="ヒラギノ角ゴ Pro W3" pitchFamily="49" charset="-128"/>
                <a:cs typeface="ヒラギノ角ゴ Pro W3" pitchFamily="4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3744" y="8805937"/>
            <a:ext cx="3032337" cy="463470"/>
          </a:xfrm>
          <a:prstGeom prst="rect">
            <a:avLst/>
          </a:prstGeom>
        </p:spPr>
        <p:txBody>
          <a:bodyPr vert="horz" wrap="square" lIns="92400" tIns="46200" rIns="92400" bIns="4620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pitchFamily="34" charset="0"/>
                <a:ea typeface="ヒラギノ角ゴ Pro W3" pitchFamily="-112" charset="-128"/>
                <a:cs typeface="+mn-cs"/>
              </a:defRPr>
            </a:lvl1pPr>
          </a:lstStyle>
          <a:p>
            <a:pPr>
              <a:defRPr/>
            </a:pPr>
            <a:fld id="{74EB2CD8-9047-43A5-BEAD-229CAC8CFC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13162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 pitchFamily="-65" charset="-128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65" charset="-128"/>
        <a:cs typeface="ヒラギノ角ゴ Pro W3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pitchFamily="-65" charset="-128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pt_bkg1.png"/>
          <p:cNvPicPr>
            <a:picLocks noChangeAspect="1"/>
          </p:cNvPicPr>
          <p:nvPr/>
        </p:nvPicPr>
        <p:blipFill>
          <a:blip r:embed="rId2" cstate="print"/>
          <a:srcRect t="2948"/>
          <a:stretch>
            <a:fillRect/>
          </a:stretch>
        </p:blipFill>
        <p:spPr bwMode="auto">
          <a:xfrm>
            <a:off x="71062" y="0"/>
            <a:ext cx="9001881" cy="665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38024" y="1238250"/>
            <a:ext cx="7489976" cy="4539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86447" tIns="43223" rIns="86447" bIns="43223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sz="2600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524000" y="4071938"/>
            <a:ext cx="6096000" cy="1143000"/>
          </a:xfrm>
        </p:spPr>
        <p:txBody>
          <a:bodyPr/>
          <a:lstStyle>
            <a:lvl1pPr marL="0" indent="0" algn="ctr">
              <a:buNone/>
              <a:defRPr/>
            </a:lvl1pPr>
            <a:lvl2pPr marL="432235" indent="0" algn="ctr">
              <a:buNone/>
              <a:defRPr/>
            </a:lvl2pPr>
            <a:lvl3pPr marL="864469" indent="0" algn="ctr">
              <a:buNone/>
              <a:defRPr/>
            </a:lvl3pPr>
            <a:lvl4pPr marL="1296702" indent="0" algn="ctr">
              <a:buNone/>
              <a:defRPr/>
            </a:lvl4pPr>
            <a:lvl5pPr marL="1728938" indent="0" algn="ctr">
              <a:buNone/>
              <a:defRPr/>
            </a:lvl5pPr>
            <a:lvl6pPr marL="2161172" indent="0" algn="ctr">
              <a:buNone/>
              <a:defRPr/>
            </a:lvl6pPr>
            <a:lvl7pPr marL="2593406" indent="0" algn="ctr">
              <a:buNone/>
              <a:defRPr/>
            </a:lvl7pPr>
            <a:lvl8pPr marL="3025640" indent="0" algn="ctr">
              <a:buNone/>
              <a:defRPr/>
            </a:lvl8pPr>
            <a:lvl9pPr marL="3457874" indent="0" algn="ctr">
              <a:buNone/>
              <a:defRPr/>
            </a:lvl9pPr>
          </a:lstStyle>
          <a:p>
            <a:r>
              <a:rPr lang="en-US" altLang="ja-JP"/>
              <a:t>Click to edit Master subtitle style</a:t>
            </a:r>
            <a:endParaRPr lang="en-US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438" y="3143254"/>
            <a:ext cx="9001124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6061" tIns="22425" rIns="56061" bIns="22425"/>
          <a:lstStyle/>
          <a:p>
            <a:pPr lvl="0"/>
            <a:r>
              <a:rPr lang="en-US" altLang="ja-JP"/>
              <a:t>Click to edit Master title style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-152400" y="6387148"/>
            <a:ext cx="9448800" cy="348941"/>
          </a:xfrm>
          <a:prstGeom prst="rect">
            <a:avLst/>
          </a:prstGeom>
          <a:noFill/>
        </p:spPr>
        <p:txBody>
          <a:bodyPr wrap="square" lIns="86486" tIns="43243" rIns="86486" bIns="43243" rtlCol="0">
            <a:spAutoFit/>
          </a:bodyPr>
          <a:lstStyle/>
          <a:p>
            <a:pPr algn="ctr"/>
            <a:r>
              <a:rPr lang="en-US" sz="850" kern="1200" dirty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This material is based upon work supported by the U.S. Department of Energy, Office of Science, Office of Nuclear Physics and used resources </a:t>
            </a:r>
          </a:p>
          <a:p>
            <a:pPr algn="ctr"/>
            <a:r>
              <a:rPr lang="en-US" sz="850" kern="1200" dirty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of the Facility for Rare Isotope Beams (FRIB), which is a DOE Office of Science User Facility, under Award Number DE-SC0000661. 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3011412" y="415238"/>
            <a:ext cx="2743200" cy="20999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00" y="471295"/>
            <a:ext cx="1600200" cy="20438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100"/>
            <a:ext cx="8990922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" y="285755"/>
            <a:ext cx="8991600" cy="485775"/>
          </a:xfrm>
        </p:spPr>
        <p:txBody>
          <a:bodyPr/>
          <a:lstStyle/>
          <a:p>
            <a:r>
              <a:rPr lang="en-US" altLang="ja-JP"/>
              <a:t>Click to edit Master title style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Collaboration Workshop, Aug 9, 2023  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575"/>
            <a:ext cx="9137923" cy="7254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100"/>
            <a:ext cx="8990922" cy="4266900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" y="285755"/>
            <a:ext cx="8991600" cy="485775"/>
          </a:xfrm>
        </p:spPr>
        <p:txBody>
          <a:bodyPr/>
          <a:lstStyle/>
          <a:p>
            <a:r>
              <a:rPr lang="en-US" altLang="ja-JP"/>
              <a:t>Click to edit Master title style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Collaboration Workshop, Aug 9, 2023  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Rectangle 8"/>
          <p:cNvSpPr>
            <a:spLocks noChangeArrowheads="1"/>
          </p:cNvSpPr>
          <p:nvPr userDrawn="1"/>
        </p:nvSpPr>
        <p:spPr bwMode="auto">
          <a:xfrm>
            <a:off x="0" y="5447409"/>
            <a:ext cx="9144000" cy="6858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lIns="91399" tIns="45700" rIns="91399" bIns="45700" anchor="ctr"/>
          <a:lstStyle/>
          <a:p>
            <a:endParaRPr lang="en-US" dirty="0"/>
          </a:p>
        </p:txBody>
      </p:sp>
      <p:sp>
        <p:nvSpPr>
          <p:cNvPr id="12" name="Rectangle 9"/>
          <p:cNvSpPr>
            <a:spLocks noChangeArrowheads="1"/>
          </p:cNvSpPr>
          <p:nvPr userDrawn="1"/>
        </p:nvSpPr>
        <p:spPr bwMode="auto">
          <a:xfrm>
            <a:off x="0" y="6057009"/>
            <a:ext cx="9144000" cy="76200"/>
          </a:xfrm>
          <a:prstGeom prst="rect">
            <a:avLst/>
          </a:prstGeom>
          <a:solidFill>
            <a:srgbClr val="006633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399" tIns="45700" rIns="91399" bIns="45700" anchor="ctr"/>
          <a:lstStyle/>
          <a:p>
            <a:endParaRPr lang="en-US" dirty="0"/>
          </a:p>
        </p:txBody>
      </p:sp>
      <p:sp>
        <p:nvSpPr>
          <p:cNvPr id="14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5460114"/>
            <a:ext cx="9067122" cy="584200"/>
          </a:xfrm>
        </p:spPr>
        <p:txBody>
          <a:bodyPr anchor="ctr"/>
          <a:lstStyle>
            <a:lvl1pPr marL="137099" indent="0">
              <a:spcBef>
                <a:spcPts val="0"/>
              </a:spcBef>
              <a:buNone/>
              <a:defRPr b="1" baseline="0"/>
            </a:lvl1pPr>
          </a:lstStyle>
          <a:p>
            <a:pPr lvl="0"/>
            <a:r>
              <a:rPr lang="en-US" dirty="0"/>
              <a:t>Add takeaway message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575"/>
            <a:ext cx="9137923" cy="7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00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alf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1" y="281882"/>
            <a:ext cx="8991598" cy="486372"/>
          </a:xfrm>
        </p:spPr>
        <p:txBody>
          <a:bodyPr/>
          <a:lstStyle/>
          <a:p>
            <a:r>
              <a:rPr lang="en-US" altLang="ja-JP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1" y="1067100"/>
            <a:ext cx="4423230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4644573" y="1071569"/>
            <a:ext cx="4423227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Collaboration Workshop, Aug 9, 2023  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4F88C639-55E7-4D97-AC8D-4B42A67367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575"/>
            <a:ext cx="9137923" cy="7254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 altLang="ja-JP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099"/>
            <a:ext cx="8991604" cy="2433339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76200" y="3581400"/>
            <a:ext cx="8991604" cy="2433339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Collaboration Workshop, Aug 9, 2023  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BCDB990A-6268-4898-A641-7F04AAB15E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575"/>
            <a:ext cx="9137923" cy="7254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r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1" y="281882"/>
            <a:ext cx="8991598" cy="486372"/>
          </a:xfrm>
        </p:spPr>
        <p:txBody>
          <a:bodyPr/>
          <a:lstStyle/>
          <a:p>
            <a:r>
              <a:rPr lang="en-US" altLang="ja-JP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1" y="1067099"/>
            <a:ext cx="4419600" cy="2433339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1"/>
          </p:nvPr>
        </p:nvSpPr>
        <p:spPr>
          <a:xfrm>
            <a:off x="4625530" y="1067099"/>
            <a:ext cx="4442275" cy="2433339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76206" y="3581400"/>
            <a:ext cx="4419599" cy="2433339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4625530" y="3581400"/>
            <a:ext cx="4442275" cy="2433339"/>
          </a:xfrm>
        </p:spPr>
        <p:txBody>
          <a:bodyPr/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 dirty="0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Collaboration Workshop, Aug 9, 2023  </a:t>
            </a:r>
            <a:endParaRPr lang="en-US" dirty="0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74887700-F8AD-4E75-9DA6-99EB4D2760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575"/>
            <a:ext cx="9137923" cy="7254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 altLang="ja-JP"/>
              <a:t>Click to edit Master title style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Collaboration Workshop, Aug 9, 2023  </a:t>
            </a:r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CF988859-7953-4624-98C4-717249B46A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2575"/>
            <a:ext cx="9137923" cy="7254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clean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 altLang="ja-JP"/>
              <a:t>Click to edit Master title style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Collaboration Workshop, Aug 9, 2023  </a:t>
            </a:r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888FC917-2F4D-45AC-AA7A-EF80FFB23A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96" y="75904"/>
            <a:ext cx="8992810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6076" tIns="22431" rIns="56076" bIns="22431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ja-JP"/>
              <a:t>Click to edit Master title style</a:t>
            </a:r>
            <a:endParaRPr lang="en-US"/>
          </a:p>
        </p:txBody>
      </p:sp>
      <p:sp>
        <p:nvSpPr>
          <p:cNvPr id="1027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96" y="1067100"/>
            <a:ext cx="8992810" cy="502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40680" y="6356450"/>
            <a:ext cx="4241321" cy="364628"/>
          </a:xfrm>
          <a:prstGeom prst="rect">
            <a:avLst/>
          </a:prstGeom>
        </p:spPr>
        <p:txBody>
          <a:bodyPr lIns="0" tIns="45712" rIns="0" bIns="45712" anchor="b"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Collaboration Workshop, Aug 9, 2023  </a:t>
            </a:r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82000" y="6356450"/>
            <a:ext cx="762000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0000"/>
              </a:lnSpc>
              <a:defRPr sz="1000">
                <a:solidFill>
                  <a:srgbClr val="064308"/>
                </a:solidFill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, Slide </a:t>
            </a:r>
            <a:fld id="{D30A2C6D-39BC-4576-856C-8743CF76CC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4007" r:id="rId3"/>
    <p:sldLayoutId id="2147483992" r:id="rId4"/>
    <p:sldLayoutId id="2147483993" r:id="rId5"/>
    <p:sldLayoutId id="2147483994" r:id="rId6"/>
    <p:sldLayoutId id="2147483995" r:id="rId7"/>
    <p:sldLayoutId id="2147483996" r:id="rId8"/>
  </p:sldLayoutIdLst>
  <p:hf hdr="0" dt="0"/>
  <p:txStyles>
    <p:titleStyle>
      <a:lvl1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kumimoji="1"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kumimoji="1"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kumimoji="1"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kumimoji="1"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kumimoji="1"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7036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kumimoji="1"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6pPr>
      <a:lvl7pPr marL="914074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kumimoji="1"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7pPr>
      <a:lvl8pPr marL="1371109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kumimoji="1"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8pPr>
      <a:lvl9pPr marL="1828148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kumimoji="1"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9pPr>
    </p:titleStyle>
    <p:bodyStyle>
      <a:lvl1pPr marL="180178" indent="-180178" algn="l" defTabSz="803293" rtl="0" eaLnBrk="1" fontAlgn="base" hangingPunct="1">
        <a:lnSpc>
          <a:spcPct val="90000"/>
        </a:lnSpc>
        <a:spcBef>
          <a:spcPts val="1206"/>
        </a:spcBef>
        <a:spcAft>
          <a:spcPct val="0"/>
        </a:spcAft>
        <a:buSzPct val="100000"/>
        <a:buFont typeface="Wingdings" pitchFamily="2" charset="2"/>
        <a:buChar char="§"/>
        <a:defRPr kumimoji="1" sz="2200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marL="363359" indent="-151650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SzPct val="100000"/>
        <a:buFont typeface="Arial" pitchFamily="34" charset="0"/>
        <a:buChar char="•"/>
        <a:defRPr kumimoji="1" sz="2000">
          <a:solidFill>
            <a:schemeClr val="tx1"/>
          </a:solidFill>
          <a:latin typeface="Arial" charset="0"/>
          <a:ea typeface="ＭＳ Ｐゴシック" charset="-128"/>
          <a:cs typeface="ＭＳ Ｐゴシック"/>
        </a:defRPr>
      </a:lvl2pPr>
      <a:lvl3pPr marL="591584" indent="-160658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SzPct val="100000"/>
        <a:buFont typeface="Lucida Grande" charset="0"/>
        <a:buChar char="»"/>
        <a:defRPr kumimoji="1">
          <a:solidFill>
            <a:schemeClr val="tx1"/>
          </a:solidFill>
          <a:latin typeface="Arial" charset="0"/>
          <a:ea typeface="ヒラギノ角ゴ Pro W3" pitchFamily="-111" charset="-128"/>
          <a:cs typeface="ヒラギノ角ゴ Pro W3" pitchFamily="-111" charset="-128"/>
        </a:defRPr>
      </a:lvl3pPr>
      <a:lvl4pPr marL="728219" indent="-133632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Clr>
          <a:srgbClr val="999999"/>
        </a:buClr>
        <a:buSzPct val="100000"/>
        <a:buFont typeface="Arial" pitchFamily="34" charset="0"/>
        <a:buChar char="•"/>
        <a:defRPr kumimoji="1" sz="1600">
          <a:solidFill>
            <a:schemeClr val="tx1"/>
          </a:solidFill>
          <a:latin typeface="+mn-lt"/>
          <a:ea typeface="ヒラギノ角ゴ Pro W3" pitchFamily="-111" charset="-128"/>
          <a:cs typeface="ヒラギノ角ゴ Pro W3"/>
        </a:defRPr>
      </a:lvl4pPr>
      <a:lvl5pPr marL="1002991" indent="-180178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Clr>
          <a:srgbClr val="999999"/>
        </a:buClr>
        <a:buSzPct val="100000"/>
        <a:buFont typeface="Lucida Grande" charset="0"/>
        <a:buChar char="»"/>
        <a:defRPr kumimoji="1" sz="1400">
          <a:solidFill>
            <a:schemeClr val="tx1"/>
          </a:solidFill>
          <a:latin typeface="+mn-lt"/>
          <a:ea typeface="ヒラギノ角ゴ Pro W3" pitchFamily="-111" charset="-128"/>
          <a:cs typeface="ヒラギノ角ゴ Pro W3"/>
        </a:defRPr>
      </a:lvl5pPr>
      <a:lvl6pPr marL="2223294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kumimoji="1" sz="1300">
          <a:solidFill>
            <a:schemeClr val="tx1"/>
          </a:solidFill>
          <a:latin typeface="Helvetica" charset="0"/>
          <a:ea typeface="+mn-ea"/>
          <a:cs typeface="+mn-cs"/>
        </a:defRPr>
      </a:lvl6pPr>
      <a:lvl7pPr marL="2680333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kumimoji="1" sz="13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137372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kumimoji="1" sz="1300">
          <a:solidFill>
            <a:schemeClr val="tx1"/>
          </a:solidFill>
          <a:latin typeface="Helvetica" charset="0"/>
          <a:ea typeface="+mn-ea"/>
          <a:cs typeface="+mn-cs"/>
        </a:defRPr>
      </a:lvl8pPr>
      <a:lvl9pPr marL="3594407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kumimoji="1" sz="13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07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6" algn="l" defTabSz="91407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74" algn="l" defTabSz="91407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09" algn="l" defTabSz="91407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48" algn="l" defTabSz="91407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86" algn="l" defTabSz="91407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24" algn="l" defTabSz="91407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60" algn="l" defTabSz="91407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96" algn="l" defTabSz="91407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005D117-F8DA-7BE6-CF0E-1E8FCD751E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On Behalf of Workshop Participants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7DECBF-2FF6-617F-DE25-213AC6549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8" y="2713959"/>
            <a:ext cx="9001124" cy="1345259"/>
          </a:xfrm>
        </p:spPr>
        <p:txBody>
          <a:bodyPr/>
          <a:lstStyle/>
          <a:p>
            <a:r>
              <a:rPr lang="en-US" dirty="0"/>
              <a:t>Thoughts from the Workshop on Building Respectful, Welcoming, Equitable, and Inclusive Collaborations</a:t>
            </a:r>
          </a:p>
        </p:txBody>
      </p:sp>
    </p:spTree>
    <p:extLst>
      <p:ext uri="{BB962C8B-B14F-4D97-AF65-F5344CB8AC3E}">
        <p14:creationId xmlns:p14="http://schemas.microsoft.com/office/powerpoint/2010/main" val="2493916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B7AB0B7-68F5-5707-8F51-9FE4F1345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Workshop Details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D7680A-D128-7726-9393-679EE0A69C4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Collaboration Workshop, Aug 9, 2023 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AE7980-AF39-ED8C-FF2B-B54FFDC05C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A5CC955-B204-2C44-9CDC-BBD8F10E0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065882"/>
            <a:ext cx="8990922" cy="502741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Workshop took place from 18:00 – 21:00 Wednesday evening</a:t>
            </a:r>
          </a:p>
          <a:p>
            <a:r>
              <a:rPr lang="en-US" dirty="0" smtClean="0"/>
              <a:t>There were 130 </a:t>
            </a:r>
            <a:r>
              <a:rPr lang="en-US" dirty="0"/>
              <a:t>registered </a:t>
            </a:r>
            <a:r>
              <a:rPr lang="en-US" dirty="0" smtClean="0"/>
              <a:t>participants, probably more in </a:t>
            </a:r>
            <a:r>
              <a:rPr lang="en-US" dirty="0" err="1" smtClean="0"/>
              <a:t>attendence</a:t>
            </a:r>
            <a:endParaRPr lang="en-US" dirty="0"/>
          </a:p>
          <a:p>
            <a:r>
              <a:rPr lang="en-US" dirty="0"/>
              <a:t>Program</a:t>
            </a:r>
          </a:p>
          <a:p>
            <a:pPr lvl="1"/>
            <a:r>
              <a:rPr lang="en-US" dirty="0"/>
              <a:t>Introduction to the Workshop and Framing of the Goals – Brad Sherrill</a:t>
            </a:r>
          </a:p>
          <a:p>
            <a:pPr lvl="1"/>
            <a:r>
              <a:rPr lang="en-US" dirty="0"/>
              <a:t>“Scheduled” Comments</a:t>
            </a:r>
          </a:p>
          <a:p>
            <a:pPr lvl="2"/>
            <a:r>
              <a:rPr lang="en-US" dirty="0"/>
              <a:t>FRIB TA – Scott Bogner</a:t>
            </a:r>
          </a:p>
          <a:p>
            <a:pPr lvl="2"/>
            <a:r>
              <a:rPr lang="en-US" dirty="0" err="1"/>
              <a:t>MoNA</a:t>
            </a:r>
            <a:r>
              <a:rPr lang="en-US" dirty="0"/>
              <a:t> – Thomas Baumann</a:t>
            </a:r>
          </a:p>
          <a:p>
            <a:pPr lvl="2"/>
            <a:r>
              <a:rPr lang="en-US" dirty="0"/>
              <a:t>Diversity Programs – Paul </a:t>
            </a:r>
            <a:r>
              <a:rPr lang="en-US" dirty="0" err="1"/>
              <a:t>Gueye</a:t>
            </a:r>
            <a:endParaRPr lang="en-US" dirty="0"/>
          </a:p>
          <a:p>
            <a:pPr lvl="2"/>
            <a:r>
              <a:rPr lang="en-US" dirty="0" err="1"/>
              <a:t>CeNAM</a:t>
            </a:r>
            <a:r>
              <a:rPr lang="en-US" dirty="0"/>
              <a:t> – Hendrik Schatz and Ana </a:t>
            </a:r>
            <a:r>
              <a:rPr lang="en-US" dirty="0" err="1"/>
              <a:t>Becerril</a:t>
            </a:r>
            <a:r>
              <a:rPr lang="en-US" dirty="0"/>
              <a:t> Reyes</a:t>
            </a:r>
          </a:p>
          <a:p>
            <a:pPr lvl="1"/>
            <a:r>
              <a:rPr lang="en-US" dirty="0"/>
              <a:t>Open Discussion of Collaboration Practices</a:t>
            </a:r>
          </a:p>
          <a:p>
            <a:pPr lvl="1"/>
            <a:r>
              <a:rPr lang="en-US" dirty="0"/>
              <a:t>Open Discussion of Desired Resources</a:t>
            </a:r>
          </a:p>
          <a:p>
            <a:r>
              <a:rPr lang="en-US" dirty="0"/>
              <a:t>The presentations and discussion were excellent and </a:t>
            </a:r>
            <a:r>
              <a:rPr lang="en-US" dirty="0" smtClean="0"/>
              <a:t>a </a:t>
            </a:r>
            <a:r>
              <a:rPr lang="en-US" dirty="0"/>
              <a:t>lot of </a:t>
            </a:r>
            <a:r>
              <a:rPr lang="en-US" dirty="0" smtClean="0"/>
              <a:t>good information </a:t>
            </a:r>
            <a:r>
              <a:rPr lang="en-US" dirty="0"/>
              <a:t>was shared</a:t>
            </a:r>
          </a:p>
          <a:p>
            <a:r>
              <a:rPr lang="en-US" dirty="0" smtClean="0"/>
              <a:t>The participants demonstrated a </a:t>
            </a:r>
            <a:r>
              <a:rPr lang="en-US" dirty="0"/>
              <a:t>broad </a:t>
            </a:r>
            <a:r>
              <a:rPr lang="en-US" dirty="0" smtClean="0"/>
              <a:t>commitment to </a:t>
            </a:r>
            <a:r>
              <a:rPr lang="en-US" dirty="0"/>
              <a:t>inclusion </a:t>
            </a:r>
            <a:endParaRPr lang="en-US" dirty="0" smtClean="0"/>
          </a:p>
          <a:p>
            <a:r>
              <a:rPr lang="en-US" dirty="0" smtClean="0"/>
              <a:t>We </a:t>
            </a:r>
            <a:r>
              <a:rPr lang="en-US" dirty="0"/>
              <a:t>took detailed notes </a:t>
            </a:r>
            <a:r>
              <a:rPr lang="en-US" dirty="0" smtClean="0"/>
              <a:t>and </a:t>
            </a:r>
            <a:r>
              <a:rPr lang="en-US" dirty="0"/>
              <a:t>a summary will be posted on the LECM website</a:t>
            </a:r>
          </a:p>
        </p:txBody>
      </p:sp>
    </p:spTree>
    <p:extLst>
      <p:ext uri="{BB962C8B-B14F-4D97-AF65-F5344CB8AC3E}">
        <p14:creationId xmlns:p14="http://schemas.microsoft.com/office/powerpoint/2010/main" val="702225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C11C2C8-CCBE-E049-981C-4952D76CBF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all recognize the value in respectful, welcoming, equitable, and inclusive collaborations</a:t>
            </a:r>
          </a:p>
          <a:p>
            <a:r>
              <a:rPr lang="en-US" dirty="0"/>
              <a:t>Diversity, equity, and inclusion effort is expected by funding agencies</a:t>
            </a:r>
          </a:p>
          <a:p>
            <a:pPr lvl="1"/>
            <a:r>
              <a:rPr lang="en-US" dirty="0"/>
              <a:t>Allena </a:t>
            </a:r>
            <a:r>
              <a:rPr lang="en-US" dirty="0" err="1"/>
              <a:t>Opper</a:t>
            </a:r>
            <a:r>
              <a:rPr lang="en-US" dirty="0"/>
              <a:t> and Sharon Stephenson previous statements</a:t>
            </a:r>
          </a:p>
          <a:p>
            <a:r>
              <a:rPr lang="en-US" dirty="0" smtClean="0"/>
              <a:t>We </a:t>
            </a:r>
            <a:r>
              <a:rPr lang="en-US" dirty="0"/>
              <a:t>are all expected to play a role</a:t>
            </a:r>
          </a:p>
          <a:p>
            <a:r>
              <a:rPr lang="en-US" dirty="0"/>
              <a:t>Both FRIB and ANL-ATLAS give the opportunity for collaborations to submit an inclusion statement with proposals. FRIB </a:t>
            </a:r>
            <a:r>
              <a:rPr lang="en-US" dirty="0" smtClean="0"/>
              <a:t>also asks </a:t>
            </a:r>
            <a:r>
              <a:rPr lang="en-US" dirty="0"/>
              <a:t>for a collaboration statements </a:t>
            </a:r>
            <a:r>
              <a:rPr lang="en-US" dirty="0" smtClean="0"/>
              <a:t>(</a:t>
            </a:r>
            <a:r>
              <a:rPr lang="en-US" dirty="0"/>
              <a:t>see talks of Thomas and Guy later this morning)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B9DB546-740F-4145-8BF6-1774751FB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Workshop Background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4B984C-88AC-3C43-A71F-DD47CCBFA5C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Collaboration Workshop, Aug 9, 2023 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DC8749-9525-034E-88A4-C9B0C4B45B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773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BAB2FC-A4B0-E14B-B9F8-321113CF9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Please see the posted material and workshop summary for a complete summary</a:t>
            </a:r>
          </a:p>
          <a:p>
            <a:r>
              <a:rPr lang="en-US" dirty="0"/>
              <a:t>RWEI – Respectful, Welcoming, Equitable, and Inclusive collaborations</a:t>
            </a:r>
          </a:p>
          <a:p>
            <a:r>
              <a:rPr lang="en-US" dirty="0"/>
              <a:t>A code of conduct with understanding </a:t>
            </a:r>
            <a:r>
              <a:rPr lang="en-US" dirty="0" smtClean="0"/>
              <a:t>of: </a:t>
            </a:r>
            <a:r>
              <a:rPr lang="en-US" dirty="0"/>
              <a:t>what is not </a:t>
            </a:r>
            <a:r>
              <a:rPr lang="en-US" dirty="0" smtClean="0"/>
              <a:t>acceptable, how to report, consequences is important</a:t>
            </a:r>
            <a:endParaRPr lang="en-US" dirty="0"/>
          </a:p>
          <a:p>
            <a:r>
              <a:rPr lang="en-US" dirty="0"/>
              <a:t>Inclusion </a:t>
            </a:r>
            <a:r>
              <a:rPr lang="en-US" dirty="0" smtClean="0"/>
              <a:t>and bias consideration </a:t>
            </a:r>
            <a:r>
              <a:rPr lang="en-US" dirty="0"/>
              <a:t>on new hires/membership</a:t>
            </a:r>
          </a:p>
          <a:p>
            <a:r>
              <a:rPr lang="en-US" dirty="0"/>
              <a:t>Give collaboration members meaningful roles</a:t>
            </a:r>
          </a:p>
          <a:p>
            <a:r>
              <a:rPr lang="en-US" dirty="0"/>
              <a:t>Agree on collaboration ground rules while everyone is getting along</a:t>
            </a:r>
          </a:p>
          <a:p>
            <a:pPr lvl="1"/>
            <a:r>
              <a:rPr lang="en-US" dirty="0"/>
              <a:t>Well-defined </a:t>
            </a:r>
            <a:r>
              <a:rPr lang="en-US" dirty="0" smtClean="0"/>
              <a:t>roles</a:t>
            </a:r>
          </a:p>
          <a:p>
            <a:pPr lvl="1"/>
            <a:r>
              <a:rPr lang="en-US" dirty="0" smtClean="0"/>
              <a:t>Clear expectations</a:t>
            </a:r>
            <a:endParaRPr lang="en-US" dirty="0"/>
          </a:p>
          <a:p>
            <a:pPr lvl="1"/>
            <a:r>
              <a:rPr lang="en-US" dirty="0"/>
              <a:t>Code of conduct</a:t>
            </a:r>
          </a:p>
          <a:p>
            <a:pPr lvl="1"/>
            <a:r>
              <a:rPr lang="en-US" dirty="0"/>
              <a:t>Agreement on control of data</a:t>
            </a:r>
          </a:p>
          <a:p>
            <a:pPr lvl="1"/>
            <a:r>
              <a:rPr lang="en-US" dirty="0"/>
              <a:t>Means to resolve conflicts</a:t>
            </a:r>
          </a:p>
          <a:p>
            <a:pPr lvl="1"/>
            <a:r>
              <a:rPr lang="en-US" dirty="0"/>
              <a:t>Defined interfaces with facilities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F86ED3D-7245-104B-AB6F-1C51EC9AE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2669"/>
            <a:ext cx="8991600" cy="911948"/>
          </a:xfrm>
        </p:spPr>
        <p:txBody>
          <a:bodyPr/>
          <a:lstStyle/>
          <a:p>
            <a:r>
              <a:rPr lang="en-US" dirty="0"/>
              <a:t>Selected Thoughts from the Presentations and Discussions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1B2942-734D-BB4B-9B71-227B17D446C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Collaboration Workshop, Aug 9, 2023 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C13625-37C9-9E4C-873C-17438F47BF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53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BAB2FC-A4B0-E14B-B9F8-321113CF9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Do your homework – if you want to involve an underrepresented group, spend time understanding their background and what they need</a:t>
            </a:r>
          </a:p>
          <a:p>
            <a:r>
              <a:rPr lang="en-US" dirty="0"/>
              <a:t>Include inclusion as a key aspect of collaboration activities (for example, a </a:t>
            </a:r>
            <a:r>
              <a:rPr lang="en-US" dirty="0" smtClean="0"/>
              <a:t>dedicated section </a:t>
            </a:r>
            <a:r>
              <a:rPr lang="en-US" dirty="0"/>
              <a:t>in a </a:t>
            </a:r>
            <a:r>
              <a:rPr lang="en-US" dirty="0" smtClean="0"/>
              <a:t>whitepaper, talks in workshops)</a:t>
            </a:r>
            <a:endParaRPr lang="en-US" dirty="0"/>
          </a:p>
          <a:p>
            <a:r>
              <a:rPr lang="en-US" dirty="0"/>
              <a:t>Support for early carrier researchers</a:t>
            </a:r>
          </a:p>
          <a:p>
            <a:r>
              <a:rPr lang="en-US" dirty="0"/>
              <a:t>Let members take important roles including important roles for junior </a:t>
            </a:r>
            <a:r>
              <a:rPr lang="en-US" dirty="0" smtClean="0"/>
              <a:t>researchers</a:t>
            </a:r>
          </a:p>
          <a:p>
            <a:r>
              <a:rPr lang="en-US" dirty="0" smtClean="0"/>
              <a:t>Consider shared leadership with roles for junior researchers</a:t>
            </a:r>
            <a:endParaRPr lang="en-US" dirty="0"/>
          </a:p>
          <a:p>
            <a:r>
              <a:rPr lang="en-US" dirty="0"/>
              <a:t>Discussion on blind hiring practices to reduce biases</a:t>
            </a:r>
          </a:p>
          <a:p>
            <a:r>
              <a:rPr lang="en-US" dirty="0"/>
              <a:t>There are resources (IDEA at </a:t>
            </a:r>
            <a:r>
              <a:rPr lang="en-US" dirty="0" smtClean="0"/>
              <a:t>LBNL</a:t>
            </a:r>
            <a:r>
              <a:rPr lang="en-US" dirty="0"/>
              <a:t>) for running equitable meetings</a:t>
            </a:r>
          </a:p>
          <a:p>
            <a:r>
              <a:rPr lang="en-US" dirty="0"/>
              <a:t>Recognize that external forces and stress can </a:t>
            </a:r>
            <a:r>
              <a:rPr lang="en-US" dirty="0" smtClean="0"/>
              <a:t>amplify </a:t>
            </a:r>
            <a:r>
              <a:rPr lang="en-US" dirty="0"/>
              <a:t>collaboration issues</a:t>
            </a:r>
          </a:p>
          <a:p>
            <a:r>
              <a:rPr lang="en-US" dirty="0"/>
              <a:t>If things go wrong, do an autopsy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F86ED3D-7245-104B-AB6F-1C51EC9AE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2669"/>
            <a:ext cx="8991600" cy="911948"/>
          </a:xfrm>
        </p:spPr>
        <p:txBody>
          <a:bodyPr/>
          <a:lstStyle/>
          <a:p>
            <a:r>
              <a:rPr lang="en-US" dirty="0"/>
              <a:t>Selected Thoughts from the Presentations and Discussions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1B2942-734D-BB4B-9B71-227B17D446C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Collaboration Workshop, Aug 9, 2023 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C13625-37C9-9E4C-873C-17438F47BF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281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28A6893-E793-BA46-A4D5-EBDC16DA7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 r</a:t>
            </a:r>
            <a:r>
              <a:rPr lang="en-US" dirty="0" smtClean="0"/>
              <a:t>esource </a:t>
            </a:r>
            <a:r>
              <a:rPr lang="en-US" dirty="0"/>
              <a:t>documents </a:t>
            </a:r>
            <a:r>
              <a:rPr lang="en-US" dirty="0" smtClean="0"/>
              <a:t>and data on </a:t>
            </a:r>
            <a:r>
              <a:rPr lang="en-US" dirty="0"/>
              <a:t>the value of RWEI</a:t>
            </a:r>
          </a:p>
          <a:p>
            <a:r>
              <a:rPr lang="en-US" dirty="0"/>
              <a:t>Community-wide training on </a:t>
            </a:r>
            <a:r>
              <a:rPr lang="en-US" dirty="0" err="1" smtClean="0"/>
              <a:t>microaggressions</a:t>
            </a:r>
            <a:r>
              <a:rPr lang="en-US" dirty="0" smtClean="0"/>
              <a:t> and </a:t>
            </a:r>
            <a:r>
              <a:rPr lang="en-US" dirty="0"/>
              <a:t>how to respond to unwelcoming </a:t>
            </a:r>
            <a:r>
              <a:rPr lang="en-US" dirty="0" smtClean="0"/>
              <a:t>behavior (</a:t>
            </a:r>
            <a:r>
              <a:rPr lang="en-US" dirty="0" err="1" smtClean="0"/>
              <a:t>upstander</a:t>
            </a:r>
            <a:r>
              <a:rPr lang="en-US" dirty="0" smtClean="0"/>
              <a:t>/bystander training)</a:t>
            </a:r>
            <a:endParaRPr lang="en-US" dirty="0"/>
          </a:p>
          <a:p>
            <a:r>
              <a:rPr lang="en-US" dirty="0"/>
              <a:t>Resources to recognize and deal with hazing </a:t>
            </a:r>
          </a:p>
          <a:p>
            <a:r>
              <a:rPr lang="en-US" dirty="0"/>
              <a:t>In-person training </a:t>
            </a:r>
            <a:r>
              <a:rPr lang="en-US" dirty="0" smtClean="0"/>
              <a:t>with </a:t>
            </a:r>
            <a:r>
              <a:rPr lang="en-US" smtClean="0"/>
              <a:t>case studies is </a:t>
            </a:r>
            <a:r>
              <a:rPr lang="en-US" dirty="0"/>
              <a:t>more valuable</a:t>
            </a:r>
          </a:p>
          <a:p>
            <a:r>
              <a:rPr lang="en-US" dirty="0"/>
              <a:t>Assistance (tools, mediation, …) in conflict management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ACD3FA-360E-0748-9442-89CE3D245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2669"/>
            <a:ext cx="8991600" cy="911948"/>
          </a:xfrm>
        </p:spPr>
        <p:txBody>
          <a:bodyPr/>
          <a:lstStyle/>
          <a:p>
            <a:r>
              <a:rPr lang="en-US" dirty="0"/>
              <a:t>Resources That Would Help Participants Enhance and Broaden Collaborations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7A5526-601B-224B-98B5-4B127A17128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Collaboration Workshop, Aug 9, 2023 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C52632-185B-194B-A221-943343E611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582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C909AE2-7893-DA4F-ABFE-7BCA2B8C8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work and discussions will follow …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475335E-0A25-244B-ACC8-9F162C95A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C69BA1-415B-784A-95EE-951CFC4B57D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Collaboration Workshop, Aug 9, 2023  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29896C-EA11-1741-8FA8-6E0675E1B4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945420"/>
      </p:ext>
    </p:extLst>
  </p:cSld>
  <p:clrMapOvr>
    <a:masterClrMapping/>
  </p:clrMapOvr>
</p:sld>
</file>

<file path=ppt/theme/theme1.xml><?xml version="1.0" encoding="utf-8"?>
<a:theme xmlns:a="http://schemas.openxmlformats.org/drawingml/2006/main" name="FRIB3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10_CKG FRIB no-line h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RIB PowerPoint Template [Read-Only]" id="{03FFC5F5-3327-41BE-8C2B-33D4C224AF62}" vid="{24721956-9638-4CFA-91A6-A481187933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EB42146D531947AD9E88747AD7444E" ma:contentTypeVersion="3" ma:contentTypeDescription="Create a new document." ma:contentTypeScope="" ma:versionID="ffe972ebfb5d91f3516d4b6985d48bfc">
  <xsd:schema xmlns:xsd="http://www.w3.org/2001/XMLSchema" xmlns:xs="http://www.w3.org/2001/XMLSchema" xmlns:p="http://schemas.microsoft.com/office/2006/metadata/properties" xmlns:ns2="31ac3772-10db-466f-87b2-5ca6a813de61" targetNamespace="http://schemas.microsoft.com/office/2006/metadata/properties" ma:root="true" ma:fieldsID="a3f47d6a8f647c50dbc583107dd4f175" ns2:_="">
    <xsd:import namespace="31ac3772-10db-466f-87b2-5ca6a813de61"/>
    <xsd:element name="properties">
      <xsd:complexType>
        <xsd:sequence>
          <xsd:element name="documentManagement">
            <xsd:complexType>
              <xsd:all>
                <xsd:element ref="ns2:Archive_x0020_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ac3772-10db-466f-87b2-5ca6a813de61" elementFormDefault="qualified">
    <xsd:import namespace="http://schemas.microsoft.com/office/2006/documentManagement/types"/>
    <xsd:import namespace="http://schemas.microsoft.com/office/infopath/2007/PartnerControls"/>
    <xsd:element name="Archive_x0020_Date" ma:index="8" nillable="true" ma:displayName="Archive Date" ma:format="DateOnly" ma:internalName="Archive_x0020_Dat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Archive_x0020_Date xmlns="31ac3772-10db-466f-87b2-5ca6a813de61" xsi:nil="true"/>
  </documentManagement>
</p:properties>
</file>

<file path=customXml/itemProps1.xml><?xml version="1.0" encoding="utf-8"?>
<ds:datastoreItem xmlns:ds="http://schemas.openxmlformats.org/officeDocument/2006/customXml" ds:itemID="{8B76CD61-6042-403B-B3F6-04E51A8FF76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F4DC3C-936E-4B4D-A2CB-35E439E631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1ac3772-10db-466f-87b2-5ca6a813de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4BA702D-F6E6-4314-8945-369A109C75F9}">
  <ds:schemaRefs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31ac3772-10db-466f-87b2-5ca6a813de61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FRIB PowerPoint Template</Template>
  <TotalTime>1427</TotalTime>
  <Words>539</Words>
  <Application>Microsoft Office PowerPoint</Application>
  <PresentationFormat>On-screen Show (4:3)</PresentationFormat>
  <Paragraphs>66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MS PGothic</vt:lpstr>
      <vt:lpstr>Arial</vt:lpstr>
      <vt:lpstr>Calibri</vt:lpstr>
      <vt:lpstr>Helvetica</vt:lpstr>
      <vt:lpstr>Lucida Grande</vt:lpstr>
      <vt:lpstr>Wingdings</vt:lpstr>
      <vt:lpstr>ヒラギノ角ゴ Pro W3</vt:lpstr>
      <vt:lpstr>FRIB3</vt:lpstr>
      <vt:lpstr>Thoughts from the Workshop on Building Respectful, Welcoming, Equitable, and Inclusive Collaborations</vt:lpstr>
      <vt:lpstr>Workshop Details</vt:lpstr>
      <vt:lpstr>Workshop Background</vt:lpstr>
      <vt:lpstr>Selected Thoughts from the Presentations and Discussions</vt:lpstr>
      <vt:lpstr>Selected Thoughts from the Presentations and Discussions</vt:lpstr>
      <vt:lpstr>Resources That Would Help Participants Enhance and Broaden Collaborations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 of Presentation]</dc:title>
  <dc:creator>Fukushima Kei</dc:creator>
  <cp:lastModifiedBy>Sherrill, Brad</cp:lastModifiedBy>
  <cp:revision>247</cp:revision>
  <cp:lastPrinted>2013-06-17T20:20:32Z</cp:lastPrinted>
  <dcterms:created xsi:type="dcterms:W3CDTF">2022-10-27T23:21:13Z</dcterms:created>
  <dcterms:modified xsi:type="dcterms:W3CDTF">2023-08-11T02:07:22Z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0x010100CAEB42146D531947AD9E88747AD7444E</vt:lpwstr>
  </property>
  <property fmtid="{D5CDD505-2E9C-101B-9397-08002B2CF9AE}" pid="3" name="TemplateUrl">
    <vt:lpwstr/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Order">
    <vt:r8>4700</vt:r8>
  </property>
</Properties>
</file>