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3" r:id="rId1"/>
    <p:sldMasterId id="2147483777" r:id="rId2"/>
  </p:sldMasterIdLst>
  <p:notesMasterIdLst>
    <p:notesMasterId r:id="rId43"/>
  </p:notesMasterIdLst>
  <p:sldIdLst>
    <p:sldId id="258" r:id="rId3"/>
    <p:sldId id="332" r:id="rId4"/>
    <p:sldId id="1321" r:id="rId5"/>
    <p:sldId id="1322" r:id="rId6"/>
    <p:sldId id="314" r:id="rId7"/>
    <p:sldId id="315" r:id="rId8"/>
    <p:sldId id="1347" r:id="rId9"/>
    <p:sldId id="1371" r:id="rId10"/>
    <p:sldId id="1327" r:id="rId11"/>
    <p:sldId id="274" r:id="rId12"/>
    <p:sldId id="289" r:id="rId13"/>
    <p:sldId id="1395" r:id="rId14"/>
    <p:sldId id="1396" r:id="rId15"/>
    <p:sldId id="1364" r:id="rId16"/>
    <p:sldId id="1336" r:id="rId17"/>
    <p:sldId id="282" r:id="rId18"/>
    <p:sldId id="1365" r:id="rId19"/>
    <p:sldId id="1383" r:id="rId20"/>
    <p:sldId id="303" r:id="rId21"/>
    <p:sldId id="1358" r:id="rId22"/>
    <p:sldId id="1391" r:id="rId23"/>
    <p:sldId id="538" r:id="rId24"/>
    <p:sldId id="1393" r:id="rId25"/>
    <p:sldId id="494" r:id="rId26"/>
    <p:sldId id="1335" r:id="rId27"/>
    <p:sldId id="1348" r:id="rId28"/>
    <p:sldId id="1319" r:id="rId29"/>
    <p:sldId id="1294" r:id="rId30"/>
    <p:sldId id="259" r:id="rId31"/>
    <p:sldId id="354" r:id="rId32"/>
    <p:sldId id="1397" r:id="rId33"/>
    <p:sldId id="1392" r:id="rId34"/>
    <p:sldId id="1351" r:id="rId35"/>
    <p:sldId id="1301" r:id="rId36"/>
    <p:sldId id="1257" r:id="rId37"/>
    <p:sldId id="1332" r:id="rId38"/>
    <p:sldId id="287" r:id="rId39"/>
    <p:sldId id="295" r:id="rId40"/>
    <p:sldId id="292" r:id="rId41"/>
    <p:sldId id="260" r:id="rId4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1">
          <p15:clr>
            <a:srgbClr val="A4A3A4"/>
          </p15:clr>
        </p15:guide>
        <p15:guide id="2" orient="horz" pos="3092">
          <p15:clr>
            <a:srgbClr val="A4A3A4"/>
          </p15:clr>
        </p15:guide>
        <p15:guide id="3" orient="horz" pos="517">
          <p15:clr>
            <a:srgbClr val="A4A3A4"/>
          </p15:clr>
        </p15:guide>
        <p15:guide id="4" orient="horz" pos="895">
          <p15:clr>
            <a:srgbClr val="A4A3A4"/>
          </p15:clr>
        </p15:guide>
        <p15:guide id="5" orient="horz" pos="2387">
          <p15:clr>
            <a:srgbClr val="A4A3A4"/>
          </p15:clr>
        </p15:guide>
        <p15:guide id="6" pos="5565">
          <p15:clr>
            <a:srgbClr val="A4A3A4"/>
          </p15:clr>
        </p15:guide>
        <p15:guide id="7" pos="317">
          <p15:clr>
            <a:srgbClr val="A4A3A4"/>
          </p15:clr>
        </p15:guide>
        <p15:guide id="8" pos="15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J" initials="M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2B2F"/>
    <a:srgbClr val="0B1F8F"/>
    <a:srgbClr val="7AB800"/>
    <a:srgbClr val="5C8A00"/>
    <a:srgbClr val="007836"/>
    <a:srgbClr val="ECAA00"/>
    <a:srgbClr val="76777B"/>
    <a:srgbClr val="00609C"/>
    <a:srgbClr val="ECAC00"/>
    <a:srgbClr val="00A19C"/>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3762" autoAdjust="0"/>
    <p:restoredTop sz="93537" autoAdjust="0"/>
  </p:normalViewPr>
  <p:slideViewPr>
    <p:cSldViewPr snapToGrid="0" showGuides="1">
      <p:cViewPr varScale="1">
        <p:scale>
          <a:sx n="117" d="100"/>
          <a:sy n="117" d="100"/>
        </p:scale>
        <p:origin x="552" y="91"/>
      </p:cViewPr>
      <p:guideLst>
        <p:guide orient="horz" pos="271"/>
        <p:guide orient="horz" pos="3092"/>
        <p:guide orient="horz" pos="517"/>
        <p:guide orient="horz" pos="895"/>
        <p:guide orient="horz" pos="2387"/>
        <p:guide pos="5565"/>
        <p:guide pos="317"/>
        <p:guide pos="151"/>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3917"/>
    </p:cViewPr>
  </p:sorterViewPr>
  <p:notesViewPr>
    <p:cSldViewPr snapToGrid="0">
      <p:cViewPr varScale="1">
        <p:scale>
          <a:sx n="83" d="100"/>
          <a:sy n="83" d="100"/>
        </p:scale>
        <p:origin x="3930"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ATLAS</a:t>
            </a:r>
            <a:r>
              <a:rPr lang="en-US" baseline="0"/>
              <a:t> PAC Results</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'PAC Meetings'!$A$3</c:f>
              <c:strCache>
                <c:ptCount val="1"/>
                <c:pt idx="0">
                  <c:v>Days Requested</c:v>
                </c:pt>
              </c:strCache>
            </c:strRef>
          </c:tx>
          <c:spPr>
            <a:solidFill>
              <a:schemeClr val="accent1"/>
            </a:solidFill>
            <a:ln>
              <a:noFill/>
            </a:ln>
            <a:effectLst/>
          </c:spPr>
          <c:invertIfNegative val="0"/>
          <c:cat>
            <c:strRef>
              <c:f>'PAC Meetings'!$P$1:$Z$1</c:f>
              <c:strCache>
                <c:ptCount val="11"/>
                <c:pt idx="0">
                  <c:v>14-Sep</c:v>
                </c:pt>
                <c:pt idx="1">
                  <c:v>15-Mar</c:v>
                </c:pt>
                <c:pt idx="2">
                  <c:v>15-Nov</c:v>
                </c:pt>
                <c:pt idx="3">
                  <c:v>16-Oct</c:v>
                </c:pt>
                <c:pt idx="4">
                  <c:v>17-May</c:v>
                </c:pt>
                <c:pt idx="5">
                  <c:v>18-Mar</c:v>
                </c:pt>
                <c:pt idx="6">
                  <c:v>19-Mar</c:v>
                </c:pt>
                <c:pt idx="7">
                  <c:v>20-Mar</c:v>
                </c:pt>
                <c:pt idx="8">
                  <c:v>21-Mar</c:v>
                </c:pt>
                <c:pt idx="9">
                  <c:v>22-May</c:v>
                </c:pt>
                <c:pt idx="10">
                  <c:v>23-May</c:v>
                </c:pt>
              </c:strCache>
            </c:strRef>
          </c:cat>
          <c:val>
            <c:numRef>
              <c:f>'PAC Meetings'!$P$3:$Z$3</c:f>
              <c:numCache>
                <c:formatCode>General</c:formatCode>
                <c:ptCount val="11"/>
                <c:pt idx="0">
                  <c:v>235</c:v>
                </c:pt>
                <c:pt idx="1">
                  <c:v>252</c:v>
                </c:pt>
                <c:pt idx="2">
                  <c:v>318</c:v>
                </c:pt>
                <c:pt idx="3">
                  <c:v>282</c:v>
                </c:pt>
                <c:pt idx="4">
                  <c:v>295</c:v>
                </c:pt>
                <c:pt idx="5">
                  <c:v>335</c:v>
                </c:pt>
                <c:pt idx="6">
                  <c:v>415</c:v>
                </c:pt>
                <c:pt idx="7">
                  <c:v>534</c:v>
                </c:pt>
                <c:pt idx="8">
                  <c:v>377</c:v>
                </c:pt>
                <c:pt idx="9">
                  <c:v>562</c:v>
                </c:pt>
                <c:pt idx="10">
                  <c:v>444</c:v>
                </c:pt>
              </c:numCache>
            </c:numRef>
          </c:val>
          <c:extLst>
            <c:ext xmlns:c16="http://schemas.microsoft.com/office/drawing/2014/chart" uri="{C3380CC4-5D6E-409C-BE32-E72D297353CC}">
              <c16:uniqueId val="{00000000-13EC-4C0D-B9A8-78F517EAC824}"/>
            </c:ext>
          </c:extLst>
        </c:ser>
        <c:ser>
          <c:idx val="1"/>
          <c:order val="1"/>
          <c:tx>
            <c:strRef>
              <c:f>'PAC Meetings'!$A$4</c:f>
              <c:strCache>
                <c:ptCount val="1"/>
                <c:pt idx="0">
                  <c:v>Days Approved</c:v>
                </c:pt>
              </c:strCache>
            </c:strRef>
          </c:tx>
          <c:spPr>
            <a:solidFill>
              <a:schemeClr val="accent2"/>
            </a:solidFill>
            <a:ln>
              <a:noFill/>
            </a:ln>
            <a:effectLst/>
          </c:spPr>
          <c:invertIfNegative val="0"/>
          <c:cat>
            <c:strRef>
              <c:f>'PAC Meetings'!$P$1:$Z$1</c:f>
              <c:strCache>
                <c:ptCount val="11"/>
                <c:pt idx="0">
                  <c:v>14-Sep</c:v>
                </c:pt>
                <c:pt idx="1">
                  <c:v>15-Mar</c:v>
                </c:pt>
                <c:pt idx="2">
                  <c:v>15-Nov</c:v>
                </c:pt>
                <c:pt idx="3">
                  <c:v>16-Oct</c:v>
                </c:pt>
                <c:pt idx="4">
                  <c:v>17-May</c:v>
                </c:pt>
                <c:pt idx="5">
                  <c:v>18-Mar</c:v>
                </c:pt>
                <c:pt idx="6">
                  <c:v>19-Mar</c:v>
                </c:pt>
                <c:pt idx="7">
                  <c:v>20-Mar</c:v>
                </c:pt>
                <c:pt idx="8">
                  <c:v>21-Mar</c:v>
                </c:pt>
                <c:pt idx="9">
                  <c:v>22-May</c:v>
                </c:pt>
                <c:pt idx="10">
                  <c:v>23-May</c:v>
                </c:pt>
              </c:strCache>
            </c:strRef>
          </c:cat>
          <c:val>
            <c:numRef>
              <c:f>'PAC Meetings'!$P$4:$Z$4</c:f>
              <c:numCache>
                <c:formatCode>General</c:formatCode>
                <c:ptCount val="11"/>
                <c:pt idx="0">
                  <c:v>108</c:v>
                </c:pt>
                <c:pt idx="1">
                  <c:v>101</c:v>
                </c:pt>
                <c:pt idx="2">
                  <c:v>136</c:v>
                </c:pt>
                <c:pt idx="3">
                  <c:v>125</c:v>
                </c:pt>
                <c:pt idx="4">
                  <c:v>137</c:v>
                </c:pt>
                <c:pt idx="5">
                  <c:v>143</c:v>
                </c:pt>
                <c:pt idx="6">
                  <c:v>167</c:v>
                </c:pt>
                <c:pt idx="7">
                  <c:v>178</c:v>
                </c:pt>
                <c:pt idx="8">
                  <c:v>174</c:v>
                </c:pt>
                <c:pt idx="9">
                  <c:v>190</c:v>
                </c:pt>
                <c:pt idx="10">
                  <c:v>177</c:v>
                </c:pt>
              </c:numCache>
            </c:numRef>
          </c:val>
          <c:extLst>
            <c:ext xmlns:c16="http://schemas.microsoft.com/office/drawing/2014/chart" uri="{C3380CC4-5D6E-409C-BE32-E72D297353CC}">
              <c16:uniqueId val="{00000001-13EC-4C0D-B9A8-78F517EAC824}"/>
            </c:ext>
          </c:extLst>
        </c:ser>
        <c:ser>
          <c:idx val="2"/>
          <c:order val="2"/>
          <c:tx>
            <c:strRef>
              <c:f>'PAC Meetings'!$A$5</c:f>
              <c:strCache>
                <c:ptCount val="1"/>
                <c:pt idx="0">
                  <c:v>Priority-II Approval</c:v>
                </c:pt>
              </c:strCache>
            </c:strRef>
          </c:tx>
          <c:spPr>
            <a:solidFill>
              <a:schemeClr val="accent3"/>
            </a:solidFill>
            <a:ln>
              <a:noFill/>
            </a:ln>
            <a:effectLst/>
          </c:spPr>
          <c:invertIfNegative val="0"/>
          <c:cat>
            <c:strRef>
              <c:f>'PAC Meetings'!$P$1:$Z$1</c:f>
              <c:strCache>
                <c:ptCount val="11"/>
                <c:pt idx="0">
                  <c:v>14-Sep</c:v>
                </c:pt>
                <c:pt idx="1">
                  <c:v>15-Mar</c:v>
                </c:pt>
                <c:pt idx="2">
                  <c:v>15-Nov</c:v>
                </c:pt>
                <c:pt idx="3">
                  <c:v>16-Oct</c:v>
                </c:pt>
                <c:pt idx="4">
                  <c:v>17-May</c:v>
                </c:pt>
                <c:pt idx="5">
                  <c:v>18-Mar</c:v>
                </c:pt>
                <c:pt idx="6">
                  <c:v>19-Mar</c:v>
                </c:pt>
                <c:pt idx="7">
                  <c:v>20-Mar</c:v>
                </c:pt>
                <c:pt idx="8">
                  <c:v>21-Mar</c:v>
                </c:pt>
                <c:pt idx="9">
                  <c:v>22-May</c:v>
                </c:pt>
                <c:pt idx="10">
                  <c:v>23-May</c:v>
                </c:pt>
              </c:strCache>
            </c:strRef>
          </c:cat>
          <c:val>
            <c:numRef>
              <c:f>'PAC Meetings'!$P$5:$Z$5</c:f>
              <c:numCache>
                <c:formatCode>General</c:formatCode>
                <c:ptCount val="11"/>
                <c:pt idx="0">
                  <c:v>27</c:v>
                </c:pt>
                <c:pt idx="1">
                  <c:v>64</c:v>
                </c:pt>
                <c:pt idx="2">
                  <c:v>41</c:v>
                </c:pt>
                <c:pt idx="3">
                  <c:v>24</c:v>
                </c:pt>
                <c:pt idx="4">
                  <c:v>39</c:v>
                </c:pt>
                <c:pt idx="5">
                  <c:v>39</c:v>
                </c:pt>
                <c:pt idx="6">
                  <c:v>69</c:v>
                </c:pt>
                <c:pt idx="7">
                  <c:v>77</c:v>
                </c:pt>
                <c:pt idx="8">
                  <c:v>64</c:v>
                </c:pt>
                <c:pt idx="9">
                  <c:v>60</c:v>
                </c:pt>
                <c:pt idx="10">
                  <c:v>90</c:v>
                </c:pt>
              </c:numCache>
            </c:numRef>
          </c:val>
          <c:extLst>
            <c:ext xmlns:c16="http://schemas.microsoft.com/office/drawing/2014/chart" uri="{C3380CC4-5D6E-409C-BE32-E72D297353CC}">
              <c16:uniqueId val="{00000002-13EC-4C0D-B9A8-78F517EAC824}"/>
            </c:ext>
          </c:extLst>
        </c:ser>
        <c:ser>
          <c:idx val="3"/>
          <c:order val="3"/>
          <c:tx>
            <c:strRef>
              <c:f>'PAC Meetings'!$A$6</c:f>
              <c:strCache>
                <c:ptCount val="1"/>
                <c:pt idx="0">
                  <c:v># of CARIBU Proposals</c:v>
                </c:pt>
              </c:strCache>
            </c:strRef>
          </c:tx>
          <c:spPr>
            <a:solidFill>
              <a:schemeClr val="accent4"/>
            </a:solidFill>
            <a:ln>
              <a:noFill/>
            </a:ln>
            <a:effectLst/>
          </c:spPr>
          <c:invertIfNegative val="0"/>
          <c:cat>
            <c:strRef>
              <c:f>'PAC Meetings'!$P$1:$Z$1</c:f>
              <c:strCache>
                <c:ptCount val="11"/>
                <c:pt idx="0">
                  <c:v>14-Sep</c:v>
                </c:pt>
                <c:pt idx="1">
                  <c:v>15-Mar</c:v>
                </c:pt>
                <c:pt idx="2">
                  <c:v>15-Nov</c:v>
                </c:pt>
                <c:pt idx="3">
                  <c:v>16-Oct</c:v>
                </c:pt>
                <c:pt idx="4">
                  <c:v>17-May</c:v>
                </c:pt>
                <c:pt idx="5">
                  <c:v>18-Mar</c:v>
                </c:pt>
                <c:pt idx="6">
                  <c:v>19-Mar</c:v>
                </c:pt>
                <c:pt idx="7">
                  <c:v>20-Mar</c:v>
                </c:pt>
                <c:pt idx="8">
                  <c:v>21-Mar</c:v>
                </c:pt>
                <c:pt idx="9">
                  <c:v>22-May</c:v>
                </c:pt>
                <c:pt idx="10">
                  <c:v>23-May</c:v>
                </c:pt>
              </c:strCache>
            </c:strRef>
          </c:cat>
          <c:val>
            <c:numRef>
              <c:f>'PAC Meetings'!$P$6:$Z$6</c:f>
              <c:numCache>
                <c:formatCode>General</c:formatCode>
                <c:ptCount val="11"/>
                <c:pt idx="0">
                  <c:v>11</c:v>
                </c:pt>
                <c:pt idx="1">
                  <c:v>6</c:v>
                </c:pt>
                <c:pt idx="2">
                  <c:v>10</c:v>
                </c:pt>
                <c:pt idx="3">
                  <c:v>8</c:v>
                </c:pt>
                <c:pt idx="4">
                  <c:v>8</c:v>
                </c:pt>
                <c:pt idx="5">
                  <c:v>11</c:v>
                </c:pt>
                <c:pt idx="6">
                  <c:v>14</c:v>
                </c:pt>
                <c:pt idx="7">
                  <c:v>10</c:v>
                </c:pt>
                <c:pt idx="8">
                  <c:v>15</c:v>
                </c:pt>
                <c:pt idx="9">
                  <c:v>12</c:v>
                </c:pt>
              </c:numCache>
            </c:numRef>
          </c:val>
          <c:extLst>
            <c:ext xmlns:c16="http://schemas.microsoft.com/office/drawing/2014/chart" uri="{C3380CC4-5D6E-409C-BE32-E72D297353CC}">
              <c16:uniqueId val="{00000003-13EC-4C0D-B9A8-78F517EAC824}"/>
            </c:ext>
          </c:extLst>
        </c:ser>
        <c:ser>
          <c:idx val="4"/>
          <c:order val="4"/>
          <c:tx>
            <c:strRef>
              <c:f>'PAC Meetings'!$A$7</c:f>
              <c:strCache>
                <c:ptCount val="1"/>
                <c:pt idx="0">
                  <c:v>Days Requested (CARIBU)</c:v>
                </c:pt>
              </c:strCache>
            </c:strRef>
          </c:tx>
          <c:spPr>
            <a:solidFill>
              <a:schemeClr val="accent5"/>
            </a:solidFill>
            <a:ln>
              <a:noFill/>
            </a:ln>
            <a:effectLst/>
          </c:spPr>
          <c:invertIfNegative val="0"/>
          <c:cat>
            <c:strRef>
              <c:f>'PAC Meetings'!$P$1:$Z$1</c:f>
              <c:strCache>
                <c:ptCount val="11"/>
                <c:pt idx="0">
                  <c:v>14-Sep</c:v>
                </c:pt>
                <c:pt idx="1">
                  <c:v>15-Mar</c:v>
                </c:pt>
                <c:pt idx="2">
                  <c:v>15-Nov</c:v>
                </c:pt>
                <c:pt idx="3">
                  <c:v>16-Oct</c:v>
                </c:pt>
                <c:pt idx="4">
                  <c:v>17-May</c:v>
                </c:pt>
                <c:pt idx="5">
                  <c:v>18-Mar</c:v>
                </c:pt>
                <c:pt idx="6">
                  <c:v>19-Mar</c:v>
                </c:pt>
                <c:pt idx="7">
                  <c:v>20-Mar</c:v>
                </c:pt>
                <c:pt idx="8">
                  <c:v>21-Mar</c:v>
                </c:pt>
                <c:pt idx="9">
                  <c:v>22-May</c:v>
                </c:pt>
                <c:pt idx="10">
                  <c:v>23-May</c:v>
                </c:pt>
              </c:strCache>
            </c:strRef>
          </c:cat>
          <c:val>
            <c:numRef>
              <c:f>'PAC Meetings'!$P$7:$Z$7</c:f>
              <c:numCache>
                <c:formatCode>General</c:formatCode>
                <c:ptCount val="11"/>
                <c:pt idx="0">
                  <c:v>74</c:v>
                </c:pt>
                <c:pt idx="1">
                  <c:v>47</c:v>
                </c:pt>
                <c:pt idx="2">
                  <c:v>121</c:v>
                </c:pt>
                <c:pt idx="3">
                  <c:v>65</c:v>
                </c:pt>
                <c:pt idx="4">
                  <c:v>126</c:v>
                </c:pt>
                <c:pt idx="5">
                  <c:v>62</c:v>
                </c:pt>
                <c:pt idx="6">
                  <c:v>128</c:v>
                </c:pt>
                <c:pt idx="7">
                  <c:v>127</c:v>
                </c:pt>
                <c:pt idx="8">
                  <c:v>136</c:v>
                </c:pt>
                <c:pt idx="9">
                  <c:v>92</c:v>
                </c:pt>
              </c:numCache>
            </c:numRef>
          </c:val>
          <c:extLst>
            <c:ext xmlns:c16="http://schemas.microsoft.com/office/drawing/2014/chart" uri="{C3380CC4-5D6E-409C-BE32-E72D297353CC}">
              <c16:uniqueId val="{00000004-13EC-4C0D-B9A8-78F517EAC824}"/>
            </c:ext>
          </c:extLst>
        </c:ser>
        <c:ser>
          <c:idx val="5"/>
          <c:order val="5"/>
          <c:tx>
            <c:strRef>
              <c:f>'PAC Meetings'!$A$8</c:f>
              <c:strCache>
                <c:ptCount val="1"/>
                <c:pt idx="0">
                  <c:v>Days Approved (CARIBU)</c:v>
                </c:pt>
              </c:strCache>
            </c:strRef>
          </c:tx>
          <c:spPr>
            <a:solidFill>
              <a:schemeClr val="accent6"/>
            </a:solidFill>
            <a:ln>
              <a:noFill/>
            </a:ln>
            <a:effectLst/>
          </c:spPr>
          <c:invertIfNegative val="0"/>
          <c:cat>
            <c:strRef>
              <c:f>'PAC Meetings'!$P$1:$Z$1</c:f>
              <c:strCache>
                <c:ptCount val="11"/>
                <c:pt idx="0">
                  <c:v>14-Sep</c:v>
                </c:pt>
                <c:pt idx="1">
                  <c:v>15-Mar</c:v>
                </c:pt>
                <c:pt idx="2">
                  <c:v>15-Nov</c:v>
                </c:pt>
                <c:pt idx="3">
                  <c:v>16-Oct</c:v>
                </c:pt>
                <c:pt idx="4">
                  <c:v>17-May</c:v>
                </c:pt>
                <c:pt idx="5">
                  <c:v>18-Mar</c:v>
                </c:pt>
                <c:pt idx="6">
                  <c:v>19-Mar</c:v>
                </c:pt>
                <c:pt idx="7">
                  <c:v>20-Mar</c:v>
                </c:pt>
                <c:pt idx="8">
                  <c:v>21-Mar</c:v>
                </c:pt>
                <c:pt idx="9">
                  <c:v>22-May</c:v>
                </c:pt>
                <c:pt idx="10">
                  <c:v>23-May</c:v>
                </c:pt>
              </c:strCache>
            </c:strRef>
          </c:cat>
          <c:val>
            <c:numRef>
              <c:f>'PAC Meetings'!$P$8:$Z$8</c:f>
              <c:numCache>
                <c:formatCode>General</c:formatCode>
                <c:ptCount val="11"/>
                <c:pt idx="0">
                  <c:v>24</c:v>
                </c:pt>
                <c:pt idx="1">
                  <c:v>35</c:v>
                </c:pt>
                <c:pt idx="2">
                  <c:v>48</c:v>
                </c:pt>
                <c:pt idx="3">
                  <c:v>38</c:v>
                </c:pt>
                <c:pt idx="4">
                  <c:v>63</c:v>
                </c:pt>
                <c:pt idx="5">
                  <c:v>58</c:v>
                </c:pt>
                <c:pt idx="6">
                  <c:v>62</c:v>
                </c:pt>
                <c:pt idx="7">
                  <c:v>40</c:v>
                </c:pt>
                <c:pt idx="8">
                  <c:v>70</c:v>
                </c:pt>
                <c:pt idx="9">
                  <c:v>37</c:v>
                </c:pt>
              </c:numCache>
            </c:numRef>
          </c:val>
          <c:extLst>
            <c:ext xmlns:c16="http://schemas.microsoft.com/office/drawing/2014/chart" uri="{C3380CC4-5D6E-409C-BE32-E72D297353CC}">
              <c16:uniqueId val="{00000005-13EC-4C0D-B9A8-78F517EAC824}"/>
            </c:ext>
          </c:extLst>
        </c:ser>
        <c:ser>
          <c:idx val="6"/>
          <c:order val="6"/>
          <c:tx>
            <c:strRef>
              <c:f>'PAC Meetings'!$A$9</c:f>
              <c:strCache>
                <c:ptCount val="1"/>
                <c:pt idx="0">
                  <c:v>Priority-II Approval (CARIBU)</c:v>
                </c:pt>
              </c:strCache>
            </c:strRef>
          </c:tx>
          <c:spPr>
            <a:solidFill>
              <a:schemeClr val="accent1">
                <a:lumMod val="60000"/>
              </a:schemeClr>
            </a:solidFill>
            <a:ln>
              <a:noFill/>
            </a:ln>
            <a:effectLst/>
          </c:spPr>
          <c:invertIfNegative val="0"/>
          <c:cat>
            <c:strRef>
              <c:f>'PAC Meetings'!$P$1:$Z$1</c:f>
              <c:strCache>
                <c:ptCount val="11"/>
                <c:pt idx="0">
                  <c:v>14-Sep</c:v>
                </c:pt>
                <c:pt idx="1">
                  <c:v>15-Mar</c:v>
                </c:pt>
                <c:pt idx="2">
                  <c:v>15-Nov</c:v>
                </c:pt>
                <c:pt idx="3">
                  <c:v>16-Oct</c:v>
                </c:pt>
                <c:pt idx="4">
                  <c:v>17-May</c:v>
                </c:pt>
                <c:pt idx="5">
                  <c:v>18-Mar</c:v>
                </c:pt>
                <c:pt idx="6">
                  <c:v>19-Mar</c:v>
                </c:pt>
                <c:pt idx="7">
                  <c:v>20-Mar</c:v>
                </c:pt>
                <c:pt idx="8">
                  <c:v>21-Mar</c:v>
                </c:pt>
                <c:pt idx="9">
                  <c:v>22-May</c:v>
                </c:pt>
                <c:pt idx="10">
                  <c:v>23-May</c:v>
                </c:pt>
              </c:strCache>
            </c:strRef>
          </c:cat>
          <c:val>
            <c:numRef>
              <c:f>'PAC Meetings'!$P$9:$Z$9</c:f>
              <c:numCache>
                <c:formatCode>General</c:formatCode>
                <c:ptCount val="11"/>
                <c:pt idx="0">
                  <c:v>6</c:v>
                </c:pt>
                <c:pt idx="1">
                  <c:v>0</c:v>
                </c:pt>
                <c:pt idx="2">
                  <c:v>19</c:v>
                </c:pt>
                <c:pt idx="3">
                  <c:v>0</c:v>
                </c:pt>
                <c:pt idx="4">
                  <c:v>24</c:v>
                </c:pt>
                <c:pt idx="5">
                  <c:v>15</c:v>
                </c:pt>
                <c:pt idx="6">
                  <c:v>26</c:v>
                </c:pt>
                <c:pt idx="7">
                  <c:v>26</c:v>
                </c:pt>
                <c:pt idx="8">
                  <c:v>11</c:v>
                </c:pt>
                <c:pt idx="9">
                  <c:v>5</c:v>
                </c:pt>
              </c:numCache>
            </c:numRef>
          </c:val>
          <c:extLst>
            <c:ext xmlns:c16="http://schemas.microsoft.com/office/drawing/2014/chart" uri="{C3380CC4-5D6E-409C-BE32-E72D297353CC}">
              <c16:uniqueId val="{00000006-13EC-4C0D-B9A8-78F517EAC824}"/>
            </c:ext>
          </c:extLst>
        </c:ser>
        <c:dLbls>
          <c:showLegendKey val="0"/>
          <c:showVal val="0"/>
          <c:showCatName val="0"/>
          <c:showSerName val="0"/>
          <c:showPercent val="0"/>
          <c:showBubbleSize val="0"/>
        </c:dLbls>
        <c:gapWidth val="219"/>
        <c:overlap val="-27"/>
        <c:axId val="1921322671"/>
        <c:axId val="1921320751"/>
      </c:barChart>
      <c:catAx>
        <c:axId val="19213226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21320751"/>
        <c:crosses val="autoZero"/>
        <c:auto val="1"/>
        <c:lblAlgn val="ctr"/>
        <c:lblOffset val="100"/>
        <c:noMultiLvlLbl val="0"/>
      </c:catAx>
      <c:valAx>
        <c:axId val="192132075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213226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80A489-9093-C54A-B1C3-374F661A0010}" type="datetimeFigureOut">
              <a:rPr lang="en-US" smtClean="0"/>
              <a:t>8/10/2023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A7A1A-8011-3A42-91B8-EE1BD44E4455}" type="slidenum">
              <a:rPr lang="en-US" smtClean="0"/>
              <a:t>‹#›</a:t>
            </a:fld>
            <a:endParaRPr lang="en-US"/>
          </a:p>
        </p:txBody>
      </p:sp>
    </p:spTree>
    <p:extLst>
      <p:ext uri="{BB962C8B-B14F-4D97-AF65-F5344CB8AC3E}">
        <p14:creationId xmlns:p14="http://schemas.microsoft.com/office/powerpoint/2010/main" val="192069106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AA7A1A-8011-3A42-91B8-EE1BD44E4455}" type="slidenum">
              <a:rPr lang="en-US" smtClean="0"/>
              <a:t>1</a:t>
            </a:fld>
            <a:endParaRPr lang="en-US"/>
          </a:p>
        </p:txBody>
      </p:sp>
    </p:spTree>
    <p:extLst>
      <p:ext uri="{BB962C8B-B14F-4D97-AF65-F5344CB8AC3E}">
        <p14:creationId xmlns:p14="http://schemas.microsoft.com/office/powerpoint/2010/main" val="2839681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xfrm>
            <a:off x="396875" y="700088"/>
            <a:ext cx="6156325" cy="3463925"/>
          </a:xfrm>
          <a:solidFill>
            <a:srgbClr val="729FCF"/>
          </a:solidFill>
          <a:ln w="25400">
            <a:solidFill>
              <a:srgbClr val="3465AF"/>
            </a:solidFill>
          </a:ln>
        </p:spPr>
      </p:sp>
      <p:sp>
        <p:nvSpPr>
          <p:cNvPr id="55299" name="Notes Placeholder 2"/>
          <p:cNvSpPr>
            <a:spLocks noGrp="1"/>
          </p:cNvSpPr>
          <p:nvPr>
            <p:ph type="body" sz="quarter" idx="1"/>
          </p:nvPr>
        </p:nvSpPr>
        <p:spPr>
          <a:xfrm>
            <a:off x="695008" y="4387136"/>
            <a:ext cx="5560060" cy="27900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ltLang="en-US">
              <a:latin typeface="Arial" pitchFamily="34" charset="0"/>
            </a:endParaRPr>
          </a:p>
        </p:txBody>
      </p:sp>
    </p:spTree>
    <p:extLst>
      <p:ext uri="{BB962C8B-B14F-4D97-AF65-F5344CB8AC3E}">
        <p14:creationId xmlns:p14="http://schemas.microsoft.com/office/powerpoint/2010/main" val="2186826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p:spPr>
        <p:txBody>
          <a:bodyPr/>
          <a:lstStyle/>
          <a:p>
            <a:endParaRPr lang="en-US" altLang="en-US"/>
          </a:p>
        </p:txBody>
      </p:sp>
      <p:sp>
        <p:nvSpPr>
          <p:cNvPr id="31748" name="Slide Number Placeholder 3"/>
          <p:cNvSpPr>
            <a:spLocks noGrp="1"/>
          </p:cNvSpPr>
          <p:nvPr>
            <p:ph type="sldNum" sz="quarter" idx="5"/>
          </p:nvPr>
        </p:nvSpPr>
        <p:spPr>
          <a:noFill/>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462254D-5D85-4FDB-B2D4-F117AA7FBD64}"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83378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AA7A1A-8011-3A42-91B8-EE1BD44E4455}" type="slidenum">
              <a:rPr lang="en-US" smtClean="0"/>
              <a:t>12</a:t>
            </a:fld>
            <a:endParaRPr lang="en-US"/>
          </a:p>
        </p:txBody>
      </p:sp>
    </p:spTree>
    <p:extLst>
      <p:ext uri="{BB962C8B-B14F-4D97-AF65-F5344CB8AC3E}">
        <p14:creationId xmlns:p14="http://schemas.microsoft.com/office/powerpoint/2010/main" val="2801656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AA7A1A-8011-3A42-91B8-EE1BD44E4455}" type="slidenum">
              <a:rPr kumimoji="0" lang="en-US"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4252000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AA7A1A-8011-3A42-91B8-EE1BD44E4455}" type="slidenum">
              <a:rPr lang="en-US" smtClean="0"/>
              <a:t>15</a:t>
            </a:fld>
            <a:endParaRPr lang="en-US"/>
          </a:p>
        </p:txBody>
      </p:sp>
    </p:spTree>
    <p:extLst>
      <p:ext uri="{BB962C8B-B14F-4D97-AF65-F5344CB8AC3E}">
        <p14:creationId xmlns:p14="http://schemas.microsoft.com/office/powerpoint/2010/main" val="1837685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AA7A1A-8011-3A42-91B8-EE1BD44E4455}" type="slidenum">
              <a:rPr lang="en-US" smtClean="0"/>
              <a:t>16</a:t>
            </a:fld>
            <a:endParaRPr lang="en-US"/>
          </a:p>
        </p:txBody>
      </p:sp>
    </p:spTree>
    <p:extLst>
      <p:ext uri="{BB962C8B-B14F-4D97-AF65-F5344CB8AC3E}">
        <p14:creationId xmlns:p14="http://schemas.microsoft.com/office/powerpoint/2010/main" val="10734239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AA7A1A-8011-3A42-91B8-EE1BD44E445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28057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2926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AA7A1A-8011-3A42-91B8-EE1BD44E4455}" type="slidenum">
              <a:rPr lang="en-US" smtClean="0"/>
              <a:t>30</a:t>
            </a:fld>
            <a:endParaRPr lang="en-US"/>
          </a:p>
        </p:txBody>
      </p:sp>
    </p:spTree>
    <p:extLst>
      <p:ext uri="{BB962C8B-B14F-4D97-AF65-F5344CB8AC3E}">
        <p14:creationId xmlns:p14="http://schemas.microsoft.com/office/powerpoint/2010/main" val="2728734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AA7A1A-8011-3A42-91B8-EE1BD44E4455}" type="slidenum">
              <a:rPr lang="en-US" smtClean="0"/>
              <a:t>32</a:t>
            </a:fld>
            <a:endParaRPr lang="en-US"/>
          </a:p>
        </p:txBody>
      </p:sp>
    </p:spTree>
    <p:extLst>
      <p:ext uri="{BB962C8B-B14F-4D97-AF65-F5344CB8AC3E}">
        <p14:creationId xmlns:p14="http://schemas.microsoft.com/office/powerpoint/2010/main" val="4080193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AA7A1A-8011-3A42-91B8-EE1BD44E4455}" type="slidenum">
              <a:rPr lang="en-US" smtClean="0"/>
              <a:t>33</a:t>
            </a:fld>
            <a:endParaRPr lang="en-US"/>
          </a:p>
        </p:txBody>
      </p:sp>
    </p:spTree>
    <p:extLst>
      <p:ext uri="{BB962C8B-B14F-4D97-AF65-F5344CB8AC3E}">
        <p14:creationId xmlns:p14="http://schemas.microsoft.com/office/powerpoint/2010/main" val="13923354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AA7A1A-8011-3A42-91B8-EE1BD44E4455}" type="slidenum">
              <a:rPr lang="en-US" smtClean="0"/>
              <a:t>34</a:t>
            </a:fld>
            <a:endParaRPr lang="en-US"/>
          </a:p>
        </p:txBody>
      </p:sp>
    </p:spTree>
    <p:extLst>
      <p:ext uri="{BB962C8B-B14F-4D97-AF65-F5344CB8AC3E}">
        <p14:creationId xmlns:p14="http://schemas.microsoft.com/office/powerpoint/2010/main" val="1688795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p:spPr>
        <p:txBody>
          <a:bodyPr/>
          <a:lstStyle/>
          <a:p>
            <a:endParaRPr lang="en-US" altLang="en-US"/>
          </a:p>
        </p:txBody>
      </p:sp>
      <p:sp>
        <p:nvSpPr>
          <p:cNvPr id="31748" name="Slide Number Placeholder 3"/>
          <p:cNvSpPr>
            <a:spLocks noGrp="1"/>
          </p:cNvSpPr>
          <p:nvPr>
            <p:ph type="sldNum" sz="quarter" idx="5"/>
          </p:nvPr>
        </p:nvSpPr>
        <p:spPr>
          <a:noFill/>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462254D-5D85-4FDB-B2D4-F117AA7FBD64}"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1405618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ection Break">
    <p:spTree>
      <p:nvGrpSpPr>
        <p:cNvPr id="1" name=""/>
        <p:cNvGrpSpPr/>
        <p:nvPr/>
      </p:nvGrpSpPr>
      <p:grpSpPr>
        <a:xfrm>
          <a:off x="0" y="0"/>
          <a:ext cx="0" cy="0"/>
          <a:chOff x="0" y="0"/>
          <a:chExt cx="0" cy="0"/>
        </a:xfrm>
      </p:grpSpPr>
      <p:pic>
        <p:nvPicPr>
          <p:cNvPr id="6" name="Picture 2" descr="C:\Users\amiesen\Desktop\anlrgbpptlogo.png"/>
          <p:cNvPicPr>
            <a:picLocks noChangeAspect="1" noChangeArrowheads="1"/>
          </p:cNvPicPr>
          <p:nvPr userDrawn="1"/>
        </p:nvPicPr>
        <p:blipFill>
          <a:blip r:embed="rId2" cstate="hqprint">
            <a:extLst>
              <a:ext uri="{28A0092B-C50C-407E-A947-70E740481C1C}">
                <a14:useLocalDpi xmlns:a14="http://schemas.microsoft.com/office/drawing/2010/main"/>
              </a:ext>
            </a:extLst>
          </a:blip>
          <a:srcRect/>
          <a:stretch>
            <a:fillRect/>
          </a:stretch>
        </p:blipFill>
        <p:spPr bwMode="auto">
          <a:xfrm>
            <a:off x="7399754" y="4562475"/>
            <a:ext cx="1540844" cy="555086"/>
          </a:xfrm>
          <a:prstGeom prst="rect">
            <a:avLst/>
          </a:prstGeom>
          <a:noFill/>
          <a:extLst>
            <a:ext uri="{909E8E84-426E-40dd-AFC4-6F175D3DCCD1}">
              <a14:hiddenFill xmlns="" xmlns:a14="http://schemas.microsoft.com/office/drawing/2010/main">
                <a:solidFill>
                  <a:srgbClr val="FFFFFF"/>
                </a:solidFill>
              </a14:hiddenFill>
            </a:ext>
          </a:extLst>
        </p:spPr>
      </p:pic>
      <p:pic>
        <p:nvPicPr>
          <p:cNvPr id="37" name="Picture 36" descr="aerial view of Argonne with APS in front 5730-00068.jpg"/>
          <p:cNvPicPr>
            <a:picLocks noChangeAspect="1"/>
          </p:cNvPicPr>
          <p:nvPr userDrawn="1"/>
        </p:nvPicPr>
        <p:blipFill rotWithShape="1">
          <a:blip r:embed="rId3" cstate="email">
            <a:extLst>
              <a:ext uri="{28A0092B-C50C-407E-A947-70E740481C1C}">
                <a14:useLocalDpi xmlns:a14="http://schemas.microsoft.com/office/drawing/2010/main"/>
              </a:ext>
            </a:extLst>
          </a:blip>
          <a:srcRect t="10682" b="7135"/>
          <a:stretch/>
        </p:blipFill>
        <p:spPr>
          <a:xfrm>
            <a:off x="0" y="0"/>
            <a:ext cx="9144000" cy="4488688"/>
          </a:xfrm>
          <a:prstGeom prst="rect">
            <a:avLst/>
          </a:prstGeom>
        </p:spPr>
      </p:pic>
      <p:sp>
        <p:nvSpPr>
          <p:cNvPr id="3" name="Text Placeholder 2"/>
          <p:cNvSpPr>
            <a:spLocks noGrp="1"/>
          </p:cNvSpPr>
          <p:nvPr>
            <p:ph type="body" sz="quarter" idx="10" hasCustomPrompt="1"/>
          </p:nvPr>
        </p:nvSpPr>
        <p:spPr>
          <a:xfrm>
            <a:off x="0" y="-10684"/>
            <a:ext cx="9143999" cy="4499372"/>
          </a:xfrm>
          <a:solidFill>
            <a:schemeClr val="accent2">
              <a:alpha val="90000"/>
            </a:schemeClr>
          </a:solidFill>
        </p:spPr>
        <p:txBody>
          <a:bodyPr lIns="457200" tIns="0" bIns="457200" anchor="ctr"/>
          <a:lstStyle>
            <a:lvl1pPr marL="0" indent="0">
              <a:buNone/>
              <a:defRPr sz="2800" b="1" cap="all" baseline="0">
                <a:solidFill>
                  <a:schemeClr val="bg1"/>
                </a:solidFill>
              </a:defRPr>
            </a:lvl1pPr>
          </a:lstStyle>
          <a:p>
            <a:pPr lvl="0"/>
            <a:r>
              <a:rPr lang="en-US" dirty="0"/>
              <a:t>Type in SECTION BREAK TITLE</a:t>
            </a:r>
          </a:p>
        </p:txBody>
      </p:sp>
      <p:pic>
        <p:nvPicPr>
          <p:cNvPr id="7" name="Picture 6"/>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443121" y="4702076"/>
            <a:ext cx="2046368" cy="260262"/>
          </a:xfrm>
          <a:prstGeom prst="rect">
            <a:avLst/>
          </a:prstGeom>
        </p:spPr>
      </p:pic>
    </p:spTree>
    <p:extLst>
      <p:ext uri="{BB962C8B-B14F-4D97-AF65-F5344CB8AC3E}">
        <p14:creationId xmlns:p14="http://schemas.microsoft.com/office/powerpoint/2010/main" val="18618193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BASIC CONTENT SLIDE</a:t>
            </a:r>
            <a:br>
              <a:rPr lang="en-US" dirty="0"/>
            </a:br>
            <a:r>
              <a:rPr lang="en-US" dirty="0"/>
              <a:t>one or two lines for headline</a:t>
            </a:r>
          </a:p>
        </p:txBody>
      </p:sp>
      <p:sp>
        <p:nvSpPr>
          <p:cNvPr id="3" name="Content Placeholder 2"/>
          <p:cNvSpPr>
            <a:spLocks noGrp="1"/>
          </p:cNvSpPr>
          <p:nvPr>
            <p:ph idx="1" hasCustomPrompt="1"/>
          </p:nvPr>
        </p:nvSpPr>
        <p:spPr>
          <a:xfrm>
            <a:off x="457201" y="1408346"/>
            <a:ext cx="8372901" cy="3317082"/>
          </a:xfrm>
        </p:spPr>
        <p:txBody>
          <a:bodyPr/>
          <a:lstStyle>
            <a:lvl1pPr>
              <a:defRPr baseline="0"/>
            </a:lvl1pPr>
          </a:lstStyle>
          <a:p>
            <a:pPr lvl="0"/>
            <a:r>
              <a:rPr lang="en-US" dirty="0"/>
              <a:t>Click to add 1st-level bullet. Click an icon below to add table, graph or other imagery.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2" hasCustomPrompt="1"/>
          </p:nvPr>
        </p:nvSpPr>
        <p:spPr>
          <a:xfrm>
            <a:off x="457201" y="1009912"/>
            <a:ext cx="8372901" cy="374786"/>
          </a:xfrm>
        </p:spPr>
        <p:txBody>
          <a:bodyPr bIns="0">
            <a:noAutofit/>
          </a:bodyPr>
          <a:lstStyle>
            <a:lvl1pPr marL="0" indent="0">
              <a:lnSpc>
                <a:spcPct val="90000"/>
              </a:lnSpc>
              <a:spcBef>
                <a:spcPts val="0"/>
              </a:spcBef>
              <a:buNone/>
              <a:defRPr sz="2000" b="1" baseline="0">
                <a:solidFill>
                  <a:schemeClr val="accent2"/>
                </a:solidFill>
              </a:defRPr>
            </a:lvl1pPr>
          </a:lstStyle>
          <a:p>
            <a:r>
              <a:rPr lang="en-US" dirty="0"/>
              <a:t>Slide subtitle optional -  delete as needed</a:t>
            </a:r>
          </a:p>
        </p:txBody>
      </p:sp>
      <p:sp>
        <p:nvSpPr>
          <p:cNvPr id="8" name="Slide Number Placeholder 7"/>
          <p:cNvSpPr>
            <a:spLocks noGrp="1"/>
          </p:cNvSpPr>
          <p:nvPr>
            <p:ph type="sldNum" sz="quarter" idx="13"/>
          </p:nvPr>
        </p:nvSpPr>
        <p:spPr/>
        <p:txBody>
          <a:bodyPr/>
          <a:lstStyle/>
          <a:p>
            <a:fld id="{AEFAAC5A-9C4F-4278-920D-DF2BAB595749}" type="slidenum">
              <a:rPr lang="en-US" smtClean="0"/>
              <a:pPr/>
              <a:t>‹#›</a:t>
            </a:fld>
            <a:endParaRPr lang="en-US" dirty="0"/>
          </a:p>
        </p:txBody>
      </p:sp>
    </p:spTree>
    <p:extLst>
      <p:ext uri="{BB962C8B-B14F-4D97-AF65-F5344CB8AC3E}">
        <p14:creationId xmlns:p14="http://schemas.microsoft.com/office/powerpoint/2010/main" val="21205450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367903"/>
            <a:ext cx="8372901" cy="621711"/>
          </a:xfrm>
        </p:spPr>
        <p:txBody>
          <a:bodyPr/>
          <a:lstStyle>
            <a:lvl1pPr>
              <a:defRPr b="1"/>
            </a:lvl1pPr>
          </a:lstStyle>
          <a:p>
            <a:r>
              <a:rPr lang="en-US" dirty="0"/>
              <a:t>TITLE AND CONTENT </a:t>
            </a:r>
            <a:br>
              <a:rPr lang="en-US" dirty="0"/>
            </a:br>
            <a:r>
              <a:rPr lang="en-US" dirty="0"/>
              <a:t>Headline in </a:t>
            </a:r>
            <a:r>
              <a:rPr lang="en-US" dirty="0" err="1"/>
              <a:t>arial</a:t>
            </a:r>
            <a:r>
              <a:rPr lang="en-US" dirty="0"/>
              <a:t> and all caps</a:t>
            </a:r>
          </a:p>
        </p:txBody>
      </p:sp>
      <p:sp>
        <p:nvSpPr>
          <p:cNvPr id="6" name="Text Placeholder 5"/>
          <p:cNvSpPr>
            <a:spLocks noGrp="1"/>
          </p:cNvSpPr>
          <p:nvPr>
            <p:ph type="body" sz="quarter" idx="12" hasCustomPrompt="1"/>
          </p:nvPr>
        </p:nvSpPr>
        <p:spPr>
          <a:xfrm>
            <a:off x="457201" y="1019437"/>
            <a:ext cx="8372901" cy="374786"/>
          </a:xfrm>
        </p:spPr>
        <p:txBody>
          <a:bodyPr bIns="0">
            <a:no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
        <p:nvSpPr>
          <p:cNvPr id="4" name="TextBox 3"/>
          <p:cNvSpPr txBox="1"/>
          <p:nvPr userDrawn="1"/>
        </p:nvSpPr>
        <p:spPr>
          <a:xfrm>
            <a:off x="2148350" y="1084175"/>
            <a:ext cx="184731" cy="369332"/>
          </a:xfrm>
          <a:prstGeom prst="rect">
            <a:avLst/>
          </a:prstGeom>
          <a:noFill/>
        </p:spPr>
        <p:txBody>
          <a:bodyPr wrap="none" rtlCol="0">
            <a:spAutoFit/>
          </a:bodyPr>
          <a:lstStyle/>
          <a:p>
            <a:endParaRPr lang="en-US" dirty="0"/>
          </a:p>
        </p:txBody>
      </p:sp>
      <p:sp>
        <p:nvSpPr>
          <p:cNvPr id="7" name="Slide Number Placeholder 6"/>
          <p:cNvSpPr>
            <a:spLocks noGrp="1"/>
          </p:cNvSpPr>
          <p:nvPr>
            <p:ph type="sldNum" sz="quarter" idx="13"/>
          </p:nvPr>
        </p:nvSpPr>
        <p:spPr/>
        <p:txBody>
          <a:bodyPr/>
          <a:lstStyle/>
          <a:p>
            <a:fld id="{AEFAAC5A-9C4F-4278-920D-DF2BAB595749}" type="slidenum">
              <a:rPr lang="en-US" smtClean="0"/>
              <a:pPr/>
              <a:t>‹#›</a:t>
            </a:fld>
            <a:endParaRPr lang="en-US" dirty="0"/>
          </a:p>
        </p:txBody>
      </p:sp>
    </p:spTree>
    <p:extLst>
      <p:ext uri="{BB962C8B-B14F-4D97-AF65-F5344CB8AC3E}">
        <p14:creationId xmlns:p14="http://schemas.microsoft.com/office/powerpoint/2010/main" val="39814670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lumns-TWO">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AEFAAC5A-9C4F-4278-920D-DF2BAB595749}" type="slidenum">
              <a:rPr lang="en-US" smtClean="0"/>
              <a:pPr/>
              <a:t>‹#›</a:t>
            </a:fld>
            <a:endParaRPr lang="en-US" dirty="0"/>
          </a:p>
        </p:txBody>
      </p:sp>
      <p:sp>
        <p:nvSpPr>
          <p:cNvPr id="7" name="Text Placeholder 5"/>
          <p:cNvSpPr>
            <a:spLocks noGrp="1"/>
          </p:cNvSpPr>
          <p:nvPr>
            <p:ph type="body" sz="quarter" idx="12" hasCustomPrompt="1"/>
          </p:nvPr>
        </p:nvSpPr>
        <p:spPr>
          <a:xfrm>
            <a:off x="457201" y="1030288"/>
            <a:ext cx="8372901" cy="374786"/>
          </a:xfrm>
        </p:spPr>
        <p:txBody>
          <a:bodyPr bIns="0">
            <a:no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
        <p:nvSpPr>
          <p:cNvPr id="4" name="Text Placeholder 3"/>
          <p:cNvSpPr>
            <a:spLocks noGrp="1"/>
          </p:cNvSpPr>
          <p:nvPr>
            <p:ph type="body" sz="quarter" idx="13"/>
          </p:nvPr>
        </p:nvSpPr>
        <p:spPr>
          <a:xfrm>
            <a:off x="457200" y="1428723"/>
            <a:ext cx="4023360" cy="3317081"/>
          </a:xfrm>
        </p:spPr>
        <p:txBody>
          <a:bodyPr/>
          <a:lstStyle>
            <a:lvl1pPr>
              <a:defRPr sz="1800"/>
            </a:lvl1pPr>
            <a:lvl2pPr marL="457200" indent="-173038">
              <a:spcBef>
                <a:spcPts val="0"/>
              </a:spcBef>
              <a:defRPr sz="1800"/>
            </a:lvl2pPr>
            <a:lvl3pPr marL="627063" indent="-128588">
              <a:defRPr sz="1800"/>
            </a:lvl3pPr>
            <a:lvl4pPr marL="865188" indent="-171450">
              <a:defRPr sz="1800"/>
            </a:lvl4pPr>
            <a:lvl5pPr marL="1084263" indent="-171450">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3"/>
          <p:cNvSpPr>
            <a:spLocks noGrp="1"/>
          </p:cNvSpPr>
          <p:nvPr>
            <p:ph type="body" sz="quarter" idx="14"/>
          </p:nvPr>
        </p:nvSpPr>
        <p:spPr>
          <a:xfrm>
            <a:off x="4700588" y="1418007"/>
            <a:ext cx="4023360" cy="3317081"/>
          </a:xfrm>
        </p:spPr>
        <p:txBody>
          <a:bodyPr/>
          <a:lstStyle>
            <a:lvl1pPr>
              <a:defRPr sz="1800"/>
            </a:lvl1pPr>
            <a:lvl2pPr marL="457200" indent="-173038">
              <a:spcBef>
                <a:spcPts val="0"/>
              </a:spcBef>
              <a:defRPr sz="1800"/>
            </a:lvl2pPr>
            <a:lvl3pPr marL="627063" indent="-128588">
              <a:defRPr sz="1800"/>
            </a:lvl3pPr>
            <a:lvl4pPr marL="865188" indent="-171450">
              <a:defRPr sz="1800"/>
            </a:lvl4pPr>
            <a:lvl5pPr marL="1084263" indent="-171450">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hasCustomPrompt="1"/>
          </p:nvPr>
        </p:nvSpPr>
        <p:spPr/>
        <p:txBody>
          <a:bodyPr/>
          <a:lstStyle>
            <a:lvl1pPr>
              <a:defRPr/>
            </a:lvl1pPr>
          </a:lstStyle>
          <a:p>
            <a:r>
              <a:rPr lang="en-US" dirty="0"/>
              <a:t>Two-column CONTENT slide</a:t>
            </a:r>
            <a:br>
              <a:rPr lang="en-US" dirty="0"/>
            </a:br>
            <a:r>
              <a:rPr lang="en-US" dirty="0"/>
              <a:t>one or two lines for headline</a:t>
            </a:r>
          </a:p>
        </p:txBody>
      </p:sp>
    </p:spTree>
    <p:extLst>
      <p:ext uri="{BB962C8B-B14F-4D97-AF65-F5344CB8AC3E}">
        <p14:creationId xmlns:p14="http://schemas.microsoft.com/office/powerpoint/2010/main" val="34075724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lumns-TWO w/boxed heads">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a:xfrm>
            <a:off x="460895" y="1840702"/>
            <a:ext cx="4114800" cy="2876912"/>
          </a:xfrm>
          <a:ln>
            <a:solidFill>
              <a:schemeClr val="bg1">
                <a:lumMod val="50000"/>
              </a:schemeClr>
            </a:solidFill>
          </a:ln>
        </p:spPr>
        <p:txBody>
          <a:bodyPr lIns="182880" tIns="91440" rIns="91440"/>
          <a:lstStyle>
            <a:lvl1pPr>
              <a:defRPr sz="1800"/>
            </a:lvl1pPr>
            <a:lvl2pPr marL="457200" indent="-173038">
              <a:defRPr sz="1800"/>
            </a:lvl2pPr>
            <a:lvl3pPr marL="627063" indent="-128588">
              <a:defRPr sz="1800"/>
            </a:lvl3pPr>
            <a:lvl4pPr marL="865188" indent="-171450">
              <a:defRPr sz="1800"/>
            </a:lvl4pPr>
            <a:lvl5pPr marL="1084263" indent="-171450">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3"/>
          <p:cNvSpPr>
            <a:spLocks noGrp="1"/>
          </p:cNvSpPr>
          <p:nvPr>
            <p:ph type="body" sz="quarter" idx="14"/>
          </p:nvPr>
        </p:nvSpPr>
        <p:spPr>
          <a:xfrm>
            <a:off x="4714875" y="1840702"/>
            <a:ext cx="4114800" cy="2876912"/>
          </a:xfrm>
          <a:ln>
            <a:solidFill>
              <a:schemeClr val="bg1">
                <a:lumMod val="50000"/>
              </a:schemeClr>
            </a:solidFill>
          </a:ln>
        </p:spPr>
        <p:txBody>
          <a:bodyPr lIns="182880" tIns="91440" rIns="91440"/>
          <a:lstStyle>
            <a:lvl1pPr>
              <a:defRPr sz="1800"/>
            </a:lvl1pPr>
            <a:lvl2pPr marL="457200" indent="-173038">
              <a:defRPr sz="1800"/>
            </a:lvl2pPr>
            <a:lvl3pPr marL="627063" indent="-128588">
              <a:defRPr sz="1800"/>
            </a:lvl3pPr>
            <a:lvl4pPr marL="865188" indent="-171450">
              <a:defRPr sz="1800"/>
            </a:lvl4pPr>
            <a:lvl5pPr marL="1084263" indent="-171450">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3"/>
          <p:cNvSpPr>
            <a:spLocks noGrp="1"/>
          </p:cNvSpPr>
          <p:nvPr>
            <p:ph type="body" sz="quarter" idx="16" hasCustomPrompt="1"/>
          </p:nvPr>
        </p:nvSpPr>
        <p:spPr>
          <a:xfrm>
            <a:off x="4714875" y="1406047"/>
            <a:ext cx="4114800" cy="465749"/>
          </a:xfrm>
          <a:prstGeom prst="rect">
            <a:avLst/>
          </a:prstGeom>
          <a:solidFill>
            <a:schemeClr val="accent1"/>
          </a:solidFill>
          <a:ln w="9525">
            <a:solidFill>
              <a:schemeClr val="accent1"/>
            </a:solidFill>
            <a:miter lim="800000"/>
          </a:ln>
        </p:spPr>
        <p:txBody>
          <a:bodyPr lIns="182880" bIns="0" anchor="ctr"/>
          <a:lstStyle>
            <a:lvl1pPr marL="0" indent="0" algn="l">
              <a:lnSpc>
                <a:spcPct val="100000"/>
              </a:lnSpc>
              <a:buNone/>
              <a:defRPr sz="1800" b="1" cap="all" baseline="0">
                <a:solidFill>
                  <a:schemeClr val="bg1"/>
                </a:solidFill>
              </a:defRPr>
            </a:lvl1pPr>
            <a:lvl2pPr marL="457200" indent="-173038">
              <a:defRPr sz="1600"/>
            </a:lvl2pPr>
            <a:lvl3pPr marL="627063" indent="-128588">
              <a:defRPr sz="1400"/>
            </a:lvl3pPr>
            <a:lvl4pPr marL="865188" indent="-171450">
              <a:defRPr sz="1200"/>
            </a:lvl4pPr>
            <a:lvl5pPr marL="1084263" indent="-171450">
              <a:defRPr sz="1200"/>
            </a:lvl5pPr>
          </a:lstStyle>
          <a:p>
            <a:pPr lvl="0"/>
            <a:r>
              <a:rPr lang="en-US" dirty="0"/>
              <a:t>Click to Add Headline</a:t>
            </a:r>
          </a:p>
        </p:txBody>
      </p:sp>
      <p:sp>
        <p:nvSpPr>
          <p:cNvPr id="5" name="Slide Number Placeholder 4"/>
          <p:cNvSpPr>
            <a:spLocks noGrp="1"/>
          </p:cNvSpPr>
          <p:nvPr>
            <p:ph type="sldNum" sz="quarter" idx="10"/>
          </p:nvPr>
        </p:nvSpPr>
        <p:spPr/>
        <p:txBody>
          <a:bodyPr/>
          <a:lstStyle/>
          <a:p>
            <a:fld id="{AEFAAC5A-9C4F-4278-920D-DF2BAB595749}" type="slidenum">
              <a:rPr lang="en-US" smtClean="0"/>
              <a:pPr/>
              <a:t>‹#›</a:t>
            </a:fld>
            <a:endParaRPr lang="en-US" dirty="0"/>
          </a:p>
        </p:txBody>
      </p:sp>
      <p:sp>
        <p:nvSpPr>
          <p:cNvPr id="7" name="Text Placeholder 5"/>
          <p:cNvSpPr>
            <a:spLocks noGrp="1"/>
          </p:cNvSpPr>
          <p:nvPr>
            <p:ph type="body" sz="quarter" idx="12" hasCustomPrompt="1"/>
          </p:nvPr>
        </p:nvSpPr>
        <p:spPr>
          <a:xfrm>
            <a:off x="457201" y="1019437"/>
            <a:ext cx="8372901" cy="374786"/>
          </a:xfrm>
          <a:noFill/>
        </p:spPr>
        <p:txBody>
          <a:bodyPr bIns="0">
            <a:no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
        <p:nvSpPr>
          <p:cNvPr id="9" name="Text Placeholder 3"/>
          <p:cNvSpPr>
            <a:spLocks noGrp="1"/>
          </p:cNvSpPr>
          <p:nvPr>
            <p:ph type="body" sz="quarter" idx="15" hasCustomPrompt="1"/>
          </p:nvPr>
        </p:nvSpPr>
        <p:spPr>
          <a:xfrm>
            <a:off x="460895" y="1406047"/>
            <a:ext cx="4114800" cy="465749"/>
          </a:xfrm>
          <a:prstGeom prst="rect">
            <a:avLst/>
          </a:prstGeom>
          <a:solidFill>
            <a:schemeClr val="accent1"/>
          </a:solidFill>
          <a:ln w="9525">
            <a:solidFill>
              <a:schemeClr val="accent1"/>
            </a:solidFill>
            <a:miter lim="800000"/>
          </a:ln>
          <a:effectLst/>
        </p:spPr>
        <p:txBody>
          <a:bodyPr lIns="182880" bIns="0" anchor="ctr"/>
          <a:lstStyle>
            <a:lvl1pPr marL="0" indent="0" algn="l">
              <a:lnSpc>
                <a:spcPct val="100000"/>
              </a:lnSpc>
              <a:buNone/>
              <a:defRPr sz="1800" b="1" cap="all" baseline="0">
                <a:solidFill>
                  <a:schemeClr val="bg1"/>
                </a:solidFill>
              </a:defRPr>
            </a:lvl1pPr>
            <a:lvl2pPr marL="457200" indent="-173038">
              <a:defRPr sz="1600"/>
            </a:lvl2pPr>
            <a:lvl3pPr marL="627063" indent="-128588">
              <a:defRPr sz="1400"/>
            </a:lvl3pPr>
            <a:lvl4pPr marL="865188" indent="-171450">
              <a:defRPr sz="1200"/>
            </a:lvl4pPr>
            <a:lvl5pPr marL="1084263" indent="-171450">
              <a:defRPr sz="1200"/>
            </a:lvl5pPr>
          </a:lstStyle>
          <a:p>
            <a:pPr lvl="0"/>
            <a:r>
              <a:rPr lang="en-US" dirty="0"/>
              <a:t>Click to Add Headline</a:t>
            </a:r>
          </a:p>
        </p:txBody>
      </p:sp>
      <p:sp>
        <p:nvSpPr>
          <p:cNvPr id="2" name="Title 1"/>
          <p:cNvSpPr>
            <a:spLocks noGrp="1"/>
          </p:cNvSpPr>
          <p:nvPr>
            <p:ph type="title" hasCustomPrompt="1"/>
          </p:nvPr>
        </p:nvSpPr>
        <p:spPr/>
        <p:txBody>
          <a:bodyPr/>
          <a:lstStyle>
            <a:lvl1pPr>
              <a:defRPr baseline="0"/>
            </a:lvl1pPr>
          </a:lstStyle>
          <a:p>
            <a:r>
              <a:rPr lang="en-US" dirty="0"/>
              <a:t>Two-column CONTENT slide</a:t>
            </a:r>
            <a:br>
              <a:rPr lang="en-US" dirty="0"/>
            </a:br>
            <a:r>
              <a:rPr lang="en-US" dirty="0"/>
              <a:t>with box treatment</a:t>
            </a:r>
          </a:p>
        </p:txBody>
      </p:sp>
    </p:spTree>
    <p:extLst>
      <p:ext uri="{BB962C8B-B14F-4D97-AF65-F5344CB8AC3E}">
        <p14:creationId xmlns:p14="http://schemas.microsoft.com/office/powerpoint/2010/main" val="34234057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IMAGES - Vertical">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A5FEC96C-AFD1-4C49-9493-F5643E5E2E8F}" type="slidenum">
              <a:rPr lang="en-US" smtClean="0"/>
              <a:t>‹#›</a:t>
            </a:fld>
            <a:endParaRPr lang="en-US"/>
          </a:p>
        </p:txBody>
      </p:sp>
      <p:sp>
        <p:nvSpPr>
          <p:cNvPr id="4" name="Text Placeholder 3"/>
          <p:cNvSpPr>
            <a:spLocks noGrp="1"/>
          </p:cNvSpPr>
          <p:nvPr>
            <p:ph type="body" sz="quarter" idx="13"/>
          </p:nvPr>
        </p:nvSpPr>
        <p:spPr>
          <a:xfrm>
            <a:off x="4503575" y="1417872"/>
            <a:ext cx="4319750" cy="1540832"/>
          </a:xfrm>
        </p:spPr>
        <p:txBody>
          <a:bodyPr tIns="0"/>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spcBef>
                <a:spcPts val="0"/>
              </a:spcBef>
              <a:defRPr sz="1800"/>
            </a:lvl4pPr>
            <a:lvl5pPr marL="1084263" indent="-171450">
              <a:spcBef>
                <a:spcPts val="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4"/>
          <p:cNvSpPr>
            <a:spLocks noGrp="1"/>
          </p:cNvSpPr>
          <p:nvPr>
            <p:ph type="pic" sz="quarter" idx="15" hasCustomPrompt="1"/>
          </p:nvPr>
        </p:nvSpPr>
        <p:spPr>
          <a:xfrm>
            <a:off x="495680" y="1417871"/>
            <a:ext cx="3729481" cy="1565882"/>
          </a:xfrm>
          <a:solidFill>
            <a:schemeClr val="bg1">
              <a:lumMod val="75000"/>
            </a:schemeClr>
          </a:solidFill>
        </p:spPr>
        <p:txBody>
          <a:bodyPr tIns="365760"/>
          <a:lstStyle>
            <a:lvl1pPr marL="0" indent="0" algn="ctr">
              <a:buNone/>
              <a:defRPr baseline="0"/>
            </a:lvl1pPr>
          </a:lstStyle>
          <a:p>
            <a:r>
              <a:rPr lang="en-US" dirty="0"/>
              <a:t>Click icon to insert an image</a:t>
            </a:r>
          </a:p>
        </p:txBody>
      </p:sp>
      <p:sp>
        <p:nvSpPr>
          <p:cNvPr id="12" name="Picture Placeholder 4"/>
          <p:cNvSpPr>
            <a:spLocks noGrp="1"/>
          </p:cNvSpPr>
          <p:nvPr>
            <p:ph type="pic" sz="quarter" idx="16" hasCustomPrompt="1"/>
          </p:nvPr>
        </p:nvSpPr>
        <p:spPr>
          <a:xfrm>
            <a:off x="495680" y="3203316"/>
            <a:ext cx="3729481" cy="1565882"/>
          </a:xfrm>
          <a:solidFill>
            <a:schemeClr val="bg1">
              <a:lumMod val="75000"/>
            </a:schemeClr>
          </a:solidFill>
        </p:spPr>
        <p:txBody>
          <a:bodyPr tIns="365760"/>
          <a:lstStyle>
            <a:lvl1pPr marL="0" indent="0" algn="ctr">
              <a:buNone/>
              <a:defRPr baseline="0"/>
            </a:lvl1pPr>
          </a:lstStyle>
          <a:p>
            <a:r>
              <a:rPr lang="en-US" dirty="0"/>
              <a:t>Click icon to insert an image</a:t>
            </a:r>
          </a:p>
        </p:txBody>
      </p:sp>
      <p:sp>
        <p:nvSpPr>
          <p:cNvPr id="2" name="Title 1"/>
          <p:cNvSpPr>
            <a:spLocks noGrp="1"/>
          </p:cNvSpPr>
          <p:nvPr>
            <p:ph type="title" hasCustomPrompt="1"/>
          </p:nvPr>
        </p:nvSpPr>
        <p:spPr/>
        <p:txBody>
          <a:bodyPr/>
          <a:lstStyle>
            <a:lvl1pPr>
              <a:defRPr baseline="0"/>
            </a:lvl1pPr>
          </a:lstStyle>
          <a:p>
            <a:r>
              <a:rPr lang="en-US" dirty="0"/>
              <a:t>TWO IMAGES – VERTICAL</a:t>
            </a:r>
            <a:br>
              <a:rPr lang="en-US" dirty="0"/>
            </a:br>
            <a:r>
              <a:rPr lang="en-US" dirty="0"/>
              <a:t>Headline in </a:t>
            </a:r>
            <a:r>
              <a:rPr lang="en-US" dirty="0" err="1"/>
              <a:t>arial</a:t>
            </a:r>
            <a:r>
              <a:rPr lang="en-US" dirty="0"/>
              <a:t> and all caps</a:t>
            </a:r>
          </a:p>
        </p:txBody>
      </p:sp>
      <p:sp>
        <p:nvSpPr>
          <p:cNvPr id="8" name="Text Placeholder 5"/>
          <p:cNvSpPr>
            <a:spLocks noGrp="1"/>
          </p:cNvSpPr>
          <p:nvPr>
            <p:ph type="body" sz="quarter" idx="12" hasCustomPrompt="1"/>
          </p:nvPr>
        </p:nvSpPr>
        <p:spPr>
          <a:xfrm>
            <a:off x="457201" y="1019437"/>
            <a:ext cx="8372901" cy="374786"/>
          </a:xfrm>
        </p:spPr>
        <p:txBody>
          <a:bodyPr bIns="0">
            <a:no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
        <p:nvSpPr>
          <p:cNvPr id="10" name="Text Placeholder 3"/>
          <p:cNvSpPr>
            <a:spLocks noGrp="1"/>
          </p:cNvSpPr>
          <p:nvPr>
            <p:ph type="body" sz="quarter" idx="18"/>
          </p:nvPr>
        </p:nvSpPr>
        <p:spPr>
          <a:xfrm>
            <a:off x="4503575" y="3193094"/>
            <a:ext cx="4319750" cy="1540832"/>
          </a:xfrm>
        </p:spPr>
        <p:txBody>
          <a:bodyPr tIns="0"/>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spcBef>
                <a:spcPts val="0"/>
              </a:spcBef>
              <a:defRPr sz="1800"/>
            </a:lvl4pPr>
            <a:lvl5pPr marL="1084263" indent="-171450">
              <a:spcBef>
                <a:spcPts val="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Box 10"/>
          <p:cNvSpPr txBox="1"/>
          <p:nvPr userDrawn="1"/>
        </p:nvSpPr>
        <p:spPr>
          <a:xfrm>
            <a:off x="-1876478" y="0"/>
            <a:ext cx="1548931" cy="3385542"/>
          </a:xfrm>
          <a:prstGeom prst="rect">
            <a:avLst/>
          </a:prstGeom>
          <a:solidFill>
            <a:schemeClr val="bg1">
              <a:lumMod val="50000"/>
            </a:schemeClr>
          </a:solidFill>
        </p:spPr>
        <p:txBody>
          <a:bodyPr wrap="square" rtlCol="0">
            <a:spAutoFit/>
          </a:bodyPr>
          <a:lstStyle/>
          <a:p>
            <a:r>
              <a:rPr lang="en-US" sz="1400" b="1" dirty="0">
                <a:solidFill>
                  <a:schemeClr val="bg1"/>
                </a:solidFill>
              </a:rPr>
              <a:t>Instructions on replacing a current image:</a:t>
            </a:r>
          </a:p>
          <a:p>
            <a:pPr marL="228600" indent="-228600">
              <a:buFont typeface="+mj-lt"/>
              <a:buAutoNum type="arabicPeriod"/>
            </a:pPr>
            <a:r>
              <a:rPr lang="en-US" sz="1400" dirty="0">
                <a:solidFill>
                  <a:schemeClr val="bg1"/>
                </a:solidFill>
              </a:rPr>
              <a:t>Select and delete image and click the icon to insert a different image</a:t>
            </a:r>
          </a:p>
          <a:p>
            <a:pPr marL="228600" indent="-228600">
              <a:buFont typeface="+mj-lt"/>
              <a:buAutoNum type="arabicPeriod"/>
            </a:pPr>
            <a:r>
              <a:rPr lang="en-US" sz="1400" dirty="0">
                <a:solidFill>
                  <a:schemeClr val="bg1"/>
                </a:solidFill>
              </a:rPr>
              <a:t>Use the crop tool to position the image within the shape.  </a:t>
            </a:r>
          </a:p>
          <a:p>
            <a:endParaRPr lang="en-US" dirty="0">
              <a:solidFill>
                <a:schemeClr val="bg1"/>
              </a:solidFill>
            </a:endParaRPr>
          </a:p>
        </p:txBody>
      </p:sp>
    </p:spTree>
    <p:extLst>
      <p:ext uri="{BB962C8B-B14F-4D97-AF65-F5344CB8AC3E}">
        <p14:creationId xmlns:p14="http://schemas.microsoft.com/office/powerpoint/2010/main" val="77794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IMAGES - vertical">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A5FEC96C-AFD1-4C49-9493-F5643E5E2E8F}" type="slidenum">
              <a:rPr lang="en-US" smtClean="0"/>
              <a:t>‹#›</a:t>
            </a:fld>
            <a:endParaRPr lang="en-US"/>
          </a:p>
        </p:txBody>
      </p:sp>
      <p:sp>
        <p:nvSpPr>
          <p:cNvPr id="4" name="Text Placeholder 3"/>
          <p:cNvSpPr>
            <a:spLocks noGrp="1"/>
          </p:cNvSpPr>
          <p:nvPr>
            <p:ph type="body" sz="quarter" idx="13"/>
          </p:nvPr>
        </p:nvSpPr>
        <p:spPr>
          <a:xfrm>
            <a:off x="3045309" y="1451045"/>
            <a:ext cx="5814912" cy="977534"/>
          </a:xfrm>
        </p:spPr>
        <p:txBody>
          <a:bodyPr tIns="0"/>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spcBef>
                <a:spcPts val="0"/>
              </a:spcBef>
              <a:defRPr sz="1600"/>
            </a:lvl4pPr>
            <a:lvl5pPr marL="1084263" indent="-171450">
              <a:spcBef>
                <a:spcPts val="0"/>
              </a:spcBef>
              <a:defRPr sz="1600"/>
            </a:lvl5pPr>
          </a:lstStyle>
          <a:p>
            <a:pPr lvl="0"/>
            <a:r>
              <a:rPr lang="en-US"/>
              <a:t>Click to edit Master text styles</a:t>
            </a:r>
          </a:p>
          <a:p>
            <a:pPr lvl="1"/>
            <a:r>
              <a:rPr lang="en-US"/>
              <a:t>Second level</a:t>
            </a:r>
          </a:p>
          <a:p>
            <a:pPr lvl="2"/>
            <a:r>
              <a:rPr lang="en-US"/>
              <a:t>Third level</a:t>
            </a:r>
          </a:p>
        </p:txBody>
      </p:sp>
      <p:sp>
        <p:nvSpPr>
          <p:cNvPr id="9" name="Picture Placeholder 4"/>
          <p:cNvSpPr>
            <a:spLocks noGrp="1"/>
          </p:cNvSpPr>
          <p:nvPr>
            <p:ph type="pic" sz="quarter" idx="15" hasCustomPrompt="1"/>
          </p:nvPr>
        </p:nvSpPr>
        <p:spPr>
          <a:xfrm>
            <a:off x="489394" y="1442711"/>
            <a:ext cx="2023746" cy="890108"/>
          </a:xfrm>
          <a:solidFill>
            <a:schemeClr val="bg1">
              <a:lumMod val="75000"/>
            </a:schemeClr>
          </a:solidFill>
        </p:spPr>
        <p:txBody>
          <a:bodyPr tIns="365760"/>
          <a:lstStyle>
            <a:lvl1pPr marL="0" indent="0" algn="ctr">
              <a:buNone/>
              <a:defRPr baseline="0"/>
            </a:lvl1pPr>
          </a:lstStyle>
          <a:p>
            <a:r>
              <a:rPr lang="en-US" dirty="0"/>
              <a:t>Click icon to insert an image</a:t>
            </a:r>
          </a:p>
        </p:txBody>
      </p:sp>
      <p:sp>
        <p:nvSpPr>
          <p:cNvPr id="12" name="Picture Placeholder 4"/>
          <p:cNvSpPr>
            <a:spLocks noGrp="1"/>
          </p:cNvSpPr>
          <p:nvPr>
            <p:ph type="pic" sz="quarter" idx="16" hasCustomPrompt="1"/>
          </p:nvPr>
        </p:nvSpPr>
        <p:spPr>
          <a:xfrm>
            <a:off x="487015" y="2620206"/>
            <a:ext cx="2028507" cy="890108"/>
          </a:xfrm>
          <a:solidFill>
            <a:schemeClr val="bg1">
              <a:lumMod val="75000"/>
            </a:schemeClr>
          </a:solidFill>
        </p:spPr>
        <p:txBody>
          <a:bodyPr tIns="365760"/>
          <a:lstStyle>
            <a:lvl1pPr marL="0" indent="0" algn="ctr">
              <a:buNone/>
              <a:defRPr baseline="0"/>
            </a:lvl1pPr>
          </a:lstStyle>
          <a:p>
            <a:r>
              <a:rPr lang="en-US" dirty="0"/>
              <a:t>Click icon to insert an image</a:t>
            </a:r>
          </a:p>
        </p:txBody>
      </p:sp>
      <p:sp>
        <p:nvSpPr>
          <p:cNvPr id="2" name="Title 1"/>
          <p:cNvSpPr>
            <a:spLocks noGrp="1"/>
          </p:cNvSpPr>
          <p:nvPr>
            <p:ph type="title" hasCustomPrompt="1"/>
          </p:nvPr>
        </p:nvSpPr>
        <p:spPr/>
        <p:txBody>
          <a:bodyPr/>
          <a:lstStyle>
            <a:lvl1pPr>
              <a:defRPr baseline="0"/>
            </a:lvl1pPr>
          </a:lstStyle>
          <a:p>
            <a:r>
              <a:rPr lang="en-US" dirty="0"/>
              <a:t>THREE IMAGES – VERTICAL</a:t>
            </a:r>
            <a:br>
              <a:rPr lang="en-US" dirty="0"/>
            </a:br>
            <a:r>
              <a:rPr lang="en-US" dirty="0"/>
              <a:t>Headline in </a:t>
            </a:r>
            <a:r>
              <a:rPr lang="en-US" dirty="0" err="1"/>
              <a:t>arial</a:t>
            </a:r>
            <a:r>
              <a:rPr lang="en-US" dirty="0"/>
              <a:t> and all caps</a:t>
            </a:r>
          </a:p>
        </p:txBody>
      </p:sp>
      <p:sp>
        <p:nvSpPr>
          <p:cNvPr id="8" name="Text Placeholder 5"/>
          <p:cNvSpPr>
            <a:spLocks noGrp="1"/>
          </p:cNvSpPr>
          <p:nvPr>
            <p:ph type="body" sz="quarter" idx="12" hasCustomPrompt="1"/>
          </p:nvPr>
        </p:nvSpPr>
        <p:spPr>
          <a:xfrm>
            <a:off x="457201" y="1028962"/>
            <a:ext cx="8372901" cy="374786"/>
          </a:xfrm>
        </p:spPr>
        <p:txBody>
          <a:bodyPr bIns="0">
            <a:no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
        <p:nvSpPr>
          <p:cNvPr id="10" name="Text Placeholder 3"/>
          <p:cNvSpPr>
            <a:spLocks noGrp="1"/>
          </p:cNvSpPr>
          <p:nvPr>
            <p:ph type="body" sz="quarter" idx="18"/>
          </p:nvPr>
        </p:nvSpPr>
        <p:spPr>
          <a:xfrm>
            <a:off x="3045309" y="2630976"/>
            <a:ext cx="5814912" cy="977534"/>
          </a:xfrm>
        </p:spPr>
        <p:txBody>
          <a:bodyPr tIns="0"/>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spcBef>
                <a:spcPts val="0"/>
              </a:spcBef>
              <a:defRPr sz="1600"/>
            </a:lvl4pPr>
            <a:lvl5pPr marL="1084263" indent="-171450">
              <a:spcBef>
                <a:spcPts val="0"/>
              </a:spcBef>
              <a:defRPr sz="1600"/>
            </a:lvl5pPr>
          </a:lstStyle>
          <a:p>
            <a:pPr lvl="0"/>
            <a:r>
              <a:rPr lang="en-US"/>
              <a:t>Click to edit Master text styles</a:t>
            </a:r>
          </a:p>
          <a:p>
            <a:pPr lvl="1"/>
            <a:r>
              <a:rPr lang="en-US"/>
              <a:t>Second level</a:t>
            </a:r>
          </a:p>
          <a:p>
            <a:pPr lvl="2"/>
            <a:r>
              <a:rPr lang="en-US"/>
              <a:t>Third level</a:t>
            </a:r>
          </a:p>
        </p:txBody>
      </p:sp>
      <p:sp>
        <p:nvSpPr>
          <p:cNvPr id="14" name="Picture Placeholder 4"/>
          <p:cNvSpPr>
            <a:spLocks noGrp="1"/>
          </p:cNvSpPr>
          <p:nvPr>
            <p:ph type="pic" sz="quarter" idx="19" hasCustomPrompt="1"/>
          </p:nvPr>
        </p:nvSpPr>
        <p:spPr>
          <a:xfrm>
            <a:off x="487014" y="3807136"/>
            <a:ext cx="2028507" cy="890108"/>
          </a:xfrm>
          <a:solidFill>
            <a:schemeClr val="bg1">
              <a:lumMod val="75000"/>
            </a:schemeClr>
          </a:solidFill>
        </p:spPr>
        <p:txBody>
          <a:bodyPr tIns="365760"/>
          <a:lstStyle>
            <a:lvl1pPr marL="0" indent="0" algn="ctr">
              <a:buNone/>
              <a:defRPr baseline="0"/>
            </a:lvl1pPr>
          </a:lstStyle>
          <a:p>
            <a:r>
              <a:rPr lang="en-US" dirty="0"/>
              <a:t>Click icon to insert an image</a:t>
            </a:r>
          </a:p>
        </p:txBody>
      </p:sp>
      <p:sp>
        <p:nvSpPr>
          <p:cNvPr id="15" name="Text Placeholder 3"/>
          <p:cNvSpPr>
            <a:spLocks noGrp="1"/>
          </p:cNvSpPr>
          <p:nvPr>
            <p:ph type="body" sz="quarter" idx="20"/>
          </p:nvPr>
        </p:nvSpPr>
        <p:spPr>
          <a:xfrm>
            <a:off x="3045309" y="3794491"/>
            <a:ext cx="5814912" cy="977534"/>
          </a:xfrm>
        </p:spPr>
        <p:txBody>
          <a:bodyPr tIns="0"/>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spcBef>
                <a:spcPts val="0"/>
              </a:spcBef>
              <a:defRPr sz="1600"/>
            </a:lvl4pPr>
            <a:lvl5pPr marL="1084263" indent="-171450">
              <a:spcBef>
                <a:spcPts val="0"/>
              </a:spcBef>
              <a:defRPr sz="1600"/>
            </a:lvl5pPr>
          </a:lstStyle>
          <a:p>
            <a:pPr lvl="0"/>
            <a:r>
              <a:rPr lang="en-US"/>
              <a:t>Click to edit Master text styles</a:t>
            </a:r>
          </a:p>
          <a:p>
            <a:pPr lvl="1"/>
            <a:r>
              <a:rPr lang="en-US"/>
              <a:t>Second level</a:t>
            </a:r>
          </a:p>
          <a:p>
            <a:pPr lvl="2"/>
            <a:r>
              <a:rPr lang="en-US"/>
              <a:t>Third level</a:t>
            </a:r>
          </a:p>
        </p:txBody>
      </p:sp>
      <p:sp>
        <p:nvSpPr>
          <p:cNvPr id="16" name="TextBox 15"/>
          <p:cNvSpPr txBox="1"/>
          <p:nvPr userDrawn="1"/>
        </p:nvSpPr>
        <p:spPr>
          <a:xfrm>
            <a:off x="-1876478" y="0"/>
            <a:ext cx="1548931" cy="3385542"/>
          </a:xfrm>
          <a:prstGeom prst="rect">
            <a:avLst/>
          </a:prstGeom>
          <a:solidFill>
            <a:schemeClr val="bg1">
              <a:lumMod val="50000"/>
            </a:schemeClr>
          </a:solidFill>
        </p:spPr>
        <p:txBody>
          <a:bodyPr wrap="square" rtlCol="0">
            <a:spAutoFit/>
          </a:bodyPr>
          <a:lstStyle/>
          <a:p>
            <a:r>
              <a:rPr lang="en-US" sz="1400" b="1" dirty="0">
                <a:solidFill>
                  <a:schemeClr val="bg1"/>
                </a:solidFill>
              </a:rPr>
              <a:t>Instructions on replacing a current image:</a:t>
            </a:r>
          </a:p>
          <a:p>
            <a:pPr marL="228600" indent="-228600">
              <a:buFont typeface="+mj-lt"/>
              <a:buAutoNum type="arabicPeriod"/>
            </a:pPr>
            <a:r>
              <a:rPr lang="en-US" sz="1400" dirty="0">
                <a:solidFill>
                  <a:schemeClr val="bg1"/>
                </a:solidFill>
              </a:rPr>
              <a:t>Select and delete image and click the icon to insert a different image</a:t>
            </a:r>
          </a:p>
          <a:p>
            <a:pPr marL="228600" indent="-228600">
              <a:buFont typeface="+mj-lt"/>
              <a:buAutoNum type="arabicPeriod"/>
            </a:pPr>
            <a:r>
              <a:rPr lang="en-US" sz="1400" dirty="0">
                <a:solidFill>
                  <a:schemeClr val="bg1"/>
                </a:solidFill>
              </a:rPr>
              <a:t>Use the crop tool to position the image within the shape.  </a:t>
            </a:r>
          </a:p>
          <a:p>
            <a:endParaRPr lang="en-US" dirty="0">
              <a:solidFill>
                <a:schemeClr val="bg1"/>
              </a:solidFill>
            </a:endParaRPr>
          </a:p>
        </p:txBody>
      </p:sp>
    </p:spTree>
    <p:extLst>
      <p:ext uri="{BB962C8B-B14F-4D97-AF65-F5344CB8AC3E}">
        <p14:creationId xmlns:p14="http://schemas.microsoft.com/office/powerpoint/2010/main" val="59636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IMAGES - top horizontal">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AEFAAC5A-9C4F-4278-920D-DF2BAB595749}" type="slidenum">
              <a:rPr lang="en-US" smtClean="0"/>
              <a:pPr/>
              <a:t>‹#›</a:t>
            </a:fld>
            <a:endParaRPr lang="en-US" dirty="0"/>
          </a:p>
        </p:txBody>
      </p:sp>
      <p:sp>
        <p:nvSpPr>
          <p:cNvPr id="7" name="Text Placeholder 5"/>
          <p:cNvSpPr>
            <a:spLocks noGrp="1"/>
          </p:cNvSpPr>
          <p:nvPr>
            <p:ph type="body" sz="quarter" idx="12" hasCustomPrompt="1"/>
          </p:nvPr>
        </p:nvSpPr>
        <p:spPr>
          <a:xfrm>
            <a:off x="457201" y="1019437"/>
            <a:ext cx="8372901" cy="374786"/>
          </a:xfrm>
        </p:spPr>
        <p:txBody>
          <a:bodyPr bIns="0">
            <a:no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
        <p:nvSpPr>
          <p:cNvPr id="4" name="Text Placeholder 3"/>
          <p:cNvSpPr>
            <a:spLocks noGrp="1"/>
          </p:cNvSpPr>
          <p:nvPr>
            <p:ph type="body" sz="quarter" idx="13"/>
          </p:nvPr>
        </p:nvSpPr>
        <p:spPr>
          <a:xfrm>
            <a:off x="488732" y="3141637"/>
            <a:ext cx="4114800" cy="1596872"/>
          </a:xfrm>
        </p:spPr>
        <p:txBody>
          <a:bodyPr tIns="91440"/>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spcBef>
                <a:spcPts val="0"/>
              </a:spcBef>
              <a:defRPr sz="1800"/>
            </a:lvl4pPr>
            <a:lvl5pPr marL="1084263" indent="-171450">
              <a:spcBef>
                <a:spcPts val="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3"/>
          <p:cNvSpPr>
            <a:spLocks noGrp="1"/>
          </p:cNvSpPr>
          <p:nvPr>
            <p:ph type="body" sz="quarter" idx="14"/>
          </p:nvPr>
        </p:nvSpPr>
        <p:spPr>
          <a:xfrm>
            <a:off x="4716216" y="3141637"/>
            <a:ext cx="4097585" cy="1596872"/>
          </a:xfrm>
        </p:spPr>
        <p:txBody>
          <a:bodyPr tIns="91440"/>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spcBef>
                <a:spcPts val="0"/>
              </a:spcBef>
              <a:defRPr sz="1800"/>
            </a:lvl4pPr>
            <a:lvl5pPr marL="1084263" indent="-171450">
              <a:spcBef>
                <a:spcPts val="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4"/>
          <p:cNvSpPr>
            <a:spLocks noGrp="1"/>
          </p:cNvSpPr>
          <p:nvPr>
            <p:ph type="pic" sz="quarter" idx="15" hasCustomPrompt="1"/>
          </p:nvPr>
        </p:nvSpPr>
        <p:spPr>
          <a:xfrm>
            <a:off x="495679" y="1417871"/>
            <a:ext cx="4023360" cy="1714500"/>
          </a:xfrm>
          <a:solidFill>
            <a:schemeClr val="bg1">
              <a:lumMod val="75000"/>
            </a:schemeClr>
          </a:solidFill>
        </p:spPr>
        <p:txBody>
          <a:bodyPr tIns="365760"/>
          <a:lstStyle>
            <a:lvl1pPr marL="0" indent="0" algn="ctr">
              <a:buNone/>
              <a:defRPr baseline="0"/>
            </a:lvl1pPr>
          </a:lstStyle>
          <a:p>
            <a:r>
              <a:rPr lang="en-US" dirty="0"/>
              <a:t>Click icon to insert an image</a:t>
            </a:r>
          </a:p>
        </p:txBody>
      </p:sp>
      <p:sp>
        <p:nvSpPr>
          <p:cNvPr id="12" name="Picture Placeholder 4"/>
          <p:cNvSpPr>
            <a:spLocks noGrp="1"/>
          </p:cNvSpPr>
          <p:nvPr>
            <p:ph type="pic" sz="quarter" idx="16" hasCustomPrompt="1"/>
          </p:nvPr>
        </p:nvSpPr>
        <p:spPr>
          <a:xfrm>
            <a:off x="4709050" y="1417871"/>
            <a:ext cx="4023360" cy="1714500"/>
          </a:xfrm>
          <a:solidFill>
            <a:schemeClr val="bg1">
              <a:lumMod val="75000"/>
            </a:schemeClr>
          </a:solidFill>
        </p:spPr>
        <p:txBody>
          <a:bodyPr tIns="365760"/>
          <a:lstStyle>
            <a:lvl1pPr marL="0" indent="0" algn="ctr">
              <a:buNone/>
              <a:defRPr baseline="0"/>
            </a:lvl1pPr>
          </a:lstStyle>
          <a:p>
            <a:r>
              <a:rPr lang="en-US" dirty="0"/>
              <a:t>Click icon to insert an image</a:t>
            </a:r>
          </a:p>
        </p:txBody>
      </p:sp>
      <p:sp>
        <p:nvSpPr>
          <p:cNvPr id="2" name="Title 1"/>
          <p:cNvSpPr>
            <a:spLocks noGrp="1"/>
          </p:cNvSpPr>
          <p:nvPr>
            <p:ph type="title" hasCustomPrompt="1"/>
          </p:nvPr>
        </p:nvSpPr>
        <p:spPr/>
        <p:txBody>
          <a:bodyPr/>
          <a:lstStyle>
            <a:lvl1pPr>
              <a:defRPr baseline="0"/>
            </a:lvl1pPr>
          </a:lstStyle>
          <a:p>
            <a:r>
              <a:rPr lang="en-US" dirty="0"/>
              <a:t>TWO IMAGES – top HORIZONTAL</a:t>
            </a:r>
            <a:br>
              <a:rPr lang="en-US" dirty="0"/>
            </a:br>
            <a:r>
              <a:rPr lang="en-US" dirty="0"/>
              <a:t>Headline in </a:t>
            </a:r>
            <a:r>
              <a:rPr lang="en-US" dirty="0" err="1"/>
              <a:t>arial</a:t>
            </a:r>
            <a:r>
              <a:rPr lang="en-US" dirty="0"/>
              <a:t> and all caps</a:t>
            </a:r>
          </a:p>
        </p:txBody>
      </p:sp>
      <p:sp>
        <p:nvSpPr>
          <p:cNvPr id="10" name="TextBox 9"/>
          <p:cNvSpPr txBox="1"/>
          <p:nvPr userDrawn="1"/>
        </p:nvSpPr>
        <p:spPr>
          <a:xfrm>
            <a:off x="-1876478" y="0"/>
            <a:ext cx="1548931" cy="3385542"/>
          </a:xfrm>
          <a:prstGeom prst="rect">
            <a:avLst/>
          </a:prstGeom>
          <a:solidFill>
            <a:schemeClr val="bg1">
              <a:lumMod val="50000"/>
            </a:schemeClr>
          </a:solidFill>
        </p:spPr>
        <p:txBody>
          <a:bodyPr wrap="square" rtlCol="0">
            <a:spAutoFit/>
          </a:bodyPr>
          <a:lstStyle/>
          <a:p>
            <a:r>
              <a:rPr lang="en-US" sz="1400" b="1" dirty="0">
                <a:solidFill>
                  <a:schemeClr val="bg1"/>
                </a:solidFill>
              </a:rPr>
              <a:t>Instructions on replacing a current image:</a:t>
            </a:r>
          </a:p>
          <a:p>
            <a:pPr marL="228600" indent="-228600">
              <a:buFont typeface="+mj-lt"/>
              <a:buAutoNum type="arabicPeriod"/>
            </a:pPr>
            <a:r>
              <a:rPr lang="en-US" sz="1400" dirty="0">
                <a:solidFill>
                  <a:schemeClr val="bg1"/>
                </a:solidFill>
              </a:rPr>
              <a:t>Select and delete image and click the icon to insert a different image</a:t>
            </a:r>
          </a:p>
          <a:p>
            <a:pPr marL="228600" indent="-228600">
              <a:buFont typeface="+mj-lt"/>
              <a:buAutoNum type="arabicPeriod"/>
            </a:pPr>
            <a:r>
              <a:rPr lang="en-US" sz="1400" dirty="0">
                <a:solidFill>
                  <a:schemeClr val="bg1"/>
                </a:solidFill>
              </a:rPr>
              <a:t>Use the crop tool to position the image within the shape.  </a:t>
            </a:r>
          </a:p>
          <a:p>
            <a:endParaRPr lang="en-US" dirty="0">
              <a:solidFill>
                <a:schemeClr val="bg1"/>
              </a:solidFill>
            </a:endParaRPr>
          </a:p>
        </p:txBody>
      </p:sp>
    </p:spTree>
    <p:extLst>
      <p:ext uri="{BB962C8B-B14F-4D97-AF65-F5344CB8AC3E}">
        <p14:creationId xmlns:p14="http://schemas.microsoft.com/office/powerpoint/2010/main" val="42013504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IMAGES - Bottom horizontal">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AEFAAC5A-9C4F-4278-920D-DF2BAB595749}" type="slidenum">
              <a:rPr lang="en-US" smtClean="0"/>
              <a:pPr/>
              <a:t>‹#›</a:t>
            </a:fld>
            <a:endParaRPr lang="en-US" dirty="0"/>
          </a:p>
        </p:txBody>
      </p:sp>
      <p:sp>
        <p:nvSpPr>
          <p:cNvPr id="7" name="Text Placeholder 5"/>
          <p:cNvSpPr>
            <a:spLocks noGrp="1"/>
          </p:cNvSpPr>
          <p:nvPr>
            <p:ph type="body" sz="quarter" idx="12" hasCustomPrompt="1"/>
          </p:nvPr>
        </p:nvSpPr>
        <p:spPr>
          <a:xfrm>
            <a:off x="457201" y="1016890"/>
            <a:ext cx="8372901" cy="374786"/>
          </a:xfrm>
        </p:spPr>
        <p:txBody>
          <a:bodyPr bIns="0">
            <a:no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
        <p:nvSpPr>
          <p:cNvPr id="4" name="Text Placeholder 3"/>
          <p:cNvSpPr>
            <a:spLocks noGrp="1"/>
          </p:cNvSpPr>
          <p:nvPr>
            <p:ph type="body" sz="quarter" idx="13"/>
          </p:nvPr>
        </p:nvSpPr>
        <p:spPr>
          <a:xfrm>
            <a:off x="457200" y="1408347"/>
            <a:ext cx="4114800" cy="1287809"/>
          </a:xfrm>
        </p:spPr>
        <p:txBody>
          <a:bodyPr/>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spcBef>
                <a:spcPts val="0"/>
              </a:spcBef>
              <a:defRPr sz="1800"/>
            </a:lvl4pPr>
            <a:lvl5pPr marL="1084263" indent="-171450">
              <a:spcBef>
                <a:spcPts val="0"/>
              </a:spcBef>
              <a:defRPr sz="1800"/>
            </a:lvl5pPr>
          </a:lstStyle>
          <a:p>
            <a:pPr lvl="0"/>
            <a:r>
              <a:rPr lang="en-US"/>
              <a:t>Click to edit Master text styles</a:t>
            </a:r>
          </a:p>
          <a:p>
            <a:pPr lvl="1"/>
            <a:r>
              <a:rPr lang="en-US"/>
              <a:t>Second level</a:t>
            </a:r>
          </a:p>
          <a:p>
            <a:pPr lvl="2"/>
            <a:r>
              <a:rPr lang="en-US"/>
              <a:t>Third level</a:t>
            </a:r>
          </a:p>
        </p:txBody>
      </p:sp>
      <p:sp>
        <p:nvSpPr>
          <p:cNvPr id="15" name="Text Placeholder 3"/>
          <p:cNvSpPr>
            <a:spLocks noGrp="1"/>
          </p:cNvSpPr>
          <p:nvPr>
            <p:ph type="body" sz="quarter" idx="14"/>
          </p:nvPr>
        </p:nvSpPr>
        <p:spPr>
          <a:xfrm>
            <a:off x="4716215" y="1408347"/>
            <a:ext cx="4114800" cy="1287809"/>
          </a:xfrm>
        </p:spPr>
        <p:txBody>
          <a:bodyPr/>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spcBef>
                <a:spcPts val="0"/>
              </a:spcBef>
              <a:defRPr sz="1800"/>
            </a:lvl4pPr>
            <a:lvl5pPr marL="1084263" indent="-171450">
              <a:spcBef>
                <a:spcPts val="0"/>
              </a:spcBef>
              <a:defRPr sz="1800"/>
            </a:lvl5pPr>
          </a:lstStyle>
          <a:p>
            <a:pPr lvl="0"/>
            <a:r>
              <a:rPr lang="en-US"/>
              <a:t>Click to edit Master text styles</a:t>
            </a:r>
          </a:p>
          <a:p>
            <a:pPr lvl="1"/>
            <a:r>
              <a:rPr lang="en-US"/>
              <a:t>Second level</a:t>
            </a:r>
          </a:p>
          <a:p>
            <a:pPr lvl="2"/>
            <a:r>
              <a:rPr lang="en-US"/>
              <a:t>Third level</a:t>
            </a:r>
          </a:p>
        </p:txBody>
      </p:sp>
      <p:sp>
        <p:nvSpPr>
          <p:cNvPr id="10" name="Picture Placeholder 4"/>
          <p:cNvSpPr>
            <a:spLocks noGrp="1"/>
          </p:cNvSpPr>
          <p:nvPr>
            <p:ph type="pic" sz="quarter" idx="15" hasCustomPrompt="1"/>
          </p:nvPr>
        </p:nvSpPr>
        <p:spPr>
          <a:xfrm>
            <a:off x="464146" y="2711336"/>
            <a:ext cx="4023360" cy="1714500"/>
          </a:xfrm>
          <a:solidFill>
            <a:schemeClr val="bg1">
              <a:lumMod val="75000"/>
            </a:schemeClr>
          </a:solidFill>
        </p:spPr>
        <p:txBody>
          <a:bodyPr tIns="274320"/>
          <a:lstStyle>
            <a:lvl1pPr marL="0" indent="0" algn="ctr">
              <a:buNone/>
              <a:defRPr baseline="0"/>
            </a:lvl1pPr>
          </a:lstStyle>
          <a:p>
            <a:r>
              <a:rPr lang="en-US" dirty="0"/>
              <a:t>Click icon to insert an image</a:t>
            </a:r>
          </a:p>
        </p:txBody>
      </p:sp>
      <p:sp>
        <p:nvSpPr>
          <p:cNvPr id="11" name="Picture Placeholder 4"/>
          <p:cNvSpPr>
            <a:spLocks noGrp="1"/>
          </p:cNvSpPr>
          <p:nvPr>
            <p:ph type="pic" sz="quarter" idx="16" hasCustomPrompt="1"/>
          </p:nvPr>
        </p:nvSpPr>
        <p:spPr>
          <a:xfrm>
            <a:off x="4730864" y="2711336"/>
            <a:ext cx="4023360" cy="1714500"/>
          </a:xfrm>
          <a:solidFill>
            <a:schemeClr val="bg1">
              <a:lumMod val="75000"/>
            </a:schemeClr>
          </a:solidFill>
        </p:spPr>
        <p:txBody>
          <a:bodyPr tIns="274320"/>
          <a:lstStyle>
            <a:lvl1pPr marL="0" indent="0" algn="ctr">
              <a:buNone/>
              <a:defRPr baseline="0"/>
            </a:lvl1pPr>
          </a:lstStyle>
          <a:p>
            <a:r>
              <a:rPr lang="en-US" dirty="0"/>
              <a:t>Click icon to insert an image</a:t>
            </a:r>
          </a:p>
        </p:txBody>
      </p:sp>
      <p:sp>
        <p:nvSpPr>
          <p:cNvPr id="2" name="Title 1"/>
          <p:cNvSpPr>
            <a:spLocks noGrp="1"/>
          </p:cNvSpPr>
          <p:nvPr>
            <p:ph type="title" hasCustomPrompt="1"/>
          </p:nvPr>
        </p:nvSpPr>
        <p:spPr/>
        <p:txBody>
          <a:bodyPr/>
          <a:lstStyle>
            <a:lvl1pPr>
              <a:defRPr baseline="0"/>
            </a:lvl1pPr>
          </a:lstStyle>
          <a:p>
            <a:r>
              <a:rPr lang="en-US" dirty="0"/>
              <a:t>TWO IMAGES – bottom HORIZONTAL</a:t>
            </a:r>
            <a:br>
              <a:rPr lang="en-US" dirty="0"/>
            </a:br>
            <a:r>
              <a:rPr lang="en-US" dirty="0"/>
              <a:t>WITH CAPTIONS</a:t>
            </a:r>
          </a:p>
        </p:txBody>
      </p:sp>
      <p:sp>
        <p:nvSpPr>
          <p:cNvPr id="12" name="TextBox 11"/>
          <p:cNvSpPr txBox="1"/>
          <p:nvPr userDrawn="1"/>
        </p:nvSpPr>
        <p:spPr>
          <a:xfrm>
            <a:off x="-1876478" y="0"/>
            <a:ext cx="1548931" cy="3385542"/>
          </a:xfrm>
          <a:prstGeom prst="rect">
            <a:avLst/>
          </a:prstGeom>
          <a:solidFill>
            <a:schemeClr val="bg1">
              <a:lumMod val="50000"/>
            </a:schemeClr>
          </a:solidFill>
        </p:spPr>
        <p:txBody>
          <a:bodyPr wrap="square" rtlCol="0">
            <a:spAutoFit/>
          </a:bodyPr>
          <a:lstStyle/>
          <a:p>
            <a:r>
              <a:rPr lang="en-US" sz="1400" b="1" dirty="0">
                <a:solidFill>
                  <a:schemeClr val="bg1"/>
                </a:solidFill>
              </a:rPr>
              <a:t>Instructions on replacing a current image:</a:t>
            </a:r>
          </a:p>
          <a:p>
            <a:pPr marL="228600" indent="-228600">
              <a:buFont typeface="+mj-lt"/>
              <a:buAutoNum type="arabicPeriod"/>
            </a:pPr>
            <a:r>
              <a:rPr lang="en-US" sz="1400" dirty="0">
                <a:solidFill>
                  <a:schemeClr val="bg1"/>
                </a:solidFill>
              </a:rPr>
              <a:t>Select and delete image and click the icon to insert a different image</a:t>
            </a:r>
          </a:p>
          <a:p>
            <a:pPr marL="228600" indent="-228600">
              <a:buFont typeface="+mj-lt"/>
              <a:buAutoNum type="arabicPeriod"/>
            </a:pPr>
            <a:r>
              <a:rPr lang="en-US" sz="1400" dirty="0">
                <a:solidFill>
                  <a:schemeClr val="bg1"/>
                </a:solidFill>
              </a:rPr>
              <a:t>Use the crop tool to position the image within the shape.  </a:t>
            </a:r>
          </a:p>
          <a:p>
            <a:endParaRPr lang="en-US" dirty="0">
              <a:solidFill>
                <a:schemeClr val="bg1"/>
              </a:solidFill>
            </a:endParaRPr>
          </a:p>
        </p:txBody>
      </p:sp>
      <p:sp>
        <p:nvSpPr>
          <p:cNvPr id="8" name="Text Placeholder 7"/>
          <p:cNvSpPr>
            <a:spLocks noGrp="1"/>
          </p:cNvSpPr>
          <p:nvPr>
            <p:ph type="body" sz="quarter" idx="17"/>
          </p:nvPr>
        </p:nvSpPr>
        <p:spPr>
          <a:xfrm>
            <a:off x="476266" y="4434669"/>
            <a:ext cx="3995723" cy="359070"/>
          </a:xfrm>
        </p:spPr>
        <p:txBody>
          <a:bodyPr/>
          <a:lstStyle>
            <a:lvl1pPr marL="0" indent="0">
              <a:buNone/>
              <a:defRPr sz="1200"/>
            </a:lvl1pPr>
          </a:lstStyle>
          <a:p>
            <a:pPr lvl="0"/>
            <a:r>
              <a:rPr lang="en-US"/>
              <a:t>Click to edit Master text styles</a:t>
            </a:r>
          </a:p>
        </p:txBody>
      </p:sp>
      <p:sp>
        <p:nvSpPr>
          <p:cNvPr id="13" name="Text Placeholder 7"/>
          <p:cNvSpPr>
            <a:spLocks noGrp="1"/>
          </p:cNvSpPr>
          <p:nvPr>
            <p:ph type="body" sz="quarter" idx="18"/>
          </p:nvPr>
        </p:nvSpPr>
        <p:spPr>
          <a:xfrm>
            <a:off x="4750290" y="4444194"/>
            <a:ext cx="3995723" cy="359070"/>
          </a:xfrm>
        </p:spPr>
        <p:txBody>
          <a:bodyPr/>
          <a:lstStyle>
            <a:lvl1pPr marL="0" indent="0">
              <a:buNone/>
              <a:defRPr sz="1200"/>
            </a:lvl1pPr>
          </a:lstStyle>
          <a:p>
            <a:pPr lvl="0"/>
            <a:r>
              <a:rPr lang="en-US"/>
              <a:t>Click to edit Master text styles</a:t>
            </a:r>
          </a:p>
        </p:txBody>
      </p:sp>
    </p:spTree>
    <p:extLst>
      <p:ext uri="{BB962C8B-B14F-4D97-AF65-F5344CB8AC3E}">
        <p14:creationId xmlns:p14="http://schemas.microsoft.com/office/powerpoint/2010/main" val="12145752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LRG IMAGES - top horizontal">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AEFAAC5A-9C4F-4278-920D-DF2BAB595749}" type="slidenum">
              <a:rPr lang="en-US" smtClean="0"/>
              <a:pPr/>
              <a:t>‹#›</a:t>
            </a:fld>
            <a:endParaRPr lang="en-US" dirty="0"/>
          </a:p>
        </p:txBody>
      </p:sp>
      <p:sp>
        <p:nvSpPr>
          <p:cNvPr id="4" name="Text Placeholder 3"/>
          <p:cNvSpPr>
            <a:spLocks noGrp="1"/>
          </p:cNvSpPr>
          <p:nvPr>
            <p:ph type="body" sz="quarter" idx="13"/>
          </p:nvPr>
        </p:nvSpPr>
        <p:spPr>
          <a:xfrm>
            <a:off x="488732" y="4106864"/>
            <a:ext cx="4114800" cy="686876"/>
          </a:xfrm>
        </p:spPr>
        <p:txBody>
          <a:bodyPr tIns="91440"/>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spcBef>
                <a:spcPts val="0"/>
              </a:spcBef>
              <a:defRPr sz="1600"/>
            </a:lvl4pPr>
            <a:lvl5pPr marL="1084263" indent="-171450">
              <a:spcBef>
                <a:spcPts val="0"/>
              </a:spcBef>
              <a:defRPr sz="1600"/>
            </a:lvl5pPr>
          </a:lstStyle>
          <a:p>
            <a:pPr lvl="0"/>
            <a:r>
              <a:rPr lang="en-US"/>
              <a:t>Click to edit Master text styles</a:t>
            </a:r>
          </a:p>
          <a:p>
            <a:pPr lvl="1"/>
            <a:r>
              <a:rPr lang="en-US"/>
              <a:t>Second level</a:t>
            </a:r>
          </a:p>
        </p:txBody>
      </p:sp>
      <p:sp>
        <p:nvSpPr>
          <p:cNvPr id="15" name="Text Placeholder 3"/>
          <p:cNvSpPr>
            <a:spLocks noGrp="1"/>
          </p:cNvSpPr>
          <p:nvPr>
            <p:ph type="body" sz="quarter" idx="14"/>
          </p:nvPr>
        </p:nvSpPr>
        <p:spPr>
          <a:xfrm>
            <a:off x="4716216" y="4106864"/>
            <a:ext cx="4097585" cy="686876"/>
          </a:xfrm>
        </p:spPr>
        <p:txBody>
          <a:bodyPr tIns="91440"/>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spcBef>
                <a:spcPts val="0"/>
              </a:spcBef>
              <a:defRPr sz="1600"/>
            </a:lvl4pPr>
            <a:lvl5pPr marL="1084263" indent="-171450">
              <a:spcBef>
                <a:spcPts val="0"/>
              </a:spcBef>
              <a:defRPr sz="1600"/>
            </a:lvl5pPr>
          </a:lstStyle>
          <a:p>
            <a:pPr lvl="0"/>
            <a:r>
              <a:rPr lang="en-US"/>
              <a:t>Click to edit Master text styles</a:t>
            </a:r>
          </a:p>
          <a:p>
            <a:pPr lvl="1"/>
            <a:r>
              <a:rPr lang="en-US"/>
              <a:t>Second level</a:t>
            </a:r>
          </a:p>
        </p:txBody>
      </p:sp>
      <p:sp>
        <p:nvSpPr>
          <p:cNvPr id="9" name="Picture Placeholder 4"/>
          <p:cNvSpPr>
            <a:spLocks noGrp="1"/>
          </p:cNvSpPr>
          <p:nvPr>
            <p:ph type="pic" sz="quarter" idx="15" hasCustomPrompt="1"/>
          </p:nvPr>
        </p:nvSpPr>
        <p:spPr>
          <a:xfrm>
            <a:off x="495679" y="1420813"/>
            <a:ext cx="4023360" cy="2686050"/>
          </a:xfrm>
          <a:solidFill>
            <a:schemeClr val="bg1">
              <a:lumMod val="75000"/>
            </a:schemeClr>
          </a:solidFill>
        </p:spPr>
        <p:txBody>
          <a:bodyPr tIns="365760"/>
          <a:lstStyle>
            <a:lvl1pPr marL="0" indent="0" algn="ctr">
              <a:buNone/>
              <a:defRPr baseline="0"/>
            </a:lvl1pPr>
          </a:lstStyle>
          <a:p>
            <a:r>
              <a:rPr lang="en-US" dirty="0"/>
              <a:t>Click icon to insert an image</a:t>
            </a:r>
          </a:p>
        </p:txBody>
      </p:sp>
      <p:sp>
        <p:nvSpPr>
          <p:cNvPr id="12" name="Picture Placeholder 4"/>
          <p:cNvSpPr>
            <a:spLocks noGrp="1"/>
          </p:cNvSpPr>
          <p:nvPr>
            <p:ph type="pic" sz="quarter" idx="16" hasCustomPrompt="1"/>
          </p:nvPr>
        </p:nvSpPr>
        <p:spPr>
          <a:xfrm>
            <a:off x="4709050" y="1420813"/>
            <a:ext cx="4023360" cy="2686050"/>
          </a:xfrm>
          <a:solidFill>
            <a:schemeClr val="bg1">
              <a:lumMod val="75000"/>
            </a:schemeClr>
          </a:solidFill>
        </p:spPr>
        <p:txBody>
          <a:bodyPr tIns="365760"/>
          <a:lstStyle>
            <a:lvl1pPr marL="0" indent="0" algn="ctr">
              <a:buNone/>
              <a:defRPr baseline="0"/>
            </a:lvl1pPr>
          </a:lstStyle>
          <a:p>
            <a:r>
              <a:rPr lang="en-US" dirty="0"/>
              <a:t>Click icon to insert an image</a:t>
            </a:r>
          </a:p>
        </p:txBody>
      </p:sp>
      <p:sp>
        <p:nvSpPr>
          <p:cNvPr id="2" name="Title 1"/>
          <p:cNvSpPr>
            <a:spLocks noGrp="1"/>
          </p:cNvSpPr>
          <p:nvPr>
            <p:ph type="title" hasCustomPrompt="1"/>
          </p:nvPr>
        </p:nvSpPr>
        <p:spPr/>
        <p:txBody>
          <a:bodyPr/>
          <a:lstStyle>
            <a:lvl1pPr>
              <a:defRPr baseline="0"/>
            </a:lvl1pPr>
          </a:lstStyle>
          <a:p>
            <a:r>
              <a:rPr lang="en-US" dirty="0"/>
              <a:t>TWO Large IMAGES w/bullets </a:t>
            </a:r>
            <a:br>
              <a:rPr lang="en-US" dirty="0"/>
            </a:br>
            <a:r>
              <a:rPr lang="en-US" dirty="0"/>
              <a:t>Headline in </a:t>
            </a:r>
            <a:r>
              <a:rPr lang="en-US" dirty="0" err="1"/>
              <a:t>arial</a:t>
            </a:r>
            <a:r>
              <a:rPr lang="en-US" dirty="0"/>
              <a:t> and all caps</a:t>
            </a:r>
          </a:p>
        </p:txBody>
      </p:sp>
      <p:sp>
        <p:nvSpPr>
          <p:cNvPr id="10" name="TextBox 9"/>
          <p:cNvSpPr txBox="1"/>
          <p:nvPr userDrawn="1"/>
        </p:nvSpPr>
        <p:spPr>
          <a:xfrm>
            <a:off x="-1876478" y="0"/>
            <a:ext cx="1548931" cy="3385542"/>
          </a:xfrm>
          <a:prstGeom prst="rect">
            <a:avLst/>
          </a:prstGeom>
          <a:solidFill>
            <a:schemeClr val="bg1">
              <a:lumMod val="50000"/>
            </a:schemeClr>
          </a:solidFill>
        </p:spPr>
        <p:txBody>
          <a:bodyPr wrap="square" rtlCol="0">
            <a:spAutoFit/>
          </a:bodyPr>
          <a:lstStyle/>
          <a:p>
            <a:r>
              <a:rPr lang="en-US" sz="1400" b="1" dirty="0">
                <a:solidFill>
                  <a:schemeClr val="bg1"/>
                </a:solidFill>
              </a:rPr>
              <a:t>Instructions on replacing a current image:</a:t>
            </a:r>
          </a:p>
          <a:p>
            <a:pPr marL="228600" indent="-228600">
              <a:buFont typeface="+mj-lt"/>
              <a:buAutoNum type="arabicPeriod"/>
            </a:pPr>
            <a:r>
              <a:rPr lang="en-US" sz="1400" dirty="0">
                <a:solidFill>
                  <a:schemeClr val="bg1"/>
                </a:solidFill>
              </a:rPr>
              <a:t>Select and delete image and click the icon to insert a different image</a:t>
            </a:r>
          </a:p>
          <a:p>
            <a:pPr marL="228600" indent="-228600">
              <a:buFont typeface="+mj-lt"/>
              <a:buAutoNum type="arabicPeriod"/>
            </a:pPr>
            <a:r>
              <a:rPr lang="en-US" sz="1400" dirty="0">
                <a:solidFill>
                  <a:schemeClr val="bg1"/>
                </a:solidFill>
              </a:rPr>
              <a:t>Use the crop tool to position the image within the shape.  </a:t>
            </a:r>
          </a:p>
          <a:p>
            <a:endParaRPr lang="en-US" dirty="0">
              <a:solidFill>
                <a:schemeClr val="bg1"/>
              </a:solidFill>
            </a:endParaRPr>
          </a:p>
        </p:txBody>
      </p:sp>
      <p:sp>
        <p:nvSpPr>
          <p:cNvPr id="11" name="Text Placeholder 5"/>
          <p:cNvSpPr>
            <a:spLocks noGrp="1"/>
          </p:cNvSpPr>
          <p:nvPr>
            <p:ph type="body" sz="quarter" idx="12" hasCustomPrompt="1"/>
          </p:nvPr>
        </p:nvSpPr>
        <p:spPr>
          <a:xfrm>
            <a:off x="457201" y="1009912"/>
            <a:ext cx="8372901" cy="374786"/>
          </a:xfrm>
        </p:spPr>
        <p:txBody>
          <a:bodyPr bIns="0">
            <a:no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Tree>
    <p:extLst>
      <p:ext uri="{BB962C8B-B14F-4D97-AF65-F5344CB8AC3E}">
        <p14:creationId xmlns:p14="http://schemas.microsoft.com/office/powerpoint/2010/main" val="34604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S/caption - TWO images">
    <p:spTree>
      <p:nvGrpSpPr>
        <p:cNvPr id="1" name=""/>
        <p:cNvGrpSpPr/>
        <p:nvPr/>
      </p:nvGrpSpPr>
      <p:grpSpPr>
        <a:xfrm>
          <a:off x="0" y="0"/>
          <a:ext cx="0" cy="0"/>
          <a:chOff x="0" y="0"/>
          <a:chExt cx="0" cy="0"/>
        </a:xfrm>
      </p:grpSpPr>
      <p:sp>
        <p:nvSpPr>
          <p:cNvPr id="9" name="Picture Placeholder 4"/>
          <p:cNvSpPr>
            <a:spLocks noGrp="1" noChangeAspect="1"/>
          </p:cNvSpPr>
          <p:nvPr>
            <p:ph type="pic" sz="quarter" idx="15" hasCustomPrompt="1"/>
          </p:nvPr>
        </p:nvSpPr>
        <p:spPr>
          <a:xfrm>
            <a:off x="676630" y="1417046"/>
            <a:ext cx="3790374" cy="2808115"/>
          </a:xfrm>
          <a:solidFill>
            <a:schemeClr val="bg1">
              <a:lumMod val="75000"/>
            </a:schemeClr>
          </a:solidFill>
        </p:spPr>
        <p:txBody>
          <a:bodyPr tIns="182880"/>
          <a:lstStyle>
            <a:lvl1pPr marL="0" indent="0" algn="ctr">
              <a:buNone/>
              <a:defRPr baseline="0"/>
            </a:lvl1pPr>
          </a:lstStyle>
          <a:p>
            <a:r>
              <a:rPr lang="en-US" dirty="0"/>
              <a:t>Click icon to insert an image</a:t>
            </a:r>
          </a:p>
        </p:txBody>
      </p:sp>
      <p:sp>
        <p:nvSpPr>
          <p:cNvPr id="10" name="Text Placeholder 5"/>
          <p:cNvSpPr>
            <a:spLocks noGrp="1"/>
          </p:cNvSpPr>
          <p:nvPr>
            <p:ph type="body" sz="quarter" idx="17" hasCustomPrompt="1"/>
          </p:nvPr>
        </p:nvSpPr>
        <p:spPr>
          <a:xfrm>
            <a:off x="676630" y="4256434"/>
            <a:ext cx="3840480" cy="438773"/>
          </a:xfrm>
        </p:spPr>
        <p:txBody>
          <a:bodyPr bIns="0" anchor="t" anchorCtr="0">
            <a:normAutofit/>
          </a:bodyPr>
          <a:lstStyle>
            <a:lvl1pPr marL="0" marR="0" indent="0" algn="l" defTabSz="457200" rtl="0" eaLnBrk="1" fontAlgn="auto" latinLnBrk="0" hangingPunct="1">
              <a:lnSpc>
                <a:spcPct val="100000"/>
              </a:lnSpc>
              <a:spcBef>
                <a:spcPts val="0"/>
              </a:spcBef>
              <a:spcAft>
                <a:spcPts val="0"/>
              </a:spcAft>
              <a:buClrTx/>
              <a:buSzTx/>
              <a:buFont typeface="Wingdings" pitchFamily="2" charset="2"/>
              <a:buNone/>
              <a:tabLst/>
              <a:defRPr sz="1200" b="0" cap="none" baseline="0"/>
            </a:lvl1pPr>
          </a:lstStyle>
          <a:p>
            <a:r>
              <a:rPr lang="en-US" dirty="0"/>
              <a:t>Image Caption</a:t>
            </a:r>
          </a:p>
          <a:p>
            <a:r>
              <a:rPr lang="en-US" dirty="0"/>
              <a:t>Image Caption </a:t>
            </a:r>
          </a:p>
          <a:p>
            <a:r>
              <a:rPr lang="en-US" dirty="0"/>
              <a:t>Image Caption </a:t>
            </a:r>
          </a:p>
          <a:p>
            <a:r>
              <a:rPr lang="en-US" dirty="0"/>
              <a:t> </a:t>
            </a:r>
          </a:p>
        </p:txBody>
      </p:sp>
      <p:sp>
        <p:nvSpPr>
          <p:cNvPr id="2" name="Title 1"/>
          <p:cNvSpPr>
            <a:spLocks noGrp="1"/>
          </p:cNvSpPr>
          <p:nvPr>
            <p:ph type="title" hasCustomPrompt="1"/>
          </p:nvPr>
        </p:nvSpPr>
        <p:spPr/>
        <p:txBody>
          <a:bodyPr/>
          <a:lstStyle>
            <a:lvl1pPr>
              <a:defRPr/>
            </a:lvl1pPr>
          </a:lstStyle>
          <a:p>
            <a:r>
              <a:rPr lang="en-US" dirty="0"/>
              <a:t>TWO IMAGES with captions</a:t>
            </a:r>
            <a:br>
              <a:rPr lang="en-US" dirty="0"/>
            </a:br>
            <a:r>
              <a:rPr lang="en-US" dirty="0"/>
              <a:t>Headline in </a:t>
            </a:r>
            <a:r>
              <a:rPr lang="en-US" dirty="0" err="1"/>
              <a:t>arial</a:t>
            </a:r>
            <a:r>
              <a:rPr lang="en-US" dirty="0"/>
              <a:t> and all caps</a:t>
            </a:r>
          </a:p>
        </p:txBody>
      </p:sp>
      <p:sp>
        <p:nvSpPr>
          <p:cNvPr id="4" name="Slide Number Placeholder 3"/>
          <p:cNvSpPr>
            <a:spLocks noGrp="1"/>
          </p:cNvSpPr>
          <p:nvPr>
            <p:ph type="sldNum" sz="quarter" idx="19"/>
          </p:nvPr>
        </p:nvSpPr>
        <p:spPr/>
        <p:txBody>
          <a:bodyPr/>
          <a:lstStyle/>
          <a:p>
            <a:fld id="{AEFAAC5A-9C4F-4278-920D-DF2BAB595749}" type="slidenum">
              <a:rPr lang="en-US" smtClean="0"/>
              <a:pPr/>
              <a:t>‹#›</a:t>
            </a:fld>
            <a:endParaRPr lang="en-US" dirty="0"/>
          </a:p>
        </p:txBody>
      </p:sp>
      <p:sp>
        <p:nvSpPr>
          <p:cNvPr id="14" name="Text Placeholder 5"/>
          <p:cNvSpPr>
            <a:spLocks noGrp="1"/>
          </p:cNvSpPr>
          <p:nvPr>
            <p:ph type="body" sz="quarter" idx="12" hasCustomPrompt="1"/>
          </p:nvPr>
        </p:nvSpPr>
        <p:spPr>
          <a:xfrm>
            <a:off x="457201" y="1009912"/>
            <a:ext cx="8372901" cy="374786"/>
          </a:xfrm>
        </p:spPr>
        <p:txBody>
          <a:bodyPr bIns="0">
            <a:no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
        <p:nvSpPr>
          <p:cNvPr id="16" name="Picture Placeholder 4"/>
          <p:cNvSpPr>
            <a:spLocks noGrp="1" noChangeAspect="1"/>
          </p:cNvSpPr>
          <p:nvPr>
            <p:ph type="pic" sz="quarter" idx="21" hasCustomPrompt="1"/>
          </p:nvPr>
        </p:nvSpPr>
        <p:spPr>
          <a:xfrm>
            <a:off x="4765130" y="1416462"/>
            <a:ext cx="3790374" cy="2808115"/>
          </a:xfrm>
          <a:solidFill>
            <a:schemeClr val="bg1">
              <a:lumMod val="75000"/>
            </a:schemeClr>
          </a:solidFill>
        </p:spPr>
        <p:txBody>
          <a:bodyPr tIns="182880"/>
          <a:lstStyle>
            <a:lvl1pPr marL="0" indent="0" algn="ctr">
              <a:buNone/>
              <a:defRPr baseline="0"/>
            </a:lvl1pPr>
          </a:lstStyle>
          <a:p>
            <a:r>
              <a:rPr lang="en-US" dirty="0"/>
              <a:t>Click icon to insert an image</a:t>
            </a:r>
          </a:p>
        </p:txBody>
      </p:sp>
      <p:sp>
        <p:nvSpPr>
          <p:cNvPr id="17" name="Text Placeholder 5"/>
          <p:cNvSpPr>
            <a:spLocks noGrp="1"/>
          </p:cNvSpPr>
          <p:nvPr>
            <p:ph type="body" sz="quarter" idx="22" hasCustomPrompt="1"/>
          </p:nvPr>
        </p:nvSpPr>
        <p:spPr>
          <a:xfrm>
            <a:off x="4765130" y="4255850"/>
            <a:ext cx="3840480" cy="438773"/>
          </a:xfrm>
        </p:spPr>
        <p:txBody>
          <a:bodyPr bIns="0" anchor="t" anchorCtr="0">
            <a:normAutofit/>
          </a:bodyPr>
          <a:lstStyle>
            <a:lvl1pPr marL="0" marR="0" indent="0" algn="l" defTabSz="457200" rtl="0" eaLnBrk="1" fontAlgn="auto" latinLnBrk="0" hangingPunct="1">
              <a:lnSpc>
                <a:spcPct val="100000"/>
              </a:lnSpc>
              <a:spcBef>
                <a:spcPts val="0"/>
              </a:spcBef>
              <a:spcAft>
                <a:spcPts val="0"/>
              </a:spcAft>
              <a:buClrTx/>
              <a:buSzTx/>
              <a:buFont typeface="Wingdings" pitchFamily="2" charset="2"/>
              <a:buNone/>
              <a:tabLst/>
              <a:defRPr sz="1200" b="0" cap="none" baseline="0"/>
            </a:lvl1pPr>
          </a:lstStyle>
          <a:p>
            <a:r>
              <a:rPr lang="en-US" dirty="0"/>
              <a:t>Image Caption</a:t>
            </a:r>
          </a:p>
          <a:p>
            <a:r>
              <a:rPr lang="en-US" dirty="0"/>
              <a:t>Image Caption </a:t>
            </a:r>
          </a:p>
          <a:p>
            <a:r>
              <a:rPr lang="en-US" dirty="0"/>
              <a:t>Image Caption </a:t>
            </a:r>
          </a:p>
          <a:p>
            <a:r>
              <a:rPr lang="en-US" dirty="0"/>
              <a:t> </a:t>
            </a:r>
          </a:p>
        </p:txBody>
      </p:sp>
      <p:sp>
        <p:nvSpPr>
          <p:cNvPr id="11" name="TextBox 10"/>
          <p:cNvSpPr txBox="1"/>
          <p:nvPr userDrawn="1"/>
        </p:nvSpPr>
        <p:spPr>
          <a:xfrm>
            <a:off x="-1876478" y="0"/>
            <a:ext cx="1548931" cy="3385542"/>
          </a:xfrm>
          <a:prstGeom prst="rect">
            <a:avLst/>
          </a:prstGeom>
          <a:solidFill>
            <a:schemeClr val="bg1">
              <a:lumMod val="50000"/>
            </a:schemeClr>
          </a:solidFill>
        </p:spPr>
        <p:txBody>
          <a:bodyPr wrap="square" rtlCol="0">
            <a:spAutoFit/>
          </a:bodyPr>
          <a:lstStyle/>
          <a:p>
            <a:r>
              <a:rPr lang="en-US" sz="1400" b="1" dirty="0">
                <a:solidFill>
                  <a:schemeClr val="bg1"/>
                </a:solidFill>
              </a:rPr>
              <a:t>Instructions on replacing a current image:</a:t>
            </a:r>
          </a:p>
          <a:p>
            <a:pPr marL="228600" indent="-228600">
              <a:buFont typeface="+mj-lt"/>
              <a:buAutoNum type="arabicPeriod"/>
            </a:pPr>
            <a:r>
              <a:rPr lang="en-US" sz="1400" dirty="0">
                <a:solidFill>
                  <a:schemeClr val="bg1"/>
                </a:solidFill>
              </a:rPr>
              <a:t>Select and delete image and click the icon to insert a different image</a:t>
            </a:r>
          </a:p>
          <a:p>
            <a:pPr marL="228600" indent="-228600">
              <a:buFont typeface="+mj-lt"/>
              <a:buAutoNum type="arabicPeriod"/>
            </a:pPr>
            <a:r>
              <a:rPr lang="en-US" sz="1400" dirty="0">
                <a:solidFill>
                  <a:schemeClr val="bg1"/>
                </a:solidFill>
              </a:rPr>
              <a:t>Use the crop tool to position the image within the shape.  </a:t>
            </a:r>
          </a:p>
          <a:p>
            <a:endParaRPr lang="en-US" dirty="0">
              <a:solidFill>
                <a:schemeClr val="bg1"/>
              </a:solidFill>
            </a:endParaRPr>
          </a:p>
        </p:txBody>
      </p:sp>
    </p:spTree>
    <p:extLst>
      <p:ext uri="{BB962C8B-B14F-4D97-AF65-F5344CB8AC3E}">
        <p14:creationId xmlns:p14="http://schemas.microsoft.com/office/powerpoint/2010/main" val="2817194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IMAGES">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AEFAAC5A-9C4F-4278-920D-DF2BAB595749}" type="slidenum">
              <a:rPr lang="en-US" smtClean="0"/>
              <a:pPr/>
              <a:t>‹#›</a:t>
            </a:fld>
            <a:endParaRPr lang="en-US" dirty="0"/>
          </a:p>
        </p:txBody>
      </p:sp>
      <p:sp>
        <p:nvSpPr>
          <p:cNvPr id="7" name="Text Placeholder 5"/>
          <p:cNvSpPr>
            <a:spLocks noGrp="1"/>
          </p:cNvSpPr>
          <p:nvPr>
            <p:ph type="body" sz="quarter" idx="12" hasCustomPrompt="1"/>
          </p:nvPr>
        </p:nvSpPr>
        <p:spPr>
          <a:xfrm>
            <a:off x="457201" y="1019437"/>
            <a:ext cx="8372901" cy="364070"/>
          </a:xfrm>
        </p:spPr>
        <p:txBody>
          <a:bodyPr bIns="0">
            <a:no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
        <p:nvSpPr>
          <p:cNvPr id="4" name="Text Placeholder 3"/>
          <p:cNvSpPr>
            <a:spLocks noGrp="1"/>
          </p:cNvSpPr>
          <p:nvPr>
            <p:ph type="body" sz="quarter" idx="13"/>
          </p:nvPr>
        </p:nvSpPr>
        <p:spPr>
          <a:xfrm>
            <a:off x="495879" y="2854960"/>
            <a:ext cx="2465584" cy="1609958"/>
          </a:xfrm>
        </p:spPr>
        <p:txBody>
          <a:bodyPr/>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defRPr sz="1200"/>
            </a:lvl4pPr>
            <a:lvl5pPr marL="1084263" indent="-171450">
              <a:defRPr sz="1200"/>
            </a:lvl5pPr>
          </a:lstStyle>
          <a:p>
            <a:pPr lvl="0"/>
            <a:r>
              <a:rPr lang="en-US"/>
              <a:t>Click to edit Master text styles</a:t>
            </a:r>
          </a:p>
          <a:p>
            <a:pPr lvl="1"/>
            <a:r>
              <a:rPr lang="en-US"/>
              <a:t>Second level</a:t>
            </a:r>
          </a:p>
          <a:p>
            <a:pPr lvl="2"/>
            <a:r>
              <a:rPr lang="en-US"/>
              <a:t>Third level</a:t>
            </a:r>
          </a:p>
        </p:txBody>
      </p:sp>
      <p:sp>
        <p:nvSpPr>
          <p:cNvPr id="15" name="Text Placeholder 3"/>
          <p:cNvSpPr>
            <a:spLocks noGrp="1"/>
          </p:cNvSpPr>
          <p:nvPr>
            <p:ph type="body" sz="quarter" idx="14"/>
          </p:nvPr>
        </p:nvSpPr>
        <p:spPr>
          <a:xfrm>
            <a:off x="3381086" y="2854960"/>
            <a:ext cx="2465584" cy="1609958"/>
          </a:xfrm>
        </p:spPr>
        <p:txBody>
          <a:bodyPr/>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defRPr sz="1200"/>
            </a:lvl4pPr>
            <a:lvl5pPr marL="1084263" indent="-171450">
              <a:defRPr sz="1200"/>
            </a:lvl5pPr>
          </a:lstStyle>
          <a:p>
            <a:pPr lvl="0"/>
            <a:r>
              <a:rPr lang="en-US"/>
              <a:t>Click to edit Master text styles</a:t>
            </a:r>
          </a:p>
          <a:p>
            <a:pPr lvl="1"/>
            <a:r>
              <a:rPr lang="en-US"/>
              <a:t>Second level</a:t>
            </a:r>
          </a:p>
          <a:p>
            <a:pPr lvl="2"/>
            <a:r>
              <a:rPr lang="en-US"/>
              <a:t>Third level</a:t>
            </a:r>
          </a:p>
        </p:txBody>
      </p:sp>
      <p:sp>
        <p:nvSpPr>
          <p:cNvPr id="9" name="Picture Placeholder 4"/>
          <p:cNvSpPr>
            <a:spLocks noGrp="1" noChangeAspect="1"/>
          </p:cNvSpPr>
          <p:nvPr>
            <p:ph type="pic" sz="quarter" idx="15" hasCustomPrompt="1"/>
          </p:nvPr>
        </p:nvSpPr>
        <p:spPr>
          <a:xfrm>
            <a:off x="503079" y="1415695"/>
            <a:ext cx="2361244" cy="1365433"/>
          </a:xfrm>
          <a:solidFill>
            <a:schemeClr val="bg1">
              <a:lumMod val="75000"/>
            </a:schemeClr>
          </a:solidFill>
        </p:spPr>
        <p:txBody>
          <a:bodyPr tIns="182880"/>
          <a:lstStyle>
            <a:lvl1pPr marL="0" indent="0" algn="ctr">
              <a:buNone/>
              <a:defRPr baseline="0"/>
            </a:lvl1pPr>
          </a:lstStyle>
          <a:p>
            <a:r>
              <a:rPr lang="en-US" dirty="0"/>
              <a:t>Click icon to insert an image</a:t>
            </a:r>
          </a:p>
        </p:txBody>
      </p:sp>
      <p:sp>
        <p:nvSpPr>
          <p:cNvPr id="12" name="Picture Placeholder 4"/>
          <p:cNvSpPr>
            <a:spLocks noGrp="1" noChangeAspect="1"/>
          </p:cNvSpPr>
          <p:nvPr>
            <p:ph type="pic" sz="quarter" idx="16" hasCustomPrompt="1"/>
          </p:nvPr>
        </p:nvSpPr>
        <p:spPr>
          <a:xfrm>
            <a:off x="3388286" y="1415695"/>
            <a:ext cx="2361244" cy="1365433"/>
          </a:xfrm>
          <a:solidFill>
            <a:schemeClr val="bg1">
              <a:lumMod val="75000"/>
            </a:schemeClr>
          </a:solidFill>
        </p:spPr>
        <p:txBody>
          <a:bodyPr tIns="182880"/>
          <a:lstStyle>
            <a:lvl1pPr marL="0" indent="0" algn="ctr">
              <a:buNone/>
              <a:defRPr baseline="0"/>
            </a:lvl1pPr>
          </a:lstStyle>
          <a:p>
            <a:r>
              <a:rPr lang="en-US" dirty="0"/>
              <a:t>Click icon to insert an image</a:t>
            </a:r>
          </a:p>
        </p:txBody>
      </p:sp>
      <p:sp>
        <p:nvSpPr>
          <p:cNvPr id="17" name="Text Placeholder 3"/>
          <p:cNvSpPr>
            <a:spLocks noGrp="1"/>
          </p:cNvSpPr>
          <p:nvPr>
            <p:ph type="body" sz="quarter" idx="19"/>
          </p:nvPr>
        </p:nvSpPr>
        <p:spPr>
          <a:xfrm>
            <a:off x="6261696" y="2856834"/>
            <a:ext cx="2465584" cy="1609958"/>
          </a:xfrm>
        </p:spPr>
        <p:txBody>
          <a:bodyPr/>
          <a:lstStyle>
            <a:lvl1pPr>
              <a:spcBef>
                <a:spcPts val="600"/>
              </a:spcBef>
              <a:defRPr sz="1800"/>
            </a:lvl1pPr>
            <a:lvl2pPr marL="457200" indent="-173038">
              <a:spcBef>
                <a:spcPts val="0"/>
              </a:spcBef>
              <a:defRPr sz="1800"/>
            </a:lvl2pPr>
            <a:lvl3pPr marL="627063" indent="-128588">
              <a:spcBef>
                <a:spcPts val="0"/>
              </a:spcBef>
              <a:defRPr sz="1800"/>
            </a:lvl3pPr>
            <a:lvl4pPr marL="865188" indent="-171450">
              <a:defRPr sz="1200"/>
            </a:lvl4pPr>
            <a:lvl5pPr marL="1084263" indent="-171450">
              <a:defRPr sz="1200"/>
            </a:lvl5pPr>
          </a:lstStyle>
          <a:p>
            <a:pPr lvl="0"/>
            <a:r>
              <a:rPr lang="en-US"/>
              <a:t>Click to edit Master text styles</a:t>
            </a:r>
          </a:p>
          <a:p>
            <a:pPr lvl="1"/>
            <a:r>
              <a:rPr lang="en-US"/>
              <a:t>Second level</a:t>
            </a:r>
          </a:p>
          <a:p>
            <a:pPr lvl="2"/>
            <a:r>
              <a:rPr lang="en-US"/>
              <a:t>Third level</a:t>
            </a:r>
          </a:p>
        </p:txBody>
      </p:sp>
      <p:sp>
        <p:nvSpPr>
          <p:cNvPr id="18" name="Picture Placeholder 4"/>
          <p:cNvSpPr>
            <a:spLocks noGrp="1" noChangeAspect="1"/>
          </p:cNvSpPr>
          <p:nvPr>
            <p:ph type="pic" sz="quarter" idx="20" hasCustomPrompt="1"/>
          </p:nvPr>
        </p:nvSpPr>
        <p:spPr>
          <a:xfrm>
            <a:off x="6268896" y="1417569"/>
            <a:ext cx="2361244" cy="1365433"/>
          </a:xfrm>
          <a:solidFill>
            <a:schemeClr val="bg1">
              <a:lumMod val="75000"/>
            </a:schemeClr>
          </a:solidFill>
        </p:spPr>
        <p:txBody>
          <a:bodyPr tIns="182880"/>
          <a:lstStyle>
            <a:lvl1pPr marL="0" indent="0" algn="ctr">
              <a:buNone/>
              <a:defRPr baseline="0"/>
            </a:lvl1pPr>
          </a:lstStyle>
          <a:p>
            <a:r>
              <a:rPr lang="en-US" dirty="0"/>
              <a:t>Click icon to insert an image</a:t>
            </a:r>
          </a:p>
        </p:txBody>
      </p:sp>
      <p:sp>
        <p:nvSpPr>
          <p:cNvPr id="2" name="Title 1"/>
          <p:cNvSpPr>
            <a:spLocks noGrp="1"/>
          </p:cNvSpPr>
          <p:nvPr>
            <p:ph type="title" hasCustomPrompt="1"/>
          </p:nvPr>
        </p:nvSpPr>
        <p:spPr/>
        <p:txBody>
          <a:bodyPr/>
          <a:lstStyle>
            <a:lvl1pPr>
              <a:defRPr/>
            </a:lvl1pPr>
          </a:lstStyle>
          <a:p>
            <a:r>
              <a:rPr lang="en-US" dirty="0"/>
              <a:t>THREE IMAGES – HORIZONTAL</a:t>
            </a:r>
            <a:br>
              <a:rPr lang="en-US" dirty="0"/>
            </a:br>
            <a:r>
              <a:rPr lang="en-US" dirty="0"/>
              <a:t>Headline in </a:t>
            </a:r>
            <a:r>
              <a:rPr lang="en-US" dirty="0" err="1"/>
              <a:t>arial</a:t>
            </a:r>
            <a:r>
              <a:rPr lang="en-US" dirty="0"/>
              <a:t> and all caps</a:t>
            </a:r>
          </a:p>
        </p:txBody>
      </p:sp>
      <p:sp>
        <p:nvSpPr>
          <p:cNvPr id="13" name="TextBox 12"/>
          <p:cNvSpPr txBox="1"/>
          <p:nvPr userDrawn="1"/>
        </p:nvSpPr>
        <p:spPr>
          <a:xfrm>
            <a:off x="-1876478" y="0"/>
            <a:ext cx="1548931" cy="3385542"/>
          </a:xfrm>
          <a:prstGeom prst="rect">
            <a:avLst/>
          </a:prstGeom>
          <a:solidFill>
            <a:schemeClr val="bg1">
              <a:lumMod val="50000"/>
            </a:schemeClr>
          </a:solidFill>
        </p:spPr>
        <p:txBody>
          <a:bodyPr wrap="square" rtlCol="0">
            <a:spAutoFit/>
          </a:bodyPr>
          <a:lstStyle/>
          <a:p>
            <a:r>
              <a:rPr lang="en-US" sz="1400" b="1" dirty="0">
                <a:solidFill>
                  <a:schemeClr val="bg1"/>
                </a:solidFill>
              </a:rPr>
              <a:t>Instructions on replacing a current image:</a:t>
            </a:r>
          </a:p>
          <a:p>
            <a:pPr marL="228600" indent="-228600">
              <a:buFont typeface="+mj-lt"/>
              <a:buAutoNum type="arabicPeriod"/>
            </a:pPr>
            <a:r>
              <a:rPr lang="en-US" sz="1400" dirty="0">
                <a:solidFill>
                  <a:schemeClr val="bg1"/>
                </a:solidFill>
              </a:rPr>
              <a:t>Select and delete image and click the icon to insert a different image</a:t>
            </a:r>
          </a:p>
          <a:p>
            <a:pPr marL="228600" indent="-228600">
              <a:buFont typeface="+mj-lt"/>
              <a:buAutoNum type="arabicPeriod"/>
            </a:pPr>
            <a:r>
              <a:rPr lang="en-US" sz="1400" dirty="0">
                <a:solidFill>
                  <a:schemeClr val="bg1"/>
                </a:solidFill>
              </a:rPr>
              <a:t>Use the crop tool to position the image within the shape.  </a:t>
            </a:r>
          </a:p>
          <a:p>
            <a:endParaRPr lang="en-US" dirty="0">
              <a:solidFill>
                <a:schemeClr val="bg1"/>
              </a:solidFill>
            </a:endParaRPr>
          </a:p>
        </p:txBody>
      </p:sp>
    </p:spTree>
    <p:extLst>
      <p:ext uri="{BB962C8B-B14F-4D97-AF65-F5344CB8AC3E}">
        <p14:creationId xmlns:p14="http://schemas.microsoft.com/office/powerpoint/2010/main" val="41748870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S/captions/bullets - FOUR Images">
    <p:spTree>
      <p:nvGrpSpPr>
        <p:cNvPr id="1" name=""/>
        <p:cNvGrpSpPr/>
        <p:nvPr/>
      </p:nvGrpSpPr>
      <p:grpSpPr>
        <a:xfrm>
          <a:off x="0" y="0"/>
          <a:ext cx="0" cy="0"/>
          <a:chOff x="0" y="0"/>
          <a:chExt cx="0" cy="0"/>
        </a:xfrm>
      </p:grpSpPr>
      <p:sp>
        <p:nvSpPr>
          <p:cNvPr id="5" name="Picture Placeholder 4"/>
          <p:cNvSpPr>
            <a:spLocks noGrp="1" noChangeAspect="1"/>
          </p:cNvSpPr>
          <p:nvPr>
            <p:ph type="pic" sz="quarter" idx="13" hasCustomPrompt="1"/>
          </p:nvPr>
        </p:nvSpPr>
        <p:spPr>
          <a:xfrm>
            <a:off x="218127" y="1418980"/>
            <a:ext cx="2240280" cy="1678712"/>
          </a:xfrm>
          <a:solidFill>
            <a:schemeClr val="bg1">
              <a:lumMod val="75000"/>
            </a:schemeClr>
          </a:solidFill>
        </p:spPr>
        <p:txBody>
          <a:bodyPr lIns="0" tIns="731520" anchor="t" anchorCtr="0"/>
          <a:lstStyle>
            <a:lvl1pPr marL="0" indent="0" algn="ctr">
              <a:buNone/>
              <a:defRPr baseline="0"/>
            </a:lvl1pPr>
          </a:lstStyle>
          <a:p>
            <a:r>
              <a:rPr lang="en-US" dirty="0"/>
              <a:t>Click icon to insert an image</a:t>
            </a:r>
          </a:p>
        </p:txBody>
      </p:sp>
      <p:sp>
        <p:nvSpPr>
          <p:cNvPr id="9" name="Picture Placeholder 4"/>
          <p:cNvSpPr>
            <a:spLocks noGrp="1" noChangeAspect="1"/>
          </p:cNvSpPr>
          <p:nvPr>
            <p:ph type="pic" sz="quarter" idx="15" hasCustomPrompt="1"/>
          </p:nvPr>
        </p:nvSpPr>
        <p:spPr>
          <a:xfrm>
            <a:off x="2453235" y="1418980"/>
            <a:ext cx="2240280" cy="1678712"/>
          </a:xfrm>
          <a:solidFill>
            <a:schemeClr val="bg1">
              <a:lumMod val="85000"/>
            </a:schemeClr>
          </a:solidFill>
        </p:spPr>
        <p:txBody>
          <a:bodyPr lIns="0" tIns="731520" anchor="t" anchorCtr="0"/>
          <a:lstStyle>
            <a:lvl1pPr marL="0" indent="0" algn="ctr">
              <a:buNone/>
              <a:defRPr baseline="0"/>
            </a:lvl1pPr>
          </a:lstStyle>
          <a:p>
            <a:r>
              <a:rPr lang="en-US" dirty="0"/>
              <a:t>Click icon to insert an image</a:t>
            </a:r>
          </a:p>
        </p:txBody>
      </p:sp>
      <p:sp>
        <p:nvSpPr>
          <p:cNvPr id="10" name="Picture Placeholder 4"/>
          <p:cNvSpPr>
            <a:spLocks noGrp="1" noChangeAspect="1"/>
          </p:cNvSpPr>
          <p:nvPr>
            <p:ph type="pic" sz="quarter" idx="16" hasCustomPrompt="1"/>
          </p:nvPr>
        </p:nvSpPr>
        <p:spPr>
          <a:xfrm>
            <a:off x="4688341" y="1418980"/>
            <a:ext cx="2240280" cy="1678712"/>
          </a:xfrm>
          <a:solidFill>
            <a:schemeClr val="bg1">
              <a:lumMod val="75000"/>
            </a:schemeClr>
          </a:solidFill>
        </p:spPr>
        <p:txBody>
          <a:bodyPr lIns="0" tIns="731520" anchor="t" anchorCtr="0"/>
          <a:lstStyle>
            <a:lvl1pPr marL="0" indent="0" algn="ctr">
              <a:buNone/>
              <a:defRPr baseline="0"/>
            </a:lvl1pPr>
          </a:lstStyle>
          <a:p>
            <a:r>
              <a:rPr lang="en-US" dirty="0"/>
              <a:t>Click icon to insert an image</a:t>
            </a:r>
          </a:p>
        </p:txBody>
      </p:sp>
      <p:sp>
        <p:nvSpPr>
          <p:cNvPr id="11" name="Picture Placeholder 4"/>
          <p:cNvSpPr>
            <a:spLocks noGrp="1" noChangeAspect="1"/>
          </p:cNvSpPr>
          <p:nvPr>
            <p:ph type="pic" sz="quarter" idx="17" hasCustomPrompt="1"/>
          </p:nvPr>
        </p:nvSpPr>
        <p:spPr>
          <a:xfrm>
            <a:off x="6906022" y="1418980"/>
            <a:ext cx="2240280" cy="1678712"/>
          </a:xfrm>
          <a:solidFill>
            <a:schemeClr val="bg1">
              <a:lumMod val="85000"/>
            </a:schemeClr>
          </a:solidFill>
        </p:spPr>
        <p:txBody>
          <a:bodyPr lIns="0" tIns="731520" anchor="t" anchorCtr="0"/>
          <a:lstStyle>
            <a:lvl1pPr marL="0" indent="0" algn="ctr">
              <a:buNone/>
              <a:defRPr baseline="0"/>
            </a:lvl1pPr>
          </a:lstStyle>
          <a:p>
            <a:r>
              <a:rPr lang="en-US" dirty="0"/>
              <a:t>Click icon to insert an image</a:t>
            </a:r>
          </a:p>
        </p:txBody>
      </p:sp>
      <p:sp>
        <p:nvSpPr>
          <p:cNvPr id="8" name="Text Placeholder 7"/>
          <p:cNvSpPr>
            <a:spLocks noGrp="1"/>
          </p:cNvSpPr>
          <p:nvPr>
            <p:ph type="body" sz="quarter" idx="14"/>
          </p:nvPr>
        </p:nvSpPr>
        <p:spPr>
          <a:xfrm>
            <a:off x="469900" y="3672521"/>
            <a:ext cx="8434552" cy="1086330"/>
          </a:xfrm>
          <a:noFill/>
        </p:spPr>
        <p:txBody>
          <a:bodyPr lIns="0" tIns="91440"/>
          <a:lstStyle>
            <a:lvl1pPr>
              <a:defRPr sz="2000">
                <a:solidFill>
                  <a:srgbClr val="000000"/>
                </a:solidFill>
              </a:defRPr>
            </a:lvl1pPr>
            <a:lvl2pPr>
              <a:defRPr sz="2000">
                <a:solidFill>
                  <a:srgbClr val="000000"/>
                </a:solidFill>
              </a:defRPr>
            </a:lvl2pPr>
            <a:lvl3pPr>
              <a:defRPr sz="2000">
                <a:solidFill>
                  <a:srgbClr val="000000"/>
                </a:solidFill>
              </a:defRPr>
            </a:lvl3pPr>
            <a:lvl4pPr>
              <a:defRPr sz="2000">
                <a:solidFill>
                  <a:srgbClr val="000000"/>
                </a:solidFill>
              </a:defRPr>
            </a:lvl4pPr>
            <a:lvl5pPr>
              <a:defRPr sz="2000">
                <a:solidFill>
                  <a:srgbClr val="000000"/>
                </a:solidFill>
              </a:defRPr>
            </a:lvl5pPr>
          </a:lstStyle>
          <a:p>
            <a:pPr lvl="0"/>
            <a:r>
              <a:rPr lang="en-US"/>
              <a:t>Click to edit Master text styles</a:t>
            </a:r>
          </a:p>
          <a:p>
            <a:pPr lvl="1"/>
            <a:r>
              <a:rPr lang="en-US"/>
              <a:t>Second level</a:t>
            </a:r>
          </a:p>
        </p:txBody>
      </p:sp>
      <p:sp>
        <p:nvSpPr>
          <p:cNvPr id="3" name="Title 2"/>
          <p:cNvSpPr>
            <a:spLocks noGrp="1"/>
          </p:cNvSpPr>
          <p:nvPr>
            <p:ph type="title" hasCustomPrompt="1"/>
          </p:nvPr>
        </p:nvSpPr>
        <p:spPr/>
        <p:txBody>
          <a:bodyPr/>
          <a:lstStyle>
            <a:lvl1pPr algn="l" defTabSz="457200" rtl="0" eaLnBrk="1" latinLnBrk="0" hangingPunct="1">
              <a:lnSpc>
                <a:spcPct val="95000"/>
              </a:lnSpc>
              <a:spcBef>
                <a:spcPct val="0"/>
              </a:spcBef>
              <a:buNone/>
              <a:defRPr lang="en-US" sz="2800" b="1" i="0" kern="1200" cap="all" baseline="0" dirty="0">
                <a:solidFill>
                  <a:schemeClr val="tx1">
                    <a:lumMod val="50000"/>
                  </a:schemeClr>
                </a:solidFill>
                <a:latin typeface="+mj-lt"/>
                <a:ea typeface="+mj-ea"/>
                <a:cs typeface="+mj-cs"/>
              </a:defRPr>
            </a:lvl1pPr>
          </a:lstStyle>
          <a:p>
            <a:r>
              <a:rPr lang="en-US" dirty="0"/>
              <a:t>four images, captions and bullets</a:t>
            </a:r>
            <a:br>
              <a:rPr lang="en-US" dirty="0"/>
            </a:br>
            <a:r>
              <a:rPr lang="en-US" dirty="0"/>
              <a:t>Headline is </a:t>
            </a:r>
            <a:r>
              <a:rPr lang="en-US" dirty="0" err="1"/>
              <a:t>arial</a:t>
            </a:r>
            <a:r>
              <a:rPr lang="en-US" dirty="0"/>
              <a:t> in all caps</a:t>
            </a:r>
          </a:p>
        </p:txBody>
      </p:sp>
      <p:sp>
        <p:nvSpPr>
          <p:cNvPr id="4" name="Text Placeholder 3"/>
          <p:cNvSpPr>
            <a:spLocks noGrp="1"/>
          </p:cNvSpPr>
          <p:nvPr>
            <p:ph type="body" sz="quarter" idx="18" hasCustomPrompt="1"/>
          </p:nvPr>
        </p:nvSpPr>
        <p:spPr>
          <a:xfrm>
            <a:off x="218128" y="3127171"/>
            <a:ext cx="2238469" cy="358378"/>
          </a:xfrm>
          <a:noFill/>
        </p:spPr>
        <p:txBody>
          <a:bodyPr lIns="91440" rIns="91440"/>
          <a:lstStyle>
            <a:lvl1pPr marL="0" indent="0">
              <a:lnSpc>
                <a:spcPct val="95000"/>
              </a:lnSpc>
              <a:buNone/>
              <a:defRPr sz="1200" b="0" baseline="0">
                <a:solidFill>
                  <a:srgbClr val="000000"/>
                </a:solidFill>
              </a:defRPr>
            </a:lvl1pPr>
          </a:lstStyle>
          <a:p>
            <a:pPr lvl="0"/>
            <a:r>
              <a:rPr lang="en-US" dirty="0"/>
              <a:t>Image caption Image caption Image caption Image caption Image</a:t>
            </a:r>
          </a:p>
        </p:txBody>
      </p:sp>
      <p:sp>
        <p:nvSpPr>
          <p:cNvPr id="16" name="Text Placeholder 3"/>
          <p:cNvSpPr>
            <a:spLocks noGrp="1"/>
          </p:cNvSpPr>
          <p:nvPr>
            <p:ph type="body" sz="quarter" idx="19" hasCustomPrompt="1"/>
          </p:nvPr>
        </p:nvSpPr>
        <p:spPr>
          <a:xfrm>
            <a:off x="2442595" y="3127171"/>
            <a:ext cx="2238469" cy="358378"/>
          </a:xfrm>
          <a:noFill/>
        </p:spPr>
        <p:txBody>
          <a:bodyPr lIns="91440" rIns="91440"/>
          <a:lstStyle>
            <a:lvl1pPr marL="0" indent="0">
              <a:lnSpc>
                <a:spcPct val="95000"/>
              </a:lnSpc>
              <a:buNone/>
              <a:defRPr sz="1200" b="0">
                <a:solidFill>
                  <a:srgbClr val="000000"/>
                </a:solidFill>
              </a:defRPr>
            </a:lvl1pPr>
          </a:lstStyle>
          <a:p>
            <a:pPr lvl="0"/>
            <a:r>
              <a:rPr lang="en-US" dirty="0"/>
              <a:t>Image caption Image caption Image caption Image caption Image</a:t>
            </a:r>
          </a:p>
        </p:txBody>
      </p:sp>
      <p:sp>
        <p:nvSpPr>
          <p:cNvPr id="17" name="Text Placeholder 3"/>
          <p:cNvSpPr>
            <a:spLocks noGrp="1"/>
          </p:cNvSpPr>
          <p:nvPr>
            <p:ph type="body" sz="quarter" idx="20" hasCustomPrompt="1"/>
          </p:nvPr>
        </p:nvSpPr>
        <p:spPr>
          <a:xfrm>
            <a:off x="4681064" y="3127171"/>
            <a:ext cx="2238469" cy="358378"/>
          </a:xfrm>
          <a:noFill/>
        </p:spPr>
        <p:txBody>
          <a:bodyPr lIns="91440" rIns="91440"/>
          <a:lstStyle>
            <a:lvl1pPr marL="0" indent="0">
              <a:lnSpc>
                <a:spcPct val="95000"/>
              </a:lnSpc>
              <a:buNone/>
              <a:defRPr sz="1200" b="0">
                <a:solidFill>
                  <a:srgbClr val="000000"/>
                </a:solidFill>
              </a:defRPr>
            </a:lvl1pPr>
          </a:lstStyle>
          <a:p>
            <a:pPr lvl="0"/>
            <a:r>
              <a:rPr lang="en-US" dirty="0"/>
              <a:t>Image caption Image caption Image caption Image caption Image</a:t>
            </a:r>
          </a:p>
        </p:txBody>
      </p:sp>
      <p:sp>
        <p:nvSpPr>
          <p:cNvPr id="18" name="Text Placeholder 3"/>
          <p:cNvSpPr>
            <a:spLocks noGrp="1"/>
          </p:cNvSpPr>
          <p:nvPr>
            <p:ph type="body" sz="quarter" idx="21" hasCustomPrompt="1"/>
          </p:nvPr>
        </p:nvSpPr>
        <p:spPr>
          <a:xfrm>
            <a:off x="6905532" y="3127171"/>
            <a:ext cx="2238469" cy="358378"/>
          </a:xfrm>
          <a:noFill/>
        </p:spPr>
        <p:txBody>
          <a:bodyPr lIns="91440" rIns="91440"/>
          <a:lstStyle>
            <a:lvl1pPr marL="0" indent="0">
              <a:lnSpc>
                <a:spcPct val="95000"/>
              </a:lnSpc>
              <a:buNone/>
              <a:defRPr sz="1200" b="0">
                <a:solidFill>
                  <a:srgbClr val="000000"/>
                </a:solidFill>
              </a:defRPr>
            </a:lvl1pPr>
          </a:lstStyle>
          <a:p>
            <a:pPr lvl="0"/>
            <a:r>
              <a:rPr lang="en-US" dirty="0"/>
              <a:t>Image caption Image caption Image caption Image caption Image</a:t>
            </a:r>
          </a:p>
        </p:txBody>
      </p:sp>
      <p:sp>
        <p:nvSpPr>
          <p:cNvPr id="14" name="TextBox 13"/>
          <p:cNvSpPr txBox="1"/>
          <p:nvPr userDrawn="1"/>
        </p:nvSpPr>
        <p:spPr>
          <a:xfrm>
            <a:off x="-1876478" y="0"/>
            <a:ext cx="1548931" cy="3385542"/>
          </a:xfrm>
          <a:prstGeom prst="rect">
            <a:avLst/>
          </a:prstGeom>
          <a:solidFill>
            <a:schemeClr val="bg1">
              <a:lumMod val="50000"/>
            </a:schemeClr>
          </a:solidFill>
        </p:spPr>
        <p:txBody>
          <a:bodyPr wrap="square" rtlCol="0">
            <a:spAutoFit/>
          </a:bodyPr>
          <a:lstStyle/>
          <a:p>
            <a:r>
              <a:rPr lang="en-US" sz="1400" b="1" dirty="0">
                <a:solidFill>
                  <a:schemeClr val="bg1"/>
                </a:solidFill>
              </a:rPr>
              <a:t>Instructions on replacing a current image:</a:t>
            </a:r>
          </a:p>
          <a:p>
            <a:pPr marL="228600" indent="-228600">
              <a:buFont typeface="+mj-lt"/>
              <a:buAutoNum type="arabicPeriod"/>
            </a:pPr>
            <a:r>
              <a:rPr lang="en-US" sz="1400" dirty="0">
                <a:solidFill>
                  <a:schemeClr val="bg1"/>
                </a:solidFill>
              </a:rPr>
              <a:t>Select and delete image and click the icon to insert a different image</a:t>
            </a:r>
          </a:p>
          <a:p>
            <a:pPr marL="228600" indent="-228600">
              <a:buFont typeface="+mj-lt"/>
              <a:buAutoNum type="arabicPeriod"/>
            </a:pPr>
            <a:r>
              <a:rPr lang="en-US" sz="1400" dirty="0">
                <a:solidFill>
                  <a:schemeClr val="bg1"/>
                </a:solidFill>
              </a:rPr>
              <a:t>Use the crop tool to position the image within the shape.  </a:t>
            </a:r>
          </a:p>
          <a:p>
            <a:endParaRPr lang="en-US" dirty="0">
              <a:solidFill>
                <a:schemeClr val="bg1"/>
              </a:solidFill>
            </a:endParaRPr>
          </a:p>
        </p:txBody>
      </p:sp>
      <p:sp>
        <p:nvSpPr>
          <p:cNvPr id="7" name="Slide Number Placeholder 6"/>
          <p:cNvSpPr>
            <a:spLocks noGrp="1"/>
          </p:cNvSpPr>
          <p:nvPr>
            <p:ph type="sldNum" sz="quarter" idx="24"/>
          </p:nvPr>
        </p:nvSpPr>
        <p:spPr/>
        <p:txBody>
          <a:bodyPr/>
          <a:lstStyle/>
          <a:p>
            <a:fld id="{AEFAAC5A-9C4F-4278-920D-DF2BAB595749}" type="slidenum">
              <a:rPr lang="en-US" smtClean="0"/>
              <a:pPr/>
              <a:t>‹#›</a:t>
            </a:fld>
            <a:endParaRPr lang="en-US" dirty="0"/>
          </a:p>
        </p:txBody>
      </p:sp>
      <p:sp>
        <p:nvSpPr>
          <p:cNvPr id="19" name="Text Placeholder 5"/>
          <p:cNvSpPr>
            <a:spLocks noGrp="1"/>
          </p:cNvSpPr>
          <p:nvPr>
            <p:ph type="body" sz="quarter" idx="12" hasCustomPrompt="1"/>
          </p:nvPr>
        </p:nvSpPr>
        <p:spPr>
          <a:xfrm>
            <a:off x="457201" y="1019437"/>
            <a:ext cx="8372901" cy="374786"/>
          </a:xfrm>
          <a:ln>
            <a:noFill/>
          </a:ln>
        </p:spPr>
        <p:txBody>
          <a:bodyPr bIns="0">
            <a:no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Tree>
    <p:extLst>
      <p:ext uri="{BB962C8B-B14F-4D97-AF65-F5344CB8AC3E}">
        <p14:creationId xmlns:p14="http://schemas.microsoft.com/office/powerpoint/2010/main" val="20142199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S/caption - FOUR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four IMAGES with captions</a:t>
            </a:r>
            <a:br>
              <a:rPr lang="en-US" dirty="0"/>
            </a:br>
            <a:r>
              <a:rPr lang="en-US" dirty="0"/>
              <a:t>Headline in </a:t>
            </a:r>
            <a:r>
              <a:rPr lang="en-US" dirty="0" err="1"/>
              <a:t>arial</a:t>
            </a:r>
            <a:r>
              <a:rPr lang="en-US" dirty="0"/>
              <a:t> and all caps</a:t>
            </a:r>
          </a:p>
        </p:txBody>
      </p:sp>
      <p:sp>
        <p:nvSpPr>
          <p:cNvPr id="3" name="Slide Number Placeholder 2"/>
          <p:cNvSpPr>
            <a:spLocks noGrp="1"/>
          </p:cNvSpPr>
          <p:nvPr>
            <p:ph type="sldNum" sz="quarter" idx="23"/>
          </p:nvPr>
        </p:nvSpPr>
        <p:spPr/>
        <p:txBody>
          <a:bodyPr/>
          <a:lstStyle/>
          <a:p>
            <a:fld id="{AEFAAC5A-9C4F-4278-920D-DF2BAB595749}" type="slidenum">
              <a:rPr lang="en-US" smtClean="0"/>
              <a:pPr/>
              <a:t>‹#›</a:t>
            </a:fld>
            <a:endParaRPr lang="en-US" dirty="0"/>
          </a:p>
        </p:txBody>
      </p:sp>
      <p:sp>
        <p:nvSpPr>
          <p:cNvPr id="17" name="Text Placeholder 5"/>
          <p:cNvSpPr>
            <a:spLocks noGrp="1"/>
          </p:cNvSpPr>
          <p:nvPr>
            <p:ph type="body" sz="quarter" idx="12" hasCustomPrompt="1"/>
          </p:nvPr>
        </p:nvSpPr>
        <p:spPr>
          <a:xfrm>
            <a:off x="457201" y="1019437"/>
            <a:ext cx="8372901" cy="207749"/>
          </a:xfrm>
          <a:ln>
            <a:noFill/>
          </a:ln>
        </p:spPr>
        <p:txBody>
          <a:bodyPr bIns="0">
            <a:norm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
        <p:nvSpPr>
          <p:cNvPr id="14" name="TextBox 13"/>
          <p:cNvSpPr txBox="1"/>
          <p:nvPr userDrawn="1"/>
        </p:nvSpPr>
        <p:spPr>
          <a:xfrm>
            <a:off x="-1876478" y="0"/>
            <a:ext cx="1548931" cy="3385542"/>
          </a:xfrm>
          <a:prstGeom prst="rect">
            <a:avLst/>
          </a:prstGeom>
          <a:solidFill>
            <a:schemeClr val="bg1">
              <a:lumMod val="50000"/>
            </a:schemeClr>
          </a:solidFill>
        </p:spPr>
        <p:txBody>
          <a:bodyPr wrap="square" rtlCol="0">
            <a:spAutoFit/>
          </a:bodyPr>
          <a:lstStyle/>
          <a:p>
            <a:r>
              <a:rPr lang="en-US" sz="1400" b="1" dirty="0">
                <a:solidFill>
                  <a:schemeClr val="bg1"/>
                </a:solidFill>
              </a:rPr>
              <a:t>Instructions on replacing a current image:</a:t>
            </a:r>
          </a:p>
          <a:p>
            <a:pPr marL="228600" indent="-228600">
              <a:buFont typeface="+mj-lt"/>
              <a:buAutoNum type="arabicPeriod"/>
            </a:pPr>
            <a:r>
              <a:rPr lang="en-US" sz="1400" dirty="0">
                <a:solidFill>
                  <a:schemeClr val="bg1"/>
                </a:solidFill>
              </a:rPr>
              <a:t>Select and delete image and click the icon to insert a different image</a:t>
            </a:r>
          </a:p>
          <a:p>
            <a:pPr marL="228600" indent="-228600">
              <a:buFont typeface="+mj-lt"/>
              <a:buAutoNum type="arabicPeriod"/>
            </a:pPr>
            <a:r>
              <a:rPr lang="en-US" sz="1400" dirty="0">
                <a:solidFill>
                  <a:schemeClr val="bg1"/>
                </a:solidFill>
              </a:rPr>
              <a:t>Use the crop tool to position the image within the shape.  </a:t>
            </a:r>
          </a:p>
          <a:p>
            <a:endParaRPr lang="en-US" dirty="0">
              <a:solidFill>
                <a:schemeClr val="bg1"/>
              </a:solidFill>
            </a:endParaRPr>
          </a:p>
        </p:txBody>
      </p:sp>
      <p:sp>
        <p:nvSpPr>
          <p:cNvPr id="15" name="Picture Placeholder 4"/>
          <p:cNvSpPr>
            <a:spLocks noGrp="1" noChangeAspect="1"/>
          </p:cNvSpPr>
          <p:nvPr>
            <p:ph type="pic" sz="quarter" idx="15" hasCustomPrompt="1"/>
          </p:nvPr>
        </p:nvSpPr>
        <p:spPr>
          <a:xfrm>
            <a:off x="487437" y="1420813"/>
            <a:ext cx="3790374" cy="1383425"/>
          </a:xfrm>
          <a:solidFill>
            <a:schemeClr val="bg1">
              <a:lumMod val="75000"/>
            </a:schemeClr>
          </a:solidFill>
        </p:spPr>
        <p:txBody>
          <a:bodyPr tIns="182880"/>
          <a:lstStyle>
            <a:lvl1pPr marL="0" indent="0" algn="ctr">
              <a:buNone/>
              <a:defRPr baseline="0"/>
            </a:lvl1pPr>
          </a:lstStyle>
          <a:p>
            <a:r>
              <a:rPr lang="en-US" dirty="0"/>
              <a:t>Click icon to insert an image</a:t>
            </a:r>
          </a:p>
        </p:txBody>
      </p:sp>
      <p:sp>
        <p:nvSpPr>
          <p:cNvPr id="16" name="Text Placeholder 5"/>
          <p:cNvSpPr>
            <a:spLocks noGrp="1"/>
          </p:cNvSpPr>
          <p:nvPr>
            <p:ph type="body" sz="quarter" idx="17" hasCustomPrompt="1"/>
          </p:nvPr>
        </p:nvSpPr>
        <p:spPr>
          <a:xfrm>
            <a:off x="487437" y="2822383"/>
            <a:ext cx="3840480" cy="276137"/>
          </a:xfrm>
          <a:ln>
            <a:noFill/>
          </a:ln>
        </p:spPr>
        <p:txBody>
          <a:bodyPr bIns="0" anchor="t" anchorCtr="0">
            <a:normAutofit/>
          </a:bodyPr>
          <a:lstStyle>
            <a:lvl1pPr marL="0" marR="0" indent="0" algn="l" defTabSz="457200" rtl="0" eaLnBrk="1" fontAlgn="auto" latinLnBrk="0" hangingPunct="1">
              <a:lnSpc>
                <a:spcPct val="100000"/>
              </a:lnSpc>
              <a:spcBef>
                <a:spcPts val="0"/>
              </a:spcBef>
              <a:spcAft>
                <a:spcPts val="0"/>
              </a:spcAft>
              <a:buClrTx/>
              <a:buSzTx/>
              <a:buFont typeface="Wingdings" pitchFamily="2" charset="2"/>
              <a:buNone/>
              <a:tabLst/>
              <a:defRPr sz="1200" b="0" cap="none" baseline="0"/>
            </a:lvl1pPr>
          </a:lstStyle>
          <a:p>
            <a:r>
              <a:rPr lang="en-US" dirty="0"/>
              <a:t>Image Caption</a:t>
            </a:r>
          </a:p>
        </p:txBody>
      </p:sp>
      <p:sp>
        <p:nvSpPr>
          <p:cNvPr id="18" name="Picture Placeholder 4"/>
          <p:cNvSpPr>
            <a:spLocks noGrp="1" noChangeAspect="1"/>
          </p:cNvSpPr>
          <p:nvPr>
            <p:ph type="pic" sz="quarter" idx="25" hasCustomPrompt="1"/>
          </p:nvPr>
        </p:nvSpPr>
        <p:spPr>
          <a:xfrm>
            <a:off x="4912432" y="1420813"/>
            <a:ext cx="3790374" cy="1383425"/>
          </a:xfrm>
          <a:solidFill>
            <a:schemeClr val="bg1">
              <a:lumMod val="75000"/>
            </a:schemeClr>
          </a:solidFill>
        </p:spPr>
        <p:txBody>
          <a:bodyPr tIns="182880"/>
          <a:lstStyle>
            <a:lvl1pPr marL="0" indent="0" algn="ctr">
              <a:buNone/>
              <a:defRPr baseline="0"/>
            </a:lvl1pPr>
          </a:lstStyle>
          <a:p>
            <a:r>
              <a:rPr lang="en-US" dirty="0"/>
              <a:t>Click icon to insert an image</a:t>
            </a:r>
          </a:p>
        </p:txBody>
      </p:sp>
      <p:sp>
        <p:nvSpPr>
          <p:cNvPr id="19" name="Text Placeholder 5"/>
          <p:cNvSpPr>
            <a:spLocks noGrp="1"/>
          </p:cNvSpPr>
          <p:nvPr>
            <p:ph type="body" sz="quarter" idx="26" hasCustomPrompt="1"/>
          </p:nvPr>
        </p:nvSpPr>
        <p:spPr>
          <a:xfrm>
            <a:off x="4912432" y="2822383"/>
            <a:ext cx="3840480" cy="276137"/>
          </a:xfrm>
          <a:ln>
            <a:noFill/>
          </a:ln>
        </p:spPr>
        <p:txBody>
          <a:bodyPr bIns="0" anchor="t" anchorCtr="0">
            <a:normAutofit/>
          </a:bodyPr>
          <a:lstStyle>
            <a:lvl1pPr marL="0" marR="0" indent="0" algn="l" defTabSz="457200" rtl="0" eaLnBrk="1" fontAlgn="auto" latinLnBrk="0" hangingPunct="1">
              <a:lnSpc>
                <a:spcPct val="100000"/>
              </a:lnSpc>
              <a:spcBef>
                <a:spcPts val="0"/>
              </a:spcBef>
              <a:spcAft>
                <a:spcPts val="0"/>
              </a:spcAft>
              <a:buClrTx/>
              <a:buSzTx/>
              <a:buFont typeface="Wingdings" pitchFamily="2" charset="2"/>
              <a:buNone/>
              <a:tabLst/>
              <a:defRPr sz="1200" b="0" cap="none" baseline="0"/>
            </a:lvl1pPr>
          </a:lstStyle>
          <a:p>
            <a:r>
              <a:rPr lang="en-US" dirty="0"/>
              <a:t>Image Caption</a:t>
            </a:r>
          </a:p>
        </p:txBody>
      </p:sp>
      <p:sp>
        <p:nvSpPr>
          <p:cNvPr id="20" name="Picture Placeholder 4"/>
          <p:cNvSpPr>
            <a:spLocks noGrp="1" noChangeAspect="1"/>
          </p:cNvSpPr>
          <p:nvPr>
            <p:ph type="pic" sz="quarter" idx="27" hasCustomPrompt="1"/>
          </p:nvPr>
        </p:nvSpPr>
        <p:spPr>
          <a:xfrm>
            <a:off x="487437" y="3097650"/>
            <a:ext cx="3790374" cy="1383425"/>
          </a:xfrm>
          <a:solidFill>
            <a:schemeClr val="bg1">
              <a:lumMod val="75000"/>
            </a:schemeClr>
          </a:solidFill>
        </p:spPr>
        <p:txBody>
          <a:bodyPr tIns="182880"/>
          <a:lstStyle>
            <a:lvl1pPr marL="0" indent="0" algn="ctr">
              <a:buNone/>
              <a:defRPr baseline="0"/>
            </a:lvl1pPr>
          </a:lstStyle>
          <a:p>
            <a:r>
              <a:rPr lang="en-US" dirty="0"/>
              <a:t>Click icon to insert an image</a:t>
            </a:r>
          </a:p>
        </p:txBody>
      </p:sp>
      <p:sp>
        <p:nvSpPr>
          <p:cNvPr id="23" name="Text Placeholder 5"/>
          <p:cNvSpPr>
            <a:spLocks noGrp="1"/>
          </p:cNvSpPr>
          <p:nvPr>
            <p:ph type="body" sz="quarter" idx="28" hasCustomPrompt="1"/>
          </p:nvPr>
        </p:nvSpPr>
        <p:spPr>
          <a:xfrm>
            <a:off x="487437" y="4502674"/>
            <a:ext cx="3840480" cy="276137"/>
          </a:xfrm>
          <a:ln>
            <a:noFill/>
          </a:ln>
        </p:spPr>
        <p:txBody>
          <a:bodyPr bIns="0" anchor="t" anchorCtr="0">
            <a:normAutofit/>
          </a:bodyPr>
          <a:lstStyle>
            <a:lvl1pPr marL="0" marR="0" indent="0" algn="l" defTabSz="457200" rtl="0" eaLnBrk="1" fontAlgn="auto" latinLnBrk="0" hangingPunct="1">
              <a:lnSpc>
                <a:spcPct val="100000"/>
              </a:lnSpc>
              <a:spcBef>
                <a:spcPts val="0"/>
              </a:spcBef>
              <a:spcAft>
                <a:spcPts val="0"/>
              </a:spcAft>
              <a:buClrTx/>
              <a:buSzTx/>
              <a:buFont typeface="Wingdings" pitchFamily="2" charset="2"/>
              <a:buNone/>
              <a:tabLst/>
              <a:defRPr sz="1200" b="0" cap="none" baseline="0"/>
            </a:lvl1pPr>
          </a:lstStyle>
          <a:p>
            <a:r>
              <a:rPr lang="en-US" dirty="0"/>
              <a:t>Image Caption</a:t>
            </a:r>
          </a:p>
        </p:txBody>
      </p:sp>
      <p:sp>
        <p:nvSpPr>
          <p:cNvPr id="24" name="Picture Placeholder 4"/>
          <p:cNvSpPr>
            <a:spLocks noGrp="1" noChangeAspect="1"/>
          </p:cNvSpPr>
          <p:nvPr>
            <p:ph type="pic" sz="quarter" idx="29" hasCustomPrompt="1"/>
          </p:nvPr>
        </p:nvSpPr>
        <p:spPr>
          <a:xfrm>
            <a:off x="4912432" y="3097650"/>
            <a:ext cx="3790374" cy="1383425"/>
          </a:xfrm>
          <a:solidFill>
            <a:schemeClr val="bg1">
              <a:lumMod val="75000"/>
            </a:schemeClr>
          </a:solidFill>
        </p:spPr>
        <p:txBody>
          <a:bodyPr tIns="182880"/>
          <a:lstStyle>
            <a:lvl1pPr marL="0" indent="0" algn="ctr">
              <a:buNone/>
              <a:defRPr baseline="0"/>
            </a:lvl1pPr>
          </a:lstStyle>
          <a:p>
            <a:r>
              <a:rPr lang="en-US" dirty="0"/>
              <a:t>Click icon to insert an image</a:t>
            </a:r>
          </a:p>
        </p:txBody>
      </p:sp>
      <p:sp>
        <p:nvSpPr>
          <p:cNvPr id="27" name="Text Placeholder 5"/>
          <p:cNvSpPr>
            <a:spLocks noGrp="1"/>
          </p:cNvSpPr>
          <p:nvPr>
            <p:ph type="body" sz="quarter" idx="30" hasCustomPrompt="1"/>
          </p:nvPr>
        </p:nvSpPr>
        <p:spPr>
          <a:xfrm>
            <a:off x="4912432" y="4505517"/>
            <a:ext cx="3840480" cy="276137"/>
          </a:xfrm>
          <a:ln>
            <a:noFill/>
          </a:ln>
        </p:spPr>
        <p:txBody>
          <a:bodyPr bIns="0" anchor="t" anchorCtr="0">
            <a:normAutofit/>
          </a:bodyPr>
          <a:lstStyle>
            <a:lvl1pPr marL="0" marR="0" indent="0" algn="l" defTabSz="457200" rtl="0" eaLnBrk="1" fontAlgn="auto" latinLnBrk="0" hangingPunct="1">
              <a:lnSpc>
                <a:spcPct val="100000"/>
              </a:lnSpc>
              <a:spcBef>
                <a:spcPts val="0"/>
              </a:spcBef>
              <a:spcAft>
                <a:spcPts val="0"/>
              </a:spcAft>
              <a:buClrTx/>
              <a:buSzTx/>
              <a:buFont typeface="Wingdings" pitchFamily="2" charset="2"/>
              <a:buNone/>
              <a:tabLst/>
              <a:defRPr sz="1200" b="0" cap="none" baseline="0"/>
            </a:lvl1pPr>
          </a:lstStyle>
          <a:p>
            <a:r>
              <a:rPr lang="en-US" dirty="0"/>
              <a:t>Image Caption</a:t>
            </a:r>
          </a:p>
        </p:txBody>
      </p:sp>
    </p:spTree>
    <p:extLst>
      <p:ext uri="{BB962C8B-B14F-4D97-AF65-F5344CB8AC3E}">
        <p14:creationId xmlns:p14="http://schemas.microsoft.com/office/powerpoint/2010/main" val="42359211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s, Graphs, 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graph, chart or table slide. </a:t>
            </a:r>
            <a:br>
              <a:rPr lang="en-US" dirty="0"/>
            </a:br>
            <a:r>
              <a:rPr lang="en-US" dirty="0"/>
              <a:t>Headline in all caps, Arial Font</a:t>
            </a:r>
          </a:p>
        </p:txBody>
      </p:sp>
      <p:sp>
        <p:nvSpPr>
          <p:cNvPr id="3" name="Content Placeholder 2"/>
          <p:cNvSpPr>
            <a:spLocks noGrp="1"/>
          </p:cNvSpPr>
          <p:nvPr>
            <p:ph idx="1" hasCustomPrompt="1"/>
          </p:nvPr>
        </p:nvSpPr>
        <p:spPr>
          <a:xfrm>
            <a:off x="457201" y="1417579"/>
            <a:ext cx="8372901" cy="3022394"/>
          </a:xfrm>
        </p:spPr>
        <p:txBody>
          <a:bodyPr/>
          <a:lstStyle>
            <a:lvl1pPr>
              <a:defRPr baseline="0"/>
            </a:lvl1pPr>
          </a:lstStyle>
          <a:p>
            <a:pPr lvl="0"/>
            <a:r>
              <a:rPr lang="en-US" dirty="0"/>
              <a:t>Click an icon below to add a chart, graph, or table.</a:t>
            </a:r>
          </a:p>
        </p:txBody>
      </p:sp>
      <p:sp>
        <p:nvSpPr>
          <p:cNvPr id="5" name="Slide Number Placeholder 4"/>
          <p:cNvSpPr>
            <a:spLocks noGrp="1"/>
          </p:cNvSpPr>
          <p:nvPr>
            <p:ph type="sldNum" sz="quarter" idx="10"/>
          </p:nvPr>
        </p:nvSpPr>
        <p:spPr/>
        <p:txBody>
          <a:bodyPr/>
          <a:lstStyle/>
          <a:p>
            <a:fld id="{AEFAAC5A-9C4F-4278-920D-DF2BAB595749}" type="slidenum">
              <a:rPr lang="en-US" smtClean="0"/>
              <a:pPr/>
              <a:t>‹#›</a:t>
            </a:fld>
            <a:endParaRPr lang="en-US" dirty="0"/>
          </a:p>
        </p:txBody>
      </p:sp>
      <p:sp>
        <p:nvSpPr>
          <p:cNvPr id="6" name="Text Placeholder 5"/>
          <p:cNvSpPr>
            <a:spLocks noGrp="1"/>
          </p:cNvSpPr>
          <p:nvPr>
            <p:ph type="body" sz="quarter" idx="12" hasCustomPrompt="1"/>
          </p:nvPr>
        </p:nvSpPr>
        <p:spPr>
          <a:xfrm>
            <a:off x="457201" y="1019437"/>
            <a:ext cx="8372901" cy="374786"/>
          </a:xfrm>
        </p:spPr>
        <p:txBody>
          <a:bodyPr bIns="0">
            <a:noAutofit/>
          </a:bodyPr>
          <a:lstStyle>
            <a:lvl1pPr marL="0" indent="0">
              <a:lnSpc>
                <a:spcPct val="90000"/>
              </a:lnSpc>
              <a:spcBef>
                <a:spcPts val="0"/>
              </a:spcBef>
              <a:buNone/>
              <a:defRPr sz="2000" b="1">
                <a:solidFill>
                  <a:srgbClr val="0065A2"/>
                </a:solidFill>
              </a:defRPr>
            </a:lvl1pPr>
          </a:lstStyle>
          <a:p>
            <a:r>
              <a:rPr lang="en-US" dirty="0"/>
              <a:t>Slide subtitle optional -  delete as needed</a:t>
            </a:r>
          </a:p>
        </p:txBody>
      </p:sp>
      <p:sp>
        <p:nvSpPr>
          <p:cNvPr id="7" name="Text Placeholder 6"/>
          <p:cNvSpPr>
            <a:spLocks noGrp="1"/>
          </p:cNvSpPr>
          <p:nvPr>
            <p:ph type="body" sz="quarter" idx="13" hasCustomPrompt="1"/>
          </p:nvPr>
        </p:nvSpPr>
        <p:spPr>
          <a:xfrm>
            <a:off x="443573" y="4457863"/>
            <a:ext cx="3711039" cy="240746"/>
          </a:xfrm>
        </p:spPr>
        <p:txBody>
          <a:bodyPr bIns="0" anchor="t" anchorCtr="0"/>
          <a:lstStyle>
            <a:lvl1pPr marL="0" indent="0">
              <a:buNone/>
              <a:defRPr sz="1050" baseline="0"/>
            </a:lvl1pPr>
          </a:lstStyle>
          <a:p>
            <a:pPr lvl="0"/>
            <a:r>
              <a:rPr lang="en-US" dirty="0"/>
              <a:t>Source:</a:t>
            </a:r>
          </a:p>
        </p:txBody>
      </p:sp>
    </p:spTree>
    <p:extLst>
      <p:ext uri="{BB962C8B-B14F-4D97-AF65-F5344CB8AC3E}">
        <p14:creationId xmlns:p14="http://schemas.microsoft.com/office/powerpoint/2010/main" val="3500419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pic>
        <p:nvPicPr>
          <p:cNvPr id="6" name="Picture 2" descr="C:\Users\amiesen\Desktop\anlrgbpptlogo.png"/>
          <p:cNvPicPr>
            <a:picLocks noChangeAspect="1" noChangeArrowheads="1"/>
          </p:cNvPicPr>
          <p:nvPr userDrawn="1"/>
        </p:nvPicPr>
        <p:blipFill>
          <a:blip r:embed="rId2" cstate="hqprint">
            <a:extLst>
              <a:ext uri="{28A0092B-C50C-407E-A947-70E740481C1C}">
                <a14:useLocalDpi xmlns:a14="http://schemas.microsoft.com/office/drawing/2010/main"/>
              </a:ext>
            </a:extLst>
          </a:blip>
          <a:srcRect/>
          <a:stretch>
            <a:fillRect/>
          </a:stretch>
        </p:blipFill>
        <p:spPr bwMode="auto">
          <a:xfrm>
            <a:off x="7399754" y="4562475"/>
            <a:ext cx="1540844" cy="555086"/>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descr="aerial view of Argonne with APS in front 5730-00068.jpg"/>
          <p:cNvPicPr>
            <a:picLocks noChangeAspect="1"/>
          </p:cNvPicPr>
          <p:nvPr userDrawn="1"/>
        </p:nvPicPr>
        <p:blipFill rotWithShape="1">
          <a:blip r:embed="rId3" cstate="email">
            <a:extLst>
              <a:ext uri="{28A0092B-C50C-407E-A947-70E740481C1C}">
                <a14:useLocalDpi xmlns:a14="http://schemas.microsoft.com/office/drawing/2010/main"/>
              </a:ext>
            </a:extLst>
          </a:blip>
          <a:srcRect t="10682" b="7135"/>
          <a:stretch/>
        </p:blipFill>
        <p:spPr>
          <a:xfrm>
            <a:off x="0" y="0"/>
            <a:ext cx="9144000" cy="4488688"/>
          </a:xfrm>
          <a:prstGeom prst="rect">
            <a:avLst/>
          </a:prstGeom>
        </p:spPr>
      </p:pic>
      <p:sp>
        <p:nvSpPr>
          <p:cNvPr id="8" name="Text Placeholder 2"/>
          <p:cNvSpPr>
            <a:spLocks noGrp="1"/>
          </p:cNvSpPr>
          <p:nvPr>
            <p:ph type="body" sz="quarter" idx="10" hasCustomPrompt="1"/>
          </p:nvPr>
        </p:nvSpPr>
        <p:spPr>
          <a:xfrm>
            <a:off x="0" y="-10684"/>
            <a:ext cx="9143999" cy="4499372"/>
          </a:xfrm>
          <a:solidFill>
            <a:schemeClr val="accent2">
              <a:alpha val="90000"/>
            </a:schemeClr>
          </a:solidFill>
        </p:spPr>
        <p:txBody>
          <a:bodyPr lIns="457200" tIns="0" bIns="457200" anchor="ctr"/>
          <a:lstStyle>
            <a:lvl1pPr marL="0" indent="0">
              <a:buNone/>
              <a:defRPr sz="2800" b="1" cap="all" baseline="0">
                <a:solidFill>
                  <a:schemeClr val="bg1"/>
                </a:solidFill>
              </a:defRPr>
            </a:lvl1pPr>
          </a:lstStyle>
          <a:p>
            <a:pPr lvl="0"/>
            <a:r>
              <a:rPr lang="en-US" dirty="0"/>
              <a:t>Type in closing statement</a:t>
            </a:r>
          </a:p>
        </p:txBody>
      </p:sp>
      <p:sp>
        <p:nvSpPr>
          <p:cNvPr id="9" name="TextBox 8"/>
          <p:cNvSpPr txBox="1"/>
          <p:nvPr userDrawn="1"/>
        </p:nvSpPr>
        <p:spPr>
          <a:xfrm>
            <a:off x="-991004" y="-1815882"/>
            <a:ext cx="3782000" cy="1600438"/>
          </a:xfrm>
          <a:prstGeom prst="rect">
            <a:avLst/>
          </a:prstGeom>
          <a:solidFill>
            <a:schemeClr val="bg1">
              <a:lumMod val="50000"/>
            </a:schemeClr>
          </a:solidFill>
        </p:spPr>
        <p:txBody>
          <a:bodyPr wrap="square" rtlCol="0">
            <a:spAutoFit/>
          </a:bodyPr>
          <a:lstStyle/>
          <a:p>
            <a:r>
              <a:rPr lang="en-US" sz="1400" b="1" dirty="0">
                <a:solidFill>
                  <a:schemeClr val="bg1"/>
                </a:solidFill>
              </a:rPr>
              <a:t>Suggested</a:t>
            </a:r>
            <a:r>
              <a:rPr lang="en-US" sz="1400" b="1" baseline="0" dirty="0">
                <a:solidFill>
                  <a:schemeClr val="bg1"/>
                </a:solidFill>
              </a:rPr>
              <a:t> closing statement (optional): </a:t>
            </a:r>
          </a:p>
          <a:p>
            <a:endParaRPr lang="en-US" sz="1400" b="1" baseline="0" dirty="0">
              <a:solidFill>
                <a:schemeClr val="bg1"/>
              </a:solidFill>
            </a:endParaRPr>
          </a:p>
          <a:p>
            <a:pPr lvl="0"/>
            <a:r>
              <a:rPr lang="en-US" sz="1400" b="1" dirty="0">
                <a:solidFill>
                  <a:schemeClr val="bg1"/>
                </a:solidFill>
              </a:rPr>
              <a:t>WE START WITH YES.</a:t>
            </a:r>
          </a:p>
          <a:p>
            <a:pPr lvl="0">
              <a:spcAft>
                <a:spcPts val="1200"/>
              </a:spcAft>
            </a:pPr>
            <a:r>
              <a:rPr lang="en-US" sz="1400" b="1" dirty="0">
                <a:solidFill>
                  <a:schemeClr val="bg1"/>
                </a:solidFill>
              </a:rPr>
              <a:t>AND END WITH THANK YOU.</a:t>
            </a:r>
          </a:p>
          <a:p>
            <a:pPr lvl="0"/>
            <a:r>
              <a:rPr lang="en-US" sz="1400" b="1" dirty="0">
                <a:solidFill>
                  <a:schemeClr val="bg1"/>
                </a:solidFill>
              </a:rPr>
              <a:t>DO YOU HAVE ANY BIG QUESTIONS?</a:t>
            </a:r>
            <a:endParaRPr lang="en-US" sz="1400" dirty="0">
              <a:solidFill>
                <a:schemeClr val="bg1"/>
              </a:solidFill>
            </a:endParaRPr>
          </a:p>
          <a:p>
            <a:endParaRPr lang="en-US" dirty="0">
              <a:solidFill>
                <a:schemeClr val="bg1"/>
              </a:solidFill>
            </a:endParaRPr>
          </a:p>
        </p:txBody>
      </p:sp>
      <p:pic>
        <p:nvPicPr>
          <p:cNvPr id="10" name="Picture 9"/>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443121" y="4702076"/>
            <a:ext cx="2046368" cy="260262"/>
          </a:xfrm>
          <a:prstGeom prst="rect">
            <a:avLst/>
          </a:prstGeom>
        </p:spPr>
      </p:pic>
    </p:spTree>
    <p:extLst>
      <p:ext uri="{BB962C8B-B14F-4D97-AF65-F5344CB8AC3E}">
        <p14:creationId xmlns:p14="http://schemas.microsoft.com/office/powerpoint/2010/main" val="127486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Video">
    <p:spTree>
      <p:nvGrpSpPr>
        <p:cNvPr id="1" name=""/>
        <p:cNvGrpSpPr/>
        <p:nvPr/>
      </p:nvGrpSpPr>
      <p:grpSpPr>
        <a:xfrm>
          <a:off x="0" y="0"/>
          <a:ext cx="0" cy="0"/>
          <a:chOff x="0" y="0"/>
          <a:chExt cx="0" cy="0"/>
        </a:xfrm>
      </p:grpSpPr>
      <p:sp>
        <p:nvSpPr>
          <p:cNvPr id="3" name="Rectangle 2"/>
          <p:cNvSpPr/>
          <p:nvPr/>
        </p:nvSpPr>
        <p:spPr>
          <a:xfrm>
            <a:off x="0" y="-5043"/>
            <a:ext cx="9144000" cy="5148543"/>
          </a:xfrm>
          <a:prstGeom prst="rect">
            <a:avLst/>
          </a:prstGeom>
          <a:solidFill>
            <a:srgbClr val="1C1C1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457201" y="386954"/>
            <a:ext cx="8372901" cy="604513"/>
          </a:xfrm>
        </p:spPr>
        <p:txBody>
          <a:bodyPr anchor="b"/>
          <a:lstStyle>
            <a:lvl1pPr>
              <a:defRPr b="1">
                <a:solidFill>
                  <a:schemeClr val="bg1"/>
                </a:solidFill>
              </a:defRPr>
            </a:lvl1pPr>
          </a:lstStyle>
          <a:p>
            <a:r>
              <a:rPr lang="en-US" dirty="0"/>
              <a:t>TITLE AND CONTENT SLIDE. </a:t>
            </a:r>
            <a:br>
              <a:rPr lang="en-US" dirty="0"/>
            </a:br>
            <a:r>
              <a:rPr lang="en-US" dirty="0"/>
              <a:t>Headline in all caps, Arial Font.</a:t>
            </a:r>
          </a:p>
        </p:txBody>
      </p:sp>
    </p:spTree>
    <p:extLst>
      <p:ext uri="{BB962C8B-B14F-4D97-AF65-F5344CB8AC3E}">
        <p14:creationId xmlns:p14="http://schemas.microsoft.com/office/powerpoint/2010/main" val="3595309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28668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over Option A">
    <p:bg>
      <p:bgPr>
        <a:solidFill>
          <a:schemeClr val="bg1"/>
        </a:solidFill>
        <a:effectLst/>
      </p:bgPr>
    </p:bg>
    <p:spTree>
      <p:nvGrpSpPr>
        <p:cNvPr id="1" name=""/>
        <p:cNvGrpSpPr/>
        <p:nvPr/>
      </p:nvGrpSpPr>
      <p:grpSpPr>
        <a:xfrm>
          <a:off x="0" y="0"/>
          <a:ext cx="0" cy="0"/>
          <a:chOff x="0" y="0"/>
          <a:chExt cx="0" cy="0"/>
        </a:xfrm>
      </p:grpSpPr>
      <p:sp>
        <p:nvSpPr>
          <p:cNvPr id="17" name="Text Placeholder 9"/>
          <p:cNvSpPr>
            <a:spLocks noGrp="1"/>
          </p:cNvSpPr>
          <p:nvPr>
            <p:ph type="body" sz="quarter" idx="27" hasCustomPrompt="1"/>
          </p:nvPr>
        </p:nvSpPr>
        <p:spPr>
          <a:xfrm>
            <a:off x="468796" y="574696"/>
            <a:ext cx="5685350" cy="304654"/>
          </a:xfrm>
        </p:spPr>
        <p:txBody>
          <a:bodyPr lIns="0" bIns="0" anchor="b">
            <a:normAutofit/>
          </a:bodyPr>
          <a:lstStyle>
            <a:lvl1pPr marL="0" indent="0">
              <a:buNone/>
              <a:defRPr sz="1800" b="1" cap="all" baseline="0">
                <a:solidFill>
                  <a:srgbClr val="47484A"/>
                </a:solidFill>
              </a:defRPr>
            </a:lvl1pPr>
            <a:lvl2pPr marL="0" indent="0">
              <a:buNone/>
              <a:defRPr/>
            </a:lvl2pPr>
            <a:lvl3pPr marL="0" indent="0">
              <a:spcBef>
                <a:spcPts val="1800"/>
              </a:spcBef>
              <a:buNone/>
              <a:defRPr/>
            </a:lvl3pPr>
          </a:lstStyle>
          <a:p>
            <a:pPr lvl="0"/>
            <a:r>
              <a:rPr lang="en-US" dirty="0"/>
              <a:t>Optional one line subhead, </a:t>
            </a:r>
            <a:r>
              <a:rPr lang="en-US" dirty="0" err="1"/>
              <a:t>url</a:t>
            </a:r>
            <a:r>
              <a:rPr lang="en-US" dirty="0"/>
              <a:t> or date</a:t>
            </a:r>
          </a:p>
        </p:txBody>
      </p:sp>
      <p:pic>
        <p:nvPicPr>
          <p:cNvPr id="15" name="Picture 2" descr="C:\Users\amiesen\Desktop\anlrgbpptlogo.png"/>
          <p:cNvPicPr>
            <a:picLocks noChangeAspect="1" noChangeArrowheads="1"/>
          </p:cNvPicPr>
          <p:nvPr userDrawn="1"/>
        </p:nvPicPr>
        <p:blipFill>
          <a:blip r:embed="rId2" cstate="hqprint">
            <a:extLst>
              <a:ext uri="{28A0092B-C50C-407E-A947-70E740481C1C}">
                <a14:useLocalDpi xmlns:a14="http://schemas.microsoft.com/office/drawing/2010/main"/>
              </a:ext>
            </a:extLst>
          </a:blip>
          <a:srcRect/>
          <a:stretch>
            <a:fillRect/>
          </a:stretch>
        </p:blipFill>
        <p:spPr bwMode="auto">
          <a:xfrm>
            <a:off x="7631225" y="99898"/>
            <a:ext cx="1229903" cy="443070"/>
          </a:xfrm>
          <a:prstGeom prst="rect">
            <a:avLst/>
          </a:prstGeom>
          <a:noFill/>
          <a:extLst>
            <a:ext uri="{909E8E84-426E-40dd-AFC4-6F175D3DCCD1}">
              <a14:hiddenFill xmlns="" xmlns:a14="http://schemas.microsoft.com/office/drawing/2010/main">
                <a:solidFill>
                  <a:srgbClr val="FFFFFF"/>
                </a:solidFill>
              </a14:hiddenFill>
            </a:ext>
          </a:extLst>
        </p:spPr>
      </p:pic>
      <p:sp>
        <p:nvSpPr>
          <p:cNvPr id="8" name="Picture Placeholder 4"/>
          <p:cNvSpPr>
            <a:spLocks noGrp="1" noChangeAspect="1"/>
          </p:cNvSpPr>
          <p:nvPr>
            <p:ph type="pic" sz="quarter" idx="16" hasCustomPrompt="1"/>
          </p:nvPr>
        </p:nvSpPr>
        <p:spPr>
          <a:xfrm>
            <a:off x="4863726" y="1266825"/>
            <a:ext cx="4280275" cy="2029968"/>
          </a:xfrm>
          <a:solidFill>
            <a:schemeClr val="bg1">
              <a:lumMod val="75000"/>
            </a:schemeClr>
          </a:solidFill>
        </p:spPr>
        <p:txBody>
          <a:bodyPr tIns="365760"/>
          <a:lstStyle>
            <a:lvl1pPr marL="0" indent="0" algn="ctr">
              <a:buNone/>
              <a:defRPr baseline="0"/>
            </a:lvl1pPr>
          </a:lstStyle>
          <a:p>
            <a:r>
              <a:rPr lang="en-US" dirty="0"/>
              <a:t>Click icon to insert an image</a:t>
            </a:r>
          </a:p>
        </p:txBody>
      </p:sp>
      <p:sp>
        <p:nvSpPr>
          <p:cNvPr id="2" name="Title 1"/>
          <p:cNvSpPr>
            <a:spLocks noGrp="1"/>
          </p:cNvSpPr>
          <p:nvPr>
            <p:ph type="title" hasCustomPrompt="1"/>
          </p:nvPr>
        </p:nvSpPr>
        <p:spPr>
          <a:xfrm>
            <a:off x="1" y="1266825"/>
            <a:ext cx="4863724" cy="2029968"/>
          </a:xfrm>
          <a:solidFill>
            <a:schemeClr val="accent2"/>
          </a:solidFill>
        </p:spPr>
        <p:txBody>
          <a:bodyPr lIns="457200" rIns="91440" anchor="ctr">
            <a:normAutofit/>
          </a:bodyPr>
          <a:lstStyle>
            <a:lvl1pPr>
              <a:defRPr sz="2800" baseline="0">
                <a:solidFill>
                  <a:schemeClr val="bg1"/>
                </a:solidFill>
              </a:defRPr>
            </a:lvl1pPr>
          </a:lstStyle>
          <a:p>
            <a:r>
              <a:rPr lang="en-US" dirty="0"/>
              <a:t>presentation title -Cover option A</a:t>
            </a:r>
            <a:br>
              <a:rPr lang="en-US" dirty="0"/>
            </a:br>
            <a:r>
              <a:rPr lang="en-US" dirty="0"/>
              <a:t>can be up to four </a:t>
            </a:r>
            <a:br>
              <a:rPr lang="en-US" dirty="0"/>
            </a:br>
            <a:r>
              <a:rPr lang="en-US" dirty="0"/>
              <a:t>or five lines of text</a:t>
            </a:r>
          </a:p>
        </p:txBody>
      </p:sp>
      <p:sp>
        <p:nvSpPr>
          <p:cNvPr id="45" name="Text Placeholder 4"/>
          <p:cNvSpPr>
            <a:spLocks noGrp="1"/>
          </p:cNvSpPr>
          <p:nvPr>
            <p:ph type="body" sz="quarter" idx="12" hasCustomPrompt="1"/>
          </p:nvPr>
        </p:nvSpPr>
        <p:spPr>
          <a:xfrm>
            <a:off x="-1" y="1266825"/>
            <a:ext cx="239714" cy="2029968"/>
          </a:xfrm>
          <a:solidFill>
            <a:schemeClr val="accent1"/>
          </a:solidFill>
        </p:spPr>
        <p:txBody>
          <a:bodyPr bIns="0" anchor="b"/>
          <a:lstStyle>
            <a:lvl1pPr marL="0" indent="0">
              <a:buNone/>
              <a:defRPr sz="100"/>
            </a:lvl1pPr>
          </a:lstStyle>
          <a:p>
            <a:pPr lvl="0"/>
            <a:r>
              <a:rPr lang="en-US" dirty="0"/>
              <a:t>  </a:t>
            </a:r>
          </a:p>
        </p:txBody>
      </p:sp>
      <p:sp>
        <p:nvSpPr>
          <p:cNvPr id="48" name="Text Placeholder 9"/>
          <p:cNvSpPr>
            <a:spLocks noGrp="1"/>
          </p:cNvSpPr>
          <p:nvPr>
            <p:ph type="body" sz="quarter" idx="17" hasCustomPrompt="1"/>
          </p:nvPr>
        </p:nvSpPr>
        <p:spPr>
          <a:xfrm>
            <a:off x="469901" y="3437210"/>
            <a:ext cx="2692871" cy="295275"/>
          </a:xfrm>
        </p:spPr>
        <p:txBody>
          <a:bodyPr lIns="0" bIns="0" anchor="b">
            <a:normAutofit/>
          </a:bodyPr>
          <a:lstStyle>
            <a:lvl1pPr marL="0" indent="0">
              <a:buNone/>
              <a:defRPr sz="1400" b="1" cap="all" baseline="0">
                <a:solidFill>
                  <a:srgbClr val="47484A"/>
                </a:solidFill>
              </a:defRPr>
            </a:lvl1pPr>
            <a:lvl2pPr marL="0" indent="0">
              <a:buNone/>
              <a:defRPr/>
            </a:lvl2pPr>
            <a:lvl3pPr marL="0" indent="0">
              <a:spcBef>
                <a:spcPts val="1800"/>
              </a:spcBef>
              <a:buNone/>
              <a:defRPr/>
            </a:lvl3pPr>
          </a:lstStyle>
          <a:p>
            <a:pPr lvl="0"/>
            <a:r>
              <a:rPr lang="en-US" dirty="0"/>
              <a:t>presenter name</a:t>
            </a:r>
          </a:p>
        </p:txBody>
      </p:sp>
      <p:sp>
        <p:nvSpPr>
          <p:cNvPr id="49" name="Text Placeholder 45"/>
          <p:cNvSpPr>
            <a:spLocks noGrp="1"/>
          </p:cNvSpPr>
          <p:nvPr>
            <p:ph type="body" sz="quarter" idx="18" hasCustomPrompt="1"/>
          </p:nvPr>
        </p:nvSpPr>
        <p:spPr>
          <a:xfrm>
            <a:off x="469901" y="3720288"/>
            <a:ext cx="2692871" cy="685800"/>
          </a:xfrm>
        </p:spPr>
        <p:txBody>
          <a:bodyPr lIns="0">
            <a:normAutofit/>
          </a:bodyPr>
          <a:lstStyle>
            <a:lvl1pPr marL="0" indent="0">
              <a:lnSpc>
                <a:spcPct val="95000"/>
              </a:lnSpc>
              <a:spcBef>
                <a:spcPts val="0"/>
              </a:spcBef>
              <a:buNone/>
              <a:defRPr sz="1400">
                <a:solidFill>
                  <a:srgbClr val="47484A"/>
                </a:solidFill>
              </a:defRPr>
            </a:lvl1pPr>
            <a:lvl2pPr marL="0" indent="0">
              <a:spcBef>
                <a:spcPts val="1800"/>
              </a:spcBef>
              <a:buNone/>
              <a:defRPr/>
            </a:lvl2pPr>
          </a:lstStyle>
          <a:p>
            <a:r>
              <a:rPr lang="en-US" dirty="0"/>
              <a:t>Add Presenter Title</a:t>
            </a:r>
            <a:br>
              <a:rPr lang="en-US" dirty="0"/>
            </a:br>
            <a:r>
              <a:rPr lang="en-US" dirty="0"/>
              <a:t>Optional Line 2</a:t>
            </a:r>
            <a:br>
              <a:rPr lang="en-US" dirty="0"/>
            </a:br>
            <a:r>
              <a:rPr lang="en-US" dirty="0"/>
              <a:t>Optional Line 3</a:t>
            </a:r>
          </a:p>
        </p:txBody>
      </p:sp>
      <p:sp>
        <p:nvSpPr>
          <p:cNvPr id="50" name="Text Placeholder 9"/>
          <p:cNvSpPr>
            <a:spLocks noGrp="1"/>
          </p:cNvSpPr>
          <p:nvPr>
            <p:ph type="body" sz="quarter" idx="21" hasCustomPrompt="1"/>
          </p:nvPr>
        </p:nvSpPr>
        <p:spPr>
          <a:xfrm>
            <a:off x="3417372" y="3437210"/>
            <a:ext cx="2692871" cy="295275"/>
          </a:xfrm>
        </p:spPr>
        <p:txBody>
          <a:bodyPr lIns="0" bIns="0" anchor="b">
            <a:normAutofit/>
          </a:bodyPr>
          <a:lstStyle>
            <a:lvl1pPr marL="0" indent="0">
              <a:buFont typeface="Arial" pitchFamily="34" charset="0"/>
              <a:buNone/>
              <a:defRPr sz="1400" b="1" cap="all" baseline="0">
                <a:solidFill>
                  <a:srgbClr val="47484A"/>
                </a:solidFill>
              </a:defRPr>
            </a:lvl1pPr>
            <a:lvl2pPr marL="0" indent="0">
              <a:buNone/>
              <a:defRPr/>
            </a:lvl2pPr>
            <a:lvl3pPr marL="0" indent="0">
              <a:spcBef>
                <a:spcPts val="1800"/>
              </a:spcBef>
              <a:buNone/>
              <a:defRPr/>
            </a:lvl3pPr>
          </a:lstStyle>
          <a:p>
            <a:r>
              <a:rPr lang="en-US" dirty="0"/>
              <a:t>PRESENTER NAME</a:t>
            </a:r>
          </a:p>
        </p:txBody>
      </p:sp>
      <p:sp>
        <p:nvSpPr>
          <p:cNvPr id="53" name="Text Placeholder 45"/>
          <p:cNvSpPr>
            <a:spLocks noGrp="1"/>
          </p:cNvSpPr>
          <p:nvPr>
            <p:ph type="body" sz="quarter" idx="22" hasCustomPrompt="1"/>
          </p:nvPr>
        </p:nvSpPr>
        <p:spPr>
          <a:xfrm>
            <a:off x="3417372" y="3720288"/>
            <a:ext cx="2692871" cy="685800"/>
          </a:xfrm>
        </p:spPr>
        <p:txBody>
          <a:bodyPr lIns="0">
            <a:normAutofit/>
          </a:bodyPr>
          <a:lstStyle>
            <a:lvl1pPr marL="0" indent="0">
              <a:lnSpc>
                <a:spcPct val="95000"/>
              </a:lnSpc>
              <a:spcBef>
                <a:spcPts val="0"/>
              </a:spcBef>
              <a:buFont typeface="Arial" pitchFamily="34" charset="0"/>
              <a:buNone/>
              <a:defRPr sz="1400">
                <a:solidFill>
                  <a:srgbClr val="47484A"/>
                </a:solidFill>
              </a:defRPr>
            </a:lvl1pPr>
            <a:lvl2pPr marL="0" indent="0">
              <a:spcBef>
                <a:spcPts val="1800"/>
              </a:spcBef>
              <a:buNone/>
              <a:defRPr/>
            </a:lvl2pPr>
          </a:lstStyle>
          <a:p>
            <a:pPr lvl="0"/>
            <a:r>
              <a:rPr lang="en-US" dirty="0"/>
              <a:t>Remove second presenter </a:t>
            </a:r>
            <a:br>
              <a:rPr lang="en-US" dirty="0"/>
            </a:br>
            <a:r>
              <a:rPr lang="en-US" dirty="0"/>
              <a:t>info if not needed</a:t>
            </a:r>
          </a:p>
        </p:txBody>
      </p:sp>
      <p:sp>
        <p:nvSpPr>
          <p:cNvPr id="54" name="Text Placeholder 9"/>
          <p:cNvSpPr>
            <a:spLocks noGrp="1"/>
          </p:cNvSpPr>
          <p:nvPr>
            <p:ph type="body" sz="quarter" idx="25" hasCustomPrompt="1"/>
          </p:nvPr>
        </p:nvSpPr>
        <p:spPr>
          <a:xfrm>
            <a:off x="6360197" y="3437210"/>
            <a:ext cx="2692871" cy="295275"/>
          </a:xfrm>
        </p:spPr>
        <p:txBody>
          <a:bodyPr lIns="0" bIns="0" anchor="b">
            <a:normAutofit/>
          </a:bodyPr>
          <a:lstStyle>
            <a:lvl1pPr marL="0" indent="0">
              <a:buFont typeface="Arial" pitchFamily="34" charset="0"/>
              <a:buNone/>
              <a:defRPr sz="1400" b="1" cap="all" baseline="0">
                <a:solidFill>
                  <a:srgbClr val="47484A"/>
                </a:solidFill>
              </a:defRPr>
            </a:lvl1pPr>
            <a:lvl2pPr marL="0" indent="0">
              <a:buNone/>
              <a:defRPr/>
            </a:lvl2pPr>
            <a:lvl3pPr marL="0" indent="0">
              <a:spcBef>
                <a:spcPts val="1800"/>
              </a:spcBef>
              <a:buNone/>
              <a:defRPr/>
            </a:lvl3pPr>
          </a:lstStyle>
          <a:p>
            <a:r>
              <a:rPr lang="en-US" dirty="0"/>
              <a:t>PRESENTER NAME</a:t>
            </a:r>
          </a:p>
        </p:txBody>
      </p:sp>
      <p:sp>
        <p:nvSpPr>
          <p:cNvPr id="55" name="Text Placeholder 45"/>
          <p:cNvSpPr>
            <a:spLocks noGrp="1"/>
          </p:cNvSpPr>
          <p:nvPr>
            <p:ph type="body" sz="quarter" idx="26" hasCustomPrompt="1"/>
          </p:nvPr>
        </p:nvSpPr>
        <p:spPr>
          <a:xfrm>
            <a:off x="6360197" y="3720288"/>
            <a:ext cx="2692871" cy="685800"/>
          </a:xfrm>
        </p:spPr>
        <p:txBody>
          <a:bodyPr lIns="0">
            <a:normAutofit/>
          </a:bodyPr>
          <a:lstStyle>
            <a:lvl1pPr marL="0" indent="0">
              <a:lnSpc>
                <a:spcPct val="95000"/>
              </a:lnSpc>
              <a:spcBef>
                <a:spcPts val="0"/>
              </a:spcBef>
              <a:buFont typeface="Arial" pitchFamily="34" charset="0"/>
              <a:buNone/>
              <a:defRPr sz="1400">
                <a:solidFill>
                  <a:srgbClr val="47484A"/>
                </a:solidFill>
              </a:defRPr>
            </a:lvl1pPr>
            <a:lvl2pPr marL="0" indent="0">
              <a:spcBef>
                <a:spcPts val="1800"/>
              </a:spcBef>
              <a:buNone/>
              <a:defRPr/>
            </a:lvl2pPr>
          </a:lstStyle>
          <a:p>
            <a:pPr lvl="0"/>
            <a:r>
              <a:rPr lang="en-US" dirty="0"/>
              <a:t>Remove third presenter </a:t>
            </a:r>
            <a:br>
              <a:rPr lang="en-US" dirty="0"/>
            </a:br>
            <a:r>
              <a:rPr lang="en-US" dirty="0"/>
              <a:t>info if not needed</a:t>
            </a:r>
          </a:p>
        </p:txBody>
      </p:sp>
      <p:sp>
        <p:nvSpPr>
          <p:cNvPr id="47" name="Text Placeholder 45"/>
          <p:cNvSpPr>
            <a:spLocks noGrp="1"/>
          </p:cNvSpPr>
          <p:nvPr>
            <p:ph type="body" sz="quarter" idx="19" hasCustomPrompt="1"/>
          </p:nvPr>
        </p:nvSpPr>
        <p:spPr>
          <a:xfrm>
            <a:off x="6360197" y="4570711"/>
            <a:ext cx="2692872" cy="386558"/>
          </a:xfrm>
        </p:spPr>
        <p:txBody>
          <a:bodyPr lIns="0" anchor="b"/>
          <a:lstStyle>
            <a:lvl1pPr marL="0" indent="0">
              <a:spcBef>
                <a:spcPts val="0"/>
              </a:spcBef>
              <a:buNone/>
              <a:defRPr sz="1400" baseline="0">
                <a:solidFill>
                  <a:srgbClr val="47484A"/>
                </a:solidFill>
              </a:defRPr>
            </a:lvl1pPr>
            <a:lvl2pPr marL="0" indent="0">
              <a:spcBef>
                <a:spcPts val="1800"/>
              </a:spcBef>
              <a:buNone/>
              <a:defRPr/>
            </a:lvl2pPr>
          </a:lstStyle>
          <a:p>
            <a:pPr lvl="0"/>
            <a:r>
              <a:rPr lang="en-US" dirty="0"/>
              <a:t>Presentation Date</a:t>
            </a:r>
            <a:br>
              <a:rPr lang="en-US" dirty="0"/>
            </a:br>
            <a:r>
              <a:rPr lang="en-US" dirty="0"/>
              <a:t>City, State (presentation location)</a:t>
            </a:r>
          </a:p>
        </p:txBody>
      </p:sp>
      <p:sp>
        <p:nvSpPr>
          <p:cNvPr id="16" name="TextBox 15"/>
          <p:cNvSpPr txBox="1"/>
          <p:nvPr userDrawn="1"/>
        </p:nvSpPr>
        <p:spPr>
          <a:xfrm>
            <a:off x="-1018914" y="-1479541"/>
            <a:ext cx="3502900" cy="1015663"/>
          </a:xfrm>
          <a:prstGeom prst="rect">
            <a:avLst/>
          </a:prstGeom>
          <a:solidFill>
            <a:schemeClr val="bg1">
              <a:lumMod val="50000"/>
            </a:schemeClr>
          </a:solidFill>
        </p:spPr>
        <p:txBody>
          <a:bodyPr wrap="square" rtlCol="0">
            <a:spAutoFit/>
          </a:bodyPr>
          <a:lstStyle/>
          <a:p>
            <a:r>
              <a:rPr lang="en-US" sz="1400" b="1" dirty="0">
                <a:solidFill>
                  <a:schemeClr val="bg1"/>
                </a:solidFill>
              </a:rPr>
              <a:t>Suggested</a:t>
            </a:r>
            <a:r>
              <a:rPr lang="en-US" sz="1400" b="1" baseline="0" dirty="0">
                <a:solidFill>
                  <a:schemeClr val="bg1"/>
                </a:solidFill>
              </a:rPr>
              <a:t> line of text (optional): </a:t>
            </a:r>
          </a:p>
          <a:p>
            <a:endParaRPr lang="en-US" sz="1400" b="1" baseline="0" dirty="0">
              <a:solidFill>
                <a:schemeClr val="bg1"/>
              </a:solidFill>
            </a:endParaRPr>
          </a:p>
          <a:p>
            <a:r>
              <a:rPr lang="en-US" sz="1400" b="1" baseline="0" dirty="0">
                <a:solidFill>
                  <a:schemeClr val="bg1"/>
                </a:solidFill>
              </a:rPr>
              <a:t>WE START WITH YES.</a:t>
            </a:r>
            <a:endParaRPr lang="en-US" sz="1400" dirty="0">
              <a:solidFill>
                <a:schemeClr val="bg1"/>
              </a:solidFill>
            </a:endParaRPr>
          </a:p>
          <a:p>
            <a:endParaRPr lang="en-US" dirty="0">
              <a:solidFill>
                <a:schemeClr val="bg1"/>
              </a:solidFill>
            </a:endParaRPr>
          </a:p>
        </p:txBody>
      </p:sp>
      <p:pic>
        <p:nvPicPr>
          <p:cNvPr id="19" name="Picture 18"/>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40406" y="4827065"/>
            <a:ext cx="1575930" cy="200431"/>
          </a:xfrm>
          <a:prstGeom prst="rect">
            <a:avLst/>
          </a:prstGeom>
        </p:spPr>
      </p:pic>
    </p:spTree>
    <p:extLst>
      <p:ext uri="{BB962C8B-B14F-4D97-AF65-F5344CB8AC3E}">
        <p14:creationId xmlns:p14="http://schemas.microsoft.com/office/powerpoint/2010/main" val="21822645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over Option B">
    <p:bg>
      <p:bgPr>
        <a:solidFill>
          <a:schemeClr val="bg1"/>
        </a:solidFill>
        <a:effectLst/>
      </p:bgPr>
    </p:bg>
    <p:spTree>
      <p:nvGrpSpPr>
        <p:cNvPr id="1" name=""/>
        <p:cNvGrpSpPr/>
        <p:nvPr/>
      </p:nvGrpSpPr>
      <p:grpSpPr>
        <a:xfrm>
          <a:off x="0" y="0"/>
          <a:ext cx="0" cy="0"/>
          <a:chOff x="0" y="0"/>
          <a:chExt cx="0" cy="0"/>
        </a:xfrm>
      </p:grpSpPr>
      <p:pic>
        <p:nvPicPr>
          <p:cNvPr id="16" name="Picture 2" descr="C:\Users\amiesen\Desktop\anlrgbpptlogo.png"/>
          <p:cNvPicPr>
            <a:picLocks noChangeAspect="1" noChangeArrowheads="1"/>
          </p:cNvPicPr>
          <p:nvPr userDrawn="1"/>
        </p:nvPicPr>
        <p:blipFill>
          <a:blip r:embed="rId2" cstate="hqprint">
            <a:extLst>
              <a:ext uri="{28A0092B-C50C-407E-A947-70E740481C1C}">
                <a14:useLocalDpi xmlns:a14="http://schemas.microsoft.com/office/drawing/2010/main"/>
              </a:ext>
            </a:extLst>
          </a:blip>
          <a:srcRect/>
          <a:stretch>
            <a:fillRect/>
          </a:stretch>
        </p:blipFill>
        <p:spPr bwMode="auto">
          <a:xfrm>
            <a:off x="7886700" y="4721064"/>
            <a:ext cx="1068613" cy="384965"/>
          </a:xfrm>
          <a:prstGeom prst="rect">
            <a:avLst/>
          </a:prstGeom>
          <a:noFill/>
          <a:extLst>
            <a:ext uri="{909E8E84-426E-40dd-AFC4-6F175D3DCCD1}">
              <a14:hiddenFill xmlns="" xmlns:a14="http://schemas.microsoft.com/office/drawing/2010/main">
                <a:solidFill>
                  <a:srgbClr val="FFFFFF"/>
                </a:solidFill>
              </a14:hiddenFill>
            </a:ext>
          </a:extLst>
        </p:spPr>
      </p:pic>
      <p:pic>
        <p:nvPicPr>
          <p:cNvPr id="83" name="Picture 82" descr="aerial view of Argonne with APS in front 5730-00068.jpg"/>
          <p:cNvPicPr>
            <a:picLocks noChangeAspect="1"/>
          </p:cNvPicPr>
          <p:nvPr userDrawn="1"/>
        </p:nvPicPr>
        <p:blipFill rotWithShape="1">
          <a:blip r:embed="rId3" cstate="email">
            <a:extLst>
              <a:ext uri="{28A0092B-C50C-407E-A947-70E740481C1C}">
                <a14:useLocalDpi xmlns:a14="http://schemas.microsoft.com/office/drawing/2010/main"/>
              </a:ext>
            </a:extLst>
          </a:blip>
          <a:srcRect t="10682" b="7135"/>
          <a:stretch/>
        </p:blipFill>
        <p:spPr>
          <a:xfrm>
            <a:off x="0" y="-20265"/>
            <a:ext cx="9144000" cy="4508954"/>
          </a:xfrm>
          <a:prstGeom prst="rect">
            <a:avLst/>
          </a:prstGeom>
        </p:spPr>
      </p:pic>
      <p:sp>
        <p:nvSpPr>
          <p:cNvPr id="84" name="Text Placeholder 1"/>
          <p:cNvSpPr>
            <a:spLocks noGrp="1"/>
          </p:cNvSpPr>
          <p:nvPr>
            <p:ph type="body" sz="quarter" idx="10" hasCustomPrompt="1"/>
          </p:nvPr>
        </p:nvSpPr>
        <p:spPr>
          <a:xfrm>
            <a:off x="0" y="-20265"/>
            <a:ext cx="9144000" cy="4508954"/>
          </a:xfrm>
          <a:solidFill>
            <a:schemeClr val="accent2">
              <a:alpha val="85000"/>
            </a:schemeClr>
          </a:solidFill>
        </p:spPr>
        <p:txBody>
          <a:bodyPr bIns="0" anchor="b"/>
          <a:lstStyle>
            <a:lvl1pPr marL="0" indent="0">
              <a:buNone/>
              <a:defRPr sz="100"/>
            </a:lvl1pPr>
          </a:lstStyle>
          <a:p>
            <a:r>
              <a:rPr lang="en-US" dirty="0"/>
              <a:t> </a:t>
            </a:r>
          </a:p>
        </p:txBody>
      </p:sp>
      <p:sp>
        <p:nvSpPr>
          <p:cNvPr id="8" name="Picture Placeholder 4"/>
          <p:cNvSpPr>
            <a:spLocks noGrp="1" noChangeAspect="1"/>
          </p:cNvSpPr>
          <p:nvPr>
            <p:ph type="pic" sz="quarter" idx="16" hasCustomPrompt="1"/>
          </p:nvPr>
        </p:nvSpPr>
        <p:spPr>
          <a:xfrm>
            <a:off x="4863726" y="1266825"/>
            <a:ext cx="4280275" cy="2029968"/>
          </a:xfrm>
          <a:solidFill>
            <a:schemeClr val="bg1">
              <a:lumMod val="75000"/>
            </a:schemeClr>
          </a:solidFill>
        </p:spPr>
        <p:txBody>
          <a:bodyPr tIns="365760"/>
          <a:lstStyle>
            <a:lvl1pPr marL="0" indent="0" algn="ctr">
              <a:buNone/>
              <a:defRPr baseline="0"/>
            </a:lvl1pPr>
          </a:lstStyle>
          <a:p>
            <a:r>
              <a:rPr lang="en-US" dirty="0"/>
              <a:t>Click icon to insert an image</a:t>
            </a:r>
          </a:p>
        </p:txBody>
      </p:sp>
      <p:sp>
        <p:nvSpPr>
          <p:cNvPr id="2" name="Title 1"/>
          <p:cNvSpPr>
            <a:spLocks noGrp="1"/>
          </p:cNvSpPr>
          <p:nvPr>
            <p:ph type="title" hasCustomPrompt="1"/>
          </p:nvPr>
        </p:nvSpPr>
        <p:spPr>
          <a:xfrm>
            <a:off x="1" y="1266825"/>
            <a:ext cx="4863724" cy="2029968"/>
          </a:xfrm>
          <a:solidFill>
            <a:schemeClr val="accent2"/>
          </a:solidFill>
        </p:spPr>
        <p:txBody>
          <a:bodyPr lIns="457200" rIns="91440" anchor="ctr">
            <a:normAutofit/>
          </a:bodyPr>
          <a:lstStyle>
            <a:lvl1pPr>
              <a:defRPr sz="2800" baseline="0">
                <a:solidFill>
                  <a:schemeClr val="bg1"/>
                </a:solidFill>
              </a:defRPr>
            </a:lvl1pPr>
          </a:lstStyle>
          <a:p>
            <a:r>
              <a:rPr lang="en-US" dirty="0"/>
              <a:t>presentation title -Cover option B </a:t>
            </a:r>
            <a:br>
              <a:rPr lang="en-US" dirty="0"/>
            </a:br>
            <a:r>
              <a:rPr lang="en-US" dirty="0"/>
              <a:t>can be up to four </a:t>
            </a:r>
            <a:br>
              <a:rPr lang="en-US" dirty="0"/>
            </a:br>
            <a:r>
              <a:rPr lang="en-US" dirty="0"/>
              <a:t>or five lines of text</a:t>
            </a:r>
          </a:p>
        </p:txBody>
      </p:sp>
      <p:sp>
        <p:nvSpPr>
          <p:cNvPr id="4" name="Text Placeholder 3"/>
          <p:cNvSpPr>
            <a:spLocks noGrp="1"/>
          </p:cNvSpPr>
          <p:nvPr>
            <p:ph type="body" sz="quarter" idx="24" hasCustomPrompt="1"/>
          </p:nvPr>
        </p:nvSpPr>
        <p:spPr>
          <a:xfrm>
            <a:off x="1" y="153714"/>
            <a:ext cx="5851526" cy="969169"/>
          </a:xfrm>
        </p:spPr>
        <p:txBody>
          <a:bodyPr lIns="457200" rIns="274320" anchor="ctr"/>
          <a:lstStyle>
            <a:lvl1pPr marL="0" indent="0">
              <a:buNone/>
              <a:defRPr cap="all" baseline="0">
                <a:solidFill>
                  <a:schemeClr val="bg1"/>
                </a:solidFill>
              </a:defRPr>
            </a:lvl1pPr>
          </a:lstStyle>
          <a:p>
            <a:pPr lvl="0"/>
            <a:r>
              <a:rPr lang="en-US" dirty="0"/>
              <a:t>Insert presentation date</a:t>
            </a:r>
          </a:p>
        </p:txBody>
      </p:sp>
      <p:sp>
        <p:nvSpPr>
          <p:cNvPr id="85" name="Text Placeholder 9"/>
          <p:cNvSpPr>
            <a:spLocks noGrp="1"/>
          </p:cNvSpPr>
          <p:nvPr>
            <p:ph type="body" sz="quarter" idx="17" hasCustomPrompt="1"/>
          </p:nvPr>
        </p:nvSpPr>
        <p:spPr>
          <a:xfrm>
            <a:off x="469901" y="3437210"/>
            <a:ext cx="2692871" cy="295275"/>
          </a:xfrm>
        </p:spPr>
        <p:txBody>
          <a:bodyPr lIns="0" bIns="0" anchor="b">
            <a:normAutofit/>
          </a:bodyPr>
          <a:lstStyle>
            <a:lvl1pPr marL="0" indent="0">
              <a:buNone/>
              <a:defRPr sz="1400" b="1" cap="all" baseline="0">
                <a:solidFill>
                  <a:schemeClr val="bg1"/>
                </a:solidFill>
              </a:defRPr>
            </a:lvl1pPr>
            <a:lvl2pPr marL="0" indent="0">
              <a:buNone/>
              <a:defRPr/>
            </a:lvl2pPr>
            <a:lvl3pPr marL="0" indent="0">
              <a:spcBef>
                <a:spcPts val="1800"/>
              </a:spcBef>
              <a:buNone/>
              <a:defRPr/>
            </a:lvl3pPr>
          </a:lstStyle>
          <a:p>
            <a:pPr lvl="0"/>
            <a:r>
              <a:rPr lang="en-US" dirty="0"/>
              <a:t>presenter name</a:t>
            </a:r>
          </a:p>
        </p:txBody>
      </p:sp>
      <p:sp>
        <p:nvSpPr>
          <p:cNvPr id="86" name="Text Placeholder 45"/>
          <p:cNvSpPr>
            <a:spLocks noGrp="1"/>
          </p:cNvSpPr>
          <p:nvPr>
            <p:ph type="body" sz="quarter" idx="18" hasCustomPrompt="1"/>
          </p:nvPr>
        </p:nvSpPr>
        <p:spPr>
          <a:xfrm>
            <a:off x="469901" y="3720288"/>
            <a:ext cx="2692871" cy="685800"/>
          </a:xfrm>
        </p:spPr>
        <p:txBody>
          <a:bodyPr lIns="0">
            <a:normAutofit/>
          </a:bodyPr>
          <a:lstStyle>
            <a:lvl1pPr marL="0" indent="0">
              <a:lnSpc>
                <a:spcPct val="95000"/>
              </a:lnSpc>
              <a:spcBef>
                <a:spcPts val="0"/>
              </a:spcBef>
              <a:buNone/>
              <a:defRPr sz="1400">
                <a:solidFill>
                  <a:schemeClr val="bg1"/>
                </a:solidFill>
              </a:defRPr>
            </a:lvl1pPr>
            <a:lvl2pPr marL="0" indent="0">
              <a:spcBef>
                <a:spcPts val="1800"/>
              </a:spcBef>
              <a:buNone/>
              <a:defRPr/>
            </a:lvl2pPr>
          </a:lstStyle>
          <a:p>
            <a:r>
              <a:rPr lang="en-US" dirty="0"/>
              <a:t>Add Presenter Title</a:t>
            </a:r>
            <a:br>
              <a:rPr lang="en-US" dirty="0"/>
            </a:br>
            <a:r>
              <a:rPr lang="en-US" dirty="0"/>
              <a:t>Optional Line 2</a:t>
            </a:r>
            <a:br>
              <a:rPr lang="en-US" dirty="0"/>
            </a:br>
            <a:r>
              <a:rPr lang="en-US" dirty="0"/>
              <a:t>Optional Line 3</a:t>
            </a:r>
          </a:p>
        </p:txBody>
      </p:sp>
      <p:sp>
        <p:nvSpPr>
          <p:cNvPr id="87" name="Text Placeholder 9"/>
          <p:cNvSpPr>
            <a:spLocks noGrp="1"/>
          </p:cNvSpPr>
          <p:nvPr>
            <p:ph type="body" sz="quarter" idx="21" hasCustomPrompt="1"/>
          </p:nvPr>
        </p:nvSpPr>
        <p:spPr>
          <a:xfrm>
            <a:off x="3417372" y="3437210"/>
            <a:ext cx="2692871" cy="295275"/>
          </a:xfrm>
        </p:spPr>
        <p:txBody>
          <a:bodyPr lIns="0" bIns="0" anchor="b">
            <a:normAutofit/>
          </a:bodyPr>
          <a:lstStyle>
            <a:lvl1pPr marL="0" indent="0">
              <a:buFont typeface="Arial" pitchFamily="34" charset="0"/>
              <a:buNone/>
              <a:defRPr sz="1400" b="1" cap="all" baseline="0">
                <a:solidFill>
                  <a:schemeClr val="bg1"/>
                </a:solidFill>
              </a:defRPr>
            </a:lvl1pPr>
            <a:lvl2pPr marL="0" indent="0">
              <a:buNone/>
              <a:defRPr/>
            </a:lvl2pPr>
            <a:lvl3pPr marL="0" indent="0">
              <a:spcBef>
                <a:spcPts val="1800"/>
              </a:spcBef>
              <a:buNone/>
              <a:defRPr/>
            </a:lvl3pPr>
          </a:lstStyle>
          <a:p>
            <a:pPr lvl="0"/>
            <a:r>
              <a:rPr lang="en-US" dirty="0"/>
              <a:t>presenter name</a:t>
            </a:r>
          </a:p>
        </p:txBody>
      </p:sp>
      <p:sp>
        <p:nvSpPr>
          <p:cNvPr id="88" name="Text Placeholder 45"/>
          <p:cNvSpPr>
            <a:spLocks noGrp="1"/>
          </p:cNvSpPr>
          <p:nvPr>
            <p:ph type="body" sz="quarter" idx="22" hasCustomPrompt="1"/>
          </p:nvPr>
        </p:nvSpPr>
        <p:spPr>
          <a:xfrm>
            <a:off x="3417372" y="3720288"/>
            <a:ext cx="2692871" cy="685800"/>
          </a:xfrm>
        </p:spPr>
        <p:txBody>
          <a:bodyPr lIns="0">
            <a:normAutofit/>
          </a:bodyPr>
          <a:lstStyle>
            <a:lvl1pPr marL="0" indent="0">
              <a:lnSpc>
                <a:spcPct val="95000"/>
              </a:lnSpc>
              <a:spcBef>
                <a:spcPts val="0"/>
              </a:spcBef>
              <a:buFont typeface="Arial" pitchFamily="34" charset="0"/>
              <a:buNone/>
              <a:defRPr sz="1400">
                <a:solidFill>
                  <a:schemeClr val="bg1"/>
                </a:solidFill>
              </a:defRPr>
            </a:lvl1pPr>
            <a:lvl2pPr marL="0" indent="0">
              <a:spcBef>
                <a:spcPts val="1800"/>
              </a:spcBef>
              <a:buNone/>
              <a:defRPr/>
            </a:lvl2pPr>
          </a:lstStyle>
          <a:p>
            <a:pPr lvl="0"/>
            <a:r>
              <a:rPr lang="en-US" dirty="0"/>
              <a:t>Remove second presenter info </a:t>
            </a:r>
            <a:br>
              <a:rPr lang="en-US" dirty="0"/>
            </a:br>
            <a:r>
              <a:rPr lang="en-US" dirty="0"/>
              <a:t>if not needed</a:t>
            </a:r>
          </a:p>
        </p:txBody>
      </p:sp>
      <p:sp>
        <p:nvSpPr>
          <p:cNvPr id="89" name="Text Placeholder 9"/>
          <p:cNvSpPr>
            <a:spLocks noGrp="1"/>
          </p:cNvSpPr>
          <p:nvPr>
            <p:ph type="body" sz="quarter" idx="25" hasCustomPrompt="1"/>
          </p:nvPr>
        </p:nvSpPr>
        <p:spPr>
          <a:xfrm>
            <a:off x="6360197" y="3437210"/>
            <a:ext cx="2692871" cy="295275"/>
          </a:xfrm>
        </p:spPr>
        <p:txBody>
          <a:bodyPr lIns="0" bIns="0" anchor="b">
            <a:normAutofit/>
          </a:bodyPr>
          <a:lstStyle>
            <a:lvl1pPr marL="0" indent="0">
              <a:buFont typeface="Arial" pitchFamily="34" charset="0"/>
              <a:buNone/>
              <a:defRPr sz="1400" b="1" cap="all" baseline="0">
                <a:solidFill>
                  <a:schemeClr val="bg1"/>
                </a:solidFill>
              </a:defRPr>
            </a:lvl1pPr>
            <a:lvl2pPr marL="0" indent="0">
              <a:buNone/>
              <a:defRPr/>
            </a:lvl2pPr>
            <a:lvl3pPr marL="0" indent="0">
              <a:spcBef>
                <a:spcPts val="1800"/>
              </a:spcBef>
              <a:buNone/>
              <a:defRPr/>
            </a:lvl3pPr>
          </a:lstStyle>
          <a:p>
            <a:pPr lvl="0"/>
            <a:r>
              <a:rPr lang="en-US" dirty="0"/>
              <a:t>presenter name</a:t>
            </a:r>
          </a:p>
        </p:txBody>
      </p:sp>
      <p:sp>
        <p:nvSpPr>
          <p:cNvPr id="90" name="Text Placeholder 45"/>
          <p:cNvSpPr>
            <a:spLocks noGrp="1"/>
          </p:cNvSpPr>
          <p:nvPr>
            <p:ph type="body" sz="quarter" idx="26" hasCustomPrompt="1"/>
          </p:nvPr>
        </p:nvSpPr>
        <p:spPr>
          <a:xfrm>
            <a:off x="6360197" y="3720288"/>
            <a:ext cx="2692871" cy="685800"/>
          </a:xfrm>
        </p:spPr>
        <p:txBody>
          <a:bodyPr lIns="0">
            <a:normAutofit/>
          </a:bodyPr>
          <a:lstStyle>
            <a:lvl1pPr marL="0" indent="0">
              <a:lnSpc>
                <a:spcPct val="95000"/>
              </a:lnSpc>
              <a:spcBef>
                <a:spcPts val="0"/>
              </a:spcBef>
              <a:buFont typeface="Arial" pitchFamily="34" charset="0"/>
              <a:buNone/>
              <a:defRPr sz="1400">
                <a:solidFill>
                  <a:schemeClr val="bg1"/>
                </a:solidFill>
              </a:defRPr>
            </a:lvl1pPr>
            <a:lvl2pPr marL="0" indent="0">
              <a:spcBef>
                <a:spcPts val="1800"/>
              </a:spcBef>
              <a:buNone/>
              <a:defRPr/>
            </a:lvl2pPr>
          </a:lstStyle>
          <a:p>
            <a:pPr lvl="0"/>
            <a:r>
              <a:rPr lang="en-US" dirty="0"/>
              <a:t>Remove third presenter info </a:t>
            </a:r>
            <a:br>
              <a:rPr lang="en-US" dirty="0"/>
            </a:br>
            <a:r>
              <a:rPr lang="en-US" dirty="0"/>
              <a:t>if not needed</a:t>
            </a:r>
          </a:p>
        </p:txBody>
      </p:sp>
      <p:sp>
        <p:nvSpPr>
          <p:cNvPr id="47" name="Text Placeholder 4"/>
          <p:cNvSpPr>
            <a:spLocks noGrp="1"/>
          </p:cNvSpPr>
          <p:nvPr>
            <p:ph type="body" sz="quarter" idx="12" hasCustomPrompt="1"/>
          </p:nvPr>
        </p:nvSpPr>
        <p:spPr>
          <a:xfrm>
            <a:off x="-1" y="1266825"/>
            <a:ext cx="239714" cy="2029968"/>
          </a:xfrm>
          <a:solidFill>
            <a:schemeClr val="accent1"/>
          </a:solidFill>
        </p:spPr>
        <p:txBody>
          <a:bodyPr bIns="0" anchor="b"/>
          <a:lstStyle>
            <a:lvl1pPr marL="0" indent="0">
              <a:buNone/>
              <a:defRPr sz="100"/>
            </a:lvl1pPr>
          </a:lstStyle>
          <a:p>
            <a:pPr lvl="0"/>
            <a:r>
              <a:rPr lang="en-US" dirty="0"/>
              <a:t>  </a:t>
            </a:r>
          </a:p>
        </p:txBody>
      </p:sp>
      <p:sp>
        <p:nvSpPr>
          <p:cNvPr id="155" name="TextBox 154"/>
          <p:cNvSpPr txBox="1"/>
          <p:nvPr userDrawn="1"/>
        </p:nvSpPr>
        <p:spPr>
          <a:xfrm>
            <a:off x="-1876478" y="0"/>
            <a:ext cx="1548931" cy="3385542"/>
          </a:xfrm>
          <a:prstGeom prst="rect">
            <a:avLst/>
          </a:prstGeom>
          <a:solidFill>
            <a:schemeClr val="bg1">
              <a:lumMod val="50000"/>
            </a:schemeClr>
          </a:solidFill>
        </p:spPr>
        <p:txBody>
          <a:bodyPr wrap="square" rtlCol="0">
            <a:spAutoFit/>
          </a:bodyPr>
          <a:lstStyle/>
          <a:p>
            <a:r>
              <a:rPr lang="en-US" sz="1400" b="1" dirty="0">
                <a:solidFill>
                  <a:schemeClr val="bg1"/>
                </a:solidFill>
              </a:rPr>
              <a:t>Instructions on replacing a current image:</a:t>
            </a:r>
          </a:p>
          <a:p>
            <a:pPr marL="228600" indent="-228600">
              <a:buFont typeface="+mj-lt"/>
              <a:buAutoNum type="arabicPeriod"/>
            </a:pPr>
            <a:r>
              <a:rPr lang="en-US" sz="1400" dirty="0">
                <a:solidFill>
                  <a:schemeClr val="bg1"/>
                </a:solidFill>
              </a:rPr>
              <a:t>Select and delete image and click the icon to insert a different image</a:t>
            </a:r>
          </a:p>
          <a:p>
            <a:pPr marL="228600" indent="-228600">
              <a:buFont typeface="+mj-lt"/>
              <a:buAutoNum type="arabicPeriod"/>
            </a:pPr>
            <a:r>
              <a:rPr lang="en-US" sz="1400" dirty="0">
                <a:solidFill>
                  <a:schemeClr val="bg1"/>
                </a:solidFill>
              </a:rPr>
              <a:t>Use the crop tool to position the image within the shape.  </a:t>
            </a:r>
          </a:p>
          <a:p>
            <a:endParaRPr lang="en-US" dirty="0">
              <a:solidFill>
                <a:schemeClr val="bg1"/>
              </a:solidFill>
            </a:endParaRPr>
          </a:p>
        </p:txBody>
      </p:sp>
      <p:pic>
        <p:nvPicPr>
          <p:cNvPr id="18" name="Picture 17"/>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188687" y="4825515"/>
            <a:ext cx="1498407" cy="190571"/>
          </a:xfrm>
          <a:prstGeom prst="rect">
            <a:avLst/>
          </a:prstGeom>
        </p:spPr>
      </p:pic>
    </p:spTree>
    <p:extLst>
      <p:ext uri="{BB962C8B-B14F-4D97-AF65-F5344CB8AC3E}">
        <p14:creationId xmlns:p14="http://schemas.microsoft.com/office/powerpoint/2010/main" val="27383167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over Option C">
    <p:bg>
      <p:bgPr>
        <a:solidFill>
          <a:schemeClr val="bg1"/>
        </a:solidFill>
        <a:effectLst/>
      </p:bgPr>
    </p:bg>
    <p:spTree>
      <p:nvGrpSpPr>
        <p:cNvPr id="1" name=""/>
        <p:cNvGrpSpPr/>
        <p:nvPr/>
      </p:nvGrpSpPr>
      <p:grpSpPr>
        <a:xfrm>
          <a:off x="0" y="0"/>
          <a:ext cx="0" cy="0"/>
          <a:chOff x="0" y="0"/>
          <a:chExt cx="0" cy="0"/>
        </a:xfrm>
      </p:grpSpPr>
      <p:pic>
        <p:nvPicPr>
          <p:cNvPr id="15" name="Picture 2" descr="C:\Users\amiesen\Desktop\anlrgbpptlogo.png"/>
          <p:cNvPicPr>
            <a:picLocks noChangeAspect="1" noChangeArrowheads="1"/>
          </p:cNvPicPr>
          <p:nvPr userDrawn="1"/>
        </p:nvPicPr>
        <p:blipFill>
          <a:blip r:embed="rId2" cstate="hqprint">
            <a:extLst>
              <a:ext uri="{28A0092B-C50C-407E-A947-70E740481C1C}">
                <a14:useLocalDpi xmlns:a14="http://schemas.microsoft.com/office/drawing/2010/main"/>
              </a:ext>
            </a:extLst>
          </a:blip>
          <a:srcRect/>
          <a:stretch>
            <a:fillRect/>
          </a:stretch>
        </p:blipFill>
        <p:spPr bwMode="auto">
          <a:xfrm>
            <a:off x="7769302" y="126837"/>
            <a:ext cx="1173092" cy="422604"/>
          </a:xfrm>
          <a:prstGeom prst="rect">
            <a:avLst/>
          </a:prstGeom>
          <a:noFill/>
          <a:extLst>
            <a:ext uri="{909E8E84-426E-40dd-AFC4-6F175D3DCCD1}">
              <a14:hiddenFill xmlns="" xmlns:a14="http://schemas.microsoft.com/office/drawing/2010/main">
                <a:solidFill>
                  <a:srgbClr val="FFFFFF"/>
                </a:solidFill>
              </a14:hiddenFill>
            </a:ext>
          </a:extLst>
        </p:spPr>
      </p:pic>
      <p:sp>
        <p:nvSpPr>
          <p:cNvPr id="50" name="Text Placeholder 9"/>
          <p:cNvSpPr>
            <a:spLocks noGrp="1"/>
          </p:cNvSpPr>
          <p:nvPr>
            <p:ph type="body" sz="quarter" idx="17" hasCustomPrompt="1"/>
          </p:nvPr>
        </p:nvSpPr>
        <p:spPr>
          <a:xfrm>
            <a:off x="469901" y="3709174"/>
            <a:ext cx="2692871" cy="295275"/>
          </a:xfrm>
        </p:spPr>
        <p:txBody>
          <a:bodyPr lIns="0" bIns="0" anchor="b">
            <a:normAutofit/>
          </a:bodyPr>
          <a:lstStyle>
            <a:lvl1pPr marL="0" indent="0">
              <a:buNone/>
              <a:defRPr sz="1400" b="1" cap="all" baseline="0">
                <a:solidFill>
                  <a:srgbClr val="47484A"/>
                </a:solidFill>
              </a:defRPr>
            </a:lvl1pPr>
            <a:lvl2pPr marL="0" indent="0">
              <a:buNone/>
              <a:defRPr/>
            </a:lvl2pPr>
            <a:lvl3pPr marL="0" indent="0">
              <a:spcBef>
                <a:spcPts val="1800"/>
              </a:spcBef>
              <a:buNone/>
              <a:defRPr/>
            </a:lvl3pPr>
          </a:lstStyle>
          <a:p>
            <a:pPr lvl="0"/>
            <a:r>
              <a:rPr lang="en-US" dirty="0"/>
              <a:t>presenter name</a:t>
            </a:r>
          </a:p>
        </p:txBody>
      </p:sp>
      <p:sp>
        <p:nvSpPr>
          <p:cNvPr id="53" name="Text Placeholder 45"/>
          <p:cNvSpPr>
            <a:spLocks noGrp="1"/>
          </p:cNvSpPr>
          <p:nvPr>
            <p:ph type="body" sz="quarter" idx="18" hasCustomPrompt="1"/>
          </p:nvPr>
        </p:nvSpPr>
        <p:spPr>
          <a:xfrm>
            <a:off x="469901" y="3992251"/>
            <a:ext cx="2692871" cy="560042"/>
          </a:xfrm>
        </p:spPr>
        <p:txBody>
          <a:bodyPr lIns="0">
            <a:normAutofit/>
          </a:bodyPr>
          <a:lstStyle>
            <a:lvl1pPr marL="0" indent="0">
              <a:lnSpc>
                <a:spcPct val="95000"/>
              </a:lnSpc>
              <a:spcBef>
                <a:spcPts val="0"/>
              </a:spcBef>
              <a:buNone/>
              <a:defRPr sz="1400">
                <a:solidFill>
                  <a:srgbClr val="47484A"/>
                </a:solidFill>
              </a:defRPr>
            </a:lvl1pPr>
            <a:lvl2pPr marL="0" indent="0">
              <a:spcBef>
                <a:spcPts val="1800"/>
              </a:spcBef>
              <a:buNone/>
              <a:defRPr/>
            </a:lvl2pPr>
          </a:lstStyle>
          <a:p>
            <a:r>
              <a:rPr lang="en-US" dirty="0"/>
              <a:t>Add Presenter Title</a:t>
            </a:r>
            <a:br>
              <a:rPr lang="en-US" dirty="0"/>
            </a:br>
            <a:r>
              <a:rPr lang="en-US" dirty="0"/>
              <a:t>Optional Line 2</a:t>
            </a:r>
            <a:br>
              <a:rPr lang="en-US" dirty="0"/>
            </a:br>
            <a:endParaRPr lang="en-US" dirty="0"/>
          </a:p>
        </p:txBody>
      </p:sp>
      <p:sp>
        <p:nvSpPr>
          <p:cNvPr id="56" name="Text Placeholder 9"/>
          <p:cNvSpPr>
            <a:spLocks noGrp="1"/>
          </p:cNvSpPr>
          <p:nvPr>
            <p:ph type="body" sz="quarter" idx="21" hasCustomPrompt="1"/>
          </p:nvPr>
        </p:nvSpPr>
        <p:spPr>
          <a:xfrm>
            <a:off x="3417372" y="3709174"/>
            <a:ext cx="2692871" cy="295275"/>
          </a:xfrm>
        </p:spPr>
        <p:txBody>
          <a:bodyPr lIns="0" bIns="0" anchor="b">
            <a:normAutofit/>
          </a:bodyPr>
          <a:lstStyle>
            <a:lvl1pPr marL="0" indent="0">
              <a:buFont typeface="Arial" pitchFamily="34" charset="0"/>
              <a:buNone/>
              <a:defRPr sz="1400" b="1" cap="all" baseline="0">
                <a:solidFill>
                  <a:srgbClr val="47484A"/>
                </a:solidFill>
              </a:defRPr>
            </a:lvl1pPr>
            <a:lvl2pPr marL="0" indent="0">
              <a:buNone/>
              <a:defRPr/>
            </a:lvl2pPr>
            <a:lvl3pPr marL="0" indent="0">
              <a:spcBef>
                <a:spcPts val="1800"/>
              </a:spcBef>
              <a:buNone/>
              <a:defRPr/>
            </a:lvl3pPr>
          </a:lstStyle>
          <a:p>
            <a:pPr lvl="0"/>
            <a:r>
              <a:rPr lang="en-US" dirty="0"/>
              <a:t>presenter name</a:t>
            </a:r>
          </a:p>
        </p:txBody>
      </p:sp>
      <p:sp>
        <p:nvSpPr>
          <p:cNvPr id="57" name="Text Placeholder 45"/>
          <p:cNvSpPr>
            <a:spLocks noGrp="1"/>
          </p:cNvSpPr>
          <p:nvPr>
            <p:ph type="body" sz="quarter" idx="22" hasCustomPrompt="1"/>
          </p:nvPr>
        </p:nvSpPr>
        <p:spPr>
          <a:xfrm>
            <a:off x="3417372" y="3992251"/>
            <a:ext cx="2692871" cy="560042"/>
          </a:xfrm>
        </p:spPr>
        <p:txBody>
          <a:bodyPr lIns="0">
            <a:normAutofit/>
          </a:bodyPr>
          <a:lstStyle>
            <a:lvl1pPr marL="0" indent="0">
              <a:lnSpc>
                <a:spcPct val="95000"/>
              </a:lnSpc>
              <a:spcBef>
                <a:spcPts val="0"/>
              </a:spcBef>
              <a:buFont typeface="Arial" pitchFamily="34" charset="0"/>
              <a:buNone/>
              <a:defRPr sz="1400">
                <a:solidFill>
                  <a:srgbClr val="47484A"/>
                </a:solidFill>
              </a:defRPr>
            </a:lvl1pPr>
            <a:lvl2pPr marL="0" indent="0">
              <a:spcBef>
                <a:spcPts val="1800"/>
              </a:spcBef>
              <a:buNone/>
              <a:defRPr/>
            </a:lvl2pPr>
          </a:lstStyle>
          <a:p>
            <a:pPr lvl="0"/>
            <a:r>
              <a:rPr lang="en-US" dirty="0"/>
              <a:t>Remove second presenter info </a:t>
            </a:r>
            <a:br>
              <a:rPr lang="en-US" dirty="0"/>
            </a:br>
            <a:r>
              <a:rPr lang="en-US" dirty="0"/>
              <a:t>if not needed</a:t>
            </a:r>
          </a:p>
        </p:txBody>
      </p:sp>
      <p:sp>
        <p:nvSpPr>
          <p:cNvPr id="45" name="Picture Placeholder 4"/>
          <p:cNvSpPr>
            <a:spLocks noGrp="1" noChangeAspect="1"/>
          </p:cNvSpPr>
          <p:nvPr>
            <p:ph type="pic" sz="quarter" idx="16" hasCustomPrompt="1"/>
          </p:nvPr>
        </p:nvSpPr>
        <p:spPr>
          <a:xfrm>
            <a:off x="218127" y="674681"/>
            <a:ext cx="8925874" cy="2071151"/>
          </a:xfrm>
          <a:solidFill>
            <a:schemeClr val="bg1">
              <a:lumMod val="75000"/>
            </a:schemeClr>
          </a:solidFill>
        </p:spPr>
        <p:txBody>
          <a:bodyPr tIns="365760"/>
          <a:lstStyle>
            <a:lvl1pPr marL="0" indent="0" algn="ctr">
              <a:buNone/>
              <a:defRPr baseline="0"/>
            </a:lvl1pPr>
          </a:lstStyle>
          <a:p>
            <a:r>
              <a:rPr lang="en-US" dirty="0"/>
              <a:t>Click icon to insert an image</a:t>
            </a:r>
          </a:p>
        </p:txBody>
      </p:sp>
      <p:sp>
        <p:nvSpPr>
          <p:cNvPr id="2" name="Title 1"/>
          <p:cNvSpPr>
            <a:spLocks noGrp="1"/>
          </p:cNvSpPr>
          <p:nvPr>
            <p:ph type="title" hasCustomPrompt="1"/>
          </p:nvPr>
        </p:nvSpPr>
        <p:spPr>
          <a:xfrm>
            <a:off x="469900" y="2794775"/>
            <a:ext cx="8452904" cy="647160"/>
          </a:xfrm>
        </p:spPr>
        <p:txBody>
          <a:bodyPr lIns="0" rIns="91440" anchor="b">
            <a:normAutofit/>
          </a:bodyPr>
          <a:lstStyle>
            <a:lvl1pPr>
              <a:defRPr sz="2800" baseline="0">
                <a:solidFill>
                  <a:schemeClr val="tx1">
                    <a:lumMod val="50000"/>
                  </a:schemeClr>
                </a:solidFill>
              </a:defRPr>
            </a:lvl1pPr>
          </a:lstStyle>
          <a:p>
            <a:r>
              <a:rPr lang="en-US" dirty="0"/>
              <a:t>presentation title – cover option c </a:t>
            </a:r>
          </a:p>
        </p:txBody>
      </p:sp>
      <p:sp>
        <p:nvSpPr>
          <p:cNvPr id="87" name="Text Placeholder 9"/>
          <p:cNvSpPr>
            <a:spLocks noGrp="1"/>
          </p:cNvSpPr>
          <p:nvPr>
            <p:ph type="body" sz="quarter" idx="23" hasCustomPrompt="1"/>
          </p:nvPr>
        </p:nvSpPr>
        <p:spPr>
          <a:xfrm>
            <a:off x="6360197" y="3709174"/>
            <a:ext cx="2692871" cy="295275"/>
          </a:xfrm>
        </p:spPr>
        <p:txBody>
          <a:bodyPr lIns="0" bIns="0" anchor="b">
            <a:normAutofit/>
          </a:bodyPr>
          <a:lstStyle>
            <a:lvl1pPr marL="0" indent="0">
              <a:buFont typeface="Arial" pitchFamily="34" charset="0"/>
              <a:buNone/>
              <a:defRPr sz="1400" b="1" cap="all" baseline="0">
                <a:solidFill>
                  <a:srgbClr val="47484A"/>
                </a:solidFill>
              </a:defRPr>
            </a:lvl1pPr>
            <a:lvl2pPr marL="0" indent="0">
              <a:buNone/>
              <a:defRPr/>
            </a:lvl2pPr>
            <a:lvl3pPr marL="0" indent="0">
              <a:spcBef>
                <a:spcPts val="1800"/>
              </a:spcBef>
              <a:buNone/>
              <a:defRPr/>
            </a:lvl3pPr>
          </a:lstStyle>
          <a:p>
            <a:pPr lvl="0"/>
            <a:r>
              <a:rPr lang="en-US" dirty="0"/>
              <a:t>presenter name</a:t>
            </a:r>
          </a:p>
        </p:txBody>
      </p:sp>
      <p:sp>
        <p:nvSpPr>
          <p:cNvPr id="88" name="Text Placeholder 45"/>
          <p:cNvSpPr>
            <a:spLocks noGrp="1"/>
          </p:cNvSpPr>
          <p:nvPr>
            <p:ph type="body" sz="quarter" idx="24" hasCustomPrompt="1"/>
          </p:nvPr>
        </p:nvSpPr>
        <p:spPr>
          <a:xfrm>
            <a:off x="6360197" y="3992251"/>
            <a:ext cx="2692871" cy="560042"/>
          </a:xfrm>
        </p:spPr>
        <p:txBody>
          <a:bodyPr lIns="0">
            <a:normAutofit/>
          </a:bodyPr>
          <a:lstStyle>
            <a:lvl1pPr marL="0" indent="0">
              <a:lnSpc>
                <a:spcPct val="95000"/>
              </a:lnSpc>
              <a:spcBef>
                <a:spcPts val="0"/>
              </a:spcBef>
              <a:buFont typeface="Arial" pitchFamily="34" charset="0"/>
              <a:buNone/>
              <a:defRPr sz="1400">
                <a:solidFill>
                  <a:srgbClr val="47484A"/>
                </a:solidFill>
              </a:defRPr>
            </a:lvl1pPr>
            <a:lvl2pPr marL="0" indent="0">
              <a:spcBef>
                <a:spcPts val="1800"/>
              </a:spcBef>
              <a:buNone/>
              <a:defRPr/>
            </a:lvl2pPr>
          </a:lstStyle>
          <a:p>
            <a:pPr lvl="0"/>
            <a:r>
              <a:rPr lang="en-US" dirty="0"/>
              <a:t>Remove third presenter info </a:t>
            </a:r>
            <a:br>
              <a:rPr lang="en-US" dirty="0"/>
            </a:br>
            <a:r>
              <a:rPr lang="en-US" dirty="0"/>
              <a:t>if not needed</a:t>
            </a:r>
          </a:p>
        </p:txBody>
      </p:sp>
      <p:sp>
        <p:nvSpPr>
          <p:cNvPr id="5" name="Text Placeholder 4"/>
          <p:cNvSpPr>
            <a:spLocks noGrp="1"/>
          </p:cNvSpPr>
          <p:nvPr>
            <p:ph type="body" sz="quarter" idx="25" hasCustomPrompt="1"/>
          </p:nvPr>
        </p:nvSpPr>
        <p:spPr>
          <a:xfrm>
            <a:off x="469900" y="3441935"/>
            <a:ext cx="8484914" cy="248308"/>
          </a:xfrm>
        </p:spPr>
        <p:txBody>
          <a:bodyPr/>
          <a:lstStyle>
            <a:lvl1pPr marL="0" indent="0">
              <a:buNone/>
              <a:defRPr b="1" baseline="0">
                <a:solidFill>
                  <a:schemeClr val="accent2"/>
                </a:solidFill>
              </a:defRPr>
            </a:lvl1pPr>
          </a:lstStyle>
          <a:p>
            <a:pPr lvl="0"/>
            <a:r>
              <a:rPr lang="en-US" dirty="0"/>
              <a:t>Subtitle – delete if not needed</a:t>
            </a:r>
          </a:p>
        </p:txBody>
      </p:sp>
      <p:sp>
        <p:nvSpPr>
          <p:cNvPr id="46" name="Text Placeholder 4"/>
          <p:cNvSpPr>
            <a:spLocks noGrp="1"/>
          </p:cNvSpPr>
          <p:nvPr>
            <p:ph type="body" sz="quarter" idx="12" hasCustomPrompt="1"/>
          </p:nvPr>
        </p:nvSpPr>
        <p:spPr>
          <a:xfrm>
            <a:off x="2" y="674680"/>
            <a:ext cx="224589" cy="2071116"/>
          </a:xfrm>
          <a:solidFill>
            <a:schemeClr val="accent1"/>
          </a:solidFill>
        </p:spPr>
        <p:txBody>
          <a:bodyPr bIns="0" anchor="b"/>
          <a:lstStyle>
            <a:lvl1pPr marL="0" indent="0">
              <a:buNone/>
              <a:defRPr sz="100"/>
            </a:lvl1pPr>
          </a:lstStyle>
          <a:p>
            <a:pPr lvl="0"/>
            <a:r>
              <a:rPr lang="en-US" dirty="0"/>
              <a:t>  </a:t>
            </a:r>
          </a:p>
        </p:txBody>
      </p:sp>
      <p:sp>
        <p:nvSpPr>
          <p:cNvPr id="186" name="TextBox 185"/>
          <p:cNvSpPr txBox="1"/>
          <p:nvPr userDrawn="1"/>
        </p:nvSpPr>
        <p:spPr>
          <a:xfrm>
            <a:off x="-1876478" y="0"/>
            <a:ext cx="1548931" cy="3385542"/>
          </a:xfrm>
          <a:prstGeom prst="rect">
            <a:avLst/>
          </a:prstGeom>
          <a:solidFill>
            <a:schemeClr val="bg1">
              <a:lumMod val="50000"/>
            </a:schemeClr>
          </a:solidFill>
        </p:spPr>
        <p:txBody>
          <a:bodyPr wrap="square" rtlCol="0">
            <a:spAutoFit/>
          </a:bodyPr>
          <a:lstStyle/>
          <a:p>
            <a:r>
              <a:rPr lang="en-US" sz="1400" b="1" dirty="0">
                <a:solidFill>
                  <a:schemeClr val="bg1"/>
                </a:solidFill>
              </a:rPr>
              <a:t>Instructions on replacing a current image:</a:t>
            </a:r>
          </a:p>
          <a:p>
            <a:pPr marL="228600" indent="-228600">
              <a:buFont typeface="+mj-lt"/>
              <a:buAutoNum type="arabicPeriod"/>
            </a:pPr>
            <a:r>
              <a:rPr lang="en-US" sz="1400" dirty="0">
                <a:solidFill>
                  <a:schemeClr val="bg1"/>
                </a:solidFill>
              </a:rPr>
              <a:t>Select and delete image and click the icon to insert a different image</a:t>
            </a:r>
          </a:p>
          <a:p>
            <a:pPr marL="228600" indent="-228600">
              <a:buFont typeface="+mj-lt"/>
              <a:buAutoNum type="arabicPeriod"/>
            </a:pPr>
            <a:r>
              <a:rPr lang="en-US" sz="1400" dirty="0">
                <a:solidFill>
                  <a:schemeClr val="bg1"/>
                </a:solidFill>
              </a:rPr>
              <a:t>Use the crop tool to position the image within the shape.  </a:t>
            </a:r>
          </a:p>
          <a:p>
            <a:endParaRPr lang="en-US" dirty="0">
              <a:solidFill>
                <a:schemeClr val="bg1"/>
              </a:solidFill>
            </a:endParaRPr>
          </a:p>
        </p:txBody>
      </p:sp>
      <p:sp>
        <p:nvSpPr>
          <p:cNvPr id="16" name="Text Placeholder 4"/>
          <p:cNvSpPr>
            <a:spLocks noGrp="1"/>
          </p:cNvSpPr>
          <p:nvPr>
            <p:ph type="body" sz="quarter" idx="26" hasCustomPrompt="1"/>
          </p:nvPr>
        </p:nvSpPr>
        <p:spPr>
          <a:xfrm>
            <a:off x="503238" y="300961"/>
            <a:ext cx="5984648" cy="331077"/>
          </a:xfrm>
        </p:spPr>
        <p:txBody>
          <a:bodyPr/>
          <a:lstStyle>
            <a:lvl1pPr marL="0" indent="0">
              <a:buNone/>
              <a:defRPr sz="1000" b="1" cap="all" baseline="0">
                <a:solidFill>
                  <a:schemeClr val="tx1"/>
                </a:solidFill>
              </a:defRPr>
            </a:lvl1pPr>
          </a:lstStyle>
          <a:p>
            <a:r>
              <a:rPr lang="en-US" sz="1000" b="0" cap="all" dirty="0">
                <a:solidFill>
                  <a:srgbClr val="000000"/>
                </a:solidFill>
              </a:rPr>
              <a:t>Type in Name of </a:t>
            </a:r>
            <a:r>
              <a:rPr lang="en-US" sz="1000" b="0" cap="all" dirty="0" err="1">
                <a:solidFill>
                  <a:srgbClr val="000000"/>
                </a:solidFill>
              </a:rPr>
              <a:t>fACILITY</a:t>
            </a:r>
            <a:r>
              <a:rPr lang="en-US" sz="1000" b="0" cap="all" dirty="0">
                <a:solidFill>
                  <a:srgbClr val="000000"/>
                </a:solidFill>
              </a:rPr>
              <a:t>, division, group, program or </a:t>
            </a:r>
            <a:r>
              <a:rPr lang="en-US" sz="1000" dirty="0">
                <a:solidFill>
                  <a:srgbClr val="000000"/>
                </a:solidFill>
              </a:rPr>
              <a:t>www.anl.gov</a:t>
            </a:r>
          </a:p>
        </p:txBody>
      </p:sp>
      <p:sp>
        <p:nvSpPr>
          <p:cNvPr id="17" name="Text Placeholder 45"/>
          <p:cNvSpPr>
            <a:spLocks noGrp="1"/>
          </p:cNvSpPr>
          <p:nvPr>
            <p:ph type="body" sz="quarter" idx="27" hasCustomPrompt="1"/>
          </p:nvPr>
        </p:nvSpPr>
        <p:spPr>
          <a:xfrm>
            <a:off x="6360197" y="4570711"/>
            <a:ext cx="2692872" cy="386558"/>
          </a:xfrm>
        </p:spPr>
        <p:txBody>
          <a:bodyPr lIns="0" anchor="b"/>
          <a:lstStyle>
            <a:lvl1pPr marL="0" indent="0">
              <a:spcBef>
                <a:spcPts val="0"/>
              </a:spcBef>
              <a:buNone/>
              <a:defRPr sz="1400" baseline="0">
                <a:solidFill>
                  <a:srgbClr val="47484A"/>
                </a:solidFill>
              </a:defRPr>
            </a:lvl1pPr>
            <a:lvl2pPr marL="0" indent="0">
              <a:spcBef>
                <a:spcPts val="1800"/>
              </a:spcBef>
              <a:buNone/>
              <a:defRPr/>
            </a:lvl2pPr>
          </a:lstStyle>
          <a:p>
            <a:pPr lvl="0"/>
            <a:r>
              <a:rPr lang="en-US" dirty="0"/>
              <a:t>Presentation Date</a:t>
            </a:r>
            <a:br>
              <a:rPr lang="en-US" dirty="0"/>
            </a:br>
            <a:r>
              <a:rPr lang="en-US" dirty="0"/>
              <a:t>City, State (presentation location)</a:t>
            </a:r>
          </a:p>
        </p:txBody>
      </p:sp>
      <p:pic>
        <p:nvPicPr>
          <p:cNvPr id="19" name="Picture 18"/>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18127" y="4835370"/>
            <a:ext cx="1553767" cy="197612"/>
          </a:xfrm>
          <a:prstGeom prst="rect">
            <a:avLst/>
          </a:prstGeom>
        </p:spPr>
      </p:pic>
    </p:spTree>
    <p:extLst>
      <p:ext uri="{BB962C8B-B14F-4D97-AF65-F5344CB8AC3E}">
        <p14:creationId xmlns:p14="http://schemas.microsoft.com/office/powerpoint/2010/main" val="21908595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over Option D">
    <p:bg>
      <p:bgPr>
        <a:solidFill>
          <a:schemeClr val="bg1"/>
        </a:solidFill>
        <a:effectLst/>
      </p:bgPr>
    </p:bg>
    <p:spTree>
      <p:nvGrpSpPr>
        <p:cNvPr id="1" name=""/>
        <p:cNvGrpSpPr/>
        <p:nvPr/>
      </p:nvGrpSpPr>
      <p:grpSpPr>
        <a:xfrm>
          <a:off x="0" y="0"/>
          <a:ext cx="0" cy="0"/>
          <a:chOff x="0" y="0"/>
          <a:chExt cx="0" cy="0"/>
        </a:xfrm>
      </p:grpSpPr>
      <p:pic>
        <p:nvPicPr>
          <p:cNvPr id="15" name="Picture 2" descr="C:\Users\amiesen\Desktop\anlrgbpptlogo.png"/>
          <p:cNvPicPr>
            <a:picLocks noChangeAspect="1" noChangeArrowheads="1"/>
          </p:cNvPicPr>
          <p:nvPr userDrawn="1"/>
        </p:nvPicPr>
        <p:blipFill>
          <a:blip r:embed="rId2" cstate="hqprint">
            <a:extLst>
              <a:ext uri="{28A0092B-C50C-407E-A947-70E740481C1C}">
                <a14:useLocalDpi xmlns:a14="http://schemas.microsoft.com/office/drawing/2010/main"/>
              </a:ext>
            </a:extLst>
          </a:blip>
          <a:srcRect/>
          <a:stretch>
            <a:fillRect/>
          </a:stretch>
        </p:blipFill>
        <p:spPr bwMode="auto">
          <a:xfrm>
            <a:off x="7852583" y="138174"/>
            <a:ext cx="1102231" cy="397076"/>
          </a:xfrm>
          <a:prstGeom prst="rect">
            <a:avLst/>
          </a:prstGeom>
          <a:noFill/>
          <a:extLst>
            <a:ext uri="{909E8E84-426E-40dd-AFC4-6F175D3DCCD1}">
              <a14:hiddenFill xmlns="" xmlns:a14="http://schemas.microsoft.com/office/drawing/2010/main">
                <a:solidFill>
                  <a:srgbClr val="FFFFFF"/>
                </a:solidFill>
              </a14:hiddenFill>
            </a:ext>
          </a:extLst>
        </p:spPr>
      </p:pic>
      <p:sp>
        <p:nvSpPr>
          <p:cNvPr id="50" name="Text Placeholder 9"/>
          <p:cNvSpPr>
            <a:spLocks noGrp="1"/>
          </p:cNvSpPr>
          <p:nvPr>
            <p:ph type="body" sz="quarter" idx="17" hasCustomPrompt="1"/>
          </p:nvPr>
        </p:nvSpPr>
        <p:spPr>
          <a:xfrm>
            <a:off x="469901" y="3436223"/>
            <a:ext cx="2692871" cy="295275"/>
          </a:xfrm>
        </p:spPr>
        <p:txBody>
          <a:bodyPr lIns="0" bIns="0" anchor="b">
            <a:normAutofit/>
          </a:bodyPr>
          <a:lstStyle>
            <a:lvl1pPr marL="0" indent="0">
              <a:buNone/>
              <a:defRPr sz="1400" b="1" cap="all" baseline="0">
                <a:solidFill>
                  <a:srgbClr val="47484A"/>
                </a:solidFill>
              </a:defRPr>
            </a:lvl1pPr>
            <a:lvl2pPr marL="0" indent="0">
              <a:buNone/>
              <a:defRPr/>
            </a:lvl2pPr>
            <a:lvl3pPr marL="0" indent="0">
              <a:spcBef>
                <a:spcPts val="1800"/>
              </a:spcBef>
              <a:buNone/>
              <a:defRPr/>
            </a:lvl3pPr>
          </a:lstStyle>
          <a:p>
            <a:pPr lvl="0"/>
            <a:r>
              <a:rPr lang="en-US" dirty="0"/>
              <a:t>presenter name</a:t>
            </a:r>
          </a:p>
        </p:txBody>
      </p:sp>
      <p:sp>
        <p:nvSpPr>
          <p:cNvPr id="53" name="Text Placeholder 45"/>
          <p:cNvSpPr>
            <a:spLocks noGrp="1"/>
          </p:cNvSpPr>
          <p:nvPr>
            <p:ph type="body" sz="quarter" idx="18" hasCustomPrompt="1"/>
          </p:nvPr>
        </p:nvSpPr>
        <p:spPr>
          <a:xfrm>
            <a:off x="469901" y="3719301"/>
            <a:ext cx="2692871" cy="685800"/>
          </a:xfrm>
        </p:spPr>
        <p:txBody>
          <a:bodyPr lIns="0">
            <a:normAutofit/>
          </a:bodyPr>
          <a:lstStyle>
            <a:lvl1pPr marL="0" indent="0">
              <a:lnSpc>
                <a:spcPct val="95000"/>
              </a:lnSpc>
              <a:spcBef>
                <a:spcPts val="0"/>
              </a:spcBef>
              <a:buNone/>
              <a:defRPr sz="1400">
                <a:solidFill>
                  <a:srgbClr val="47484A"/>
                </a:solidFill>
              </a:defRPr>
            </a:lvl1pPr>
            <a:lvl2pPr marL="0" indent="0">
              <a:spcBef>
                <a:spcPts val="1800"/>
              </a:spcBef>
              <a:buNone/>
              <a:defRPr/>
            </a:lvl2pPr>
          </a:lstStyle>
          <a:p>
            <a:r>
              <a:rPr lang="en-US" dirty="0"/>
              <a:t>Add Presenter Title</a:t>
            </a:r>
            <a:br>
              <a:rPr lang="en-US" dirty="0"/>
            </a:br>
            <a:r>
              <a:rPr lang="en-US" dirty="0"/>
              <a:t>Optional Line 2</a:t>
            </a:r>
            <a:br>
              <a:rPr lang="en-US" dirty="0"/>
            </a:br>
            <a:r>
              <a:rPr lang="en-US" dirty="0"/>
              <a:t>Optional Line 3</a:t>
            </a:r>
          </a:p>
        </p:txBody>
      </p:sp>
      <p:sp>
        <p:nvSpPr>
          <p:cNvPr id="56" name="Text Placeholder 9"/>
          <p:cNvSpPr>
            <a:spLocks noGrp="1"/>
          </p:cNvSpPr>
          <p:nvPr>
            <p:ph type="body" sz="quarter" idx="21" hasCustomPrompt="1"/>
          </p:nvPr>
        </p:nvSpPr>
        <p:spPr>
          <a:xfrm>
            <a:off x="3417372" y="3436223"/>
            <a:ext cx="2692871" cy="295275"/>
          </a:xfrm>
        </p:spPr>
        <p:txBody>
          <a:bodyPr lIns="0" bIns="0" anchor="b">
            <a:normAutofit/>
          </a:bodyPr>
          <a:lstStyle>
            <a:lvl1pPr marL="0" indent="0">
              <a:buFont typeface="Arial" pitchFamily="34" charset="0"/>
              <a:buNone/>
              <a:defRPr sz="1400" b="1" cap="all" baseline="0">
                <a:solidFill>
                  <a:srgbClr val="47484A"/>
                </a:solidFill>
              </a:defRPr>
            </a:lvl1pPr>
            <a:lvl2pPr marL="0" indent="0">
              <a:buNone/>
              <a:defRPr/>
            </a:lvl2pPr>
            <a:lvl3pPr marL="0" indent="0">
              <a:spcBef>
                <a:spcPts val="1800"/>
              </a:spcBef>
              <a:buNone/>
              <a:defRPr/>
            </a:lvl3pPr>
          </a:lstStyle>
          <a:p>
            <a:pPr lvl="0"/>
            <a:r>
              <a:rPr lang="en-US" dirty="0"/>
              <a:t>presenter name</a:t>
            </a:r>
          </a:p>
        </p:txBody>
      </p:sp>
      <p:sp>
        <p:nvSpPr>
          <p:cNvPr id="57" name="Text Placeholder 45"/>
          <p:cNvSpPr>
            <a:spLocks noGrp="1"/>
          </p:cNvSpPr>
          <p:nvPr>
            <p:ph type="body" sz="quarter" idx="22" hasCustomPrompt="1"/>
          </p:nvPr>
        </p:nvSpPr>
        <p:spPr>
          <a:xfrm>
            <a:off x="3417372" y="3719301"/>
            <a:ext cx="2692871" cy="560042"/>
          </a:xfrm>
        </p:spPr>
        <p:txBody>
          <a:bodyPr lIns="0">
            <a:normAutofit/>
          </a:bodyPr>
          <a:lstStyle>
            <a:lvl1pPr marL="0" indent="0">
              <a:lnSpc>
                <a:spcPct val="95000"/>
              </a:lnSpc>
              <a:spcBef>
                <a:spcPts val="0"/>
              </a:spcBef>
              <a:buFont typeface="Arial" pitchFamily="34" charset="0"/>
              <a:buNone/>
              <a:defRPr sz="1400">
                <a:solidFill>
                  <a:srgbClr val="47484A"/>
                </a:solidFill>
              </a:defRPr>
            </a:lvl1pPr>
            <a:lvl2pPr marL="0" indent="0">
              <a:spcBef>
                <a:spcPts val="1800"/>
              </a:spcBef>
              <a:buNone/>
              <a:defRPr/>
            </a:lvl2pPr>
          </a:lstStyle>
          <a:p>
            <a:pPr lvl="0"/>
            <a:r>
              <a:rPr lang="en-US" dirty="0"/>
              <a:t>Remove second presenter info </a:t>
            </a:r>
            <a:br>
              <a:rPr lang="en-US" dirty="0"/>
            </a:br>
            <a:r>
              <a:rPr lang="en-US" dirty="0"/>
              <a:t>if not needed</a:t>
            </a:r>
          </a:p>
        </p:txBody>
      </p:sp>
      <p:sp>
        <p:nvSpPr>
          <p:cNvPr id="45" name="Picture Placeholder 4"/>
          <p:cNvSpPr>
            <a:spLocks noGrp="1" noChangeAspect="1"/>
          </p:cNvSpPr>
          <p:nvPr>
            <p:ph type="pic" sz="quarter" idx="16" hasCustomPrompt="1"/>
          </p:nvPr>
        </p:nvSpPr>
        <p:spPr>
          <a:xfrm>
            <a:off x="218127" y="1261205"/>
            <a:ext cx="8925874" cy="2071151"/>
          </a:xfrm>
          <a:solidFill>
            <a:schemeClr val="bg1">
              <a:lumMod val="75000"/>
            </a:schemeClr>
          </a:solidFill>
        </p:spPr>
        <p:txBody>
          <a:bodyPr tIns="365760"/>
          <a:lstStyle>
            <a:lvl1pPr marL="0" indent="0" algn="ctr">
              <a:buNone/>
              <a:defRPr baseline="0"/>
            </a:lvl1pPr>
          </a:lstStyle>
          <a:p>
            <a:r>
              <a:rPr lang="en-US" dirty="0"/>
              <a:t>Click icon to insert an image</a:t>
            </a:r>
          </a:p>
        </p:txBody>
      </p:sp>
      <p:sp>
        <p:nvSpPr>
          <p:cNvPr id="2" name="Title 1"/>
          <p:cNvSpPr>
            <a:spLocks noGrp="1"/>
          </p:cNvSpPr>
          <p:nvPr>
            <p:ph type="title" hasCustomPrompt="1"/>
          </p:nvPr>
        </p:nvSpPr>
        <p:spPr>
          <a:xfrm>
            <a:off x="469901" y="82770"/>
            <a:ext cx="6776128" cy="839426"/>
          </a:xfrm>
        </p:spPr>
        <p:txBody>
          <a:bodyPr lIns="0" rIns="91440" anchor="b">
            <a:normAutofit/>
          </a:bodyPr>
          <a:lstStyle>
            <a:lvl1pPr>
              <a:defRPr sz="2800" baseline="0">
                <a:solidFill>
                  <a:schemeClr val="tx1">
                    <a:lumMod val="50000"/>
                  </a:schemeClr>
                </a:solidFill>
              </a:defRPr>
            </a:lvl1pPr>
          </a:lstStyle>
          <a:p>
            <a:r>
              <a:rPr lang="en-US" dirty="0"/>
              <a:t>presentation title –</a:t>
            </a:r>
            <a:br>
              <a:rPr lang="en-US" dirty="0"/>
            </a:br>
            <a:r>
              <a:rPr lang="en-US" dirty="0"/>
              <a:t>Cover option D</a:t>
            </a:r>
          </a:p>
        </p:txBody>
      </p:sp>
      <p:sp>
        <p:nvSpPr>
          <p:cNvPr id="87" name="Text Placeholder 9"/>
          <p:cNvSpPr>
            <a:spLocks noGrp="1"/>
          </p:cNvSpPr>
          <p:nvPr>
            <p:ph type="body" sz="quarter" idx="23" hasCustomPrompt="1"/>
          </p:nvPr>
        </p:nvSpPr>
        <p:spPr>
          <a:xfrm>
            <a:off x="6360197" y="3436223"/>
            <a:ext cx="2692871" cy="295275"/>
          </a:xfrm>
        </p:spPr>
        <p:txBody>
          <a:bodyPr lIns="0" bIns="0" anchor="b">
            <a:normAutofit/>
          </a:bodyPr>
          <a:lstStyle>
            <a:lvl1pPr marL="0" indent="0">
              <a:buFont typeface="Arial" pitchFamily="34" charset="0"/>
              <a:buNone/>
              <a:defRPr sz="1400" b="1" cap="all" baseline="0">
                <a:solidFill>
                  <a:srgbClr val="47484A"/>
                </a:solidFill>
              </a:defRPr>
            </a:lvl1pPr>
            <a:lvl2pPr marL="0" indent="0">
              <a:buNone/>
              <a:defRPr/>
            </a:lvl2pPr>
            <a:lvl3pPr marL="0" indent="0">
              <a:spcBef>
                <a:spcPts val="1800"/>
              </a:spcBef>
              <a:buNone/>
              <a:defRPr/>
            </a:lvl3pPr>
          </a:lstStyle>
          <a:p>
            <a:pPr lvl="0"/>
            <a:r>
              <a:rPr lang="en-US" dirty="0"/>
              <a:t>presenter name</a:t>
            </a:r>
          </a:p>
        </p:txBody>
      </p:sp>
      <p:sp>
        <p:nvSpPr>
          <p:cNvPr id="88" name="Text Placeholder 45"/>
          <p:cNvSpPr>
            <a:spLocks noGrp="1"/>
          </p:cNvSpPr>
          <p:nvPr>
            <p:ph type="body" sz="quarter" idx="24" hasCustomPrompt="1"/>
          </p:nvPr>
        </p:nvSpPr>
        <p:spPr>
          <a:xfrm>
            <a:off x="6360197" y="3719301"/>
            <a:ext cx="2692871" cy="560042"/>
          </a:xfrm>
        </p:spPr>
        <p:txBody>
          <a:bodyPr lIns="0">
            <a:normAutofit/>
          </a:bodyPr>
          <a:lstStyle>
            <a:lvl1pPr marL="0" indent="0">
              <a:lnSpc>
                <a:spcPct val="95000"/>
              </a:lnSpc>
              <a:spcBef>
                <a:spcPts val="0"/>
              </a:spcBef>
              <a:buFont typeface="Arial" pitchFamily="34" charset="0"/>
              <a:buNone/>
              <a:defRPr sz="1400">
                <a:solidFill>
                  <a:srgbClr val="47484A"/>
                </a:solidFill>
              </a:defRPr>
            </a:lvl1pPr>
            <a:lvl2pPr marL="0" indent="0">
              <a:spcBef>
                <a:spcPts val="1800"/>
              </a:spcBef>
              <a:buNone/>
              <a:defRPr/>
            </a:lvl2pPr>
          </a:lstStyle>
          <a:p>
            <a:pPr lvl="0"/>
            <a:r>
              <a:rPr lang="en-US" dirty="0"/>
              <a:t>Remove third presenter info </a:t>
            </a:r>
            <a:br>
              <a:rPr lang="en-US" dirty="0"/>
            </a:br>
            <a:r>
              <a:rPr lang="en-US" dirty="0"/>
              <a:t>if not needed</a:t>
            </a:r>
          </a:p>
        </p:txBody>
      </p:sp>
      <p:sp>
        <p:nvSpPr>
          <p:cNvPr id="5" name="Text Placeholder 4"/>
          <p:cNvSpPr>
            <a:spLocks noGrp="1"/>
          </p:cNvSpPr>
          <p:nvPr>
            <p:ph type="body" sz="quarter" idx="25" hasCustomPrompt="1"/>
          </p:nvPr>
        </p:nvSpPr>
        <p:spPr>
          <a:xfrm>
            <a:off x="469900" y="922195"/>
            <a:ext cx="8484914" cy="248308"/>
          </a:xfrm>
        </p:spPr>
        <p:txBody>
          <a:bodyPr/>
          <a:lstStyle>
            <a:lvl1pPr marL="0" indent="0">
              <a:buNone/>
              <a:defRPr b="1" baseline="0">
                <a:solidFill>
                  <a:schemeClr val="accent2"/>
                </a:solidFill>
              </a:defRPr>
            </a:lvl1pPr>
          </a:lstStyle>
          <a:p>
            <a:pPr lvl="0"/>
            <a:r>
              <a:rPr lang="en-US" dirty="0"/>
              <a:t>Subtitle – delete if not needed</a:t>
            </a:r>
          </a:p>
        </p:txBody>
      </p:sp>
      <p:sp>
        <p:nvSpPr>
          <p:cNvPr id="46" name="Text Placeholder 4"/>
          <p:cNvSpPr>
            <a:spLocks noGrp="1"/>
          </p:cNvSpPr>
          <p:nvPr>
            <p:ph type="body" sz="quarter" idx="12" hasCustomPrompt="1"/>
          </p:nvPr>
        </p:nvSpPr>
        <p:spPr>
          <a:xfrm>
            <a:off x="2" y="1261204"/>
            <a:ext cx="224589" cy="2071116"/>
          </a:xfrm>
          <a:solidFill>
            <a:schemeClr val="accent1"/>
          </a:solidFill>
        </p:spPr>
        <p:txBody>
          <a:bodyPr bIns="0" anchor="b"/>
          <a:lstStyle>
            <a:lvl1pPr marL="0" indent="0">
              <a:buNone/>
              <a:defRPr sz="100"/>
            </a:lvl1pPr>
          </a:lstStyle>
          <a:p>
            <a:pPr lvl="0"/>
            <a:r>
              <a:rPr lang="en-US" dirty="0"/>
              <a:t>  </a:t>
            </a:r>
          </a:p>
        </p:txBody>
      </p:sp>
      <p:sp>
        <p:nvSpPr>
          <p:cNvPr id="153" name="TextBox 152"/>
          <p:cNvSpPr txBox="1"/>
          <p:nvPr userDrawn="1"/>
        </p:nvSpPr>
        <p:spPr>
          <a:xfrm>
            <a:off x="-1876478" y="0"/>
            <a:ext cx="1548931" cy="3385542"/>
          </a:xfrm>
          <a:prstGeom prst="rect">
            <a:avLst/>
          </a:prstGeom>
          <a:solidFill>
            <a:schemeClr val="bg1">
              <a:lumMod val="50000"/>
            </a:schemeClr>
          </a:solidFill>
        </p:spPr>
        <p:txBody>
          <a:bodyPr wrap="square" rtlCol="0">
            <a:spAutoFit/>
          </a:bodyPr>
          <a:lstStyle/>
          <a:p>
            <a:r>
              <a:rPr lang="en-US" sz="1400" b="1" dirty="0">
                <a:solidFill>
                  <a:schemeClr val="bg1"/>
                </a:solidFill>
              </a:rPr>
              <a:t>Instructions on replacing a current image:</a:t>
            </a:r>
          </a:p>
          <a:p>
            <a:pPr marL="228600" indent="-228600">
              <a:buFont typeface="+mj-lt"/>
              <a:buAutoNum type="arabicPeriod"/>
            </a:pPr>
            <a:r>
              <a:rPr lang="en-US" sz="1400" dirty="0">
                <a:solidFill>
                  <a:schemeClr val="bg1"/>
                </a:solidFill>
              </a:rPr>
              <a:t>Select and delete image and click the icon to insert a different image</a:t>
            </a:r>
          </a:p>
          <a:p>
            <a:pPr marL="228600" indent="-228600">
              <a:buFont typeface="+mj-lt"/>
              <a:buAutoNum type="arabicPeriod"/>
            </a:pPr>
            <a:r>
              <a:rPr lang="en-US" sz="1400" dirty="0">
                <a:solidFill>
                  <a:schemeClr val="bg1"/>
                </a:solidFill>
              </a:rPr>
              <a:t>Use the crop tool to position the image within the shape.  </a:t>
            </a:r>
          </a:p>
          <a:p>
            <a:endParaRPr lang="en-US" dirty="0">
              <a:solidFill>
                <a:schemeClr val="bg1"/>
              </a:solidFill>
            </a:endParaRPr>
          </a:p>
        </p:txBody>
      </p:sp>
      <p:sp>
        <p:nvSpPr>
          <p:cNvPr id="16" name="Text Placeholder 45"/>
          <p:cNvSpPr>
            <a:spLocks noGrp="1"/>
          </p:cNvSpPr>
          <p:nvPr>
            <p:ph type="body" sz="quarter" idx="19" hasCustomPrompt="1"/>
          </p:nvPr>
        </p:nvSpPr>
        <p:spPr>
          <a:xfrm>
            <a:off x="6360197" y="4570711"/>
            <a:ext cx="2692872" cy="386558"/>
          </a:xfrm>
        </p:spPr>
        <p:txBody>
          <a:bodyPr lIns="0" anchor="b"/>
          <a:lstStyle>
            <a:lvl1pPr marL="0" indent="0">
              <a:spcBef>
                <a:spcPts val="0"/>
              </a:spcBef>
              <a:buNone/>
              <a:defRPr sz="1400" baseline="0">
                <a:solidFill>
                  <a:srgbClr val="47484A"/>
                </a:solidFill>
              </a:defRPr>
            </a:lvl1pPr>
            <a:lvl2pPr marL="0" indent="0">
              <a:spcBef>
                <a:spcPts val="1800"/>
              </a:spcBef>
              <a:buNone/>
              <a:defRPr/>
            </a:lvl2pPr>
          </a:lstStyle>
          <a:p>
            <a:pPr lvl="0"/>
            <a:r>
              <a:rPr lang="en-US" dirty="0"/>
              <a:t>Presentation Date</a:t>
            </a:r>
            <a:br>
              <a:rPr lang="en-US" dirty="0"/>
            </a:br>
            <a:r>
              <a:rPr lang="en-US" dirty="0"/>
              <a:t>City, State (presentation location)</a:t>
            </a:r>
          </a:p>
        </p:txBody>
      </p:sp>
      <p:pic>
        <p:nvPicPr>
          <p:cNvPr id="19" name="Picture 18"/>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24591" y="4813116"/>
            <a:ext cx="1570591" cy="199751"/>
          </a:xfrm>
          <a:prstGeom prst="rect">
            <a:avLst/>
          </a:prstGeom>
        </p:spPr>
      </p:pic>
    </p:spTree>
    <p:extLst>
      <p:ext uri="{BB962C8B-B14F-4D97-AF65-F5344CB8AC3E}">
        <p14:creationId xmlns:p14="http://schemas.microsoft.com/office/powerpoint/2010/main" val="20617003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Pic - Full Frame">
    <p:bg>
      <p:bgPr>
        <a:solidFill>
          <a:schemeClr val="bg1"/>
        </a:solidFill>
        <a:effectLst/>
      </p:bgPr>
    </p:bg>
    <p:spTree>
      <p:nvGrpSpPr>
        <p:cNvPr id="1" name=""/>
        <p:cNvGrpSpPr/>
        <p:nvPr/>
      </p:nvGrpSpPr>
      <p:grpSpPr>
        <a:xfrm>
          <a:off x="0" y="0"/>
          <a:ext cx="0" cy="0"/>
          <a:chOff x="0" y="0"/>
          <a:chExt cx="0" cy="0"/>
        </a:xfrm>
      </p:grpSpPr>
      <p:sp>
        <p:nvSpPr>
          <p:cNvPr id="5" name="Picture Placeholder 4"/>
          <p:cNvSpPr>
            <a:spLocks noGrp="1" noChangeAspect="1"/>
          </p:cNvSpPr>
          <p:nvPr>
            <p:ph type="pic" sz="quarter" idx="13" hasCustomPrompt="1"/>
          </p:nvPr>
        </p:nvSpPr>
        <p:spPr>
          <a:xfrm>
            <a:off x="218127" y="6978"/>
            <a:ext cx="8925873" cy="5143500"/>
          </a:xfrm>
          <a:solidFill>
            <a:schemeClr val="bg1"/>
          </a:solidFill>
        </p:spPr>
        <p:txBody>
          <a:bodyPr lIns="0" tIns="1645920" anchor="t" anchorCtr="0"/>
          <a:lstStyle>
            <a:lvl1pPr marL="0" indent="0" algn="ctr">
              <a:buNone/>
              <a:defRPr baseline="0"/>
            </a:lvl1pPr>
          </a:lstStyle>
          <a:p>
            <a:r>
              <a:rPr lang="en-US" dirty="0"/>
              <a:t>Click icon to insert an image then right click image and “SEND IMAGE TO BACK”</a:t>
            </a:r>
          </a:p>
        </p:txBody>
      </p:sp>
      <p:sp>
        <p:nvSpPr>
          <p:cNvPr id="7" name="Text Placeholder 6"/>
          <p:cNvSpPr>
            <a:spLocks noGrp="1"/>
          </p:cNvSpPr>
          <p:nvPr>
            <p:ph type="body" sz="quarter" idx="17" hasCustomPrompt="1"/>
          </p:nvPr>
        </p:nvSpPr>
        <p:spPr>
          <a:xfrm>
            <a:off x="0" y="3581400"/>
            <a:ext cx="9144000" cy="1562100"/>
          </a:xfrm>
          <a:solidFill>
            <a:schemeClr val="tx2">
              <a:alpha val="91000"/>
            </a:schemeClr>
          </a:solidFill>
        </p:spPr>
        <p:txBody>
          <a:bodyPr bIns="0" anchor="b" anchorCtr="0"/>
          <a:lstStyle>
            <a:lvl1pPr marL="0" indent="0">
              <a:buNone/>
              <a:defRPr sz="100"/>
            </a:lvl1pPr>
          </a:lstStyle>
          <a:p>
            <a:pPr lvl="0"/>
            <a:r>
              <a:rPr lang="en-US" dirty="0"/>
              <a:t> </a:t>
            </a:r>
            <a:r>
              <a:rPr lang="en-US" dirty="0" err="1"/>
              <a:t>x1</a:t>
            </a:r>
            <a:endParaRPr lang="en-US" dirty="0"/>
          </a:p>
          <a:p>
            <a:pPr lvl="0"/>
            <a:endParaRPr lang="en-US" dirty="0"/>
          </a:p>
        </p:txBody>
      </p:sp>
      <p:sp>
        <p:nvSpPr>
          <p:cNvPr id="2" name="Title 1"/>
          <p:cNvSpPr>
            <a:spLocks noGrp="1"/>
          </p:cNvSpPr>
          <p:nvPr>
            <p:ph type="title" hasCustomPrompt="1"/>
          </p:nvPr>
        </p:nvSpPr>
        <p:spPr>
          <a:xfrm>
            <a:off x="469901" y="3782231"/>
            <a:ext cx="8321040" cy="1030194"/>
          </a:xfrm>
        </p:spPr>
        <p:txBody>
          <a:bodyPr lIns="0" anchor="t"/>
          <a:lstStyle>
            <a:lvl1pPr>
              <a:defRPr sz="2400" b="1" cap="all" baseline="0">
                <a:solidFill>
                  <a:schemeClr val="bg1"/>
                </a:solidFill>
              </a:defRPr>
            </a:lvl1pPr>
          </a:lstStyle>
          <a:p>
            <a:r>
              <a:rPr lang="en-US" dirty="0"/>
              <a:t>Full-frame image layout  – title</a:t>
            </a:r>
          </a:p>
        </p:txBody>
      </p:sp>
      <p:sp>
        <p:nvSpPr>
          <p:cNvPr id="3" name="Slide Number Placeholder 2"/>
          <p:cNvSpPr>
            <a:spLocks noGrp="1"/>
          </p:cNvSpPr>
          <p:nvPr>
            <p:ph type="sldNum" sz="quarter" idx="15"/>
          </p:nvPr>
        </p:nvSpPr>
        <p:spPr/>
        <p:txBody>
          <a:bodyPr/>
          <a:lstStyle>
            <a:lvl1pPr>
              <a:defRPr>
                <a:solidFill>
                  <a:schemeClr val="bg1"/>
                </a:solidFill>
              </a:defRPr>
            </a:lvl1pPr>
          </a:lstStyle>
          <a:p>
            <a:fld id="{AEFAAC5A-9C4F-4278-920D-DF2BAB595749}" type="slidenum">
              <a:rPr lang="en-US" smtClean="0"/>
              <a:pPr/>
              <a:t>‹#›</a:t>
            </a:fld>
            <a:endParaRPr lang="en-US" dirty="0"/>
          </a:p>
        </p:txBody>
      </p:sp>
      <p:sp>
        <p:nvSpPr>
          <p:cNvPr id="8" name="Text Placeholder 4"/>
          <p:cNvSpPr>
            <a:spLocks noGrp="1"/>
          </p:cNvSpPr>
          <p:nvPr>
            <p:ph type="body" sz="quarter" idx="12" hasCustomPrompt="1"/>
          </p:nvPr>
        </p:nvSpPr>
        <p:spPr>
          <a:xfrm>
            <a:off x="0" y="-2"/>
            <a:ext cx="228600" cy="5143500"/>
          </a:xfrm>
          <a:solidFill>
            <a:schemeClr val="accent1"/>
          </a:solidFill>
        </p:spPr>
        <p:txBody>
          <a:bodyPr bIns="0" anchor="b"/>
          <a:lstStyle>
            <a:lvl1pPr marL="0" indent="0">
              <a:buNone/>
              <a:defRPr sz="100"/>
            </a:lvl1pPr>
          </a:lstStyle>
          <a:p>
            <a:pPr lvl="0"/>
            <a:r>
              <a:rPr lang="en-US" dirty="0"/>
              <a:t>  </a:t>
            </a:r>
          </a:p>
        </p:txBody>
      </p:sp>
      <p:sp>
        <p:nvSpPr>
          <p:cNvPr id="9" name="TextBox 8"/>
          <p:cNvSpPr txBox="1"/>
          <p:nvPr userDrawn="1"/>
        </p:nvSpPr>
        <p:spPr>
          <a:xfrm>
            <a:off x="-1876478" y="0"/>
            <a:ext cx="1548931" cy="3385542"/>
          </a:xfrm>
          <a:prstGeom prst="rect">
            <a:avLst/>
          </a:prstGeom>
          <a:solidFill>
            <a:schemeClr val="bg1">
              <a:lumMod val="50000"/>
            </a:schemeClr>
          </a:solidFill>
        </p:spPr>
        <p:txBody>
          <a:bodyPr wrap="square" rtlCol="0">
            <a:spAutoFit/>
          </a:bodyPr>
          <a:lstStyle/>
          <a:p>
            <a:r>
              <a:rPr lang="en-US" sz="1400" b="1" dirty="0">
                <a:solidFill>
                  <a:schemeClr val="bg1"/>
                </a:solidFill>
              </a:rPr>
              <a:t>Instructions on replacing a current image:</a:t>
            </a:r>
          </a:p>
          <a:p>
            <a:pPr marL="228600" indent="-228600">
              <a:buFont typeface="+mj-lt"/>
              <a:buAutoNum type="arabicPeriod"/>
            </a:pPr>
            <a:r>
              <a:rPr lang="en-US" sz="1400" dirty="0">
                <a:solidFill>
                  <a:schemeClr val="bg1"/>
                </a:solidFill>
              </a:rPr>
              <a:t>Select and delete image and click the icon to insert a different image</a:t>
            </a:r>
          </a:p>
          <a:p>
            <a:pPr marL="228600" indent="-228600">
              <a:buFont typeface="+mj-lt"/>
              <a:buAutoNum type="arabicPeriod"/>
            </a:pPr>
            <a:r>
              <a:rPr lang="en-US" sz="1400" dirty="0">
                <a:solidFill>
                  <a:schemeClr val="bg1"/>
                </a:solidFill>
              </a:rPr>
              <a:t>Use the crop tool to position the image within the shape.  </a:t>
            </a:r>
          </a:p>
          <a:p>
            <a:endParaRPr lang="en-US" dirty="0">
              <a:solidFill>
                <a:schemeClr val="bg1"/>
              </a:solidFill>
            </a:endParaRPr>
          </a:p>
        </p:txBody>
      </p:sp>
    </p:spTree>
    <p:extLst>
      <p:ext uri="{BB962C8B-B14F-4D97-AF65-F5344CB8AC3E}">
        <p14:creationId xmlns:p14="http://schemas.microsoft.com/office/powerpoint/2010/main" val="1207282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Pic - ONE Image">
    <p:bg>
      <p:bgPr>
        <a:solidFill>
          <a:schemeClr val="bg1"/>
        </a:solidFill>
        <a:effectLst/>
      </p:bgPr>
    </p:bg>
    <p:spTree>
      <p:nvGrpSpPr>
        <p:cNvPr id="1" name=""/>
        <p:cNvGrpSpPr/>
        <p:nvPr/>
      </p:nvGrpSpPr>
      <p:grpSpPr>
        <a:xfrm>
          <a:off x="0" y="0"/>
          <a:ext cx="0" cy="0"/>
          <a:chOff x="0" y="0"/>
          <a:chExt cx="0" cy="0"/>
        </a:xfrm>
      </p:grpSpPr>
      <p:sp>
        <p:nvSpPr>
          <p:cNvPr id="8" name="Text Placeholder 6"/>
          <p:cNvSpPr>
            <a:spLocks noGrp="1"/>
          </p:cNvSpPr>
          <p:nvPr>
            <p:ph type="body" sz="quarter" idx="17" hasCustomPrompt="1"/>
          </p:nvPr>
        </p:nvSpPr>
        <p:spPr>
          <a:xfrm>
            <a:off x="0" y="2742091"/>
            <a:ext cx="9144000" cy="2401409"/>
          </a:xfrm>
          <a:solidFill>
            <a:schemeClr val="accent2"/>
          </a:solidFill>
        </p:spPr>
        <p:txBody>
          <a:bodyPr bIns="0" anchor="b" anchorCtr="0"/>
          <a:lstStyle>
            <a:lvl1pPr marL="0" indent="0">
              <a:buNone/>
              <a:defRPr sz="100"/>
            </a:lvl1pPr>
          </a:lstStyle>
          <a:p>
            <a:pPr lvl="0"/>
            <a:r>
              <a:rPr lang="en-US" dirty="0"/>
              <a:t> </a:t>
            </a:r>
            <a:r>
              <a:rPr lang="en-US" dirty="0" err="1"/>
              <a:t>x1</a:t>
            </a:r>
            <a:endParaRPr lang="en-US" dirty="0"/>
          </a:p>
          <a:p>
            <a:pPr lvl="0"/>
            <a:endParaRPr lang="en-US" dirty="0"/>
          </a:p>
        </p:txBody>
      </p:sp>
      <p:sp>
        <p:nvSpPr>
          <p:cNvPr id="10" name="Text Placeholder 7"/>
          <p:cNvSpPr>
            <a:spLocks noGrp="1"/>
          </p:cNvSpPr>
          <p:nvPr>
            <p:ph type="body" sz="quarter" idx="14"/>
          </p:nvPr>
        </p:nvSpPr>
        <p:spPr>
          <a:xfrm>
            <a:off x="469900" y="3893639"/>
            <a:ext cx="8434552" cy="1359776"/>
          </a:xfrm>
          <a:noFill/>
        </p:spPr>
        <p:txBody>
          <a:bodyPr lIns="0" tIns="91440"/>
          <a:lstStyle>
            <a:lvl1pPr>
              <a:defRPr sz="2400">
                <a:solidFill>
                  <a:schemeClr val="bg1"/>
                </a:solidFill>
              </a:defRPr>
            </a:lvl1pPr>
            <a:lvl2pPr>
              <a:defRPr sz="24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a:p>
            <a:pPr lvl="1"/>
            <a:r>
              <a:rPr lang="en-US"/>
              <a:t>Second level</a:t>
            </a:r>
          </a:p>
        </p:txBody>
      </p:sp>
      <p:sp>
        <p:nvSpPr>
          <p:cNvPr id="5" name="Picture Placeholder 4"/>
          <p:cNvSpPr>
            <a:spLocks noGrp="1" noChangeAspect="1"/>
          </p:cNvSpPr>
          <p:nvPr>
            <p:ph type="pic" sz="quarter" idx="13" hasCustomPrompt="1"/>
          </p:nvPr>
        </p:nvSpPr>
        <p:spPr>
          <a:xfrm>
            <a:off x="218127" y="-1"/>
            <a:ext cx="8925873" cy="2742010"/>
          </a:xfrm>
          <a:solidFill>
            <a:schemeClr val="bg1"/>
          </a:solidFill>
        </p:spPr>
        <p:txBody>
          <a:bodyPr lIns="0" tIns="1097280" anchor="t" anchorCtr="0"/>
          <a:lstStyle>
            <a:lvl1pPr marL="0" indent="0" algn="ctr">
              <a:buNone/>
              <a:defRPr baseline="0"/>
            </a:lvl1pPr>
          </a:lstStyle>
          <a:p>
            <a:r>
              <a:rPr lang="en-US" dirty="0"/>
              <a:t>Click icon to insert an image</a:t>
            </a:r>
          </a:p>
        </p:txBody>
      </p:sp>
      <p:sp>
        <p:nvSpPr>
          <p:cNvPr id="2" name="Title 1"/>
          <p:cNvSpPr>
            <a:spLocks noGrp="1"/>
          </p:cNvSpPr>
          <p:nvPr>
            <p:ph type="title" hasCustomPrompt="1"/>
          </p:nvPr>
        </p:nvSpPr>
        <p:spPr>
          <a:xfrm>
            <a:off x="469900" y="3265038"/>
            <a:ext cx="8674100" cy="590324"/>
          </a:xfrm>
        </p:spPr>
        <p:txBody>
          <a:bodyPr lIns="0"/>
          <a:lstStyle>
            <a:lvl1pPr>
              <a:defRPr sz="2800" b="1" baseline="0">
                <a:solidFill>
                  <a:schemeClr val="bg1"/>
                </a:solidFill>
              </a:defRPr>
            </a:lvl1pPr>
          </a:lstStyle>
          <a:p>
            <a:r>
              <a:rPr lang="en-US" dirty="0"/>
              <a:t>Science/R&amp;D hero – one image</a:t>
            </a:r>
            <a:br>
              <a:rPr lang="en-US" dirty="0"/>
            </a:br>
            <a:r>
              <a:rPr lang="en-US" dirty="0"/>
              <a:t>Headline is </a:t>
            </a:r>
            <a:r>
              <a:rPr lang="en-US" dirty="0" err="1"/>
              <a:t>arial</a:t>
            </a:r>
            <a:r>
              <a:rPr lang="en-US" dirty="0"/>
              <a:t> in all caps</a:t>
            </a:r>
          </a:p>
        </p:txBody>
      </p:sp>
      <p:sp>
        <p:nvSpPr>
          <p:cNvPr id="3" name="Slide Number Placeholder 2"/>
          <p:cNvSpPr>
            <a:spLocks noGrp="1"/>
          </p:cNvSpPr>
          <p:nvPr>
            <p:ph type="sldNum" sz="quarter" idx="15"/>
          </p:nvPr>
        </p:nvSpPr>
        <p:spPr/>
        <p:txBody>
          <a:bodyPr/>
          <a:lstStyle>
            <a:lvl1pPr>
              <a:defRPr>
                <a:solidFill>
                  <a:schemeClr val="bg1"/>
                </a:solidFill>
              </a:defRPr>
            </a:lvl1pPr>
          </a:lstStyle>
          <a:p>
            <a:fld id="{AEFAAC5A-9C4F-4278-920D-DF2BAB595749}" type="slidenum">
              <a:rPr lang="en-US" smtClean="0"/>
              <a:pPr/>
              <a:t>‹#›</a:t>
            </a:fld>
            <a:endParaRPr lang="en-US" dirty="0"/>
          </a:p>
        </p:txBody>
      </p:sp>
      <p:sp>
        <p:nvSpPr>
          <p:cNvPr id="9" name="Text Placeholder 4"/>
          <p:cNvSpPr>
            <a:spLocks noGrp="1"/>
          </p:cNvSpPr>
          <p:nvPr>
            <p:ph type="body" sz="quarter" idx="12" hasCustomPrompt="1"/>
          </p:nvPr>
        </p:nvSpPr>
        <p:spPr>
          <a:xfrm>
            <a:off x="0" y="-2"/>
            <a:ext cx="228600" cy="5143500"/>
          </a:xfrm>
          <a:solidFill>
            <a:schemeClr val="accent1"/>
          </a:solidFill>
        </p:spPr>
        <p:txBody>
          <a:bodyPr bIns="0" anchor="b"/>
          <a:lstStyle>
            <a:lvl1pPr marL="0" indent="0">
              <a:buNone/>
              <a:defRPr sz="100"/>
            </a:lvl1pPr>
          </a:lstStyle>
          <a:p>
            <a:pPr lvl="0"/>
            <a:r>
              <a:rPr lang="en-US" dirty="0"/>
              <a:t>  </a:t>
            </a:r>
          </a:p>
        </p:txBody>
      </p:sp>
      <p:sp>
        <p:nvSpPr>
          <p:cNvPr id="11" name="TextBox 10"/>
          <p:cNvSpPr txBox="1"/>
          <p:nvPr userDrawn="1"/>
        </p:nvSpPr>
        <p:spPr>
          <a:xfrm>
            <a:off x="-1876478" y="0"/>
            <a:ext cx="1548931" cy="3385542"/>
          </a:xfrm>
          <a:prstGeom prst="rect">
            <a:avLst/>
          </a:prstGeom>
          <a:solidFill>
            <a:schemeClr val="bg1">
              <a:lumMod val="50000"/>
            </a:schemeClr>
          </a:solidFill>
        </p:spPr>
        <p:txBody>
          <a:bodyPr wrap="square" rtlCol="0">
            <a:spAutoFit/>
          </a:bodyPr>
          <a:lstStyle/>
          <a:p>
            <a:r>
              <a:rPr lang="en-US" sz="1400" b="1" dirty="0">
                <a:solidFill>
                  <a:schemeClr val="bg1"/>
                </a:solidFill>
              </a:rPr>
              <a:t>Instructions on replacing a current image:</a:t>
            </a:r>
          </a:p>
          <a:p>
            <a:pPr marL="228600" indent="-228600">
              <a:buFont typeface="+mj-lt"/>
              <a:buAutoNum type="arabicPeriod"/>
            </a:pPr>
            <a:r>
              <a:rPr lang="en-US" sz="1400" dirty="0">
                <a:solidFill>
                  <a:schemeClr val="bg1"/>
                </a:solidFill>
              </a:rPr>
              <a:t>Select and delete image and click the icon to insert a different image</a:t>
            </a:r>
          </a:p>
          <a:p>
            <a:pPr marL="228600" indent="-228600">
              <a:buFont typeface="+mj-lt"/>
              <a:buAutoNum type="arabicPeriod"/>
            </a:pPr>
            <a:r>
              <a:rPr lang="en-US" sz="1400" dirty="0">
                <a:solidFill>
                  <a:schemeClr val="bg1"/>
                </a:solidFill>
              </a:rPr>
              <a:t>Use the crop tool to position the image within the shape.  </a:t>
            </a:r>
          </a:p>
          <a:p>
            <a:endParaRPr lang="en-US" dirty="0">
              <a:solidFill>
                <a:schemeClr val="bg1"/>
              </a:solidFill>
            </a:endParaRPr>
          </a:p>
        </p:txBody>
      </p:sp>
    </p:spTree>
    <p:extLst>
      <p:ext uri="{BB962C8B-B14F-4D97-AF65-F5344CB8AC3E}">
        <p14:creationId xmlns:p14="http://schemas.microsoft.com/office/powerpoint/2010/main" val="16594925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Pic - TWO images">
    <p:bg>
      <p:bgPr>
        <a:solidFill>
          <a:schemeClr val="bg1"/>
        </a:solidFill>
        <a:effectLst/>
      </p:bgPr>
    </p:bg>
    <p:spTree>
      <p:nvGrpSpPr>
        <p:cNvPr id="1" name=""/>
        <p:cNvGrpSpPr/>
        <p:nvPr/>
      </p:nvGrpSpPr>
      <p:grpSpPr>
        <a:xfrm>
          <a:off x="0" y="0"/>
          <a:ext cx="0" cy="0"/>
          <a:chOff x="0" y="0"/>
          <a:chExt cx="0" cy="0"/>
        </a:xfrm>
      </p:grpSpPr>
      <p:sp>
        <p:nvSpPr>
          <p:cNvPr id="13" name="Text Placeholder 6"/>
          <p:cNvSpPr>
            <a:spLocks noGrp="1"/>
          </p:cNvSpPr>
          <p:nvPr>
            <p:ph type="body" sz="quarter" idx="20" hasCustomPrompt="1"/>
          </p:nvPr>
        </p:nvSpPr>
        <p:spPr>
          <a:xfrm>
            <a:off x="0" y="2742091"/>
            <a:ext cx="9144000" cy="2401409"/>
          </a:xfrm>
          <a:solidFill>
            <a:schemeClr val="accent2"/>
          </a:solidFill>
        </p:spPr>
        <p:txBody>
          <a:bodyPr bIns="0" anchor="b" anchorCtr="0"/>
          <a:lstStyle>
            <a:lvl1pPr marL="0" indent="0">
              <a:buNone/>
              <a:defRPr sz="100"/>
            </a:lvl1pPr>
          </a:lstStyle>
          <a:p>
            <a:pPr lvl="0"/>
            <a:r>
              <a:rPr lang="en-US" dirty="0"/>
              <a:t> </a:t>
            </a:r>
            <a:r>
              <a:rPr lang="en-US" dirty="0" err="1"/>
              <a:t>x1</a:t>
            </a:r>
            <a:endParaRPr lang="en-US" dirty="0"/>
          </a:p>
          <a:p>
            <a:pPr lvl="0"/>
            <a:endParaRPr lang="en-US" dirty="0"/>
          </a:p>
        </p:txBody>
      </p:sp>
      <p:sp>
        <p:nvSpPr>
          <p:cNvPr id="11" name="Picture Placeholder 4"/>
          <p:cNvSpPr>
            <a:spLocks noGrp="1" noChangeAspect="1"/>
          </p:cNvSpPr>
          <p:nvPr>
            <p:ph type="pic" sz="quarter" idx="16" hasCustomPrompt="1"/>
          </p:nvPr>
        </p:nvSpPr>
        <p:spPr>
          <a:xfrm>
            <a:off x="218127" y="0"/>
            <a:ext cx="4480560" cy="2747963"/>
          </a:xfrm>
          <a:solidFill>
            <a:schemeClr val="bg1">
              <a:lumMod val="75000"/>
            </a:schemeClr>
          </a:solidFill>
        </p:spPr>
        <p:txBody>
          <a:bodyPr tIns="1097280" anchor="t" anchorCtr="0"/>
          <a:lstStyle>
            <a:lvl1pPr marL="0" indent="0" algn="ctr">
              <a:buNone/>
              <a:defRPr baseline="0"/>
            </a:lvl1pPr>
          </a:lstStyle>
          <a:p>
            <a:r>
              <a:rPr lang="en-US" dirty="0"/>
              <a:t>Click icon to insert an image</a:t>
            </a:r>
          </a:p>
        </p:txBody>
      </p:sp>
      <p:sp>
        <p:nvSpPr>
          <p:cNvPr id="12" name="Picture Placeholder 4"/>
          <p:cNvSpPr>
            <a:spLocks noGrp="1" noChangeAspect="1"/>
          </p:cNvSpPr>
          <p:nvPr>
            <p:ph type="pic" sz="quarter" idx="17" hasCustomPrompt="1"/>
          </p:nvPr>
        </p:nvSpPr>
        <p:spPr>
          <a:xfrm>
            <a:off x="4682525" y="0"/>
            <a:ext cx="4480560" cy="2747963"/>
          </a:xfrm>
          <a:solidFill>
            <a:schemeClr val="bg1">
              <a:lumMod val="85000"/>
            </a:schemeClr>
          </a:solidFill>
        </p:spPr>
        <p:txBody>
          <a:bodyPr tIns="1097280" anchor="t" anchorCtr="0"/>
          <a:lstStyle>
            <a:lvl1pPr marL="0" indent="0" algn="ctr">
              <a:buNone/>
              <a:defRPr baseline="0"/>
            </a:lvl1pPr>
          </a:lstStyle>
          <a:p>
            <a:r>
              <a:rPr lang="en-US" dirty="0"/>
              <a:t>Click icon to insert an image</a:t>
            </a:r>
          </a:p>
        </p:txBody>
      </p:sp>
      <p:sp>
        <p:nvSpPr>
          <p:cNvPr id="2" name="Title 1"/>
          <p:cNvSpPr>
            <a:spLocks noGrp="1"/>
          </p:cNvSpPr>
          <p:nvPr>
            <p:ph type="title" hasCustomPrompt="1"/>
          </p:nvPr>
        </p:nvSpPr>
        <p:spPr>
          <a:xfrm>
            <a:off x="469900" y="3255513"/>
            <a:ext cx="8674100" cy="590324"/>
          </a:xfrm>
        </p:spPr>
        <p:txBody>
          <a:bodyPr lIns="0"/>
          <a:lstStyle>
            <a:lvl1pPr>
              <a:defRPr sz="2800" b="1">
                <a:solidFill>
                  <a:schemeClr val="bg1"/>
                </a:solidFill>
              </a:defRPr>
            </a:lvl1pPr>
          </a:lstStyle>
          <a:p>
            <a:r>
              <a:rPr lang="en-US" dirty="0"/>
              <a:t>Science/R&amp;D hero – TWO images</a:t>
            </a:r>
            <a:br>
              <a:rPr lang="en-US" dirty="0"/>
            </a:br>
            <a:r>
              <a:rPr lang="en-US" dirty="0"/>
              <a:t>Headline is </a:t>
            </a:r>
            <a:r>
              <a:rPr lang="en-US" dirty="0" err="1"/>
              <a:t>arial</a:t>
            </a:r>
            <a:r>
              <a:rPr lang="en-US" dirty="0"/>
              <a:t> in all caps</a:t>
            </a:r>
          </a:p>
        </p:txBody>
      </p:sp>
      <p:sp>
        <p:nvSpPr>
          <p:cNvPr id="9" name="Text Placeholder 7"/>
          <p:cNvSpPr>
            <a:spLocks noGrp="1"/>
          </p:cNvSpPr>
          <p:nvPr>
            <p:ph type="body" sz="quarter" idx="14"/>
          </p:nvPr>
        </p:nvSpPr>
        <p:spPr>
          <a:xfrm>
            <a:off x="469900" y="3884114"/>
            <a:ext cx="8434552" cy="1359776"/>
          </a:xfrm>
          <a:noFill/>
        </p:spPr>
        <p:txBody>
          <a:bodyPr lIns="0" tIns="91440"/>
          <a:lstStyle>
            <a:lvl1pPr>
              <a:defRPr sz="2400">
                <a:solidFill>
                  <a:schemeClr val="bg1"/>
                </a:solidFill>
              </a:defRPr>
            </a:lvl1pPr>
            <a:lvl2pPr>
              <a:defRPr sz="24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a:p>
            <a:pPr lvl="1"/>
            <a:r>
              <a:rPr lang="en-US"/>
              <a:t>Second level</a:t>
            </a:r>
          </a:p>
        </p:txBody>
      </p:sp>
      <p:sp>
        <p:nvSpPr>
          <p:cNvPr id="3" name="Slide Number Placeholder 2"/>
          <p:cNvSpPr>
            <a:spLocks noGrp="1"/>
          </p:cNvSpPr>
          <p:nvPr>
            <p:ph type="sldNum" sz="quarter" idx="18"/>
          </p:nvPr>
        </p:nvSpPr>
        <p:spPr/>
        <p:txBody>
          <a:bodyPr/>
          <a:lstStyle>
            <a:lvl1pPr>
              <a:defRPr>
                <a:solidFill>
                  <a:schemeClr val="bg1"/>
                </a:solidFill>
              </a:defRPr>
            </a:lvl1pPr>
          </a:lstStyle>
          <a:p>
            <a:fld id="{AEFAAC5A-9C4F-4278-920D-DF2BAB595749}" type="slidenum">
              <a:rPr lang="en-US" smtClean="0"/>
              <a:pPr/>
              <a:t>‹#›</a:t>
            </a:fld>
            <a:endParaRPr lang="en-US" dirty="0"/>
          </a:p>
        </p:txBody>
      </p:sp>
      <p:sp>
        <p:nvSpPr>
          <p:cNvPr id="10" name="Text Placeholder 4"/>
          <p:cNvSpPr>
            <a:spLocks noGrp="1"/>
          </p:cNvSpPr>
          <p:nvPr>
            <p:ph type="body" sz="quarter" idx="12" hasCustomPrompt="1"/>
          </p:nvPr>
        </p:nvSpPr>
        <p:spPr>
          <a:xfrm>
            <a:off x="0" y="-2"/>
            <a:ext cx="228600" cy="5143500"/>
          </a:xfrm>
          <a:solidFill>
            <a:schemeClr val="accent1"/>
          </a:solidFill>
        </p:spPr>
        <p:txBody>
          <a:bodyPr bIns="0" anchor="b"/>
          <a:lstStyle>
            <a:lvl1pPr marL="0" indent="0">
              <a:buNone/>
              <a:defRPr sz="100"/>
            </a:lvl1pPr>
          </a:lstStyle>
          <a:p>
            <a:pPr lvl="0"/>
            <a:r>
              <a:rPr lang="en-US" dirty="0"/>
              <a:t>  </a:t>
            </a:r>
          </a:p>
        </p:txBody>
      </p:sp>
      <p:sp>
        <p:nvSpPr>
          <p:cNvPr id="14" name="TextBox 13"/>
          <p:cNvSpPr txBox="1"/>
          <p:nvPr userDrawn="1"/>
        </p:nvSpPr>
        <p:spPr>
          <a:xfrm>
            <a:off x="-1876478" y="0"/>
            <a:ext cx="1548931" cy="3385542"/>
          </a:xfrm>
          <a:prstGeom prst="rect">
            <a:avLst/>
          </a:prstGeom>
          <a:solidFill>
            <a:schemeClr val="bg1">
              <a:lumMod val="50000"/>
            </a:schemeClr>
          </a:solidFill>
        </p:spPr>
        <p:txBody>
          <a:bodyPr wrap="square" rtlCol="0">
            <a:spAutoFit/>
          </a:bodyPr>
          <a:lstStyle/>
          <a:p>
            <a:r>
              <a:rPr lang="en-US" sz="1400" b="1" dirty="0">
                <a:solidFill>
                  <a:schemeClr val="bg1"/>
                </a:solidFill>
              </a:rPr>
              <a:t>Instructions on replacing a current image:</a:t>
            </a:r>
          </a:p>
          <a:p>
            <a:pPr marL="228600" indent="-228600">
              <a:buFont typeface="+mj-lt"/>
              <a:buAutoNum type="arabicPeriod"/>
            </a:pPr>
            <a:r>
              <a:rPr lang="en-US" sz="1400" dirty="0">
                <a:solidFill>
                  <a:schemeClr val="bg1"/>
                </a:solidFill>
              </a:rPr>
              <a:t>Select and delete image and click the icon to insert a different image</a:t>
            </a:r>
          </a:p>
          <a:p>
            <a:pPr marL="228600" indent="-228600">
              <a:buFont typeface="+mj-lt"/>
              <a:buAutoNum type="arabicPeriod"/>
            </a:pPr>
            <a:r>
              <a:rPr lang="en-US" sz="1400" dirty="0">
                <a:solidFill>
                  <a:schemeClr val="bg1"/>
                </a:solidFill>
              </a:rPr>
              <a:t>Use the crop tool to position the image within the shape.  </a:t>
            </a:r>
          </a:p>
          <a:p>
            <a:endParaRPr lang="en-US" dirty="0">
              <a:solidFill>
                <a:schemeClr val="bg1"/>
              </a:solidFill>
            </a:endParaRPr>
          </a:p>
        </p:txBody>
      </p:sp>
    </p:spTree>
    <p:extLst>
      <p:ext uri="{BB962C8B-B14F-4D97-AF65-F5344CB8AC3E}">
        <p14:creationId xmlns:p14="http://schemas.microsoft.com/office/powerpoint/2010/main" val="27095363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Pic - THREE Images">
    <p:bg>
      <p:bgPr>
        <a:solidFill>
          <a:schemeClr val="bg1"/>
        </a:solidFill>
        <a:effectLst/>
      </p:bgPr>
    </p:bg>
    <p:spTree>
      <p:nvGrpSpPr>
        <p:cNvPr id="1" name=""/>
        <p:cNvGrpSpPr/>
        <p:nvPr/>
      </p:nvGrpSpPr>
      <p:grpSpPr>
        <a:xfrm>
          <a:off x="0" y="0"/>
          <a:ext cx="0" cy="0"/>
          <a:chOff x="0" y="0"/>
          <a:chExt cx="0" cy="0"/>
        </a:xfrm>
      </p:grpSpPr>
      <p:sp>
        <p:nvSpPr>
          <p:cNvPr id="11" name="Text Placeholder 6"/>
          <p:cNvSpPr>
            <a:spLocks noGrp="1"/>
          </p:cNvSpPr>
          <p:nvPr>
            <p:ph type="body" sz="quarter" idx="19" hasCustomPrompt="1"/>
          </p:nvPr>
        </p:nvSpPr>
        <p:spPr>
          <a:xfrm>
            <a:off x="0" y="2742091"/>
            <a:ext cx="9144000" cy="2401409"/>
          </a:xfrm>
          <a:solidFill>
            <a:schemeClr val="accent2"/>
          </a:solidFill>
        </p:spPr>
        <p:txBody>
          <a:bodyPr bIns="0" anchor="b" anchorCtr="0"/>
          <a:lstStyle>
            <a:lvl1pPr marL="0" indent="0">
              <a:buNone/>
              <a:defRPr sz="100"/>
            </a:lvl1pPr>
          </a:lstStyle>
          <a:p>
            <a:pPr lvl="0"/>
            <a:r>
              <a:rPr lang="en-US" dirty="0"/>
              <a:t> </a:t>
            </a:r>
            <a:r>
              <a:rPr lang="en-US" dirty="0" err="1"/>
              <a:t>x1</a:t>
            </a:r>
            <a:endParaRPr lang="en-US" dirty="0"/>
          </a:p>
          <a:p>
            <a:pPr lvl="0"/>
            <a:endParaRPr lang="en-US" dirty="0"/>
          </a:p>
        </p:txBody>
      </p:sp>
      <p:sp>
        <p:nvSpPr>
          <p:cNvPr id="5" name="Picture Placeholder 4"/>
          <p:cNvSpPr>
            <a:spLocks noGrp="1" noChangeAspect="1"/>
          </p:cNvSpPr>
          <p:nvPr>
            <p:ph type="pic" sz="quarter" idx="13" hasCustomPrompt="1"/>
          </p:nvPr>
        </p:nvSpPr>
        <p:spPr>
          <a:xfrm>
            <a:off x="218127" y="0"/>
            <a:ext cx="2990088" cy="2755232"/>
          </a:xfrm>
          <a:solidFill>
            <a:schemeClr val="bg1">
              <a:lumMod val="85000"/>
            </a:schemeClr>
          </a:solidFill>
        </p:spPr>
        <p:txBody>
          <a:bodyPr lIns="0" tIns="731520" anchor="t" anchorCtr="0"/>
          <a:lstStyle>
            <a:lvl1pPr marL="0" indent="0" algn="ctr">
              <a:buNone/>
              <a:defRPr baseline="0"/>
            </a:lvl1pPr>
          </a:lstStyle>
          <a:p>
            <a:r>
              <a:rPr lang="en-US" dirty="0"/>
              <a:t>Click icon to insert an image</a:t>
            </a:r>
          </a:p>
        </p:txBody>
      </p:sp>
      <p:sp>
        <p:nvSpPr>
          <p:cNvPr id="9" name="Picture Placeholder 4"/>
          <p:cNvSpPr>
            <a:spLocks noGrp="1" noChangeAspect="1"/>
          </p:cNvSpPr>
          <p:nvPr>
            <p:ph type="pic" sz="quarter" idx="15" hasCustomPrompt="1"/>
          </p:nvPr>
        </p:nvSpPr>
        <p:spPr>
          <a:xfrm>
            <a:off x="3194237" y="0"/>
            <a:ext cx="2990088" cy="2755232"/>
          </a:xfrm>
          <a:solidFill>
            <a:schemeClr val="bg1">
              <a:lumMod val="75000"/>
            </a:schemeClr>
          </a:solidFill>
        </p:spPr>
        <p:txBody>
          <a:bodyPr lIns="0" tIns="731520" anchor="t" anchorCtr="0"/>
          <a:lstStyle>
            <a:lvl1pPr marL="0" indent="0" algn="ctr">
              <a:buNone/>
              <a:defRPr baseline="0"/>
            </a:lvl1pPr>
          </a:lstStyle>
          <a:p>
            <a:r>
              <a:rPr lang="en-US" dirty="0"/>
              <a:t>Click icon to insert an image</a:t>
            </a:r>
          </a:p>
        </p:txBody>
      </p:sp>
      <p:sp>
        <p:nvSpPr>
          <p:cNvPr id="10" name="Picture Placeholder 4"/>
          <p:cNvSpPr>
            <a:spLocks noGrp="1" noChangeAspect="1"/>
          </p:cNvSpPr>
          <p:nvPr>
            <p:ph type="pic" sz="quarter" idx="16" hasCustomPrompt="1"/>
          </p:nvPr>
        </p:nvSpPr>
        <p:spPr>
          <a:xfrm>
            <a:off x="6186112" y="0"/>
            <a:ext cx="2957888" cy="2755232"/>
          </a:xfrm>
          <a:solidFill>
            <a:schemeClr val="bg1">
              <a:lumMod val="85000"/>
            </a:schemeClr>
          </a:solidFill>
        </p:spPr>
        <p:txBody>
          <a:bodyPr lIns="0" tIns="731520" anchor="t" anchorCtr="0"/>
          <a:lstStyle>
            <a:lvl1pPr marL="0" indent="0" algn="ctr">
              <a:buNone/>
              <a:defRPr baseline="0"/>
            </a:lvl1pPr>
          </a:lstStyle>
          <a:p>
            <a:r>
              <a:rPr lang="en-US" dirty="0"/>
              <a:t>Click icon to insert an image</a:t>
            </a:r>
          </a:p>
        </p:txBody>
      </p:sp>
      <p:sp>
        <p:nvSpPr>
          <p:cNvPr id="8" name="Text Placeholder 7"/>
          <p:cNvSpPr>
            <a:spLocks noGrp="1"/>
          </p:cNvSpPr>
          <p:nvPr>
            <p:ph type="body" sz="quarter" idx="14"/>
          </p:nvPr>
        </p:nvSpPr>
        <p:spPr>
          <a:xfrm>
            <a:off x="469900" y="3893639"/>
            <a:ext cx="8434552" cy="1359776"/>
          </a:xfrm>
          <a:noFill/>
        </p:spPr>
        <p:txBody>
          <a:bodyPr lIns="0" tIns="91440"/>
          <a:lstStyle>
            <a:lvl1pPr>
              <a:defRPr sz="2400">
                <a:solidFill>
                  <a:schemeClr val="bg1"/>
                </a:solidFill>
              </a:defRPr>
            </a:lvl1pPr>
            <a:lvl2pPr>
              <a:defRPr sz="24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a:p>
            <a:pPr lvl="1"/>
            <a:r>
              <a:rPr lang="en-US"/>
              <a:t>Second level</a:t>
            </a:r>
          </a:p>
        </p:txBody>
      </p:sp>
      <p:sp>
        <p:nvSpPr>
          <p:cNvPr id="2" name="Title 1"/>
          <p:cNvSpPr>
            <a:spLocks noGrp="1"/>
          </p:cNvSpPr>
          <p:nvPr>
            <p:ph type="title" hasCustomPrompt="1"/>
          </p:nvPr>
        </p:nvSpPr>
        <p:spPr>
          <a:xfrm>
            <a:off x="469900" y="3265038"/>
            <a:ext cx="8674100" cy="590324"/>
          </a:xfrm>
        </p:spPr>
        <p:txBody>
          <a:bodyPr lIns="0"/>
          <a:lstStyle>
            <a:lvl1pPr>
              <a:defRPr sz="2800" b="1">
                <a:solidFill>
                  <a:schemeClr val="bg1"/>
                </a:solidFill>
              </a:defRPr>
            </a:lvl1pPr>
          </a:lstStyle>
          <a:p>
            <a:r>
              <a:rPr lang="en-US" dirty="0"/>
              <a:t>Science/R&amp;D hero – Three images</a:t>
            </a:r>
            <a:br>
              <a:rPr lang="en-US" dirty="0"/>
            </a:br>
            <a:r>
              <a:rPr lang="en-US" dirty="0"/>
              <a:t>Headline is </a:t>
            </a:r>
            <a:r>
              <a:rPr lang="en-US" dirty="0" err="1"/>
              <a:t>arial</a:t>
            </a:r>
            <a:r>
              <a:rPr lang="en-US" dirty="0"/>
              <a:t> in all caps</a:t>
            </a:r>
          </a:p>
        </p:txBody>
      </p:sp>
      <p:sp>
        <p:nvSpPr>
          <p:cNvPr id="3" name="Slide Number Placeholder 2"/>
          <p:cNvSpPr>
            <a:spLocks noGrp="1"/>
          </p:cNvSpPr>
          <p:nvPr>
            <p:ph type="sldNum" sz="quarter" idx="17"/>
          </p:nvPr>
        </p:nvSpPr>
        <p:spPr/>
        <p:txBody>
          <a:bodyPr/>
          <a:lstStyle>
            <a:lvl1pPr>
              <a:defRPr>
                <a:solidFill>
                  <a:schemeClr val="bg1"/>
                </a:solidFill>
              </a:defRPr>
            </a:lvl1pPr>
          </a:lstStyle>
          <a:p>
            <a:fld id="{AEFAAC5A-9C4F-4278-920D-DF2BAB595749}" type="slidenum">
              <a:rPr lang="en-US" smtClean="0"/>
              <a:pPr/>
              <a:t>‹#›</a:t>
            </a:fld>
            <a:endParaRPr lang="en-US" dirty="0"/>
          </a:p>
        </p:txBody>
      </p:sp>
      <p:sp>
        <p:nvSpPr>
          <p:cNvPr id="12" name="Text Placeholder 4"/>
          <p:cNvSpPr>
            <a:spLocks noGrp="1"/>
          </p:cNvSpPr>
          <p:nvPr>
            <p:ph type="body" sz="quarter" idx="12" hasCustomPrompt="1"/>
          </p:nvPr>
        </p:nvSpPr>
        <p:spPr>
          <a:xfrm>
            <a:off x="0" y="-2"/>
            <a:ext cx="228600" cy="5143500"/>
          </a:xfrm>
          <a:solidFill>
            <a:schemeClr val="accent1"/>
          </a:solidFill>
        </p:spPr>
        <p:txBody>
          <a:bodyPr bIns="0" anchor="b"/>
          <a:lstStyle>
            <a:lvl1pPr marL="0" indent="0">
              <a:buNone/>
              <a:defRPr sz="100"/>
            </a:lvl1pPr>
          </a:lstStyle>
          <a:p>
            <a:pPr lvl="0"/>
            <a:r>
              <a:rPr lang="en-US" dirty="0"/>
              <a:t>  </a:t>
            </a:r>
          </a:p>
        </p:txBody>
      </p:sp>
      <p:sp>
        <p:nvSpPr>
          <p:cNvPr id="13" name="TextBox 12"/>
          <p:cNvSpPr txBox="1"/>
          <p:nvPr userDrawn="1"/>
        </p:nvSpPr>
        <p:spPr>
          <a:xfrm>
            <a:off x="-1876478" y="0"/>
            <a:ext cx="1548931" cy="3385542"/>
          </a:xfrm>
          <a:prstGeom prst="rect">
            <a:avLst/>
          </a:prstGeom>
          <a:solidFill>
            <a:schemeClr val="bg1">
              <a:lumMod val="50000"/>
            </a:schemeClr>
          </a:solidFill>
        </p:spPr>
        <p:txBody>
          <a:bodyPr wrap="square" rtlCol="0">
            <a:spAutoFit/>
          </a:bodyPr>
          <a:lstStyle/>
          <a:p>
            <a:r>
              <a:rPr lang="en-US" sz="1400" b="1" dirty="0">
                <a:solidFill>
                  <a:schemeClr val="bg1"/>
                </a:solidFill>
              </a:rPr>
              <a:t>Instructions on replacing a current image:</a:t>
            </a:r>
          </a:p>
          <a:p>
            <a:pPr marL="228600" indent="-228600">
              <a:buFont typeface="+mj-lt"/>
              <a:buAutoNum type="arabicPeriod"/>
            </a:pPr>
            <a:r>
              <a:rPr lang="en-US" sz="1400" dirty="0">
                <a:solidFill>
                  <a:schemeClr val="bg1"/>
                </a:solidFill>
              </a:rPr>
              <a:t>Select and delete image and click the icon to insert a different image</a:t>
            </a:r>
          </a:p>
          <a:p>
            <a:pPr marL="228600" indent="-228600">
              <a:buFont typeface="+mj-lt"/>
              <a:buAutoNum type="arabicPeriod"/>
            </a:pPr>
            <a:r>
              <a:rPr lang="en-US" sz="1400" dirty="0">
                <a:solidFill>
                  <a:schemeClr val="bg1"/>
                </a:solidFill>
              </a:rPr>
              <a:t>Use the crop tool to position the image within the shape.  </a:t>
            </a:r>
          </a:p>
          <a:p>
            <a:endParaRPr lang="en-US" dirty="0">
              <a:solidFill>
                <a:schemeClr val="bg1"/>
              </a:solidFill>
            </a:endParaRPr>
          </a:p>
        </p:txBody>
      </p:sp>
    </p:spTree>
    <p:extLst>
      <p:ext uri="{BB962C8B-B14F-4D97-AF65-F5344CB8AC3E}">
        <p14:creationId xmlns:p14="http://schemas.microsoft.com/office/powerpoint/2010/main" val="30129783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Pic - FOUR Images">
    <p:bg>
      <p:bgPr>
        <a:solidFill>
          <a:schemeClr val="bg1"/>
        </a:solidFill>
        <a:effectLst/>
      </p:bgPr>
    </p:bg>
    <p:spTree>
      <p:nvGrpSpPr>
        <p:cNvPr id="1" name=""/>
        <p:cNvGrpSpPr/>
        <p:nvPr/>
      </p:nvGrpSpPr>
      <p:grpSpPr>
        <a:xfrm>
          <a:off x="0" y="0"/>
          <a:ext cx="0" cy="0"/>
          <a:chOff x="0" y="0"/>
          <a:chExt cx="0" cy="0"/>
        </a:xfrm>
      </p:grpSpPr>
      <p:sp>
        <p:nvSpPr>
          <p:cNvPr id="19" name="Text Placeholder 6"/>
          <p:cNvSpPr>
            <a:spLocks noGrp="1"/>
          </p:cNvSpPr>
          <p:nvPr>
            <p:ph type="body" sz="quarter" idx="24" hasCustomPrompt="1"/>
          </p:nvPr>
        </p:nvSpPr>
        <p:spPr>
          <a:xfrm>
            <a:off x="0" y="0"/>
            <a:ext cx="9144000" cy="5143500"/>
          </a:xfrm>
          <a:solidFill>
            <a:schemeClr val="accent2"/>
          </a:solidFill>
        </p:spPr>
        <p:txBody>
          <a:bodyPr bIns="0" anchor="b" anchorCtr="0"/>
          <a:lstStyle>
            <a:lvl1pPr marL="0" indent="0">
              <a:buNone/>
              <a:defRPr sz="100"/>
            </a:lvl1pPr>
          </a:lstStyle>
          <a:p>
            <a:pPr lvl="0"/>
            <a:r>
              <a:rPr lang="en-US" dirty="0"/>
              <a:t> </a:t>
            </a:r>
            <a:r>
              <a:rPr lang="en-US" dirty="0" err="1"/>
              <a:t>x1</a:t>
            </a:r>
            <a:endParaRPr lang="en-US" dirty="0"/>
          </a:p>
          <a:p>
            <a:pPr lvl="0"/>
            <a:endParaRPr lang="en-US" dirty="0"/>
          </a:p>
        </p:txBody>
      </p:sp>
      <p:sp>
        <p:nvSpPr>
          <p:cNvPr id="5" name="Picture Placeholder 4"/>
          <p:cNvSpPr>
            <a:spLocks noGrp="1" noChangeAspect="1"/>
          </p:cNvSpPr>
          <p:nvPr>
            <p:ph type="pic" sz="quarter" idx="13" hasCustomPrompt="1"/>
          </p:nvPr>
        </p:nvSpPr>
        <p:spPr>
          <a:xfrm>
            <a:off x="218127" y="1240631"/>
            <a:ext cx="2240280" cy="1678712"/>
          </a:xfrm>
          <a:solidFill>
            <a:schemeClr val="bg1">
              <a:lumMod val="85000"/>
            </a:schemeClr>
          </a:solidFill>
        </p:spPr>
        <p:txBody>
          <a:bodyPr lIns="0" tIns="731520" anchor="t" anchorCtr="0"/>
          <a:lstStyle>
            <a:lvl1pPr marL="0" indent="0" algn="ctr">
              <a:buNone/>
              <a:defRPr baseline="0"/>
            </a:lvl1pPr>
          </a:lstStyle>
          <a:p>
            <a:r>
              <a:rPr lang="en-US" dirty="0"/>
              <a:t>Click icon to insert an image</a:t>
            </a:r>
          </a:p>
        </p:txBody>
      </p:sp>
      <p:sp>
        <p:nvSpPr>
          <p:cNvPr id="9" name="Picture Placeholder 4"/>
          <p:cNvSpPr>
            <a:spLocks noGrp="1" noChangeAspect="1"/>
          </p:cNvSpPr>
          <p:nvPr>
            <p:ph type="pic" sz="quarter" idx="15" hasCustomPrompt="1"/>
          </p:nvPr>
        </p:nvSpPr>
        <p:spPr>
          <a:xfrm>
            <a:off x="2453235" y="1240631"/>
            <a:ext cx="2240280" cy="1678712"/>
          </a:xfrm>
          <a:solidFill>
            <a:schemeClr val="bg1">
              <a:lumMod val="75000"/>
            </a:schemeClr>
          </a:solidFill>
        </p:spPr>
        <p:txBody>
          <a:bodyPr lIns="0" tIns="731520" anchor="t" anchorCtr="0"/>
          <a:lstStyle>
            <a:lvl1pPr marL="0" indent="0" algn="ctr">
              <a:buNone/>
              <a:defRPr baseline="0"/>
            </a:lvl1pPr>
          </a:lstStyle>
          <a:p>
            <a:r>
              <a:rPr lang="en-US" dirty="0"/>
              <a:t>Click icon to insert an image</a:t>
            </a:r>
          </a:p>
        </p:txBody>
      </p:sp>
      <p:sp>
        <p:nvSpPr>
          <p:cNvPr id="10" name="Picture Placeholder 4"/>
          <p:cNvSpPr>
            <a:spLocks noGrp="1" noChangeAspect="1"/>
          </p:cNvSpPr>
          <p:nvPr>
            <p:ph type="pic" sz="quarter" idx="16" hasCustomPrompt="1"/>
          </p:nvPr>
        </p:nvSpPr>
        <p:spPr>
          <a:xfrm>
            <a:off x="4688341" y="1240631"/>
            <a:ext cx="2240280" cy="1678712"/>
          </a:xfrm>
          <a:solidFill>
            <a:schemeClr val="bg1">
              <a:lumMod val="85000"/>
            </a:schemeClr>
          </a:solidFill>
        </p:spPr>
        <p:txBody>
          <a:bodyPr lIns="0" tIns="731520" anchor="t" anchorCtr="0"/>
          <a:lstStyle>
            <a:lvl1pPr marL="0" indent="0" algn="ctr">
              <a:buNone/>
              <a:defRPr baseline="0"/>
            </a:lvl1pPr>
          </a:lstStyle>
          <a:p>
            <a:r>
              <a:rPr lang="en-US" dirty="0"/>
              <a:t>Click icon to insert an image</a:t>
            </a:r>
          </a:p>
        </p:txBody>
      </p:sp>
      <p:sp>
        <p:nvSpPr>
          <p:cNvPr id="11" name="Picture Placeholder 4"/>
          <p:cNvSpPr>
            <a:spLocks noGrp="1" noChangeAspect="1"/>
          </p:cNvSpPr>
          <p:nvPr>
            <p:ph type="pic" sz="quarter" idx="17" hasCustomPrompt="1"/>
          </p:nvPr>
        </p:nvSpPr>
        <p:spPr>
          <a:xfrm>
            <a:off x="6906022" y="1240631"/>
            <a:ext cx="2240280" cy="1678712"/>
          </a:xfrm>
          <a:solidFill>
            <a:schemeClr val="bg1">
              <a:lumMod val="75000"/>
            </a:schemeClr>
          </a:solidFill>
        </p:spPr>
        <p:txBody>
          <a:bodyPr lIns="0" tIns="731520" anchor="t" anchorCtr="0"/>
          <a:lstStyle>
            <a:lvl1pPr marL="0" indent="0" algn="ctr">
              <a:buNone/>
              <a:defRPr baseline="0"/>
            </a:lvl1pPr>
          </a:lstStyle>
          <a:p>
            <a:r>
              <a:rPr lang="en-US" dirty="0"/>
              <a:t>Click icon to insert an image</a:t>
            </a:r>
          </a:p>
        </p:txBody>
      </p:sp>
      <p:sp>
        <p:nvSpPr>
          <p:cNvPr id="8" name="Text Placeholder 7"/>
          <p:cNvSpPr>
            <a:spLocks noGrp="1"/>
          </p:cNvSpPr>
          <p:nvPr>
            <p:ph type="body" sz="quarter" idx="14"/>
          </p:nvPr>
        </p:nvSpPr>
        <p:spPr>
          <a:xfrm>
            <a:off x="469900" y="3484064"/>
            <a:ext cx="8434552" cy="1359776"/>
          </a:xfrm>
          <a:noFill/>
        </p:spPr>
        <p:txBody>
          <a:bodyPr lIns="0" tIns="91440"/>
          <a:lstStyle>
            <a:lvl1pPr>
              <a:defRPr sz="2400">
                <a:solidFill>
                  <a:schemeClr val="bg1"/>
                </a:solidFill>
              </a:defRPr>
            </a:lvl1pPr>
            <a:lvl2pPr>
              <a:defRPr sz="24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a:p>
            <a:pPr lvl="1"/>
            <a:r>
              <a:rPr lang="en-US"/>
              <a:t>Second level</a:t>
            </a:r>
          </a:p>
        </p:txBody>
      </p:sp>
      <p:sp>
        <p:nvSpPr>
          <p:cNvPr id="3" name="Title 2"/>
          <p:cNvSpPr>
            <a:spLocks noGrp="1"/>
          </p:cNvSpPr>
          <p:nvPr>
            <p:ph type="title" hasCustomPrompt="1"/>
          </p:nvPr>
        </p:nvSpPr>
        <p:spPr/>
        <p:txBody>
          <a:bodyPr/>
          <a:lstStyle>
            <a:lvl1pPr>
              <a:defRPr>
                <a:solidFill>
                  <a:schemeClr val="bg1"/>
                </a:solidFill>
              </a:defRPr>
            </a:lvl1pPr>
          </a:lstStyle>
          <a:p>
            <a:r>
              <a:rPr lang="en-US" dirty="0"/>
              <a:t>Science/R&amp;D hero – four images</a:t>
            </a:r>
            <a:br>
              <a:rPr lang="en-US" dirty="0"/>
            </a:br>
            <a:r>
              <a:rPr lang="en-US" dirty="0"/>
              <a:t>Headline is </a:t>
            </a:r>
            <a:r>
              <a:rPr lang="en-US" dirty="0" err="1"/>
              <a:t>arial</a:t>
            </a:r>
            <a:r>
              <a:rPr lang="en-US" dirty="0"/>
              <a:t> in all caps</a:t>
            </a:r>
          </a:p>
        </p:txBody>
      </p:sp>
      <p:sp>
        <p:nvSpPr>
          <p:cNvPr id="4" name="Text Placeholder 3"/>
          <p:cNvSpPr>
            <a:spLocks noGrp="1"/>
          </p:cNvSpPr>
          <p:nvPr>
            <p:ph type="body" sz="quarter" idx="18" hasCustomPrompt="1"/>
          </p:nvPr>
        </p:nvSpPr>
        <p:spPr>
          <a:xfrm>
            <a:off x="218128" y="2948823"/>
            <a:ext cx="2238469" cy="358378"/>
          </a:xfrm>
        </p:spPr>
        <p:txBody>
          <a:bodyPr lIns="91440" rIns="91440"/>
          <a:lstStyle>
            <a:lvl1pPr marL="0" indent="0">
              <a:lnSpc>
                <a:spcPct val="95000"/>
              </a:lnSpc>
              <a:buNone/>
              <a:defRPr sz="1200" b="0" baseline="0">
                <a:solidFill>
                  <a:schemeClr val="bg1"/>
                </a:solidFill>
              </a:defRPr>
            </a:lvl1pPr>
          </a:lstStyle>
          <a:p>
            <a:pPr lvl="0"/>
            <a:r>
              <a:rPr lang="en-US" dirty="0"/>
              <a:t>Image caption Image caption Image caption Image caption Image</a:t>
            </a:r>
          </a:p>
        </p:txBody>
      </p:sp>
      <p:sp>
        <p:nvSpPr>
          <p:cNvPr id="16" name="Text Placeholder 3"/>
          <p:cNvSpPr>
            <a:spLocks noGrp="1"/>
          </p:cNvSpPr>
          <p:nvPr>
            <p:ph type="body" sz="quarter" idx="19" hasCustomPrompt="1"/>
          </p:nvPr>
        </p:nvSpPr>
        <p:spPr>
          <a:xfrm>
            <a:off x="2442595" y="2948823"/>
            <a:ext cx="2238469" cy="358378"/>
          </a:xfrm>
        </p:spPr>
        <p:txBody>
          <a:bodyPr lIns="91440" rIns="91440"/>
          <a:lstStyle>
            <a:lvl1pPr marL="0" indent="0">
              <a:lnSpc>
                <a:spcPct val="95000"/>
              </a:lnSpc>
              <a:buNone/>
              <a:defRPr sz="1200" b="0">
                <a:solidFill>
                  <a:schemeClr val="bg1"/>
                </a:solidFill>
              </a:defRPr>
            </a:lvl1pPr>
          </a:lstStyle>
          <a:p>
            <a:pPr lvl="0"/>
            <a:r>
              <a:rPr lang="en-US" dirty="0"/>
              <a:t>Image caption Image caption Image caption Image caption Image</a:t>
            </a:r>
          </a:p>
        </p:txBody>
      </p:sp>
      <p:sp>
        <p:nvSpPr>
          <p:cNvPr id="17" name="Text Placeholder 3"/>
          <p:cNvSpPr>
            <a:spLocks noGrp="1"/>
          </p:cNvSpPr>
          <p:nvPr>
            <p:ph type="body" sz="quarter" idx="20" hasCustomPrompt="1"/>
          </p:nvPr>
        </p:nvSpPr>
        <p:spPr>
          <a:xfrm>
            <a:off x="4681064" y="2948823"/>
            <a:ext cx="2238469" cy="358378"/>
          </a:xfrm>
        </p:spPr>
        <p:txBody>
          <a:bodyPr lIns="91440" rIns="91440"/>
          <a:lstStyle>
            <a:lvl1pPr marL="0" indent="0">
              <a:lnSpc>
                <a:spcPct val="95000"/>
              </a:lnSpc>
              <a:buNone/>
              <a:defRPr sz="1200" b="0">
                <a:solidFill>
                  <a:schemeClr val="bg1"/>
                </a:solidFill>
              </a:defRPr>
            </a:lvl1pPr>
          </a:lstStyle>
          <a:p>
            <a:pPr lvl="0"/>
            <a:r>
              <a:rPr lang="en-US" dirty="0"/>
              <a:t>Image caption Image caption Image caption Image caption Image</a:t>
            </a:r>
          </a:p>
        </p:txBody>
      </p:sp>
      <p:sp>
        <p:nvSpPr>
          <p:cNvPr id="18" name="Text Placeholder 3"/>
          <p:cNvSpPr>
            <a:spLocks noGrp="1"/>
          </p:cNvSpPr>
          <p:nvPr>
            <p:ph type="body" sz="quarter" idx="21" hasCustomPrompt="1"/>
          </p:nvPr>
        </p:nvSpPr>
        <p:spPr>
          <a:xfrm>
            <a:off x="6905532" y="2948823"/>
            <a:ext cx="2238469" cy="358378"/>
          </a:xfrm>
        </p:spPr>
        <p:txBody>
          <a:bodyPr lIns="91440" rIns="91440"/>
          <a:lstStyle>
            <a:lvl1pPr marL="0" indent="0">
              <a:lnSpc>
                <a:spcPct val="95000"/>
              </a:lnSpc>
              <a:buNone/>
              <a:defRPr sz="1200" b="0">
                <a:solidFill>
                  <a:schemeClr val="bg1"/>
                </a:solidFill>
              </a:defRPr>
            </a:lvl1pPr>
          </a:lstStyle>
          <a:p>
            <a:pPr lvl="0"/>
            <a:r>
              <a:rPr lang="en-US" dirty="0"/>
              <a:t>Image caption Image caption Image caption Image caption Image</a:t>
            </a:r>
          </a:p>
        </p:txBody>
      </p:sp>
      <p:sp>
        <p:nvSpPr>
          <p:cNvPr id="2" name="Slide Number Placeholder 1"/>
          <p:cNvSpPr>
            <a:spLocks noGrp="1"/>
          </p:cNvSpPr>
          <p:nvPr>
            <p:ph type="sldNum" sz="quarter" idx="22"/>
          </p:nvPr>
        </p:nvSpPr>
        <p:spPr/>
        <p:txBody>
          <a:bodyPr/>
          <a:lstStyle>
            <a:lvl1pPr>
              <a:defRPr>
                <a:solidFill>
                  <a:schemeClr val="bg1"/>
                </a:solidFill>
              </a:defRPr>
            </a:lvl1pPr>
          </a:lstStyle>
          <a:p>
            <a:fld id="{AEFAAC5A-9C4F-4278-920D-DF2BAB595749}" type="slidenum">
              <a:rPr lang="en-US" smtClean="0"/>
              <a:pPr/>
              <a:t>‹#›</a:t>
            </a:fld>
            <a:endParaRPr lang="en-US" dirty="0"/>
          </a:p>
        </p:txBody>
      </p:sp>
      <p:sp>
        <p:nvSpPr>
          <p:cNvPr id="6" name="Footer Placeholder 5"/>
          <p:cNvSpPr>
            <a:spLocks noGrp="1"/>
          </p:cNvSpPr>
          <p:nvPr>
            <p:ph type="ftr" sz="quarter" idx="23"/>
          </p:nvPr>
        </p:nvSpPr>
        <p:spPr>
          <a:xfrm>
            <a:off x="0" y="-1"/>
            <a:ext cx="228600" cy="5143500"/>
          </a:xfrm>
          <a:prstGeom prst="rect">
            <a:avLst/>
          </a:prstGeom>
        </p:spPr>
        <p:txBody>
          <a:bodyPr/>
          <a:lstStyle/>
          <a:p>
            <a:endParaRPr lang="en-US" dirty="0"/>
          </a:p>
        </p:txBody>
      </p:sp>
      <p:sp>
        <p:nvSpPr>
          <p:cNvPr id="20" name="Text Placeholder 4"/>
          <p:cNvSpPr>
            <a:spLocks noGrp="1"/>
          </p:cNvSpPr>
          <p:nvPr>
            <p:ph type="body" sz="quarter" idx="12" hasCustomPrompt="1"/>
          </p:nvPr>
        </p:nvSpPr>
        <p:spPr>
          <a:xfrm>
            <a:off x="0" y="-2"/>
            <a:ext cx="228600" cy="5143500"/>
          </a:xfrm>
          <a:solidFill>
            <a:schemeClr val="accent1"/>
          </a:solidFill>
        </p:spPr>
        <p:txBody>
          <a:bodyPr bIns="0" anchor="b"/>
          <a:lstStyle>
            <a:lvl1pPr marL="0" indent="0">
              <a:buNone/>
              <a:defRPr sz="100"/>
            </a:lvl1pPr>
          </a:lstStyle>
          <a:p>
            <a:pPr lvl="0"/>
            <a:r>
              <a:rPr lang="en-US" dirty="0"/>
              <a:t>  </a:t>
            </a:r>
          </a:p>
        </p:txBody>
      </p:sp>
      <p:sp>
        <p:nvSpPr>
          <p:cNvPr id="21" name="TextBox 20"/>
          <p:cNvSpPr txBox="1"/>
          <p:nvPr userDrawn="1"/>
        </p:nvSpPr>
        <p:spPr>
          <a:xfrm>
            <a:off x="-1876478" y="0"/>
            <a:ext cx="1548931" cy="3385542"/>
          </a:xfrm>
          <a:prstGeom prst="rect">
            <a:avLst/>
          </a:prstGeom>
          <a:solidFill>
            <a:schemeClr val="bg1">
              <a:lumMod val="50000"/>
            </a:schemeClr>
          </a:solidFill>
        </p:spPr>
        <p:txBody>
          <a:bodyPr wrap="square" rtlCol="0">
            <a:spAutoFit/>
          </a:bodyPr>
          <a:lstStyle/>
          <a:p>
            <a:r>
              <a:rPr lang="en-US" sz="1400" b="1" dirty="0">
                <a:solidFill>
                  <a:schemeClr val="bg1"/>
                </a:solidFill>
              </a:rPr>
              <a:t>Instructions on replacing a current image:</a:t>
            </a:r>
          </a:p>
          <a:p>
            <a:pPr marL="228600" indent="-228600">
              <a:buFont typeface="+mj-lt"/>
              <a:buAutoNum type="arabicPeriod"/>
            </a:pPr>
            <a:r>
              <a:rPr lang="en-US" sz="1400" dirty="0">
                <a:solidFill>
                  <a:schemeClr val="bg1"/>
                </a:solidFill>
              </a:rPr>
              <a:t>Select and delete image and click the icon to insert a different image</a:t>
            </a:r>
          </a:p>
          <a:p>
            <a:pPr marL="228600" indent="-228600">
              <a:buFont typeface="+mj-lt"/>
              <a:buAutoNum type="arabicPeriod"/>
            </a:pPr>
            <a:r>
              <a:rPr lang="en-US" sz="1400" dirty="0">
                <a:solidFill>
                  <a:schemeClr val="bg1"/>
                </a:solidFill>
              </a:rPr>
              <a:t>Use the crop tool to position the image within the shape.  </a:t>
            </a:r>
          </a:p>
          <a:p>
            <a:endParaRPr lang="en-US" dirty="0">
              <a:solidFill>
                <a:schemeClr val="bg1"/>
              </a:solidFill>
            </a:endParaRPr>
          </a:p>
        </p:txBody>
      </p:sp>
    </p:spTree>
    <p:extLst>
      <p:ext uri="{BB962C8B-B14F-4D97-AF65-F5344CB8AC3E}">
        <p14:creationId xmlns:p14="http://schemas.microsoft.com/office/powerpoint/2010/main" val="13956527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E883EBC2-ECBC-4C99-8766-F068AA5AAF49}" type="slidenum">
              <a:rPr lang="en-US"/>
              <a:pPr>
                <a:defRPr/>
              </a:pPr>
              <a:t>‹#›</a:t>
            </a:fld>
            <a:endParaRPr lang="en-US"/>
          </a:p>
        </p:txBody>
      </p:sp>
      <p:sp>
        <p:nvSpPr>
          <p:cNvPr id="5" name="Rectangle 5"/>
          <p:cNvSpPr>
            <a:spLocks noGrp="1" noChangeArrowheads="1"/>
          </p:cNvSpPr>
          <p:nvPr>
            <p:ph type="ftr" sz="quarter" idx="11"/>
          </p:nvPr>
        </p:nvSpPr>
        <p:spPr>
          <a:xfrm>
            <a:off x="796925" y="4905375"/>
            <a:ext cx="7766050" cy="238125"/>
          </a:xfrm>
          <a:prstGeom prst="rect">
            <a:avLst/>
          </a:prstGeom>
          <a:ln/>
        </p:spPr>
        <p:txBody>
          <a:bodyPr/>
          <a:lstStyle>
            <a:lvl1pPr>
              <a:defRPr/>
            </a:lvl1pPr>
          </a:lstStyle>
          <a:p>
            <a:pPr>
              <a:defRPr/>
            </a:pPr>
            <a:r>
              <a:rPr lang="en-US" altLang="en-US"/>
              <a:t>Guy Savard                ATLAS Mission              2017 ATLAS Operation Review        </a:t>
            </a:r>
          </a:p>
        </p:txBody>
      </p:sp>
    </p:spTree>
    <p:extLst>
      <p:ext uri="{BB962C8B-B14F-4D97-AF65-F5344CB8AC3E}">
        <p14:creationId xmlns:p14="http://schemas.microsoft.com/office/powerpoint/2010/main" val="19746452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lipArt Placeholder 2"/>
          <p:cNvSpPr>
            <a:spLocks noGrp="1"/>
          </p:cNvSpPr>
          <p:nvPr>
            <p:ph type="clipArt" sz="half" idx="1"/>
          </p:nvPr>
        </p:nvSpPr>
        <p:spPr>
          <a:xfrm>
            <a:off x="457200" y="1200151"/>
            <a:ext cx="4038600" cy="3394472"/>
          </a:xfrm>
        </p:spPr>
        <p:txBody>
          <a:bodyPr/>
          <a:lstStyle/>
          <a:p>
            <a:pPr lvl="0"/>
            <a:endParaRPr lang="en-US" noProof="0"/>
          </a:p>
        </p:txBody>
      </p:sp>
      <p:sp>
        <p:nvSpPr>
          <p:cNvPr id="4" name="Text Placeholder 3"/>
          <p:cNvSpPr>
            <a:spLocks noGrp="1"/>
          </p:cNvSpPr>
          <p:nvPr>
            <p:ph type="body" sz="half" idx="2"/>
          </p:nvPr>
        </p:nvSpPr>
        <p:spPr>
          <a:xfrm>
            <a:off x="4648200" y="1200151"/>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851C56C5-9B6B-4FB3-8C06-60F4C44AD437}" type="slidenum">
              <a:rPr lang="en-US"/>
              <a:pPr>
                <a:defRPr/>
              </a:pPr>
              <a:t>‹#›</a:t>
            </a:fld>
            <a:endParaRPr lang="en-US"/>
          </a:p>
        </p:txBody>
      </p:sp>
      <p:sp>
        <p:nvSpPr>
          <p:cNvPr id="6" name="Footer Placeholder 5"/>
          <p:cNvSpPr>
            <a:spLocks noGrp="1" noChangeArrowheads="1"/>
          </p:cNvSpPr>
          <p:nvPr>
            <p:ph type="ftr" sz="quarter" idx="11"/>
          </p:nvPr>
        </p:nvSpPr>
        <p:spPr>
          <a:xfrm>
            <a:off x="796925" y="4905375"/>
            <a:ext cx="7766050" cy="238125"/>
          </a:xfrm>
          <a:prstGeom prst="rect">
            <a:avLst/>
          </a:prstGeom>
          <a:ln/>
        </p:spPr>
        <p:txBody>
          <a:bodyPr/>
          <a:lstStyle>
            <a:lvl1pPr>
              <a:defRPr/>
            </a:lvl1pPr>
          </a:lstStyle>
          <a:p>
            <a:pPr>
              <a:defRPr/>
            </a:pPr>
            <a:r>
              <a:rPr lang="en-US" altLang="en-US"/>
              <a:t>Guy Savard                ATLAS Mission              2017 ATLAS Operation Review        </a:t>
            </a:r>
          </a:p>
        </p:txBody>
      </p:sp>
    </p:spTree>
    <p:extLst>
      <p:ext uri="{BB962C8B-B14F-4D97-AF65-F5344CB8AC3E}">
        <p14:creationId xmlns:p14="http://schemas.microsoft.com/office/powerpoint/2010/main" val="17086810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1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BASIC CONTENT SLIDE</a:t>
            </a:r>
            <a:br>
              <a:rPr lang="en-US" dirty="0"/>
            </a:br>
            <a:r>
              <a:rPr lang="en-US" dirty="0"/>
              <a:t>one or two lines for headline</a:t>
            </a:r>
          </a:p>
        </p:txBody>
      </p:sp>
      <p:sp>
        <p:nvSpPr>
          <p:cNvPr id="3" name="Content Placeholder 2"/>
          <p:cNvSpPr>
            <a:spLocks noGrp="1"/>
          </p:cNvSpPr>
          <p:nvPr>
            <p:ph idx="1" hasCustomPrompt="1"/>
          </p:nvPr>
        </p:nvSpPr>
        <p:spPr>
          <a:xfrm>
            <a:off x="457206" y="890080"/>
            <a:ext cx="8372901" cy="3874041"/>
          </a:xfrm>
          <a:prstGeom prst="rect">
            <a:avLst/>
          </a:prstGeom>
        </p:spPr>
        <p:txBody>
          <a:bodyPr/>
          <a:lstStyle>
            <a:lvl1pPr>
              <a:defRPr baseline="0"/>
            </a:lvl1pPr>
          </a:lstStyle>
          <a:p>
            <a:pPr lvl="0"/>
            <a:r>
              <a:rPr lang="en-US" dirty="0"/>
              <a:t>Click to add 1st-level bullet. Click an icon below to add table, graph or other imagery.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p:cNvSpPr>
            <a:spLocks noGrp="1"/>
          </p:cNvSpPr>
          <p:nvPr>
            <p:ph type="sldNum" sz="quarter" idx="13"/>
          </p:nvPr>
        </p:nvSpPr>
        <p:spPr/>
        <p:txBody>
          <a:bodyPr/>
          <a:lstStyle/>
          <a:p>
            <a:fld id="{AEFAAC5A-9C4F-4278-920D-DF2BAB595749}" type="slidenum">
              <a:rPr lang="en-US" smtClean="0"/>
              <a:pPr/>
              <a:t>‹#›</a:t>
            </a:fld>
            <a:endParaRPr lang="en-US" dirty="0"/>
          </a:p>
        </p:txBody>
      </p:sp>
      <p:sp>
        <p:nvSpPr>
          <p:cNvPr id="4" name="Footer Placeholder 3"/>
          <p:cNvSpPr>
            <a:spLocks noGrp="1"/>
          </p:cNvSpPr>
          <p:nvPr>
            <p:ph type="ftr" sz="quarter" idx="14"/>
          </p:nvPr>
        </p:nvSpPr>
        <p:spPr>
          <a:xfrm>
            <a:off x="1750979" y="4869270"/>
            <a:ext cx="5785344" cy="184666"/>
          </a:xfrm>
          <a:prstGeom prst="rect">
            <a:avLst/>
          </a:prstGeom>
        </p:spPr>
        <p:txBody>
          <a:bodyPr/>
          <a:lstStyle/>
          <a:p>
            <a:endParaRPr lang="en-US"/>
          </a:p>
        </p:txBody>
      </p:sp>
    </p:spTree>
    <p:extLst>
      <p:ext uri="{BB962C8B-B14F-4D97-AF65-F5344CB8AC3E}">
        <p14:creationId xmlns:p14="http://schemas.microsoft.com/office/powerpoint/2010/main" val="33749856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4" name="PlaceHolder 1"/>
          <p:cNvSpPr>
            <a:spLocks noGrp="1"/>
          </p:cNvSpPr>
          <p:nvPr>
            <p:ph type="title"/>
          </p:nvPr>
        </p:nvSpPr>
        <p:spPr>
          <a:xfrm>
            <a:off x="457172" y="205127"/>
            <a:ext cx="8229090" cy="858710"/>
          </a:xfrm>
          <a:prstGeom prst="rect">
            <a:avLst/>
          </a:prstGeom>
        </p:spPr>
        <p:txBody>
          <a:bodyPr lIns="0" tIns="0" rIns="0" bIns="0" anchor="ctr"/>
          <a:lstStyle/>
          <a:p>
            <a:pPr algn="ctr"/>
            <a:endParaRPr/>
          </a:p>
        </p:txBody>
      </p:sp>
      <p:sp>
        <p:nvSpPr>
          <p:cNvPr id="5" name="PlaceHolder 2"/>
          <p:cNvSpPr>
            <a:spLocks noGrp="1"/>
          </p:cNvSpPr>
          <p:nvPr>
            <p:ph type="subTitle"/>
          </p:nvPr>
        </p:nvSpPr>
        <p:spPr>
          <a:xfrm>
            <a:off x="457172" y="1203428"/>
            <a:ext cx="8229090" cy="2983151"/>
          </a:xfrm>
          <a:prstGeom prst="rect">
            <a:avLst/>
          </a:prstGeom>
        </p:spPr>
        <p:txBody>
          <a:bodyPr lIns="0" tIns="0" rIns="0" bIns="0" anchor="ctr"/>
          <a:lstStyle/>
          <a:p>
            <a:pPr algn="ctr"/>
            <a:endParaRPr/>
          </a:p>
        </p:txBody>
      </p:sp>
    </p:spTree>
    <p:extLst>
      <p:ext uri="{BB962C8B-B14F-4D97-AF65-F5344CB8AC3E}">
        <p14:creationId xmlns:p14="http://schemas.microsoft.com/office/powerpoint/2010/main" val="18053957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Title Only_">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3" y="358574"/>
            <a:ext cx="8372901" cy="621711"/>
          </a:xfrm>
        </p:spPr>
        <p:txBody>
          <a:bodyPr/>
          <a:lstStyle>
            <a:lvl1pPr>
              <a:defRPr b="1"/>
            </a:lvl1pPr>
          </a:lstStyle>
          <a:p>
            <a:r>
              <a:rPr lang="en-US" dirty="0"/>
              <a:t>TITLE AND CONTENT </a:t>
            </a:r>
            <a:br>
              <a:rPr lang="en-US" dirty="0"/>
            </a:br>
            <a:r>
              <a:rPr lang="en-US" dirty="0"/>
              <a:t>Headline in </a:t>
            </a:r>
            <a:r>
              <a:rPr lang="en-US" dirty="0" err="1"/>
              <a:t>arial</a:t>
            </a:r>
            <a:r>
              <a:rPr lang="en-US" dirty="0"/>
              <a:t> and all caps</a:t>
            </a:r>
          </a:p>
        </p:txBody>
      </p:sp>
      <p:sp>
        <p:nvSpPr>
          <p:cNvPr id="6" name="Text Placeholder 5"/>
          <p:cNvSpPr>
            <a:spLocks noGrp="1"/>
          </p:cNvSpPr>
          <p:nvPr>
            <p:ph type="body" sz="quarter" idx="12" hasCustomPrompt="1"/>
          </p:nvPr>
        </p:nvSpPr>
        <p:spPr>
          <a:xfrm>
            <a:off x="457203" y="1019438"/>
            <a:ext cx="8372901" cy="374786"/>
          </a:xfrm>
        </p:spPr>
        <p:txBody>
          <a:bodyPr bIns="0">
            <a:noAutofit/>
          </a:bodyPr>
          <a:lstStyle>
            <a:lvl1pPr marL="0" indent="0">
              <a:lnSpc>
                <a:spcPct val="90000"/>
              </a:lnSpc>
              <a:spcBef>
                <a:spcPts val="0"/>
              </a:spcBef>
              <a:buNone/>
              <a:defRPr sz="1500" b="1">
                <a:solidFill>
                  <a:srgbClr val="0065A2"/>
                </a:solidFill>
              </a:defRPr>
            </a:lvl1pPr>
          </a:lstStyle>
          <a:p>
            <a:r>
              <a:rPr lang="en-US" dirty="0"/>
              <a:t>Slide subtitle optional -  delete as needed</a:t>
            </a:r>
          </a:p>
        </p:txBody>
      </p:sp>
      <p:sp>
        <p:nvSpPr>
          <p:cNvPr id="4" name="TextBox 3"/>
          <p:cNvSpPr txBox="1"/>
          <p:nvPr/>
        </p:nvSpPr>
        <p:spPr>
          <a:xfrm>
            <a:off x="2148352" y="1084176"/>
            <a:ext cx="184731" cy="300082"/>
          </a:xfrm>
          <a:prstGeom prst="rect">
            <a:avLst/>
          </a:prstGeom>
          <a:noFill/>
        </p:spPr>
        <p:txBody>
          <a:bodyPr wrap="none" rtlCol="0">
            <a:spAutoFit/>
          </a:bodyPr>
          <a:lstStyle/>
          <a:p>
            <a:endParaRPr lang="en-US" sz="1350" dirty="0"/>
          </a:p>
        </p:txBody>
      </p:sp>
      <p:sp>
        <p:nvSpPr>
          <p:cNvPr id="7" name="Slide Number Placeholder 6"/>
          <p:cNvSpPr>
            <a:spLocks noGrp="1"/>
          </p:cNvSpPr>
          <p:nvPr>
            <p:ph type="sldNum" sz="quarter" idx="13"/>
          </p:nvPr>
        </p:nvSpPr>
        <p:spPr/>
        <p:txBody>
          <a:bodyPr/>
          <a:lstStyle/>
          <a:p>
            <a:fld id="{AEFAAC5A-9C4F-4278-920D-DF2BAB595749}" type="slidenum">
              <a:rPr lang="en-US" smtClean="0"/>
              <a:pPr/>
              <a:t>‹#›</a:t>
            </a:fld>
            <a:endParaRPr lang="en-US" dirty="0"/>
          </a:p>
        </p:txBody>
      </p:sp>
      <p:grpSp>
        <p:nvGrpSpPr>
          <p:cNvPr id="23" name="Group 22" hidden="1">
            <a:extLst>
              <a:ext uri="{FF2B5EF4-FFF2-40B4-BE49-F238E27FC236}">
                <a16:creationId xmlns:a16="http://schemas.microsoft.com/office/drawing/2014/main" id="{9CDC428E-DBB5-1649-8291-2FA82A5C9E82}"/>
              </a:ext>
            </a:extLst>
          </p:cNvPr>
          <p:cNvGrpSpPr/>
          <p:nvPr/>
        </p:nvGrpSpPr>
        <p:grpSpPr>
          <a:xfrm>
            <a:off x="419100" y="1390650"/>
            <a:ext cx="8269876" cy="3314700"/>
            <a:chOff x="419099" y="1390650"/>
            <a:chExt cx="8269876" cy="3314700"/>
          </a:xfrm>
        </p:grpSpPr>
        <p:sp>
          <p:nvSpPr>
            <p:cNvPr id="13" name="Rectangle 12">
              <a:extLst>
                <a:ext uri="{FF2B5EF4-FFF2-40B4-BE49-F238E27FC236}">
                  <a16:creationId xmlns:a16="http://schemas.microsoft.com/office/drawing/2014/main" id="{4F1F8818-1FE6-2341-BE7A-993CECC5541D}"/>
                </a:ext>
              </a:extLst>
            </p:cNvPr>
            <p:cNvSpPr/>
            <p:nvPr userDrawn="1"/>
          </p:nvSpPr>
          <p:spPr>
            <a:xfrm>
              <a:off x="419100" y="1390650"/>
              <a:ext cx="4045324" cy="22290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r>
                <a:rPr lang="en-US" sz="900" b="1" dirty="0"/>
                <a:t>SPONSOR</a:t>
              </a:r>
            </a:p>
          </p:txBody>
        </p:sp>
        <p:sp>
          <p:nvSpPr>
            <p:cNvPr id="14" name="Rectangle 13">
              <a:extLst>
                <a:ext uri="{FF2B5EF4-FFF2-40B4-BE49-F238E27FC236}">
                  <a16:creationId xmlns:a16="http://schemas.microsoft.com/office/drawing/2014/main" id="{ABB991B3-C8CA-5842-83B0-825B25C421FB}"/>
                </a:ext>
              </a:extLst>
            </p:cNvPr>
            <p:cNvSpPr/>
            <p:nvPr userDrawn="1"/>
          </p:nvSpPr>
          <p:spPr>
            <a:xfrm>
              <a:off x="4643651" y="1390650"/>
              <a:ext cx="4045324" cy="22290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r>
                <a:rPr lang="en-US" sz="900" b="1" dirty="0"/>
                <a:t>FUNDING</a:t>
              </a:r>
            </a:p>
          </p:txBody>
        </p:sp>
        <p:sp>
          <p:nvSpPr>
            <p:cNvPr id="15" name="Rectangle 14">
              <a:extLst>
                <a:ext uri="{FF2B5EF4-FFF2-40B4-BE49-F238E27FC236}">
                  <a16:creationId xmlns:a16="http://schemas.microsoft.com/office/drawing/2014/main" id="{6CCDC5DB-87A9-9449-8FD5-702421FEB657}"/>
                </a:ext>
              </a:extLst>
            </p:cNvPr>
            <p:cNvSpPr/>
            <p:nvPr userDrawn="1"/>
          </p:nvSpPr>
          <p:spPr>
            <a:xfrm>
              <a:off x="419099" y="1765436"/>
              <a:ext cx="3493227" cy="217954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en-US" sz="900" b="1" dirty="0"/>
                <a:t>DESCRIPTION</a:t>
              </a:r>
            </a:p>
            <a:p>
              <a:r>
                <a:rPr lang="en-US" sz="900" dirty="0">
                  <a:solidFill>
                    <a:schemeClr val="tx1"/>
                  </a:solidFill>
                </a:rPr>
                <a:t>Current projects exploring:</a:t>
              </a:r>
            </a:p>
            <a:p>
              <a:pPr marL="90485" indent="-90485">
                <a:buFont typeface="Arial" panose="020B0604020202020204" pitchFamily="34" charset="0"/>
                <a:buChar char="•"/>
              </a:pPr>
              <a:r>
                <a:rPr lang="en-US" sz="900" dirty="0">
                  <a:solidFill>
                    <a:schemeClr val="tx1"/>
                  </a:solidFill>
                </a:rPr>
                <a:t>Identification and fingerprinting of electronic control units using ML/DL/AI</a:t>
              </a:r>
            </a:p>
            <a:p>
              <a:pPr marL="90485" indent="-90485">
                <a:buFont typeface="Arial" panose="020B0604020202020204" pitchFamily="34" charset="0"/>
                <a:buChar char="•"/>
              </a:pPr>
              <a:r>
                <a:rPr lang="en-US" sz="900" dirty="0">
                  <a:solidFill>
                    <a:schemeClr val="tx1"/>
                  </a:solidFill>
                </a:rPr>
                <a:t>Creation of a vehicle simulation testbed </a:t>
              </a:r>
            </a:p>
            <a:p>
              <a:pPr marL="90485" indent="-90485">
                <a:buFont typeface="Arial" panose="020B0604020202020204" pitchFamily="34" charset="0"/>
                <a:buChar char="•"/>
              </a:pPr>
              <a:r>
                <a:rPr lang="en-US" sz="900" dirty="0">
                  <a:solidFill>
                    <a:schemeClr val="tx1"/>
                  </a:solidFill>
                </a:rPr>
                <a:t>Creation of a automotive mobility testbed to safely test resilience measures such as sensor fusion</a:t>
              </a:r>
            </a:p>
            <a:p>
              <a:pPr marL="90485" indent="-90485">
                <a:buFont typeface="Arial" panose="020B0604020202020204" pitchFamily="34" charset="0"/>
                <a:buChar char="•"/>
              </a:pPr>
              <a:r>
                <a:rPr lang="en-US" sz="900" dirty="0">
                  <a:solidFill>
                    <a:schemeClr val="tx1"/>
                  </a:solidFill>
                </a:rPr>
                <a:t>Threat modeling, </a:t>
              </a:r>
              <a:r>
                <a:rPr lang="en-US" sz="900" dirty="0" err="1">
                  <a:solidFill>
                    <a:schemeClr val="tx1"/>
                  </a:solidFill>
                </a:rPr>
                <a:t>pentesting</a:t>
              </a:r>
              <a:r>
                <a:rPr lang="en-US" sz="900" dirty="0">
                  <a:solidFill>
                    <a:schemeClr val="tx1"/>
                  </a:solidFill>
                </a:rPr>
                <a:t>, and risk analysis of vehicle to grid infrastructure (EVSE/</a:t>
              </a:r>
              <a:r>
                <a:rPr lang="en-US" sz="900" dirty="0" err="1">
                  <a:solidFill>
                    <a:schemeClr val="tx1"/>
                  </a:solidFill>
                </a:rPr>
                <a:t>xFC</a:t>
              </a:r>
              <a:r>
                <a:rPr lang="en-US" sz="900" dirty="0">
                  <a:solidFill>
                    <a:schemeClr val="tx1"/>
                  </a:solidFill>
                </a:rPr>
                <a:t>)</a:t>
              </a:r>
            </a:p>
            <a:p>
              <a:endParaRPr lang="en-US" sz="900" b="1" dirty="0"/>
            </a:p>
          </p:txBody>
        </p:sp>
        <p:sp>
          <p:nvSpPr>
            <p:cNvPr id="16" name="Rectangle 15">
              <a:extLst>
                <a:ext uri="{FF2B5EF4-FFF2-40B4-BE49-F238E27FC236}">
                  <a16:creationId xmlns:a16="http://schemas.microsoft.com/office/drawing/2014/main" id="{4B433469-4EFE-E542-978B-1448E472CC26}"/>
                </a:ext>
              </a:extLst>
            </p:cNvPr>
            <p:cNvSpPr/>
            <p:nvPr userDrawn="1"/>
          </p:nvSpPr>
          <p:spPr>
            <a:xfrm>
              <a:off x="4054358" y="1765436"/>
              <a:ext cx="2185332" cy="217954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en-US" sz="900" b="1" dirty="0"/>
                <a:t>RESULTS</a:t>
              </a:r>
            </a:p>
            <a:p>
              <a:pPr marL="85723" indent="-85723">
                <a:buFont typeface="Arial" panose="020B0604020202020204" pitchFamily="34" charset="0"/>
                <a:buChar char="•"/>
              </a:pPr>
              <a:r>
                <a:rPr lang="en-US" sz="900" dirty="0">
                  <a:solidFill>
                    <a:schemeClr val="tx1"/>
                  </a:solidFill>
                </a:rPr>
                <a:t>Deliverables include simulation testbed software, physical testbed, industry papers, DOE white papers</a:t>
              </a:r>
            </a:p>
            <a:p>
              <a:pPr marL="85723" indent="-85723">
                <a:buFont typeface="Arial" panose="020B0604020202020204" pitchFamily="34" charset="0"/>
                <a:buChar char="•"/>
              </a:pPr>
              <a:r>
                <a:rPr lang="en-US" sz="900" dirty="0">
                  <a:solidFill>
                    <a:schemeClr val="tx1"/>
                  </a:solidFill>
                </a:rPr>
                <a:t>Results will impact current charging infrastructure deployment and shape secure architectures and policy</a:t>
              </a:r>
            </a:p>
            <a:p>
              <a:endParaRPr lang="en-US" sz="900" b="1" dirty="0"/>
            </a:p>
          </p:txBody>
        </p:sp>
        <p:sp>
          <p:nvSpPr>
            <p:cNvPr id="17" name="Rectangle 16">
              <a:extLst>
                <a:ext uri="{FF2B5EF4-FFF2-40B4-BE49-F238E27FC236}">
                  <a16:creationId xmlns:a16="http://schemas.microsoft.com/office/drawing/2014/main" id="{37654D32-AD25-E741-99D1-1FFB7CFA218F}"/>
                </a:ext>
              </a:extLst>
            </p:cNvPr>
            <p:cNvSpPr/>
            <p:nvPr userDrawn="1"/>
          </p:nvSpPr>
          <p:spPr>
            <a:xfrm>
              <a:off x="6392591" y="1765436"/>
              <a:ext cx="2296383" cy="217954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en-US" sz="900" b="1" dirty="0"/>
                <a:t>CONTRIBUTION</a:t>
              </a:r>
            </a:p>
            <a:p>
              <a:r>
                <a:rPr lang="en-US" sz="900" dirty="0">
                  <a:solidFill>
                    <a:schemeClr val="tx1"/>
                  </a:solidFill>
                </a:rPr>
                <a:t>Techniques and tools developed apply to heavy vehicles which impact critical infrastructure, military operations, and commerce</a:t>
              </a:r>
            </a:p>
          </p:txBody>
        </p:sp>
        <p:sp>
          <p:nvSpPr>
            <p:cNvPr id="18" name="Rectangle 17">
              <a:extLst>
                <a:ext uri="{FF2B5EF4-FFF2-40B4-BE49-F238E27FC236}">
                  <a16:creationId xmlns:a16="http://schemas.microsoft.com/office/drawing/2014/main" id="{94C35AC7-582F-7D4E-ADFB-FDB003388826}"/>
                </a:ext>
              </a:extLst>
            </p:cNvPr>
            <p:cNvSpPr/>
            <p:nvPr userDrawn="1"/>
          </p:nvSpPr>
          <p:spPr>
            <a:xfrm>
              <a:off x="419100" y="4098842"/>
              <a:ext cx="4045324" cy="606508"/>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r>
                <a:rPr lang="en-US" sz="900" b="1" dirty="0"/>
                <a:t>ARGONNE CAPABILITIES</a:t>
              </a:r>
            </a:p>
          </p:txBody>
        </p:sp>
        <p:sp>
          <p:nvSpPr>
            <p:cNvPr id="19" name="Rectangle 18">
              <a:extLst>
                <a:ext uri="{FF2B5EF4-FFF2-40B4-BE49-F238E27FC236}">
                  <a16:creationId xmlns:a16="http://schemas.microsoft.com/office/drawing/2014/main" id="{52101D9A-0D44-9848-B7BE-578BE7238C03}"/>
                </a:ext>
              </a:extLst>
            </p:cNvPr>
            <p:cNvSpPr/>
            <p:nvPr userDrawn="1"/>
          </p:nvSpPr>
          <p:spPr>
            <a:xfrm>
              <a:off x="4643651" y="4098842"/>
              <a:ext cx="4045324" cy="606508"/>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r>
                <a:rPr lang="en-US" sz="900" b="1" dirty="0"/>
                <a:t>FUTURE OUTLOOK</a:t>
              </a:r>
            </a:p>
          </p:txBody>
        </p:sp>
      </p:grpSp>
    </p:spTree>
    <p:extLst>
      <p:ext uri="{BB962C8B-B14F-4D97-AF65-F5344CB8AC3E}">
        <p14:creationId xmlns:p14="http://schemas.microsoft.com/office/powerpoint/2010/main" val="17368171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47457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25" name="BASIC CONTENT SLIDEone or two lines for headline"/>
          <p:cNvSpPr txBox="1">
            <a:spLocks noGrp="1"/>
          </p:cNvSpPr>
          <p:nvPr>
            <p:ph type="title" hasCustomPrompt="1"/>
          </p:nvPr>
        </p:nvSpPr>
        <p:spPr>
          <a:prstGeom prst="rect">
            <a:avLst/>
          </a:prstGeom>
        </p:spPr>
        <p:txBody>
          <a:bodyPr/>
          <a:lstStyle/>
          <a:p>
            <a:r>
              <a:t>BASIC CONTENT SLIDEone or two lines for headline</a:t>
            </a:r>
          </a:p>
        </p:txBody>
      </p:sp>
      <p:sp>
        <p:nvSpPr>
          <p:cNvPr id="26" name="Body Level One…"/>
          <p:cNvSpPr txBox="1">
            <a:spLocks noGrp="1"/>
          </p:cNvSpPr>
          <p:nvPr>
            <p:ph type="body" idx="1" hasCustomPrompt="1"/>
          </p:nvPr>
        </p:nvSpPr>
        <p:spPr>
          <a:prstGeom prst="rect">
            <a:avLst/>
          </a:prstGeom>
        </p:spPr>
        <p:txBody>
          <a:bodyPr/>
          <a:lstStyle/>
          <a:p>
            <a:r>
              <a:t>Click to add 1st-level bullet. Click an icon below to add table, graph or other imagery.</a:t>
            </a:r>
          </a:p>
          <a:p>
            <a:pPr lvl="1"/>
            <a:endParaRPr/>
          </a:p>
          <a:p>
            <a:pPr lvl="2"/>
            <a:endParaRPr/>
          </a:p>
          <a:p>
            <a:pPr lvl="3"/>
            <a:endParaRPr/>
          </a:p>
          <a:p>
            <a:pPr lvl="4"/>
            <a:endParaRPr/>
          </a:p>
        </p:txBody>
      </p:sp>
      <p:sp>
        <p:nvSpPr>
          <p:cNvPr id="27" name="Text Placeholder 5"/>
          <p:cNvSpPr>
            <a:spLocks noGrp="1"/>
          </p:cNvSpPr>
          <p:nvPr>
            <p:ph type="body" sz="quarter" idx="21" hasCustomPrompt="1"/>
          </p:nvPr>
        </p:nvSpPr>
        <p:spPr>
          <a:xfrm>
            <a:off x="457200" y="1009911"/>
            <a:ext cx="8372903" cy="374788"/>
          </a:xfrm>
          <a:prstGeom prst="rect">
            <a:avLst/>
          </a:prstGeom>
        </p:spPr>
        <p:txBody>
          <a:bodyPr/>
          <a:lstStyle>
            <a:lvl1pPr marL="0" indent="0">
              <a:lnSpc>
                <a:spcPct val="90000"/>
              </a:lnSpc>
              <a:spcBef>
                <a:spcPts val="0"/>
              </a:spcBef>
              <a:buSzTx/>
              <a:buNone/>
              <a:defRPr sz="2000" b="1">
                <a:solidFill>
                  <a:schemeClr val="accent2"/>
                </a:solidFill>
              </a:defRPr>
            </a:lvl1pPr>
          </a:lstStyle>
          <a:p>
            <a:r>
              <a:t>Slide subtitle optional -  delete as needed</a:t>
            </a:r>
          </a:p>
        </p:txBody>
      </p:sp>
      <p:sp>
        <p:nvSpPr>
          <p:cNvPr id="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86765694"/>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3886A-0E80-19E3-08D1-EF88D41480BF}"/>
              </a:ext>
            </a:extLst>
          </p:cNvPr>
          <p:cNvSpPr>
            <a:spLocks noGrp="1"/>
          </p:cNvSpPr>
          <p:nvPr>
            <p:ph type="ctrTitle"/>
          </p:nvPr>
        </p:nvSpPr>
        <p:spPr>
          <a:xfrm>
            <a:off x="1143000" y="841375"/>
            <a:ext cx="6858000" cy="17907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2D0EAE-077A-7C2E-7FB2-5D51D13371E5}"/>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C25050-9CD0-C611-F29D-CEF8D621A9DE}"/>
              </a:ext>
            </a:extLst>
          </p:cNvPr>
          <p:cNvSpPr>
            <a:spLocks noGrp="1"/>
          </p:cNvSpPr>
          <p:nvPr>
            <p:ph type="dt" sz="half" idx="10"/>
          </p:nvPr>
        </p:nvSpPr>
        <p:spPr/>
        <p:txBody>
          <a:bodyPr/>
          <a:lstStyle/>
          <a:p>
            <a:fld id="{0AEB67F0-1744-4B4B-93A8-4A2BAA8F891F}" type="datetimeFigureOut">
              <a:rPr lang="en-US" smtClean="0"/>
              <a:t>8/10/2023</a:t>
            </a:fld>
            <a:endParaRPr lang="en-US"/>
          </a:p>
        </p:txBody>
      </p:sp>
      <p:sp>
        <p:nvSpPr>
          <p:cNvPr id="5" name="Footer Placeholder 4">
            <a:extLst>
              <a:ext uri="{FF2B5EF4-FFF2-40B4-BE49-F238E27FC236}">
                <a16:creationId xmlns:a16="http://schemas.microsoft.com/office/drawing/2014/main" id="{8D4763A8-4F9A-33B5-ECC6-A440D7756E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21B45E-1ADD-EFC9-F2A1-918B3C5974F1}"/>
              </a:ext>
            </a:extLst>
          </p:cNvPr>
          <p:cNvSpPr>
            <a:spLocks noGrp="1"/>
          </p:cNvSpPr>
          <p:nvPr>
            <p:ph type="sldNum" sz="quarter" idx="12"/>
          </p:nvPr>
        </p:nvSpPr>
        <p:spPr/>
        <p:txBody>
          <a:bodyPr/>
          <a:lstStyle/>
          <a:p>
            <a:fld id="{62CE195B-FF1C-45B7-9616-6C14B9816BCE}" type="slidenum">
              <a:rPr lang="en-US" smtClean="0"/>
              <a:t>‹#›</a:t>
            </a:fld>
            <a:endParaRPr lang="en-US"/>
          </a:p>
        </p:txBody>
      </p:sp>
    </p:spTree>
    <p:extLst>
      <p:ext uri="{BB962C8B-B14F-4D97-AF65-F5344CB8AC3E}">
        <p14:creationId xmlns:p14="http://schemas.microsoft.com/office/powerpoint/2010/main" val="37870347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A40D0-7ACF-4E8F-E1A7-5B6921DB7B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71E636-61AD-1E61-B88A-010DEB4D9A4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FA1CD6-EE7A-C854-ED2A-A73BFB3571CB}"/>
              </a:ext>
            </a:extLst>
          </p:cNvPr>
          <p:cNvSpPr>
            <a:spLocks noGrp="1"/>
          </p:cNvSpPr>
          <p:nvPr>
            <p:ph type="dt" sz="half" idx="10"/>
          </p:nvPr>
        </p:nvSpPr>
        <p:spPr/>
        <p:txBody>
          <a:bodyPr/>
          <a:lstStyle/>
          <a:p>
            <a:fld id="{0AEB67F0-1744-4B4B-93A8-4A2BAA8F891F}" type="datetimeFigureOut">
              <a:rPr lang="en-US" smtClean="0"/>
              <a:t>8/10/2023</a:t>
            </a:fld>
            <a:endParaRPr lang="en-US"/>
          </a:p>
        </p:txBody>
      </p:sp>
      <p:sp>
        <p:nvSpPr>
          <p:cNvPr id="5" name="Footer Placeholder 4">
            <a:extLst>
              <a:ext uri="{FF2B5EF4-FFF2-40B4-BE49-F238E27FC236}">
                <a16:creationId xmlns:a16="http://schemas.microsoft.com/office/drawing/2014/main" id="{7627294D-BA3E-A328-786C-CD8D043D83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DC6DFB-04E7-A866-C9ED-D26C20B74021}"/>
              </a:ext>
            </a:extLst>
          </p:cNvPr>
          <p:cNvSpPr>
            <a:spLocks noGrp="1"/>
          </p:cNvSpPr>
          <p:nvPr>
            <p:ph type="sldNum" sz="quarter" idx="12"/>
          </p:nvPr>
        </p:nvSpPr>
        <p:spPr/>
        <p:txBody>
          <a:bodyPr/>
          <a:lstStyle/>
          <a:p>
            <a:fld id="{62CE195B-FF1C-45B7-9616-6C14B9816BCE}" type="slidenum">
              <a:rPr lang="en-US" smtClean="0"/>
              <a:t>‹#›</a:t>
            </a:fld>
            <a:endParaRPr lang="en-US"/>
          </a:p>
        </p:txBody>
      </p:sp>
    </p:spTree>
    <p:extLst>
      <p:ext uri="{BB962C8B-B14F-4D97-AF65-F5344CB8AC3E}">
        <p14:creationId xmlns:p14="http://schemas.microsoft.com/office/powerpoint/2010/main" val="38882134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BA398-BE55-AD25-B892-9057E6C7CD02}"/>
              </a:ext>
            </a:extLst>
          </p:cNvPr>
          <p:cNvSpPr>
            <a:spLocks noGrp="1"/>
          </p:cNvSpPr>
          <p:nvPr>
            <p:ph type="title"/>
          </p:nvPr>
        </p:nvSpPr>
        <p:spPr>
          <a:xfrm>
            <a:off x="623888" y="1282700"/>
            <a:ext cx="7886700" cy="21399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45D4A78-3ED2-D959-63BB-F4CAA1909615}"/>
              </a:ext>
            </a:extLst>
          </p:cNvPr>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89D148-698A-C93A-8EFA-F8E09BF2965D}"/>
              </a:ext>
            </a:extLst>
          </p:cNvPr>
          <p:cNvSpPr>
            <a:spLocks noGrp="1"/>
          </p:cNvSpPr>
          <p:nvPr>
            <p:ph type="dt" sz="half" idx="10"/>
          </p:nvPr>
        </p:nvSpPr>
        <p:spPr/>
        <p:txBody>
          <a:bodyPr/>
          <a:lstStyle/>
          <a:p>
            <a:fld id="{0AEB67F0-1744-4B4B-93A8-4A2BAA8F891F}" type="datetimeFigureOut">
              <a:rPr lang="en-US" smtClean="0"/>
              <a:t>8/10/2023</a:t>
            </a:fld>
            <a:endParaRPr lang="en-US"/>
          </a:p>
        </p:txBody>
      </p:sp>
      <p:sp>
        <p:nvSpPr>
          <p:cNvPr id="5" name="Footer Placeholder 4">
            <a:extLst>
              <a:ext uri="{FF2B5EF4-FFF2-40B4-BE49-F238E27FC236}">
                <a16:creationId xmlns:a16="http://schemas.microsoft.com/office/drawing/2014/main" id="{A86E0F69-63B8-0552-7156-10C8614E46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2AFA0A-EF86-9C2E-CD12-C7622D19DB4A}"/>
              </a:ext>
            </a:extLst>
          </p:cNvPr>
          <p:cNvSpPr>
            <a:spLocks noGrp="1"/>
          </p:cNvSpPr>
          <p:nvPr>
            <p:ph type="sldNum" sz="quarter" idx="12"/>
          </p:nvPr>
        </p:nvSpPr>
        <p:spPr/>
        <p:txBody>
          <a:bodyPr/>
          <a:lstStyle/>
          <a:p>
            <a:fld id="{62CE195B-FF1C-45B7-9616-6C14B9816BCE}" type="slidenum">
              <a:rPr lang="en-US" smtClean="0"/>
              <a:t>‹#›</a:t>
            </a:fld>
            <a:endParaRPr lang="en-US"/>
          </a:p>
        </p:txBody>
      </p:sp>
    </p:spTree>
    <p:extLst>
      <p:ext uri="{BB962C8B-B14F-4D97-AF65-F5344CB8AC3E}">
        <p14:creationId xmlns:p14="http://schemas.microsoft.com/office/powerpoint/2010/main" val="9593678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A5EDC-673B-5371-D171-B8B4FAD914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49FBBE-7D3A-D425-C44A-74951B19DC99}"/>
              </a:ext>
            </a:extLst>
          </p:cNvPr>
          <p:cNvSpPr>
            <a:spLocks noGrp="1"/>
          </p:cNvSpPr>
          <p:nvPr>
            <p:ph sz="half" idx="1"/>
          </p:nvPr>
        </p:nvSpPr>
        <p:spPr>
          <a:xfrm>
            <a:off x="62865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9DC54DB-D33A-61B9-D419-E9EE5443C36E}"/>
              </a:ext>
            </a:extLst>
          </p:cNvPr>
          <p:cNvSpPr>
            <a:spLocks noGrp="1"/>
          </p:cNvSpPr>
          <p:nvPr>
            <p:ph sz="half" idx="2"/>
          </p:nvPr>
        </p:nvSpPr>
        <p:spPr>
          <a:xfrm>
            <a:off x="464820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A88BEE7-9D51-FB18-CB04-7229EEEA22D0}"/>
              </a:ext>
            </a:extLst>
          </p:cNvPr>
          <p:cNvSpPr>
            <a:spLocks noGrp="1"/>
          </p:cNvSpPr>
          <p:nvPr>
            <p:ph type="dt" sz="half" idx="10"/>
          </p:nvPr>
        </p:nvSpPr>
        <p:spPr/>
        <p:txBody>
          <a:bodyPr/>
          <a:lstStyle/>
          <a:p>
            <a:fld id="{0AEB67F0-1744-4B4B-93A8-4A2BAA8F891F}" type="datetimeFigureOut">
              <a:rPr lang="en-US" smtClean="0"/>
              <a:t>8/10/2023</a:t>
            </a:fld>
            <a:endParaRPr lang="en-US"/>
          </a:p>
        </p:txBody>
      </p:sp>
      <p:sp>
        <p:nvSpPr>
          <p:cNvPr id="6" name="Footer Placeholder 5">
            <a:extLst>
              <a:ext uri="{FF2B5EF4-FFF2-40B4-BE49-F238E27FC236}">
                <a16:creationId xmlns:a16="http://schemas.microsoft.com/office/drawing/2014/main" id="{7E620B2E-7235-BBB0-35F2-79CD65FEBE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C6FD69-46C7-4249-2097-D39FB6AE4932}"/>
              </a:ext>
            </a:extLst>
          </p:cNvPr>
          <p:cNvSpPr>
            <a:spLocks noGrp="1"/>
          </p:cNvSpPr>
          <p:nvPr>
            <p:ph type="sldNum" sz="quarter" idx="12"/>
          </p:nvPr>
        </p:nvSpPr>
        <p:spPr/>
        <p:txBody>
          <a:bodyPr/>
          <a:lstStyle/>
          <a:p>
            <a:fld id="{62CE195B-FF1C-45B7-9616-6C14B9816BCE}" type="slidenum">
              <a:rPr lang="en-US" smtClean="0"/>
              <a:t>‹#›</a:t>
            </a:fld>
            <a:endParaRPr lang="en-US"/>
          </a:p>
        </p:txBody>
      </p:sp>
    </p:spTree>
    <p:extLst>
      <p:ext uri="{BB962C8B-B14F-4D97-AF65-F5344CB8AC3E}">
        <p14:creationId xmlns:p14="http://schemas.microsoft.com/office/powerpoint/2010/main" val="3152497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4F145-DC72-FED6-EB71-C0E202BBE96C}"/>
              </a:ext>
            </a:extLst>
          </p:cNvPr>
          <p:cNvSpPr>
            <a:spLocks noGrp="1"/>
          </p:cNvSpPr>
          <p:nvPr>
            <p:ph type="title"/>
          </p:nvPr>
        </p:nvSpPr>
        <p:spPr>
          <a:xfrm>
            <a:off x="630238" y="274638"/>
            <a:ext cx="7886700" cy="993775"/>
          </a:xfrm>
        </p:spPr>
        <p:txBody>
          <a:bodyPr/>
          <a:lstStyle/>
          <a:p>
            <a:r>
              <a:rPr lang="en-US"/>
              <a:t>Click to edit Master title style</a:t>
            </a:r>
          </a:p>
        </p:txBody>
      </p:sp>
      <p:sp>
        <p:nvSpPr>
          <p:cNvPr id="3" name="Text Placeholder 2">
            <a:extLst>
              <a:ext uri="{FF2B5EF4-FFF2-40B4-BE49-F238E27FC236}">
                <a16:creationId xmlns:a16="http://schemas.microsoft.com/office/drawing/2014/main" id="{657A695C-009B-AC11-FE7B-649A78C323EB}"/>
              </a:ext>
            </a:extLst>
          </p:cNvPr>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7ED043-DF55-1ED7-8C4B-89B82B06D6C1}"/>
              </a:ext>
            </a:extLst>
          </p:cNvPr>
          <p:cNvSpPr>
            <a:spLocks noGrp="1"/>
          </p:cNvSpPr>
          <p:nvPr>
            <p:ph sz="half" idx="2"/>
          </p:nvPr>
        </p:nvSpPr>
        <p:spPr>
          <a:xfrm>
            <a:off x="630238" y="1879600"/>
            <a:ext cx="3868737"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BF9973-186C-1E33-0448-B20ABAEC7161}"/>
              </a:ext>
            </a:extLst>
          </p:cNvPr>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37FA171-0A76-A440-08D6-80A22B166131}"/>
              </a:ext>
            </a:extLst>
          </p:cNvPr>
          <p:cNvSpPr>
            <a:spLocks noGrp="1"/>
          </p:cNvSpPr>
          <p:nvPr>
            <p:ph sz="quarter" idx="4"/>
          </p:nvPr>
        </p:nvSpPr>
        <p:spPr>
          <a:xfrm>
            <a:off x="4629150" y="1879600"/>
            <a:ext cx="3887788"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455AE45-0F30-ADCB-7D0A-4E539CED9B08}"/>
              </a:ext>
            </a:extLst>
          </p:cNvPr>
          <p:cNvSpPr>
            <a:spLocks noGrp="1"/>
          </p:cNvSpPr>
          <p:nvPr>
            <p:ph type="dt" sz="half" idx="10"/>
          </p:nvPr>
        </p:nvSpPr>
        <p:spPr/>
        <p:txBody>
          <a:bodyPr/>
          <a:lstStyle/>
          <a:p>
            <a:fld id="{0AEB67F0-1744-4B4B-93A8-4A2BAA8F891F}" type="datetimeFigureOut">
              <a:rPr lang="en-US" smtClean="0"/>
              <a:t>8/10/2023</a:t>
            </a:fld>
            <a:endParaRPr lang="en-US"/>
          </a:p>
        </p:txBody>
      </p:sp>
      <p:sp>
        <p:nvSpPr>
          <p:cNvPr id="8" name="Footer Placeholder 7">
            <a:extLst>
              <a:ext uri="{FF2B5EF4-FFF2-40B4-BE49-F238E27FC236}">
                <a16:creationId xmlns:a16="http://schemas.microsoft.com/office/drawing/2014/main" id="{88FE243C-00F8-1141-0724-A5102E7BD3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2EA50C-C039-FFD4-36C1-2E7B4ECE389E}"/>
              </a:ext>
            </a:extLst>
          </p:cNvPr>
          <p:cNvSpPr>
            <a:spLocks noGrp="1"/>
          </p:cNvSpPr>
          <p:nvPr>
            <p:ph type="sldNum" sz="quarter" idx="12"/>
          </p:nvPr>
        </p:nvSpPr>
        <p:spPr/>
        <p:txBody>
          <a:bodyPr/>
          <a:lstStyle/>
          <a:p>
            <a:fld id="{62CE195B-FF1C-45B7-9616-6C14B9816BCE}" type="slidenum">
              <a:rPr lang="en-US" smtClean="0"/>
              <a:t>‹#›</a:t>
            </a:fld>
            <a:endParaRPr lang="en-US"/>
          </a:p>
        </p:txBody>
      </p:sp>
    </p:spTree>
    <p:extLst>
      <p:ext uri="{BB962C8B-B14F-4D97-AF65-F5344CB8AC3E}">
        <p14:creationId xmlns:p14="http://schemas.microsoft.com/office/powerpoint/2010/main" val="22733465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6CDE6-C0E9-A011-B897-939AD9522D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B14DA2-2AB2-F8CD-D169-6939D871E637}"/>
              </a:ext>
            </a:extLst>
          </p:cNvPr>
          <p:cNvSpPr>
            <a:spLocks noGrp="1"/>
          </p:cNvSpPr>
          <p:nvPr>
            <p:ph type="dt" sz="half" idx="10"/>
          </p:nvPr>
        </p:nvSpPr>
        <p:spPr/>
        <p:txBody>
          <a:bodyPr/>
          <a:lstStyle/>
          <a:p>
            <a:fld id="{0AEB67F0-1744-4B4B-93A8-4A2BAA8F891F}" type="datetimeFigureOut">
              <a:rPr lang="en-US" smtClean="0"/>
              <a:t>8/10/2023</a:t>
            </a:fld>
            <a:endParaRPr lang="en-US"/>
          </a:p>
        </p:txBody>
      </p:sp>
      <p:sp>
        <p:nvSpPr>
          <p:cNvPr id="4" name="Footer Placeholder 3">
            <a:extLst>
              <a:ext uri="{FF2B5EF4-FFF2-40B4-BE49-F238E27FC236}">
                <a16:creationId xmlns:a16="http://schemas.microsoft.com/office/drawing/2014/main" id="{BF7B172B-DC12-4F04-AC61-B0B3DB4B48E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4B7C418-5675-3A35-E034-2C8BC50B498E}"/>
              </a:ext>
            </a:extLst>
          </p:cNvPr>
          <p:cNvSpPr>
            <a:spLocks noGrp="1"/>
          </p:cNvSpPr>
          <p:nvPr>
            <p:ph type="sldNum" sz="quarter" idx="12"/>
          </p:nvPr>
        </p:nvSpPr>
        <p:spPr/>
        <p:txBody>
          <a:bodyPr/>
          <a:lstStyle/>
          <a:p>
            <a:fld id="{62CE195B-FF1C-45B7-9616-6C14B9816BCE}" type="slidenum">
              <a:rPr lang="en-US" smtClean="0"/>
              <a:t>‹#›</a:t>
            </a:fld>
            <a:endParaRPr lang="en-US"/>
          </a:p>
        </p:txBody>
      </p:sp>
    </p:spTree>
    <p:extLst>
      <p:ext uri="{BB962C8B-B14F-4D97-AF65-F5344CB8AC3E}">
        <p14:creationId xmlns:p14="http://schemas.microsoft.com/office/powerpoint/2010/main" val="9220792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58DB75F-C71C-910C-C817-4A52340964D1}"/>
              </a:ext>
            </a:extLst>
          </p:cNvPr>
          <p:cNvSpPr>
            <a:spLocks noGrp="1"/>
          </p:cNvSpPr>
          <p:nvPr>
            <p:ph type="dt" sz="half" idx="10"/>
          </p:nvPr>
        </p:nvSpPr>
        <p:spPr/>
        <p:txBody>
          <a:bodyPr/>
          <a:lstStyle/>
          <a:p>
            <a:fld id="{0AEB67F0-1744-4B4B-93A8-4A2BAA8F891F}" type="datetimeFigureOut">
              <a:rPr lang="en-US" smtClean="0"/>
              <a:t>8/10/2023</a:t>
            </a:fld>
            <a:endParaRPr lang="en-US"/>
          </a:p>
        </p:txBody>
      </p:sp>
      <p:sp>
        <p:nvSpPr>
          <p:cNvPr id="3" name="Footer Placeholder 2">
            <a:extLst>
              <a:ext uri="{FF2B5EF4-FFF2-40B4-BE49-F238E27FC236}">
                <a16:creationId xmlns:a16="http://schemas.microsoft.com/office/drawing/2014/main" id="{76FDC8C7-5033-7A1B-7BCE-C5FA4AD677F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6EBC883-E67B-BCC8-B623-6F0EDB958503}"/>
              </a:ext>
            </a:extLst>
          </p:cNvPr>
          <p:cNvSpPr>
            <a:spLocks noGrp="1"/>
          </p:cNvSpPr>
          <p:nvPr>
            <p:ph type="sldNum" sz="quarter" idx="12"/>
          </p:nvPr>
        </p:nvSpPr>
        <p:spPr/>
        <p:txBody>
          <a:bodyPr/>
          <a:lstStyle/>
          <a:p>
            <a:fld id="{62CE195B-FF1C-45B7-9616-6C14B9816BCE}" type="slidenum">
              <a:rPr lang="en-US" smtClean="0"/>
              <a:t>‹#›</a:t>
            </a:fld>
            <a:endParaRPr lang="en-US"/>
          </a:p>
        </p:txBody>
      </p:sp>
    </p:spTree>
    <p:extLst>
      <p:ext uri="{BB962C8B-B14F-4D97-AF65-F5344CB8AC3E}">
        <p14:creationId xmlns:p14="http://schemas.microsoft.com/office/powerpoint/2010/main" val="28991544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7F9FD-2A07-279C-A4C6-AB4403465635}"/>
              </a:ext>
            </a:extLst>
          </p:cNvPr>
          <p:cNvSpPr>
            <a:spLocks noGrp="1"/>
          </p:cNvSpPr>
          <p:nvPr>
            <p:ph type="title"/>
          </p:nvPr>
        </p:nvSpPr>
        <p:spPr>
          <a:xfrm>
            <a:off x="630238" y="342900"/>
            <a:ext cx="2949575" cy="120015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88B41B-617D-2932-8BB6-60DE44D86DC8}"/>
              </a:ext>
            </a:extLst>
          </p:cNvPr>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D1DF082-3CD2-E1A0-91C4-5C1EF5E25CD8}"/>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64E939-5F75-B725-0BFA-A727A800F0B5}"/>
              </a:ext>
            </a:extLst>
          </p:cNvPr>
          <p:cNvSpPr>
            <a:spLocks noGrp="1"/>
          </p:cNvSpPr>
          <p:nvPr>
            <p:ph type="dt" sz="half" idx="10"/>
          </p:nvPr>
        </p:nvSpPr>
        <p:spPr/>
        <p:txBody>
          <a:bodyPr/>
          <a:lstStyle/>
          <a:p>
            <a:fld id="{0AEB67F0-1744-4B4B-93A8-4A2BAA8F891F}" type="datetimeFigureOut">
              <a:rPr lang="en-US" smtClean="0"/>
              <a:t>8/10/2023</a:t>
            </a:fld>
            <a:endParaRPr lang="en-US"/>
          </a:p>
        </p:txBody>
      </p:sp>
      <p:sp>
        <p:nvSpPr>
          <p:cNvPr id="6" name="Footer Placeholder 5">
            <a:extLst>
              <a:ext uri="{FF2B5EF4-FFF2-40B4-BE49-F238E27FC236}">
                <a16:creationId xmlns:a16="http://schemas.microsoft.com/office/drawing/2014/main" id="{B39E5643-DA91-BE54-D5B5-40D711EAD2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CE1C79-AF50-B7C5-94FA-C93FDEC146E5}"/>
              </a:ext>
            </a:extLst>
          </p:cNvPr>
          <p:cNvSpPr>
            <a:spLocks noGrp="1"/>
          </p:cNvSpPr>
          <p:nvPr>
            <p:ph type="sldNum" sz="quarter" idx="12"/>
          </p:nvPr>
        </p:nvSpPr>
        <p:spPr/>
        <p:txBody>
          <a:bodyPr/>
          <a:lstStyle/>
          <a:p>
            <a:fld id="{62CE195B-FF1C-45B7-9616-6C14B9816BCE}" type="slidenum">
              <a:rPr lang="en-US" smtClean="0"/>
              <a:t>‹#›</a:t>
            </a:fld>
            <a:endParaRPr lang="en-US"/>
          </a:p>
        </p:txBody>
      </p:sp>
    </p:spTree>
    <p:extLst>
      <p:ext uri="{BB962C8B-B14F-4D97-AF65-F5344CB8AC3E}">
        <p14:creationId xmlns:p14="http://schemas.microsoft.com/office/powerpoint/2010/main" val="12763509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47D5F-B5C7-8C35-9A93-69F646152D44}"/>
              </a:ext>
            </a:extLst>
          </p:cNvPr>
          <p:cNvSpPr>
            <a:spLocks noGrp="1"/>
          </p:cNvSpPr>
          <p:nvPr>
            <p:ph type="title"/>
          </p:nvPr>
        </p:nvSpPr>
        <p:spPr>
          <a:xfrm>
            <a:off x="630238" y="342900"/>
            <a:ext cx="2949575" cy="120015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D955D7-794A-E4D0-7CA2-62C86A9A96C7}"/>
              </a:ext>
            </a:extLst>
          </p:cNvPr>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2133AB-035F-E867-BA75-DD348248A7DC}"/>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941897-87D0-1489-C134-A554D77B74E7}"/>
              </a:ext>
            </a:extLst>
          </p:cNvPr>
          <p:cNvSpPr>
            <a:spLocks noGrp="1"/>
          </p:cNvSpPr>
          <p:nvPr>
            <p:ph type="dt" sz="half" idx="10"/>
          </p:nvPr>
        </p:nvSpPr>
        <p:spPr/>
        <p:txBody>
          <a:bodyPr/>
          <a:lstStyle/>
          <a:p>
            <a:fld id="{0AEB67F0-1744-4B4B-93A8-4A2BAA8F891F}" type="datetimeFigureOut">
              <a:rPr lang="en-US" smtClean="0"/>
              <a:t>8/10/2023</a:t>
            </a:fld>
            <a:endParaRPr lang="en-US"/>
          </a:p>
        </p:txBody>
      </p:sp>
      <p:sp>
        <p:nvSpPr>
          <p:cNvPr id="6" name="Footer Placeholder 5">
            <a:extLst>
              <a:ext uri="{FF2B5EF4-FFF2-40B4-BE49-F238E27FC236}">
                <a16:creationId xmlns:a16="http://schemas.microsoft.com/office/drawing/2014/main" id="{AFA20DEB-EE39-EAA9-5036-2D6D2A257E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4D3B90-5565-4AEA-C0D0-E69F976B9F79}"/>
              </a:ext>
            </a:extLst>
          </p:cNvPr>
          <p:cNvSpPr>
            <a:spLocks noGrp="1"/>
          </p:cNvSpPr>
          <p:nvPr>
            <p:ph type="sldNum" sz="quarter" idx="12"/>
          </p:nvPr>
        </p:nvSpPr>
        <p:spPr/>
        <p:txBody>
          <a:bodyPr/>
          <a:lstStyle/>
          <a:p>
            <a:fld id="{62CE195B-FF1C-45B7-9616-6C14B9816BCE}" type="slidenum">
              <a:rPr lang="en-US" smtClean="0"/>
              <a:t>‹#›</a:t>
            </a:fld>
            <a:endParaRPr lang="en-US"/>
          </a:p>
        </p:txBody>
      </p:sp>
    </p:spTree>
    <p:extLst>
      <p:ext uri="{BB962C8B-B14F-4D97-AF65-F5344CB8AC3E}">
        <p14:creationId xmlns:p14="http://schemas.microsoft.com/office/powerpoint/2010/main" val="31675612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47581-2135-73E9-7DC7-0D52E454CDE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EAE5C18-DB7A-07D9-B382-DAB51379E6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A14994-A08A-7245-93E0-651F01E84F6F}"/>
              </a:ext>
            </a:extLst>
          </p:cNvPr>
          <p:cNvSpPr>
            <a:spLocks noGrp="1"/>
          </p:cNvSpPr>
          <p:nvPr>
            <p:ph type="dt" sz="half" idx="10"/>
          </p:nvPr>
        </p:nvSpPr>
        <p:spPr/>
        <p:txBody>
          <a:bodyPr/>
          <a:lstStyle/>
          <a:p>
            <a:fld id="{0AEB67F0-1744-4B4B-93A8-4A2BAA8F891F}" type="datetimeFigureOut">
              <a:rPr lang="en-US" smtClean="0"/>
              <a:t>8/10/2023</a:t>
            </a:fld>
            <a:endParaRPr lang="en-US"/>
          </a:p>
        </p:txBody>
      </p:sp>
      <p:sp>
        <p:nvSpPr>
          <p:cNvPr id="5" name="Footer Placeholder 4">
            <a:extLst>
              <a:ext uri="{FF2B5EF4-FFF2-40B4-BE49-F238E27FC236}">
                <a16:creationId xmlns:a16="http://schemas.microsoft.com/office/drawing/2014/main" id="{2C8FFF10-2059-80B2-06D9-6539E82F43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4EC06F-F558-CF19-1445-AB8B31D28834}"/>
              </a:ext>
            </a:extLst>
          </p:cNvPr>
          <p:cNvSpPr>
            <a:spLocks noGrp="1"/>
          </p:cNvSpPr>
          <p:nvPr>
            <p:ph type="sldNum" sz="quarter" idx="12"/>
          </p:nvPr>
        </p:nvSpPr>
        <p:spPr/>
        <p:txBody>
          <a:bodyPr/>
          <a:lstStyle/>
          <a:p>
            <a:fld id="{62CE195B-FF1C-45B7-9616-6C14B9816BCE}" type="slidenum">
              <a:rPr lang="en-US" smtClean="0"/>
              <a:t>‹#›</a:t>
            </a:fld>
            <a:endParaRPr lang="en-US"/>
          </a:p>
        </p:txBody>
      </p:sp>
    </p:spTree>
    <p:extLst>
      <p:ext uri="{BB962C8B-B14F-4D97-AF65-F5344CB8AC3E}">
        <p14:creationId xmlns:p14="http://schemas.microsoft.com/office/powerpoint/2010/main" val="31160298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B40C3E-E6FB-5806-702F-F797CEEA4A8D}"/>
              </a:ext>
            </a:extLst>
          </p:cNvPr>
          <p:cNvSpPr>
            <a:spLocks noGrp="1"/>
          </p:cNvSpPr>
          <p:nvPr>
            <p:ph type="title" orient="vert"/>
          </p:nvPr>
        </p:nvSpPr>
        <p:spPr>
          <a:xfrm>
            <a:off x="6543675" y="274638"/>
            <a:ext cx="1971675" cy="43576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7E51A3-CFAA-A80E-1080-C90283CB08E8}"/>
              </a:ext>
            </a:extLst>
          </p:cNvPr>
          <p:cNvSpPr>
            <a:spLocks noGrp="1"/>
          </p:cNvSpPr>
          <p:nvPr>
            <p:ph type="body" orient="vert" idx="1"/>
          </p:nvPr>
        </p:nvSpPr>
        <p:spPr>
          <a:xfrm>
            <a:off x="628650" y="274638"/>
            <a:ext cx="5762625" cy="4357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9C7745-B72D-9E4A-987B-E39E08F97FC0}"/>
              </a:ext>
            </a:extLst>
          </p:cNvPr>
          <p:cNvSpPr>
            <a:spLocks noGrp="1"/>
          </p:cNvSpPr>
          <p:nvPr>
            <p:ph type="dt" sz="half" idx="10"/>
          </p:nvPr>
        </p:nvSpPr>
        <p:spPr/>
        <p:txBody>
          <a:bodyPr/>
          <a:lstStyle/>
          <a:p>
            <a:fld id="{0AEB67F0-1744-4B4B-93A8-4A2BAA8F891F}" type="datetimeFigureOut">
              <a:rPr lang="en-US" smtClean="0"/>
              <a:t>8/10/2023</a:t>
            </a:fld>
            <a:endParaRPr lang="en-US"/>
          </a:p>
        </p:txBody>
      </p:sp>
      <p:sp>
        <p:nvSpPr>
          <p:cNvPr id="5" name="Footer Placeholder 4">
            <a:extLst>
              <a:ext uri="{FF2B5EF4-FFF2-40B4-BE49-F238E27FC236}">
                <a16:creationId xmlns:a16="http://schemas.microsoft.com/office/drawing/2014/main" id="{83AAD96D-CA41-B7BD-8ACD-D0D87DCFC3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E69859-5BCE-7606-5AEC-51328875F828}"/>
              </a:ext>
            </a:extLst>
          </p:cNvPr>
          <p:cNvSpPr>
            <a:spLocks noGrp="1"/>
          </p:cNvSpPr>
          <p:nvPr>
            <p:ph type="sldNum" sz="quarter" idx="12"/>
          </p:nvPr>
        </p:nvSpPr>
        <p:spPr/>
        <p:txBody>
          <a:bodyPr/>
          <a:lstStyle/>
          <a:p>
            <a:fld id="{62CE195B-FF1C-45B7-9616-6C14B9816BCE}" type="slidenum">
              <a:rPr lang="en-US" smtClean="0"/>
              <a:t>‹#›</a:t>
            </a:fld>
            <a:endParaRPr lang="en-US"/>
          </a:p>
        </p:txBody>
      </p:sp>
    </p:spTree>
    <p:extLst>
      <p:ext uri="{BB962C8B-B14F-4D97-AF65-F5344CB8AC3E}">
        <p14:creationId xmlns:p14="http://schemas.microsoft.com/office/powerpoint/2010/main" val="253104159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2.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2" descr="C:\Users\amiesen\Desktop\anlrgbpptlogo.png"/>
          <p:cNvPicPr>
            <a:picLocks noChangeAspect="1" noChangeArrowheads="1"/>
          </p:cNvPicPr>
          <p:nvPr/>
        </p:nvPicPr>
        <p:blipFill>
          <a:blip r:embed="rId36" cstate="hqprint">
            <a:extLst>
              <a:ext uri="{28A0092B-C50C-407E-A947-70E740481C1C}">
                <a14:useLocalDpi xmlns:a14="http://schemas.microsoft.com/office/drawing/2010/main"/>
              </a:ext>
            </a:extLst>
          </a:blip>
          <a:srcRect/>
          <a:stretch>
            <a:fillRect/>
          </a:stretch>
        </p:blipFill>
        <p:spPr bwMode="auto">
          <a:xfrm>
            <a:off x="8111490" y="4799992"/>
            <a:ext cx="775768" cy="279469"/>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Placeholder 1"/>
          <p:cNvSpPr>
            <a:spLocks noGrp="1"/>
          </p:cNvSpPr>
          <p:nvPr>
            <p:ph type="title"/>
          </p:nvPr>
        </p:nvSpPr>
        <p:spPr>
          <a:xfrm>
            <a:off x="457201" y="358378"/>
            <a:ext cx="8372901" cy="621711"/>
          </a:xfrm>
          <a:prstGeom prst="rect">
            <a:avLst/>
          </a:prstGeom>
        </p:spPr>
        <p:txBody>
          <a:bodyPr vert="horz" lIns="0" tIns="0" rIns="0" bIns="0" rtlCol="0" anchor="b">
            <a:noAutofit/>
          </a:bodyPr>
          <a:lstStyle/>
          <a:p>
            <a:r>
              <a:rPr lang="en-US" dirty="0"/>
              <a:t>Headline in all caps </a:t>
            </a:r>
            <a:r>
              <a:rPr lang="en-US" dirty="0" err="1"/>
              <a:t>28pt</a:t>
            </a:r>
            <a:r>
              <a:rPr lang="en-US" dirty="0"/>
              <a:t> </a:t>
            </a:r>
            <a:br>
              <a:rPr lang="en-US" dirty="0"/>
            </a:br>
            <a:r>
              <a:rPr lang="en-US" dirty="0"/>
              <a:t>preferred as one or two lines</a:t>
            </a:r>
          </a:p>
        </p:txBody>
      </p:sp>
      <p:sp>
        <p:nvSpPr>
          <p:cNvPr id="3" name="Text Placeholder 2"/>
          <p:cNvSpPr>
            <a:spLocks noGrp="1"/>
          </p:cNvSpPr>
          <p:nvPr>
            <p:ph type="body" idx="1"/>
          </p:nvPr>
        </p:nvSpPr>
        <p:spPr>
          <a:xfrm>
            <a:off x="457201" y="1393826"/>
            <a:ext cx="8372901" cy="3317081"/>
          </a:xfrm>
          <a:prstGeom prst="rect">
            <a:avLst/>
          </a:prstGeom>
        </p:spPr>
        <p:txBody>
          <a:bodyPr vert="horz" lIns="0" tIns="0" rIns="0" bIns="45720" rtlCol="0">
            <a:noAutofit/>
          </a:bodyPr>
          <a:lstStyle/>
          <a:p>
            <a:pPr lvl="0"/>
            <a:r>
              <a:rPr lang="en-US" dirty="0"/>
              <a:t>Click to add 1st-level bullet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4343400" y="4855282"/>
            <a:ext cx="457200" cy="137160"/>
          </a:xfrm>
          <a:prstGeom prst="rect">
            <a:avLst/>
          </a:prstGeom>
        </p:spPr>
        <p:txBody>
          <a:bodyPr vert="horz" lIns="0" tIns="45720" rIns="0" bIns="0" rtlCol="0" anchor="b"/>
          <a:lstStyle>
            <a:lvl1pPr algn="ctr">
              <a:defRPr sz="1000">
                <a:solidFill>
                  <a:schemeClr val="bg1">
                    <a:lumMod val="50000"/>
                  </a:schemeClr>
                </a:solidFill>
              </a:defRPr>
            </a:lvl1pPr>
          </a:lstStyle>
          <a:p>
            <a:fld id="{AEFAAC5A-9C4F-4278-920D-DF2BAB595749}" type="slidenum">
              <a:rPr lang="en-US" smtClean="0"/>
              <a:pPr/>
              <a:t>‹#›</a:t>
            </a:fld>
            <a:endParaRPr lang="en-US" dirty="0"/>
          </a:p>
        </p:txBody>
      </p:sp>
      <p:sp>
        <p:nvSpPr>
          <p:cNvPr id="49" name="Rectangle 48"/>
          <p:cNvSpPr/>
          <p:nvPr/>
        </p:nvSpPr>
        <p:spPr>
          <a:xfrm>
            <a:off x="0" y="-2"/>
            <a:ext cx="228600" cy="5143502"/>
          </a:xfrm>
          <a:prstGeom prst="rect">
            <a:avLst/>
          </a:prstGeom>
          <a:solidFill>
            <a:schemeClr val="accent1"/>
          </a:solidFill>
          <a:ln>
            <a:noFill/>
          </a:ln>
        </p:spPr>
        <p:txBody>
          <a:bodyPr vert="horz" wrap="square" lIns="91440" tIns="45720" rIns="91440" bIns="0" numCol="1" anchor="b" anchorCtr="0" compatLnSpc="1">
            <a:prstTxWarp prst="textNoShape">
              <a:avLst/>
            </a:prstTxWarp>
          </a:bodyPr>
          <a:lstStyle/>
          <a:p>
            <a:pPr lvl="0"/>
            <a:endParaRPr lang="en-US" sz="100">
              <a:solidFill>
                <a:schemeClr val="accent1"/>
              </a:solidFill>
            </a:endParaRPr>
          </a:p>
        </p:txBody>
      </p:sp>
      <p:pic>
        <p:nvPicPr>
          <p:cNvPr id="8" name="Picture 7"/>
          <p:cNvPicPr>
            <a:picLocks noChangeAspect="1"/>
          </p:cNvPicPr>
          <p:nvPr userDrawn="1"/>
        </p:nvPicPr>
        <p:blipFill>
          <a:blip r:embed="rId37" cstate="hqprint">
            <a:extLst>
              <a:ext uri="{28A0092B-C50C-407E-A947-70E740481C1C}">
                <a14:useLocalDpi xmlns:a14="http://schemas.microsoft.com/office/drawing/2010/main"/>
              </a:ext>
            </a:extLst>
          </a:blip>
          <a:stretch>
            <a:fillRect/>
          </a:stretch>
        </p:blipFill>
        <p:spPr>
          <a:xfrm>
            <a:off x="457201" y="4827084"/>
            <a:ext cx="1418753" cy="180440"/>
          </a:xfrm>
          <a:prstGeom prst="rect">
            <a:avLst/>
          </a:prstGeom>
        </p:spPr>
      </p:pic>
    </p:spTree>
    <p:extLst>
      <p:ext uri="{BB962C8B-B14F-4D97-AF65-F5344CB8AC3E}">
        <p14:creationId xmlns:p14="http://schemas.microsoft.com/office/powerpoint/2010/main" val="335335535"/>
      </p:ext>
    </p:extLst>
  </p:cSld>
  <p:clrMap bg1="lt1" tx1="dk1" bg2="lt2" tx2="dk2" accent1="accent1" accent2="accent2" accent3="accent3" accent4="accent4" accent5="accent5" accent6="accent6" hlink="hlink" folHlink="folHlink"/>
  <p:sldLayoutIdLst>
    <p:sldLayoutId id="2147483737" r:id="rId1"/>
    <p:sldLayoutId id="2147483686" r:id="rId2"/>
    <p:sldLayoutId id="2147483687" r:id="rId3"/>
    <p:sldLayoutId id="2147483688" r:id="rId4"/>
    <p:sldLayoutId id="2147483690" r:id="rId5"/>
    <p:sldLayoutId id="2147483774" r:id="rId6"/>
    <p:sldLayoutId id="2147483711" r:id="rId7"/>
    <p:sldLayoutId id="2147483692" r:id="rId8"/>
    <p:sldLayoutId id="2147483693" r:id="rId9"/>
    <p:sldLayoutId id="2147483776" r:id="rId10"/>
    <p:sldLayoutId id="2147483709" r:id="rId11"/>
    <p:sldLayoutId id="2147483695" r:id="rId12"/>
    <p:sldLayoutId id="2147483739" r:id="rId13"/>
    <p:sldLayoutId id="2147483696" r:id="rId14"/>
    <p:sldLayoutId id="2147483689" r:id="rId15"/>
    <p:sldLayoutId id="2147483710" r:id="rId16"/>
    <p:sldLayoutId id="2147483706" r:id="rId17"/>
    <p:sldLayoutId id="2147483704" r:id="rId18"/>
    <p:sldLayoutId id="2147483769" r:id="rId19"/>
    <p:sldLayoutId id="2147483770" r:id="rId20"/>
    <p:sldLayoutId id="2147483771" r:id="rId21"/>
    <p:sldLayoutId id="2147483772" r:id="rId22"/>
    <p:sldLayoutId id="2147483761" r:id="rId23"/>
    <p:sldLayoutId id="2147483762" r:id="rId24"/>
    <p:sldLayoutId id="2147483763" r:id="rId25"/>
    <p:sldLayoutId id="2147483765" r:id="rId26"/>
    <p:sldLayoutId id="2147483766" r:id="rId27"/>
    <p:sldLayoutId id="2147483789" r:id="rId28"/>
    <p:sldLayoutId id="2147483790" r:id="rId29"/>
    <p:sldLayoutId id="2147483791" r:id="rId30"/>
    <p:sldLayoutId id="2147483792" r:id="rId31"/>
    <p:sldLayoutId id="2147483795" r:id="rId32"/>
    <p:sldLayoutId id="2147483796" r:id="rId33"/>
    <p:sldLayoutId id="2147483797" r:id="rId3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txStyles>
    <p:titleStyle>
      <a:lvl1pPr algn="l" defTabSz="457200" rtl="0" eaLnBrk="1" latinLnBrk="0" hangingPunct="1">
        <a:lnSpc>
          <a:spcPct val="95000"/>
        </a:lnSpc>
        <a:spcBef>
          <a:spcPct val="0"/>
        </a:spcBef>
        <a:buNone/>
        <a:defRPr sz="2800" b="1" i="0" kern="1200" cap="all" baseline="0">
          <a:solidFill>
            <a:schemeClr val="tx1">
              <a:lumMod val="50000"/>
            </a:schemeClr>
          </a:solidFill>
          <a:latin typeface="+mj-lt"/>
          <a:ea typeface="+mj-ea"/>
          <a:cs typeface="+mj-cs"/>
        </a:defRPr>
      </a:lvl1pPr>
    </p:titleStyle>
    <p:bodyStyle>
      <a:lvl1pPr marL="173038" indent="-173038" algn="l" defTabSz="457200" rtl="0" eaLnBrk="1" latinLnBrk="0" hangingPunct="1">
        <a:spcBef>
          <a:spcPts val="600"/>
        </a:spcBef>
        <a:spcAft>
          <a:spcPts val="0"/>
        </a:spcAft>
        <a:buFont typeface="Wingdings" pitchFamily="2" charset="2"/>
        <a:buChar char="§"/>
        <a:defRPr sz="1800" kern="1200" baseline="0">
          <a:solidFill>
            <a:schemeClr val="tx1">
              <a:lumMod val="50000"/>
            </a:schemeClr>
          </a:solidFill>
          <a:latin typeface="+mn-lt"/>
          <a:ea typeface="+mn-ea"/>
          <a:cs typeface="+mn-cs"/>
        </a:defRPr>
      </a:lvl1pPr>
      <a:lvl2pPr marL="520700" indent="-236538" algn="l" defTabSz="457200" rtl="0" eaLnBrk="1" latinLnBrk="0" hangingPunct="1">
        <a:spcBef>
          <a:spcPts val="0"/>
        </a:spcBef>
        <a:spcAft>
          <a:spcPts val="0"/>
        </a:spcAft>
        <a:buFont typeface="Arial"/>
        <a:buChar char="–"/>
        <a:defRPr sz="1800" kern="1200">
          <a:solidFill>
            <a:schemeClr val="tx1">
              <a:lumMod val="50000"/>
            </a:schemeClr>
          </a:solidFill>
          <a:latin typeface="+mn-lt"/>
          <a:ea typeface="+mn-ea"/>
          <a:cs typeface="+mn-cs"/>
        </a:defRPr>
      </a:lvl2pPr>
      <a:lvl3pPr marL="803275" indent="-187325" algn="l" defTabSz="457200" rtl="0" eaLnBrk="1" latinLnBrk="0" hangingPunct="1">
        <a:spcBef>
          <a:spcPts val="0"/>
        </a:spcBef>
        <a:spcAft>
          <a:spcPts val="0"/>
        </a:spcAft>
        <a:buFont typeface="Arial"/>
        <a:buChar char="•"/>
        <a:defRPr sz="1800" kern="1200">
          <a:solidFill>
            <a:schemeClr val="tx1">
              <a:lumMod val="50000"/>
            </a:schemeClr>
          </a:solidFill>
          <a:latin typeface="+mn-lt"/>
          <a:ea typeface="+mn-ea"/>
          <a:cs typeface="+mn-cs"/>
        </a:defRPr>
      </a:lvl3pPr>
      <a:lvl4pPr marL="1087438" indent="-171450" algn="l" defTabSz="457200" rtl="0" eaLnBrk="1" latinLnBrk="0" hangingPunct="1">
        <a:spcBef>
          <a:spcPts val="0"/>
        </a:spcBef>
        <a:spcAft>
          <a:spcPts val="0"/>
        </a:spcAft>
        <a:buFont typeface="Arial"/>
        <a:buChar char="–"/>
        <a:defRPr sz="1800" kern="1200">
          <a:solidFill>
            <a:schemeClr val="tx1">
              <a:lumMod val="50000"/>
            </a:schemeClr>
          </a:solidFill>
          <a:latin typeface="+mn-lt"/>
          <a:ea typeface="+mn-ea"/>
          <a:cs typeface="+mn-cs"/>
        </a:defRPr>
      </a:lvl4pPr>
      <a:lvl5pPr marL="1371600" indent="-171450" algn="l" defTabSz="457200" rtl="0" eaLnBrk="1" latinLnBrk="0" hangingPunct="1">
        <a:spcBef>
          <a:spcPts val="0"/>
        </a:spcBef>
        <a:spcAft>
          <a:spcPts val="0"/>
        </a:spcAft>
        <a:buFont typeface="Arial"/>
        <a:buChar char="»"/>
        <a:defRPr sz="1800" kern="1200">
          <a:solidFill>
            <a:schemeClr val="tx1">
              <a:lumMod val="5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A9F359-8773-F202-0159-84DE65BF941C}"/>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6ABFAF2-4FA3-40A5-5D05-80CCCAEA7027}"/>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AE8BF8-E6F1-4F79-1C61-9505B37B0358}"/>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0AEB67F0-1744-4B4B-93A8-4A2BAA8F891F}" type="datetimeFigureOut">
              <a:rPr lang="en-US" smtClean="0"/>
              <a:t>8/10/2023</a:t>
            </a:fld>
            <a:endParaRPr lang="en-US"/>
          </a:p>
        </p:txBody>
      </p:sp>
      <p:sp>
        <p:nvSpPr>
          <p:cNvPr id="5" name="Footer Placeholder 4">
            <a:extLst>
              <a:ext uri="{FF2B5EF4-FFF2-40B4-BE49-F238E27FC236}">
                <a16:creationId xmlns:a16="http://schemas.microsoft.com/office/drawing/2014/main" id="{AC1052A7-8C96-0FAF-4B1D-B5CE641CF0A2}"/>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1C8A0A3-DEF2-C061-17B7-78E3222909F3}"/>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62CE195B-FF1C-45B7-9616-6C14B9816BCE}" type="slidenum">
              <a:rPr lang="en-US" smtClean="0"/>
              <a:t>‹#›</a:t>
            </a:fld>
            <a:endParaRPr lang="en-US"/>
          </a:p>
        </p:txBody>
      </p:sp>
    </p:spTree>
    <p:extLst>
      <p:ext uri="{BB962C8B-B14F-4D97-AF65-F5344CB8AC3E}">
        <p14:creationId xmlns:p14="http://schemas.microsoft.com/office/powerpoint/2010/main" val="2706094109"/>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emf"/><Relationship Id="rId1" Type="http://schemas.openxmlformats.org/officeDocument/2006/relationships/slideLayout" Target="../slideLayouts/slideLayout29.xml"/><Relationship Id="rId5" Type="http://schemas.openxmlformats.org/officeDocument/2006/relationships/image" Target="../media/image22.png"/><Relationship Id="rId4" Type="http://schemas.openxmlformats.org/officeDocument/2006/relationships/image" Target="../media/image21.jpeg"/></Relationships>
</file>

<file path=ppt/slides/_rels/slide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png"/><Relationship Id="rId7" Type="http://schemas.openxmlformats.org/officeDocument/2006/relationships/image" Target="../media/image28.jpe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29.xml"/><Relationship Id="rId6" Type="http://schemas.openxmlformats.org/officeDocument/2006/relationships/image" Target="../media/image27.jpeg"/><Relationship Id="rId11" Type="http://schemas.openxmlformats.org/officeDocument/2006/relationships/image" Target="../media/image32.png"/><Relationship Id="rId5" Type="http://schemas.openxmlformats.org/officeDocument/2006/relationships/image" Target="../media/image26.jpeg"/><Relationship Id="rId10" Type="http://schemas.openxmlformats.org/officeDocument/2006/relationships/image" Target="../media/image31.png"/><Relationship Id="rId4" Type="http://schemas.openxmlformats.org/officeDocument/2006/relationships/image" Target="../media/image25.jpeg"/><Relationship Id="rId9"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9.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jpeg"/></Relationships>
</file>

<file path=ppt/slides/_rels/slide10.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png"/><Relationship Id="rId1" Type="http://schemas.openxmlformats.org/officeDocument/2006/relationships/slideLayout" Target="../slideLayouts/slideLayout28.xml"/><Relationship Id="rId5" Type="http://schemas.openxmlformats.org/officeDocument/2006/relationships/image" Target="../media/image47.emf"/><Relationship Id="rId4" Type="http://schemas.openxmlformats.org/officeDocument/2006/relationships/image" Target="../media/image46.jpeg"/></Relationships>
</file>

<file path=ppt/slides/_rels/slide11.xml.rels><?xml version="1.0" encoding="UTF-8" standalone="yes"?>
<Relationships xmlns="http://schemas.openxmlformats.org/package/2006/relationships"><Relationship Id="rId3" Type="http://schemas.openxmlformats.org/officeDocument/2006/relationships/image" Target="../media/image48.emf"/><Relationship Id="rId7" Type="http://schemas.openxmlformats.org/officeDocument/2006/relationships/image" Target="../media/image52.emf"/><Relationship Id="rId2" Type="http://schemas.openxmlformats.org/officeDocument/2006/relationships/notesSlide" Target="../notesSlides/notesSlide3.xml"/><Relationship Id="rId1" Type="http://schemas.openxmlformats.org/officeDocument/2006/relationships/slideLayout" Target="../slideLayouts/slideLayout3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jpeg"/></Relationships>
</file>

<file path=ppt/slides/_rels/slide12.xml.rels><?xml version="1.0" encoding="UTF-8" standalone="yes"?>
<Relationships xmlns="http://schemas.openxmlformats.org/package/2006/relationships"><Relationship Id="rId3" Type="http://schemas.openxmlformats.org/officeDocument/2006/relationships/image" Target="../media/image53.emf"/><Relationship Id="rId7" Type="http://schemas.openxmlformats.org/officeDocument/2006/relationships/image" Target="../media/image5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7.xml"/><Relationship Id="rId1" Type="http://schemas.openxmlformats.org/officeDocument/2006/relationships/slideLayout" Target="../slideLayouts/slideLayout30.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 Id="rId5" Type="http://schemas.openxmlformats.org/officeDocument/2006/relationships/image" Target="../media/image72.jpeg"/><Relationship Id="rId4" Type="http://schemas.openxmlformats.org/officeDocument/2006/relationships/image" Target="../media/image71.jpeg"/></Relationships>
</file>

<file path=ppt/slides/_rels/slide20.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76.png"/></Relationships>
</file>

<file path=ppt/slides/_rels/slide2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24.xml.rels><?xml version="1.0" encoding="UTF-8" standalone="yes"?>
<Relationships xmlns="http://schemas.openxmlformats.org/package/2006/relationships"><Relationship Id="rId8" Type="http://schemas.openxmlformats.org/officeDocument/2006/relationships/image" Target="../media/image88.tiff"/><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9.xml"/><Relationship Id="rId1" Type="http://schemas.openxmlformats.org/officeDocument/2006/relationships/slideLayout" Target="../slideLayouts/slideLayout34.xml"/><Relationship Id="rId6" Type="http://schemas.openxmlformats.org/officeDocument/2006/relationships/image" Target="../media/image86.png"/><Relationship Id="rId5" Type="http://schemas.openxmlformats.org/officeDocument/2006/relationships/image" Target="../media/image85.png"/><Relationship Id="rId10" Type="http://schemas.openxmlformats.org/officeDocument/2006/relationships/image" Target="../media/image90.png"/><Relationship Id="rId4" Type="http://schemas.openxmlformats.org/officeDocument/2006/relationships/image" Target="../media/image84.tiff"/><Relationship Id="rId9" Type="http://schemas.openxmlformats.org/officeDocument/2006/relationships/image" Target="../media/image89.png"/></Relationships>
</file>

<file path=ppt/slides/_rels/slide25.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31.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png"/></Relationships>
</file>

<file path=ppt/slides/_rels/slide27.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0.xml"/><Relationship Id="rId1" Type="http://schemas.openxmlformats.org/officeDocument/2006/relationships/slideLayout" Target="../slideLayouts/slideLayout30.xml"/><Relationship Id="rId5" Type="http://schemas.openxmlformats.org/officeDocument/2006/relationships/image" Target="../media/image100.emf"/><Relationship Id="rId4" Type="http://schemas.openxmlformats.org/officeDocument/2006/relationships/image" Target="../media/image99.png"/></Relationships>
</file>

<file path=ppt/slides/_rels/slide31.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04.png"/><Relationship Id="rId4" Type="http://schemas.openxmlformats.org/officeDocument/2006/relationships/image" Target="../media/image103.png"/></Relationships>
</file>

<file path=ppt/slides/_rels/slide35.xml.rels><?xml version="1.0" encoding="UTF-8" standalone="yes"?>
<Relationships xmlns="http://schemas.openxmlformats.org/package/2006/relationships"><Relationship Id="rId8" Type="http://schemas.openxmlformats.org/officeDocument/2006/relationships/image" Target="../media/image111.emf"/><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image" Target="../media/image105.png"/><Relationship Id="rId1" Type="http://schemas.openxmlformats.org/officeDocument/2006/relationships/slideLayout" Target="../slideLayouts/slideLayout2.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3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emf"/><Relationship Id="rId1" Type="http://schemas.openxmlformats.org/officeDocument/2006/relationships/slideLayout" Target="../slideLayouts/slideLayout2.xml"/><Relationship Id="rId4" Type="http://schemas.openxmlformats.org/officeDocument/2006/relationships/image" Target="../media/image114.emf"/></Relationships>
</file>

<file path=ppt/slides/_rels/slide37.xml.rels><?xml version="1.0" encoding="UTF-8" standalone="yes"?>
<Relationships xmlns="http://schemas.openxmlformats.org/package/2006/relationships"><Relationship Id="rId3" Type="http://schemas.openxmlformats.org/officeDocument/2006/relationships/image" Target="../media/image116.emf"/><Relationship Id="rId2" Type="http://schemas.openxmlformats.org/officeDocument/2006/relationships/image" Target="../media/image115.emf"/><Relationship Id="rId1" Type="http://schemas.openxmlformats.org/officeDocument/2006/relationships/slideLayout" Target="../slideLayouts/slideLayout33.xml"/><Relationship Id="rId5" Type="http://schemas.openxmlformats.org/officeDocument/2006/relationships/image" Target="../media/image118.jpeg"/><Relationship Id="rId4" Type="http://schemas.openxmlformats.org/officeDocument/2006/relationships/image" Target="../media/image117.png"/></Relationships>
</file>

<file path=ppt/slides/_rels/slide38.xml.rels><?xml version="1.0" encoding="UTF-8" standalone="yes"?>
<Relationships xmlns="http://schemas.openxmlformats.org/package/2006/relationships"><Relationship Id="rId2" Type="http://schemas.openxmlformats.org/officeDocument/2006/relationships/image" Target="../media/image119.emf"/><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3" Type="http://schemas.openxmlformats.org/officeDocument/2006/relationships/image" Target="../media/image120.emf"/><Relationship Id="rId2" Type="http://schemas.openxmlformats.org/officeDocument/2006/relationships/notesSlide" Target="../notesSlides/notesSlide14.xml"/><Relationship Id="rId1" Type="http://schemas.openxmlformats.org/officeDocument/2006/relationships/slideLayout" Target="../slideLayouts/slideLayout33.xml"/><Relationship Id="rId4" Type="http://schemas.openxmlformats.org/officeDocument/2006/relationships/image" Target="../media/image121.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27"/>
          </p:nvPr>
        </p:nvSpPr>
        <p:spPr>
          <a:xfrm>
            <a:off x="240196" y="231796"/>
            <a:ext cx="6283744" cy="573594"/>
          </a:xfrm>
        </p:spPr>
        <p:txBody>
          <a:bodyPr>
            <a:normAutofit/>
          </a:bodyPr>
          <a:lstStyle/>
          <a:p>
            <a:r>
              <a:rPr lang="en-US" cap="none" spc="-1" dirty="0"/>
              <a:t>2023 Low-Energy Community Meeting</a:t>
            </a:r>
          </a:p>
          <a:p>
            <a:r>
              <a:rPr lang="en-US" sz="1400" b="0" i="1" cap="none" spc="-1" dirty="0"/>
              <a:t>East Lansing, Michigan  </a:t>
            </a:r>
            <a:endParaRPr lang="en-US" sz="1400" b="0" i="1" cap="none" spc="-1" dirty="0">
              <a:solidFill>
                <a:srgbClr val="232425"/>
              </a:solidFill>
            </a:endParaRPr>
          </a:p>
        </p:txBody>
      </p:sp>
      <p:sp>
        <p:nvSpPr>
          <p:cNvPr id="2" name="Title 1"/>
          <p:cNvSpPr>
            <a:spLocks noGrp="1"/>
          </p:cNvSpPr>
          <p:nvPr>
            <p:ph type="title"/>
          </p:nvPr>
        </p:nvSpPr>
        <p:spPr>
          <a:xfrm>
            <a:off x="0" y="1266824"/>
            <a:ext cx="6581101" cy="2170385"/>
          </a:xfrm>
        </p:spPr>
        <p:txBody>
          <a:bodyPr/>
          <a:lstStyle/>
          <a:p>
            <a:r>
              <a:rPr lang="en-US" dirty="0"/>
              <a:t>ATLAS facility Status</a:t>
            </a:r>
          </a:p>
        </p:txBody>
      </p:sp>
      <p:sp>
        <p:nvSpPr>
          <p:cNvPr id="13" name="Text Placeholder 12"/>
          <p:cNvSpPr>
            <a:spLocks noGrp="1"/>
          </p:cNvSpPr>
          <p:nvPr>
            <p:ph type="body" sz="quarter" idx="12"/>
          </p:nvPr>
        </p:nvSpPr>
        <p:spPr>
          <a:xfrm>
            <a:off x="-1" y="1266825"/>
            <a:ext cx="239714" cy="2170384"/>
          </a:xfrm>
        </p:spPr>
        <p:txBody>
          <a:bodyPr/>
          <a:lstStyle/>
          <a:p>
            <a:r>
              <a:rPr lang="en-US" dirty="0" err="1"/>
              <a:t>erhtjhtyhy</a:t>
            </a:r>
            <a:endParaRPr lang="en-US" dirty="0"/>
          </a:p>
        </p:txBody>
      </p:sp>
      <p:sp>
        <p:nvSpPr>
          <p:cNvPr id="4" name="Text Placeholder 3"/>
          <p:cNvSpPr>
            <a:spLocks noGrp="1"/>
          </p:cNvSpPr>
          <p:nvPr>
            <p:ph type="body" sz="quarter" idx="17"/>
          </p:nvPr>
        </p:nvSpPr>
        <p:spPr/>
        <p:txBody>
          <a:bodyPr/>
          <a:lstStyle/>
          <a:p>
            <a:r>
              <a:rPr lang="en-US" dirty="0"/>
              <a:t>Guy Savard</a:t>
            </a:r>
          </a:p>
        </p:txBody>
      </p:sp>
      <p:sp>
        <p:nvSpPr>
          <p:cNvPr id="5" name="Text Placeholder 4"/>
          <p:cNvSpPr>
            <a:spLocks noGrp="1"/>
          </p:cNvSpPr>
          <p:nvPr>
            <p:ph type="body" sz="quarter" idx="18"/>
          </p:nvPr>
        </p:nvSpPr>
        <p:spPr/>
        <p:txBody>
          <a:bodyPr/>
          <a:lstStyle/>
          <a:p>
            <a:r>
              <a:rPr lang="en-US" dirty="0"/>
              <a:t>Director of ATLAS</a:t>
            </a:r>
          </a:p>
        </p:txBody>
      </p:sp>
      <p:sp>
        <p:nvSpPr>
          <p:cNvPr id="6" name="Text Placeholder 5"/>
          <p:cNvSpPr>
            <a:spLocks noGrp="1"/>
          </p:cNvSpPr>
          <p:nvPr>
            <p:ph type="body" sz="quarter" idx="19"/>
          </p:nvPr>
        </p:nvSpPr>
        <p:spPr/>
        <p:txBody>
          <a:bodyPr/>
          <a:lstStyle/>
          <a:p>
            <a:endParaRPr lang="en-US" dirty="0"/>
          </a:p>
          <a:p>
            <a:r>
              <a:rPr lang="en-US" dirty="0">
                <a:cs typeface="Arial"/>
              </a:rPr>
              <a:t>August 11, 2023</a:t>
            </a:r>
            <a:endParaRPr lang="en-US" dirty="0"/>
          </a:p>
        </p:txBody>
      </p:sp>
      <p:pic>
        <p:nvPicPr>
          <p:cNvPr id="3" name="Picture 2">
            <a:extLst>
              <a:ext uri="{FF2B5EF4-FFF2-40B4-BE49-F238E27FC236}">
                <a16:creationId xmlns:a16="http://schemas.microsoft.com/office/drawing/2014/main" id="{98E7F206-0270-F188-28F2-D5ACC007178C}"/>
              </a:ext>
            </a:extLst>
          </p:cNvPr>
          <p:cNvPicPr>
            <a:picLocks noChangeAspect="1"/>
          </p:cNvPicPr>
          <p:nvPr/>
        </p:nvPicPr>
        <p:blipFill rotWithShape="1">
          <a:blip r:embed="rId3"/>
          <a:srcRect b="4977"/>
          <a:stretch/>
        </p:blipFill>
        <p:spPr>
          <a:xfrm>
            <a:off x="6244429" y="1266824"/>
            <a:ext cx="2899571" cy="2170383"/>
          </a:xfrm>
          <a:prstGeom prst="rect">
            <a:avLst/>
          </a:prstGeom>
        </p:spPr>
      </p:pic>
    </p:spTree>
    <p:extLst>
      <p:ext uri="{BB962C8B-B14F-4D97-AF65-F5344CB8AC3E}">
        <p14:creationId xmlns:p14="http://schemas.microsoft.com/office/powerpoint/2010/main" val="1228169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748943F-3BE5-C283-3E6C-6D06173C961B}"/>
              </a:ext>
            </a:extLst>
          </p:cNvPr>
          <p:cNvPicPr>
            <a:picLocks noChangeAspect="1"/>
          </p:cNvPicPr>
          <p:nvPr/>
        </p:nvPicPr>
        <p:blipFill>
          <a:blip r:embed="rId2"/>
          <a:stretch>
            <a:fillRect/>
          </a:stretch>
        </p:blipFill>
        <p:spPr>
          <a:xfrm>
            <a:off x="1271390" y="1059432"/>
            <a:ext cx="7728559" cy="3795850"/>
          </a:xfrm>
          <a:prstGeom prst="rect">
            <a:avLst/>
          </a:prstGeom>
        </p:spPr>
      </p:pic>
      <p:sp>
        <p:nvSpPr>
          <p:cNvPr id="2" name="Title 1"/>
          <p:cNvSpPr>
            <a:spLocks noGrp="1"/>
          </p:cNvSpPr>
          <p:nvPr>
            <p:ph type="title"/>
          </p:nvPr>
        </p:nvSpPr>
        <p:spPr>
          <a:xfrm>
            <a:off x="1485900" y="0"/>
            <a:ext cx="6279676" cy="418605"/>
          </a:xfrm>
        </p:spPr>
        <p:txBody>
          <a:bodyPr/>
          <a:lstStyle/>
          <a:p>
            <a:r>
              <a:rPr lang="en-US" dirty="0"/>
              <a:t>ATLAS/CARIBU facility</a:t>
            </a:r>
          </a:p>
        </p:txBody>
      </p:sp>
      <p:sp>
        <p:nvSpPr>
          <p:cNvPr id="5" name="Slide Number Placeholder 4"/>
          <p:cNvSpPr>
            <a:spLocks noGrp="1"/>
          </p:cNvSpPr>
          <p:nvPr>
            <p:ph type="sldNum" sz="quarter" idx="10"/>
          </p:nvPr>
        </p:nvSpPr>
        <p:spPr/>
        <p:txBody>
          <a:bodyPr/>
          <a:lstStyle/>
          <a:p>
            <a:pPr>
              <a:defRPr/>
            </a:pPr>
            <a:fld id="{E883EBC2-ECBC-4C99-8766-F068AA5AAF49}" type="slidenum">
              <a:rPr lang="en-US" smtClean="0"/>
              <a:pPr>
                <a:defRPr/>
              </a:pPr>
              <a:t>2</a:t>
            </a:fld>
            <a:endParaRPr lang="en-US"/>
          </a:p>
        </p:txBody>
      </p:sp>
      <p:sp>
        <p:nvSpPr>
          <p:cNvPr id="8" name="Rectangle 16"/>
          <p:cNvSpPr>
            <a:spLocks noChangeArrowheads="1"/>
          </p:cNvSpPr>
          <p:nvPr/>
        </p:nvSpPr>
        <p:spPr bwMode="auto">
          <a:xfrm>
            <a:off x="3865960" y="1375172"/>
            <a:ext cx="1704975" cy="1208484"/>
          </a:xfrm>
          <a:prstGeom prst="rect">
            <a:avLst/>
          </a:prstGeom>
          <a:solidFill>
            <a:schemeClr val="bg1"/>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20000"/>
              </a:spcBef>
              <a:buClr>
                <a:srgbClr val="1F497D"/>
              </a:buClr>
              <a:buFont typeface="Wingdings" pitchFamily="2" charset="2"/>
              <a:buChar char="§"/>
              <a:defRPr>
                <a:solidFill>
                  <a:schemeClr val="tx1"/>
                </a:solidFill>
                <a:latin typeface="Calibri" pitchFamily="34" charset="0"/>
              </a:defRPr>
            </a:lvl1pPr>
            <a:lvl2pPr marL="742950" indent="-285750" eaLnBrk="0" hangingPunct="0">
              <a:spcBef>
                <a:spcPct val="20000"/>
              </a:spcBef>
              <a:buClr>
                <a:srgbClr val="1F497D"/>
              </a:buClr>
              <a:buChar char="–"/>
              <a:defRPr sz="1600">
                <a:solidFill>
                  <a:schemeClr val="tx1"/>
                </a:solidFill>
                <a:latin typeface="Calibri" pitchFamily="34" charset="0"/>
              </a:defRPr>
            </a:lvl2pPr>
            <a:lvl3pPr marL="1143000" indent="-228600" eaLnBrk="0" hangingPunct="0">
              <a:spcBef>
                <a:spcPct val="20000"/>
              </a:spcBef>
              <a:buClr>
                <a:srgbClr val="1F497D"/>
              </a:buClr>
              <a:buChar char="•"/>
              <a:defRPr sz="1400">
                <a:solidFill>
                  <a:schemeClr val="tx1"/>
                </a:solidFill>
                <a:latin typeface="Calibri" pitchFamily="34" charset="0"/>
              </a:defRPr>
            </a:lvl3pPr>
            <a:lvl4pPr marL="1600200" indent="-228600" eaLnBrk="0" hangingPunct="0">
              <a:spcBef>
                <a:spcPct val="20000"/>
              </a:spcBef>
              <a:buClr>
                <a:srgbClr val="1F497D"/>
              </a:buClr>
              <a:buChar char="–"/>
              <a:defRPr sz="1400">
                <a:solidFill>
                  <a:schemeClr val="tx1"/>
                </a:solidFill>
                <a:latin typeface="Calibri" pitchFamily="34" charset="0"/>
              </a:defRPr>
            </a:lvl4pPr>
            <a:lvl5pPr marL="2057400" indent="-228600" eaLnBrk="0" hangingPunct="0">
              <a:spcBef>
                <a:spcPct val="20000"/>
              </a:spcBef>
              <a:buClr>
                <a:srgbClr val="1F497D"/>
              </a:buClr>
              <a:buFont typeface="Arial" pitchFamily="34"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9pPr>
          </a:lstStyle>
          <a:p>
            <a:pPr eaLnBrk="1" hangingPunct="1">
              <a:spcBef>
                <a:spcPct val="0"/>
              </a:spcBef>
              <a:buClrTx/>
              <a:buFontTx/>
              <a:buNone/>
            </a:pPr>
            <a:endParaRPr lang="en-US" altLang="en-US" sz="1350">
              <a:solidFill>
                <a:srgbClr val="404040"/>
              </a:solidFill>
            </a:endParaRPr>
          </a:p>
        </p:txBody>
      </p:sp>
      <p:sp>
        <p:nvSpPr>
          <p:cNvPr id="10" name="Rectangle 10"/>
          <p:cNvSpPr txBox="1">
            <a:spLocks noChangeArrowheads="1"/>
          </p:cNvSpPr>
          <p:nvPr/>
        </p:nvSpPr>
        <p:spPr bwMode="auto">
          <a:xfrm>
            <a:off x="463088" y="503389"/>
            <a:ext cx="7028973" cy="191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rgbClr val="1F497D"/>
              </a:buClr>
              <a:buFont typeface="Wingdings" pitchFamily="2" charset="2"/>
              <a:buChar char="§"/>
              <a:defRPr>
                <a:solidFill>
                  <a:schemeClr val="tx1"/>
                </a:solidFill>
                <a:latin typeface="+mn-lt"/>
                <a:ea typeface="+mn-ea"/>
                <a:cs typeface="+mn-cs"/>
              </a:defRPr>
            </a:lvl1pPr>
            <a:lvl2pPr marL="742950" indent="-285750" algn="l" rtl="0" eaLnBrk="0" fontAlgn="base" hangingPunct="0">
              <a:spcBef>
                <a:spcPct val="20000"/>
              </a:spcBef>
              <a:spcAft>
                <a:spcPct val="0"/>
              </a:spcAft>
              <a:buClr>
                <a:srgbClr val="1F497D"/>
              </a:buClr>
              <a:buChar char="–"/>
              <a:defRPr sz="1600">
                <a:solidFill>
                  <a:schemeClr val="tx1"/>
                </a:solidFill>
                <a:latin typeface="+mn-lt"/>
              </a:defRPr>
            </a:lvl2pPr>
            <a:lvl3pPr marL="1143000" indent="-228600" algn="l" rtl="0" eaLnBrk="0" fontAlgn="base" hangingPunct="0">
              <a:spcBef>
                <a:spcPct val="20000"/>
              </a:spcBef>
              <a:spcAft>
                <a:spcPct val="0"/>
              </a:spcAft>
              <a:buClr>
                <a:srgbClr val="1F497D"/>
              </a:buClr>
              <a:buChar char="•"/>
              <a:defRPr sz="1400">
                <a:solidFill>
                  <a:schemeClr val="tx1"/>
                </a:solidFill>
                <a:latin typeface="+mn-lt"/>
              </a:defRPr>
            </a:lvl3pPr>
            <a:lvl4pPr marL="1600200" indent="-228600" algn="l" rtl="0" eaLnBrk="0" fontAlgn="base" hangingPunct="0">
              <a:spcBef>
                <a:spcPct val="20000"/>
              </a:spcBef>
              <a:spcAft>
                <a:spcPct val="0"/>
              </a:spcAft>
              <a:buClr>
                <a:srgbClr val="1F497D"/>
              </a:buClr>
              <a:buChar char="–"/>
              <a:defRPr sz="1400">
                <a:solidFill>
                  <a:schemeClr val="tx1"/>
                </a:solidFill>
                <a:latin typeface="+mn-lt"/>
              </a:defRPr>
            </a:lvl4pPr>
            <a:lvl5pPr marL="2057400" indent="-228600" algn="l" rtl="0" eaLnBrk="0" fontAlgn="base" hangingPunct="0">
              <a:spcBef>
                <a:spcPct val="20000"/>
              </a:spcBef>
              <a:spcAft>
                <a:spcPct val="0"/>
              </a:spcAft>
              <a:buClr>
                <a:srgbClr val="1F497D"/>
              </a:buClr>
              <a:buFont typeface="Arial" pitchFamily="34" charset="0"/>
              <a:buChar char="»"/>
              <a:defRPr sz="1400">
                <a:solidFill>
                  <a:schemeClr val="tx1"/>
                </a:solidFill>
                <a:latin typeface="+mn-lt"/>
              </a:defRPr>
            </a:lvl5pPr>
            <a:lvl6pPr marL="2514600" indent="-228600" algn="l" rtl="0" fontAlgn="base">
              <a:spcBef>
                <a:spcPct val="20000"/>
              </a:spcBef>
              <a:spcAft>
                <a:spcPct val="0"/>
              </a:spcAft>
              <a:buClr>
                <a:srgbClr val="1F497D"/>
              </a:buClr>
              <a:buFont typeface="Arial" charset="0"/>
              <a:buChar char="»"/>
              <a:defRPr sz="1400">
                <a:solidFill>
                  <a:schemeClr val="tx1"/>
                </a:solidFill>
                <a:latin typeface="+mn-lt"/>
              </a:defRPr>
            </a:lvl6pPr>
            <a:lvl7pPr marL="2971800" indent="-228600" algn="l" rtl="0" fontAlgn="base">
              <a:spcBef>
                <a:spcPct val="20000"/>
              </a:spcBef>
              <a:spcAft>
                <a:spcPct val="0"/>
              </a:spcAft>
              <a:buClr>
                <a:srgbClr val="1F497D"/>
              </a:buClr>
              <a:buFont typeface="Arial" charset="0"/>
              <a:buChar char="»"/>
              <a:defRPr sz="1400">
                <a:solidFill>
                  <a:schemeClr val="tx1"/>
                </a:solidFill>
                <a:latin typeface="+mn-lt"/>
              </a:defRPr>
            </a:lvl7pPr>
            <a:lvl8pPr marL="3429000" indent="-228600" algn="l" rtl="0" fontAlgn="base">
              <a:spcBef>
                <a:spcPct val="20000"/>
              </a:spcBef>
              <a:spcAft>
                <a:spcPct val="0"/>
              </a:spcAft>
              <a:buClr>
                <a:srgbClr val="1F497D"/>
              </a:buClr>
              <a:buFont typeface="Arial" charset="0"/>
              <a:buChar char="»"/>
              <a:defRPr sz="1400">
                <a:solidFill>
                  <a:schemeClr val="tx1"/>
                </a:solidFill>
                <a:latin typeface="+mn-lt"/>
              </a:defRPr>
            </a:lvl8pPr>
            <a:lvl9pPr marL="3886200" indent="-228600" algn="l" rtl="0" fontAlgn="base">
              <a:spcBef>
                <a:spcPct val="20000"/>
              </a:spcBef>
              <a:spcAft>
                <a:spcPct val="0"/>
              </a:spcAft>
              <a:buClr>
                <a:srgbClr val="1F497D"/>
              </a:buClr>
              <a:buFont typeface="Arial" charset="0"/>
              <a:buChar char="»"/>
              <a:defRPr sz="1400">
                <a:solidFill>
                  <a:schemeClr val="tx1"/>
                </a:solidFill>
                <a:latin typeface="+mn-lt"/>
              </a:defRPr>
            </a:lvl9pPr>
          </a:lstStyle>
          <a:p>
            <a:pPr>
              <a:defRPr/>
            </a:pPr>
            <a:r>
              <a:rPr lang="en-US" altLang="en-US" sz="1200" b="1" kern="0" dirty="0"/>
              <a:t>ATLAS is the DOE </a:t>
            </a:r>
            <a:r>
              <a:rPr lang="en-US" altLang="en-US" sz="1200" b="1" dirty="0"/>
              <a:t>nuclear physics stable beam national user facility</a:t>
            </a:r>
            <a:endParaRPr lang="en-US" altLang="en-US" sz="1200" b="1" kern="0" dirty="0"/>
          </a:p>
          <a:p>
            <a:pPr>
              <a:defRPr/>
            </a:pPr>
            <a:r>
              <a:rPr lang="en-US" altLang="en-US" sz="1200" b="1" kern="0" dirty="0"/>
              <a:t>Stable beams at </a:t>
            </a:r>
            <a:r>
              <a:rPr lang="en-US" altLang="en-US" sz="1200" b="1" kern="0" dirty="0">
                <a:solidFill>
                  <a:srgbClr val="0082CA"/>
                </a:solidFill>
              </a:rPr>
              <a:t>high intensity </a:t>
            </a:r>
            <a:r>
              <a:rPr lang="en-US" altLang="en-US" sz="1200" b="1" kern="0" dirty="0"/>
              <a:t>and energy up to 10-20 MeV/u</a:t>
            </a:r>
          </a:p>
          <a:p>
            <a:pPr>
              <a:defRPr/>
            </a:pPr>
            <a:r>
              <a:rPr lang="en-US" altLang="en-US" sz="1200" b="1" kern="0" dirty="0"/>
              <a:t>Light in-flight radioactive beams with </a:t>
            </a:r>
            <a:r>
              <a:rPr lang="en-US" altLang="en-US" sz="1200" b="1" kern="0" dirty="0">
                <a:solidFill>
                  <a:srgbClr val="0082CA"/>
                </a:solidFill>
              </a:rPr>
              <a:t>RAISOR</a:t>
            </a:r>
          </a:p>
          <a:p>
            <a:pPr lvl="1">
              <a:defRPr/>
            </a:pPr>
            <a:r>
              <a:rPr lang="en-US" altLang="en-US" sz="1200" b="1" i="1" kern="0" dirty="0"/>
              <a:t>light beams, no chemical limitations, close to stability, acceptable beam properties</a:t>
            </a:r>
          </a:p>
          <a:p>
            <a:pPr>
              <a:defRPr/>
            </a:pPr>
            <a:r>
              <a:rPr lang="en-US" altLang="en-US" sz="1200" b="1" kern="0" dirty="0">
                <a:solidFill>
                  <a:srgbClr val="0082CA"/>
                </a:solidFill>
              </a:rPr>
              <a:t>CARIBU beams</a:t>
            </a:r>
          </a:p>
          <a:p>
            <a:pPr lvl="1">
              <a:defRPr/>
            </a:pPr>
            <a:r>
              <a:rPr lang="en-US" altLang="en-US" sz="1200" b="1" i="1" kern="0" dirty="0"/>
              <a:t>heavy n-rich from Cf fission, no chemical limitations, low intensity, ATLAS beam quality, energies up to 15 MeV/u</a:t>
            </a:r>
          </a:p>
          <a:p>
            <a:pPr>
              <a:defRPr/>
            </a:pPr>
            <a:r>
              <a:rPr lang="en-US" altLang="en-US" sz="1200" b="1" kern="0" dirty="0"/>
              <a:t>State-of-the-art instrumentation for Coulomb barrier and low-energy experiments</a:t>
            </a:r>
          </a:p>
          <a:p>
            <a:pPr>
              <a:defRPr/>
            </a:pPr>
            <a:r>
              <a:rPr lang="en-US" altLang="en-US" sz="1200" b="1" kern="0" dirty="0"/>
              <a:t>Operating ~6000 hrs/</a:t>
            </a:r>
            <a:r>
              <a:rPr lang="en-US" altLang="en-US" sz="1200" b="1" kern="0" dirty="0" err="1"/>
              <a:t>yr</a:t>
            </a:r>
            <a:r>
              <a:rPr lang="en-US" altLang="en-US" sz="1200" b="1" kern="0" dirty="0"/>
              <a:t> (+ 2000 hrs/</a:t>
            </a:r>
            <a:r>
              <a:rPr lang="en-US" altLang="en-US" sz="1200" b="1" kern="0" dirty="0" err="1"/>
              <a:t>yr</a:t>
            </a:r>
            <a:r>
              <a:rPr lang="en-US" altLang="en-US" sz="1200" b="1" kern="0" dirty="0"/>
              <a:t> CARIBU stand alone) at &gt; 90% efficiency</a:t>
            </a:r>
          </a:p>
          <a:p>
            <a:pPr lvl="1">
              <a:defRPr/>
            </a:pPr>
            <a:r>
              <a:rPr lang="en-US" altLang="en-US" sz="1200" b="1" kern="0" dirty="0"/>
              <a:t>Common PAC for ATLAS and CARIBU</a:t>
            </a:r>
          </a:p>
          <a:p>
            <a:pPr lvl="1">
              <a:defRPr/>
            </a:pPr>
            <a:r>
              <a:rPr lang="en-US" altLang="en-US" sz="1200" b="1" kern="0" dirty="0"/>
              <a:t>300-400 “single users” per year performing experiments at ATLAS                   </a:t>
            </a:r>
          </a:p>
        </p:txBody>
      </p:sp>
      <p:sp>
        <p:nvSpPr>
          <p:cNvPr id="11" name="Slide Number Placeholder 6"/>
          <p:cNvSpPr txBox="1">
            <a:spLocks/>
          </p:cNvSpPr>
          <p:nvPr/>
        </p:nvSpPr>
        <p:spPr>
          <a:xfrm>
            <a:off x="7600951" y="4906566"/>
            <a:ext cx="288131" cy="27384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34290" rIns="0" bIns="0" rtlCol="0" anchor="b"/>
          <a:lstStyle>
            <a:defPPr>
              <a:defRPr lang="en-US"/>
            </a:defPPr>
            <a:lvl1pPr marL="0" algn="ctr" defTabSz="914400" rtl="0" eaLnBrk="0" latinLnBrk="0" hangingPunct="0">
              <a:spcBef>
                <a:spcPct val="20000"/>
              </a:spcBef>
              <a:buClr>
                <a:srgbClr val="1F497D"/>
              </a:buClr>
              <a:buFont typeface="Wingdings" pitchFamily="2" charset="2"/>
              <a:buChar char="§"/>
              <a:defRPr sz="1000" kern="1200">
                <a:solidFill>
                  <a:schemeClr val="tx1"/>
                </a:solidFill>
                <a:latin typeface="Calibri" pitchFamily="34" charset="0"/>
                <a:ea typeface="+mn-ea"/>
                <a:cs typeface="+mn-cs"/>
              </a:defRPr>
            </a:lvl1pPr>
            <a:lvl2pPr marL="742950" indent="-285750" algn="l" defTabSz="914400" rtl="0" eaLnBrk="0" latinLnBrk="0" hangingPunct="0">
              <a:spcBef>
                <a:spcPct val="20000"/>
              </a:spcBef>
              <a:buClr>
                <a:srgbClr val="1F497D"/>
              </a:buClr>
              <a:buChar char="–"/>
              <a:defRPr sz="1600" kern="1200">
                <a:solidFill>
                  <a:schemeClr val="tx1"/>
                </a:solidFill>
                <a:latin typeface="Calibri" pitchFamily="34" charset="0"/>
                <a:ea typeface="+mn-ea"/>
                <a:cs typeface="+mn-cs"/>
              </a:defRPr>
            </a:lvl2pPr>
            <a:lvl3pPr marL="1143000" indent="-228600" algn="l" defTabSz="914400" rtl="0" eaLnBrk="0" latinLnBrk="0" hangingPunct="0">
              <a:spcBef>
                <a:spcPct val="20000"/>
              </a:spcBef>
              <a:buClr>
                <a:srgbClr val="1F497D"/>
              </a:buClr>
              <a:buChar char="•"/>
              <a:defRPr sz="1400" kern="1200">
                <a:solidFill>
                  <a:schemeClr val="tx1"/>
                </a:solidFill>
                <a:latin typeface="Calibri" pitchFamily="34" charset="0"/>
                <a:ea typeface="+mn-ea"/>
                <a:cs typeface="+mn-cs"/>
              </a:defRPr>
            </a:lvl3pPr>
            <a:lvl4pPr marL="1600200" indent="-228600" algn="l" defTabSz="914400" rtl="0" eaLnBrk="0" latinLnBrk="0" hangingPunct="0">
              <a:spcBef>
                <a:spcPct val="20000"/>
              </a:spcBef>
              <a:buClr>
                <a:srgbClr val="1F497D"/>
              </a:buClr>
              <a:buChar char="–"/>
              <a:defRPr sz="1400" kern="1200">
                <a:solidFill>
                  <a:schemeClr val="tx1"/>
                </a:solidFill>
                <a:latin typeface="Calibri" pitchFamily="34" charset="0"/>
                <a:ea typeface="+mn-ea"/>
                <a:cs typeface="+mn-cs"/>
              </a:defRPr>
            </a:lvl4pPr>
            <a:lvl5pPr marL="2057400" indent="-228600" algn="l" defTabSz="914400" rtl="0" eaLnBrk="0" latinLnBrk="0" hangingPunct="0">
              <a:spcBef>
                <a:spcPct val="20000"/>
              </a:spcBef>
              <a:buClr>
                <a:srgbClr val="1F497D"/>
              </a:buClr>
              <a:buFont typeface="Arial" pitchFamily="34" charset="0"/>
              <a:buChar char="»"/>
              <a:defRPr sz="1400" kern="1200">
                <a:solidFill>
                  <a:schemeClr val="tx1"/>
                </a:solidFill>
                <a:latin typeface="Calibri" pitchFamily="34" charset="0"/>
                <a:ea typeface="+mn-ea"/>
                <a:cs typeface="+mn-cs"/>
              </a:defRPr>
            </a:lvl5pPr>
            <a:lvl6pPr marL="2514600" indent="-228600" algn="l" defTabSz="914400" rtl="0" eaLnBrk="0" fontAlgn="base" latinLnBrk="0" hangingPunct="0">
              <a:spcBef>
                <a:spcPct val="20000"/>
              </a:spcBef>
              <a:spcAft>
                <a:spcPct val="0"/>
              </a:spcAft>
              <a:buClr>
                <a:srgbClr val="1F497D"/>
              </a:buClr>
              <a:buFont typeface="Arial" pitchFamily="34" charset="0"/>
              <a:buChar char="»"/>
              <a:defRPr sz="1400" kern="1200">
                <a:solidFill>
                  <a:schemeClr val="tx1"/>
                </a:solidFill>
                <a:latin typeface="Calibri" pitchFamily="34" charset="0"/>
                <a:ea typeface="+mn-ea"/>
                <a:cs typeface="+mn-cs"/>
              </a:defRPr>
            </a:lvl6pPr>
            <a:lvl7pPr marL="2971800" indent="-228600" algn="l" defTabSz="914400" rtl="0" eaLnBrk="0" fontAlgn="base" latinLnBrk="0" hangingPunct="0">
              <a:spcBef>
                <a:spcPct val="20000"/>
              </a:spcBef>
              <a:spcAft>
                <a:spcPct val="0"/>
              </a:spcAft>
              <a:buClr>
                <a:srgbClr val="1F497D"/>
              </a:buClr>
              <a:buFont typeface="Arial" pitchFamily="34" charset="0"/>
              <a:buChar char="»"/>
              <a:defRPr sz="1400" kern="1200">
                <a:solidFill>
                  <a:schemeClr val="tx1"/>
                </a:solidFill>
                <a:latin typeface="Calibri" pitchFamily="34" charset="0"/>
                <a:ea typeface="+mn-ea"/>
                <a:cs typeface="+mn-cs"/>
              </a:defRPr>
            </a:lvl7pPr>
            <a:lvl8pPr marL="3429000" indent="-228600" algn="l" defTabSz="914400" rtl="0" eaLnBrk="0" fontAlgn="base" latinLnBrk="0" hangingPunct="0">
              <a:spcBef>
                <a:spcPct val="20000"/>
              </a:spcBef>
              <a:spcAft>
                <a:spcPct val="0"/>
              </a:spcAft>
              <a:buClr>
                <a:srgbClr val="1F497D"/>
              </a:buClr>
              <a:buFont typeface="Arial" pitchFamily="34" charset="0"/>
              <a:buChar char="»"/>
              <a:defRPr sz="1400" kern="1200">
                <a:solidFill>
                  <a:schemeClr val="tx1"/>
                </a:solidFill>
                <a:latin typeface="Calibri" pitchFamily="34" charset="0"/>
                <a:ea typeface="+mn-ea"/>
                <a:cs typeface="+mn-cs"/>
              </a:defRPr>
            </a:lvl8pPr>
            <a:lvl9pPr marL="3886200" indent="-228600" algn="l" defTabSz="914400" rtl="0" eaLnBrk="0" fontAlgn="base" latinLnBrk="0" hangingPunct="0">
              <a:spcBef>
                <a:spcPct val="20000"/>
              </a:spcBef>
              <a:spcAft>
                <a:spcPct val="0"/>
              </a:spcAft>
              <a:buClr>
                <a:srgbClr val="1F497D"/>
              </a:buClr>
              <a:buFont typeface="Arial" pitchFamily="34" charset="0"/>
              <a:buChar char="»"/>
              <a:defRPr sz="1400" kern="1200">
                <a:solidFill>
                  <a:schemeClr val="tx1"/>
                </a:solidFill>
                <a:latin typeface="Calibri" pitchFamily="34" charset="0"/>
                <a:ea typeface="+mn-ea"/>
                <a:cs typeface="+mn-cs"/>
              </a:defRPr>
            </a:lvl9pPr>
          </a:lstStyle>
          <a:p>
            <a:pPr eaLnBrk="1" hangingPunct="1">
              <a:spcBef>
                <a:spcPct val="0"/>
              </a:spcBef>
              <a:buClrTx/>
              <a:buFontTx/>
              <a:buNone/>
            </a:pPr>
            <a:fld id="{75227664-C2AD-471E-BEC0-E3ADFCF2A406}" type="slidenum">
              <a:rPr lang="en-US" altLang="en-US" sz="750"/>
              <a:pPr eaLnBrk="1" hangingPunct="1">
                <a:spcBef>
                  <a:spcPct val="0"/>
                </a:spcBef>
                <a:buClrTx/>
                <a:buFontTx/>
                <a:buNone/>
              </a:pPr>
              <a:t>2</a:t>
            </a:fld>
            <a:endParaRPr lang="en-US" altLang="en-US" sz="750"/>
          </a:p>
        </p:txBody>
      </p:sp>
    </p:spTree>
    <p:extLst>
      <p:ext uri="{BB962C8B-B14F-4D97-AF65-F5344CB8AC3E}">
        <p14:creationId xmlns:p14="http://schemas.microsoft.com/office/powerpoint/2010/main" val="661617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422862" y="1544548"/>
            <a:ext cx="4444279" cy="2225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Title 2"/>
          <p:cNvSpPr>
            <a:spLocks noGrp="1"/>
          </p:cNvSpPr>
          <p:nvPr>
            <p:ph type="title"/>
          </p:nvPr>
        </p:nvSpPr>
        <p:spPr>
          <a:xfrm>
            <a:off x="1216636" y="292110"/>
            <a:ext cx="5618876" cy="233910"/>
          </a:xfrm>
        </p:spPr>
        <p:txBody>
          <a:bodyPr wrap="square">
            <a:spAutoFit/>
          </a:bodyPr>
          <a:lstStyle/>
          <a:p>
            <a:pPr>
              <a:buSzPct val="45000"/>
              <a:buFont typeface="StarSymbol"/>
              <a:buNone/>
            </a:pPr>
            <a:r>
              <a:rPr lang="en-US" altLang="en-US" sz="1600" dirty="0"/>
              <a:t>Light In-flight radioactive beams with </a:t>
            </a:r>
            <a:r>
              <a:rPr lang="en-US" altLang="en-US" sz="1600" dirty="0" err="1"/>
              <a:t>raisor</a:t>
            </a:r>
            <a:endParaRPr lang="en-US" altLang="en-US" sz="1600" dirty="0"/>
          </a:p>
        </p:txBody>
      </p:sp>
      <p:sp>
        <p:nvSpPr>
          <p:cNvPr id="39946" name="Slide Number Placeholder 18"/>
          <p:cNvSpPr>
            <a:spLocks noGrp="1"/>
          </p:cNvSpPr>
          <p:nvPr>
            <p:ph type="sldNum" sz="quarter" idx="13"/>
          </p:nvPr>
        </p:nvSpPr>
        <p:spPr>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1F497D"/>
              </a:buClr>
              <a:buFont typeface="Wingdings" pitchFamily="2" charset="2"/>
              <a:buChar char="§"/>
              <a:defRPr>
                <a:solidFill>
                  <a:schemeClr val="tx1"/>
                </a:solidFill>
                <a:latin typeface="Calibri" pitchFamily="34" charset="0"/>
              </a:defRPr>
            </a:lvl1pPr>
            <a:lvl2pPr marL="417910" indent="-160735" eaLnBrk="0" hangingPunct="0">
              <a:spcBef>
                <a:spcPct val="20000"/>
              </a:spcBef>
              <a:buClr>
                <a:srgbClr val="1F497D"/>
              </a:buClr>
              <a:buChar char="–"/>
              <a:defRPr sz="900">
                <a:solidFill>
                  <a:schemeClr val="tx1"/>
                </a:solidFill>
                <a:latin typeface="Calibri" pitchFamily="34" charset="0"/>
              </a:defRPr>
            </a:lvl2pPr>
            <a:lvl3pPr marL="642938" indent="-128588" eaLnBrk="0" hangingPunct="0">
              <a:spcBef>
                <a:spcPct val="20000"/>
              </a:spcBef>
              <a:buClr>
                <a:srgbClr val="1F497D"/>
              </a:buClr>
              <a:buChar char="•"/>
              <a:defRPr sz="788">
                <a:solidFill>
                  <a:schemeClr val="tx1"/>
                </a:solidFill>
                <a:latin typeface="Calibri" pitchFamily="34" charset="0"/>
              </a:defRPr>
            </a:lvl3pPr>
            <a:lvl4pPr marL="900113" indent="-128588" eaLnBrk="0" hangingPunct="0">
              <a:spcBef>
                <a:spcPct val="20000"/>
              </a:spcBef>
              <a:buClr>
                <a:srgbClr val="1F497D"/>
              </a:buClr>
              <a:buChar char="–"/>
              <a:defRPr sz="788">
                <a:solidFill>
                  <a:schemeClr val="tx1"/>
                </a:solidFill>
                <a:latin typeface="Calibri" pitchFamily="34" charset="0"/>
              </a:defRPr>
            </a:lvl4pPr>
            <a:lvl5pPr marL="1157288" indent="-128588" eaLnBrk="0" hangingPunct="0">
              <a:spcBef>
                <a:spcPct val="20000"/>
              </a:spcBef>
              <a:buClr>
                <a:srgbClr val="1F497D"/>
              </a:buClr>
              <a:buFont typeface="Arial" pitchFamily="34" charset="0"/>
              <a:buChar char="»"/>
              <a:defRPr sz="788">
                <a:solidFill>
                  <a:schemeClr val="tx1"/>
                </a:solidFill>
                <a:latin typeface="Calibri" pitchFamily="34" charset="0"/>
              </a:defRPr>
            </a:lvl5pPr>
            <a:lvl6pPr marL="1414463" indent="-128588" eaLnBrk="0" fontAlgn="base" hangingPunct="0">
              <a:spcBef>
                <a:spcPct val="20000"/>
              </a:spcBef>
              <a:spcAft>
                <a:spcPct val="0"/>
              </a:spcAft>
              <a:buClr>
                <a:srgbClr val="1F497D"/>
              </a:buClr>
              <a:buFont typeface="Arial" pitchFamily="34" charset="0"/>
              <a:buChar char="»"/>
              <a:defRPr sz="788">
                <a:solidFill>
                  <a:schemeClr val="tx1"/>
                </a:solidFill>
                <a:latin typeface="Calibri" pitchFamily="34" charset="0"/>
              </a:defRPr>
            </a:lvl6pPr>
            <a:lvl7pPr marL="1671638" indent="-128588" eaLnBrk="0" fontAlgn="base" hangingPunct="0">
              <a:spcBef>
                <a:spcPct val="20000"/>
              </a:spcBef>
              <a:spcAft>
                <a:spcPct val="0"/>
              </a:spcAft>
              <a:buClr>
                <a:srgbClr val="1F497D"/>
              </a:buClr>
              <a:buFont typeface="Arial" pitchFamily="34" charset="0"/>
              <a:buChar char="»"/>
              <a:defRPr sz="788">
                <a:solidFill>
                  <a:schemeClr val="tx1"/>
                </a:solidFill>
                <a:latin typeface="Calibri" pitchFamily="34" charset="0"/>
              </a:defRPr>
            </a:lvl7pPr>
            <a:lvl8pPr marL="1928813" indent="-128588" eaLnBrk="0" fontAlgn="base" hangingPunct="0">
              <a:spcBef>
                <a:spcPct val="20000"/>
              </a:spcBef>
              <a:spcAft>
                <a:spcPct val="0"/>
              </a:spcAft>
              <a:buClr>
                <a:srgbClr val="1F497D"/>
              </a:buClr>
              <a:buFont typeface="Arial" pitchFamily="34" charset="0"/>
              <a:buChar char="»"/>
              <a:defRPr sz="788">
                <a:solidFill>
                  <a:schemeClr val="tx1"/>
                </a:solidFill>
                <a:latin typeface="Calibri" pitchFamily="34" charset="0"/>
              </a:defRPr>
            </a:lvl8pPr>
            <a:lvl9pPr marL="2185988" indent="-128588" eaLnBrk="0" fontAlgn="base" hangingPunct="0">
              <a:spcBef>
                <a:spcPct val="20000"/>
              </a:spcBef>
              <a:spcAft>
                <a:spcPct val="0"/>
              </a:spcAft>
              <a:buClr>
                <a:srgbClr val="1F497D"/>
              </a:buClr>
              <a:buFont typeface="Arial" pitchFamily="34" charset="0"/>
              <a:buChar char="»"/>
              <a:defRPr sz="788">
                <a:solidFill>
                  <a:schemeClr val="tx1"/>
                </a:solidFill>
                <a:latin typeface="Calibri" pitchFamily="34" charset="0"/>
              </a:defRPr>
            </a:lvl9pPr>
          </a:lstStyle>
          <a:p>
            <a:pPr eaLnBrk="1" hangingPunct="1">
              <a:spcBef>
                <a:spcPct val="0"/>
              </a:spcBef>
              <a:buClrTx/>
              <a:buFontTx/>
              <a:buNone/>
            </a:pPr>
            <a:fld id="{E9DD5301-A07A-48CB-9B0C-777FE39C88A6}" type="slidenum">
              <a:rPr lang="en-US" altLang="en-US" smtClean="0"/>
              <a:pPr eaLnBrk="1" hangingPunct="1">
                <a:spcBef>
                  <a:spcPct val="0"/>
                </a:spcBef>
                <a:buClrTx/>
                <a:buFontTx/>
                <a:buNone/>
              </a:pPr>
              <a:t>3</a:t>
            </a:fld>
            <a:endParaRPr lang="en-US" altLang="en-US"/>
          </a:p>
        </p:txBody>
      </p:sp>
      <p:sp>
        <p:nvSpPr>
          <p:cNvPr id="4" name="TextBox 3"/>
          <p:cNvSpPr txBox="1"/>
          <p:nvPr/>
        </p:nvSpPr>
        <p:spPr>
          <a:xfrm>
            <a:off x="3120834" y="1383448"/>
            <a:ext cx="2651308" cy="170828"/>
          </a:xfrm>
          <a:prstGeom prst="rect">
            <a:avLst/>
          </a:prstGeom>
          <a:noFill/>
          <a:ln>
            <a:noFill/>
          </a:ln>
        </p:spPr>
        <p:txBody>
          <a:bodyPr wrap="square" lIns="45922" tIns="22961" rIns="45922" bIns="22961" compatLnSpc="0">
            <a:spAutoFit/>
          </a:bodyPr>
          <a:lstStyle/>
          <a:p>
            <a:pPr algn="ctr" hangingPunct="0">
              <a:defRPr/>
            </a:pPr>
            <a:r>
              <a:rPr lang="en-US" sz="844" dirty="0">
                <a:latin typeface="Open Sans" pitchFamily="34"/>
                <a:ea typeface="Droid Sans Fallback" pitchFamily="2"/>
                <a:cs typeface="FreeSans" pitchFamily="2"/>
              </a:rPr>
              <a:t>Uncertainties up to one order of magnitude</a:t>
            </a:r>
          </a:p>
        </p:txBody>
      </p:sp>
      <p:sp>
        <p:nvSpPr>
          <p:cNvPr id="5" name="TextBox 4"/>
          <p:cNvSpPr txBox="1"/>
          <p:nvPr/>
        </p:nvSpPr>
        <p:spPr>
          <a:xfrm>
            <a:off x="1191050" y="902752"/>
            <a:ext cx="1647862" cy="1181938"/>
          </a:xfrm>
          <a:prstGeom prst="rect">
            <a:avLst/>
          </a:prstGeom>
          <a:noFill/>
          <a:ln>
            <a:noFill/>
          </a:ln>
        </p:spPr>
        <p:txBody>
          <a:bodyPr wrap="square" lIns="45922" tIns="22961" rIns="45922" bIns="22961" compatLnSpc="0">
            <a:spAutoFit/>
          </a:bodyPr>
          <a:lstStyle/>
          <a:p>
            <a:pPr hangingPunct="0">
              <a:buClr>
                <a:srgbClr val="666666"/>
              </a:buClr>
              <a:buSzPct val="45000"/>
              <a:defRPr/>
            </a:pPr>
            <a:r>
              <a:rPr lang="en-US" sz="1100" dirty="0">
                <a:solidFill>
                  <a:schemeClr val="tx2">
                    <a:lumMod val="75000"/>
                  </a:schemeClr>
                </a:solidFill>
                <a:ea typeface="Droid Sans Fallback" pitchFamily="2"/>
                <a:cs typeface="FreeSans" pitchFamily="2"/>
              </a:rPr>
              <a:t>Collective Nuclei</a:t>
            </a:r>
          </a:p>
          <a:p>
            <a:pPr hangingPunct="0">
              <a:buClr>
                <a:srgbClr val="666666"/>
              </a:buClr>
              <a:buSzPct val="45000"/>
              <a:defRPr/>
            </a:pPr>
            <a:r>
              <a:rPr lang="en-US" sz="1100" dirty="0">
                <a:solidFill>
                  <a:schemeClr val="tx2">
                    <a:lumMod val="75000"/>
                  </a:schemeClr>
                </a:solidFill>
                <a:ea typeface="Droid Sans Fallback" pitchFamily="2"/>
                <a:cs typeface="FreeSans" pitchFamily="2"/>
              </a:rPr>
              <a:t>Pairing in Nuclei</a:t>
            </a:r>
          </a:p>
          <a:p>
            <a:pPr hangingPunct="0">
              <a:buClr>
                <a:srgbClr val="666666"/>
              </a:buClr>
              <a:buSzPct val="45000"/>
              <a:defRPr/>
            </a:pPr>
            <a:r>
              <a:rPr lang="en-US" sz="1100" dirty="0">
                <a:solidFill>
                  <a:schemeClr val="tx2">
                    <a:lumMod val="75000"/>
                  </a:schemeClr>
                </a:solidFill>
                <a:ea typeface="Droid Sans Fallback" pitchFamily="2"/>
                <a:cs typeface="FreeSans" pitchFamily="2"/>
              </a:rPr>
              <a:t>Single-Particle Structure</a:t>
            </a:r>
          </a:p>
          <a:p>
            <a:pPr hangingPunct="0">
              <a:buClr>
                <a:srgbClr val="666666"/>
              </a:buClr>
              <a:buSzPct val="45000"/>
              <a:defRPr/>
            </a:pPr>
            <a:r>
              <a:rPr lang="en-US" sz="1100" dirty="0">
                <a:solidFill>
                  <a:schemeClr val="tx2">
                    <a:lumMod val="75000"/>
                  </a:schemeClr>
                </a:solidFill>
                <a:ea typeface="Droid Sans Fallback" pitchFamily="2"/>
                <a:cs typeface="FreeSans" pitchFamily="2"/>
              </a:rPr>
              <a:t>Nuclear Reactions</a:t>
            </a:r>
          </a:p>
          <a:p>
            <a:pPr hangingPunct="0">
              <a:buClr>
                <a:srgbClr val="666666"/>
              </a:buClr>
              <a:buSzPct val="45000"/>
              <a:defRPr/>
            </a:pPr>
            <a:r>
              <a:rPr lang="en-US" sz="1100" dirty="0">
                <a:solidFill>
                  <a:schemeClr val="tx2">
                    <a:lumMod val="75000"/>
                  </a:schemeClr>
                </a:solidFill>
                <a:ea typeface="Droid Sans Fallback" pitchFamily="2"/>
                <a:cs typeface="FreeSans" pitchFamily="2"/>
              </a:rPr>
              <a:t>Nuclear Astrophysics</a:t>
            </a:r>
          </a:p>
          <a:p>
            <a:pPr hangingPunct="0">
              <a:buClr>
                <a:srgbClr val="666666"/>
              </a:buClr>
              <a:buSzPct val="45000"/>
              <a:defRPr/>
            </a:pPr>
            <a:r>
              <a:rPr lang="en-US" sz="1100" dirty="0">
                <a:solidFill>
                  <a:schemeClr val="tx2">
                    <a:lumMod val="75000"/>
                  </a:schemeClr>
                </a:solidFill>
                <a:ea typeface="Droid Sans Fallback" pitchFamily="2"/>
                <a:cs typeface="FreeSans" pitchFamily="2"/>
              </a:rPr>
              <a:t>Fundamental Symmetries</a:t>
            </a:r>
          </a:p>
        </p:txBody>
      </p:sp>
      <p:sp>
        <p:nvSpPr>
          <p:cNvPr id="39943" name="Text Placeholder 3"/>
          <p:cNvSpPr txBox="1">
            <a:spLocks/>
          </p:cNvSpPr>
          <p:nvPr/>
        </p:nvSpPr>
        <p:spPr bwMode="auto">
          <a:xfrm>
            <a:off x="1483879" y="3816992"/>
            <a:ext cx="4144474" cy="415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431800" indent="-323850" eaLnBrk="0" hangingPunct="0">
              <a:spcBef>
                <a:spcPct val="20000"/>
              </a:spcBef>
              <a:buClr>
                <a:srgbClr val="1F497D"/>
              </a:buClr>
              <a:buFont typeface="Wingdings" pitchFamily="2" charset="2"/>
              <a:buChar char="§"/>
              <a:defRPr>
                <a:solidFill>
                  <a:schemeClr val="tx1"/>
                </a:solidFill>
                <a:latin typeface="Calibri" pitchFamily="34" charset="0"/>
              </a:defRPr>
            </a:lvl1pPr>
            <a:lvl2pPr marL="863600" indent="-323850" eaLnBrk="0" hangingPunct="0">
              <a:spcBef>
                <a:spcPct val="20000"/>
              </a:spcBef>
              <a:buClr>
                <a:srgbClr val="1F497D"/>
              </a:buClr>
              <a:buChar char="–"/>
              <a:defRPr sz="1600">
                <a:solidFill>
                  <a:schemeClr val="tx1"/>
                </a:solidFill>
                <a:latin typeface="Calibri" pitchFamily="34" charset="0"/>
              </a:defRPr>
            </a:lvl2pPr>
            <a:lvl3pPr marL="1295400" indent="-287338" eaLnBrk="0" hangingPunct="0">
              <a:spcBef>
                <a:spcPct val="20000"/>
              </a:spcBef>
              <a:buClr>
                <a:srgbClr val="1F497D"/>
              </a:buClr>
              <a:buChar char="•"/>
              <a:defRPr sz="1400">
                <a:solidFill>
                  <a:schemeClr val="tx1"/>
                </a:solidFill>
                <a:latin typeface="Calibri" pitchFamily="34" charset="0"/>
              </a:defRPr>
            </a:lvl3pPr>
            <a:lvl4pPr marL="1727200" indent="-215900" eaLnBrk="0" hangingPunct="0">
              <a:spcBef>
                <a:spcPct val="20000"/>
              </a:spcBef>
              <a:buClr>
                <a:srgbClr val="1F497D"/>
              </a:buClr>
              <a:buChar char="–"/>
              <a:defRPr sz="1400">
                <a:solidFill>
                  <a:schemeClr val="tx1"/>
                </a:solidFill>
                <a:latin typeface="Calibri" pitchFamily="34" charset="0"/>
              </a:defRPr>
            </a:lvl4pPr>
            <a:lvl5pPr marL="2159000" indent="-215900" eaLnBrk="0" hangingPunct="0">
              <a:spcBef>
                <a:spcPct val="20000"/>
              </a:spcBef>
              <a:buClr>
                <a:srgbClr val="1F497D"/>
              </a:buClr>
              <a:buFont typeface="Arial" pitchFamily="34" charset="0"/>
              <a:buChar char="»"/>
              <a:defRPr sz="1400">
                <a:solidFill>
                  <a:schemeClr val="tx1"/>
                </a:solidFill>
                <a:latin typeface="Calibri" pitchFamily="34" charset="0"/>
              </a:defRPr>
            </a:lvl5pPr>
            <a:lvl6pPr marL="2616200" indent="-215900"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6pPr>
            <a:lvl7pPr marL="3073400" indent="-215900"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7pPr>
            <a:lvl8pPr marL="3530600" indent="-215900"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8pPr>
            <a:lvl9pPr marL="3987800" indent="-215900"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9pPr>
          </a:lstStyle>
          <a:p>
            <a:pPr eaLnBrk="1">
              <a:spcBef>
                <a:spcPct val="0"/>
              </a:spcBef>
              <a:buClrTx/>
              <a:buSzPct val="45000"/>
              <a:buFont typeface="StarSymbol"/>
              <a:buChar char="●"/>
            </a:pPr>
            <a:r>
              <a:rPr lang="en-US" altLang="en-US" sz="1200" dirty="0">
                <a:solidFill>
                  <a:srgbClr val="000000"/>
                </a:solidFill>
                <a:latin typeface="Open Sans"/>
                <a:ea typeface="Droid Sans Fallback"/>
                <a:cs typeface="Droid Sans Devanagari"/>
              </a:rPr>
              <a:t>Increased </a:t>
            </a:r>
            <a:r>
              <a:rPr lang="en-US" altLang="en-US" sz="1200" dirty="0">
                <a:solidFill>
                  <a:srgbClr val="FF0000"/>
                </a:solidFill>
                <a:latin typeface="Open Sans"/>
                <a:ea typeface="Droid Sans Fallback"/>
                <a:cs typeface="Droid Sans Devanagari"/>
              </a:rPr>
              <a:t>intensities</a:t>
            </a:r>
            <a:r>
              <a:rPr lang="en-US" altLang="en-US" sz="1200" dirty="0">
                <a:solidFill>
                  <a:srgbClr val="000000"/>
                </a:solidFill>
                <a:latin typeface="Open Sans"/>
                <a:ea typeface="Droid Sans Fallback"/>
                <a:cs typeface="Droid Sans Devanagari"/>
              </a:rPr>
              <a:t>, </a:t>
            </a:r>
            <a:r>
              <a:rPr lang="en-US" altLang="en-US" sz="1200" dirty="0">
                <a:solidFill>
                  <a:srgbClr val="00B050"/>
                </a:solidFill>
                <a:latin typeface="Open Sans"/>
                <a:ea typeface="Droid Sans Fallback"/>
                <a:cs typeface="Droid Sans Devanagari"/>
              </a:rPr>
              <a:t>purities</a:t>
            </a:r>
            <a:r>
              <a:rPr lang="en-US" altLang="en-US" sz="1200" dirty="0">
                <a:solidFill>
                  <a:srgbClr val="000000"/>
                </a:solidFill>
                <a:latin typeface="Open Sans"/>
                <a:ea typeface="Droid Sans Fallback"/>
                <a:cs typeface="Droid Sans Devanagari"/>
              </a:rPr>
              <a:t>, &amp; </a:t>
            </a:r>
            <a:r>
              <a:rPr lang="en-US" altLang="en-US" sz="1200" dirty="0">
                <a:solidFill>
                  <a:srgbClr val="0070C0"/>
                </a:solidFill>
                <a:latin typeface="Open Sans"/>
                <a:ea typeface="Droid Sans Fallback"/>
                <a:cs typeface="Droid Sans Devanagari"/>
              </a:rPr>
              <a:t>reach</a:t>
            </a:r>
            <a:r>
              <a:rPr lang="en-US" altLang="en-US" sz="1200" dirty="0">
                <a:solidFill>
                  <a:srgbClr val="000000"/>
                </a:solidFill>
                <a:latin typeface="Open Sans"/>
                <a:ea typeface="Droid Sans Fallback"/>
                <a:cs typeface="Droid Sans Devanagari"/>
              </a:rPr>
              <a:t> for ATLAS in-flight beams</a:t>
            </a:r>
          </a:p>
          <a:p>
            <a:pPr eaLnBrk="1">
              <a:spcBef>
                <a:spcPct val="0"/>
              </a:spcBef>
              <a:buClrTx/>
              <a:buSzPct val="45000"/>
              <a:buFont typeface="StarSymbol"/>
              <a:buChar char="●"/>
            </a:pPr>
            <a:r>
              <a:rPr lang="en-US" altLang="en-US" sz="1200" dirty="0">
                <a:solidFill>
                  <a:srgbClr val="000000"/>
                </a:solidFill>
                <a:latin typeface="Open Sans"/>
                <a:ea typeface="Droid Sans Fallback"/>
                <a:cs typeface="Droid Sans Devanagari"/>
              </a:rPr>
              <a:t>Momentum selection (magnetic chicane) followed by velocity selection (RF sweeper)  </a:t>
            </a:r>
            <a:r>
              <a:rPr lang="en-US" altLang="en-US" sz="1200" dirty="0">
                <a:solidFill>
                  <a:srgbClr val="000000"/>
                </a:solidFill>
                <a:latin typeface="Open Sans"/>
                <a:ea typeface="Droid Sans Fallback"/>
                <a:cs typeface="Droid Sans Devanagari"/>
                <a:sym typeface="Wingdings" panose="05000000000000000000" pitchFamily="2" charset="2"/>
              </a:rPr>
              <a:t> </a:t>
            </a:r>
            <a:r>
              <a:rPr lang="en-US" altLang="en-US" sz="1200" dirty="0">
                <a:solidFill>
                  <a:srgbClr val="00B050"/>
                </a:solidFill>
                <a:latin typeface="Open Sans"/>
                <a:ea typeface="Droid Sans Fallback"/>
                <a:cs typeface="Droid Sans Devanagari"/>
                <a:sym typeface="Wingdings" panose="05000000000000000000" pitchFamily="2" charset="2"/>
              </a:rPr>
              <a:t>A/q selection</a:t>
            </a:r>
            <a:endParaRPr lang="en-US" altLang="en-US" sz="1200" dirty="0">
              <a:solidFill>
                <a:srgbClr val="00B050"/>
              </a:solidFill>
              <a:latin typeface="Open Sans"/>
              <a:ea typeface="Droid Sans Fallback"/>
              <a:cs typeface="Droid Sans Devanagari"/>
            </a:endParaRPr>
          </a:p>
          <a:p>
            <a:pPr eaLnBrk="1">
              <a:spcBef>
                <a:spcPct val="0"/>
              </a:spcBef>
              <a:buClrTx/>
              <a:buSzPct val="45000"/>
              <a:buFont typeface="StarSymbol"/>
              <a:buChar char="●"/>
            </a:pPr>
            <a:r>
              <a:rPr lang="en-US" altLang="en-US" sz="1200" dirty="0">
                <a:solidFill>
                  <a:srgbClr val="000000"/>
                </a:solidFill>
                <a:latin typeface="Open Sans"/>
                <a:ea typeface="Droid Sans Fallback"/>
                <a:cs typeface="Droid Sans Devanagari"/>
              </a:rPr>
              <a:t>Accessibility to  more </a:t>
            </a:r>
            <a:r>
              <a:rPr lang="en-US" altLang="en-US" sz="1200" dirty="0">
                <a:solidFill>
                  <a:srgbClr val="002060"/>
                </a:solidFill>
                <a:latin typeface="Open Sans"/>
                <a:ea typeface="Droid Sans Fallback"/>
                <a:cs typeface="Droid Sans Devanagari"/>
              </a:rPr>
              <a:t>experimental areas</a:t>
            </a:r>
            <a:endParaRPr lang="en-US" altLang="en-US" sz="1200" b="1" dirty="0">
              <a:solidFill>
                <a:srgbClr val="002060"/>
              </a:solidFill>
              <a:latin typeface="Open Sans"/>
              <a:ea typeface="Droid Sans Fallback"/>
              <a:cs typeface="Droid Sans Devanagari"/>
            </a:endParaRPr>
          </a:p>
        </p:txBody>
      </p:sp>
      <p:pic>
        <p:nvPicPr>
          <p:cNvPr id="8194" name="Picture 2"/>
          <p:cNvPicPr>
            <a:picLocks noChangeAspect="1" noChangeArrowheads="1"/>
          </p:cNvPicPr>
          <p:nvPr/>
        </p:nvPicPr>
        <p:blipFill>
          <a:blip r:embed="rId4" cstate="hqprint">
            <a:extLst>
              <a:ext uri="{28A0092B-C50C-407E-A947-70E740481C1C}">
                <a14:useLocalDpi xmlns:a14="http://schemas.microsoft.com/office/drawing/2010/main"/>
              </a:ext>
            </a:extLst>
          </a:blip>
          <a:srcRect/>
          <a:stretch>
            <a:fillRect/>
          </a:stretch>
        </p:blipFill>
        <p:spPr bwMode="auto">
          <a:xfrm>
            <a:off x="6053889" y="777813"/>
            <a:ext cx="1809559" cy="1136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2"/>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269298" y="1995833"/>
            <a:ext cx="1533968" cy="1151835"/>
          </a:xfrm>
          <a:prstGeom prst="rect">
            <a:avLst/>
          </a:prstGeom>
        </p:spPr>
      </p:pic>
      <p:grpSp>
        <p:nvGrpSpPr>
          <p:cNvPr id="6" name="Group 5"/>
          <p:cNvGrpSpPr/>
          <p:nvPr/>
        </p:nvGrpSpPr>
        <p:grpSpPr>
          <a:xfrm>
            <a:off x="6071733" y="3282896"/>
            <a:ext cx="1859750" cy="1204616"/>
            <a:chOff x="6071733" y="3282896"/>
            <a:chExt cx="1859750" cy="1204616"/>
          </a:xfrm>
        </p:grpSpPr>
        <p:grpSp>
          <p:nvGrpSpPr>
            <p:cNvPr id="39942" name="Group 6"/>
            <p:cNvGrpSpPr>
              <a:grpSpLocks/>
            </p:cNvGrpSpPr>
            <p:nvPr/>
          </p:nvGrpSpPr>
          <p:grpSpPr bwMode="auto">
            <a:xfrm>
              <a:off x="6157749" y="3348183"/>
              <a:ext cx="1689497" cy="1095673"/>
              <a:chOff x="6120720" y="4490025"/>
              <a:chExt cx="3619439" cy="2644200"/>
            </a:xfrm>
          </p:grpSpPr>
          <p:pic>
            <p:nvPicPr>
              <p:cNvPr id="39948" name="Picture 7"/>
              <p:cNvPicPr>
                <a:picLocks noChangeAspect="1"/>
              </p:cNvPicPr>
              <p:nvPr/>
            </p:nvPicPr>
            <p:blipFill>
              <a:blip r:embed="rId6" cstate="hqprint">
                <a:extLst>
                  <a:ext uri="{28A0092B-C50C-407E-A947-70E740481C1C}">
                    <a14:useLocalDpi xmlns:a14="http://schemas.microsoft.com/office/drawing/2010/main"/>
                  </a:ext>
                </a:extLst>
              </a:blip>
              <a:srcRect l="44962" r="166" b="29955"/>
              <a:stretch>
                <a:fillRect/>
              </a:stretch>
            </p:blipFill>
            <p:spPr bwMode="auto">
              <a:xfrm>
                <a:off x="6161760" y="4490025"/>
                <a:ext cx="3537360" cy="264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9" name="Picture 8"/>
              <p:cNvPicPr>
                <a:picLocks noChangeAspect="1"/>
              </p:cNvPicPr>
              <p:nvPr/>
            </p:nvPicPr>
            <p:blipFill>
              <a:blip r:embed="rId7" cstate="hqprint">
                <a:extLst>
                  <a:ext uri="{28A0092B-C50C-407E-A947-70E740481C1C}">
                    <a14:useLocalDpi xmlns:a14="http://schemas.microsoft.com/office/drawing/2010/main"/>
                  </a:ext>
                </a:extLst>
              </a:blip>
              <a:srcRect/>
              <a:stretch>
                <a:fillRect/>
              </a:stretch>
            </p:blipFill>
            <p:spPr bwMode="auto">
              <a:xfrm>
                <a:off x="6120720" y="5953426"/>
                <a:ext cx="663120" cy="2653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 name="Freeform 9"/>
              <p:cNvSpPr/>
              <p:nvPr/>
            </p:nvSpPr>
            <p:spPr>
              <a:xfrm>
                <a:off x="7115492" y="5140839"/>
                <a:ext cx="457212" cy="181021"/>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9000">
                <a:solidFill>
                  <a:srgbClr val="660066"/>
                </a:solidFill>
                <a:prstDash val="solid"/>
              </a:ln>
            </p:spPr>
            <p:txBody>
              <a:bodyPr wrap="none" lIns="53055" tIns="27743" rIns="53055" bIns="27743" anchor="ctr" compatLnSpc="0"/>
              <a:lstStyle/>
              <a:p>
                <a:pPr hangingPunct="0">
                  <a:defRPr/>
                </a:pPr>
                <a:endParaRPr lang="en-US" sz="900">
                  <a:latin typeface="Liberation Sans" pitchFamily="18"/>
                  <a:ea typeface="Droid Sans Fallback" pitchFamily="2"/>
                  <a:cs typeface="FreeSans" pitchFamily="2"/>
                </a:endParaRPr>
              </a:p>
            </p:txBody>
          </p:sp>
          <p:sp>
            <p:nvSpPr>
              <p:cNvPr id="11" name="Freeform 10"/>
              <p:cNvSpPr/>
              <p:nvPr/>
            </p:nvSpPr>
            <p:spPr>
              <a:xfrm>
                <a:off x="8980688" y="6017928"/>
                <a:ext cx="549038" cy="27368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9000">
                <a:solidFill>
                  <a:srgbClr val="660066"/>
                </a:solidFill>
                <a:prstDash val="solid"/>
              </a:ln>
            </p:spPr>
            <p:txBody>
              <a:bodyPr wrap="none" lIns="53055" tIns="27743" rIns="53055" bIns="27743" anchor="ctr" compatLnSpc="0"/>
              <a:lstStyle/>
              <a:p>
                <a:pPr hangingPunct="0">
                  <a:defRPr/>
                </a:pPr>
                <a:endParaRPr lang="en-US" sz="900">
                  <a:latin typeface="Liberation Sans" pitchFamily="18"/>
                  <a:ea typeface="Droid Sans Fallback" pitchFamily="2"/>
                  <a:cs typeface="FreeSans" pitchFamily="2"/>
                </a:endParaRPr>
              </a:p>
            </p:txBody>
          </p:sp>
          <p:sp>
            <p:nvSpPr>
              <p:cNvPr id="12" name="Freeform 11"/>
              <p:cNvSpPr/>
              <p:nvPr/>
            </p:nvSpPr>
            <p:spPr>
              <a:xfrm>
                <a:off x="7335489" y="4490025"/>
                <a:ext cx="914425" cy="521513"/>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9000">
                <a:solidFill>
                  <a:srgbClr val="0066CC"/>
                </a:solidFill>
                <a:prstDash val="solid"/>
              </a:ln>
            </p:spPr>
            <p:txBody>
              <a:bodyPr wrap="none" lIns="53055" tIns="27743" rIns="53055" bIns="27743" anchor="ctr" compatLnSpc="0"/>
              <a:lstStyle/>
              <a:p>
                <a:pPr hangingPunct="0">
                  <a:defRPr/>
                </a:pPr>
                <a:endParaRPr lang="en-US" sz="900">
                  <a:latin typeface="Liberation Sans" pitchFamily="18"/>
                  <a:ea typeface="Droid Sans Fallback" pitchFamily="2"/>
                  <a:cs typeface="FreeSans" pitchFamily="2"/>
                </a:endParaRPr>
              </a:p>
            </p:txBody>
          </p:sp>
          <p:sp>
            <p:nvSpPr>
              <p:cNvPr id="13" name="Freeform 12"/>
              <p:cNvSpPr/>
              <p:nvPr/>
            </p:nvSpPr>
            <p:spPr>
              <a:xfrm>
                <a:off x="8816168" y="5561066"/>
                <a:ext cx="923991" cy="340492"/>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9000">
                <a:solidFill>
                  <a:srgbClr val="0066CC"/>
                </a:solidFill>
                <a:prstDash val="solid"/>
              </a:ln>
            </p:spPr>
            <p:txBody>
              <a:bodyPr wrap="none" lIns="53055" tIns="27743" rIns="53055" bIns="27743" anchor="ctr" compatLnSpc="0"/>
              <a:lstStyle/>
              <a:p>
                <a:pPr hangingPunct="0">
                  <a:defRPr/>
                </a:pPr>
                <a:endParaRPr lang="en-US" sz="900">
                  <a:latin typeface="Liberation Sans" pitchFamily="18"/>
                  <a:ea typeface="Droid Sans Fallback" pitchFamily="2"/>
                  <a:cs typeface="FreeSans" pitchFamily="2"/>
                </a:endParaRPr>
              </a:p>
            </p:txBody>
          </p:sp>
          <p:sp>
            <p:nvSpPr>
              <p:cNvPr id="14" name="Freeform 13"/>
              <p:cNvSpPr/>
              <p:nvPr/>
            </p:nvSpPr>
            <p:spPr>
              <a:xfrm>
                <a:off x="8339826" y="6640728"/>
                <a:ext cx="824512" cy="38574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9000">
                <a:solidFill>
                  <a:srgbClr val="0066CC"/>
                </a:solidFill>
                <a:prstDash val="solid"/>
              </a:ln>
            </p:spPr>
            <p:txBody>
              <a:bodyPr wrap="none" lIns="53055" tIns="27743" rIns="53055" bIns="27743" anchor="ctr" compatLnSpc="0"/>
              <a:lstStyle/>
              <a:p>
                <a:pPr hangingPunct="0">
                  <a:defRPr/>
                </a:pPr>
                <a:endParaRPr lang="en-US" sz="900">
                  <a:latin typeface="Liberation Sans" pitchFamily="18"/>
                  <a:ea typeface="Droid Sans Fallback" pitchFamily="2"/>
                  <a:cs typeface="FreeSans" pitchFamily="2"/>
                </a:endParaRPr>
              </a:p>
            </p:txBody>
          </p:sp>
          <p:sp>
            <p:nvSpPr>
              <p:cNvPr id="15" name="TextBox 14"/>
              <p:cNvSpPr txBox="1"/>
              <p:nvPr/>
            </p:nvSpPr>
            <p:spPr>
              <a:xfrm>
                <a:off x="6526282" y="5621407"/>
                <a:ext cx="892395" cy="263413"/>
              </a:xfrm>
              <a:prstGeom prst="rect">
                <a:avLst/>
              </a:prstGeom>
              <a:solidFill>
                <a:srgbClr val="FFFFFF"/>
              </a:solidFill>
              <a:ln>
                <a:noFill/>
              </a:ln>
            </p:spPr>
            <p:txBody>
              <a:bodyPr wrap="none" lIns="50625" tIns="25313" rIns="50625" bIns="25313" compatLnSpc="0">
                <a:spAutoFit/>
              </a:bodyPr>
              <a:lstStyle/>
              <a:p>
                <a:pPr hangingPunct="0">
                  <a:defRPr/>
                </a:pPr>
                <a:r>
                  <a:rPr lang="en-US" sz="394" b="1">
                    <a:solidFill>
                      <a:srgbClr val="3399FF"/>
                    </a:solidFill>
                    <a:latin typeface="Open Serif" pitchFamily="18"/>
                    <a:ea typeface="Droid Sans Fallback" pitchFamily="2"/>
                    <a:cs typeface="FreeSans" pitchFamily="2"/>
                  </a:rPr>
                  <a:t>Multi-Purpose</a:t>
                </a:r>
              </a:p>
            </p:txBody>
          </p:sp>
          <p:sp>
            <p:nvSpPr>
              <p:cNvPr id="16" name="Freeform 15"/>
              <p:cNvSpPr/>
              <p:nvPr/>
            </p:nvSpPr>
            <p:spPr>
              <a:xfrm>
                <a:off x="6560715" y="5578306"/>
                <a:ext cx="954598" cy="25213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9000">
                <a:solidFill>
                  <a:srgbClr val="0066CC"/>
                </a:solidFill>
                <a:prstDash val="solid"/>
              </a:ln>
            </p:spPr>
            <p:txBody>
              <a:bodyPr wrap="none" lIns="53055" tIns="27743" rIns="53055" bIns="27743" anchor="ctr" compatLnSpc="0"/>
              <a:lstStyle/>
              <a:p>
                <a:pPr hangingPunct="0">
                  <a:defRPr/>
                </a:pPr>
                <a:endParaRPr lang="en-US" sz="900">
                  <a:latin typeface="Liberation Sans" pitchFamily="18"/>
                  <a:ea typeface="Droid Sans Fallback" pitchFamily="2"/>
                  <a:cs typeface="FreeSans" pitchFamily="2"/>
                </a:endParaRPr>
              </a:p>
            </p:txBody>
          </p:sp>
        </p:grpSp>
        <p:sp>
          <p:nvSpPr>
            <p:cNvPr id="18" name="Rectangle 17"/>
            <p:cNvSpPr/>
            <p:nvPr/>
          </p:nvSpPr>
          <p:spPr>
            <a:xfrm>
              <a:off x="6141080" y="3282896"/>
              <a:ext cx="1790403" cy="1204616"/>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46657" tIns="23329" rIns="46657" bIns="23329" anchor="ctr"/>
            <a:lstStyle/>
            <a:p>
              <a:pPr algn="ctr">
                <a:defRPr/>
              </a:pPr>
              <a:endParaRPr lang="en-US" sz="1013"/>
            </a:p>
          </p:txBody>
        </p:sp>
        <p:sp>
          <p:nvSpPr>
            <p:cNvPr id="3" name="Rectangle 2"/>
            <p:cNvSpPr/>
            <p:nvPr/>
          </p:nvSpPr>
          <p:spPr>
            <a:xfrm>
              <a:off x="6170744" y="3937162"/>
              <a:ext cx="299946" cy="14269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6071733" y="3925512"/>
              <a:ext cx="695992" cy="215444"/>
            </a:xfrm>
            <a:prstGeom prst="rect">
              <a:avLst/>
            </a:prstGeom>
            <a:noFill/>
          </p:spPr>
          <p:txBody>
            <a:bodyPr wrap="square" rtlCol="0">
              <a:spAutoFit/>
            </a:bodyPr>
            <a:lstStyle/>
            <a:p>
              <a:r>
                <a:rPr lang="en-US" sz="800" b="1" i="1" dirty="0"/>
                <a:t>RAISOR</a:t>
              </a:r>
            </a:p>
          </p:txBody>
        </p:sp>
      </p:grpSp>
    </p:spTree>
    <p:extLst>
      <p:ext uri="{BB962C8B-B14F-4D97-AF65-F5344CB8AC3E}">
        <p14:creationId xmlns:p14="http://schemas.microsoft.com/office/powerpoint/2010/main" val="3835487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4"/>
          <p:cNvSpPr>
            <a:spLocks noGrp="1" noChangeArrowheads="1"/>
          </p:cNvSpPr>
          <p:nvPr>
            <p:ph type="body" sz="half" idx="2"/>
          </p:nvPr>
        </p:nvSpPr>
        <p:spPr>
          <a:xfrm>
            <a:off x="629014" y="1339464"/>
            <a:ext cx="2723109" cy="3136106"/>
          </a:xfrm>
        </p:spPr>
        <p:txBody>
          <a:bodyPr/>
          <a:lstStyle/>
          <a:p>
            <a:pPr>
              <a:buFont typeface="Wingdings" pitchFamily="2" charset="2"/>
              <a:buNone/>
            </a:pPr>
            <a:r>
              <a:rPr lang="en-US" altLang="en-US" sz="1000" b="1" dirty="0"/>
              <a:t>Main components of CARIBU</a:t>
            </a:r>
          </a:p>
          <a:p>
            <a:r>
              <a:rPr lang="en-US" altLang="en-US" sz="1000" b="1" dirty="0">
                <a:solidFill>
                  <a:srgbClr val="00CC00"/>
                </a:solidFill>
              </a:rPr>
              <a:t>PRODUCTION</a:t>
            </a:r>
            <a:r>
              <a:rPr lang="en-US" altLang="en-US" sz="1000" b="1" dirty="0"/>
              <a:t>: “ion source” is </a:t>
            </a:r>
            <a:r>
              <a:rPr lang="en-US" altLang="en-US" sz="1000" b="1" baseline="30000" dirty="0"/>
              <a:t>252</a:t>
            </a:r>
            <a:r>
              <a:rPr lang="en-US" altLang="en-US" sz="1000" b="1" dirty="0"/>
              <a:t>Cf source inside gas catcher </a:t>
            </a:r>
          </a:p>
          <a:p>
            <a:pPr lvl="2"/>
            <a:r>
              <a:rPr lang="en-US" altLang="en-US" sz="1000" b="1" dirty="0"/>
              <a:t>Thermalizes fission fragments</a:t>
            </a:r>
          </a:p>
          <a:p>
            <a:pPr lvl="2"/>
            <a:r>
              <a:rPr lang="en-US" altLang="en-US" sz="1000" b="1" dirty="0"/>
              <a:t>Extracts all species quickly</a:t>
            </a:r>
          </a:p>
          <a:p>
            <a:pPr lvl="2"/>
            <a:r>
              <a:rPr lang="en-US" altLang="en-US" sz="1000" b="1" dirty="0"/>
              <a:t>Forms low emittance beam</a:t>
            </a:r>
          </a:p>
          <a:p>
            <a:pPr lvl="2"/>
            <a:endParaRPr lang="en-US" altLang="en-US" sz="1000" b="1" dirty="0"/>
          </a:p>
          <a:p>
            <a:r>
              <a:rPr lang="en-US" altLang="en-US" sz="1000" b="1" dirty="0">
                <a:solidFill>
                  <a:srgbClr val="00CC00"/>
                </a:solidFill>
              </a:rPr>
              <a:t>SELECTION</a:t>
            </a:r>
            <a:r>
              <a:rPr lang="en-US" altLang="en-US" sz="1000" b="1" dirty="0"/>
              <a:t>: Isobar separator and MR-TOF</a:t>
            </a:r>
          </a:p>
          <a:p>
            <a:pPr lvl="2"/>
            <a:r>
              <a:rPr lang="en-US" altLang="en-US" sz="1000" b="1" dirty="0"/>
              <a:t>Purifies beam</a:t>
            </a:r>
          </a:p>
          <a:p>
            <a:pPr lvl="2"/>
            <a:endParaRPr lang="en-US" altLang="en-US" sz="1000" b="1" dirty="0"/>
          </a:p>
          <a:p>
            <a:r>
              <a:rPr lang="en-US" altLang="en-US" sz="1000" b="1" dirty="0">
                <a:solidFill>
                  <a:srgbClr val="00CC00"/>
                </a:solidFill>
              </a:rPr>
              <a:t>DELIVERY</a:t>
            </a:r>
            <a:r>
              <a:rPr lang="en-US" altLang="en-US" sz="1000" b="1" dirty="0"/>
              <a:t>: beamlines and preparation</a:t>
            </a:r>
          </a:p>
          <a:p>
            <a:pPr lvl="2"/>
            <a:r>
              <a:rPr lang="en-US" altLang="en-US" sz="1000" b="1" dirty="0"/>
              <a:t>Low-energy buncher and beamlines</a:t>
            </a:r>
          </a:p>
          <a:p>
            <a:pPr lvl="2"/>
            <a:r>
              <a:rPr lang="en-US" altLang="en-US" sz="1000" b="1" dirty="0"/>
              <a:t>Charge breeder to Increase charge state for post-acceleration</a:t>
            </a:r>
          </a:p>
          <a:p>
            <a:pPr lvl="2"/>
            <a:r>
              <a:rPr lang="en-US" altLang="en-US" sz="1000" b="1" dirty="0"/>
              <a:t>Post-accelerator ATLAS and weak-beam diagnostics  </a:t>
            </a:r>
          </a:p>
        </p:txBody>
      </p:sp>
      <p:sp>
        <p:nvSpPr>
          <p:cNvPr id="5124" name="Rectangle 3"/>
          <p:cNvSpPr>
            <a:spLocks noGrp="1" noChangeArrowheads="1"/>
          </p:cNvSpPr>
          <p:nvPr>
            <p:ph type="title"/>
          </p:nvPr>
        </p:nvSpPr>
        <p:spPr>
          <a:xfrm>
            <a:off x="1394472" y="255806"/>
            <a:ext cx="6192101" cy="641267"/>
          </a:xfrm>
        </p:spPr>
        <p:txBody>
          <a:bodyPr/>
          <a:lstStyle/>
          <a:p>
            <a:r>
              <a:rPr lang="en-US" altLang="en-US" sz="2400" dirty="0"/>
              <a:t>Neutron-rich beam source for ATLAS: CARIBU “front end” layout</a:t>
            </a:r>
          </a:p>
        </p:txBody>
      </p:sp>
      <p:sp>
        <p:nvSpPr>
          <p:cNvPr id="5137"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1F497D"/>
              </a:buClr>
              <a:buFont typeface="Wingdings" pitchFamily="2" charset="2"/>
              <a:buChar char="§"/>
              <a:defRPr>
                <a:solidFill>
                  <a:schemeClr val="tx1"/>
                </a:solidFill>
                <a:latin typeface="Calibri" pitchFamily="34" charset="0"/>
              </a:defRPr>
            </a:lvl1pPr>
            <a:lvl2pPr marL="417910" indent="-160735" eaLnBrk="0" hangingPunct="0">
              <a:spcBef>
                <a:spcPct val="20000"/>
              </a:spcBef>
              <a:buClr>
                <a:srgbClr val="1F497D"/>
              </a:buClr>
              <a:buChar char="–"/>
              <a:defRPr sz="900">
                <a:solidFill>
                  <a:schemeClr val="tx1"/>
                </a:solidFill>
                <a:latin typeface="Calibri" pitchFamily="34" charset="0"/>
              </a:defRPr>
            </a:lvl2pPr>
            <a:lvl3pPr marL="642938" indent="-128588" eaLnBrk="0" hangingPunct="0">
              <a:spcBef>
                <a:spcPct val="20000"/>
              </a:spcBef>
              <a:buClr>
                <a:srgbClr val="1F497D"/>
              </a:buClr>
              <a:buChar char="•"/>
              <a:defRPr sz="788">
                <a:solidFill>
                  <a:schemeClr val="tx1"/>
                </a:solidFill>
                <a:latin typeface="Calibri" pitchFamily="34" charset="0"/>
              </a:defRPr>
            </a:lvl3pPr>
            <a:lvl4pPr marL="900113" indent="-128588" eaLnBrk="0" hangingPunct="0">
              <a:spcBef>
                <a:spcPct val="20000"/>
              </a:spcBef>
              <a:buClr>
                <a:srgbClr val="1F497D"/>
              </a:buClr>
              <a:buChar char="–"/>
              <a:defRPr sz="788">
                <a:solidFill>
                  <a:schemeClr val="tx1"/>
                </a:solidFill>
                <a:latin typeface="Calibri" pitchFamily="34" charset="0"/>
              </a:defRPr>
            </a:lvl4pPr>
            <a:lvl5pPr marL="1157288" indent="-128588" eaLnBrk="0" hangingPunct="0">
              <a:spcBef>
                <a:spcPct val="20000"/>
              </a:spcBef>
              <a:buClr>
                <a:srgbClr val="1F497D"/>
              </a:buClr>
              <a:buFont typeface="Arial" pitchFamily="34" charset="0"/>
              <a:buChar char="»"/>
              <a:defRPr sz="788">
                <a:solidFill>
                  <a:schemeClr val="tx1"/>
                </a:solidFill>
                <a:latin typeface="Calibri" pitchFamily="34" charset="0"/>
              </a:defRPr>
            </a:lvl5pPr>
            <a:lvl6pPr marL="1414463" indent="-128588" eaLnBrk="0" fontAlgn="base" hangingPunct="0">
              <a:spcBef>
                <a:spcPct val="20000"/>
              </a:spcBef>
              <a:spcAft>
                <a:spcPct val="0"/>
              </a:spcAft>
              <a:buClr>
                <a:srgbClr val="1F497D"/>
              </a:buClr>
              <a:buFont typeface="Arial" pitchFamily="34" charset="0"/>
              <a:buChar char="»"/>
              <a:defRPr sz="788">
                <a:solidFill>
                  <a:schemeClr val="tx1"/>
                </a:solidFill>
                <a:latin typeface="Calibri" pitchFamily="34" charset="0"/>
              </a:defRPr>
            </a:lvl6pPr>
            <a:lvl7pPr marL="1671638" indent="-128588" eaLnBrk="0" fontAlgn="base" hangingPunct="0">
              <a:spcBef>
                <a:spcPct val="20000"/>
              </a:spcBef>
              <a:spcAft>
                <a:spcPct val="0"/>
              </a:spcAft>
              <a:buClr>
                <a:srgbClr val="1F497D"/>
              </a:buClr>
              <a:buFont typeface="Arial" pitchFamily="34" charset="0"/>
              <a:buChar char="»"/>
              <a:defRPr sz="788">
                <a:solidFill>
                  <a:schemeClr val="tx1"/>
                </a:solidFill>
                <a:latin typeface="Calibri" pitchFamily="34" charset="0"/>
              </a:defRPr>
            </a:lvl7pPr>
            <a:lvl8pPr marL="1928813" indent="-128588" eaLnBrk="0" fontAlgn="base" hangingPunct="0">
              <a:spcBef>
                <a:spcPct val="20000"/>
              </a:spcBef>
              <a:spcAft>
                <a:spcPct val="0"/>
              </a:spcAft>
              <a:buClr>
                <a:srgbClr val="1F497D"/>
              </a:buClr>
              <a:buFont typeface="Arial" pitchFamily="34" charset="0"/>
              <a:buChar char="»"/>
              <a:defRPr sz="788">
                <a:solidFill>
                  <a:schemeClr val="tx1"/>
                </a:solidFill>
                <a:latin typeface="Calibri" pitchFamily="34" charset="0"/>
              </a:defRPr>
            </a:lvl8pPr>
            <a:lvl9pPr marL="2185988" indent="-128588" eaLnBrk="0" fontAlgn="base" hangingPunct="0">
              <a:spcBef>
                <a:spcPct val="20000"/>
              </a:spcBef>
              <a:spcAft>
                <a:spcPct val="0"/>
              </a:spcAft>
              <a:buClr>
                <a:srgbClr val="1F497D"/>
              </a:buClr>
              <a:buFont typeface="Arial" pitchFamily="34" charset="0"/>
              <a:buChar char="»"/>
              <a:defRPr sz="788">
                <a:solidFill>
                  <a:schemeClr val="tx1"/>
                </a:solidFill>
                <a:latin typeface="Calibri" pitchFamily="34" charset="0"/>
              </a:defRPr>
            </a:lvl9pPr>
          </a:lstStyle>
          <a:p>
            <a:pPr eaLnBrk="1" hangingPunct="1">
              <a:spcBef>
                <a:spcPct val="0"/>
              </a:spcBef>
              <a:buClrTx/>
              <a:buFontTx/>
              <a:buNone/>
            </a:pPr>
            <a:fld id="{01103798-0FA4-4CDF-8C7B-90A5D7756616}" type="slidenum">
              <a:rPr lang="en-US" altLang="en-US" smtClean="0"/>
              <a:pPr eaLnBrk="1" hangingPunct="1">
                <a:spcBef>
                  <a:spcPct val="0"/>
                </a:spcBef>
                <a:buClrTx/>
                <a:buFontTx/>
                <a:buNone/>
              </a:pPr>
              <a:t>4</a:t>
            </a:fld>
            <a:endParaRPr lang="en-US" altLang="en-US"/>
          </a:p>
        </p:txBody>
      </p:sp>
      <p:grpSp>
        <p:nvGrpSpPr>
          <p:cNvPr id="11" name="Group 10"/>
          <p:cNvGrpSpPr/>
          <p:nvPr/>
        </p:nvGrpSpPr>
        <p:grpSpPr>
          <a:xfrm>
            <a:off x="3405985" y="2185032"/>
            <a:ext cx="2767529" cy="1659295"/>
            <a:chOff x="2455192" y="1866308"/>
            <a:chExt cx="4920052" cy="2949857"/>
          </a:xfrm>
        </p:grpSpPr>
        <p:grpSp>
          <p:nvGrpSpPr>
            <p:cNvPr id="5132" name="Group 11"/>
            <p:cNvGrpSpPr>
              <a:grpSpLocks/>
            </p:cNvGrpSpPr>
            <p:nvPr/>
          </p:nvGrpSpPr>
          <p:grpSpPr bwMode="auto">
            <a:xfrm>
              <a:off x="5899150" y="2298700"/>
              <a:ext cx="882650" cy="212725"/>
              <a:chOff x="3716" y="1448"/>
              <a:chExt cx="556" cy="134"/>
            </a:xfrm>
          </p:grpSpPr>
          <p:sp>
            <p:nvSpPr>
              <p:cNvPr id="5146" name="Line 12"/>
              <p:cNvSpPr>
                <a:spLocks noChangeShapeType="1"/>
              </p:cNvSpPr>
              <p:nvPr/>
            </p:nvSpPr>
            <p:spPr bwMode="auto">
              <a:xfrm flipV="1">
                <a:off x="4056" y="1526"/>
                <a:ext cx="0" cy="44"/>
              </a:xfrm>
              <a:prstGeom prst="line">
                <a:avLst/>
              </a:prstGeom>
              <a:noFill/>
              <a:ln w="19050">
                <a:solidFill>
                  <a:srgbClr val="EC008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13"/>
              </a:p>
            </p:txBody>
          </p:sp>
          <p:sp>
            <p:nvSpPr>
              <p:cNvPr id="5147" name="Line 13"/>
              <p:cNvSpPr>
                <a:spLocks noChangeShapeType="1"/>
              </p:cNvSpPr>
              <p:nvPr/>
            </p:nvSpPr>
            <p:spPr bwMode="auto">
              <a:xfrm flipV="1">
                <a:off x="4056" y="1524"/>
                <a:ext cx="160" cy="2"/>
              </a:xfrm>
              <a:prstGeom prst="line">
                <a:avLst/>
              </a:prstGeom>
              <a:noFill/>
              <a:ln w="19050">
                <a:solidFill>
                  <a:srgbClr val="EC008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13"/>
              </a:p>
            </p:txBody>
          </p:sp>
          <p:sp>
            <p:nvSpPr>
              <p:cNvPr id="5148" name="Line 14"/>
              <p:cNvSpPr>
                <a:spLocks noChangeShapeType="1"/>
              </p:cNvSpPr>
              <p:nvPr/>
            </p:nvSpPr>
            <p:spPr bwMode="auto">
              <a:xfrm>
                <a:off x="4218" y="1524"/>
                <a:ext cx="54" cy="52"/>
              </a:xfrm>
              <a:prstGeom prst="line">
                <a:avLst/>
              </a:prstGeom>
              <a:noFill/>
              <a:ln w="19050">
                <a:solidFill>
                  <a:srgbClr val="EC008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13"/>
              </a:p>
            </p:txBody>
          </p:sp>
          <p:sp>
            <p:nvSpPr>
              <p:cNvPr id="5149" name="Line 15"/>
              <p:cNvSpPr>
                <a:spLocks noChangeShapeType="1"/>
              </p:cNvSpPr>
              <p:nvPr/>
            </p:nvSpPr>
            <p:spPr bwMode="auto">
              <a:xfrm flipH="1">
                <a:off x="3984" y="1570"/>
                <a:ext cx="72" cy="0"/>
              </a:xfrm>
              <a:prstGeom prst="line">
                <a:avLst/>
              </a:prstGeom>
              <a:noFill/>
              <a:ln w="19050">
                <a:solidFill>
                  <a:srgbClr val="EC008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13"/>
              </a:p>
            </p:txBody>
          </p:sp>
          <p:sp>
            <p:nvSpPr>
              <p:cNvPr id="5150" name="Line 16"/>
              <p:cNvSpPr>
                <a:spLocks noChangeShapeType="1"/>
              </p:cNvSpPr>
              <p:nvPr/>
            </p:nvSpPr>
            <p:spPr bwMode="auto">
              <a:xfrm flipV="1">
                <a:off x="3982" y="1448"/>
                <a:ext cx="0" cy="122"/>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13"/>
              </a:p>
            </p:txBody>
          </p:sp>
          <p:sp>
            <p:nvSpPr>
              <p:cNvPr id="5151" name="Line 17"/>
              <p:cNvSpPr>
                <a:spLocks noChangeShapeType="1"/>
              </p:cNvSpPr>
              <p:nvPr/>
            </p:nvSpPr>
            <p:spPr bwMode="auto">
              <a:xfrm flipH="1">
                <a:off x="3718" y="1448"/>
                <a:ext cx="264"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13"/>
              </a:p>
            </p:txBody>
          </p:sp>
          <p:sp>
            <p:nvSpPr>
              <p:cNvPr id="5152" name="Line 18"/>
              <p:cNvSpPr>
                <a:spLocks noChangeShapeType="1"/>
              </p:cNvSpPr>
              <p:nvPr/>
            </p:nvSpPr>
            <p:spPr bwMode="auto">
              <a:xfrm>
                <a:off x="3716" y="1448"/>
                <a:ext cx="0" cy="134"/>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13"/>
              </a:p>
            </p:txBody>
          </p:sp>
          <p:sp>
            <p:nvSpPr>
              <p:cNvPr id="5153" name="Line 19"/>
              <p:cNvSpPr>
                <a:spLocks noChangeShapeType="1"/>
              </p:cNvSpPr>
              <p:nvPr/>
            </p:nvSpPr>
            <p:spPr bwMode="auto">
              <a:xfrm flipH="1">
                <a:off x="3716" y="1568"/>
                <a:ext cx="264"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13"/>
              </a:p>
            </p:txBody>
          </p:sp>
        </p:grpSp>
        <p:grpSp>
          <p:nvGrpSpPr>
            <p:cNvPr id="5133" name="Group 20"/>
            <p:cNvGrpSpPr>
              <a:grpSpLocks/>
            </p:cNvGrpSpPr>
            <p:nvPr/>
          </p:nvGrpSpPr>
          <p:grpSpPr bwMode="auto">
            <a:xfrm flipV="1">
              <a:off x="5899150" y="2517775"/>
              <a:ext cx="882650" cy="212725"/>
              <a:chOff x="3716" y="1448"/>
              <a:chExt cx="556" cy="134"/>
            </a:xfrm>
          </p:grpSpPr>
          <p:sp>
            <p:nvSpPr>
              <p:cNvPr id="5138" name="Line 21"/>
              <p:cNvSpPr>
                <a:spLocks noChangeShapeType="1"/>
              </p:cNvSpPr>
              <p:nvPr/>
            </p:nvSpPr>
            <p:spPr bwMode="auto">
              <a:xfrm flipV="1">
                <a:off x="4056" y="1526"/>
                <a:ext cx="0" cy="44"/>
              </a:xfrm>
              <a:prstGeom prst="line">
                <a:avLst/>
              </a:prstGeom>
              <a:noFill/>
              <a:ln w="19050">
                <a:solidFill>
                  <a:srgbClr val="EC008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13"/>
              </a:p>
            </p:txBody>
          </p:sp>
          <p:sp>
            <p:nvSpPr>
              <p:cNvPr id="5139" name="Line 22"/>
              <p:cNvSpPr>
                <a:spLocks noChangeShapeType="1"/>
              </p:cNvSpPr>
              <p:nvPr/>
            </p:nvSpPr>
            <p:spPr bwMode="auto">
              <a:xfrm flipV="1">
                <a:off x="4056" y="1524"/>
                <a:ext cx="160" cy="2"/>
              </a:xfrm>
              <a:prstGeom prst="line">
                <a:avLst/>
              </a:prstGeom>
              <a:noFill/>
              <a:ln w="19050">
                <a:solidFill>
                  <a:srgbClr val="EC008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13"/>
              </a:p>
            </p:txBody>
          </p:sp>
          <p:sp>
            <p:nvSpPr>
              <p:cNvPr id="5140" name="Line 23"/>
              <p:cNvSpPr>
                <a:spLocks noChangeShapeType="1"/>
              </p:cNvSpPr>
              <p:nvPr/>
            </p:nvSpPr>
            <p:spPr bwMode="auto">
              <a:xfrm>
                <a:off x="4218" y="1524"/>
                <a:ext cx="54" cy="52"/>
              </a:xfrm>
              <a:prstGeom prst="line">
                <a:avLst/>
              </a:prstGeom>
              <a:noFill/>
              <a:ln w="19050">
                <a:solidFill>
                  <a:srgbClr val="EC008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13"/>
              </a:p>
            </p:txBody>
          </p:sp>
          <p:sp>
            <p:nvSpPr>
              <p:cNvPr id="5141" name="Line 24"/>
              <p:cNvSpPr>
                <a:spLocks noChangeShapeType="1"/>
              </p:cNvSpPr>
              <p:nvPr/>
            </p:nvSpPr>
            <p:spPr bwMode="auto">
              <a:xfrm flipH="1">
                <a:off x="3984" y="1570"/>
                <a:ext cx="72" cy="0"/>
              </a:xfrm>
              <a:prstGeom prst="line">
                <a:avLst/>
              </a:prstGeom>
              <a:noFill/>
              <a:ln w="19050">
                <a:solidFill>
                  <a:srgbClr val="EC008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13"/>
              </a:p>
            </p:txBody>
          </p:sp>
          <p:sp>
            <p:nvSpPr>
              <p:cNvPr id="5142" name="Line 25"/>
              <p:cNvSpPr>
                <a:spLocks noChangeShapeType="1"/>
              </p:cNvSpPr>
              <p:nvPr/>
            </p:nvSpPr>
            <p:spPr bwMode="auto">
              <a:xfrm flipV="1">
                <a:off x="3982" y="1448"/>
                <a:ext cx="0" cy="122"/>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13"/>
              </a:p>
            </p:txBody>
          </p:sp>
          <p:sp>
            <p:nvSpPr>
              <p:cNvPr id="5143" name="Line 26"/>
              <p:cNvSpPr>
                <a:spLocks noChangeShapeType="1"/>
              </p:cNvSpPr>
              <p:nvPr/>
            </p:nvSpPr>
            <p:spPr bwMode="auto">
              <a:xfrm flipH="1">
                <a:off x="3718" y="1448"/>
                <a:ext cx="264"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13"/>
              </a:p>
            </p:txBody>
          </p:sp>
          <p:sp>
            <p:nvSpPr>
              <p:cNvPr id="5144" name="Line 27"/>
              <p:cNvSpPr>
                <a:spLocks noChangeShapeType="1"/>
              </p:cNvSpPr>
              <p:nvPr/>
            </p:nvSpPr>
            <p:spPr bwMode="auto">
              <a:xfrm>
                <a:off x="3716" y="1448"/>
                <a:ext cx="0" cy="134"/>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13"/>
              </a:p>
            </p:txBody>
          </p:sp>
          <p:sp>
            <p:nvSpPr>
              <p:cNvPr id="5145" name="Line 28"/>
              <p:cNvSpPr>
                <a:spLocks noChangeShapeType="1"/>
              </p:cNvSpPr>
              <p:nvPr/>
            </p:nvSpPr>
            <p:spPr bwMode="auto">
              <a:xfrm flipH="1">
                <a:off x="3716" y="1568"/>
                <a:ext cx="264"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13"/>
              </a:p>
            </p:txBody>
          </p:sp>
        </p:grpSp>
        <p:sp>
          <p:nvSpPr>
            <p:cNvPr id="5134" name="AutoShape 29"/>
            <p:cNvSpPr>
              <a:spLocks noChangeArrowheads="1"/>
            </p:cNvSpPr>
            <p:nvPr/>
          </p:nvSpPr>
          <p:spPr bwMode="auto">
            <a:xfrm>
              <a:off x="6343650" y="2493963"/>
              <a:ext cx="106363" cy="42862"/>
            </a:xfrm>
            <a:prstGeom prst="roundRect">
              <a:avLst>
                <a:gd name="adj" fmla="val 16667"/>
              </a:avLst>
            </a:prstGeom>
            <a:solidFill>
              <a:srgbClr val="2E3192"/>
            </a:solidFill>
            <a:ln w="9525">
              <a:solidFill>
                <a:srgbClr val="2E319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rgbClr val="1F497D"/>
                </a:buClr>
                <a:buFont typeface="Wingdings" pitchFamily="2" charset="2"/>
                <a:buChar char="§"/>
                <a:defRPr>
                  <a:solidFill>
                    <a:schemeClr val="tx1"/>
                  </a:solidFill>
                  <a:latin typeface="Calibri" pitchFamily="34" charset="0"/>
                </a:defRPr>
              </a:lvl1pPr>
              <a:lvl2pPr marL="742950" indent="-285750" eaLnBrk="0" hangingPunct="0">
                <a:spcBef>
                  <a:spcPct val="20000"/>
                </a:spcBef>
                <a:buClr>
                  <a:srgbClr val="1F497D"/>
                </a:buClr>
                <a:buChar char="–"/>
                <a:defRPr sz="1600">
                  <a:solidFill>
                    <a:schemeClr val="tx1"/>
                  </a:solidFill>
                  <a:latin typeface="Calibri" pitchFamily="34" charset="0"/>
                </a:defRPr>
              </a:lvl2pPr>
              <a:lvl3pPr marL="1143000" indent="-228600" eaLnBrk="0" hangingPunct="0">
                <a:spcBef>
                  <a:spcPct val="20000"/>
                </a:spcBef>
                <a:buClr>
                  <a:srgbClr val="1F497D"/>
                </a:buClr>
                <a:buChar char="•"/>
                <a:defRPr sz="1400">
                  <a:solidFill>
                    <a:schemeClr val="tx1"/>
                  </a:solidFill>
                  <a:latin typeface="Calibri" pitchFamily="34" charset="0"/>
                </a:defRPr>
              </a:lvl3pPr>
              <a:lvl4pPr marL="1600200" indent="-228600" eaLnBrk="0" hangingPunct="0">
                <a:spcBef>
                  <a:spcPct val="20000"/>
                </a:spcBef>
                <a:buClr>
                  <a:srgbClr val="1F497D"/>
                </a:buClr>
                <a:buChar char="–"/>
                <a:defRPr sz="1400">
                  <a:solidFill>
                    <a:schemeClr val="tx1"/>
                  </a:solidFill>
                  <a:latin typeface="Calibri" pitchFamily="34" charset="0"/>
                </a:defRPr>
              </a:lvl4pPr>
              <a:lvl5pPr marL="2057400" indent="-228600" eaLnBrk="0" hangingPunct="0">
                <a:spcBef>
                  <a:spcPct val="20000"/>
                </a:spcBef>
                <a:buClr>
                  <a:srgbClr val="1F497D"/>
                </a:buClr>
                <a:buFont typeface="Arial" pitchFamily="34"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9pPr>
            </a:lstStyle>
            <a:p>
              <a:pPr eaLnBrk="1" hangingPunct="1">
                <a:spcBef>
                  <a:spcPct val="0"/>
                </a:spcBef>
                <a:buClrTx/>
                <a:buFontTx/>
                <a:buNone/>
              </a:pPr>
              <a:endParaRPr lang="en-US" altLang="en-US" sz="1013"/>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a:ext>
              </a:extLst>
            </a:blip>
            <a:srcRect r="6140"/>
            <a:stretch/>
          </p:blipFill>
          <p:spPr bwMode="auto">
            <a:xfrm>
              <a:off x="2455192" y="1866308"/>
              <a:ext cx="4920052" cy="2949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ounded Rectangle 1"/>
            <p:cNvSpPr/>
            <p:nvPr/>
          </p:nvSpPr>
          <p:spPr>
            <a:xfrm>
              <a:off x="5627546" y="3239978"/>
              <a:ext cx="292824" cy="85577"/>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cxnSp>
          <p:nvCxnSpPr>
            <p:cNvPr id="4" name="Straight Connector 3"/>
            <p:cNvCxnSpPr/>
            <p:nvPr/>
          </p:nvCxnSpPr>
          <p:spPr>
            <a:xfrm flipH="1">
              <a:off x="5528930" y="3364098"/>
              <a:ext cx="867901"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V="1">
              <a:off x="5528930" y="3275086"/>
              <a:ext cx="0" cy="89012"/>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5506070" y="3254951"/>
              <a:ext cx="45719" cy="45719"/>
            </a:xfrm>
            <a:prstGeom prst="ellipse">
              <a:avLst/>
            </a:prstGeom>
            <a:solidFill>
              <a:srgbClr val="FF0000"/>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8" name="Rectangle 7"/>
            <p:cNvSpPr/>
            <p:nvPr/>
          </p:nvSpPr>
          <p:spPr>
            <a:xfrm>
              <a:off x="6343650" y="3300670"/>
              <a:ext cx="106363" cy="4571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40" name="Oval 39"/>
            <p:cNvSpPr/>
            <p:nvPr/>
          </p:nvSpPr>
          <p:spPr>
            <a:xfrm>
              <a:off x="5502746" y="3341238"/>
              <a:ext cx="45719" cy="45719"/>
            </a:xfrm>
            <a:prstGeom prst="ellipse">
              <a:avLst/>
            </a:prstGeom>
            <a:solidFill>
              <a:srgbClr val="FF0000"/>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41" name="Oval 40"/>
            <p:cNvSpPr/>
            <p:nvPr/>
          </p:nvSpPr>
          <p:spPr>
            <a:xfrm>
              <a:off x="6381750" y="3331343"/>
              <a:ext cx="45719" cy="45719"/>
            </a:xfrm>
            <a:prstGeom prst="ellipse">
              <a:avLst/>
            </a:prstGeom>
            <a:solidFill>
              <a:srgbClr val="FF0000"/>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42" name="Oval 41"/>
            <p:cNvSpPr/>
            <p:nvPr/>
          </p:nvSpPr>
          <p:spPr>
            <a:xfrm>
              <a:off x="6381750" y="3252226"/>
              <a:ext cx="45719" cy="45719"/>
            </a:xfrm>
            <a:prstGeom prst="ellipse">
              <a:avLst/>
            </a:prstGeom>
            <a:solidFill>
              <a:srgbClr val="FF0000"/>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47" name="Rounded Rectangle 46"/>
            <p:cNvSpPr/>
            <p:nvPr/>
          </p:nvSpPr>
          <p:spPr>
            <a:xfrm>
              <a:off x="6025426" y="3236799"/>
              <a:ext cx="292824" cy="85577"/>
            </a:xfrm>
            <a:prstGeom prst="roundRect">
              <a:avLst/>
            </a:prstGeom>
            <a:gradFill flip="none" rotWithShape="1">
              <a:gsLst>
                <a:gs pos="0">
                  <a:schemeClr val="tx2">
                    <a:lumMod val="60000"/>
                    <a:lumOff val="40000"/>
                    <a:tint val="66000"/>
                    <a:satMod val="160000"/>
                  </a:schemeClr>
                </a:gs>
                <a:gs pos="50000">
                  <a:schemeClr val="tx2">
                    <a:lumMod val="60000"/>
                    <a:lumOff val="40000"/>
                    <a:tint val="44500"/>
                    <a:satMod val="160000"/>
                  </a:schemeClr>
                </a:gs>
                <a:gs pos="100000">
                  <a:schemeClr val="tx2">
                    <a:lumMod val="60000"/>
                    <a:lumOff val="40000"/>
                    <a:tint val="23500"/>
                    <a:satMod val="160000"/>
                  </a:schemeClr>
                </a:gs>
              </a:gsLst>
              <a:lin ang="0" scaled="1"/>
              <a:tileRect/>
            </a:gradFill>
            <a:ln>
              <a:solidFill>
                <a:srgbClr val="0082C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grpSp>
      <p:sp>
        <p:nvSpPr>
          <p:cNvPr id="5126" name="Line 5"/>
          <p:cNvSpPr>
            <a:spLocks noChangeShapeType="1"/>
          </p:cNvSpPr>
          <p:nvPr/>
        </p:nvSpPr>
        <p:spPr bwMode="auto">
          <a:xfrm>
            <a:off x="3632599" y="1561848"/>
            <a:ext cx="462056" cy="734869"/>
          </a:xfrm>
          <a:prstGeom prst="line">
            <a:avLst/>
          </a:prstGeom>
          <a:noFill/>
          <a:ln w="3810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en-US" sz="1013"/>
          </a:p>
        </p:txBody>
      </p:sp>
      <p:grpSp>
        <p:nvGrpSpPr>
          <p:cNvPr id="10" name="Group 9"/>
          <p:cNvGrpSpPr/>
          <p:nvPr/>
        </p:nvGrpSpPr>
        <p:grpSpPr>
          <a:xfrm>
            <a:off x="3232911" y="2507423"/>
            <a:ext cx="1431605" cy="304709"/>
            <a:chOff x="2663825" y="2838448"/>
            <a:chExt cx="3786187" cy="670124"/>
          </a:xfrm>
        </p:grpSpPr>
        <p:sp>
          <p:nvSpPr>
            <p:cNvPr id="5128" name="Line 7"/>
            <p:cNvSpPr>
              <a:spLocks noChangeShapeType="1"/>
            </p:cNvSpPr>
            <p:nvPr/>
          </p:nvSpPr>
          <p:spPr bwMode="auto">
            <a:xfrm flipV="1">
              <a:off x="2663825" y="2838448"/>
              <a:ext cx="3786187" cy="479425"/>
            </a:xfrm>
            <a:prstGeom prst="line">
              <a:avLst/>
            </a:prstGeom>
            <a:noFill/>
            <a:ln w="3810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en-US" sz="1013"/>
            </a:p>
          </p:txBody>
        </p:sp>
        <p:sp>
          <p:nvSpPr>
            <p:cNvPr id="45" name="Line 7"/>
            <p:cNvSpPr>
              <a:spLocks noChangeShapeType="1"/>
            </p:cNvSpPr>
            <p:nvPr/>
          </p:nvSpPr>
          <p:spPr bwMode="auto">
            <a:xfrm>
              <a:off x="5108823" y="3030542"/>
              <a:ext cx="286772" cy="478030"/>
            </a:xfrm>
            <a:prstGeom prst="line">
              <a:avLst/>
            </a:prstGeom>
            <a:noFill/>
            <a:ln w="3810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en-US" sz="1013"/>
            </a:p>
          </p:txBody>
        </p:sp>
      </p:grpSp>
      <p:sp>
        <p:nvSpPr>
          <p:cNvPr id="5135" name="Line 30"/>
          <p:cNvSpPr>
            <a:spLocks noChangeShapeType="1"/>
          </p:cNvSpPr>
          <p:nvPr/>
        </p:nvSpPr>
        <p:spPr bwMode="auto">
          <a:xfrm flipV="1">
            <a:off x="3304451" y="3518608"/>
            <a:ext cx="1548377" cy="328115"/>
          </a:xfrm>
          <a:prstGeom prst="line">
            <a:avLst/>
          </a:prstGeom>
          <a:noFill/>
          <a:ln w="3810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en-US" sz="1013"/>
          </a:p>
        </p:txBody>
      </p:sp>
      <p:grpSp>
        <p:nvGrpSpPr>
          <p:cNvPr id="12" name="Group 11"/>
          <p:cNvGrpSpPr/>
          <p:nvPr/>
        </p:nvGrpSpPr>
        <p:grpSpPr>
          <a:xfrm>
            <a:off x="4094655" y="1146589"/>
            <a:ext cx="3996120" cy="3230972"/>
            <a:chOff x="3792692" y="830729"/>
            <a:chExt cx="5328160" cy="4307962"/>
          </a:xfrm>
        </p:grpSpPr>
        <p:pic>
          <p:nvPicPr>
            <p:cNvPr id="44" name="Picture 43" descr="A picture containing indoor, table, kitchen, commercial&#10;&#10;Description automatically generated">
              <a:extLst>
                <a:ext uri="{FF2B5EF4-FFF2-40B4-BE49-F238E27FC236}">
                  <a16:creationId xmlns:a16="http://schemas.microsoft.com/office/drawing/2014/main" id="{E642D4E8-2FDA-4E8D-90A1-9C2D34493C66}"/>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577877" y="830729"/>
              <a:ext cx="2542975" cy="1692565"/>
            </a:xfrm>
            <a:prstGeom prst="rect">
              <a:avLst/>
            </a:prstGeom>
          </p:spPr>
        </p:pic>
        <p:pic>
          <p:nvPicPr>
            <p:cNvPr id="46" name="Picture 2" descr="C:\Users\ostroumov\Documents\CARIBU-EBIS\Integration to ATLAS\COMMISSIONING\31563D12.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314804" y="3190336"/>
              <a:ext cx="2690513" cy="1790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TextBox 47"/>
            <p:cNvSpPr txBox="1"/>
            <p:nvPr/>
          </p:nvSpPr>
          <p:spPr>
            <a:xfrm>
              <a:off x="6935277" y="2357104"/>
              <a:ext cx="1865095" cy="307776"/>
            </a:xfrm>
            <a:prstGeom prst="rect">
              <a:avLst/>
            </a:prstGeom>
            <a:solidFill>
              <a:schemeClr val="bg2">
                <a:lumMod val="60000"/>
                <a:lumOff val="40000"/>
              </a:schemeClr>
            </a:solidFill>
            <a:ln>
              <a:solidFill>
                <a:schemeClr val="accent2">
                  <a:lumMod val="60000"/>
                  <a:lumOff val="40000"/>
                </a:schemeClr>
              </a:solidFill>
            </a:ln>
          </p:spPr>
          <p:txBody>
            <a:bodyPr wrap="square" rtlCol="0">
              <a:spAutoFit/>
            </a:bodyPr>
            <a:lstStyle/>
            <a:p>
              <a:r>
                <a:rPr lang="en-US" sz="900" dirty="0"/>
                <a:t>Commissioned in 2020</a:t>
              </a:r>
            </a:p>
          </p:txBody>
        </p:sp>
        <p:sp>
          <p:nvSpPr>
            <p:cNvPr id="49" name="TextBox 48"/>
            <p:cNvSpPr txBox="1"/>
            <p:nvPr/>
          </p:nvSpPr>
          <p:spPr>
            <a:xfrm>
              <a:off x="6880760" y="4830915"/>
              <a:ext cx="1853604" cy="307776"/>
            </a:xfrm>
            <a:prstGeom prst="rect">
              <a:avLst/>
            </a:prstGeom>
            <a:solidFill>
              <a:schemeClr val="bg2">
                <a:lumMod val="60000"/>
                <a:lumOff val="40000"/>
              </a:schemeClr>
            </a:solidFill>
            <a:ln>
              <a:solidFill>
                <a:schemeClr val="accent2">
                  <a:lumMod val="60000"/>
                  <a:lumOff val="40000"/>
                </a:schemeClr>
              </a:solidFill>
            </a:ln>
          </p:spPr>
          <p:txBody>
            <a:bodyPr wrap="square" rtlCol="0">
              <a:spAutoFit/>
            </a:bodyPr>
            <a:lstStyle/>
            <a:p>
              <a:r>
                <a:rPr lang="en-US" sz="900" dirty="0"/>
                <a:t>Commissioned in 2017</a:t>
              </a:r>
            </a:p>
          </p:txBody>
        </p:sp>
        <p:pic>
          <p:nvPicPr>
            <p:cNvPr id="9" name="Picture 8"/>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3792692" y="855654"/>
              <a:ext cx="2571233" cy="1265047"/>
            </a:xfrm>
            <a:prstGeom prst="rect">
              <a:avLst/>
            </a:prstGeom>
          </p:spPr>
        </p:pic>
        <p:sp>
          <p:nvSpPr>
            <p:cNvPr id="51" name="TextBox 50"/>
            <p:cNvSpPr txBox="1"/>
            <p:nvPr/>
          </p:nvSpPr>
          <p:spPr>
            <a:xfrm>
              <a:off x="4191485" y="1967652"/>
              <a:ext cx="1895495" cy="307776"/>
            </a:xfrm>
            <a:prstGeom prst="rect">
              <a:avLst/>
            </a:prstGeom>
            <a:solidFill>
              <a:schemeClr val="bg2">
                <a:lumMod val="60000"/>
                <a:lumOff val="40000"/>
              </a:schemeClr>
            </a:solidFill>
            <a:ln>
              <a:solidFill>
                <a:schemeClr val="accent2">
                  <a:lumMod val="60000"/>
                  <a:lumOff val="40000"/>
                </a:schemeClr>
              </a:solidFill>
            </a:ln>
          </p:spPr>
          <p:txBody>
            <a:bodyPr wrap="square" rtlCol="0">
              <a:spAutoFit/>
            </a:bodyPr>
            <a:lstStyle/>
            <a:p>
              <a:r>
                <a:rPr lang="en-US" sz="900" dirty="0"/>
                <a:t>Commissioned in 2012</a:t>
              </a:r>
            </a:p>
          </p:txBody>
        </p:sp>
      </p:grpSp>
      <p:sp>
        <p:nvSpPr>
          <p:cNvPr id="5127" name="Line 6"/>
          <p:cNvSpPr>
            <a:spLocks noChangeShapeType="1"/>
          </p:cNvSpPr>
          <p:nvPr/>
        </p:nvSpPr>
        <p:spPr bwMode="auto">
          <a:xfrm flipH="1">
            <a:off x="3352123" y="1561847"/>
            <a:ext cx="280475" cy="76928"/>
          </a:xfrm>
          <a:prstGeom prst="line">
            <a:avLst/>
          </a:prstGeom>
          <a:noFill/>
          <a:ln w="381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en-US" sz="1013"/>
          </a:p>
        </p:txBody>
      </p:sp>
    </p:spTree>
    <p:extLst>
      <p:ext uri="{BB962C8B-B14F-4D97-AF65-F5344CB8AC3E}">
        <p14:creationId xmlns:p14="http://schemas.microsoft.com/office/powerpoint/2010/main" val="2974430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art">
            <a:extLst>
              <a:ext uri="{FF2B5EF4-FFF2-40B4-BE49-F238E27FC236}">
                <a16:creationId xmlns:a16="http://schemas.microsoft.com/office/drawing/2014/main" id="{2C9FCE26-34E8-2A7F-E919-609BB5E5C2AB}"/>
              </a:ext>
            </a:extLst>
          </p:cNvPr>
          <p:cNvPicPr>
            <a:picLocks noChangeAspect="1"/>
          </p:cNvPicPr>
          <p:nvPr/>
        </p:nvPicPr>
        <p:blipFill>
          <a:blip r:embed="rId2"/>
          <a:stretch>
            <a:fillRect/>
          </a:stretch>
        </p:blipFill>
        <p:spPr>
          <a:xfrm>
            <a:off x="1253684" y="776527"/>
            <a:ext cx="6792298" cy="3336009"/>
          </a:xfrm>
          <a:prstGeom prst="rect">
            <a:avLst/>
          </a:prstGeom>
        </p:spPr>
      </p:pic>
      <p:sp>
        <p:nvSpPr>
          <p:cNvPr id="2" name="Title 1"/>
          <p:cNvSpPr>
            <a:spLocks noGrp="1"/>
          </p:cNvSpPr>
          <p:nvPr>
            <p:ph type="title"/>
          </p:nvPr>
        </p:nvSpPr>
        <p:spPr>
          <a:xfrm>
            <a:off x="1485900" y="205979"/>
            <a:ext cx="6172200" cy="327667"/>
          </a:xfrm>
        </p:spPr>
        <p:txBody>
          <a:bodyPr/>
          <a:lstStyle/>
          <a:p>
            <a:r>
              <a:rPr lang="en-US" dirty="0"/>
              <a:t>Layout of ATLAS facility</a:t>
            </a:r>
          </a:p>
        </p:txBody>
      </p:sp>
      <p:sp>
        <p:nvSpPr>
          <p:cNvPr id="5" name="Slide Number Placeholder 4"/>
          <p:cNvSpPr>
            <a:spLocks noGrp="1"/>
          </p:cNvSpPr>
          <p:nvPr>
            <p:ph type="sldNum" sz="quarter" idx="10"/>
          </p:nvPr>
        </p:nvSpPr>
        <p:spPr/>
        <p:txBody>
          <a:bodyPr/>
          <a:lstStyle/>
          <a:p>
            <a:pPr>
              <a:defRPr/>
            </a:pPr>
            <a:fld id="{851C56C5-9B6B-4FB3-8C06-60F4C44AD437}" type="slidenum">
              <a:rPr lang="en-US" smtClean="0"/>
              <a:pPr>
                <a:defRPr/>
              </a:pPr>
              <a:t>5</a:t>
            </a:fld>
            <a:endParaRPr lang="en-US"/>
          </a:p>
        </p:txBody>
      </p:sp>
      <p:sp>
        <p:nvSpPr>
          <p:cNvPr id="59" name="Freeform 58"/>
          <p:cNvSpPr/>
          <p:nvPr/>
        </p:nvSpPr>
        <p:spPr>
          <a:xfrm>
            <a:off x="3273542" y="2448001"/>
            <a:ext cx="427258" cy="1094400"/>
          </a:xfrm>
          <a:custGeom>
            <a:avLst/>
            <a:gdLst>
              <a:gd name="connsiteX0" fmla="*/ 0 w 444937"/>
              <a:gd name="connsiteY0" fmla="*/ 0 h 1138621"/>
              <a:gd name="connsiteX1" fmla="*/ 7006 w 444937"/>
              <a:gd name="connsiteY1" fmla="*/ 1138621 h 1138621"/>
              <a:gd name="connsiteX2" fmla="*/ 444937 w 444937"/>
              <a:gd name="connsiteY2" fmla="*/ 1138621 h 1138621"/>
              <a:gd name="connsiteX3" fmla="*/ 437931 w 444937"/>
              <a:gd name="connsiteY3" fmla="*/ 10510 h 1138621"/>
              <a:gd name="connsiteX4" fmla="*/ 0 w 444937"/>
              <a:gd name="connsiteY4" fmla="*/ 0 h 1138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937" h="1138621">
                <a:moveTo>
                  <a:pt x="0" y="0"/>
                </a:moveTo>
                <a:cubicBezTo>
                  <a:pt x="2335" y="379540"/>
                  <a:pt x="4671" y="759081"/>
                  <a:pt x="7006" y="1138621"/>
                </a:cubicBezTo>
                <a:lnTo>
                  <a:pt x="444937" y="1138621"/>
                </a:lnTo>
                <a:cubicBezTo>
                  <a:pt x="442602" y="762584"/>
                  <a:pt x="440266" y="386547"/>
                  <a:pt x="437931" y="10510"/>
                </a:cubicBezTo>
                <a:lnTo>
                  <a:pt x="0" y="0"/>
                </a:lnTo>
                <a:close/>
              </a:path>
            </a:pathLst>
          </a:custGeom>
          <a:solidFill>
            <a:srgbClr val="7AB800">
              <a:alpha val="29804"/>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62" name="Freeform 61"/>
          <p:cNvSpPr/>
          <p:nvPr/>
        </p:nvSpPr>
        <p:spPr>
          <a:xfrm>
            <a:off x="2037599" y="2881454"/>
            <a:ext cx="257149" cy="396392"/>
          </a:xfrm>
          <a:custGeom>
            <a:avLst/>
            <a:gdLst>
              <a:gd name="connsiteX0" fmla="*/ 0 w 444937"/>
              <a:gd name="connsiteY0" fmla="*/ 0 h 1138621"/>
              <a:gd name="connsiteX1" fmla="*/ 7006 w 444937"/>
              <a:gd name="connsiteY1" fmla="*/ 1138621 h 1138621"/>
              <a:gd name="connsiteX2" fmla="*/ 444937 w 444937"/>
              <a:gd name="connsiteY2" fmla="*/ 1138621 h 1138621"/>
              <a:gd name="connsiteX3" fmla="*/ 437931 w 444937"/>
              <a:gd name="connsiteY3" fmla="*/ 10510 h 1138621"/>
              <a:gd name="connsiteX4" fmla="*/ 0 w 444937"/>
              <a:gd name="connsiteY4" fmla="*/ 0 h 1138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937" h="1138621">
                <a:moveTo>
                  <a:pt x="0" y="0"/>
                </a:moveTo>
                <a:cubicBezTo>
                  <a:pt x="2335" y="379540"/>
                  <a:pt x="4671" y="759081"/>
                  <a:pt x="7006" y="1138621"/>
                </a:cubicBezTo>
                <a:lnTo>
                  <a:pt x="444937" y="1138621"/>
                </a:lnTo>
                <a:cubicBezTo>
                  <a:pt x="442602" y="762584"/>
                  <a:pt x="440266" y="386547"/>
                  <a:pt x="437931" y="10510"/>
                </a:cubicBezTo>
                <a:lnTo>
                  <a:pt x="0" y="0"/>
                </a:lnTo>
                <a:close/>
              </a:path>
            </a:pathLst>
          </a:custGeom>
          <a:solidFill>
            <a:schemeClr val="accent1">
              <a:alpha val="3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63" name="TextBox 62"/>
          <p:cNvSpPr txBox="1"/>
          <p:nvPr/>
        </p:nvSpPr>
        <p:spPr>
          <a:xfrm>
            <a:off x="2968060" y="2141175"/>
            <a:ext cx="980539" cy="369332"/>
          </a:xfrm>
          <a:prstGeom prst="rect">
            <a:avLst/>
          </a:prstGeom>
          <a:noFill/>
        </p:spPr>
        <p:txBody>
          <a:bodyPr wrap="square" rtlCol="0">
            <a:spAutoFit/>
          </a:bodyPr>
          <a:lstStyle/>
          <a:p>
            <a:pPr algn="ctr"/>
            <a:r>
              <a:rPr lang="en-US" sz="900" b="1" dirty="0">
                <a:solidFill>
                  <a:srgbClr val="00B050"/>
                </a:solidFill>
              </a:rPr>
              <a:t>Experimental area 1</a:t>
            </a:r>
          </a:p>
        </p:txBody>
      </p:sp>
      <p:sp>
        <p:nvSpPr>
          <p:cNvPr id="65" name="TextBox 64"/>
          <p:cNvSpPr txBox="1"/>
          <p:nvPr/>
        </p:nvSpPr>
        <p:spPr>
          <a:xfrm>
            <a:off x="1666120" y="2434534"/>
            <a:ext cx="879376" cy="369332"/>
          </a:xfrm>
          <a:prstGeom prst="rect">
            <a:avLst/>
          </a:prstGeom>
          <a:noFill/>
        </p:spPr>
        <p:txBody>
          <a:bodyPr wrap="square" rtlCol="0">
            <a:spAutoFit/>
          </a:bodyPr>
          <a:lstStyle/>
          <a:p>
            <a:pPr algn="ctr"/>
            <a:r>
              <a:rPr lang="en-US" sz="900" b="1" dirty="0">
                <a:solidFill>
                  <a:srgbClr val="00B050"/>
                </a:solidFill>
              </a:rPr>
              <a:t>Old CARIBU exp area</a:t>
            </a:r>
          </a:p>
        </p:txBody>
      </p:sp>
      <p:sp>
        <p:nvSpPr>
          <p:cNvPr id="66" name="TextBox 65"/>
          <p:cNvSpPr txBox="1"/>
          <p:nvPr/>
        </p:nvSpPr>
        <p:spPr>
          <a:xfrm>
            <a:off x="6749827" y="2881453"/>
            <a:ext cx="918324" cy="369332"/>
          </a:xfrm>
          <a:prstGeom prst="rect">
            <a:avLst/>
          </a:prstGeom>
          <a:noFill/>
        </p:spPr>
        <p:txBody>
          <a:bodyPr wrap="square" rtlCol="0">
            <a:spAutoFit/>
          </a:bodyPr>
          <a:lstStyle/>
          <a:p>
            <a:pPr algn="ctr"/>
            <a:r>
              <a:rPr lang="en-US" sz="900" b="1" dirty="0">
                <a:solidFill>
                  <a:srgbClr val="00B050"/>
                </a:solidFill>
              </a:rPr>
              <a:t>Experimental areas 3 - 4</a:t>
            </a:r>
          </a:p>
        </p:txBody>
      </p:sp>
      <p:sp>
        <p:nvSpPr>
          <p:cNvPr id="67" name="TextBox 66"/>
          <p:cNvSpPr txBox="1"/>
          <p:nvPr/>
        </p:nvSpPr>
        <p:spPr>
          <a:xfrm>
            <a:off x="4896060" y="3979609"/>
            <a:ext cx="942341" cy="369332"/>
          </a:xfrm>
          <a:prstGeom prst="rect">
            <a:avLst/>
          </a:prstGeom>
          <a:noFill/>
        </p:spPr>
        <p:txBody>
          <a:bodyPr wrap="square" rtlCol="0">
            <a:spAutoFit/>
          </a:bodyPr>
          <a:lstStyle/>
          <a:p>
            <a:pPr algn="ctr"/>
            <a:r>
              <a:rPr lang="en-US" sz="900" b="1" dirty="0">
                <a:solidFill>
                  <a:srgbClr val="00B050"/>
                </a:solidFill>
              </a:rPr>
              <a:t>Experimental area 2</a:t>
            </a:r>
          </a:p>
        </p:txBody>
      </p:sp>
      <p:sp>
        <p:nvSpPr>
          <p:cNvPr id="22" name="TextBox 21"/>
          <p:cNvSpPr txBox="1"/>
          <p:nvPr/>
        </p:nvSpPr>
        <p:spPr>
          <a:xfrm>
            <a:off x="2105808" y="1344108"/>
            <a:ext cx="1042702" cy="383029"/>
          </a:xfrm>
          <a:prstGeom prst="rect">
            <a:avLst/>
          </a:prstGeom>
          <a:noFill/>
          <a:ln>
            <a:solidFill>
              <a:schemeClr val="accent1"/>
            </a:solidFill>
          </a:ln>
        </p:spPr>
        <p:txBody>
          <a:bodyPr wrap="square" rtlCol="0">
            <a:spAutoFit/>
          </a:bodyPr>
          <a:lstStyle/>
          <a:p>
            <a:pPr algn="ctr"/>
            <a:r>
              <a:rPr lang="en-US" sz="900" b="1" dirty="0">
                <a:solidFill>
                  <a:srgbClr val="00B050"/>
                </a:solidFill>
              </a:rPr>
              <a:t>CARIBU beams 3-400 </a:t>
            </a:r>
            <a:r>
              <a:rPr lang="en-US" sz="900" b="1" dirty="0" err="1">
                <a:solidFill>
                  <a:srgbClr val="00B050"/>
                </a:solidFill>
              </a:rPr>
              <a:t>keV</a:t>
            </a:r>
            <a:endParaRPr lang="en-US" sz="900" b="1" dirty="0">
              <a:solidFill>
                <a:srgbClr val="00B050"/>
              </a:solidFill>
            </a:endParaRPr>
          </a:p>
        </p:txBody>
      </p:sp>
      <p:cxnSp>
        <p:nvCxnSpPr>
          <p:cNvPr id="23" name="Straight Arrow Connector 22"/>
          <p:cNvCxnSpPr>
            <a:cxnSpLocks/>
            <a:stCxn id="22" idx="2"/>
          </p:cNvCxnSpPr>
          <p:nvPr/>
        </p:nvCxnSpPr>
        <p:spPr>
          <a:xfrm flipH="1">
            <a:off x="2105808" y="1727137"/>
            <a:ext cx="521351" cy="7073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22" idx="2"/>
          </p:cNvCxnSpPr>
          <p:nvPr/>
        </p:nvCxnSpPr>
        <p:spPr>
          <a:xfrm>
            <a:off x="2627159" y="1703197"/>
            <a:ext cx="521351" cy="48115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16" name="Group 15"/>
          <p:cNvGrpSpPr/>
          <p:nvPr/>
        </p:nvGrpSpPr>
        <p:grpSpPr>
          <a:xfrm>
            <a:off x="4649833" y="974776"/>
            <a:ext cx="1682650" cy="698997"/>
            <a:chOff x="1250731" y="2140196"/>
            <a:chExt cx="2243533" cy="931996"/>
          </a:xfrm>
        </p:grpSpPr>
        <p:sp>
          <p:nvSpPr>
            <p:cNvPr id="20" name="TextBox 19"/>
            <p:cNvSpPr txBox="1"/>
            <p:nvPr/>
          </p:nvSpPr>
          <p:spPr>
            <a:xfrm>
              <a:off x="1250731" y="2140196"/>
              <a:ext cx="2243533" cy="492443"/>
            </a:xfrm>
            <a:prstGeom prst="rect">
              <a:avLst/>
            </a:prstGeom>
            <a:noFill/>
            <a:ln>
              <a:solidFill>
                <a:schemeClr val="accent1"/>
              </a:solidFill>
            </a:ln>
          </p:spPr>
          <p:txBody>
            <a:bodyPr wrap="square" rtlCol="0">
              <a:spAutoFit/>
            </a:bodyPr>
            <a:lstStyle/>
            <a:p>
              <a:pPr algn="ctr"/>
              <a:r>
                <a:rPr lang="en-US" sz="900" b="1" dirty="0">
                  <a:solidFill>
                    <a:srgbClr val="00B050"/>
                  </a:solidFill>
                </a:rPr>
                <a:t>ATLAS + CARIBU + RAISOR beams 2-15 MeV/u</a:t>
              </a:r>
            </a:p>
          </p:txBody>
        </p:sp>
        <p:cxnSp>
          <p:nvCxnSpPr>
            <p:cNvPr id="21" name="Straight Arrow Connector 20"/>
            <p:cNvCxnSpPr>
              <a:stCxn id="20" idx="2"/>
            </p:cNvCxnSpPr>
            <p:nvPr/>
          </p:nvCxnSpPr>
          <p:spPr>
            <a:xfrm>
              <a:off x="2372498" y="2601861"/>
              <a:ext cx="668623" cy="4703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grpSp>
        <p:nvGrpSpPr>
          <p:cNvPr id="17" name="Group 16"/>
          <p:cNvGrpSpPr/>
          <p:nvPr/>
        </p:nvGrpSpPr>
        <p:grpSpPr>
          <a:xfrm>
            <a:off x="5683470" y="4112536"/>
            <a:ext cx="1542393" cy="623768"/>
            <a:chOff x="1250732" y="1800947"/>
            <a:chExt cx="2056524" cy="831691"/>
          </a:xfrm>
        </p:grpSpPr>
        <p:sp>
          <p:nvSpPr>
            <p:cNvPr id="18" name="TextBox 17"/>
            <p:cNvSpPr txBox="1"/>
            <p:nvPr/>
          </p:nvSpPr>
          <p:spPr>
            <a:xfrm>
              <a:off x="1250732" y="2140196"/>
              <a:ext cx="2056524" cy="492442"/>
            </a:xfrm>
            <a:prstGeom prst="rect">
              <a:avLst/>
            </a:prstGeom>
            <a:noFill/>
            <a:ln>
              <a:solidFill>
                <a:schemeClr val="accent1"/>
              </a:solidFill>
            </a:ln>
          </p:spPr>
          <p:txBody>
            <a:bodyPr wrap="square" rtlCol="0">
              <a:spAutoFit/>
            </a:bodyPr>
            <a:lstStyle/>
            <a:p>
              <a:pPr algn="ctr"/>
              <a:r>
                <a:rPr lang="en-US" sz="900" b="1" dirty="0">
                  <a:solidFill>
                    <a:srgbClr val="00B050"/>
                  </a:solidFill>
                </a:rPr>
                <a:t>ATLAS + CARIBU beams 2-7 MeV/u</a:t>
              </a:r>
            </a:p>
          </p:txBody>
        </p:sp>
        <p:cxnSp>
          <p:nvCxnSpPr>
            <p:cNvPr id="19" name="Straight Arrow Connector 18"/>
            <p:cNvCxnSpPr>
              <a:stCxn id="18" idx="0"/>
            </p:cNvCxnSpPr>
            <p:nvPr/>
          </p:nvCxnSpPr>
          <p:spPr>
            <a:xfrm flipH="1" flipV="1">
              <a:off x="1709683" y="1800947"/>
              <a:ext cx="569311" cy="33924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
        <p:nvSpPr>
          <p:cNvPr id="7" name="Right Triangle 6">
            <a:extLst>
              <a:ext uri="{FF2B5EF4-FFF2-40B4-BE49-F238E27FC236}">
                <a16:creationId xmlns:a16="http://schemas.microsoft.com/office/drawing/2014/main" id="{2B85FDC4-3CCF-EC2B-A564-058BAED80E64}"/>
              </a:ext>
            </a:extLst>
          </p:cNvPr>
          <p:cNvSpPr/>
          <p:nvPr/>
        </p:nvSpPr>
        <p:spPr>
          <a:xfrm rot="8369390">
            <a:off x="4910884" y="3412766"/>
            <a:ext cx="1369208" cy="1133686"/>
          </a:xfrm>
          <a:prstGeom prst="rtTriangle">
            <a:avLst/>
          </a:prstGeom>
          <a:solidFill>
            <a:srgbClr val="7AB800">
              <a:alpha val="30196"/>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Freeform 58">
            <a:extLst>
              <a:ext uri="{FF2B5EF4-FFF2-40B4-BE49-F238E27FC236}">
                <a16:creationId xmlns:a16="http://schemas.microsoft.com/office/drawing/2014/main" id="{01EA83C5-395A-3308-4FD7-52770B0481B9}"/>
              </a:ext>
            </a:extLst>
          </p:cNvPr>
          <p:cNvSpPr/>
          <p:nvPr/>
        </p:nvSpPr>
        <p:spPr>
          <a:xfrm rot="19161632">
            <a:off x="6807273" y="1051812"/>
            <a:ext cx="795743" cy="1334299"/>
          </a:xfrm>
          <a:custGeom>
            <a:avLst/>
            <a:gdLst>
              <a:gd name="connsiteX0" fmla="*/ 0 w 444937"/>
              <a:gd name="connsiteY0" fmla="*/ 0 h 1138621"/>
              <a:gd name="connsiteX1" fmla="*/ 7006 w 444937"/>
              <a:gd name="connsiteY1" fmla="*/ 1138621 h 1138621"/>
              <a:gd name="connsiteX2" fmla="*/ 444937 w 444937"/>
              <a:gd name="connsiteY2" fmla="*/ 1138621 h 1138621"/>
              <a:gd name="connsiteX3" fmla="*/ 437931 w 444937"/>
              <a:gd name="connsiteY3" fmla="*/ 10510 h 1138621"/>
              <a:gd name="connsiteX4" fmla="*/ 0 w 444937"/>
              <a:gd name="connsiteY4" fmla="*/ 0 h 1138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937" h="1138621">
                <a:moveTo>
                  <a:pt x="0" y="0"/>
                </a:moveTo>
                <a:cubicBezTo>
                  <a:pt x="2335" y="379540"/>
                  <a:pt x="4671" y="759081"/>
                  <a:pt x="7006" y="1138621"/>
                </a:cubicBezTo>
                <a:lnTo>
                  <a:pt x="444937" y="1138621"/>
                </a:lnTo>
                <a:cubicBezTo>
                  <a:pt x="442602" y="762584"/>
                  <a:pt x="440266" y="386547"/>
                  <a:pt x="437931" y="10510"/>
                </a:cubicBezTo>
                <a:lnTo>
                  <a:pt x="0" y="0"/>
                </a:lnTo>
                <a:close/>
              </a:path>
            </a:pathLst>
          </a:custGeom>
          <a:solidFill>
            <a:srgbClr val="7AB800">
              <a:alpha val="29804"/>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9" name="Freeform 58">
            <a:extLst>
              <a:ext uri="{FF2B5EF4-FFF2-40B4-BE49-F238E27FC236}">
                <a16:creationId xmlns:a16="http://schemas.microsoft.com/office/drawing/2014/main" id="{E7EF26B2-4EDC-38DB-A4E2-365C5D4583B4}"/>
              </a:ext>
            </a:extLst>
          </p:cNvPr>
          <p:cNvSpPr/>
          <p:nvPr/>
        </p:nvSpPr>
        <p:spPr>
          <a:xfrm rot="19176332">
            <a:off x="5740419" y="1764404"/>
            <a:ext cx="1272628" cy="1350462"/>
          </a:xfrm>
          <a:custGeom>
            <a:avLst/>
            <a:gdLst>
              <a:gd name="connsiteX0" fmla="*/ 0 w 444937"/>
              <a:gd name="connsiteY0" fmla="*/ 0 h 1138621"/>
              <a:gd name="connsiteX1" fmla="*/ 7006 w 444937"/>
              <a:gd name="connsiteY1" fmla="*/ 1138621 h 1138621"/>
              <a:gd name="connsiteX2" fmla="*/ 444937 w 444937"/>
              <a:gd name="connsiteY2" fmla="*/ 1138621 h 1138621"/>
              <a:gd name="connsiteX3" fmla="*/ 437931 w 444937"/>
              <a:gd name="connsiteY3" fmla="*/ 10510 h 1138621"/>
              <a:gd name="connsiteX4" fmla="*/ 0 w 444937"/>
              <a:gd name="connsiteY4" fmla="*/ 0 h 1138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937" h="1138621">
                <a:moveTo>
                  <a:pt x="0" y="0"/>
                </a:moveTo>
                <a:cubicBezTo>
                  <a:pt x="2335" y="379540"/>
                  <a:pt x="4671" y="759081"/>
                  <a:pt x="7006" y="1138621"/>
                </a:cubicBezTo>
                <a:lnTo>
                  <a:pt x="444937" y="1138621"/>
                </a:lnTo>
                <a:cubicBezTo>
                  <a:pt x="442602" y="762584"/>
                  <a:pt x="440266" y="386547"/>
                  <a:pt x="437931" y="10510"/>
                </a:cubicBezTo>
                <a:lnTo>
                  <a:pt x="0" y="0"/>
                </a:lnTo>
                <a:close/>
              </a:path>
            </a:pathLst>
          </a:custGeom>
          <a:solidFill>
            <a:srgbClr val="7AB800">
              <a:alpha val="29804"/>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118641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hart&#10;&#10;Description automatically generated">
            <a:extLst>
              <a:ext uri="{FF2B5EF4-FFF2-40B4-BE49-F238E27FC236}">
                <a16:creationId xmlns:a16="http://schemas.microsoft.com/office/drawing/2014/main" id="{35AF9B8F-D93E-5225-D2C9-723A8177BCC6}"/>
              </a:ext>
            </a:extLst>
          </p:cNvPr>
          <p:cNvPicPr>
            <a:picLocks noChangeAspect="1"/>
          </p:cNvPicPr>
          <p:nvPr/>
        </p:nvPicPr>
        <p:blipFill>
          <a:blip r:embed="rId2"/>
          <a:stretch>
            <a:fillRect/>
          </a:stretch>
        </p:blipFill>
        <p:spPr>
          <a:xfrm>
            <a:off x="1190749" y="824552"/>
            <a:ext cx="6661835" cy="3271933"/>
          </a:xfrm>
          <a:prstGeom prst="rect">
            <a:avLst/>
          </a:prstGeom>
        </p:spPr>
      </p:pic>
      <p:sp>
        <p:nvSpPr>
          <p:cNvPr id="2" name="Title 1"/>
          <p:cNvSpPr>
            <a:spLocks noGrp="1"/>
          </p:cNvSpPr>
          <p:nvPr>
            <p:ph type="title"/>
          </p:nvPr>
        </p:nvSpPr>
        <p:spPr>
          <a:xfrm>
            <a:off x="575310" y="205979"/>
            <a:ext cx="8328660" cy="303815"/>
          </a:xfrm>
        </p:spPr>
        <p:txBody>
          <a:bodyPr/>
          <a:lstStyle/>
          <a:p>
            <a:r>
              <a:rPr lang="en-US" dirty="0"/>
              <a:t>Distribution of experimental equipment</a:t>
            </a:r>
          </a:p>
        </p:txBody>
      </p:sp>
      <p:sp>
        <p:nvSpPr>
          <p:cNvPr id="5" name="Slide Number Placeholder 4"/>
          <p:cNvSpPr>
            <a:spLocks noGrp="1"/>
          </p:cNvSpPr>
          <p:nvPr>
            <p:ph type="sldNum" sz="quarter" idx="10"/>
          </p:nvPr>
        </p:nvSpPr>
        <p:spPr/>
        <p:txBody>
          <a:bodyPr/>
          <a:lstStyle/>
          <a:p>
            <a:pPr>
              <a:defRPr/>
            </a:pPr>
            <a:fld id="{851C56C5-9B6B-4FB3-8C06-60F4C44AD437}" type="slidenum">
              <a:rPr lang="en-US" smtClean="0"/>
              <a:pPr>
                <a:defRPr/>
              </a:pPr>
              <a:t>6</a:t>
            </a:fld>
            <a:endParaRPr lang="en-US"/>
          </a:p>
        </p:txBody>
      </p:sp>
      <p:sp>
        <p:nvSpPr>
          <p:cNvPr id="10" name="Rectangle 9"/>
          <p:cNvSpPr>
            <a:spLocks noChangeArrowheads="1"/>
          </p:cNvSpPr>
          <p:nvPr/>
        </p:nvSpPr>
        <p:spPr bwMode="auto">
          <a:xfrm rot="-2495578">
            <a:off x="4556821" y="3005733"/>
            <a:ext cx="241994" cy="71438"/>
          </a:xfrm>
          <a:prstGeom prst="rect">
            <a:avLst/>
          </a:prstGeom>
          <a:solidFill>
            <a:schemeClr val="bg1"/>
          </a:solidFill>
          <a:ln w="9525">
            <a:solidFill>
              <a:schemeClr val="bg1"/>
            </a:solidFill>
            <a:miter lim="800000"/>
            <a:headEnd/>
            <a:tailEnd/>
          </a:ln>
        </p:spPr>
        <p:txBody>
          <a:bodyPr wrap="none" lIns="51434" tIns="25717" rIns="51434" bIns="25717" anchor="ctr"/>
          <a:lstStyle>
            <a:lvl1pPr defTabSz="912813" eaLnBrk="0" hangingPunct="0">
              <a:spcBef>
                <a:spcPct val="20000"/>
              </a:spcBef>
              <a:buClr>
                <a:srgbClr val="1F497D"/>
              </a:buClr>
              <a:buFont typeface="Wingdings" pitchFamily="2" charset="2"/>
              <a:buChar char="§"/>
              <a:defRPr>
                <a:solidFill>
                  <a:schemeClr val="tx1"/>
                </a:solidFill>
                <a:latin typeface="Calibri" pitchFamily="34" charset="0"/>
              </a:defRPr>
            </a:lvl1pPr>
            <a:lvl2pPr marL="742950" indent="-285750" defTabSz="912813" eaLnBrk="0" hangingPunct="0">
              <a:spcBef>
                <a:spcPct val="20000"/>
              </a:spcBef>
              <a:buClr>
                <a:srgbClr val="1F497D"/>
              </a:buClr>
              <a:buChar char="–"/>
              <a:defRPr sz="1600">
                <a:solidFill>
                  <a:schemeClr val="tx1"/>
                </a:solidFill>
                <a:latin typeface="Calibri" pitchFamily="34" charset="0"/>
              </a:defRPr>
            </a:lvl2pPr>
            <a:lvl3pPr marL="1143000" indent="-228600" defTabSz="912813" eaLnBrk="0" hangingPunct="0">
              <a:spcBef>
                <a:spcPct val="20000"/>
              </a:spcBef>
              <a:buClr>
                <a:srgbClr val="1F497D"/>
              </a:buClr>
              <a:buChar char="•"/>
              <a:defRPr sz="1400">
                <a:solidFill>
                  <a:schemeClr val="tx1"/>
                </a:solidFill>
                <a:latin typeface="Calibri" pitchFamily="34" charset="0"/>
              </a:defRPr>
            </a:lvl3pPr>
            <a:lvl4pPr marL="1600200" indent="-228600" defTabSz="912813" eaLnBrk="0" hangingPunct="0">
              <a:spcBef>
                <a:spcPct val="20000"/>
              </a:spcBef>
              <a:buClr>
                <a:srgbClr val="1F497D"/>
              </a:buClr>
              <a:buChar char="–"/>
              <a:defRPr sz="1400">
                <a:solidFill>
                  <a:schemeClr val="tx1"/>
                </a:solidFill>
                <a:latin typeface="Calibri" pitchFamily="34" charset="0"/>
              </a:defRPr>
            </a:lvl4pPr>
            <a:lvl5pPr marL="2057400" indent="-228600" defTabSz="912813" eaLnBrk="0" hangingPunct="0">
              <a:spcBef>
                <a:spcPct val="20000"/>
              </a:spcBef>
              <a:buClr>
                <a:srgbClr val="1F497D"/>
              </a:buClr>
              <a:buFont typeface="Arial" pitchFamily="34" charset="0"/>
              <a:buChar char="»"/>
              <a:defRPr sz="1400">
                <a:solidFill>
                  <a:schemeClr val="tx1"/>
                </a:solidFill>
                <a:latin typeface="Calibri" pitchFamily="34" charset="0"/>
              </a:defRPr>
            </a:lvl5pPr>
            <a:lvl6pPr marL="25146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6pPr>
            <a:lvl7pPr marL="29718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7pPr>
            <a:lvl8pPr marL="34290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8pPr>
            <a:lvl9pPr marL="38862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9pPr>
          </a:lstStyle>
          <a:p>
            <a:pPr eaLnBrk="1" hangingPunct="1">
              <a:spcBef>
                <a:spcPct val="0"/>
              </a:spcBef>
              <a:buClrTx/>
              <a:buFontTx/>
              <a:buNone/>
            </a:pPr>
            <a:endParaRPr lang="en-US" altLang="en-US" sz="1013">
              <a:solidFill>
                <a:srgbClr val="404040"/>
              </a:solidFill>
            </a:endParaRPr>
          </a:p>
        </p:txBody>
      </p:sp>
      <p:grpSp>
        <p:nvGrpSpPr>
          <p:cNvPr id="11" name="Group 19"/>
          <p:cNvGrpSpPr>
            <a:grpSpLocks/>
          </p:cNvGrpSpPr>
          <p:nvPr/>
        </p:nvGrpSpPr>
        <p:grpSpPr bwMode="auto">
          <a:xfrm>
            <a:off x="1445838" y="1608247"/>
            <a:ext cx="933152" cy="1562695"/>
            <a:chOff x="-76" y="719"/>
            <a:chExt cx="1045" cy="1750"/>
          </a:xfrm>
        </p:grpSpPr>
        <p:sp>
          <p:nvSpPr>
            <p:cNvPr id="12" name="Line 9"/>
            <p:cNvSpPr>
              <a:spLocks noChangeShapeType="1"/>
            </p:cNvSpPr>
            <p:nvPr/>
          </p:nvSpPr>
          <p:spPr bwMode="auto">
            <a:xfrm>
              <a:off x="384" y="1728"/>
              <a:ext cx="178" cy="741"/>
            </a:xfrm>
            <a:prstGeom prst="line">
              <a:avLst/>
            </a:prstGeom>
            <a:noFill/>
            <a:ln w="28575">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endParaRPr lang="en-US" sz="1013"/>
            </a:p>
          </p:txBody>
        </p:sp>
        <p:pic>
          <p:nvPicPr>
            <p:cNvPr id="13" name="Picture 17"/>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96" y="1104"/>
              <a:ext cx="624" cy="624"/>
            </a:xfrm>
            <a:prstGeom prst="rect">
              <a:avLst/>
            </a:prstGeom>
            <a:noFill/>
            <a:ln w="25400" algn="ctr">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14" name="Text Box 18"/>
            <p:cNvSpPr txBox="1">
              <a:spLocks noChangeArrowheads="1"/>
            </p:cNvSpPr>
            <p:nvPr/>
          </p:nvSpPr>
          <p:spPr bwMode="auto">
            <a:xfrm>
              <a:off x="-76" y="719"/>
              <a:ext cx="1045" cy="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defTabSz="912813" eaLnBrk="0" hangingPunct="0">
                <a:spcBef>
                  <a:spcPct val="20000"/>
                </a:spcBef>
                <a:buClr>
                  <a:srgbClr val="1F497D"/>
                </a:buClr>
                <a:buFont typeface="Wingdings" pitchFamily="2" charset="2"/>
                <a:buChar char="§"/>
                <a:defRPr>
                  <a:solidFill>
                    <a:schemeClr val="tx1"/>
                  </a:solidFill>
                  <a:latin typeface="Calibri" pitchFamily="34" charset="0"/>
                </a:defRPr>
              </a:lvl1pPr>
              <a:lvl2pPr marL="742950" indent="-285750" defTabSz="912813" eaLnBrk="0" hangingPunct="0">
                <a:spcBef>
                  <a:spcPct val="20000"/>
                </a:spcBef>
                <a:buClr>
                  <a:srgbClr val="1F497D"/>
                </a:buClr>
                <a:buChar char="–"/>
                <a:defRPr sz="1600">
                  <a:solidFill>
                    <a:schemeClr val="tx1"/>
                  </a:solidFill>
                  <a:latin typeface="Calibri" pitchFamily="34" charset="0"/>
                </a:defRPr>
              </a:lvl2pPr>
              <a:lvl3pPr marL="1143000" indent="-228600" defTabSz="912813" eaLnBrk="0" hangingPunct="0">
                <a:spcBef>
                  <a:spcPct val="20000"/>
                </a:spcBef>
                <a:buClr>
                  <a:srgbClr val="1F497D"/>
                </a:buClr>
                <a:buChar char="•"/>
                <a:defRPr sz="1400">
                  <a:solidFill>
                    <a:schemeClr val="tx1"/>
                  </a:solidFill>
                  <a:latin typeface="Calibri" pitchFamily="34" charset="0"/>
                </a:defRPr>
              </a:lvl3pPr>
              <a:lvl4pPr marL="1600200" indent="-228600" defTabSz="912813" eaLnBrk="0" hangingPunct="0">
                <a:spcBef>
                  <a:spcPct val="20000"/>
                </a:spcBef>
                <a:buClr>
                  <a:srgbClr val="1F497D"/>
                </a:buClr>
                <a:buChar char="–"/>
                <a:defRPr sz="1400">
                  <a:solidFill>
                    <a:schemeClr val="tx1"/>
                  </a:solidFill>
                  <a:latin typeface="Calibri" pitchFamily="34" charset="0"/>
                </a:defRPr>
              </a:lvl4pPr>
              <a:lvl5pPr marL="2057400" indent="-228600" defTabSz="912813" eaLnBrk="0" hangingPunct="0">
                <a:spcBef>
                  <a:spcPct val="20000"/>
                </a:spcBef>
                <a:buClr>
                  <a:srgbClr val="1F497D"/>
                </a:buClr>
                <a:buFont typeface="Arial" pitchFamily="34" charset="0"/>
                <a:buChar char="»"/>
                <a:defRPr sz="1400">
                  <a:solidFill>
                    <a:schemeClr val="tx1"/>
                  </a:solidFill>
                  <a:latin typeface="Calibri" pitchFamily="34" charset="0"/>
                </a:defRPr>
              </a:lvl5pPr>
              <a:lvl6pPr marL="25146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6pPr>
              <a:lvl7pPr marL="29718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7pPr>
              <a:lvl8pPr marL="34290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8pPr>
              <a:lvl9pPr marL="38862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9pPr>
            </a:lstStyle>
            <a:p>
              <a:pPr algn="ctr" eaLnBrk="1" hangingPunct="1">
                <a:spcBef>
                  <a:spcPct val="50000"/>
                </a:spcBef>
                <a:buClrTx/>
                <a:buFontTx/>
                <a:buNone/>
              </a:pPr>
              <a:r>
                <a:rPr lang="en-US" altLang="en-US" sz="900" b="1" dirty="0">
                  <a:solidFill>
                    <a:srgbClr val="1F497D"/>
                  </a:solidFill>
                </a:rPr>
                <a:t>CPT mass spectrometer</a:t>
              </a:r>
            </a:p>
          </p:txBody>
        </p:sp>
      </p:grpSp>
      <p:pic>
        <p:nvPicPr>
          <p:cNvPr id="16" name="Picture 41" descr="frame7"/>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138541" y="2449960"/>
            <a:ext cx="595610" cy="793850"/>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17" name="Line 42"/>
          <p:cNvSpPr>
            <a:spLocks noChangeShapeType="1"/>
          </p:cNvSpPr>
          <p:nvPr/>
        </p:nvSpPr>
        <p:spPr bwMode="auto">
          <a:xfrm flipH="1">
            <a:off x="3476204" y="2815076"/>
            <a:ext cx="669794" cy="584796"/>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endParaRPr lang="en-US" sz="1013"/>
          </a:p>
        </p:txBody>
      </p:sp>
      <p:sp>
        <p:nvSpPr>
          <p:cNvPr id="18" name="Text Box 43"/>
          <p:cNvSpPr txBox="1">
            <a:spLocks noChangeArrowheads="1"/>
          </p:cNvSpPr>
          <p:nvPr/>
        </p:nvSpPr>
        <p:spPr bwMode="auto">
          <a:xfrm>
            <a:off x="4264492" y="2275312"/>
            <a:ext cx="514350"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defTabSz="912813" eaLnBrk="0" hangingPunct="0">
              <a:spcBef>
                <a:spcPct val="20000"/>
              </a:spcBef>
              <a:buClr>
                <a:srgbClr val="1F497D"/>
              </a:buClr>
              <a:buFont typeface="Wingdings" pitchFamily="2" charset="2"/>
              <a:buChar char="§"/>
              <a:defRPr>
                <a:solidFill>
                  <a:schemeClr val="tx1"/>
                </a:solidFill>
                <a:latin typeface="Calibri" pitchFamily="34" charset="0"/>
              </a:defRPr>
            </a:lvl1pPr>
            <a:lvl2pPr marL="742950" indent="-285750" defTabSz="912813" eaLnBrk="0" hangingPunct="0">
              <a:spcBef>
                <a:spcPct val="20000"/>
              </a:spcBef>
              <a:buClr>
                <a:srgbClr val="1F497D"/>
              </a:buClr>
              <a:buChar char="–"/>
              <a:defRPr sz="1600">
                <a:solidFill>
                  <a:schemeClr val="tx1"/>
                </a:solidFill>
                <a:latin typeface="Calibri" pitchFamily="34" charset="0"/>
              </a:defRPr>
            </a:lvl2pPr>
            <a:lvl3pPr marL="1143000" indent="-228600" defTabSz="912813" eaLnBrk="0" hangingPunct="0">
              <a:spcBef>
                <a:spcPct val="20000"/>
              </a:spcBef>
              <a:buClr>
                <a:srgbClr val="1F497D"/>
              </a:buClr>
              <a:buChar char="•"/>
              <a:defRPr sz="1400">
                <a:solidFill>
                  <a:schemeClr val="tx1"/>
                </a:solidFill>
                <a:latin typeface="Calibri" pitchFamily="34" charset="0"/>
              </a:defRPr>
            </a:lvl3pPr>
            <a:lvl4pPr marL="1600200" indent="-228600" defTabSz="912813" eaLnBrk="0" hangingPunct="0">
              <a:spcBef>
                <a:spcPct val="20000"/>
              </a:spcBef>
              <a:buClr>
                <a:srgbClr val="1F497D"/>
              </a:buClr>
              <a:buChar char="–"/>
              <a:defRPr sz="1400">
                <a:solidFill>
                  <a:schemeClr val="tx1"/>
                </a:solidFill>
                <a:latin typeface="Calibri" pitchFamily="34" charset="0"/>
              </a:defRPr>
            </a:lvl4pPr>
            <a:lvl5pPr marL="2057400" indent="-228600" defTabSz="912813" eaLnBrk="0" hangingPunct="0">
              <a:spcBef>
                <a:spcPct val="20000"/>
              </a:spcBef>
              <a:buClr>
                <a:srgbClr val="1F497D"/>
              </a:buClr>
              <a:buFont typeface="Arial" pitchFamily="34" charset="0"/>
              <a:buChar char="»"/>
              <a:defRPr sz="1400">
                <a:solidFill>
                  <a:schemeClr val="tx1"/>
                </a:solidFill>
                <a:latin typeface="Calibri" pitchFamily="34" charset="0"/>
              </a:defRPr>
            </a:lvl5pPr>
            <a:lvl6pPr marL="25146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6pPr>
            <a:lvl7pPr marL="29718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7pPr>
            <a:lvl8pPr marL="34290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8pPr>
            <a:lvl9pPr marL="38862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9pPr>
          </a:lstStyle>
          <a:p>
            <a:pPr eaLnBrk="1" hangingPunct="1">
              <a:spcBef>
                <a:spcPct val="50000"/>
              </a:spcBef>
              <a:buClrTx/>
              <a:buFontTx/>
              <a:buNone/>
            </a:pPr>
            <a:r>
              <a:rPr lang="en-US" altLang="en-US" sz="750" b="1" dirty="0">
                <a:solidFill>
                  <a:srgbClr val="1F497D"/>
                </a:solidFill>
              </a:rPr>
              <a:t>X-array</a:t>
            </a:r>
          </a:p>
        </p:txBody>
      </p:sp>
      <p:sp>
        <p:nvSpPr>
          <p:cNvPr id="27" name="Text Box 43"/>
          <p:cNvSpPr txBox="1">
            <a:spLocks noChangeArrowheads="1"/>
          </p:cNvSpPr>
          <p:nvPr/>
        </p:nvSpPr>
        <p:spPr bwMode="auto">
          <a:xfrm>
            <a:off x="3414713" y="2287787"/>
            <a:ext cx="514350"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defTabSz="912813" eaLnBrk="0" hangingPunct="0">
              <a:spcBef>
                <a:spcPct val="20000"/>
              </a:spcBef>
              <a:buClr>
                <a:srgbClr val="1F497D"/>
              </a:buClr>
              <a:buFont typeface="Wingdings" pitchFamily="2" charset="2"/>
              <a:buChar char="§"/>
              <a:defRPr>
                <a:solidFill>
                  <a:schemeClr val="tx1"/>
                </a:solidFill>
                <a:latin typeface="Calibri" pitchFamily="34" charset="0"/>
              </a:defRPr>
            </a:lvl1pPr>
            <a:lvl2pPr marL="742950" indent="-285750" defTabSz="912813" eaLnBrk="0" hangingPunct="0">
              <a:spcBef>
                <a:spcPct val="20000"/>
              </a:spcBef>
              <a:buClr>
                <a:srgbClr val="1F497D"/>
              </a:buClr>
              <a:buChar char="–"/>
              <a:defRPr sz="1600">
                <a:solidFill>
                  <a:schemeClr val="tx1"/>
                </a:solidFill>
                <a:latin typeface="Calibri" pitchFamily="34" charset="0"/>
              </a:defRPr>
            </a:lvl2pPr>
            <a:lvl3pPr marL="1143000" indent="-228600" defTabSz="912813" eaLnBrk="0" hangingPunct="0">
              <a:spcBef>
                <a:spcPct val="20000"/>
              </a:spcBef>
              <a:buClr>
                <a:srgbClr val="1F497D"/>
              </a:buClr>
              <a:buChar char="•"/>
              <a:defRPr sz="1400">
                <a:solidFill>
                  <a:schemeClr val="tx1"/>
                </a:solidFill>
                <a:latin typeface="Calibri" pitchFamily="34" charset="0"/>
              </a:defRPr>
            </a:lvl3pPr>
            <a:lvl4pPr marL="1600200" indent="-228600" defTabSz="912813" eaLnBrk="0" hangingPunct="0">
              <a:spcBef>
                <a:spcPct val="20000"/>
              </a:spcBef>
              <a:buClr>
                <a:srgbClr val="1F497D"/>
              </a:buClr>
              <a:buChar char="–"/>
              <a:defRPr sz="1400">
                <a:solidFill>
                  <a:schemeClr val="tx1"/>
                </a:solidFill>
                <a:latin typeface="Calibri" pitchFamily="34" charset="0"/>
              </a:defRPr>
            </a:lvl4pPr>
            <a:lvl5pPr marL="2057400" indent="-228600" defTabSz="912813" eaLnBrk="0" hangingPunct="0">
              <a:spcBef>
                <a:spcPct val="20000"/>
              </a:spcBef>
              <a:buClr>
                <a:srgbClr val="1F497D"/>
              </a:buClr>
              <a:buFont typeface="Arial" pitchFamily="34" charset="0"/>
              <a:buChar char="»"/>
              <a:defRPr sz="1400">
                <a:solidFill>
                  <a:schemeClr val="tx1"/>
                </a:solidFill>
                <a:latin typeface="Calibri" pitchFamily="34" charset="0"/>
              </a:defRPr>
            </a:lvl5pPr>
            <a:lvl6pPr marL="25146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6pPr>
            <a:lvl7pPr marL="29718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7pPr>
            <a:lvl8pPr marL="34290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8pPr>
            <a:lvl9pPr marL="38862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9pPr>
          </a:lstStyle>
          <a:p>
            <a:pPr eaLnBrk="1" hangingPunct="1">
              <a:spcBef>
                <a:spcPct val="50000"/>
              </a:spcBef>
              <a:buClrTx/>
              <a:buFontTx/>
              <a:buNone/>
            </a:pPr>
            <a:r>
              <a:rPr lang="en-US" altLang="en-US" sz="675">
                <a:solidFill>
                  <a:srgbClr val="FF0000"/>
                </a:solidFill>
              </a:rPr>
              <a:t>Laser  Lab</a:t>
            </a:r>
          </a:p>
        </p:txBody>
      </p:sp>
      <p:grpSp>
        <p:nvGrpSpPr>
          <p:cNvPr id="32" name="Group 48"/>
          <p:cNvGrpSpPr>
            <a:grpSpLocks/>
          </p:cNvGrpSpPr>
          <p:nvPr/>
        </p:nvGrpSpPr>
        <p:grpSpPr bwMode="auto">
          <a:xfrm>
            <a:off x="6907572" y="2532709"/>
            <a:ext cx="1007269" cy="1038523"/>
            <a:chOff x="4752" y="1968"/>
            <a:chExt cx="1128" cy="1163"/>
          </a:xfrm>
        </p:grpSpPr>
        <p:pic>
          <p:nvPicPr>
            <p:cNvPr id="33" name="Picture 45"/>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944" y="2142"/>
              <a:ext cx="720" cy="492"/>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34" name="Line 46"/>
            <p:cNvSpPr>
              <a:spLocks noChangeShapeType="1"/>
            </p:cNvSpPr>
            <p:nvPr/>
          </p:nvSpPr>
          <p:spPr bwMode="auto">
            <a:xfrm flipH="1" flipV="1">
              <a:off x="4752" y="1968"/>
              <a:ext cx="192" cy="192"/>
            </a:xfrm>
            <a:prstGeom prst="line">
              <a:avLst/>
            </a:prstGeom>
            <a:noFill/>
            <a:ln w="28575">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endParaRPr lang="en-US" sz="1013"/>
            </a:p>
          </p:txBody>
        </p:sp>
        <p:sp>
          <p:nvSpPr>
            <p:cNvPr id="35" name="Text Box 47"/>
            <p:cNvSpPr txBox="1">
              <a:spLocks noChangeArrowheads="1"/>
            </p:cNvSpPr>
            <p:nvPr/>
          </p:nvSpPr>
          <p:spPr bwMode="auto">
            <a:xfrm>
              <a:off x="4767" y="2640"/>
              <a:ext cx="1113"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defTabSz="912813" eaLnBrk="0" hangingPunct="0">
                <a:spcBef>
                  <a:spcPct val="20000"/>
                </a:spcBef>
                <a:buClr>
                  <a:srgbClr val="1F497D"/>
                </a:buClr>
                <a:buFont typeface="Wingdings" pitchFamily="2" charset="2"/>
                <a:buChar char="§"/>
                <a:defRPr>
                  <a:solidFill>
                    <a:schemeClr val="tx1"/>
                  </a:solidFill>
                  <a:latin typeface="Calibri" pitchFamily="34" charset="0"/>
                </a:defRPr>
              </a:lvl1pPr>
              <a:lvl2pPr marL="742950" indent="-285750" defTabSz="912813" eaLnBrk="0" hangingPunct="0">
                <a:spcBef>
                  <a:spcPct val="20000"/>
                </a:spcBef>
                <a:buClr>
                  <a:srgbClr val="1F497D"/>
                </a:buClr>
                <a:buChar char="–"/>
                <a:defRPr sz="1600">
                  <a:solidFill>
                    <a:schemeClr val="tx1"/>
                  </a:solidFill>
                  <a:latin typeface="Calibri" pitchFamily="34" charset="0"/>
                </a:defRPr>
              </a:lvl2pPr>
              <a:lvl3pPr marL="1143000" indent="-228600" defTabSz="912813" eaLnBrk="0" hangingPunct="0">
                <a:spcBef>
                  <a:spcPct val="20000"/>
                </a:spcBef>
                <a:buClr>
                  <a:srgbClr val="1F497D"/>
                </a:buClr>
                <a:buChar char="•"/>
                <a:defRPr sz="1400">
                  <a:solidFill>
                    <a:schemeClr val="tx1"/>
                  </a:solidFill>
                  <a:latin typeface="Calibri" pitchFamily="34" charset="0"/>
                </a:defRPr>
              </a:lvl3pPr>
              <a:lvl4pPr marL="1600200" indent="-228600" defTabSz="912813" eaLnBrk="0" hangingPunct="0">
                <a:spcBef>
                  <a:spcPct val="20000"/>
                </a:spcBef>
                <a:buClr>
                  <a:srgbClr val="1F497D"/>
                </a:buClr>
                <a:buChar char="–"/>
                <a:defRPr sz="1400">
                  <a:solidFill>
                    <a:schemeClr val="tx1"/>
                  </a:solidFill>
                  <a:latin typeface="Calibri" pitchFamily="34" charset="0"/>
                </a:defRPr>
              </a:lvl4pPr>
              <a:lvl5pPr marL="2057400" indent="-228600" defTabSz="912813" eaLnBrk="0" hangingPunct="0">
                <a:spcBef>
                  <a:spcPct val="20000"/>
                </a:spcBef>
                <a:buClr>
                  <a:srgbClr val="1F497D"/>
                </a:buClr>
                <a:buFont typeface="Arial" pitchFamily="34" charset="0"/>
                <a:buChar char="»"/>
                <a:defRPr sz="1400">
                  <a:solidFill>
                    <a:schemeClr val="tx1"/>
                  </a:solidFill>
                  <a:latin typeface="Calibri" pitchFamily="34" charset="0"/>
                </a:defRPr>
              </a:lvl5pPr>
              <a:lvl6pPr marL="25146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6pPr>
              <a:lvl7pPr marL="29718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7pPr>
              <a:lvl8pPr marL="34290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8pPr>
              <a:lvl9pPr marL="38862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9pPr>
            </a:lstStyle>
            <a:p>
              <a:pPr algn="ctr" eaLnBrk="1" hangingPunct="1">
                <a:spcBef>
                  <a:spcPct val="50000"/>
                </a:spcBef>
                <a:buClrTx/>
                <a:buFontTx/>
                <a:buNone/>
              </a:pPr>
              <a:r>
                <a:rPr lang="en-US" altLang="en-US" sz="750" b="1" dirty="0">
                  <a:solidFill>
                    <a:srgbClr val="1F497D"/>
                  </a:solidFill>
                </a:rPr>
                <a:t>Si-array (Ludwig) and </a:t>
              </a:r>
              <a:r>
                <a:rPr lang="en-US" altLang="en-US" sz="750" b="1" dirty="0" err="1">
                  <a:solidFill>
                    <a:srgbClr val="1F497D"/>
                  </a:solidFill>
                </a:rPr>
                <a:t>Enge</a:t>
              </a:r>
              <a:r>
                <a:rPr lang="en-US" altLang="en-US" sz="750" b="1" dirty="0">
                  <a:solidFill>
                    <a:srgbClr val="1F497D"/>
                  </a:solidFill>
                </a:rPr>
                <a:t> spectrometer</a:t>
              </a:r>
            </a:p>
          </p:txBody>
        </p:sp>
      </p:grpSp>
      <p:grpSp>
        <p:nvGrpSpPr>
          <p:cNvPr id="38" name="Group 28"/>
          <p:cNvGrpSpPr>
            <a:grpSpLocks/>
          </p:cNvGrpSpPr>
          <p:nvPr/>
        </p:nvGrpSpPr>
        <p:grpSpPr bwMode="auto">
          <a:xfrm>
            <a:off x="4872037" y="3557748"/>
            <a:ext cx="985838" cy="1223367"/>
            <a:chOff x="2784" y="2976"/>
            <a:chExt cx="1104" cy="1370"/>
          </a:xfrm>
        </p:grpSpPr>
        <p:sp>
          <p:nvSpPr>
            <p:cNvPr id="39" name="Line 12"/>
            <p:cNvSpPr>
              <a:spLocks noChangeShapeType="1"/>
            </p:cNvSpPr>
            <p:nvPr/>
          </p:nvSpPr>
          <p:spPr bwMode="auto">
            <a:xfrm flipV="1">
              <a:off x="3360" y="2976"/>
              <a:ext cx="192" cy="480"/>
            </a:xfrm>
            <a:prstGeom prst="line">
              <a:avLst/>
            </a:prstGeom>
            <a:noFill/>
            <a:ln w="28575">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endParaRPr lang="en-US" sz="1013"/>
            </a:p>
          </p:txBody>
        </p:sp>
        <p:pic>
          <p:nvPicPr>
            <p:cNvPr id="40" name="Picture 323" descr="PICT0115"/>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2976" y="3408"/>
              <a:ext cx="772" cy="579"/>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41" name="Text Box 25"/>
            <p:cNvSpPr txBox="1">
              <a:spLocks noChangeArrowheads="1"/>
            </p:cNvSpPr>
            <p:nvPr/>
          </p:nvSpPr>
          <p:spPr bwMode="auto">
            <a:xfrm>
              <a:off x="2784" y="3984"/>
              <a:ext cx="1104"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defTabSz="912813" eaLnBrk="0" hangingPunct="0">
                <a:spcBef>
                  <a:spcPct val="20000"/>
                </a:spcBef>
                <a:buClr>
                  <a:srgbClr val="1F497D"/>
                </a:buClr>
                <a:buFont typeface="Wingdings" pitchFamily="2" charset="2"/>
                <a:buChar char="§"/>
                <a:defRPr>
                  <a:solidFill>
                    <a:schemeClr val="tx1"/>
                  </a:solidFill>
                  <a:latin typeface="Calibri" pitchFamily="34" charset="0"/>
                </a:defRPr>
              </a:lvl1pPr>
              <a:lvl2pPr marL="742950" indent="-285750" defTabSz="912813" eaLnBrk="0" hangingPunct="0">
                <a:spcBef>
                  <a:spcPct val="20000"/>
                </a:spcBef>
                <a:buClr>
                  <a:srgbClr val="1F497D"/>
                </a:buClr>
                <a:buChar char="–"/>
                <a:defRPr sz="1600">
                  <a:solidFill>
                    <a:schemeClr val="tx1"/>
                  </a:solidFill>
                  <a:latin typeface="Calibri" pitchFamily="34" charset="0"/>
                </a:defRPr>
              </a:lvl2pPr>
              <a:lvl3pPr marL="1143000" indent="-228600" defTabSz="912813" eaLnBrk="0" hangingPunct="0">
                <a:spcBef>
                  <a:spcPct val="20000"/>
                </a:spcBef>
                <a:buClr>
                  <a:srgbClr val="1F497D"/>
                </a:buClr>
                <a:buChar char="•"/>
                <a:defRPr sz="1400">
                  <a:solidFill>
                    <a:schemeClr val="tx1"/>
                  </a:solidFill>
                  <a:latin typeface="Calibri" pitchFamily="34" charset="0"/>
                </a:defRPr>
              </a:lvl3pPr>
              <a:lvl4pPr marL="1600200" indent="-228600" defTabSz="912813" eaLnBrk="0" hangingPunct="0">
                <a:spcBef>
                  <a:spcPct val="20000"/>
                </a:spcBef>
                <a:buClr>
                  <a:srgbClr val="1F497D"/>
                </a:buClr>
                <a:buChar char="–"/>
                <a:defRPr sz="1400">
                  <a:solidFill>
                    <a:schemeClr val="tx1"/>
                  </a:solidFill>
                  <a:latin typeface="Calibri" pitchFamily="34" charset="0"/>
                </a:defRPr>
              </a:lvl4pPr>
              <a:lvl5pPr marL="2057400" indent="-228600" defTabSz="912813" eaLnBrk="0" hangingPunct="0">
                <a:spcBef>
                  <a:spcPct val="20000"/>
                </a:spcBef>
                <a:buClr>
                  <a:srgbClr val="1F497D"/>
                </a:buClr>
                <a:buFont typeface="Arial" pitchFamily="34" charset="0"/>
                <a:buChar char="»"/>
                <a:defRPr sz="1400">
                  <a:solidFill>
                    <a:schemeClr val="tx1"/>
                  </a:solidFill>
                  <a:latin typeface="Calibri" pitchFamily="34" charset="0"/>
                </a:defRPr>
              </a:lvl5pPr>
              <a:lvl6pPr marL="25146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6pPr>
              <a:lvl7pPr marL="29718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7pPr>
              <a:lvl8pPr marL="34290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8pPr>
              <a:lvl9pPr marL="38862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9pPr>
            </a:lstStyle>
            <a:p>
              <a:pPr algn="ctr" eaLnBrk="1" hangingPunct="1">
                <a:spcBef>
                  <a:spcPct val="50000"/>
                </a:spcBef>
                <a:buClrTx/>
                <a:buFontTx/>
                <a:buNone/>
              </a:pPr>
              <a:r>
                <a:rPr lang="en-US" altLang="en-US" sz="750" b="1" dirty="0">
                  <a:solidFill>
                    <a:srgbClr val="1F497D"/>
                  </a:solidFill>
                </a:rPr>
                <a:t>Beta decay Paul trap</a:t>
              </a:r>
            </a:p>
          </p:txBody>
        </p:sp>
      </p:grpSp>
      <p:sp>
        <p:nvSpPr>
          <p:cNvPr id="42" name="Text Box 41"/>
          <p:cNvSpPr txBox="1">
            <a:spLocks noChangeArrowheads="1"/>
          </p:cNvSpPr>
          <p:nvPr/>
        </p:nvSpPr>
        <p:spPr bwMode="auto">
          <a:xfrm>
            <a:off x="1285167" y="4129455"/>
            <a:ext cx="2919816" cy="536684"/>
          </a:xfrm>
          <a:prstGeom prst="rect">
            <a:avLst/>
          </a:prstGeom>
          <a:solidFill>
            <a:srgbClr val="CCFF66"/>
          </a:solidFill>
          <a:ln w="9525" algn="ctr">
            <a:solidFill>
              <a:srgbClr val="5C0426"/>
            </a:solidFill>
            <a:miter lim="800000"/>
            <a:headEnd/>
            <a:tailEnd/>
          </a:ln>
        </p:spPr>
        <p:txBody>
          <a:bodyPr wrap="square" lIns="51434" tIns="25717" rIns="51434" bIns="25717">
            <a:spAutoFit/>
          </a:bodyPr>
          <a:lstStyle>
            <a:lvl1pPr defTabSz="912813" eaLnBrk="0" hangingPunct="0">
              <a:spcBef>
                <a:spcPct val="20000"/>
              </a:spcBef>
              <a:buClr>
                <a:srgbClr val="1F497D"/>
              </a:buClr>
              <a:buFont typeface="Wingdings" pitchFamily="2" charset="2"/>
              <a:buChar char="§"/>
              <a:defRPr>
                <a:solidFill>
                  <a:schemeClr val="tx1"/>
                </a:solidFill>
                <a:latin typeface="Calibri" pitchFamily="34" charset="0"/>
              </a:defRPr>
            </a:lvl1pPr>
            <a:lvl2pPr marL="742950" indent="-285750" defTabSz="912813" eaLnBrk="0" hangingPunct="0">
              <a:spcBef>
                <a:spcPct val="20000"/>
              </a:spcBef>
              <a:buClr>
                <a:srgbClr val="1F497D"/>
              </a:buClr>
              <a:buChar char="–"/>
              <a:defRPr sz="1600">
                <a:solidFill>
                  <a:schemeClr val="tx1"/>
                </a:solidFill>
                <a:latin typeface="Calibri" pitchFamily="34" charset="0"/>
              </a:defRPr>
            </a:lvl2pPr>
            <a:lvl3pPr marL="1143000" indent="-228600" defTabSz="912813" eaLnBrk="0" hangingPunct="0">
              <a:spcBef>
                <a:spcPct val="20000"/>
              </a:spcBef>
              <a:buClr>
                <a:srgbClr val="1F497D"/>
              </a:buClr>
              <a:buChar char="•"/>
              <a:defRPr sz="1400">
                <a:solidFill>
                  <a:schemeClr val="tx1"/>
                </a:solidFill>
                <a:latin typeface="Calibri" pitchFamily="34" charset="0"/>
              </a:defRPr>
            </a:lvl3pPr>
            <a:lvl4pPr marL="1600200" indent="-228600" defTabSz="912813" eaLnBrk="0" hangingPunct="0">
              <a:spcBef>
                <a:spcPct val="20000"/>
              </a:spcBef>
              <a:buClr>
                <a:srgbClr val="1F497D"/>
              </a:buClr>
              <a:buChar char="–"/>
              <a:defRPr sz="1400">
                <a:solidFill>
                  <a:schemeClr val="tx1"/>
                </a:solidFill>
                <a:latin typeface="Calibri" pitchFamily="34" charset="0"/>
              </a:defRPr>
            </a:lvl4pPr>
            <a:lvl5pPr marL="2057400" indent="-228600" defTabSz="912813" eaLnBrk="0" hangingPunct="0">
              <a:spcBef>
                <a:spcPct val="20000"/>
              </a:spcBef>
              <a:buClr>
                <a:srgbClr val="1F497D"/>
              </a:buClr>
              <a:buFont typeface="Arial" pitchFamily="34" charset="0"/>
              <a:buChar char="»"/>
              <a:defRPr sz="1400">
                <a:solidFill>
                  <a:schemeClr val="tx1"/>
                </a:solidFill>
                <a:latin typeface="Calibri" pitchFamily="34" charset="0"/>
              </a:defRPr>
            </a:lvl5pPr>
            <a:lvl6pPr marL="25146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6pPr>
            <a:lvl7pPr marL="29718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7pPr>
            <a:lvl8pPr marL="34290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8pPr>
            <a:lvl9pPr marL="38862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9pPr>
          </a:lstStyle>
          <a:p>
            <a:pPr eaLnBrk="1" hangingPunct="1">
              <a:spcBef>
                <a:spcPct val="50000"/>
              </a:spcBef>
              <a:buClrTx/>
              <a:buFontTx/>
              <a:buNone/>
            </a:pPr>
            <a:r>
              <a:rPr lang="en-US" altLang="en-US" sz="1050" dirty="0">
                <a:solidFill>
                  <a:srgbClr val="5C0426"/>
                </a:solidFill>
              </a:rPr>
              <a:t>+ outside instruments playing an increasingly important role: GRETINA, CHICO-II, HERCULES, GODDESS, VANDLE, MTAS, SUN, AT-TPC ….</a:t>
            </a:r>
          </a:p>
        </p:txBody>
      </p:sp>
      <p:pic>
        <p:nvPicPr>
          <p:cNvPr id="44" name="Picture 11" descr="cut-thru"/>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4288029" y="1531928"/>
            <a:ext cx="857250" cy="643831"/>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45" name="Line 21"/>
          <p:cNvSpPr>
            <a:spLocks noChangeShapeType="1"/>
          </p:cNvSpPr>
          <p:nvPr/>
        </p:nvSpPr>
        <p:spPr bwMode="auto">
          <a:xfrm>
            <a:off x="5145279" y="1874828"/>
            <a:ext cx="1223367" cy="85725"/>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endParaRPr lang="en-US" sz="1013"/>
          </a:p>
        </p:txBody>
      </p:sp>
      <p:sp>
        <p:nvSpPr>
          <p:cNvPr id="46" name="Text Box 22"/>
          <p:cNvSpPr txBox="1">
            <a:spLocks noChangeArrowheads="1"/>
          </p:cNvSpPr>
          <p:nvPr/>
        </p:nvSpPr>
        <p:spPr bwMode="auto">
          <a:xfrm>
            <a:off x="4204983" y="1360478"/>
            <a:ext cx="1068883" cy="2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defTabSz="912813" eaLnBrk="0" hangingPunct="0">
              <a:spcBef>
                <a:spcPct val="20000"/>
              </a:spcBef>
              <a:buClr>
                <a:srgbClr val="1F497D"/>
              </a:buClr>
              <a:buFont typeface="Wingdings" pitchFamily="2" charset="2"/>
              <a:buChar char="§"/>
              <a:defRPr>
                <a:solidFill>
                  <a:schemeClr val="tx1"/>
                </a:solidFill>
                <a:latin typeface="Calibri" pitchFamily="34" charset="0"/>
              </a:defRPr>
            </a:lvl1pPr>
            <a:lvl2pPr marL="742950" indent="-285750" defTabSz="912813" eaLnBrk="0" hangingPunct="0">
              <a:spcBef>
                <a:spcPct val="20000"/>
              </a:spcBef>
              <a:buClr>
                <a:srgbClr val="1F497D"/>
              </a:buClr>
              <a:buChar char="–"/>
              <a:defRPr sz="1600">
                <a:solidFill>
                  <a:schemeClr val="tx1"/>
                </a:solidFill>
                <a:latin typeface="Calibri" pitchFamily="34" charset="0"/>
              </a:defRPr>
            </a:lvl2pPr>
            <a:lvl3pPr marL="1143000" indent="-228600" defTabSz="912813" eaLnBrk="0" hangingPunct="0">
              <a:spcBef>
                <a:spcPct val="20000"/>
              </a:spcBef>
              <a:buClr>
                <a:srgbClr val="1F497D"/>
              </a:buClr>
              <a:buChar char="•"/>
              <a:defRPr sz="1400">
                <a:solidFill>
                  <a:schemeClr val="tx1"/>
                </a:solidFill>
                <a:latin typeface="Calibri" pitchFamily="34" charset="0"/>
              </a:defRPr>
            </a:lvl3pPr>
            <a:lvl4pPr marL="1600200" indent="-228600" defTabSz="912813" eaLnBrk="0" hangingPunct="0">
              <a:spcBef>
                <a:spcPct val="20000"/>
              </a:spcBef>
              <a:buClr>
                <a:srgbClr val="1F497D"/>
              </a:buClr>
              <a:buChar char="–"/>
              <a:defRPr sz="1400">
                <a:solidFill>
                  <a:schemeClr val="tx1"/>
                </a:solidFill>
                <a:latin typeface="Calibri" pitchFamily="34" charset="0"/>
              </a:defRPr>
            </a:lvl4pPr>
            <a:lvl5pPr marL="2057400" indent="-228600" defTabSz="912813" eaLnBrk="0" hangingPunct="0">
              <a:spcBef>
                <a:spcPct val="20000"/>
              </a:spcBef>
              <a:buClr>
                <a:srgbClr val="1F497D"/>
              </a:buClr>
              <a:buFont typeface="Arial" pitchFamily="34" charset="0"/>
              <a:buChar char="»"/>
              <a:defRPr sz="1400">
                <a:solidFill>
                  <a:schemeClr val="tx1"/>
                </a:solidFill>
                <a:latin typeface="Calibri" pitchFamily="34" charset="0"/>
              </a:defRPr>
            </a:lvl5pPr>
            <a:lvl6pPr marL="25146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6pPr>
            <a:lvl7pPr marL="29718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7pPr>
            <a:lvl8pPr marL="34290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8pPr>
            <a:lvl9pPr marL="38862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9pPr>
          </a:lstStyle>
          <a:p>
            <a:pPr eaLnBrk="1" hangingPunct="1">
              <a:spcBef>
                <a:spcPct val="50000"/>
              </a:spcBef>
              <a:buClrTx/>
              <a:buFontTx/>
              <a:buNone/>
            </a:pPr>
            <a:r>
              <a:rPr lang="en-US" altLang="en-US" sz="750" b="1" dirty="0">
                <a:solidFill>
                  <a:srgbClr val="1F497D"/>
                </a:solidFill>
              </a:rPr>
              <a:t>HELIOS spectrometer</a:t>
            </a:r>
          </a:p>
        </p:txBody>
      </p:sp>
      <p:pic>
        <p:nvPicPr>
          <p:cNvPr id="52" name="Picture 6" descr="Fragment Mass Analyze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7166133" y="831799"/>
            <a:ext cx="525066" cy="430411"/>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53" name="Line 38"/>
          <p:cNvSpPr>
            <a:spLocks noChangeShapeType="1"/>
          </p:cNvSpPr>
          <p:nvPr/>
        </p:nvSpPr>
        <p:spPr bwMode="auto">
          <a:xfrm flipH="1">
            <a:off x="7251858" y="1260424"/>
            <a:ext cx="171450" cy="214313"/>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endParaRPr lang="en-US" sz="1013"/>
          </a:p>
        </p:txBody>
      </p:sp>
      <p:sp>
        <p:nvSpPr>
          <p:cNvPr id="54" name="Text Box 39"/>
          <p:cNvSpPr txBox="1">
            <a:spLocks noChangeArrowheads="1"/>
          </p:cNvSpPr>
          <p:nvPr/>
        </p:nvSpPr>
        <p:spPr bwMode="auto">
          <a:xfrm>
            <a:off x="7257216" y="668386"/>
            <a:ext cx="433983" cy="2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defTabSz="912813" eaLnBrk="0" hangingPunct="0">
              <a:spcBef>
                <a:spcPct val="20000"/>
              </a:spcBef>
              <a:buClr>
                <a:srgbClr val="1F497D"/>
              </a:buClr>
              <a:buFont typeface="Wingdings" pitchFamily="2" charset="2"/>
              <a:buChar char="§"/>
              <a:defRPr>
                <a:solidFill>
                  <a:schemeClr val="tx1"/>
                </a:solidFill>
                <a:latin typeface="Calibri" pitchFamily="34" charset="0"/>
              </a:defRPr>
            </a:lvl1pPr>
            <a:lvl2pPr marL="742950" indent="-285750" defTabSz="912813" eaLnBrk="0" hangingPunct="0">
              <a:spcBef>
                <a:spcPct val="20000"/>
              </a:spcBef>
              <a:buClr>
                <a:srgbClr val="1F497D"/>
              </a:buClr>
              <a:buChar char="–"/>
              <a:defRPr sz="1600">
                <a:solidFill>
                  <a:schemeClr val="tx1"/>
                </a:solidFill>
                <a:latin typeface="Calibri" pitchFamily="34" charset="0"/>
              </a:defRPr>
            </a:lvl2pPr>
            <a:lvl3pPr marL="1143000" indent="-228600" defTabSz="912813" eaLnBrk="0" hangingPunct="0">
              <a:spcBef>
                <a:spcPct val="20000"/>
              </a:spcBef>
              <a:buClr>
                <a:srgbClr val="1F497D"/>
              </a:buClr>
              <a:buChar char="•"/>
              <a:defRPr sz="1400">
                <a:solidFill>
                  <a:schemeClr val="tx1"/>
                </a:solidFill>
                <a:latin typeface="Calibri" pitchFamily="34" charset="0"/>
              </a:defRPr>
            </a:lvl3pPr>
            <a:lvl4pPr marL="1600200" indent="-228600" defTabSz="912813" eaLnBrk="0" hangingPunct="0">
              <a:spcBef>
                <a:spcPct val="20000"/>
              </a:spcBef>
              <a:buClr>
                <a:srgbClr val="1F497D"/>
              </a:buClr>
              <a:buChar char="–"/>
              <a:defRPr sz="1400">
                <a:solidFill>
                  <a:schemeClr val="tx1"/>
                </a:solidFill>
                <a:latin typeface="Calibri" pitchFamily="34" charset="0"/>
              </a:defRPr>
            </a:lvl4pPr>
            <a:lvl5pPr marL="2057400" indent="-228600" defTabSz="912813" eaLnBrk="0" hangingPunct="0">
              <a:spcBef>
                <a:spcPct val="20000"/>
              </a:spcBef>
              <a:buClr>
                <a:srgbClr val="1F497D"/>
              </a:buClr>
              <a:buFont typeface="Arial" pitchFamily="34" charset="0"/>
              <a:buChar char="»"/>
              <a:defRPr sz="1400">
                <a:solidFill>
                  <a:schemeClr val="tx1"/>
                </a:solidFill>
                <a:latin typeface="Calibri" pitchFamily="34" charset="0"/>
              </a:defRPr>
            </a:lvl5pPr>
            <a:lvl6pPr marL="25146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6pPr>
            <a:lvl7pPr marL="29718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7pPr>
            <a:lvl8pPr marL="34290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8pPr>
            <a:lvl9pPr marL="38862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9pPr>
          </a:lstStyle>
          <a:p>
            <a:pPr eaLnBrk="1" hangingPunct="1">
              <a:spcBef>
                <a:spcPct val="50000"/>
              </a:spcBef>
              <a:buClrTx/>
              <a:buFontTx/>
              <a:buNone/>
            </a:pPr>
            <a:r>
              <a:rPr lang="en-US" altLang="en-US" sz="750" b="1" dirty="0">
                <a:solidFill>
                  <a:srgbClr val="1F497D"/>
                </a:solidFill>
              </a:rPr>
              <a:t>FMA</a:t>
            </a:r>
          </a:p>
        </p:txBody>
      </p:sp>
      <p:sp>
        <p:nvSpPr>
          <p:cNvPr id="58" name="Text Box 43"/>
          <p:cNvSpPr txBox="1">
            <a:spLocks noChangeArrowheads="1"/>
          </p:cNvSpPr>
          <p:nvPr/>
        </p:nvSpPr>
        <p:spPr bwMode="auto">
          <a:xfrm>
            <a:off x="5440844" y="593720"/>
            <a:ext cx="149825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defTabSz="912813" eaLnBrk="0" hangingPunct="0">
              <a:spcBef>
                <a:spcPct val="20000"/>
              </a:spcBef>
              <a:buClr>
                <a:srgbClr val="1F497D"/>
              </a:buClr>
              <a:buFont typeface="Wingdings" pitchFamily="2" charset="2"/>
              <a:buChar char="§"/>
              <a:defRPr>
                <a:solidFill>
                  <a:schemeClr val="tx1"/>
                </a:solidFill>
                <a:latin typeface="Calibri" pitchFamily="34" charset="0"/>
              </a:defRPr>
            </a:lvl1pPr>
            <a:lvl2pPr marL="742950" indent="-285750" defTabSz="912813" eaLnBrk="0" hangingPunct="0">
              <a:spcBef>
                <a:spcPct val="20000"/>
              </a:spcBef>
              <a:buClr>
                <a:srgbClr val="1F497D"/>
              </a:buClr>
              <a:buChar char="–"/>
              <a:defRPr sz="1600">
                <a:solidFill>
                  <a:schemeClr val="tx1"/>
                </a:solidFill>
                <a:latin typeface="Calibri" pitchFamily="34" charset="0"/>
              </a:defRPr>
            </a:lvl2pPr>
            <a:lvl3pPr marL="1143000" indent="-228600" defTabSz="912813" eaLnBrk="0" hangingPunct="0">
              <a:spcBef>
                <a:spcPct val="20000"/>
              </a:spcBef>
              <a:buClr>
                <a:srgbClr val="1F497D"/>
              </a:buClr>
              <a:buChar char="•"/>
              <a:defRPr sz="1400">
                <a:solidFill>
                  <a:schemeClr val="tx1"/>
                </a:solidFill>
                <a:latin typeface="Calibri" pitchFamily="34" charset="0"/>
              </a:defRPr>
            </a:lvl3pPr>
            <a:lvl4pPr marL="1600200" indent="-228600" defTabSz="912813" eaLnBrk="0" hangingPunct="0">
              <a:spcBef>
                <a:spcPct val="20000"/>
              </a:spcBef>
              <a:buClr>
                <a:srgbClr val="1F497D"/>
              </a:buClr>
              <a:buChar char="–"/>
              <a:defRPr sz="1400">
                <a:solidFill>
                  <a:schemeClr val="tx1"/>
                </a:solidFill>
                <a:latin typeface="Calibri" pitchFamily="34" charset="0"/>
              </a:defRPr>
            </a:lvl4pPr>
            <a:lvl5pPr marL="2057400" indent="-228600" defTabSz="912813" eaLnBrk="0" hangingPunct="0">
              <a:spcBef>
                <a:spcPct val="20000"/>
              </a:spcBef>
              <a:buClr>
                <a:srgbClr val="1F497D"/>
              </a:buClr>
              <a:buFont typeface="Arial" pitchFamily="34" charset="0"/>
              <a:buChar char="»"/>
              <a:defRPr sz="1400">
                <a:solidFill>
                  <a:schemeClr val="tx1"/>
                </a:solidFill>
                <a:latin typeface="Calibri" pitchFamily="34" charset="0"/>
              </a:defRPr>
            </a:lvl5pPr>
            <a:lvl6pPr marL="25146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6pPr>
            <a:lvl7pPr marL="29718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7pPr>
            <a:lvl8pPr marL="34290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8pPr>
            <a:lvl9pPr marL="38862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9pPr>
          </a:lstStyle>
          <a:p>
            <a:pPr eaLnBrk="1" hangingPunct="1">
              <a:spcBef>
                <a:spcPct val="50000"/>
              </a:spcBef>
              <a:buClrTx/>
              <a:buFontTx/>
              <a:buNone/>
            </a:pPr>
            <a:r>
              <a:rPr lang="en-US" altLang="en-US" sz="900" b="1" dirty="0">
                <a:solidFill>
                  <a:srgbClr val="00609C"/>
                </a:solidFill>
              </a:rPr>
              <a:t>GAMMASPHERE/GRETINA</a:t>
            </a:r>
          </a:p>
        </p:txBody>
      </p:sp>
      <p:pic>
        <p:nvPicPr>
          <p:cNvPr id="59" name="Picture 58"/>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126800" y="2911311"/>
            <a:ext cx="755579" cy="755579"/>
          </a:xfrm>
          <a:prstGeom prst="rect">
            <a:avLst/>
          </a:prstGeom>
          <a:ln w="12700">
            <a:solidFill>
              <a:schemeClr val="tx2">
                <a:lumMod val="75000"/>
              </a:schemeClr>
            </a:solidFill>
          </a:ln>
        </p:spPr>
      </p:pic>
      <p:sp>
        <p:nvSpPr>
          <p:cNvPr id="61" name="Text Box 25"/>
          <p:cNvSpPr txBox="1">
            <a:spLocks noChangeArrowheads="1"/>
          </p:cNvSpPr>
          <p:nvPr/>
        </p:nvSpPr>
        <p:spPr bwMode="auto">
          <a:xfrm>
            <a:off x="6050322" y="3673956"/>
            <a:ext cx="942975" cy="19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defTabSz="912813" eaLnBrk="0" hangingPunct="0">
              <a:spcBef>
                <a:spcPct val="20000"/>
              </a:spcBef>
              <a:buClr>
                <a:srgbClr val="1F497D"/>
              </a:buClr>
              <a:buFont typeface="Wingdings" pitchFamily="2" charset="2"/>
              <a:buChar char="§"/>
              <a:defRPr>
                <a:solidFill>
                  <a:schemeClr val="tx1"/>
                </a:solidFill>
                <a:latin typeface="Calibri" pitchFamily="34" charset="0"/>
              </a:defRPr>
            </a:lvl1pPr>
            <a:lvl2pPr marL="742950" indent="-285750" defTabSz="912813" eaLnBrk="0" hangingPunct="0">
              <a:spcBef>
                <a:spcPct val="20000"/>
              </a:spcBef>
              <a:buClr>
                <a:srgbClr val="1F497D"/>
              </a:buClr>
              <a:buChar char="–"/>
              <a:defRPr sz="1600">
                <a:solidFill>
                  <a:schemeClr val="tx1"/>
                </a:solidFill>
                <a:latin typeface="Calibri" pitchFamily="34" charset="0"/>
              </a:defRPr>
            </a:lvl2pPr>
            <a:lvl3pPr marL="1143000" indent="-228600" defTabSz="912813" eaLnBrk="0" hangingPunct="0">
              <a:spcBef>
                <a:spcPct val="20000"/>
              </a:spcBef>
              <a:buClr>
                <a:srgbClr val="1F497D"/>
              </a:buClr>
              <a:buChar char="•"/>
              <a:defRPr sz="1400">
                <a:solidFill>
                  <a:schemeClr val="tx1"/>
                </a:solidFill>
                <a:latin typeface="Calibri" pitchFamily="34" charset="0"/>
              </a:defRPr>
            </a:lvl3pPr>
            <a:lvl4pPr marL="1600200" indent="-228600" defTabSz="912813" eaLnBrk="0" hangingPunct="0">
              <a:spcBef>
                <a:spcPct val="20000"/>
              </a:spcBef>
              <a:buClr>
                <a:srgbClr val="1F497D"/>
              </a:buClr>
              <a:buChar char="–"/>
              <a:defRPr sz="1400">
                <a:solidFill>
                  <a:schemeClr val="tx1"/>
                </a:solidFill>
                <a:latin typeface="Calibri" pitchFamily="34" charset="0"/>
              </a:defRPr>
            </a:lvl4pPr>
            <a:lvl5pPr marL="2057400" indent="-228600" defTabSz="912813" eaLnBrk="0" hangingPunct="0">
              <a:spcBef>
                <a:spcPct val="20000"/>
              </a:spcBef>
              <a:buClr>
                <a:srgbClr val="1F497D"/>
              </a:buClr>
              <a:buFont typeface="Arial" pitchFamily="34" charset="0"/>
              <a:buChar char="»"/>
              <a:defRPr sz="1400">
                <a:solidFill>
                  <a:schemeClr val="tx1"/>
                </a:solidFill>
                <a:latin typeface="Calibri" pitchFamily="34" charset="0"/>
              </a:defRPr>
            </a:lvl5pPr>
            <a:lvl6pPr marL="25146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6pPr>
            <a:lvl7pPr marL="29718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7pPr>
            <a:lvl8pPr marL="34290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8pPr>
            <a:lvl9pPr marL="38862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9pPr>
          </a:lstStyle>
          <a:p>
            <a:pPr algn="ctr" eaLnBrk="1" hangingPunct="1">
              <a:spcBef>
                <a:spcPct val="50000"/>
              </a:spcBef>
              <a:buClrTx/>
              <a:buFontTx/>
              <a:buNone/>
            </a:pPr>
            <a:r>
              <a:rPr lang="en-US" altLang="en-US" sz="675" b="1" dirty="0">
                <a:solidFill>
                  <a:srgbClr val="1F497D"/>
                </a:solidFill>
              </a:rPr>
              <a:t>MUSIC</a:t>
            </a:r>
          </a:p>
        </p:txBody>
      </p:sp>
      <p:sp>
        <p:nvSpPr>
          <p:cNvPr id="62" name="Line 42"/>
          <p:cNvSpPr>
            <a:spLocks noChangeShapeType="1"/>
          </p:cNvSpPr>
          <p:nvPr/>
        </p:nvSpPr>
        <p:spPr bwMode="auto">
          <a:xfrm flipV="1">
            <a:off x="6609695" y="2460073"/>
            <a:ext cx="119130" cy="451238"/>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endParaRPr lang="en-US" sz="1013"/>
          </a:p>
        </p:txBody>
      </p:sp>
      <p:sp>
        <p:nvSpPr>
          <p:cNvPr id="4" name="Rectangle 3"/>
          <p:cNvSpPr/>
          <p:nvPr/>
        </p:nvSpPr>
        <p:spPr>
          <a:xfrm>
            <a:off x="3313355" y="2223877"/>
            <a:ext cx="646439" cy="38312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3" name="Picture 2">
            <a:extLst>
              <a:ext uri="{FF2B5EF4-FFF2-40B4-BE49-F238E27FC236}">
                <a16:creationId xmlns:a16="http://schemas.microsoft.com/office/drawing/2014/main" id="{400E5A3B-B679-4460-B6C5-1F343B6A6985}"/>
              </a:ext>
            </a:extLst>
          </p:cNvPr>
          <p:cNvPicPr>
            <a:picLocks noChangeAspect="1"/>
          </p:cNvPicPr>
          <p:nvPr/>
        </p:nvPicPr>
        <p:blipFill>
          <a:blip r:embed="rId10"/>
          <a:stretch>
            <a:fillRect/>
          </a:stretch>
        </p:blipFill>
        <p:spPr>
          <a:xfrm>
            <a:off x="7877288" y="1804709"/>
            <a:ext cx="719405" cy="537620"/>
          </a:xfrm>
          <a:prstGeom prst="rect">
            <a:avLst/>
          </a:prstGeom>
          <a:ln w="12700">
            <a:solidFill>
              <a:schemeClr val="tx2"/>
            </a:solidFill>
          </a:ln>
        </p:spPr>
      </p:pic>
      <p:pic>
        <p:nvPicPr>
          <p:cNvPr id="6" name="Picture 5">
            <a:extLst>
              <a:ext uri="{FF2B5EF4-FFF2-40B4-BE49-F238E27FC236}">
                <a16:creationId xmlns:a16="http://schemas.microsoft.com/office/drawing/2014/main" id="{3294ADA5-62DD-4B30-B642-7A8BD44388E3}"/>
              </a:ext>
            </a:extLst>
          </p:cNvPr>
          <p:cNvPicPr>
            <a:picLocks noChangeAspect="1"/>
          </p:cNvPicPr>
          <p:nvPr/>
        </p:nvPicPr>
        <p:blipFill>
          <a:blip r:embed="rId11"/>
          <a:stretch>
            <a:fillRect/>
          </a:stretch>
        </p:blipFill>
        <p:spPr>
          <a:xfrm>
            <a:off x="5578289" y="792052"/>
            <a:ext cx="1223368" cy="664250"/>
          </a:xfrm>
          <a:prstGeom prst="rect">
            <a:avLst/>
          </a:prstGeom>
        </p:spPr>
      </p:pic>
      <p:sp>
        <p:nvSpPr>
          <p:cNvPr id="64" name="Line 21">
            <a:extLst>
              <a:ext uri="{FF2B5EF4-FFF2-40B4-BE49-F238E27FC236}">
                <a16:creationId xmlns:a16="http://schemas.microsoft.com/office/drawing/2014/main" id="{5B3D8343-CA0D-47B2-9C0F-3E96B3128B3A}"/>
              </a:ext>
            </a:extLst>
          </p:cNvPr>
          <p:cNvSpPr>
            <a:spLocks noChangeShapeType="1"/>
          </p:cNvSpPr>
          <p:nvPr/>
        </p:nvSpPr>
        <p:spPr bwMode="auto">
          <a:xfrm>
            <a:off x="6236079" y="1456303"/>
            <a:ext cx="422211" cy="292870"/>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endParaRPr lang="en-US" sz="1013"/>
          </a:p>
        </p:txBody>
      </p:sp>
      <p:sp>
        <p:nvSpPr>
          <p:cNvPr id="65" name="Line 42">
            <a:extLst>
              <a:ext uri="{FF2B5EF4-FFF2-40B4-BE49-F238E27FC236}">
                <a16:creationId xmlns:a16="http://schemas.microsoft.com/office/drawing/2014/main" id="{27EAF3C2-4CC8-4F18-86FF-CCA2F65A03C1}"/>
              </a:ext>
            </a:extLst>
          </p:cNvPr>
          <p:cNvSpPr>
            <a:spLocks noChangeShapeType="1"/>
          </p:cNvSpPr>
          <p:nvPr/>
        </p:nvSpPr>
        <p:spPr bwMode="auto">
          <a:xfrm>
            <a:off x="3177625" y="2331887"/>
            <a:ext cx="181298" cy="536133"/>
          </a:xfrm>
          <a:prstGeom prst="line">
            <a:avLst/>
          </a:prstGeom>
          <a:noFill/>
          <a:ln w="19050">
            <a:solidFill>
              <a:schemeClr val="tx2"/>
            </a:solidFill>
            <a:round/>
            <a:headEnd/>
            <a:tailEnd type="triangle" w="med" len="med"/>
          </a:ln>
          <a:extLst>
            <a:ext uri="{909E8E84-426E-40dd-AFC4-6F175D3DCCD1}">
              <a14:hiddenFill xmlns:a14="http://schemas.microsoft.com/office/drawing/2010/main" xmlns="">
                <a:noFill/>
              </a14:hiddenFill>
            </a:ext>
          </a:extLst>
        </p:spPr>
        <p:txBody>
          <a:bodyPr/>
          <a:lstStyle/>
          <a:p>
            <a:endParaRPr lang="en-US" sz="1350"/>
          </a:p>
        </p:txBody>
      </p:sp>
      <p:sp>
        <p:nvSpPr>
          <p:cNvPr id="66" name="Text Box 25">
            <a:extLst>
              <a:ext uri="{FF2B5EF4-FFF2-40B4-BE49-F238E27FC236}">
                <a16:creationId xmlns:a16="http://schemas.microsoft.com/office/drawing/2014/main" id="{214DD28C-236C-4E8B-AB2F-9381CF21065C}"/>
              </a:ext>
            </a:extLst>
          </p:cNvPr>
          <p:cNvSpPr txBox="1">
            <a:spLocks noChangeArrowheads="1"/>
          </p:cNvSpPr>
          <p:nvPr/>
        </p:nvSpPr>
        <p:spPr bwMode="auto">
          <a:xfrm>
            <a:off x="2575041" y="1345559"/>
            <a:ext cx="1257300"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defTabSz="912813" eaLnBrk="0" hangingPunct="0">
              <a:spcBef>
                <a:spcPct val="20000"/>
              </a:spcBef>
              <a:buClr>
                <a:srgbClr val="1F497D"/>
              </a:buClr>
              <a:buFont typeface="Wingdings" pitchFamily="2" charset="2"/>
              <a:buChar char="§"/>
              <a:defRPr>
                <a:solidFill>
                  <a:schemeClr val="tx1"/>
                </a:solidFill>
                <a:latin typeface="Calibri" pitchFamily="34" charset="0"/>
              </a:defRPr>
            </a:lvl1pPr>
            <a:lvl2pPr marL="742950" indent="-285750" defTabSz="912813" eaLnBrk="0" hangingPunct="0">
              <a:spcBef>
                <a:spcPct val="20000"/>
              </a:spcBef>
              <a:buClr>
                <a:srgbClr val="1F497D"/>
              </a:buClr>
              <a:buChar char="–"/>
              <a:defRPr sz="1600">
                <a:solidFill>
                  <a:schemeClr val="tx1"/>
                </a:solidFill>
                <a:latin typeface="Calibri" pitchFamily="34" charset="0"/>
              </a:defRPr>
            </a:lvl2pPr>
            <a:lvl3pPr marL="1143000" indent="-228600" defTabSz="912813" eaLnBrk="0" hangingPunct="0">
              <a:spcBef>
                <a:spcPct val="20000"/>
              </a:spcBef>
              <a:buClr>
                <a:srgbClr val="1F497D"/>
              </a:buClr>
              <a:buChar char="•"/>
              <a:defRPr sz="1400">
                <a:solidFill>
                  <a:schemeClr val="tx1"/>
                </a:solidFill>
                <a:latin typeface="Calibri" pitchFamily="34" charset="0"/>
              </a:defRPr>
            </a:lvl3pPr>
            <a:lvl4pPr marL="1600200" indent="-228600" defTabSz="912813" eaLnBrk="0" hangingPunct="0">
              <a:spcBef>
                <a:spcPct val="20000"/>
              </a:spcBef>
              <a:buClr>
                <a:srgbClr val="1F497D"/>
              </a:buClr>
              <a:buChar char="–"/>
              <a:defRPr sz="1400">
                <a:solidFill>
                  <a:schemeClr val="tx1"/>
                </a:solidFill>
                <a:latin typeface="Calibri" pitchFamily="34" charset="0"/>
              </a:defRPr>
            </a:lvl4pPr>
            <a:lvl5pPr marL="2057400" indent="-228600" defTabSz="912813" eaLnBrk="0" hangingPunct="0">
              <a:spcBef>
                <a:spcPct val="20000"/>
              </a:spcBef>
              <a:buClr>
                <a:srgbClr val="1F497D"/>
              </a:buClr>
              <a:buFont typeface="Arial" pitchFamily="34" charset="0"/>
              <a:buChar char="»"/>
              <a:defRPr sz="1400">
                <a:solidFill>
                  <a:schemeClr val="tx1"/>
                </a:solidFill>
                <a:latin typeface="Calibri" pitchFamily="34" charset="0"/>
              </a:defRPr>
            </a:lvl5pPr>
            <a:lvl6pPr marL="25146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6pPr>
            <a:lvl7pPr marL="29718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7pPr>
            <a:lvl8pPr marL="34290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8pPr>
            <a:lvl9pPr marL="3886200" indent="-228600" defTabSz="912813"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9pPr>
          </a:lstStyle>
          <a:p>
            <a:pPr algn="ctr" eaLnBrk="1" hangingPunct="1">
              <a:spcBef>
                <a:spcPct val="50000"/>
              </a:spcBef>
              <a:buClrTx/>
              <a:buFontTx/>
              <a:buNone/>
            </a:pPr>
            <a:r>
              <a:rPr lang="en-US" altLang="en-US" sz="1000" b="1" dirty="0">
                <a:solidFill>
                  <a:srgbClr val="1F497D"/>
                </a:solidFill>
              </a:rPr>
              <a:t>Laser spectroscopy</a:t>
            </a:r>
          </a:p>
        </p:txBody>
      </p:sp>
      <p:pic>
        <p:nvPicPr>
          <p:cNvPr id="67" name="Picture 66">
            <a:extLst>
              <a:ext uri="{FF2B5EF4-FFF2-40B4-BE49-F238E27FC236}">
                <a16:creationId xmlns:a16="http://schemas.microsoft.com/office/drawing/2014/main" id="{FD8AA5A1-6ED1-42B5-89B1-8E0C0CCD7E74}"/>
              </a:ext>
            </a:extLst>
          </p:cNvPr>
          <p:cNvPicPr>
            <a:picLocks noChangeAspect="1"/>
          </p:cNvPicPr>
          <p:nvPr/>
        </p:nvPicPr>
        <p:blipFill>
          <a:blip r:embed="rId12" cstate="hqprint">
            <a:extLst>
              <a:ext uri="{28A0092B-C50C-407E-A947-70E740481C1C}">
                <a14:useLocalDpi xmlns:a14="http://schemas.microsoft.com/office/drawing/2010/main"/>
              </a:ext>
            </a:extLst>
          </a:blip>
          <a:stretch>
            <a:fillRect/>
          </a:stretch>
        </p:blipFill>
        <p:spPr>
          <a:xfrm>
            <a:off x="2579803" y="1578686"/>
            <a:ext cx="1161951" cy="753201"/>
          </a:xfrm>
          <a:prstGeom prst="rect">
            <a:avLst/>
          </a:prstGeom>
        </p:spPr>
      </p:pic>
      <p:sp>
        <p:nvSpPr>
          <p:cNvPr id="9" name="Line 38">
            <a:extLst>
              <a:ext uri="{FF2B5EF4-FFF2-40B4-BE49-F238E27FC236}">
                <a16:creationId xmlns:a16="http://schemas.microsoft.com/office/drawing/2014/main" id="{33FD5DB4-37BC-565C-AE07-96E73E88E750}"/>
              </a:ext>
            </a:extLst>
          </p:cNvPr>
          <p:cNvSpPr>
            <a:spLocks noChangeShapeType="1"/>
          </p:cNvSpPr>
          <p:nvPr/>
        </p:nvSpPr>
        <p:spPr bwMode="auto">
          <a:xfrm flipH="1">
            <a:off x="7418600" y="2052665"/>
            <a:ext cx="433983" cy="37132"/>
          </a:xfrm>
          <a:prstGeom prst="line">
            <a:avLst/>
          </a:prstGeom>
          <a:noFill/>
          <a:ln w="19050">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endParaRPr lang="en-US" sz="1013"/>
          </a:p>
        </p:txBody>
      </p:sp>
      <p:sp>
        <p:nvSpPr>
          <p:cNvPr id="19" name="Freeform: Shape 18">
            <a:extLst>
              <a:ext uri="{FF2B5EF4-FFF2-40B4-BE49-F238E27FC236}">
                <a16:creationId xmlns:a16="http://schemas.microsoft.com/office/drawing/2014/main" id="{C3740822-03E7-931B-F415-C6DEE0FA5457}"/>
              </a:ext>
            </a:extLst>
          </p:cNvPr>
          <p:cNvSpPr/>
          <p:nvPr/>
        </p:nvSpPr>
        <p:spPr>
          <a:xfrm>
            <a:off x="1887794" y="2208950"/>
            <a:ext cx="4151671" cy="475256"/>
          </a:xfrm>
          <a:custGeom>
            <a:avLst/>
            <a:gdLst>
              <a:gd name="connsiteX0" fmla="*/ 0 w 4151671"/>
              <a:gd name="connsiteY0" fmla="*/ 475256 h 475256"/>
              <a:gd name="connsiteX1" fmla="*/ 2455606 w 4151671"/>
              <a:gd name="connsiteY1" fmla="*/ 69676 h 475256"/>
              <a:gd name="connsiteX2" fmla="*/ 4151671 w 4151671"/>
              <a:gd name="connsiteY2" fmla="*/ 3308 h 475256"/>
            </a:gdLst>
            <a:ahLst/>
            <a:cxnLst>
              <a:cxn ang="0">
                <a:pos x="connsiteX0" y="connsiteY0"/>
              </a:cxn>
              <a:cxn ang="0">
                <a:pos x="connsiteX1" y="connsiteY1"/>
              </a:cxn>
              <a:cxn ang="0">
                <a:pos x="connsiteX2" y="connsiteY2"/>
              </a:cxn>
            </a:cxnLst>
            <a:rect l="l" t="t" r="r" b="b"/>
            <a:pathLst>
              <a:path w="4151671" h="475256">
                <a:moveTo>
                  <a:pt x="0" y="475256"/>
                </a:moveTo>
                <a:cubicBezTo>
                  <a:pt x="881830" y="311795"/>
                  <a:pt x="1763661" y="148334"/>
                  <a:pt x="2455606" y="69676"/>
                </a:cubicBezTo>
                <a:cubicBezTo>
                  <a:pt x="3147551" y="-8982"/>
                  <a:pt x="3649611" y="-2837"/>
                  <a:pt x="4151671" y="3308"/>
                </a:cubicBezTo>
              </a:path>
            </a:pathLst>
          </a:custGeom>
          <a:noFill/>
          <a:ln w="12700">
            <a:solidFill>
              <a:schemeClr val="tx2"/>
            </a:solidFill>
            <a:prstDash val="dash"/>
            <a:headEnd type="none" w="med" len="med"/>
            <a:tailEnd type="triangl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2015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280" y="-320202"/>
            <a:ext cx="8229600" cy="857250"/>
          </a:xfrm>
        </p:spPr>
        <p:txBody>
          <a:bodyPr/>
          <a:lstStyle/>
          <a:p>
            <a:r>
              <a:rPr lang="en-US" sz="2400" dirty="0"/>
              <a:t>New and improved equipment capabilities</a:t>
            </a:r>
          </a:p>
        </p:txBody>
      </p:sp>
      <p:pic>
        <p:nvPicPr>
          <p:cNvPr id="5" name="Online Image Placeholder 4"/>
          <p:cNvPicPr>
            <a:picLocks noGrp="1" noChangeAspect="1"/>
          </p:cNvPicPr>
          <p:nvPr>
            <p:ph type="clipArt" sz="half" idx="1"/>
          </p:nvPr>
        </p:nvPicPr>
        <p:blipFill>
          <a:blip r:embed="rId2" cstate="hqprint">
            <a:extLst>
              <a:ext uri="{28A0092B-C50C-407E-A947-70E740481C1C}">
                <a14:useLocalDpi xmlns:a14="http://schemas.microsoft.com/office/drawing/2010/main"/>
              </a:ext>
            </a:extLst>
          </a:blip>
          <a:stretch>
            <a:fillRect/>
          </a:stretch>
        </p:blipFill>
        <p:spPr>
          <a:xfrm>
            <a:off x="401053" y="898830"/>
            <a:ext cx="2823411" cy="1588168"/>
          </a:xfrm>
          <a:prstGeom prst="rect">
            <a:avLst/>
          </a:prstGeom>
        </p:spPr>
      </p:pic>
      <p:pic>
        <p:nvPicPr>
          <p:cNvPr id="6" name="Picture 5"/>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412106" y="898830"/>
            <a:ext cx="2208291" cy="1472194"/>
          </a:xfrm>
          <a:prstGeom prst="rect">
            <a:avLst/>
          </a:prstGeom>
        </p:spPr>
      </p:pic>
      <p:pic>
        <p:nvPicPr>
          <p:cNvPr id="9" name="Picture 8"/>
          <p:cNvPicPr>
            <a:picLocks noChangeAspect="1"/>
          </p:cNvPicPr>
          <p:nvPr/>
        </p:nvPicPr>
        <p:blipFill>
          <a:blip r:embed="rId4"/>
          <a:stretch>
            <a:fillRect/>
          </a:stretch>
        </p:blipFill>
        <p:spPr>
          <a:xfrm>
            <a:off x="6336632" y="2770710"/>
            <a:ext cx="2580097" cy="1562481"/>
          </a:xfrm>
          <a:prstGeom prst="rect">
            <a:avLst/>
          </a:prstGeom>
        </p:spPr>
      </p:pic>
      <p:sp>
        <p:nvSpPr>
          <p:cNvPr id="11" name="Text Placeholder 2">
            <a:extLst>
              <a:ext uri="{FF2B5EF4-FFF2-40B4-BE49-F238E27FC236}">
                <a16:creationId xmlns:a16="http://schemas.microsoft.com/office/drawing/2014/main" id="{B971B4CA-10E3-46E4-BBE5-E967EEAF752F}"/>
              </a:ext>
            </a:extLst>
          </p:cNvPr>
          <p:cNvSpPr txBox="1">
            <a:spLocks/>
          </p:cNvSpPr>
          <p:nvPr/>
        </p:nvSpPr>
        <p:spPr>
          <a:xfrm>
            <a:off x="370573" y="580403"/>
            <a:ext cx="8372901" cy="374786"/>
          </a:xfrm>
          <a:prstGeom prst="rect">
            <a:avLst/>
          </a:prstGeom>
        </p:spPr>
        <p:txBody>
          <a:bodyPr vert="horz" lIns="0" tIns="0" rIns="0" bIns="0" rtlCol="0" anchor="t">
            <a:noAutofit/>
          </a:bodyPr>
          <a:lstStyle>
            <a:lvl1pPr marL="173038" indent="-173038" algn="l" defTabSz="457200" rtl="0" eaLnBrk="1" latinLnBrk="0" hangingPunct="1">
              <a:spcBef>
                <a:spcPts val="600"/>
              </a:spcBef>
              <a:spcAft>
                <a:spcPts val="0"/>
              </a:spcAft>
              <a:buFont typeface="Wingdings" pitchFamily="2" charset="2"/>
              <a:buChar char="§"/>
              <a:defRPr sz="1800" kern="1200" baseline="0">
                <a:solidFill>
                  <a:schemeClr val="tx1">
                    <a:lumMod val="50000"/>
                  </a:schemeClr>
                </a:solidFill>
                <a:latin typeface="+mn-lt"/>
                <a:ea typeface="+mn-ea"/>
                <a:cs typeface="+mn-cs"/>
              </a:defRPr>
            </a:lvl1pPr>
            <a:lvl2pPr marL="520700" indent="-236538" algn="l" defTabSz="457200" rtl="0" eaLnBrk="1" latinLnBrk="0" hangingPunct="1">
              <a:spcBef>
                <a:spcPts val="0"/>
              </a:spcBef>
              <a:spcAft>
                <a:spcPts val="0"/>
              </a:spcAft>
              <a:buFont typeface="Arial"/>
              <a:buChar char="–"/>
              <a:defRPr sz="1800" kern="1200">
                <a:solidFill>
                  <a:schemeClr val="tx1">
                    <a:lumMod val="50000"/>
                  </a:schemeClr>
                </a:solidFill>
                <a:latin typeface="+mn-lt"/>
                <a:ea typeface="+mn-ea"/>
                <a:cs typeface="+mn-cs"/>
              </a:defRPr>
            </a:lvl2pPr>
            <a:lvl3pPr marL="803275" indent="-187325" algn="l" defTabSz="457200" rtl="0" eaLnBrk="1" latinLnBrk="0" hangingPunct="1">
              <a:spcBef>
                <a:spcPts val="0"/>
              </a:spcBef>
              <a:spcAft>
                <a:spcPts val="0"/>
              </a:spcAft>
              <a:buFont typeface="Arial"/>
              <a:buChar char="•"/>
              <a:defRPr sz="1800" kern="1200">
                <a:solidFill>
                  <a:schemeClr val="tx1">
                    <a:lumMod val="50000"/>
                  </a:schemeClr>
                </a:solidFill>
                <a:latin typeface="+mn-lt"/>
                <a:ea typeface="+mn-ea"/>
                <a:cs typeface="+mn-cs"/>
              </a:defRPr>
            </a:lvl3pPr>
            <a:lvl4pPr marL="1087438" indent="-171450" algn="l" defTabSz="457200" rtl="0" eaLnBrk="1" latinLnBrk="0" hangingPunct="1">
              <a:spcBef>
                <a:spcPts val="0"/>
              </a:spcBef>
              <a:spcAft>
                <a:spcPts val="0"/>
              </a:spcAft>
              <a:buFont typeface="Arial"/>
              <a:buChar char="–"/>
              <a:defRPr sz="1800" kern="1200">
                <a:solidFill>
                  <a:schemeClr val="tx1">
                    <a:lumMod val="50000"/>
                  </a:schemeClr>
                </a:solidFill>
                <a:latin typeface="+mn-lt"/>
                <a:ea typeface="+mn-ea"/>
                <a:cs typeface="+mn-cs"/>
              </a:defRPr>
            </a:lvl4pPr>
            <a:lvl5pPr marL="1371600" indent="-171450" algn="l" defTabSz="457200" rtl="0" eaLnBrk="1" latinLnBrk="0" hangingPunct="1">
              <a:spcBef>
                <a:spcPts val="0"/>
              </a:spcBef>
              <a:spcAft>
                <a:spcPts val="0"/>
              </a:spcAft>
              <a:buFont typeface="Arial"/>
              <a:buChar char="»"/>
              <a:defRPr sz="1800" kern="1200">
                <a:solidFill>
                  <a:schemeClr val="tx1">
                    <a:lumMod val="5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600" b="1" dirty="0">
                <a:solidFill>
                  <a:schemeClr val="tx2">
                    <a:lumMod val="75000"/>
                  </a:schemeClr>
                </a:solidFill>
                <a:cs typeface="Arial"/>
              </a:rPr>
              <a:t>Significant impact of community devices</a:t>
            </a:r>
            <a:endParaRPr lang="en-US" sz="1600" b="1" dirty="0">
              <a:solidFill>
                <a:schemeClr val="tx2">
                  <a:lumMod val="75000"/>
                </a:schemeClr>
              </a:solidFill>
              <a:ea typeface="+mn-lt"/>
              <a:cs typeface="+mn-lt"/>
            </a:endParaRPr>
          </a:p>
          <a:p>
            <a:endParaRPr lang="en-US" dirty="0">
              <a:cs typeface="Arial"/>
            </a:endParaRPr>
          </a:p>
        </p:txBody>
      </p:sp>
      <p:sp>
        <p:nvSpPr>
          <p:cNvPr id="12" name="TextBox 11"/>
          <p:cNvSpPr txBox="1"/>
          <p:nvPr/>
        </p:nvSpPr>
        <p:spPr>
          <a:xfrm>
            <a:off x="933546" y="2486998"/>
            <a:ext cx="1533625" cy="261610"/>
          </a:xfrm>
          <a:prstGeom prst="rect">
            <a:avLst/>
          </a:prstGeom>
          <a:noFill/>
        </p:spPr>
        <p:txBody>
          <a:bodyPr wrap="square" rtlCol="0">
            <a:spAutoFit/>
          </a:bodyPr>
          <a:lstStyle/>
          <a:p>
            <a:r>
              <a:rPr lang="en-US" sz="1100" i="1" dirty="0">
                <a:solidFill>
                  <a:schemeClr val="tx2">
                    <a:lumMod val="75000"/>
                  </a:schemeClr>
                </a:solidFill>
              </a:rPr>
              <a:t>CHICO2 + GRETINA</a:t>
            </a:r>
          </a:p>
        </p:txBody>
      </p:sp>
      <p:sp>
        <p:nvSpPr>
          <p:cNvPr id="13" name="TextBox 12"/>
          <p:cNvSpPr txBox="1"/>
          <p:nvPr/>
        </p:nvSpPr>
        <p:spPr>
          <a:xfrm>
            <a:off x="7422683" y="4397446"/>
            <a:ext cx="713873" cy="261610"/>
          </a:xfrm>
          <a:prstGeom prst="rect">
            <a:avLst/>
          </a:prstGeom>
          <a:noFill/>
        </p:spPr>
        <p:txBody>
          <a:bodyPr wrap="square" rtlCol="0">
            <a:spAutoFit/>
          </a:bodyPr>
          <a:lstStyle/>
          <a:p>
            <a:r>
              <a:rPr lang="en-US" sz="1100" i="1" dirty="0">
                <a:solidFill>
                  <a:schemeClr val="tx2">
                    <a:lumMod val="75000"/>
                  </a:schemeClr>
                </a:solidFill>
              </a:rPr>
              <a:t>MTAS</a:t>
            </a:r>
          </a:p>
        </p:txBody>
      </p:sp>
      <p:sp>
        <p:nvSpPr>
          <p:cNvPr id="14" name="TextBox 13"/>
          <p:cNvSpPr txBox="1"/>
          <p:nvPr/>
        </p:nvSpPr>
        <p:spPr>
          <a:xfrm>
            <a:off x="6296790" y="2371024"/>
            <a:ext cx="2371022" cy="261610"/>
          </a:xfrm>
          <a:prstGeom prst="rect">
            <a:avLst/>
          </a:prstGeom>
          <a:noFill/>
        </p:spPr>
        <p:txBody>
          <a:bodyPr wrap="square" rtlCol="0">
            <a:spAutoFit/>
          </a:bodyPr>
          <a:lstStyle/>
          <a:p>
            <a:r>
              <a:rPr lang="en-US" sz="1100" i="1" dirty="0">
                <a:solidFill>
                  <a:schemeClr val="tx2">
                    <a:lumMod val="75000"/>
                  </a:schemeClr>
                </a:solidFill>
              </a:rPr>
              <a:t>ORRUBA/GODDESS + GRETINA</a:t>
            </a:r>
          </a:p>
        </p:txBody>
      </p:sp>
      <p:sp>
        <p:nvSpPr>
          <p:cNvPr id="15" name="TextBox 14"/>
          <p:cNvSpPr txBox="1"/>
          <p:nvPr/>
        </p:nvSpPr>
        <p:spPr>
          <a:xfrm>
            <a:off x="1428771" y="4475751"/>
            <a:ext cx="543174" cy="261610"/>
          </a:xfrm>
          <a:prstGeom prst="rect">
            <a:avLst/>
          </a:prstGeom>
          <a:noFill/>
        </p:spPr>
        <p:txBody>
          <a:bodyPr wrap="square" rtlCol="0">
            <a:spAutoFit/>
          </a:bodyPr>
          <a:lstStyle/>
          <a:p>
            <a:r>
              <a:rPr lang="en-US" sz="1100" i="1" dirty="0">
                <a:solidFill>
                  <a:schemeClr val="tx2">
                    <a:lumMod val="75000"/>
                  </a:schemeClr>
                </a:solidFill>
              </a:rPr>
              <a:t>SUN</a:t>
            </a:r>
          </a:p>
        </p:txBody>
      </p:sp>
      <p:sp>
        <p:nvSpPr>
          <p:cNvPr id="16" name="TextBox 15"/>
          <p:cNvSpPr txBox="1"/>
          <p:nvPr/>
        </p:nvSpPr>
        <p:spPr>
          <a:xfrm>
            <a:off x="3430804" y="955189"/>
            <a:ext cx="2688302" cy="2123658"/>
          </a:xfrm>
          <a:prstGeom prst="rect">
            <a:avLst/>
          </a:prstGeom>
          <a:noFill/>
          <a:ln>
            <a:solidFill>
              <a:srgbClr val="0070C0"/>
            </a:solidFill>
          </a:ln>
        </p:spPr>
        <p:txBody>
          <a:bodyPr wrap="square" rtlCol="0">
            <a:spAutoFit/>
          </a:bodyPr>
          <a:lstStyle/>
          <a:p>
            <a:pPr marL="285750" indent="-285750">
              <a:buFont typeface="Arial" panose="020B0604020202020204" pitchFamily="34" charset="0"/>
              <a:buChar char="•"/>
            </a:pPr>
            <a:r>
              <a:rPr lang="en-US" sz="1200" dirty="0">
                <a:solidFill>
                  <a:schemeClr val="tx2">
                    <a:lumMod val="75000"/>
                  </a:schemeClr>
                </a:solidFill>
              </a:rPr>
              <a:t>Local equipment continually improved for higher efficiency and rate capability</a:t>
            </a:r>
          </a:p>
          <a:p>
            <a:pPr marL="285750" indent="-285750">
              <a:buFont typeface="Arial" panose="020B0604020202020204" pitchFamily="34" charset="0"/>
              <a:buChar char="•"/>
            </a:pPr>
            <a:endParaRPr lang="en-US" sz="1200" dirty="0">
              <a:solidFill>
                <a:schemeClr val="tx2">
                  <a:lumMod val="75000"/>
                </a:schemeClr>
              </a:solidFill>
            </a:endParaRPr>
          </a:p>
          <a:p>
            <a:pPr marL="285750" indent="-285750">
              <a:buFont typeface="Arial" panose="020B0604020202020204" pitchFamily="34" charset="0"/>
              <a:buChar char="•"/>
            </a:pPr>
            <a:r>
              <a:rPr lang="en-US" sz="1200" dirty="0">
                <a:solidFill>
                  <a:schemeClr val="tx2">
                    <a:lumMod val="75000"/>
                  </a:schemeClr>
                </a:solidFill>
              </a:rPr>
              <a:t>Extended stays by state-of-the-art community devices for focused physics campaigns</a:t>
            </a:r>
          </a:p>
          <a:p>
            <a:pPr marL="285750" indent="-285750">
              <a:buFont typeface="Arial" panose="020B0604020202020204" pitchFamily="34" charset="0"/>
              <a:buChar char="•"/>
            </a:pPr>
            <a:endParaRPr lang="en-US" sz="1200" dirty="0">
              <a:solidFill>
                <a:schemeClr val="tx2">
                  <a:lumMod val="75000"/>
                </a:schemeClr>
              </a:solidFill>
            </a:endParaRPr>
          </a:p>
          <a:p>
            <a:pPr marL="285750" indent="-285750">
              <a:buFont typeface="Arial" panose="020B0604020202020204" pitchFamily="34" charset="0"/>
              <a:buChar char="•"/>
            </a:pPr>
            <a:r>
              <a:rPr lang="en-US" sz="1200" dirty="0">
                <a:solidFill>
                  <a:schemeClr val="tx2">
                    <a:lumMod val="75000"/>
                  </a:schemeClr>
                </a:solidFill>
              </a:rPr>
              <a:t>Versatile DAQ infrastructure to merge signals from visiting devices with local equipment </a:t>
            </a:r>
          </a:p>
        </p:txBody>
      </p:sp>
      <p:pic>
        <p:nvPicPr>
          <p:cNvPr id="3" name="Picture 2"/>
          <p:cNvPicPr>
            <a:picLocks noChangeAspect="1"/>
          </p:cNvPicPr>
          <p:nvPr/>
        </p:nvPicPr>
        <p:blipFill rotWithShape="1">
          <a:blip r:embed="rId5" cstate="hqprint">
            <a:extLst>
              <a:ext uri="{28A0092B-C50C-407E-A947-70E740481C1C}">
                <a14:useLocalDpi xmlns:a14="http://schemas.microsoft.com/office/drawing/2010/main"/>
              </a:ext>
            </a:extLst>
          </a:blip>
          <a:srcRect l="27937" t="52374" r="24807" b="14980"/>
          <a:stretch/>
        </p:blipFill>
        <p:spPr>
          <a:xfrm>
            <a:off x="401053" y="2910441"/>
            <a:ext cx="2834596" cy="1468678"/>
          </a:xfrm>
          <a:prstGeom prst="rect">
            <a:avLst/>
          </a:prstGeom>
        </p:spPr>
      </p:pic>
      <p:pic>
        <p:nvPicPr>
          <p:cNvPr id="7" name="Picture 6">
            <a:extLst>
              <a:ext uri="{FF2B5EF4-FFF2-40B4-BE49-F238E27FC236}">
                <a16:creationId xmlns:a16="http://schemas.microsoft.com/office/drawing/2014/main" id="{F6D22797-EE95-5F5A-E155-FCC7C962D1CC}"/>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3597034" y="3098086"/>
            <a:ext cx="1534061" cy="2045414"/>
          </a:xfrm>
          <a:prstGeom prst="rect">
            <a:avLst/>
          </a:prstGeom>
        </p:spPr>
      </p:pic>
      <p:sp>
        <p:nvSpPr>
          <p:cNvPr id="8" name="TextBox 7">
            <a:extLst>
              <a:ext uri="{FF2B5EF4-FFF2-40B4-BE49-F238E27FC236}">
                <a16:creationId xmlns:a16="http://schemas.microsoft.com/office/drawing/2014/main" id="{33A29DFB-74E0-F828-6BD0-89C35EC674F8}"/>
              </a:ext>
            </a:extLst>
          </p:cNvPr>
          <p:cNvSpPr txBox="1"/>
          <p:nvPr/>
        </p:nvSpPr>
        <p:spPr>
          <a:xfrm>
            <a:off x="5206079" y="3675709"/>
            <a:ext cx="713873" cy="600164"/>
          </a:xfrm>
          <a:prstGeom prst="rect">
            <a:avLst/>
          </a:prstGeom>
          <a:noFill/>
        </p:spPr>
        <p:txBody>
          <a:bodyPr wrap="square" rtlCol="0">
            <a:spAutoFit/>
          </a:bodyPr>
          <a:lstStyle/>
          <a:p>
            <a:pPr algn="ctr"/>
            <a:r>
              <a:rPr lang="en-US" sz="1100" i="1" dirty="0">
                <a:solidFill>
                  <a:schemeClr val="tx2">
                    <a:lumMod val="75000"/>
                  </a:schemeClr>
                </a:solidFill>
              </a:rPr>
              <a:t>AT-TPC + HELIOS</a:t>
            </a:r>
          </a:p>
        </p:txBody>
      </p:sp>
    </p:spTree>
    <p:extLst>
      <p:ext uri="{BB962C8B-B14F-4D97-AF65-F5344CB8AC3E}">
        <p14:creationId xmlns:p14="http://schemas.microsoft.com/office/powerpoint/2010/main" val="3298143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ED3D9-1AD6-45FE-9048-FAB1A7427D2B}"/>
              </a:ext>
            </a:extLst>
          </p:cNvPr>
          <p:cNvSpPr>
            <a:spLocks noGrp="1"/>
          </p:cNvSpPr>
          <p:nvPr>
            <p:ph type="title"/>
          </p:nvPr>
        </p:nvSpPr>
        <p:spPr>
          <a:xfrm>
            <a:off x="385550" y="-104677"/>
            <a:ext cx="8372901" cy="621711"/>
          </a:xfrm>
        </p:spPr>
        <p:txBody>
          <a:bodyPr/>
          <a:lstStyle/>
          <a:p>
            <a:r>
              <a:rPr lang="en-US" sz="2400" dirty="0"/>
              <a:t>Adding new experimental stations in area 1</a:t>
            </a:r>
          </a:p>
        </p:txBody>
      </p:sp>
      <p:pic>
        <p:nvPicPr>
          <p:cNvPr id="6" name="Content Placeholder 5" descr="A picture containing text, indoor, ceiling, cluttered&#10;&#10;Description automatically generated">
            <a:extLst>
              <a:ext uri="{FF2B5EF4-FFF2-40B4-BE49-F238E27FC236}">
                <a16:creationId xmlns:a16="http://schemas.microsoft.com/office/drawing/2014/main" id="{84809533-1D21-4D64-B500-87707C6809A6}"/>
              </a:ext>
            </a:extLst>
          </p:cNvPr>
          <p:cNvPicPr>
            <a:picLocks noGrp="1" noChangeAspect="1"/>
          </p:cNvPicPr>
          <p:nvPr>
            <p:ph idx="1"/>
          </p:nvPr>
        </p:nvPicPr>
        <p:blipFill rotWithShape="1">
          <a:blip r:embed="rId2" cstate="hqprint">
            <a:extLst>
              <a:ext uri="{28A0092B-C50C-407E-A947-70E740481C1C}">
                <a14:useLocalDpi xmlns:a14="http://schemas.microsoft.com/office/drawing/2010/main"/>
              </a:ext>
            </a:extLst>
          </a:blip>
          <a:srcRect/>
          <a:stretch/>
        </p:blipFill>
        <p:spPr>
          <a:xfrm>
            <a:off x="3952696" y="1659898"/>
            <a:ext cx="5021047" cy="2195726"/>
          </a:xfrm>
        </p:spPr>
      </p:pic>
      <p:sp>
        <p:nvSpPr>
          <p:cNvPr id="4" name="Text Placeholder 3">
            <a:extLst>
              <a:ext uri="{FF2B5EF4-FFF2-40B4-BE49-F238E27FC236}">
                <a16:creationId xmlns:a16="http://schemas.microsoft.com/office/drawing/2014/main" id="{C9517784-D495-4958-AD84-E2AFD97CF8BE}"/>
              </a:ext>
            </a:extLst>
          </p:cNvPr>
          <p:cNvSpPr>
            <a:spLocks noGrp="1"/>
          </p:cNvSpPr>
          <p:nvPr>
            <p:ph type="body" sz="quarter" idx="12"/>
          </p:nvPr>
        </p:nvSpPr>
        <p:spPr>
          <a:xfrm>
            <a:off x="385550" y="622900"/>
            <a:ext cx="8372901" cy="374786"/>
          </a:xfrm>
        </p:spPr>
        <p:txBody>
          <a:bodyPr/>
          <a:lstStyle/>
          <a:p>
            <a:r>
              <a:rPr lang="en-US" dirty="0"/>
              <a:t>New capabilities for study of n-rich isotopes</a:t>
            </a:r>
          </a:p>
        </p:txBody>
      </p:sp>
      <p:sp>
        <p:nvSpPr>
          <p:cNvPr id="7" name="TextBox 6">
            <a:extLst>
              <a:ext uri="{FF2B5EF4-FFF2-40B4-BE49-F238E27FC236}">
                <a16:creationId xmlns:a16="http://schemas.microsoft.com/office/drawing/2014/main" id="{9EDE250F-8E9F-4C0C-94C9-0BDCEB0E0296}"/>
              </a:ext>
            </a:extLst>
          </p:cNvPr>
          <p:cNvSpPr txBox="1"/>
          <p:nvPr/>
        </p:nvSpPr>
        <p:spPr>
          <a:xfrm>
            <a:off x="385549" y="1103553"/>
            <a:ext cx="3442104" cy="3970318"/>
          </a:xfrm>
          <a:prstGeom prst="rect">
            <a:avLst/>
          </a:prstGeom>
          <a:noFill/>
        </p:spPr>
        <p:txBody>
          <a:bodyPr wrap="square" rtlCol="0">
            <a:spAutoFit/>
          </a:bodyPr>
          <a:lstStyle/>
          <a:p>
            <a:pPr defTabSz="914378"/>
            <a:r>
              <a:rPr lang="en-US" dirty="0">
                <a:solidFill>
                  <a:srgbClr val="47484A"/>
                </a:solidFill>
                <a:latin typeface="Arial"/>
              </a:rPr>
              <a:t>Moving towards the full complement of 7 experimental stations in area 1:</a:t>
            </a:r>
          </a:p>
          <a:p>
            <a:pPr defTabSz="914378"/>
            <a:endParaRPr lang="en-US" dirty="0">
              <a:solidFill>
                <a:srgbClr val="47484A"/>
              </a:solidFill>
              <a:latin typeface="Arial"/>
            </a:endParaRPr>
          </a:p>
          <a:p>
            <a:pPr marL="742931" lvl="1" indent="-285743" defTabSz="914378">
              <a:buFont typeface="Arial" panose="020B0604020202020204" pitchFamily="34" charset="0"/>
              <a:buChar char="•"/>
            </a:pPr>
            <a:r>
              <a:rPr lang="en-US" dirty="0">
                <a:solidFill>
                  <a:srgbClr val="47484A"/>
                </a:solidFill>
                <a:latin typeface="Arial"/>
              </a:rPr>
              <a:t>New buncher that will feed two stations</a:t>
            </a:r>
          </a:p>
          <a:p>
            <a:pPr marL="1200120" lvl="2" indent="-285743" defTabSz="914378">
              <a:buFont typeface="Arial" panose="020B0604020202020204" pitchFamily="34" charset="0"/>
              <a:buChar char="•"/>
            </a:pPr>
            <a:r>
              <a:rPr lang="en-US" dirty="0">
                <a:solidFill>
                  <a:srgbClr val="47484A"/>
                </a:solidFill>
                <a:latin typeface="Arial"/>
              </a:rPr>
              <a:t>Laser spectroscopy setup</a:t>
            </a:r>
          </a:p>
          <a:p>
            <a:pPr marL="1200120" lvl="2" indent="-285743" defTabSz="914378">
              <a:buFont typeface="Arial" panose="020B0604020202020204" pitchFamily="34" charset="0"/>
              <a:buChar char="•"/>
            </a:pPr>
            <a:r>
              <a:rPr lang="en-US" dirty="0" err="1">
                <a:solidFill>
                  <a:srgbClr val="47484A"/>
                </a:solidFill>
                <a:latin typeface="Arial"/>
              </a:rPr>
              <a:t>BEARtrap</a:t>
            </a:r>
            <a:endParaRPr lang="en-US" dirty="0">
              <a:solidFill>
                <a:srgbClr val="47484A"/>
              </a:solidFill>
              <a:latin typeface="Arial"/>
            </a:endParaRPr>
          </a:p>
          <a:p>
            <a:pPr marL="742931" lvl="1" indent="-285743" defTabSz="914378">
              <a:buFont typeface="Arial" panose="020B0604020202020204" pitchFamily="34" charset="0"/>
              <a:buChar char="•"/>
            </a:pPr>
            <a:r>
              <a:rPr lang="en-US" dirty="0">
                <a:solidFill>
                  <a:srgbClr val="47484A"/>
                </a:solidFill>
                <a:latin typeface="Arial"/>
              </a:rPr>
              <a:t>Services in place for last two stations (</a:t>
            </a:r>
            <a:r>
              <a:rPr lang="en-US" dirty="0" err="1">
                <a:solidFill>
                  <a:srgbClr val="47484A"/>
                </a:solidFill>
                <a:latin typeface="Arial"/>
              </a:rPr>
              <a:t>Gammasphere</a:t>
            </a:r>
            <a:r>
              <a:rPr lang="en-US" dirty="0">
                <a:solidFill>
                  <a:srgbClr val="47484A"/>
                </a:solidFill>
                <a:latin typeface="Arial"/>
              </a:rPr>
              <a:t> + open station)</a:t>
            </a:r>
          </a:p>
          <a:p>
            <a:pPr marL="742931" lvl="1" indent="-285743" defTabSz="914378">
              <a:buFont typeface="Arial" panose="020B0604020202020204" pitchFamily="34" charset="0"/>
              <a:buChar char="•"/>
            </a:pPr>
            <a:endParaRPr lang="en-US" dirty="0">
              <a:solidFill>
                <a:srgbClr val="47484A"/>
              </a:solidFill>
              <a:latin typeface="Arial"/>
            </a:endParaRPr>
          </a:p>
        </p:txBody>
      </p:sp>
      <p:cxnSp>
        <p:nvCxnSpPr>
          <p:cNvPr id="9" name="Straight Arrow Connector 8">
            <a:extLst>
              <a:ext uri="{FF2B5EF4-FFF2-40B4-BE49-F238E27FC236}">
                <a16:creationId xmlns:a16="http://schemas.microsoft.com/office/drawing/2014/main" id="{B2C619BF-BCEA-449B-8F43-8AA78B2179F2}"/>
              </a:ext>
            </a:extLst>
          </p:cNvPr>
          <p:cNvCxnSpPr>
            <a:cxnSpLocks/>
          </p:cNvCxnSpPr>
          <p:nvPr/>
        </p:nvCxnSpPr>
        <p:spPr>
          <a:xfrm>
            <a:off x="3523644" y="2399572"/>
            <a:ext cx="1048357" cy="128132"/>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B7D4E7C6-8C92-4E77-AD38-9DD32E08EA42}"/>
              </a:ext>
            </a:extLst>
          </p:cNvPr>
          <p:cNvCxnSpPr>
            <a:cxnSpLocks/>
          </p:cNvCxnSpPr>
          <p:nvPr/>
        </p:nvCxnSpPr>
        <p:spPr>
          <a:xfrm flipV="1">
            <a:off x="3739139" y="2571750"/>
            <a:ext cx="3325620" cy="404418"/>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813302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79897"/>
            <a:ext cx="8372901" cy="621711"/>
          </a:xfrm>
        </p:spPr>
        <p:txBody>
          <a:bodyPr anchor="t"/>
          <a:lstStyle/>
          <a:p>
            <a:r>
              <a:rPr lang="en-US" sz="2000" dirty="0"/>
              <a:t>New Experimental Capabilities at ATLAS -</a:t>
            </a:r>
            <a:br>
              <a:rPr lang="en-US" sz="2000" dirty="0"/>
            </a:br>
            <a:r>
              <a:rPr lang="en-US" sz="2000" dirty="0"/>
              <a:t>Bunched-Beam Collinear Laser Spectroscopy</a:t>
            </a:r>
          </a:p>
        </p:txBody>
      </p:sp>
      <p:sp>
        <p:nvSpPr>
          <p:cNvPr id="6" name="TextBox 5">
            <a:extLst>
              <a:ext uri="{FF2B5EF4-FFF2-40B4-BE49-F238E27FC236}">
                <a16:creationId xmlns:a16="http://schemas.microsoft.com/office/drawing/2014/main" id="{4EA9BB07-EB11-71BE-AF53-84A5976FA51B}"/>
              </a:ext>
            </a:extLst>
          </p:cNvPr>
          <p:cNvSpPr txBox="1"/>
          <p:nvPr/>
        </p:nvSpPr>
        <p:spPr>
          <a:xfrm>
            <a:off x="359663" y="664745"/>
            <a:ext cx="6295121" cy="830997"/>
          </a:xfrm>
          <a:prstGeom prst="rect">
            <a:avLst/>
          </a:prstGeom>
          <a:noFill/>
        </p:spPr>
        <p:txBody>
          <a:bodyPr wrap="none" rtlCol="0">
            <a:spAutoFit/>
          </a:bodyPr>
          <a:lstStyle/>
          <a:p>
            <a:r>
              <a:rPr lang="en-US" sz="1200" b="1" dirty="0"/>
              <a:t>ATLANTIS</a:t>
            </a:r>
            <a:r>
              <a:rPr lang="en-US" sz="1200" dirty="0"/>
              <a:t> – New collinear laser spectroscopy setup installed in ATLAS Area I</a:t>
            </a:r>
          </a:p>
          <a:p>
            <a:pPr marL="285750" indent="-285750">
              <a:buFont typeface="Arial" panose="020B0604020202020204" pitchFamily="34" charset="0"/>
              <a:buChar char="•"/>
            </a:pPr>
            <a:r>
              <a:rPr lang="en-US" sz="1200" dirty="0"/>
              <a:t>Time-resolved, high-resolution laser induced fluorescence detection</a:t>
            </a:r>
          </a:p>
          <a:p>
            <a:pPr marL="285750" indent="-285750">
              <a:buFont typeface="Arial" panose="020B0604020202020204" pitchFamily="34" charset="0"/>
              <a:buChar char="•"/>
            </a:pPr>
            <a:r>
              <a:rPr lang="en-US" sz="1200" dirty="0"/>
              <a:t>Commissioned in Oct. 2022 stable Zr</a:t>
            </a:r>
            <a:r>
              <a:rPr lang="en-US" sz="1200" baseline="30000" dirty="0"/>
              <a:t>+</a:t>
            </a:r>
            <a:r>
              <a:rPr lang="en-US" sz="1200" dirty="0"/>
              <a:t> and Pd (neutral)</a:t>
            </a:r>
          </a:p>
          <a:p>
            <a:pPr marL="285750" indent="-285750">
              <a:buFont typeface="Arial" panose="020B0604020202020204" pitchFamily="34" charset="0"/>
              <a:buChar char="•"/>
            </a:pPr>
            <a:r>
              <a:rPr lang="en-US" sz="1200" dirty="0"/>
              <a:t>First CARIBU experiment completed in Nov. 2022 &amp; March 2023: neutron-rich Pd + Ru</a:t>
            </a:r>
          </a:p>
        </p:txBody>
      </p:sp>
      <p:sp>
        <p:nvSpPr>
          <p:cNvPr id="9" name="Textfeld 9">
            <a:extLst>
              <a:ext uri="{FF2B5EF4-FFF2-40B4-BE49-F238E27FC236}">
                <a16:creationId xmlns:a16="http://schemas.microsoft.com/office/drawing/2014/main" id="{08507DA6-6E5F-D038-AAFE-4A8F3BAB4F82}"/>
              </a:ext>
            </a:extLst>
          </p:cNvPr>
          <p:cNvSpPr txBox="1"/>
          <p:nvPr/>
        </p:nvSpPr>
        <p:spPr>
          <a:xfrm>
            <a:off x="359663" y="3696307"/>
            <a:ext cx="2348835" cy="246221"/>
          </a:xfrm>
          <a:prstGeom prst="rect">
            <a:avLst/>
          </a:prstGeom>
          <a:solidFill>
            <a:schemeClr val="bg1"/>
          </a:solidFill>
        </p:spPr>
        <p:txBody>
          <a:bodyPr wrap="square" rtlCol="0">
            <a:spAutoFit/>
          </a:bodyPr>
          <a:lstStyle/>
          <a:p>
            <a:r>
              <a:rPr lang="de-DE" sz="1000" dirty="0"/>
              <a:t>Collinear laser spectroscopy beamline</a:t>
            </a:r>
          </a:p>
        </p:txBody>
      </p:sp>
      <p:pic>
        <p:nvPicPr>
          <p:cNvPr id="18" name="Grafik 6">
            <a:extLst>
              <a:ext uri="{FF2B5EF4-FFF2-40B4-BE49-F238E27FC236}">
                <a16:creationId xmlns:a16="http://schemas.microsoft.com/office/drawing/2014/main" id="{98DD34E9-0EB8-6EF4-10CB-265211FC99C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874154" y="3739435"/>
            <a:ext cx="2025258" cy="1401856"/>
          </a:xfrm>
          <a:prstGeom prst="rect">
            <a:avLst/>
          </a:prstGeom>
        </p:spPr>
      </p:pic>
      <p:sp>
        <p:nvSpPr>
          <p:cNvPr id="19" name="Textfeld 7">
            <a:extLst>
              <a:ext uri="{FF2B5EF4-FFF2-40B4-BE49-F238E27FC236}">
                <a16:creationId xmlns:a16="http://schemas.microsoft.com/office/drawing/2014/main" id="{E4A2DB66-DB17-9E55-E7CC-9EEF8D1710ED}"/>
              </a:ext>
            </a:extLst>
          </p:cNvPr>
          <p:cNvSpPr txBox="1"/>
          <p:nvPr/>
        </p:nvSpPr>
        <p:spPr>
          <a:xfrm>
            <a:off x="984578" y="4341376"/>
            <a:ext cx="1916411" cy="400110"/>
          </a:xfrm>
          <a:prstGeom prst="rect">
            <a:avLst/>
          </a:prstGeom>
          <a:noFill/>
        </p:spPr>
        <p:txBody>
          <a:bodyPr wrap="square" rtlCol="0">
            <a:spAutoFit/>
          </a:bodyPr>
          <a:lstStyle/>
          <a:p>
            <a:pPr algn="r"/>
            <a:r>
              <a:rPr lang="de-DE" sz="1000" dirty="0"/>
              <a:t>Laser system</a:t>
            </a:r>
            <a:br>
              <a:rPr lang="de-DE" sz="1000" dirty="0"/>
            </a:br>
            <a:r>
              <a:rPr lang="de-DE" sz="1000" dirty="0"/>
              <a:t>(cw Ti:Sa + frequency doubler)</a:t>
            </a:r>
          </a:p>
        </p:txBody>
      </p:sp>
      <p:pic>
        <p:nvPicPr>
          <p:cNvPr id="2050" name="Picture 2">
            <a:extLst>
              <a:ext uri="{FF2B5EF4-FFF2-40B4-BE49-F238E27FC236}">
                <a16:creationId xmlns:a16="http://schemas.microsoft.com/office/drawing/2014/main" id="{844B6870-F486-35AE-4366-22086C1142D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532832" y="45526"/>
            <a:ext cx="1351126" cy="135112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2A12ABF-B2BB-987D-45A7-5B9C1BCBA1CB}"/>
              </a:ext>
            </a:extLst>
          </p:cNvPr>
          <p:cNvSpPr txBox="1"/>
          <p:nvPr/>
        </p:nvSpPr>
        <p:spPr>
          <a:xfrm>
            <a:off x="7556737" y="1000480"/>
            <a:ext cx="1330813" cy="446276"/>
          </a:xfrm>
          <a:prstGeom prst="rect">
            <a:avLst/>
          </a:prstGeom>
          <a:noFill/>
        </p:spPr>
        <p:txBody>
          <a:bodyPr wrap="none" rtlCol="0">
            <a:spAutoFit/>
          </a:bodyPr>
          <a:lstStyle/>
          <a:p>
            <a:pPr algn="ctr"/>
            <a:r>
              <a:rPr lang="en-US" sz="1200" dirty="0"/>
              <a:t>Bernhard Maass</a:t>
            </a:r>
          </a:p>
          <a:p>
            <a:pPr algn="ctr"/>
            <a:r>
              <a:rPr lang="en-US" sz="1050" dirty="0"/>
              <a:t>Postdoc PHY/LEP</a:t>
            </a:r>
          </a:p>
        </p:txBody>
      </p:sp>
      <p:pic>
        <p:nvPicPr>
          <p:cNvPr id="5" name="Picture Placeholder 13" descr="A picture containing machine, engineering, indoor, workshop&#10;&#10;Description automatically generated">
            <a:extLst>
              <a:ext uri="{FF2B5EF4-FFF2-40B4-BE49-F238E27FC236}">
                <a16:creationId xmlns:a16="http://schemas.microsoft.com/office/drawing/2014/main" id="{51225D58-E79E-C6F5-ADEE-FA9FAC2B55F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21537" y="1539985"/>
            <a:ext cx="4571899" cy="2168274"/>
          </a:xfrm>
          <a:prstGeom prst="rect">
            <a:avLst/>
          </a:prstGeom>
        </p:spPr>
      </p:pic>
      <p:pic>
        <p:nvPicPr>
          <p:cNvPr id="3" name="Picture 2">
            <a:extLst>
              <a:ext uri="{FF2B5EF4-FFF2-40B4-BE49-F238E27FC236}">
                <a16:creationId xmlns:a16="http://schemas.microsoft.com/office/drawing/2014/main" id="{935A1B98-8D3A-D759-74A9-7E2B2496E881}"/>
              </a:ext>
            </a:extLst>
          </p:cNvPr>
          <p:cNvPicPr>
            <a:picLocks noChangeAspect="1"/>
          </p:cNvPicPr>
          <p:nvPr/>
        </p:nvPicPr>
        <p:blipFill>
          <a:blip r:embed="rId5"/>
          <a:stretch>
            <a:fillRect/>
          </a:stretch>
        </p:blipFill>
        <p:spPr>
          <a:xfrm>
            <a:off x="5118522" y="1446756"/>
            <a:ext cx="3425838" cy="3616847"/>
          </a:xfrm>
          <a:prstGeom prst="rect">
            <a:avLst/>
          </a:prstGeom>
        </p:spPr>
      </p:pic>
    </p:spTree>
    <p:extLst>
      <p:ext uri="{BB962C8B-B14F-4D97-AF65-F5344CB8AC3E}">
        <p14:creationId xmlns:p14="http://schemas.microsoft.com/office/powerpoint/2010/main" val="338313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Title 1"/>
          <p:cNvSpPr>
            <a:spLocks noGrp="1"/>
          </p:cNvSpPr>
          <p:nvPr>
            <p:ph type="title"/>
          </p:nvPr>
        </p:nvSpPr>
        <p:spPr>
          <a:xfrm>
            <a:off x="331302" y="-344702"/>
            <a:ext cx="7145151" cy="1233917"/>
          </a:xfrm>
        </p:spPr>
        <p:txBody>
          <a:bodyPr/>
          <a:lstStyle/>
          <a:p>
            <a:pPr eaLnBrk="1" hangingPunct="1"/>
            <a:r>
              <a:rPr lang="en-US" altLang="en-US" sz="2400" baseline="30000" dirty="0"/>
              <a:t>254</a:t>
            </a:r>
            <a:r>
              <a:rPr lang="en-US" altLang="en-US" sz="2400" dirty="0"/>
              <a:t>R</a:t>
            </a:r>
            <a:r>
              <a:rPr lang="en-US" altLang="en-US" sz="2400" cap="none" dirty="0"/>
              <a:t>f</a:t>
            </a:r>
            <a:r>
              <a:rPr lang="en-US" altLang="en-US" sz="2400" dirty="0"/>
              <a:t> ground-state rotational band</a:t>
            </a:r>
            <a:r>
              <a:rPr lang="en-US" altLang="en-US" dirty="0"/>
              <a:t> </a:t>
            </a:r>
            <a:br>
              <a:rPr lang="en-US" altLang="en-US" dirty="0"/>
            </a:br>
            <a:r>
              <a:rPr lang="en-US" altLang="en-US" sz="1500" dirty="0"/>
              <a:t>rotation at the fission limit with </a:t>
            </a:r>
            <a:r>
              <a:rPr lang="en-US" altLang="en-US" sz="1500" dirty="0" err="1"/>
              <a:t>Gammasphere</a:t>
            </a:r>
            <a:r>
              <a:rPr lang="en-US" altLang="en-US" sz="1500" dirty="0"/>
              <a:t> and AGFA</a:t>
            </a:r>
            <a:br>
              <a:rPr lang="en-US" altLang="en-US" dirty="0"/>
            </a:br>
            <a:endParaRPr lang="en-US" altLang="en-US" sz="1350" dirty="0"/>
          </a:p>
        </p:txBody>
      </p:sp>
      <p:grpSp>
        <p:nvGrpSpPr>
          <p:cNvPr id="23557" name="Group 52"/>
          <p:cNvGrpSpPr>
            <a:grpSpLocks/>
          </p:cNvGrpSpPr>
          <p:nvPr/>
        </p:nvGrpSpPr>
        <p:grpSpPr bwMode="auto">
          <a:xfrm>
            <a:off x="540368" y="2456850"/>
            <a:ext cx="3647685" cy="2400740"/>
            <a:chOff x="126047" y="877377"/>
            <a:chExt cx="4862708" cy="3200733"/>
          </a:xfrm>
        </p:grpSpPr>
        <p:pic>
          <p:nvPicPr>
            <p:cNvPr id="23566" name="Content Placeholder 3"/>
            <p:cNvPicPr>
              <a:picLocks noChangeAspect="1"/>
            </p:cNvPicPr>
            <p:nvPr/>
          </p:nvPicPr>
          <p:blipFill>
            <a:blip r:embed="rId2" cstate="screen">
              <a:extLst>
                <a:ext uri="{28A0092B-C50C-407E-A947-70E740481C1C}">
                  <a14:useLocalDpi xmlns:a14="http://schemas.microsoft.com/office/drawing/2010/main"/>
                </a:ext>
              </a:extLst>
            </a:blip>
            <a:srcRect l="4887" t="5893"/>
            <a:stretch>
              <a:fillRect/>
            </a:stretch>
          </p:blipFill>
          <p:spPr bwMode="auto">
            <a:xfrm>
              <a:off x="437125" y="877377"/>
              <a:ext cx="4551630" cy="307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7" name="TextBox 16"/>
            <p:cNvSpPr txBox="1">
              <a:spLocks noChangeArrowheads="1"/>
            </p:cNvSpPr>
            <p:nvPr/>
          </p:nvSpPr>
          <p:spPr bwMode="auto">
            <a:xfrm rot="16200000">
              <a:off x="-340731" y="1409260"/>
              <a:ext cx="1333593" cy="4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en-US" altLang="en-US" sz="1350"/>
                <a:t>log</a:t>
              </a:r>
              <a:r>
                <a:rPr lang="en-US" altLang="en-US" sz="1350" baseline="-25000"/>
                <a:t>10</a:t>
              </a:r>
              <a:r>
                <a:rPr lang="en-US" altLang="en-US" sz="1350"/>
                <a:t>t</a:t>
              </a:r>
              <a:r>
                <a:rPr lang="en-US" altLang="en-US" sz="1350" baseline="-25000"/>
                <a:t>dec</a:t>
              </a:r>
              <a:r>
                <a:rPr lang="en-US" altLang="en-US" sz="1350"/>
                <a:t>(ns)</a:t>
              </a:r>
            </a:p>
          </p:txBody>
        </p:sp>
        <p:sp>
          <p:nvSpPr>
            <p:cNvPr id="23568" name="TextBox 17"/>
            <p:cNvSpPr txBox="1">
              <a:spLocks noChangeArrowheads="1"/>
            </p:cNvSpPr>
            <p:nvPr/>
          </p:nvSpPr>
          <p:spPr bwMode="auto">
            <a:xfrm>
              <a:off x="2938819" y="3678032"/>
              <a:ext cx="1624171" cy="400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en-US" altLang="en-US" sz="1350"/>
                <a:t>E</a:t>
              </a:r>
              <a:r>
                <a:rPr lang="en-US" altLang="en-US" sz="1350" baseline="-25000"/>
                <a:t>dec</a:t>
              </a:r>
              <a:r>
                <a:rPr lang="en-US" altLang="en-US" sz="1350"/>
                <a:t> (1MeV/ch)</a:t>
              </a:r>
            </a:p>
          </p:txBody>
        </p:sp>
        <p:sp>
          <p:nvSpPr>
            <p:cNvPr id="23569" name="TextBox 18"/>
            <p:cNvSpPr txBox="1">
              <a:spLocks noChangeArrowheads="1"/>
            </p:cNvSpPr>
            <p:nvPr/>
          </p:nvSpPr>
          <p:spPr bwMode="auto">
            <a:xfrm>
              <a:off x="3371372" y="2217549"/>
              <a:ext cx="1197123" cy="954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en-US" altLang="en-US" sz="1350" baseline="30000" dirty="0"/>
                <a:t>254</a:t>
              </a:r>
              <a:r>
                <a:rPr lang="en-US" altLang="en-US" sz="1350" dirty="0"/>
                <a:t>Rf </a:t>
              </a:r>
              <a:r>
                <a:rPr lang="en-US" altLang="en-US" sz="1350" dirty="0" err="1"/>
                <a:t>gs</a:t>
              </a:r>
              <a:r>
                <a:rPr lang="en-US" altLang="en-US" sz="1350" dirty="0"/>
                <a:t> SF</a:t>
              </a:r>
            </a:p>
            <a:p>
              <a:pPr>
                <a:spcBef>
                  <a:spcPct val="0"/>
                </a:spcBef>
                <a:buClrTx/>
                <a:buFontTx/>
                <a:buNone/>
              </a:pPr>
              <a:r>
                <a:rPr lang="en-US" altLang="en-US" sz="1350" dirty="0"/>
                <a:t>T</a:t>
              </a:r>
              <a:r>
                <a:rPr lang="en-US" altLang="en-US" sz="1350" baseline="-25000" dirty="0"/>
                <a:t>1/2</a:t>
              </a:r>
              <a:r>
                <a:rPr lang="en-US" altLang="en-US" sz="1350" dirty="0"/>
                <a:t>=25 </a:t>
              </a:r>
              <a:r>
                <a:rPr lang="en-US" altLang="en-US" sz="1350" dirty="0" err="1">
                  <a:latin typeface="Symbol" panose="05050102010706020507" pitchFamily="18" charset="2"/>
                </a:rPr>
                <a:t>m</a:t>
              </a:r>
              <a:r>
                <a:rPr lang="en-US" altLang="en-US" sz="1350" dirty="0" err="1"/>
                <a:t>s</a:t>
              </a:r>
              <a:endParaRPr lang="en-US" altLang="en-US" sz="1350" dirty="0"/>
            </a:p>
            <a:p>
              <a:pPr>
                <a:spcBef>
                  <a:spcPct val="0"/>
                </a:spcBef>
                <a:buClrTx/>
                <a:buFontTx/>
                <a:buNone/>
              </a:pPr>
              <a:r>
                <a:rPr lang="en-US" altLang="en-US" sz="1350" dirty="0">
                  <a:latin typeface="Symbol" panose="05050102010706020507" pitchFamily="18" charset="2"/>
                </a:rPr>
                <a:t>s</a:t>
              </a:r>
              <a:r>
                <a:rPr lang="en-US" altLang="en-US" sz="1350" dirty="0"/>
                <a:t>~2.5 </a:t>
              </a:r>
              <a:r>
                <a:rPr lang="en-US" altLang="en-US" sz="1350" dirty="0" err="1"/>
                <a:t>nb</a:t>
              </a:r>
              <a:endParaRPr lang="en-US" altLang="en-US" sz="1350" dirty="0"/>
            </a:p>
          </p:txBody>
        </p:sp>
        <p:cxnSp>
          <p:nvCxnSpPr>
            <p:cNvPr id="20" name="Straight Arrow Connector 19"/>
            <p:cNvCxnSpPr/>
            <p:nvPr/>
          </p:nvCxnSpPr>
          <p:spPr>
            <a:xfrm flipH="1">
              <a:off x="3230121" y="2499674"/>
              <a:ext cx="242844" cy="888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17EA450F-F1DA-9BD3-6087-A48B6527FA90}"/>
              </a:ext>
            </a:extLst>
          </p:cNvPr>
          <p:cNvGrpSpPr/>
          <p:nvPr/>
        </p:nvGrpSpPr>
        <p:grpSpPr>
          <a:xfrm>
            <a:off x="4572000" y="705316"/>
            <a:ext cx="2694385" cy="1703784"/>
            <a:chOff x="5092026" y="2809544"/>
            <a:chExt cx="2694385" cy="1703784"/>
          </a:xfrm>
        </p:grpSpPr>
        <p:pic>
          <p:nvPicPr>
            <p:cNvPr id="23559"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092026" y="2809544"/>
              <a:ext cx="2694385" cy="1703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TextBox 3"/>
            <p:cNvSpPr txBox="1">
              <a:spLocks noChangeArrowheads="1"/>
            </p:cNvSpPr>
            <p:nvPr/>
          </p:nvSpPr>
          <p:spPr bwMode="auto">
            <a:xfrm rot="16200000">
              <a:off x="5561556" y="3101611"/>
              <a:ext cx="453970" cy="213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defRPr/>
              </a:pPr>
              <a:r>
                <a:rPr lang="en-US" altLang="en-US" sz="788" dirty="0"/>
                <a:t>6</a:t>
              </a:r>
              <a:r>
                <a:rPr lang="en-US" altLang="en-US" sz="788" baseline="30000" dirty="0"/>
                <a:t>+</a:t>
              </a:r>
              <a:r>
                <a:rPr lang="en-US" altLang="en-US" sz="788" dirty="0">
                  <a:sym typeface="Symbol" panose="05050102010706020507" pitchFamily="18" charset="2"/>
                </a:rPr>
                <a:t></a:t>
              </a:r>
              <a:r>
                <a:rPr lang="en-US" altLang="en-US" sz="788" dirty="0"/>
                <a:t>4</a:t>
              </a:r>
              <a:r>
                <a:rPr lang="en-US" altLang="en-US" sz="788" baseline="30000" dirty="0"/>
                <a:t>+</a:t>
              </a:r>
            </a:p>
          </p:txBody>
        </p:sp>
        <p:sp>
          <p:nvSpPr>
            <p:cNvPr id="41" name="TextBox 42"/>
            <p:cNvSpPr txBox="1">
              <a:spLocks noChangeArrowheads="1"/>
            </p:cNvSpPr>
            <p:nvPr/>
          </p:nvSpPr>
          <p:spPr bwMode="auto">
            <a:xfrm rot="16200000">
              <a:off x="5902075" y="3166500"/>
              <a:ext cx="453970" cy="213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defRPr/>
              </a:pPr>
              <a:r>
                <a:rPr lang="en-US" altLang="en-US" sz="788" dirty="0"/>
                <a:t>8</a:t>
              </a:r>
              <a:r>
                <a:rPr lang="en-US" altLang="en-US" sz="788" baseline="30000" dirty="0"/>
                <a:t>+</a:t>
              </a:r>
              <a:r>
                <a:rPr lang="en-US" altLang="en-US" sz="788" dirty="0">
                  <a:sym typeface="Symbol" panose="05050102010706020507" pitchFamily="18" charset="2"/>
                </a:rPr>
                <a:t>6</a:t>
              </a:r>
              <a:r>
                <a:rPr lang="en-US" altLang="en-US" sz="788" baseline="30000" dirty="0"/>
                <a:t>+</a:t>
              </a:r>
            </a:p>
          </p:txBody>
        </p:sp>
        <p:sp>
          <p:nvSpPr>
            <p:cNvPr id="42" name="TextBox 43"/>
            <p:cNvSpPr txBox="1">
              <a:spLocks noChangeArrowheads="1"/>
            </p:cNvSpPr>
            <p:nvPr/>
          </p:nvSpPr>
          <p:spPr bwMode="auto">
            <a:xfrm rot="16200000">
              <a:off x="6450854" y="3133758"/>
              <a:ext cx="556563" cy="213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defRPr/>
              </a:pPr>
              <a:r>
                <a:rPr lang="en-US" altLang="en-US" sz="788" dirty="0"/>
                <a:t>12</a:t>
              </a:r>
              <a:r>
                <a:rPr lang="en-US" altLang="en-US" sz="788" baseline="30000" dirty="0"/>
                <a:t>+</a:t>
              </a:r>
              <a:r>
                <a:rPr lang="en-US" altLang="en-US" sz="788" dirty="0">
                  <a:sym typeface="Symbol" panose="05050102010706020507" pitchFamily="18" charset="2"/>
                </a:rPr>
                <a:t>10</a:t>
              </a:r>
              <a:r>
                <a:rPr lang="en-US" altLang="en-US" sz="788" baseline="30000" dirty="0"/>
                <a:t>+</a:t>
              </a:r>
            </a:p>
          </p:txBody>
        </p:sp>
        <p:sp>
          <p:nvSpPr>
            <p:cNvPr id="43" name="TextBox 45"/>
            <p:cNvSpPr txBox="1">
              <a:spLocks noChangeArrowheads="1"/>
            </p:cNvSpPr>
            <p:nvPr/>
          </p:nvSpPr>
          <p:spPr bwMode="auto">
            <a:xfrm rot="16200000">
              <a:off x="6694932" y="3113518"/>
              <a:ext cx="556563" cy="213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defRPr/>
              </a:pPr>
              <a:r>
                <a:rPr lang="en-US" altLang="en-US" sz="788" dirty="0"/>
                <a:t>14</a:t>
              </a:r>
              <a:r>
                <a:rPr lang="en-US" altLang="en-US" sz="788" baseline="30000" dirty="0"/>
                <a:t>+</a:t>
              </a:r>
              <a:r>
                <a:rPr lang="en-US" altLang="en-US" sz="788" dirty="0">
                  <a:sym typeface="Symbol" panose="05050102010706020507" pitchFamily="18" charset="2"/>
                </a:rPr>
                <a:t>12</a:t>
              </a:r>
              <a:r>
                <a:rPr lang="en-US" altLang="en-US" sz="788" baseline="30000" dirty="0"/>
                <a:t>+</a:t>
              </a:r>
            </a:p>
          </p:txBody>
        </p:sp>
        <p:sp>
          <p:nvSpPr>
            <p:cNvPr id="44" name="TextBox 46"/>
            <p:cNvSpPr txBox="1">
              <a:spLocks noChangeArrowheads="1"/>
            </p:cNvSpPr>
            <p:nvPr/>
          </p:nvSpPr>
          <p:spPr bwMode="auto">
            <a:xfrm rot="16200000">
              <a:off x="6185990" y="3334378"/>
              <a:ext cx="505267" cy="213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defRPr/>
              </a:pPr>
              <a:r>
                <a:rPr lang="en-US" altLang="en-US" sz="788" dirty="0"/>
                <a:t>10</a:t>
              </a:r>
              <a:r>
                <a:rPr lang="en-US" altLang="en-US" sz="788" baseline="30000" dirty="0"/>
                <a:t>+</a:t>
              </a:r>
              <a:r>
                <a:rPr lang="en-US" altLang="en-US" sz="788" dirty="0">
                  <a:sym typeface="Symbol" panose="05050102010706020507" pitchFamily="18" charset="2"/>
                </a:rPr>
                <a:t>8</a:t>
              </a:r>
              <a:r>
                <a:rPr lang="en-US" altLang="en-US" sz="788" baseline="30000" dirty="0"/>
                <a:t>+</a:t>
              </a:r>
            </a:p>
          </p:txBody>
        </p:sp>
      </p:grpSp>
      <p:pic>
        <p:nvPicPr>
          <p:cNvPr id="30" name="Content Placeholder 5"/>
          <p:cNvPicPr>
            <a:picLocks noChangeAspect="1"/>
          </p:cNvPicPr>
          <p:nvPr/>
        </p:nvPicPr>
        <p:blipFill rotWithShape="1">
          <a:blip r:embed="rId4" cstate="screen">
            <a:extLst>
              <a:ext uri="{28A0092B-C50C-407E-A947-70E740481C1C}">
                <a14:useLocalDpi xmlns:a14="http://schemas.microsoft.com/office/drawing/2010/main"/>
              </a:ext>
            </a:extLst>
          </a:blip>
          <a:srcRect b="-226"/>
          <a:stretch/>
        </p:blipFill>
        <p:spPr bwMode="auto">
          <a:xfrm>
            <a:off x="1054970" y="696753"/>
            <a:ext cx="2751871" cy="1720910"/>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Rectangle 1"/>
          <p:cNvSpPr>
            <a:spLocks noChangeArrowheads="1"/>
          </p:cNvSpPr>
          <p:nvPr/>
        </p:nvSpPr>
        <p:spPr bwMode="auto">
          <a:xfrm>
            <a:off x="4256592" y="4553679"/>
            <a:ext cx="4179606" cy="276999"/>
          </a:xfrm>
          <a:prstGeom prst="rect">
            <a:avLst/>
          </a:prstGeom>
          <a:solidFill>
            <a:srgbClr val="FFFF00"/>
          </a:solidFill>
          <a:ln>
            <a:noFill/>
          </a:ln>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en-US" altLang="en-US" sz="1200" dirty="0"/>
              <a:t>D. Seweryniak, T. Huang et al., Phys. Rev. C </a:t>
            </a:r>
            <a:r>
              <a:rPr lang="en-US" altLang="en-US" sz="1200" b="1" dirty="0"/>
              <a:t>107</a:t>
            </a:r>
            <a:r>
              <a:rPr lang="en-US" altLang="en-US" sz="1200" dirty="0"/>
              <a:t>, L061302 (2023) </a:t>
            </a:r>
          </a:p>
        </p:txBody>
      </p:sp>
      <p:grpSp>
        <p:nvGrpSpPr>
          <p:cNvPr id="6" name="Group 5">
            <a:extLst>
              <a:ext uri="{FF2B5EF4-FFF2-40B4-BE49-F238E27FC236}">
                <a16:creationId xmlns:a16="http://schemas.microsoft.com/office/drawing/2014/main" id="{2BEFFA9A-6BCA-9B8D-5923-4A8494730BFC}"/>
              </a:ext>
            </a:extLst>
          </p:cNvPr>
          <p:cNvGrpSpPr/>
          <p:nvPr/>
        </p:nvGrpSpPr>
        <p:grpSpPr>
          <a:xfrm>
            <a:off x="4575812" y="2659593"/>
            <a:ext cx="2900641" cy="1914458"/>
            <a:chOff x="1650206" y="2839642"/>
            <a:chExt cx="2541985" cy="1621631"/>
          </a:xfrm>
        </p:grpSpPr>
        <p:pic>
          <p:nvPicPr>
            <p:cNvPr id="7" name="Picture 4">
              <a:extLst>
                <a:ext uri="{FF2B5EF4-FFF2-40B4-BE49-F238E27FC236}">
                  <a16:creationId xmlns:a16="http://schemas.microsoft.com/office/drawing/2014/main" id="{C80220A6-A66E-088F-9CFD-354D416323BE}"/>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650206" y="2839642"/>
              <a:ext cx="2371725" cy="1621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17">
              <a:extLst>
                <a:ext uri="{FF2B5EF4-FFF2-40B4-BE49-F238E27FC236}">
                  <a16:creationId xmlns:a16="http://schemas.microsoft.com/office/drawing/2014/main" id="{6ABDAFA1-817C-EDD5-87BD-0BB85454B151}"/>
                </a:ext>
              </a:extLst>
            </p:cNvPr>
            <p:cNvSpPr txBox="1">
              <a:spLocks noChangeArrowheads="1"/>
            </p:cNvSpPr>
            <p:nvPr/>
          </p:nvSpPr>
          <p:spPr bwMode="auto">
            <a:xfrm flipH="1">
              <a:off x="2632472" y="3960020"/>
              <a:ext cx="155971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en-US" altLang="en-US" sz="900" dirty="0"/>
                <a:t>Lower moment of inertia</a:t>
              </a:r>
            </a:p>
          </p:txBody>
        </p:sp>
        <p:cxnSp>
          <p:nvCxnSpPr>
            <p:cNvPr id="9" name="Straight Arrow Connector 20">
              <a:extLst>
                <a:ext uri="{FF2B5EF4-FFF2-40B4-BE49-F238E27FC236}">
                  <a16:creationId xmlns:a16="http://schemas.microsoft.com/office/drawing/2014/main" id="{6F2EC021-305C-DE27-8904-C66A2222C2AD}"/>
                </a:ext>
              </a:extLst>
            </p:cNvPr>
            <p:cNvCxnSpPr>
              <a:cxnSpLocks noChangeShapeType="1"/>
            </p:cNvCxnSpPr>
            <p:nvPr/>
          </p:nvCxnSpPr>
          <p:spPr bwMode="auto">
            <a:xfrm>
              <a:off x="2995613" y="3869532"/>
              <a:ext cx="135731" cy="114300"/>
            </a:xfrm>
            <a:prstGeom prst="straightConnector1">
              <a:avLst/>
            </a:prstGeom>
            <a:noFill/>
            <a:ln w="25400" algn="ctr">
              <a:solidFill>
                <a:srgbClr val="000000"/>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spTree>
    <p:extLst>
      <p:ext uri="{BB962C8B-B14F-4D97-AF65-F5344CB8AC3E}">
        <p14:creationId xmlns:p14="http://schemas.microsoft.com/office/powerpoint/2010/main" val="950833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6" name="Picture 2"/>
          <p:cNvPicPr>
            <a:picLocks noChangeAspect="1"/>
          </p:cNvPicPr>
          <p:nvPr/>
        </p:nvPicPr>
        <p:blipFill>
          <a:blip r:embed="rId3">
            <a:extLst>
              <a:ext uri="{28A0092B-C50C-407E-A947-70E740481C1C}">
                <a14:useLocalDpi xmlns:a14="http://schemas.microsoft.com/office/drawing/2010/main" val="0"/>
              </a:ext>
            </a:extLst>
          </a:blip>
          <a:srcRect l="53168"/>
          <a:stretch>
            <a:fillRect/>
          </a:stretch>
        </p:blipFill>
        <p:spPr bwMode="auto">
          <a:xfrm>
            <a:off x="4205247" y="712787"/>
            <a:ext cx="2346722" cy="419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4" descr="dssd2"/>
          <p:cNvPicPr>
            <a:picLocks noChangeAspect="1" noChangeArrowheads="1"/>
          </p:cNvPicPr>
          <p:nvPr/>
        </p:nvPicPr>
        <p:blipFill>
          <a:blip r:embed="rId4">
            <a:extLst>
              <a:ext uri="{28A0092B-C50C-407E-A947-70E740481C1C}">
                <a14:useLocalDpi xmlns:a14="http://schemas.microsoft.com/office/drawing/2010/main" val="0"/>
              </a:ext>
            </a:extLst>
          </a:blip>
          <a:srcRect l="12381" t="11429" r="15810" b="4825"/>
          <a:stretch>
            <a:fillRect/>
          </a:stretch>
        </p:blipFill>
        <p:spPr bwMode="auto">
          <a:xfrm>
            <a:off x="591966" y="887213"/>
            <a:ext cx="1782408" cy="1559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2" name="Title 1"/>
          <p:cNvSpPr txBox="1">
            <a:spLocks/>
          </p:cNvSpPr>
          <p:nvPr/>
        </p:nvSpPr>
        <p:spPr bwMode="auto">
          <a:xfrm>
            <a:off x="528437" y="63892"/>
            <a:ext cx="6279356"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defTabSz="457200">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defTabSz="457200">
              <a:spcBef>
                <a:spcPct val="20000"/>
              </a:spcBef>
              <a:buClr>
                <a:srgbClr val="1F497D"/>
              </a:buClr>
              <a:buChar char="–"/>
              <a:defRPr sz="1600">
                <a:solidFill>
                  <a:schemeClr val="tx1"/>
                </a:solidFill>
                <a:latin typeface="Calibri" panose="020F0502020204030204" pitchFamily="34" charset="0"/>
              </a:defRPr>
            </a:lvl2pPr>
            <a:lvl3pPr marL="1143000" indent="-228600" defTabSz="457200">
              <a:spcBef>
                <a:spcPct val="20000"/>
              </a:spcBef>
              <a:buClr>
                <a:srgbClr val="1F497D"/>
              </a:buClr>
              <a:buChar char="•"/>
              <a:defRPr sz="1400">
                <a:solidFill>
                  <a:schemeClr val="tx1"/>
                </a:solidFill>
                <a:latin typeface="Calibri" panose="020F0502020204030204" pitchFamily="34" charset="0"/>
              </a:defRPr>
            </a:lvl3pPr>
            <a:lvl4pPr marL="1600200" indent="-228600" defTabSz="457200">
              <a:spcBef>
                <a:spcPct val="20000"/>
              </a:spcBef>
              <a:buClr>
                <a:srgbClr val="1F497D"/>
              </a:buClr>
              <a:buChar char="–"/>
              <a:defRPr sz="1400">
                <a:solidFill>
                  <a:schemeClr val="tx1"/>
                </a:solidFill>
                <a:latin typeface="Calibri" panose="020F0502020204030204" pitchFamily="34" charset="0"/>
              </a:defRPr>
            </a:lvl4pPr>
            <a:lvl5pPr marL="2057400" indent="-228600" defTabSz="4572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marL="0" marR="0" lvl="0" indent="0" algn="l" defTabSz="457200" rtl="0" eaLnBrk="1" fontAlgn="auto" latinLnBrk="0" hangingPunct="1">
              <a:lnSpc>
                <a:spcPct val="95000"/>
              </a:lnSpc>
              <a:spcBef>
                <a:spcPct val="0"/>
              </a:spcBef>
              <a:spcAft>
                <a:spcPts val="0"/>
              </a:spcAft>
              <a:buClrTx/>
              <a:buSzTx/>
              <a:buFontTx/>
              <a:buNone/>
              <a:tabLst/>
              <a:defRPr/>
            </a:pPr>
            <a:r>
              <a:rPr kumimoji="0" lang="en-US" altLang="en-US" sz="2100" b="1" i="0" u="none" strike="noStrike" kern="1200" cap="none" spc="0" normalizeH="0" baseline="0" noProof="0" dirty="0">
                <a:ln>
                  <a:noFill/>
                </a:ln>
                <a:solidFill>
                  <a:srgbClr val="202020"/>
                </a:solidFill>
                <a:effectLst/>
                <a:uLnTx/>
                <a:uFillTx/>
                <a:latin typeface="Trebuchet MS" panose="020B0603020202020204" pitchFamily="34" charset="0"/>
                <a:ea typeface="+mn-ea"/>
                <a:cs typeface="+mn-cs"/>
              </a:rPr>
              <a:t>New isotope </a:t>
            </a:r>
            <a:r>
              <a:rPr kumimoji="0" lang="en-US" altLang="en-US" sz="2100" b="1" i="0" u="none" strike="noStrike" kern="1200" cap="none" spc="0" normalizeH="0" baseline="30000" noProof="0" dirty="0">
                <a:ln>
                  <a:noFill/>
                </a:ln>
                <a:solidFill>
                  <a:srgbClr val="202020"/>
                </a:solidFill>
                <a:effectLst/>
                <a:uLnTx/>
                <a:uFillTx/>
                <a:latin typeface="Trebuchet MS" panose="020B0603020202020204" pitchFamily="34" charset="0"/>
                <a:ea typeface="+mn-ea"/>
                <a:cs typeface="+mn-cs"/>
              </a:rPr>
              <a:t>251</a:t>
            </a:r>
            <a:r>
              <a:rPr kumimoji="0" lang="en-US" altLang="en-US" sz="2100" b="1" i="0" u="none" strike="noStrike" kern="1200" cap="none" spc="0" normalizeH="0" baseline="0" noProof="0" dirty="0">
                <a:ln>
                  <a:noFill/>
                </a:ln>
                <a:solidFill>
                  <a:srgbClr val="202020"/>
                </a:solidFill>
                <a:effectLst/>
                <a:uLnTx/>
                <a:uFillTx/>
                <a:latin typeface="Trebuchet MS" panose="020B0603020202020204" pitchFamily="34" charset="0"/>
                <a:ea typeface="+mn-ea"/>
                <a:cs typeface="+mn-cs"/>
              </a:rPr>
              <a:t>Lr</a:t>
            </a:r>
          </a:p>
        </p:txBody>
      </p:sp>
      <p:pic>
        <p:nvPicPr>
          <p:cNvPr id="30723" name="Picture 5"/>
          <p:cNvPicPr>
            <a:picLocks noChangeAspect="1"/>
          </p:cNvPicPr>
          <p:nvPr/>
        </p:nvPicPr>
        <p:blipFill>
          <a:blip r:embed="rId5">
            <a:extLst>
              <a:ext uri="{28A0092B-C50C-407E-A947-70E740481C1C}">
                <a14:useLocalDpi xmlns:a14="http://schemas.microsoft.com/office/drawing/2010/main" val="0"/>
              </a:ext>
            </a:extLst>
          </a:blip>
          <a:srcRect t="5875" r="2139"/>
          <a:stretch>
            <a:fillRect/>
          </a:stretch>
        </p:blipFill>
        <p:spPr bwMode="auto">
          <a:xfrm>
            <a:off x="435180" y="2712381"/>
            <a:ext cx="3145631" cy="2053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Line 66"/>
          <p:cNvSpPr>
            <a:spLocks noChangeShapeType="1"/>
          </p:cNvSpPr>
          <p:nvPr/>
        </p:nvSpPr>
        <p:spPr bwMode="auto">
          <a:xfrm>
            <a:off x="3717526" y="3593075"/>
            <a:ext cx="3429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srgbClr val="47484A"/>
              </a:solidFill>
              <a:effectLst/>
              <a:uLnTx/>
              <a:uFillTx/>
              <a:latin typeface="Arial"/>
              <a:ea typeface="+mn-ea"/>
              <a:cs typeface="+mn-cs"/>
            </a:endParaRPr>
          </a:p>
        </p:txBody>
      </p:sp>
      <p:sp>
        <p:nvSpPr>
          <p:cNvPr id="23" name="Line 79"/>
          <p:cNvSpPr>
            <a:spLocks noChangeShapeType="1"/>
          </p:cNvSpPr>
          <p:nvPr/>
        </p:nvSpPr>
        <p:spPr bwMode="auto">
          <a:xfrm flipH="1">
            <a:off x="3717526" y="3593075"/>
            <a:ext cx="128588" cy="14049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srgbClr val="47484A"/>
              </a:solidFill>
              <a:effectLst/>
              <a:uLnTx/>
              <a:uFillTx/>
              <a:latin typeface="Arial"/>
              <a:ea typeface="+mn-ea"/>
              <a:cs typeface="+mn-cs"/>
            </a:endParaRPr>
          </a:p>
        </p:txBody>
      </p:sp>
      <p:sp>
        <p:nvSpPr>
          <p:cNvPr id="26" name="Text Box 82"/>
          <p:cNvSpPr txBox="1">
            <a:spLocks noChangeArrowheads="1"/>
          </p:cNvSpPr>
          <p:nvPr/>
        </p:nvSpPr>
        <p:spPr bwMode="auto">
          <a:xfrm>
            <a:off x="3723479" y="3662131"/>
            <a:ext cx="332142" cy="248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013" b="0" i="0" u="none" strike="noStrike" kern="1200" cap="none" spc="0" normalizeH="0" baseline="0" noProof="0" dirty="0">
                <a:ln>
                  <a:noFill/>
                </a:ln>
                <a:solidFill>
                  <a:srgbClr val="47484A"/>
                </a:solidFill>
                <a:effectLst/>
                <a:uLnTx/>
                <a:uFillTx/>
                <a:latin typeface="Symbol" panose="05050102010706020507" pitchFamily="18" charset="2"/>
                <a:ea typeface="+mn-ea"/>
                <a:cs typeface="+mn-cs"/>
              </a:rPr>
              <a:t>a2</a:t>
            </a:r>
          </a:p>
        </p:txBody>
      </p:sp>
      <p:sp>
        <p:nvSpPr>
          <p:cNvPr id="27" name="Line 85"/>
          <p:cNvSpPr>
            <a:spLocks noChangeShapeType="1"/>
          </p:cNvSpPr>
          <p:nvPr/>
        </p:nvSpPr>
        <p:spPr bwMode="auto">
          <a:xfrm>
            <a:off x="3905249" y="1739525"/>
            <a:ext cx="3429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srgbClr val="47484A"/>
              </a:solidFill>
              <a:effectLst/>
              <a:uLnTx/>
              <a:uFillTx/>
              <a:latin typeface="Arial"/>
              <a:ea typeface="+mn-ea"/>
              <a:cs typeface="+mn-cs"/>
            </a:endParaRPr>
          </a:p>
        </p:txBody>
      </p:sp>
      <p:sp>
        <p:nvSpPr>
          <p:cNvPr id="28" name="Line 86"/>
          <p:cNvSpPr>
            <a:spLocks noChangeShapeType="1"/>
          </p:cNvSpPr>
          <p:nvPr/>
        </p:nvSpPr>
        <p:spPr bwMode="auto">
          <a:xfrm flipH="1">
            <a:off x="3940173" y="3293037"/>
            <a:ext cx="128588" cy="14168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srgbClr val="47484A"/>
              </a:solidFill>
              <a:effectLst/>
              <a:uLnTx/>
              <a:uFillTx/>
              <a:latin typeface="Arial"/>
              <a:ea typeface="+mn-ea"/>
              <a:cs typeface="+mn-cs"/>
            </a:endParaRPr>
          </a:p>
        </p:txBody>
      </p:sp>
      <p:sp>
        <p:nvSpPr>
          <p:cNvPr id="32" name="Text Box 90"/>
          <p:cNvSpPr txBox="1">
            <a:spLocks noChangeArrowheads="1"/>
          </p:cNvSpPr>
          <p:nvPr/>
        </p:nvSpPr>
        <p:spPr bwMode="auto">
          <a:xfrm>
            <a:off x="3937396" y="1784769"/>
            <a:ext cx="332142" cy="248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013" b="0" i="0" u="none" strike="noStrike" kern="1200" cap="none" spc="0" normalizeH="0" baseline="0" noProof="0" dirty="0">
                <a:ln>
                  <a:noFill/>
                </a:ln>
                <a:solidFill>
                  <a:srgbClr val="47484A"/>
                </a:solidFill>
                <a:effectLst/>
                <a:uLnTx/>
                <a:uFillTx/>
                <a:latin typeface="Symbol" panose="05050102010706020507" pitchFamily="18" charset="2"/>
                <a:ea typeface="+mn-ea"/>
                <a:cs typeface="+mn-cs"/>
              </a:rPr>
              <a:t>a1</a:t>
            </a:r>
          </a:p>
        </p:txBody>
      </p:sp>
      <p:sp>
        <p:nvSpPr>
          <p:cNvPr id="30732" name="TextBox 34"/>
          <p:cNvSpPr txBox="1">
            <a:spLocks noChangeArrowheads="1"/>
          </p:cNvSpPr>
          <p:nvPr/>
        </p:nvSpPr>
        <p:spPr bwMode="auto">
          <a:xfrm rot="16200000">
            <a:off x="77715" y="2978694"/>
            <a:ext cx="8994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a:ln>
                  <a:noFill/>
                </a:ln>
                <a:solidFill>
                  <a:srgbClr val="47484A"/>
                </a:solidFill>
                <a:effectLst/>
                <a:uLnTx/>
                <a:uFillTx/>
                <a:latin typeface="Calibri" panose="020F0502020204030204" pitchFamily="34" charset="0"/>
                <a:ea typeface="+mn-ea"/>
                <a:cs typeface="+mn-cs"/>
              </a:rPr>
              <a:t>log(t</a:t>
            </a:r>
            <a:r>
              <a:rPr kumimoji="0" lang="en-US" altLang="en-US" sz="1200" b="0" i="0" u="none" strike="noStrike" kern="1200" cap="none" spc="0" normalizeH="0" baseline="-25000" noProof="0">
                <a:ln>
                  <a:noFill/>
                </a:ln>
                <a:solidFill>
                  <a:srgbClr val="47484A"/>
                </a:solidFill>
                <a:effectLst/>
                <a:uLnTx/>
                <a:uFillTx/>
                <a:latin typeface="Calibri" panose="020F0502020204030204" pitchFamily="34" charset="0"/>
                <a:ea typeface="+mn-ea"/>
                <a:cs typeface="+mn-cs"/>
              </a:rPr>
              <a:t>dec</a:t>
            </a:r>
            <a:r>
              <a:rPr kumimoji="0" lang="en-US" altLang="en-US" sz="1200" b="0" i="0" u="none" strike="noStrike" kern="1200" cap="none" spc="0" normalizeH="0" baseline="0" noProof="0">
                <a:ln>
                  <a:noFill/>
                </a:ln>
                <a:solidFill>
                  <a:srgbClr val="47484A"/>
                </a:solidFill>
                <a:effectLst/>
                <a:uLnTx/>
                <a:uFillTx/>
                <a:latin typeface="Calibri" panose="020F0502020204030204" pitchFamily="34" charset="0"/>
                <a:ea typeface="+mn-ea"/>
                <a:cs typeface="+mn-cs"/>
              </a:rPr>
              <a:t>[ns])</a:t>
            </a:r>
          </a:p>
        </p:txBody>
      </p:sp>
      <p:sp>
        <p:nvSpPr>
          <p:cNvPr id="30733" name="TextBox 35"/>
          <p:cNvSpPr txBox="1">
            <a:spLocks noChangeArrowheads="1"/>
          </p:cNvSpPr>
          <p:nvPr/>
        </p:nvSpPr>
        <p:spPr bwMode="auto">
          <a:xfrm>
            <a:off x="2884296" y="4623334"/>
            <a:ext cx="6974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a:ln>
                  <a:noFill/>
                </a:ln>
                <a:solidFill>
                  <a:srgbClr val="47484A"/>
                </a:solidFill>
                <a:effectLst/>
                <a:uLnTx/>
                <a:uFillTx/>
                <a:latin typeface="Calibri" panose="020F0502020204030204" pitchFamily="34" charset="0"/>
                <a:ea typeface="+mn-ea"/>
                <a:cs typeface="+mn-cs"/>
              </a:rPr>
              <a:t>E</a:t>
            </a:r>
            <a:r>
              <a:rPr kumimoji="0" lang="en-US" altLang="en-US" sz="1200" b="0" i="0" u="none" strike="noStrike" kern="1200" cap="none" spc="0" normalizeH="0" baseline="-25000" noProof="0">
                <a:ln>
                  <a:noFill/>
                </a:ln>
                <a:solidFill>
                  <a:srgbClr val="47484A"/>
                </a:solidFill>
                <a:effectLst/>
                <a:uLnTx/>
                <a:uFillTx/>
                <a:latin typeface="Symbol" panose="05050102010706020507" pitchFamily="18" charset="2"/>
                <a:ea typeface="+mn-ea"/>
                <a:cs typeface="+mn-cs"/>
              </a:rPr>
              <a:t>a</a:t>
            </a:r>
            <a:r>
              <a:rPr kumimoji="0" lang="en-US" altLang="en-US" sz="1200" b="0" i="0" u="none" strike="noStrike" kern="1200" cap="none" spc="0" normalizeH="0" baseline="-25000" noProof="0">
                <a:ln>
                  <a:noFill/>
                </a:ln>
                <a:solidFill>
                  <a:srgbClr val="47484A"/>
                </a:solidFill>
                <a:effectLst/>
                <a:uLnTx/>
                <a:uFillTx/>
                <a:latin typeface="Calibri" panose="020F0502020204030204" pitchFamily="34" charset="0"/>
                <a:ea typeface="+mn-ea"/>
                <a:cs typeface="+mn-cs"/>
              </a:rPr>
              <a:t>1</a:t>
            </a:r>
            <a:r>
              <a:rPr kumimoji="0" lang="en-US" altLang="en-US" sz="1200" b="0" i="0" u="none" strike="noStrike" kern="1200" cap="none" spc="0" normalizeH="0" baseline="0" noProof="0">
                <a:ln>
                  <a:noFill/>
                </a:ln>
                <a:solidFill>
                  <a:srgbClr val="47484A"/>
                </a:solidFill>
                <a:effectLst/>
                <a:uLnTx/>
                <a:uFillTx/>
                <a:latin typeface="Calibri" panose="020F0502020204030204" pitchFamily="34" charset="0"/>
                <a:ea typeface="+mn-ea"/>
                <a:cs typeface="+mn-cs"/>
              </a:rPr>
              <a:t>[keV]</a:t>
            </a:r>
          </a:p>
        </p:txBody>
      </p:sp>
      <p:sp>
        <p:nvSpPr>
          <p:cNvPr id="30735" name="TextBox 4"/>
          <p:cNvSpPr txBox="1">
            <a:spLocks noChangeArrowheads="1"/>
          </p:cNvSpPr>
          <p:nvPr/>
        </p:nvSpPr>
        <p:spPr bwMode="auto">
          <a:xfrm>
            <a:off x="915977" y="3919076"/>
            <a:ext cx="113845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350" b="0" i="0" u="none" strike="noStrike" kern="1200" cap="none" spc="0" normalizeH="0" baseline="0" noProof="0" dirty="0">
                <a:ln>
                  <a:noFill/>
                </a:ln>
                <a:solidFill>
                  <a:srgbClr val="47484A"/>
                </a:solidFill>
                <a:effectLst/>
                <a:uLnTx/>
                <a:uFillTx/>
                <a:latin typeface="Calibri" panose="020F0502020204030204" pitchFamily="34" charset="0"/>
                <a:ea typeface="+mn-ea"/>
                <a:cs typeface="+mn-cs"/>
              </a:rPr>
              <a:t>Q</a:t>
            </a:r>
            <a:r>
              <a:rPr kumimoji="0" lang="en-US" altLang="en-US" sz="1350" b="0" i="0" u="none" strike="noStrike" kern="1200" cap="none" spc="0" normalizeH="0" baseline="-25000" noProof="0" dirty="0">
                <a:ln>
                  <a:noFill/>
                </a:ln>
                <a:solidFill>
                  <a:srgbClr val="47484A"/>
                </a:solidFill>
                <a:effectLst/>
                <a:uLnTx/>
                <a:uFillTx/>
                <a:latin typeface="Symbol" panose="05050102010706020507" pitchFamily="18" charset="2"/>
                <a:ea typeface="+mn-ea"/>
                <a:cs typeface="+mn-cs"/>
              </a:rPr>
              <a:t>a</a:t>
            </a:r>
            <a:r>
              <a:rPr kumimoji="0" lang="en-US" altLang="en-US" sz="1350" b="0" i="0" u="none" strike="noStrike" kern="1200" cap="none" spc="0" normalizeH="0" baseline="0" noProof="0" dirty="0">
                <a:ln>
                  <a:noFill/>
                </a:ln>
                <a:solidFill>
                  <a:srgbClr val="47484A"/>
                </a:solidFill>
                <a:effectLst/>
                <a:uLnTx/>
                <a:uFillTx/>
                <a:latin typeface="Calibri" panose="020F0502020204030204" pitchFamily="34" charset="0"/>
                <a:ea typeface="+mn-ea"/>
                <a:cs typeface="+mn-cs"/>
              </a:rPr>
              <a:t>~9.44 MeV</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350" b="0" i="0" u="none" strike="noStrike" kern="1200" cap="none" spc="0" normalizeH="0" baseline="0" noProof="0" dirty="0">
                <a:ln>
                  <a:noFill/>
                </a:ln>
                <a:solidFill>
                  <a:srgbClr val="47484A"/>
                </a:solidFill>
                <a:effectLst/>
                <a:uLnTx/>
                <a:uFillTx/>
                <a:latin typeface="Calibri" panose="020F0502020204030204" pitchFamily="34" charset="0"/>
                <a:ea typeface="+mn-ea"/>
                <a:cs typeface="+mn-cs"/>
              </a:rPr>
              <a:t>T</a:t>
            </a:r>
            <a:r>
              <a:rPr kumimoji="0" lang="en-US" altLang="en-US" sz="1350" b="0" i="0" u="none" strike="noStrike" kern="1200" cap="none" spc="0" normalizeH="0" baseline="-25000" noProof="0" dirty="0">
                <a:ln>
                  <a:noFill/>
                </a:ln>
                <a:solidFill>
                  <a:srgbClr val="47484A"/>
                </a:solidFill>
                <a:effectLst/>
                <a:uLnTx/>
                <a:uFillTx/>
                <a:latin typeface="Calibri" panose="020F0502020204030204" pitchFamily="34" charset="0"/>
                <a:ea typeface="+mn-ea"/>
                <a:cs typeface="+mn-cs"/>
              </a:rPr>
              <a:t>1/2</a:t>
            </a:r>
            <a:r>
              <a:rPr kumimoji="0" lang="en-US" altLang="en-US" sz="1350" b="0" i="0" u="none" strike="noStrike" kern="1200" cap="none" spc="0" normalizeH="0" baseline="0" noProof="0" dirty="0">
                <a:ln>
                  <a:noFill/>
                </a:ln>
                <a:solidFill>
                  <a:srgbClr val="47484A"/>
                </a:solidFill>
                <a:effectLst/>
                <a:uLnTx/>
                <a:uFillTx/>
                <a:latin typeface="Calibri" panose="020F0502020204030204" pitchFamily="34" charset="0"/>
                <a:ea typeface="+mn-ea"/>
                <a:cs typeface="+mn-cs"/>
              </a:rPr>
              <a:t>~25 </a:t>
            </a:r>
            <a:r>
              <a:rPr kumimoji="0" lang="en-US" altLang="en-US" sz="1350" b="0" i="0" u="none" strike="noStrike" kern="1200" cap="none" spc="0" normalizeH="0" baseline="0" noProof="0" dirty="0" err="1">
                <a:ln>
                  <a:noFill/>
                </a:ln>
                <a:solidFill>
                  <a:srgbClr val="47484A"/>
                </a:solidFill>
                <a:effectLst/>
                <a:uLnTx/>
                <a:uFillTx/>
                <a:latin typeface="Calibri" panose="020F0502020204030204" pitchFamily="34" charset="0"/>
                <a:ea typeface="+mn-ea"/>
                <a:cs typeface="+mn-cs"/>
              </a:rPr>
              <a:t>ms</a:t>
            </a:r>
            <a:endParaRPr kumimoji="0" lang="en-US" altLang="en-US" sz="1350" b="0" i="0" u="none" strike="noStrike" kern="1200" cap="none" spc="0" normalizeH="0" baseline="0" noProof="0" dirty="0">
              <a:ln>
                <a:noFill/>
              </a:ln>
              <a:solidFill>
                <a:srgbClr val="47484A"/>
              </a:solidFill>
              <a:effectLst/>
              <a:uLnTx/>
              <a:uFillTx/>
              <a:latin typeface="Calibri" panose="020F0502020204030204" pitchFamily="34" charset="0"/>
              <a:ea typeface="+mn-ea"/>
              <a:cs typeface="+mn-cs"/>
            </a:endParaRPr>
          </a:p>
        </p:txBody>
      </p:sp>
      <p:pic>
        <p:nvPicPr>
          <p:cNvPr id="30737" name="Picture 2"/>
          <p:cNvPicPr>
            <a:picLocks noChangeAspect="1"/>
          </p:cNvPicPr>
          <p:nvPr/>
        </p:nvPicPr>
        <p:blipFill>
          <a:blip r:embed="rId3">
            <a:extLst>
              <a:ext uri="{28A0092B-C50C-407E-A947-70E740481C1C}">
                <a14:useLocalDpi xmlns:a14="http://schemas.microsoft.com/office/drawing/2010/main" val="0"/>
              </a:ext>
            </a:extLst>
          </a:blip>
          <a:srcRect r="87070"/>
          <a:stretch>
            <a:fillRect/>
          </a:stretch>
        </p:blipFill>
        <p:spPr bwMode="auto">
          <a:xfrm>
            <a:off x="3546832" y="712787"/>
            <a:ext cx="647700" cy="419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8" name="TextBox 2"/>
          <p:cNvSpPr txBox="1">
            <a:spLocks noChangeArrowheads="1"/>
          </p:cNvSpPr>
          <p:nvPr/>
        </p:nvSpPr>
        <p:spPr bwMode="auto">
          <a:xfrm>
            <a:off x="4304069" y="2511822"/>
            <a:ext cx="772969"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350" b="0" i="0" u="none" strike="noStrike" kern="1200" cap="none" spc="0" normalizeH="0" baseline="0" noProof="0">
                <a:ln>
                  <a:noFill/>
                </a:ln>
                <a:solidFill>
                  <a:srgbClr val="47484A"/>
                </a:solidFill>
                <a:effectLst/>
                <a:uLnTx/>
                <a:uFillTx/>
                <a:latin typeface="Calibri" panose="020F0502020204030204" pitchFamily="34" charset="0"/>
                <a:ea typeface="+mn-ea"/>
                <a:cs typeface="+mn-cs"/>
              </a:rPr>
              <a:t>2</a:t>
            </a:r>
            <a:r>
              <a:rPr kumimoji="0" lang="en-US" altLang="en-US" sz="1350" b="0" i="0" u="none" strike="noStrike" kern="1200" cap="none" spc="0" normalizeH="0" baseline="30000" noProof="0">
                <a:ln>
                  <a:noFill/>
                </a:ln>
                <a:solidFill>
                  <a:srgbClr val="47484A"/>
                </a:solidFill>
                <a:effectLst/>
                <a:uLnTx/>
                <a:uFillTx/>
                <a:latin typeface="Calibri" panose="020F0502020204030204" pitchFamily="34" charset="0"/>
                <a:ea typeface="+mn-ea"/>
                <a:cs typeface="+mn-cs"/>
              </a:rPr>
              <a:t>nd</a:t>
            </a:r>
            <a:r>
              <a:rPr kumimoji="0" lang="en-US" altLang="en-US" sz="1350" b="0" i="0" u="none" strike="noStrike" kern="1200" cap="none" spc="0" normalizeH="0" baseline="0" noProof="0">
                <a:ln>
                  <a:noFill/>
                </a:ln>
                <a:solidFill>
                  <a:srgbClr val="47484A"/>
                </a:solidFill>
                <a:effectLst/>
                <a:uLnTx/>
                <a:uFillTx/>
                <a:latin typeface="Calibri" panose="020F0502020204030204" pitchFamily="34" charset="0"/>
                <a:ea typeface="+mn-ea"/>
                <a:cs typeface="+mn-cs"/>
              </a:rPr>
              <a:t> peak</a:t>
            </a:r>
          </a:p>
        </p:txBody>
      </p:sp>
      <p:cxnSp>
        <p:nvCxnSpPr>
          <p:cNvPr id="30739" name="Straight Arrow Connector 35"/>
          <p:cNvCxnSpPr>
            <a:cxnSpLocks noChangeShapeType="1"/>
          </p:cNvCxnSpPr>
          <p:nvPr/>
        </p:nvCxnSpPr>
        <p:spPr bwMode="auto">
          <a:xfrm>
            <a:off x="4788653" y="2967831"/>
            <a:ext cx="104775" cy="115491"/>
          </a:xfrm>
          <a:prstGeom prst="straightConnector1">
            <a:avLst/>
          </a:prstGeom>
          <a:noFill/>
          <a:ln w="9525" algn="ctr">
            <a:solidFill>
              <a:srgbClr val="00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30740" name="TextBox 36"/>
          <p:cNvSpPr txBox="1">
            <a:spLocks noChangeArrowheads="1"/>
          </p:cNvSpPr>
          <p:nvPr/>
        </p:nvSpPr>
        <p:spPr bwMode="auto">
          <a:xfrm>
            <a:off x="5245854" y="4031059"/>
            <a:ext cx="95571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350" b="0" i="0" u="none" strike="noStrike" kern="1200" cap="none" spc="0" normalizeH="0" baseline="30000" noProof="0">
                <a:ln>
                  <a:noFill/>
                </a:ln>
                <a:solidFill>
                  <a:srgbClr val="47484A"/>
                </a:solidFill>
                <a:effectLst/>
                <a:uLnTx/>
                <a:uFillTx/>
                <a:latin typeface="Calibri" panose="020F0502020204030204" pitchFamily="34" charset="0"/>
                <a:ea typeface="+mn-ea"/>
                <a:cs typeface="+mn-cs"/>
              </a:rPr>
              <a:t>251</a:t>
            </a:r>
            <a:r>
              <a:rPr kumimoji="0" lang="en-US" altLang="en-US" sz="1350" b="0" i="0" u="none" strike="noStrike" kern="1200" cap="none" spc="0" normalizeH="0" baseline="0" noProof="0">
                <a:ln>
                  <a:noFill/>
                </a:ln>
                <a:solidFill>
                  <a:srgbClr val="47484A"/>
                </a:solidFill>
                <a:effectLst/>
                <a:uLnTx/>
                <a:uFillTx/>
                <a:latin typeface="Calibri" panose="020F0502020204030204" pitchFamily="34" charset="0"/>
                <a:ea typeface="+mn-ea"/>
                <a:cs typeface="+mn-cs"/>
              </a:rPr>
              <a:t>Lr-</a:t>
            </a:r>
            <a:r>
              <a:rPr kumimoji="0" lang="en-US" altLang="en-US" sz="1350" b="0" i="0" u="none" strike="noStrike" kern="1200" cap="none" spc="0" normalizeH="0" baseline="30000" noProof="0">
                <a:ln>
                  <a:noFill/>
                </a:ln>
                <a:solidFill>
                  <a:srgbClr val="47484A"/>
                </a:solidFill>
                <a:effectLst/>
                <a:uLnTx/>
                <a:uFillTx/>
                <a:latin typeface="Calibri" panose="020F0502020204030204" pitchFamily="34" charset="0"/>
                <a:ea typeface="+mn-ea"/>
                <a:cs typeface="+mn-cs"/>
              </a:rPr>
              <a:t>247</a:t>
            </a:r>
            <a:r>
              <a:rPr kumimoji="0" lang="en-US" altLang="en-US" sz="1350" b="0" i="0" u="none" strike="noStrike" kern="1200" cap="none" spc="0" normalizeH="0" baseline="0" noProof="0">
                <a:ln>
                  <a:noFill/>
                </a:ln>
                <a:solidFill>
                  <a:srgbClr val="47484A"/>
                </a:solidFill>
                <a:effectLst/>
                <a:uLnTx/>
                <a:uFillTx/>
                <a:latin typeface="Calibri" panose="020F0502020204030204" pitchFamily="34" charset="0"/>
                <a:ea typeface="+mn-ea"/>
                <a:cs typeface="+mn-cs"/>
              </a:rPr>
              <a:t>Md</a:t>
            </a:r>
          </a:p>
        </p:txBody>
      </p:sp>
      <p:sp>
        <p:nvSpPr>
          <p:cNvPr id="30741" name="TextBox 3"/>
          <p:cNvSpPr txBox="1">
            <a:spLocks noChangeArrowheads="1"/>
          </p:cNvSpPr>
          <p:nvPr/>
        </p:nvSpPr>
        <p:spPr bwMode="auto">
          <a:xfrm>
            <a:off x="5288716" y="2228453"/>
            <a:ext cx="463588"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350" b="0" i="0" u="none" strike="noStrike" kern="1200" cap="none" spc="0" normalizeH="0" baseline="0" noProof="0">
                <a:ln>
                  <a:noFill/>
                </a:ln>
                <a:solidFill>
                  <a:srgbClr val="47484A"/>
                </a:solidFill>
                <a:effectLst/>
                <a:uLnTx/>
                <a:uFillTx/>
                <a:latin typeface="Calibri" panose="020F0502020204030204" pitchFamily="34" charset="0"/>
                <a:ea typeface="+mn-ea"/>
                <a:cs typeface="+mn-cs"/>
              </a:rPr>
              <a:t>7/2</a:t>
            </a:r>
            <a:r>
              <a:rPr kumimoji="0" lang="en-US" altLang="en-US" sz="1350" b="0" i="0" u="none" strike="noStrike" kern="1200" cap="none" spc="0" normalizeH="0" baseline="30000" noProof="0">
                <a:ln>
                  <a:noFill/>
                </a:ln>
                <a:solidFill>
                  <a:srgbClr val="47484A"/>
                </a:solidFill>
                <a:effectLst/>
                <a:uLnTx/>
                <a:uFillTx/>
                <a:latin typeface="Calibri" panose="020F0502020204030204" pitchFamily="34" charset="0"/>
                <a:ea typeface="+mn-ea"/>
                <a:cs typeface="+mn-cs"/>
              </a:rPr>
              <a:t>-</a:t>
            </a:r>
          </a:p>
        </p:txBody>
      </p:sp>
      <p:sp>
        <p:nvSpPr>
          <p:cNvPr id="30742" name="TextBox 4"/>
          <p:cNvSpPr txBox="1">
            <a:spLocks noChangeArrowheads="1"/>
          </p:cNvSpPr>
          <p:nvPr/>
        </p:nvSpPr>
        <p:spPr bwMode="auto">
          <a:xfrm>
            <a:off x="4550528" y="2729706"/>
            <a:ext cx="33695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350" b="0" i="0" u="none" strike="noStrike" kern="1200" cap="none" spc="0" normalizeH="0" baseline="0" noProof="0">
                <a:ln>
                  <a:noFill/>
                </a:ln>
                <a:solidFill>
                  <a:srgbClr val="47484A"/>
                </a:solidFill>
                <a:effectLst/>
                <a:uLnTx/>
                <a:uFillTx/>
                <a:latin typeface="Calibri" panose="020F0502020204030204" pitchFamily="34" charset="0"/>
                <a:ea typeface="+mn-ea"/>
                <a:cs typeface="+mn-cs"/>
              </a:rPr>
              <a:t>½</a:t>
            </a:r>
            <a:r>
              <a:rPr kumimoji="0" lang="en-US" altLang="en-US" sz="1350" b="0" i="0" u="none" strike="noStrike" kern="1200" cap="none" spc="0" normalizeH="0" baseline="30000" noProof="0">
                <a:ln>
                  <a:noFill/>
                </a:ln>
                <a:solidFill>
                  <a:srgbClr val="47484A"/>
                </a:solidFill>
                <a:effectLst/>
                <a:uLnTx/>
                <a:uFillTx/>
                <a:latin typeface="Calibri" panose="020F0502020204030204" pitchFamily="34" charset="0"/>
                <a:ea typeface="+mn-ea"/>
                <a:cs typeface="+mn-cs"/>
              </a:rPr>
              <a:t>-</a:t>
            </a:r>
          </a:p>
        </p:txBody>
      </p:sp>
      <p:sp>
        <p:nvSpPr>
          <p:cNvPr id="39" name="TextBox 38"/>
          <p:cNvSpPr txBox="1"/>
          <p:nvPr/>
        </p:nvSpPr>
        <p:spPr>
          <a:xfrm>
            <a:off x="4189769" y="4700191"/>
            <a:ext cx="1856184" cy="253916"/>
          </a:xfrm>
          <a:prstGeom prst="rect">
            <a:avLst/>
          </a:prstGeom>
          <a:solidFill>
            <a:schemeClr val="bg1"/>
          </a:solid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lumMod val="50000"/>
                  </a:srgbClr>
                </a:solidFill>
                <a:effectLst/>
                <a:uLnTx/>
                <a:uFillTx/>
                <a:latin typeface="Arial"/>
                <a:ea typeface="+mn-ea"/>
                <a:cs typeface="+mn-cs"/>
              </a:rPr>
              <a:t>               Mother </a:t>
            </a:r>
            <a:r>
              <a:rPr kumimoji="0" lang="en-US" sz="1050" b="1" i="0" u="none" strike="noStrike" kern="1200" cap="none" spc="0" normalizeH="0" baseline="0" noProof="0" dirty="0">
                <a:ln>
                  <a:noFill/>
                </a:ln>
                <a:solidFill>
                  <a:srgbClr val="FFFFFF">
                    <a:lumMod val="50000"/>
                  </a:srgbClr>
                </a:solidFill>
                <a:effectLst/>
                <a:uLnTx/>
                <a:uFillTx/>
                <a:latin typeface="Symbol" panose="05050102010706020507" pitchFamily="18" charset="2"/>
                <a:ea typeface="+mn-ea"/>
                <a:cs typeface="+mn-cs"/>
              </a:rPr>
              <a:t>a</a:t>
            </a:r>
            <a:r>
              <a:rPr kumimoji="0" lang="en-US" sz="1050" b="1" i="0" u="none" strike="noStrike" kern="1200" cap="none" spc="0" normalizeH="0" baseline="0" noProof="0" dirty="0">
                <a:ln>
                  <a:noFill/>
                </a:ln>
                <a:solidFill>
                  <a:srgbClr val="FFFFFF">
                    <a:lumMod val="50000"/>
                  </a:srgbClr>
                </a:solidFill>
                <a:effectLst/>
                <a:uLnTx/>
                <a:uFillTx/>
                <a:latin typeface="Arial"/>
                <a:ea typeface="+mn-ea"/>
                <a:cs typeface="+mn-cs"/>
              </a:rPr>
              <a:t> energy        </a:t>
            </a:r>
          </a:p>
        </p:txBody>
      </p:sp>
      <p:pic>
        <p:nvPicPr>
          <p:cNvPr id="24"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83562" y="905888"/>
            <a:ext cx="2621756" cy="1575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Oval 17"/>
          <p:cNvSpPr>
            <a:spLocks noChangeArrowheads="1"/>
          </p:cNvSpPr>
          <p:nvPr/>
        </p:nvSpPr>
        <p:spPr bwMode="auto">
          <a:xfrm>
            <a:off x="7253908" y="1155918"/>
            <a:ext cx="285750" cy="300038"/>
          </a:xfrm>
          <a:prstGeom prst="ellipse">
            <a:avLst/>
          </a:prstGeom>
          <a:noFill/>
          <a:ln w="9525" algn="ctr">
            <a:solidFill>
              <a:srgbClr val="FF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eaLnBrk="1" hangingPunct="1">
              <a:spcBef>
                <a:spcPct val="0"/>
              </a:spcBef>
              <a:buClrTx/>
              <a:buFontTx/>
              <a:buNone/>
            </a:pPr>
            <a:endParaRPr lang="en-US" altLang="en-US" sz="1350"/>
          </a:p>
        </p:txBody>
      </p:sp>
      <p:pic>
        <p:nvPicPr>
          <p:cNvPr id="29" name="Picture 1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418355" y="2661044"/>
            <a:ext cx="2720578" cy="2020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5" name="Straight Arrow Connector 34"/>
          <p:cNvCxnSpPr/>
          <p:nvPr/>
        </p:nvCxnSpPr>
        <p:spPr bwMode="auto">
          <a:xfrm flipH="1" flipV="1">
            <a:off x="1258914" y="1281233"/>
            <a:ext cx="142272" cy="15842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6" name="Oval 35"/>
          <p:cNvSpPr/>
          <p:nvPr/>
        </p:nvSpPr>
        <p:spPr bwMode="auto">
          <a:xfrm>
            <a:off x="1593741" y="1397945"/>
            <a:ext cx="90488" cy="9366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 name="Oval 37"/>
          <p:cNvSpPr/>
          <p:nvPr/>
        </p:nvSpPr>
        <p:spPr bwMode="auto">
          <a:xfrm>
            <a:off x="1405607" y="1434217"/>
            <a:ext cx="92075" cy="9207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31" name="Straight Arrow Connector 30"/>
          <p:cNvCxnSpPr/>
          <p:nvPr/>
        </p:nvCxnSpPr>
        <p:spPr bwMode="auto">
          <a:xfrm flipV="1">
            <a:off x="733957" y="1644162"/>
            <a:ext cx="755421" cy="24102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Oval 36"/>
          <p:cNvSpPr/>
          <p:nvPr/>
        </p:nvSpPr>
        <p:spPr bwMode="auto">
          <a:xfrm>
            <a:off x="1498148" y="1522544"/>
            <a:ext cx="157162"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 name="Oval 45"/>
          <p:cNvSpPr/>
          <p:nvPr/>
        </p:nvSpPr>
        <p:spPr bwMode="auto">
          <a:xfrm>
            <a:off x="1564822" y="1742143"/>
            <a:ext cx="90488" cy="9366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47" name="Straight Arrow Connector 46"/>
          <p:cNvCxnSpPr/>
          <p:nvPr/>
        </p:nvCxnSpPr>
        <p:spPr bwMode="auto">
          <a:xfrm flipV="1">
            <a:off x="1706538" y="1222588"/>
            <a:ext cx="86348" cy="13851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bwMode="auto">
          <a:xfrm>
            <a:off x="1643890" y="1905551"/>
            <a:ext cx="11420" cy="21530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93773" y="1495756"/>
            <a:ext cx="511679" cy="276999"/>
          </a:xfrm>
          <a:prstGeom prst="rect">
            <a:avLst/>
          </a:prstGeom>
          <a:noFill/>
        </p:spPr>
        <p:txBody>
          <a:bodyPr wrap="none" rtlCol="0">
            <a:spAutoFit/>
          </a:bodyPr>
          <a:lstStyle/>
          <a:p>
            <a:r>
              <a:rPr lang="en-US" sz="1200" b="1" baseline="30000" dirty="0">
                <a:solidFill>
                  <a:schemeClr val="bg1"/>
                </a:solidFill>
              </a:rPr>
              <a:t>251</a:t>
            </a:r>
            <a:r>
              <a:rPr lang="en-US" sz="1200" b="1" dirty="0">
                <a:solidFill>
                  <a:schemeClr val="bg1"/>
                </a:solidFill>
              </a:rPr>
              <a:t>Lr</a:t>
            </a:r>
          </a:p>
        </p:txBody>
      </p:sp>
      <p:sp>
        <p:nvSpPr>
          <p:cNvPr id="14" name="TextBox 13"/>
          <p:cNvSpPr txBox="1"/>
          <p:nvPr/>
        </p:nvSpPr>
        <p:spPr>
          <a:xfrm>
            <a:off x="1636947" y="1395398"/>
            <a:ext cx="359394" cy="276999"/>
          </a:xfrm>
          <a:prstGeom prst="rect">
            <a:avLst/>
          </a:prstGeom>
          <a:noFill/>
        </p:spPr>
        <p:txBody>
          <a:bodyPr wrap="none" rtlCol="0">
            <a:spAutoFit/>
          </a:bodyPr>
          <a:lstStyle/>
          <a:p>
            <a:r>
              <a:rPr lang="en-US" sz="1200" dirty="0">
                <a:latin typeface="Symbol" panose="05050102010706020507" pitchFamily="18" charset="2"/>
              </a:rPr>
              <a:t>a2</a:t>
            </a:r>
          </a:p>
        </p:txBody>
      </p:sp>
      <p:sp>
        <p:nvSpPr>
          <p:cNvPr id="55" name="TextBox 54"/>
          <p:cNvSpPr txBox="1"/>
          <p:nvPr/>
        </p:nvSpPr>
        <p:spPr>
          <a:xfrm>
            <a:off x="1196951" y="1769033"/>
            <a:ext cx="359394" cy="276999"/>
          </a:xfrm>
          <a:prstGeom prst="rect">
            <a:avLst/>
          </a:prstGeom>
          <a:noFill/>
        </p:spPr>
        <p:txBody>
          <a:bodyPr wrap="none" rtlCol="0">
            <a:spAutoFit/>
          </a:bodyPr>
          <a:lstStyle/>
          <a:p>
            <a:r>
              <a:rPr lang="en-US" sz="1200" dirty="0">
                <a:latin typeface="Symbol" panose="05050102010706020507" pitchFamily="18" charset="2"/>
              </a:rPr>
              <a:t>a3</a:t>
            </a:r>
          </a:p>
        </p:txBody>
      </p:sp>
      <p:sp>
        <p:nvSpPr>
          <p:cNvPr id="56" name="TextBox 55"/>
          <p:cNvSpPr txBox="1"/>
          <p:nvPr/>
        </p:nvSpPr>
        <p:spPr>
          <a:xfrm>
            <a:off x="1042230" y="1390309"/>
            <a:ext cx="359394" cy="276999"/>
          </a:xfrm>
          <a:prstGeom prst="rect">
            <a:avLst/>
          </a:prstGeom>
          <a:noFill/>
        </p:spPr>
        <p:txBody>
          <a:bodyPr wrap="none" rtlCol="0">
            <a:spAutoFit/>
          </a:bodyPr>
          <a:lstStyle/>
          <a:p>
            <a:r>
              <a:rPr lang="en-US" sz="1200" dirty="0">
                <a:latin typeface="Symbol" panose="05050102010706020507" pitchFamily="18" charset="2"/>
              </a:rPr>
              <a:t>a1</a:t>
            </a:r>
          </a:p>
        </p:txBody>
      </p:sp>
      <p:sp>
        <p:nvSpPr>
          <p:cNvPr id="15" name="TextBox 14"/>
          <p:cNvSpPr txBox="1"/>
          <p:nvPr/>
        </p:nvSpPr>
        <p:spPr>
          <a:xfrm>
            <a:off x="895462" y="2486758"/>
            <a:ext cx="1241045" cy="276999"/>
          </a:xfrm>
          <a:prstGeom prst="rect">
            <a:avLst/>
          </a:prstGeom>
          <a:noFill/>
        </p:spPr>
        <p:txBody>
          <a:bodyPr wrap="none" rtlCol="0">
            <a:spAutoFit/>
          </a:bodyPr>
          <a:lstStyle/>
          <a:p>
            <a:r>
              <a:rPr lang="en-US" sz="1200" dirty="0"/>
              <a:t>160x160 DSSD</a:t>
            </a:r>
          </a:p>
        </p:txBody>
      </p:sp>
      <p:sp>
        <p:nvSpPr>
          <p:cNvPr id="16" name="TextBox 15"/>
          <p:cNvSpPr txBox="1"/>
          <p:nvPr/>
        </p:nvSpPr>
        <p:spPr>
          <a:xfrm>
            <a:off x="6685902" y="990754"/>
            <a:ext cx="431528" cy="338554"/>
          </a:xfrm>
          <a:prstGeom prst="rect">
            <a:avLst/>
          </a:prstGeom>
          <a:noFill/>
        </p:spPr>
        <p:txBody>
          <a:bodyPr wrap="none" rtlCol="0">
            <a:spAutoFit/>
          </a:bodyPr>
          <a:lstStyle/>
          <a:p>
            <a:r>
              <a:rPr lang="en-US" sz="1600" dirty="0" err="1"/>
              <a:t>Q</a:t>
            </a:r>
            <a:r>
              <a:rPr lang="en-US" sz="1600" baseline="-25000" dirty="0" err="1">
                <a:latin typeface="Symbol" panose="05050102010706020507" pitchFamily="18" charset="2"/>
              </a:rPr>
              <a:t>a</a:t>
            </a:r>
            <a:endParaRPr lang="en-US" sz="1600" baseline="-25000" dirty="0">
              <a:latin typeface="Symbol" panose="05050102010706020507" pitchFamily="18" charset="2"/>
            </a:endParaRPr>
          </a:p>
        </p:txBody>
      </p:sp>
      <p:sp>
        <p:nvSpPr>
          <p:cNvPr id="17" name="TextBox 16"/>
          <p:cNvSpPr txBox="1"/>
          <p:nvPr/>
        </p:nvSpPr>
        <p:spPr>
          <a:xfrm>
            <a:off x="8524690" y="1799868"/>
            <a:ext cx="314510" cy="307777"/>
          </a:xfrm>
          <a:prstGeom prst="rect">
            <a:avLst/>
          </a:prstGeom>
          <a:noFill/>
        </p:spPr>
        <p:txBody>
          <a:bodyPr wrap="none" rtlCol="0">
            <a:spAutoFit/>
          </a:bodyPr>
          <a:lstStyle/>
          <a:p>
            <a:r>
              <a:rPr lang="en-US" sz="1400" dirty="0"/>
              <a:t>N</a:t>
            </a:r>
          </a:p>
        </p:txBody>
      </p:sp>
      <p:sp>
        <p:nvSpPr>
          <p:cNvPr id="71" name="Line 65"/>
          <p:cNvSpPr>
            <a:spLocks noChangeShapeType="1"/>
          </p:cNvSpPr>
          <p:nvPr/>
        </p:nvSpPr>
        <p:spPr bwMode="auto">
          <a:xfrm>
            <a:off x="2696705" y="2133737"/>
            <a:ext cx="4572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72" name="Line 68"/>
          <p:cNvSpPr>
            <a:spLocks noChangeShapeType="1"/>
          </p:cNvSpPr>
          <p:nvPr/>
        </p:nvSpPr>
        <p:spPr bwMode="auto">
          <a:xfrm flipH="1">
            <a:off x="2639555" y="2133737"/>
            <a:ext cx="171450" cy="1254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73" name="Text Box 72"/>
          <p:cNvSpPr txBox="1">
            <a:spLocks noChangeArrowheads="1"/>
          </p:cNvSpPr>
          <p:nvPr/>
        </p:nvSpPr>
        <p:spPr bwMode="auto">
          <a:xfrm>
            <a:off x="2630518" y="2235458"/>
            <a:ext cx="380232"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eaLnBrk="1" hangingPunct="1">
              <a:spcBef>
                <a:spcPct val="0"/>
              </a:spcBef>
              <a:buClrTx/>
              <a:buFontTx/>
              <a:buNone/>
            </a:pPr>
            <a:r>
              <a:rPr lang="en-US" altLang="en-US" sz="1350" dirty="0">
                <a:latin typeface="Symbol" panose="05050102010706020507" pitchFamily="18" charset="2"/>
              </a:rPr>
              <a:t>a3</a:t>
            </a:r>
          </a:p>
        </p:txBody>
      </p:sp>
      <p:sp>
        <p:nvSpPr>
          <p:cNvPr id="74" name="Text Box 76"/>
          <p:cNvSpPr txBox="1">
            <a:spLocks noChangeArrowheads="1"/>
          </p:cNvSpPr>
          <p:nvPr/>
        </p:nvSpPr>
        <p:spPr bwMode="auto">
          <a:xfrm>
            <a:off x="2729795" y="1153165"/>
            <a:ext cx="530915"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eaLnBrk="1" hangingPunct="1">
              <a:spcBef>
                <a:spcPct val="0"/>
              </a:spcBef>
              <a:buClrTx/>
              <a:buFontTx/>
              <a:buNone/>
            </a:pPr>
            <a:r>
              <a:rPr lang="en-US" altLang="en-US" sz="1350" baseline="30000" dirty="0">
                <a:latin typeface="Arial" panose="020B0604020202020204" pitchFamily="34" charset="0"/>
              </a:rPr>
              <a:t>251</a:t>
            </a:r>
            <a:r>
              <a:rPr lang="en-US" altLang="en-US" sz="1350" dirty="0">
                <a:latin typeface="Arial" panose="020B0604020202020204" pitchFamily="34" charset="0"/>
              </a:rPr>
              <a:t>Lr</a:t>
            </a:r>
          </a:p>
        </p:txBody>
      </p:sp>
      <p:sp>
        <p:nvSpPr>
          <p:cNvPr id="75" name="Line 66"/>
          <p:cNvSpPr>
            <a:spLocks noChangeShapeType="1"/>
          </p:cNvSpPr>
          <p:nvPr/>
        </p:nvSpPr>
        <p:spPr bwMode="auto">
          <a:xfrm>
            <a:off x="3009569" y="1685284"/>
            <a:ext cx="4572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76" name="Line 79"/>
          <p:cNvSpPr>
            <a:spLocks noChangeShapeType="1"/>
          </p:cNvSpPr>
          <p:nvPr/>
        </p:nvSpPr>
        <p:spPr bwMode="auto">
          <a:xfrm flipH="1">
            <a:off x="3009569" y="1685284"/>
            <a:ext cx="171450" cy="18823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77" name="Text Box 82"/>
          <p:cNvSpPr txBox="1">
            <a:spLocks noChangeArrowheads="1"/>
          </p:cNvSpPr>
          <p:nvPr/>
        </p:nvSpPr>
        <p:spPr bwMode="auto">
          <a:xfrm>
            <a:off x="3018505" y="1779399"/>
            <a:ext cx="380232"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eaLnBrk="1" hangingPunct="1">
              <a:spcBef>
                <a:spcPct val="0"/>
              </a:spcBef>
              <a:buClrTx/>
              <a:buFontTx/>
              <a:buNone/>
            </a:pPr>
            <a:r>
              <a:rPr lang="en-US" altLang="en-US" sz="1350" dirty="0">
                <a:latin typeface="Symbol" panose="05050102010706020507" pitchFamily="18" charset="2"/>
              </a:rPr>
              <a:t>a2</a:t>
            </a:r>
          </a:p>
        </p:txBody>
      </p:sp>
      <p:sp>
        <p:nvSpPr>
          <p:cNvPr id="78" name="Line 85"/>
          <p:cNvSpPr>
            <a:spLocks noChangeShapeType="1"/>
          </p:cNvSpPr>
          <p:nvPr/>
        </p:nvSpPr>
        <p:spPr bwMode="auto">
          <a:xfrm>
            <a:off x="3306432" y="1286026"/>
            <a:ext cx="4572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79" name="Line 86"/>
          <p:cNvSpPr>
            <a:spLocks noChangeShapeType="1"/>
          </p:cNvSpPr>
          <p:nvPr/>
        </p:nvSpPr>
        <p:spPr bwMode="auto">
          <a:xfrm flipH="1">
            <a:off x="3306432" y="1286026"/>
            <a:ext cx="171450" cy="18823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80" name="Text Box 90"/>
          <p:cNvSpPr txBox="1">
            <a:spLocks noChangeArrowheads="1"/>
          </p:cNvSpPr>
          <p:nvPr/>
        </p:nvSpPr>
        <p:spPr bwMode="auto">
          <a:xfrm>
            <a:off x="3348376" y="1346132"/>
            <a:ext cx="380232"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eaLnBrk="1" hangingPunct="1">
              <a:spcBef>
                <a:spcPct val="0"/>
              </a:spcBef>
              <a:buClrTx/>
              <a:buFontTx/>
              <a:buNone/>
            </a:pPr>
            <a:r>
              <a:rPr lang="en-US" altLang="en-US" sz="1350" dirty="0">
                <a:latin typeface="Symbol" panose="05050102010706020507" pitchFamily="18" charset="2"/>
              </a:rPr>
              <a:t>a1</a:t>
            </a:r>
          </a:p>
        </p:txBody>
      </p:sp>
      <p:sp>
        <p:nvSpPr>
          <p:cNvPr id="81" name="Text Box 76"/>
          <p:cNvSpPr txBox="1">
            <a:spLocks noChangeArrowheads="1"/>
          </p:cNvSpPr>
          <p:nvPr/>
        </p:nvSpPr>
        <p:spPr bwMode="auto">
          <a:xfrm>
            <a:off x="2382649" y="1666023"/>
            <a:ext cx="617477"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eaLnBrk="1" hangingPunct="1">
              <a:spcBef>
                <a:spcPct val="0"/>
              </a:spcBef>
              <a:buClrTx/>
              <a:buFontTx/>
              <a:buNone/>
            </a:pPr>
            <a:r>
              <a:rPr lang="en-US" altLang="en-US" sz="1350" baseline="30000" dirty="0">
                <a:latin typeface="Arial" panose="020B0604020202020204" pitchFamily="34" charset="0"/>
              </a:rPr>
              <a:t>247</a:t>
            </a:r>
            <a:r>
              <a:rPr lang="en-US" altLang="en-US" sz="1350" dirty="0">
                <a:latin typeface="Arial" panose="020B0604020202020204" pitchFamily="34" charset="0"/>
              </a:rPr>
              <a:t>Md</a:t>
            </a:r>
          </a:p>
        </p:txBody>
      </p:sp>
      <p:sp>
        <p:nvSpPr>
          <p:cNvPr id="87" name="Text Box 76"/>
          <p:cNvSpPr txBox="1">
            <a:spLocks noChangeArrowheads="1"/>
          </p:cNvSpPr>
          <p:nvPr/>
        </p:nvSpPr>
        <p:spPr bwMode="auto">
          <a:xfrm>
            <a:off x="3051013" y="2111784"/>
            <a:ext cx="579005"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eaLnBrk="1" hangingPunct="1">
              <a:spcBef>
                <a:spcPct val="0"/>
              </a:spcBef>
              <a:buClrTx/>
              <a:buFontTx/>
              <a:buNone/>
            </a:pPr>
            <a:r>
              <a:rPr lang="en-US" altLang="en-US" sz="1350" baseline="30000" dirty="0">
                <a:latin typeface="Arial" panose="020B0604020202020204" pitchFamily="34" charset="0"/>
              </a:rPr>
              <a:t>243</a:t>
            </a:r>
            <a:r>
              <a:rPr lang="en-US" altLang="en-US" sz="1350" dirty="0">
                <a:latin typeface="Arial" panose="020B0604020202020204" pitchFamily="34" charset="0"/>
              </a:rPr>
              <a:t>Es</a:t>
            </a:r>
          </a:p>
        </p:txBody>
      </p:sp>
      <p:sp>
        <p:nvSpPr>
          <p:cNvPr id="53" name="TextBox 8"/>
          <p:cNvSpPr txBox="1">
            <a:spLocks noChangeArrowheads="1"/>
          </p:cNvSpPr>
          <p:nvPr/>
        </p:nvSpPr>
        <p:spPr bwMode="auto">
          <a:xfrm>
            <a:off x="435180" y="506548"/>
            <a:ext cx="47965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en-US" altLang="en-US" sz="1400" dirty="0"/>
              <a:t>T. Huang, D. Seweryniak et al., Phys. Rev. C </a:t>
            </a:r>
            <a:r>
              <a:rPr lang="en-US" altLang="en-US" sz="1400" b="1" dirty="0"/>
              <a:t>106</a:t>
            </a:r>
            <a:r>
              <a:rPr lang="en-US" altLang="en-US" sz="1400" dirty="0"/>
              <a:t>, L061301 (2022</a:t>
            </a:r>
            <a:r>
              <a:rPr lang="en-US" altLang="en-US" sz="1600" dirty="0"/>
              <a:t>)</a:t>
            </a:r>
          </a:p>
        </p:txBody>
      </p:sp>
    </p:spTree>
    <p:extLst>
      <p:ext uri="{BB962C8B-B14F-4D97-AF65-F5344CB8AC3E}">
        <p14:creationId xmlns:p14="http://schemas.microsoft.com/office/powerpoint/2010/main" val="3221146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3"/>
          </p:nvPr>
        </p:nvSpPr>
        <p:spPr/>
        <p:txBody>
          <a:bodyPr/>
          <a:lstStyle/>
          <a:p>
            <a:fld id="{AEFAAC5A-9C4F-4278-920D-DF2BAB595749}" type="slidenum">
              <a:rPr lang="en-US" smtClean="0"/>
              <a:t>12</a:t>
            </a:fld>
            <a:endParaRPr lang="en-US" dirty="0"/>
          </a:p>
        </p:txBody>
      </p:sp>
      <p:sp>
        <p:nvSpPr>
          <p:cNvPr id="6" name="TextBox 5"/>
          <p:cNvSpPr txBox="1"/>
          <p:nvPr/>
        </p:nvSpPr>
        <p:spPr>
          <a:xfrm>
            <a:off x="304800" y="91440"/>
            <a:ext cx="8534400" cy="538609"/>
          </a:xfrm>
          <a:prstGeom prst="rect">
            <a:avLst/>
          </a:prstGeom>
          <a:noFill/>
        </p:spPr>
        <p:txBody>
          <a:bodyPr wrap="square" rtlCol="0">
            <a:spAutoFit/>
          </a:bodyPr>
          <a:lstStyle/>
          <a:p>
            <a:r>
              <a:rPr lang="en-US" sz="2800" b="1" i="1" dirty="0">
                <a:solidFill>
                  <a:srgbClr val="000000"/>
                </a:solidFill>
                <a:latin typeface="Avenir Next" panose="020B0503020202020204" pitchFamily="34" charset="0"/>
              </a:rPr>
              <a:t>HELIOS: New technique – (</a:t>
            </a:r>
            <a:r>
              <a:rPr lang="en-US" sz="2800" b="1" i="1" dirty="0" err="1">
                <a:solidFill>
                  <a:srgbClr val="000000"/>
                </a:solidFill>
                <a:latin typeface="Avenir Next" panose="020B0503020202020204" pitchFamily="34" charset="0"/>
              </a:rPr>
              <a:t>d,pF</a:t>
            </a:r>
            <a:r>
              <a:rPr lang="en-US" sz="2800" b="1" i="1" dirty="0">
                <a:solidFill>
                  <a:srgbClr val="000000"/>
                </a:solidFill>
                <a:latin typeface="Avenir Next" panose="020B0503020202020204" pitchFamily="34" charset="0"/>
              </a:rPr>
              <a:t>) studies</a:t>
            </a: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8968" y="532931"/>
            <a:ext cx="5959642" cy="2405118"/>
          </a:xfrm>
          <a:prstGeom prst="rect">
            <a:avLst/>
          </a:prstGeom>
        </p:spPr>
      </p:pic>
      <p:sp>
        <p:nvSpPr>
          <p:cNvPr id="8" name="TextBox 7"/>
          <p:cNvSpPr txBox="1"/>
          <p:nvPr/>
        </p:nvSpPr>
        <p:spPr>
          <a:xfrm>
            <a:off x="304801" y="4507376"/>
            <a:ext cx="3299011" cy="246221"/>
          </a:xfrm>
          <a:prstGeom prst="rect">
            <a:avLst/>
          </a:prstGeom>
          <a:solidFill>
            <a:srgbClr val="FFFF00"/>
          </a:solidFill>
          <a:ln>
            <a:solidFill>
              <a:srgbClr val="000000"/>
            </a:solidFill>
          </a:ln>
          <a:effectLst/>
        </p:spPr>
        <p:txBody>
          <a:bodyPr wrap="square" rtlCol="0">
            <a:spAutoFit/>
          </a:bodyPr>
          <a:lstStyle/>
          <a:p>
            <a:pPr algn="ctr"/>
            <a:r>
              <a:rPr lang="en-US" sz="1000" i="1" dirty="0">
                <a:solidFill>
                  <a:srgbClr val="000000"/>
                </a:solidFill>
                <a:latin typeface="Avenir Next" panose="020B0503020202020204" pitchFamily="34" charset="0"/>
              </a:rPr>
              <a:t>S. Bennett et al., Phys. Rev. Lett. </a:t>
            </a:r>
            <a:r>
              <a:rPr lang="en-US" sz="1000" b="1" i="1" dirty="0">
                <a:solidFill>
                  <a:srgbClr val="000000"/>
                </a:solidFill>
                <a:latin typeface="Avenir Next" panose="020B0503020202020204" pitchFamily="34" charset="0"/>
              </a:rPr>
              <a:t>130</a:t>
            </a:r>
            <a:r>
              <a:rPr lang="en-US" sz="1000" i="1" dirty="0">
                <a:solidFill>
                  <a:srgbClr val="000000"/>
                </a:solidFill>
                <a:latin typeface="Avenir Next" panose="020B0503020202020204" pitchFamily="34" charset="0"/>
              </a:rPr>
              <a:t>, 202501 (</a:t>
            </a:r>
            <a:r>
              <a:rPr lang="en-US" sz="1000" b="1" i="1" dirty="0">
                <a:solidFill>
                  <a:srgbClr val="FF0000"/>
                </a:solidFill>
                <a:latin typeface="Avenir Next" panose="020B0503020202020204" pitchFamily="34" charset="0"/>
              </a:rPr>
              <a:t>2023</a:t>
            </a:r>
            <a:r>
              <a:rPr lang="en-US" sz="1000" i="1" dirty="0">
                <a:solidFill>
                  <a:srgbClr val="000000"/>
                </a:solidFill>
                <a:latin typeface="Avenir Next" panose="020B0503020202020204" pitchFamily="34" charset="0"/>
              </a:rPr>
              <a:t>)</a:t>
            </a:r>
          </a:p>
        </p:txBody>
      </p:sp>
      <p:pic>
        <p:nvPicPr>
          <p:cNvPr id="12" name="Picture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40829" y="1555020"/>
            <a:ext cx="5539950" cy="3368842"/>
          </a:xfrm>
          <a:prstGeom prst="rect">
            <a:avLst/>
          </a:prstGeom>
        </p:spPr>
      </p:pic>
      <p:sp>
        <p:nvSpPr>
          <p:cNvPr id="13" name="TextBox 12"/>
          <p:cNvSpPr txBox="1"/>
          <p:nvPr/>
        </p:nvSpPr>
        <p:spPr>
          <a:xfrm>
            <a:off x="6457598" y="535161"/>
            <a:ext cx="2679031" cy="1200329"/>
          </a:xfrm>
          <a:prstGeom prst="rect">
            <a:avLst/>
          </a:prstGeom>
          <a:noFill/>
        </p:spPr>
        <p:txBody>
          <a:bodyPr wrap="square" rtlCol="0">
            <a:spAutoFit/>
          </a:bodyPr>
          <a:lstStyle/>
          <a:p>
            <a:r>
              <a:rPr lang="en-US" dirty="0">
                <a:solidFill>
                  <a:schemeClr val="tx1">
                    <a:lumMod val="50000"/>
                  </a:schemeClr>
                </a:solidFill>
                <a:latin typeface="Avenir Next Medium" panose="020B0503020202020204" pitchFamily="34" charset="0"/>
              </a:rPr>
              <a:t>Demonstration using </a:t>
            </a:r>
            <a:r>
              <a:rPr lang="en-US" baseline="30000" dirty="0">
                <a:solidFill>
                  <a:schemeClr val="tx1">
                    <a:lumMod val="50000"/>
                  </a:schemeClr>
                </a:solidFill>
                <a:latin typeface="Avenir Next Medium" panose="020B0503020202020204" pitchFamily="34" charset="0"/>
              </a:rPr>
              <a:t>238</a:t>
            </a:r>
            <a:r>
              <a:rPr lang="en-US" dirty="0">
                <a:solidFill>
                  <a:schemeClr val="tx1">
                    <a:lumMod val="50000"/>
                  </a:schemeClr>
                </a:solidFill>
                <a:latin typeface="Avenir Next Medium" panose="020B0503020202020204" pitchFamily="34" charset="0"/>
              </a:rPr>
              <a:t>U beam. Move towards multi-modal fission observables</a:t>
            </a:r>
          </a:p>
        </p:txBody>
      </p:sp>
      <p:pic>
        <p:nvPicPr>
          <p:cNvPr id="14" name="Picture 13" descr="A picture containing drawing&#10;&#10;Description automatically generated"/>
          <p:cNvPicPr>
            <a:picLocks noChangeAspect="1"/>
          </p:cNvPicPr>
          <p:nvPr/>
        </p:nvPicPr>
        <p:blipFill>
          <a:blip r:embed="rId5"/>
          <a:stretch>
            <a:fillRect/>
          </a:stretch>
        </p:blipFill>
        <p:spPr>
          <a:xfrm>
            <a:off x="7531100" y="3873106"/>
            <a:ext cx="1308100" cy="546100"/>
          </a:xfrm>
          <a:prstGeom prst="rect">
            <a:avLst/>
          </a:prstGeom>
        </p:spPr>
      </p:pic>
      <p:pic>
        <p:nvPicPr>
          <p:cNvPr id="3" name="Picture 2" descr="A picture containing text, diagram, line, plot&#10;&#10;Description automatically generated">
            <a:extLst>
              <a:ext uri="{FF2B5EF4-FFF2-40B4-BE49-F238E27FC236}">
                <a16:creationId xmlns:a16="http://schemas.microsoft.com/office/drawing/2014/main" id="{D9435994-C2D1-AE49-E820-E714E242EEF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42749" y="1961756"/>
            <a:ext cx="1962150" cy="2457450"/>
          </a:xfrm>
          <a:prstGeom prst="rect">
            <a:avLst/>
          </a:prstGeom>
          <a:ln w="6350">
            <a:solidFill>
              <a:schemeClr val="tx1">
                <a:lumMod val="50000"/>
              </a:schemeClr>
            </a:solidFill>
          </a:ln>
        </p:spPr>
      </p:pic>
      <p:pic>
        <p:nvPicPr>
          <p:cNvPr id="9" name="Picture 8" descr="A graph of excitation energy&#10;&#10;Description automatically generated with medium confidence">
            <a:extLst>
              <a:ext uri="{FF2B5EF4-FFF2-40B4-BE49-F238E27FC236}">
                <a16:creationId xmlns:a16="http://schemas.microsoft.com/office/drawing/2014/main" id="{1283E52E-EE0A-1E6D-22E9-89504F6AB83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69066" y="1961756"/>
            <a:ext cx="1896978" cy="2457450"/>
          </a:xfrm>
          <a:prstGeom prst="rect">
            <a:avLst/>
          </a:prstGeom>
          <a:ln w="6350">
            <a:solidFill>
              <a:schemeClr val="tx1">
                <a:lumMod val="50000"/>
              </a:schemeClr>
            </a:solidFill>
          </a:ln>
        </p:spPr>
      </p:pic>
    </p:spTree>
    <p:extLst>
      <p:ext uri="{BB962C8B-B14F-4D97-AF65-F5344CB8AC3E}">
        <p14:creationId xmlns:p14="http://schemas.microsoft.com/office/powerpoint/2010/main" val="4634520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D87824F-0AD5-5004-1CCF-48CE80F228E0}"/>
              </a:ext>
            </a:extLst>
          </p:cNvPr>
          <p:cNvSpPr>
            <a:spLocks noGrp="1"/>
          </p:cNvSpPr>
          <p:nvPr>
            <p:ph type="sldNum" sz="quarter" idx="13"/>
          </p:nvPr>
        </p:nvSpPr>
        <p:spPr/>
        <p:txBody>
          <a:bodyPr/>
          <a:lstStyle/>
          <a:p>
            <a:fld id="{AEFAAC5A-9C4F-4278-920D-DF2BAB595749}" type="slidenum">
              <a:rPr lang="en-US" smtClean="0"/>
              <a:pPr/>
              <a:t>13</a:t>
            </a:fld>
            <a:endParaRPr lang="en-US" dirty="0"/>
          </a:p>
        </p:txBody>
      </p:sp>
      <p:sp>
        <p:nvSpPr>
          <p:cNvPr id="6" name="TextBox 5">
            <a:extLst>
              <a:ext uri="{FF2B5EF4-FFF2-40B4-BE49-F238E27FC236}">
                <a16:creationId xmlns:a16="http://schemas.microsoft.com/office/drawing/2014/main" id="{C0D397E2-FE77-B3B7-B9ED-266349F99761}"/>
              </a:ext>
            </a:extLst>
          </p:cNvPr>
          <p:cNvSpPr txBox="1"/>
          <p:nvPr/>
        </p:nvSpPr>
        <p:spPr>
          <a:xfrm>
            <a:off x="304800" y="91440"/>
            <a:ext cx="8534400" cy="538609"/>
          </a:xfrm>
          <a:prstGeom prst="rect">
            <a:avLst/>
          </a:prstGeom>
          <a:noFill/>
        </p:spPr>
        <p:txBody>
          <a:bodyPr wrap="square" rtlCol="0">
            <a:spAutoFit/>
          </a:bodyPr>
          <a:lstStyle/>
          <a:p>
            <a:r>
              <a:rPr lang="en-US" sz="2800" b="1" i="1" dirty="0">
                <a:solidFill>
                  <a:srgbClr val="000000"/>
                </a:solidFill>
                <a:latin typeface="Avenir Next" panose="020B0503020202020204" pitchFamily="34" charset="0"/>
              </a:rPr>
              <a:t>First AT-TPC campaign at ATLAS</a:t>
            </a:r>
          </a:p>
        </p:txBody>
      </p:sp>
      <p:sp>
        <p:nvSpPr>
          <p:cNvPr id="7" name="TextBox 6">
            <a:extLst>
              <a:ext uri="{FF2B5EF4-FFF2-40B4-BE49-F238E27FC236}">
                <a16:creationId xmlns:a16="http://schemas.microsoft.com/office/drawing/2014/main" id="{CE106EE0-38BC-409C-70D1-1C603928D546}"/>
              </a:ext>
            </a:extLst>
          </p:cNvPr>
          <p:cNvSpPr txBox="1"/>
          <p:nvPr/>
        </p:nvSpPr>
        <p:spPr>
          <a:xfrm>
            <a:off x="304800" y="548640"/>
            <a:ext cx="8731624" cy="646331"/>
          </a:xfrm>
          <a:prstGeom prst="rect">
            <a:avLst/>
          </a:prstGeom>
          <a:noFill/>
        </p:spPr>
        <p:txBody>
          <a:bodyPr wrap="square" rtlCol="0">
            <a:spAutoFit/>
          </a:bodyPr>
          <a:lstStyle/>
          <a:p>
            <a:r>
              <a:rPr lang="en-US" dirty="0">
                <a:solidFill>
                  <a:schemeClr val="tx1">
                    <a:lumMod val="50000"/>
                  </a:schemeClr>
                </a:solidFill>
                <a:latin typeface="Avenir Next Medium" panose="020B0503020202020204" pitchFamily="34" charset="0"/>
              </a:rPr>
              <a:t>Bringing HELIOS and SOLARIS under a common mechanical infrastructure to take advantage of the AT-TPC and other auxiliary detectors at both ATLAS and FRIB</a:t>
            </a:r>
            <a:endParaRPr lang="en-US" baseline="30000" dirty="0">
              <a:solidFill>
                <a:schemeClr val="tx1">
                  <a:lumMod val="50000"/>
                </a:schemeClr>
              </a:solidFill>
              <a:latin typeface="Avenir Next Medium" panose="020B0503020202020204" pitchFamily="34" charset="0"/>
            </a:endParaRPr>
          </a:p>
        </p:txBody>
      </p:sp>
      <p:sp>
        <p:nvSpPr>
          <p:cNvPr id="8" name="TextBox 7">
            <a:extLst>
              <a:ext uri="{FF2B5EF4-FFF2-40B4-BE49-F238E27FC236}">
                <a16:creationId xmlns:a16="http://schemas.microsoft.com/office/drawing/2014/main" id="{C85B45A5-EA5F-60BF-F3F1-4D5F550A5A98}"/>
              </a:ext>
            </a:extLst>
          </p:cNvPr>
          <p:cNvSpPr txBox="1"/>
          <p:nvPr/>
        </p:nvSpPr>
        <p:spPr>
          <a:xfrm>
            <a:off x="466165" y="4532797"/>
            <a:ext cx="4038599" cy="246221"/>
          </a:xfrm>
          <a:prstGeom prst="rect">
            <a:avLst/>
          </a:prstGeom>
          <a:solidFill>
            <a:srgbClr val="FFFF00"/>
          </a:solidFill>
          <a:ln>
            <a:solidFill>
              <a:srgbClr val="000000"/>
            </a:solidFill>
          </a:ln>
          <a:effectLst/>
        </p:spPr>
        <p:txBody>
          <a:bodyPr wrap="square" rtlCol="0">
            <a:spAutoFit/>
          </a:bodyPr>
          <a:lstStyle/>
          <a:p>
            <a:pPr algn="ctr"/>
            <a:r>
              <a:rPr lang="en-US" sz="1000" i="1" dirty="0">
                <a:solidFill>
                  <a:srgbClr val="000000"/>
                </a:solidFill>
                <a:latin typeface="Avenir Next" panose="020B0503020202020204" pitchFamily="34" charset="0"/>
              </a:rPr>
              <a:t>Argonne-FRIB-University of Santiago de Compostela collaboration</a:t>
            </a:r>
          </a:p>
        </p:txBody>
      </p:sp>
      <p:pic>
        <p:nvPicPr>
          <p:cNvPr id="9" name="Picture 8">
            <a:extLst>
              <a:ext uri="{FF2B5EF4-FFF2-40B4-BE49-F238E27FC236}">
                <a16:creationId xmlns:a16="http://schemas.microsoft.com/office/drawing/2014/main" id="{FE552275-E492-D0FD-6F9D-67528DE96E0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91603" y="1229849"/>
            <a:ext cx="4758018" cy="3244103"/>
          </a:xfrm>
          <a:prstGeom prst="rect">
            <a:avLst/>
          </a:prstGeom>
        </p:spPr>
      </p:pic>
      <p:pic>
        <p:nvPicPr>
          <p:cNvPr id="12" name="Picture 11">
            <a:extLst>
              <a:ext uri="{FF2B5EF4-FFF2-40B4-BE49-F238E27FC236}">
                <a16:creationId xmlns:a16="http://schemas.microsoft.com/office/drawing/2014/main" id="{8D5A3EA8-F6CA-0DFB-EFA7-A7DDCA3FFCF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5800" y="1576301"/>
            <a:ext cx="7772400" cy="2315684"/>
          </a:xfrm>
          <a:prstGeom prst="rect">
            <a:avLst/>
          </a:prstGeom>
        </p:spPr>
      </p:pic>
    </p:spTree>
    <p:extLst>
      <p:ext uri="{BB962C8B-B14F-4D97-AF65-F5344CB8AC3E}">
        <p14:creationId xmlns:p14="http://schemas.microsoft.com/office/powerpoint/2010/main" val="13020395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5288AB-A03C-03D9-9DE2-958060B69906}"/>
              </a:ext>
            </a:extLst>
          </p:cNvPr>
          <p:cNvPicPr>
            <a:picLocks noChangeAspect="1"/>
          </p:cNvPicPr>
          <p:nvPr/>
        </p:nvPicPr>
        <p:blipFill>
          <a:blip r:embed="rId3"/>
          <a:stretch>
            <a:fillRect/>
          </a:stretch>
        </p:blipFill>
        <p:spPr>
          <a:xfrm>
            <a:off x="1904261" y="848915"/>
            <a:ext cx="5198561" cy="1907135"/>
          </a:xfrm>
          <a:prstGeom prst="rect">
            <a:avLst/>
          </a:prstGeom>
        </p:spPr>
      </p:pic>
      <p:sp>
        <p:nvSpPr>
          <p:cNvPr id="2" name="Title 1"/>
          <p:cNvSpPr>
            <a:spLocks noGrp="1"/>
          </p:cNvSpPr>
          <p:nvPr>
            <p:ph type="title"/>
          </p:nvPr>
        </p:nvSpPr>
        <p:spPr>
          <a:xfrm>
            <a:off x="1022774" y="425944"/>
            <a:ext cx="5883060" cy="248468"/>
          </a:xfrm>
        </p:spPr>
        <p:txBody>
          <a:bodyPr/>
          <a:lstStyle/>
          <a:p>
            <a:r>
              <a:rPr lang="en-US" dirty="0"/>
              <a:t>ATLAS Facility performance</a:t>
            </a:r>
          </a:p>
        </p:txBody>
      </p:sp>
      <p:sp>
        <p:nvSpPr>
          <p:cNvPr id="4" name="Slide Number Placeholder 3"/>
          <p:cNvSpPr>
            <a:spLocks noGrp="1"/>
          </p:cNvSpPr>
          <p:nvPr>
            <p:ph type="sldNum" sz="quarter" idx="12"/>
          </p:nvPr>
        </p:nvSpPr>
        <p:spPr>
          <a:xfrm>
            <a:off x="4343400" y="6473709"/>
            <a:ext cx="457200" cy="182880"/>
          </a:xfrm>
          <a:prstGeom prst="rect">
            <a:avLst/>
          </a:prstGeom>
          <a:ln/>
        </p:spPr>
        <p:txBody>
          <a:bodyPr vert="horz" lIns="0" tIns="45720" rIns="0" bIns="0" rtlCol="0" anchor="b"/>
          <a:lstStyle>
            <a:defPPr>
              <a:defRPr lang="en-US"/>
            </a:defPPr>
            <a:lvl1pPr marL="0" algn="ctr" defTabSz="914400" rtl="0" eaLnBrk="1" latinLnBrk="0" hangingPunct="1">
              <a:defRPr sz="10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8294B01-9356-4A99-BF43-1EB6DE2E19CF}" type="slidenum">
              <a:rPr lang="en-US" smtClean="0">
                <a:solidFill>
                  <a:srgbClr val="404040"/>
                </a:solidFill>
              </a:rPr>
              <a:pPr>
                <a:defRPr/>
              </a:pPr>
              <a:t>14</a:t>
            </a:fld>
            <a:endParaRPr lang="en-US" dirty="0">
              <a:solidFill>
                <a:srgbClr val="47484A">
                  <a:lumMod val="50000"/>
                </a:srgbClr>
              </a:solidFill>
              <a:latin typeface="Arial"/>
            </a:endParaRPr>
          </a:p>
        </p:txBody>
      </p:sp>
      <p:sp>
        <p:nvSpPr>
          <p:cNvPr id="7" name="Text Box 227"/>
          <p:cNvSpPr txBox="1">
            <a:spLocks noChangeArrowheads="1"/>
          </p:cNvSpPr>
          <p:nvPr/>
        </p:nvSpPr>
        <p:spPr bwMode="auto">
          <a:xfrm>
            <a:off x="1904261" y="3163284"/>
            <a:ext cx="507326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spcBef>
                <a:spcPct val="20000"/>
              </a:spcBef>
              <a:buClr>
                <a:srgbClr val="1F497D"/>
              </a:buClr>
              <a:buFont typeface="Wingdings" pitchFamily="2" charset="2"/>
              <a:buChar char="§"/>
              <a:defRPr>
                <a:solidFill>
                  <a:schemeClr val="tx1"/>
                </a:solidFill>
                <a:latin typeface="Calibri" pitchFamily="34" charset="0"/>
              </a:defRPr>
            </a:lvl1pPr>
            <a:lvl2pPr marL="742950" indent="-285750" eaLnBrk="0" hangingPunct="0">
              <a:spcBef>
                <a:spcPct val="20000"/>
              </a:spcBef>
              <a:buClr>
                <a:srgbClr val="1F497D"/>
              </a:buClr>
              <a:buChar char="–"/>
              <a:defRPr sz="1600">
                <a:solidFill>
                  <a:schemeClr val="tx1"/>
                </a:solidFill>
                <a:latin typeface="Calibri" pitchFamily="34" charset="0"/>
              </a:defRPr>
            </a:lvl2pPr>
            <a:lvl3pPr marL="1143000" indent="-228600" eaLnBrk="0" hangingPunct="0">
              <a:spcBef>
                <a:spcPct val="20000"/>
              </a:spcBef>
              <a:buClr>
                <a:srgbClr val="1F497D"/>
              </a:buClr>
              <a:buChar char="•"/>
              <a:defRPr sz="1400">
                <a:solidFill>
                  <a:schemeClr val="tx1"/>
                </a:solidFill>
                <a:latin typeface="Calibri" pitchFamily="34" charset="0"/>
              </a:defRPr>
            </a:lvl3pPr>
            <a:lvl4pPr marL="1600200" indent="-228600" eaLnBrk="0" hangingPunct="0">
              <a:spcBef>
                <a:spcPct val="20000"/>
              </a:spcBef>
              <a:buClr>
                <a:srgbClr val="1F497D"/>
              </a:buClr>
              <a:buChar char="–"/>
              <a:defRPr sz="1400">
                <a:solidFill>
                  <a:schemeClr val="tx1"/>
                </a:solidFill>
                <a:latin typeface="Calibri" pitchFamily="34" charset="0"/>
              </a:defRPr>
            </a:lvl4pPr>
            <a:lvl5pPr marL="2057400" indent="-228600" eaLnBrk="0" hangingPunct="0">
              <a:spcBef>
                <a:spcPct val="20000"/>
              </a:spcBef>
              <a:buClr>
                <a:srgbClr val="1F497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9pPr>
          </a:lstStyle>
          <a:p>
            <a:pPr marL="90407" indent="-90407" defTabSz="685750" eaLnBrk="1" fontAlgn="base" hangingPunct="1">
              <a:spcBef>
                <a:spcPts val="191"/>
              </a:spcBef>
              <a:spcAft>
                <a:spcPct val="0"/>
              </a:spcAft>
              <a:buClrTx/>
            </a:pPr>
            <a:r>
              <a:rPr lang="en-US" altLang="en-US" sz="1000" dirty="0">
                <a:solidFill>
                  <a:srgbClr val="003399"/>
                </a:solidFill>
                <a:latin typeface="Arial"/>
                <a:ea typeface="PMingLiU" pitchFamily="18" charset="-120"/>
              </a:rPr>
              <a:t>FY20: operating hours reduced due to COVID-19 shutdown for 3 months followed by restart at 5 days/</a:t>
            </a:r>
            <a:r>
              <a:rPr lang="en-US" altLang="en-US" sz="1000" dirty="0" err="1">
                <a:solidFill>
                  <a:srgbClr val="003399"/>
                </a:solidFill>
                <a:latin typeface="Arial"/>
                <a:ea typeface="PMingLiU" pitchFamily="18" charset="-120"/>
              </a:rPr>
              <a:t>wk</a:t>
            </a:r>
            <a:r>
              <a:rPr lang="en-US" altLang="en-US" sz="1000" dirty="0">
                <a:solidFill>
                  <a:srgbClr val="003399"/>
                </a:solidFill>
                <a:latin typeface="Arial"/>
                <a:ea typeface="PMingLiU" pitchFamily="18" charset="-120"/>
              </a:rPr>
              <a:t> without outside users </a:t>
            </a:r>
          </a:p>
          <a:p>
            <a:pPr marL="90407" indent="-90407" defTabSz="685750" eaLnBrk="1" fontAlgn="base" hangingPunct="1">
              <a:spcBef>
                <a:spcPts val="191"/>
              </a:spcBef>
              <a:spcAft>
                <a:spcPct val="0"/>
              </a:spcAft>
              <a:buClrTx/>
            </a:pPr>
            <a:r>
              <a:rPr lang="en-US" altLang="en-US" sz="1000" dirty="0">
                <a:solidFill>
                  <a:srgbClr val="003399"/>
                </a:solidFill>
                <a:latin typeface="Arial"/>
                <a:ea typeface="PMingLiU" pitchFamily="18" charset="-120"/>
              </a:rPr>
              <a:t>FY21: targeted </a:t>
            </a:r>
            <a:r>
              <a:rPr lang="en-US" altLang="en-US" sz="1000" dirty="0">
                <a:solidFill>
                  <a:srgbClr val="007836"/>
                </a:solidFill>
                <a:latin typeface="Arial"/>
                <a:ea typeface="PMingLiU" pitchFamily="18" charset="-120"/>
              </a:rPr>
              <a:t>5350</a:t>
            </a:r>
            <a:r>
              <a:rPr lang="en-US" altLang="en-US" sz="1000" dirty="0">
                <a:solidFill>
                  <a:srgbClr val="003399"/>
                </a:solidFill>
                <a:latin typeface="Arial"/>
                <a:ea typeface="PMingLiU" pitchFamily="18" charset="-120"/>
              </a:rPr>
              <a:t> hours for ATLAS due to budget reduction and to allow removal of 109 MHz cryostat</a:t>
            </a:r>
          </a:p>
          <a:p>
            <a:pPr marL="90407" indent="-90407" defTabSz="685750" eaLnBrk="1" fontAlgn="base" hangingPunct="1">
              <a:spcBef>
                <a:spcPts val="191"/>
              </a:spcBef>
              <a:spcAft>
                <a:spcPct val="0"/>
              </a:spcAft>
              <a:buClrTx/>
            </a:pPr>
            <a:r>
              <a:rPr lang="en-US" altLang="en-US" sz="1000" dirty="0">
                <a:solidFill>
                  <a:srgbClr val="003399"/>
                </a:solidFill>
                <a:latin typeface="Arial"/>
                <a:ea typeface="PMingLiU" pitchFamily="18" charset="-120"/>
              </a:rPr>
              <a:t>FY22: targeted </a:t>
            </a:r>
            <a:r>
              <a:rPr lang="en-US" altLang="en-US" sz="1000" dirty="0">
                <a:solidFill>
                  <a:srgbClr val="007836"/>
                </a:solidFill>
                <a:latin typeface="Arial"/>
                <a:ea typeface="PMingLiU" pitchFamily="18" charset="-120"/>
              </a:rPr>
              <a:t>5800</a:t>
            </a:r>
            <a:r>
              <a:rPr lang="en-US" altLang="en-US" sz="1000" dirty="0">
                <a:solidFill>
                  <a:srgbClr val="003399"/>
                </a:solidFill>
                <a:latin typeface="Arial"/>
                <a:ea typeface="PMingLiU" pitchFamily="18" charset="-120"/>
              </a:rPr>
              <a:t> hours for ATLAS due to reduced budget and to allow reinstallation of 109 MHz cryostat</a:t>
            </a:r>
          </a:p>
          <a:p>
            <a:pPr marL="90407" indent="-90407" defTabSz="685750" eaLnBrk="1" fontAlgn="base" hangingPunct="1">
              <a:spcBef>
                <a:spcPts val="191"/>
              </a:spcBef>
              <a:spcAft>
                <a:spcPct val="0"/>
              </a:spcAft>
              <a:buClrTx/>
            </a:pPr>
            <a:r>
              <a:rPr lang="en-US" altLang="en-US" sz="1000" dirty="0">
                <a:solidFill>
                  <a:srgbClr val="003399"/>
                </a:solidFill>
                <a:latin typeface="Arial"/>
                <a:ea typeface="PMingLiU" pitchFamily="18" charset="-120"/>
              </a:rPr>
              <a:t>FY23 – FY28 : </a:t>
            </a:r>
            <a:r>
              <a:rPr lang="en-US" altLang="en-US" sz="1000" dirty="0">
                <a:solidFill>
                  <a:srgbClr val="C00000"/>
                </a:solidFill>
                <a:latin typeface="Arial"/>
                <a:ea typeface="PMingLiU" pitchFamily="18" charset="-120"/>
              </a:rPr>
              <a:t>planned for 5950 delivered hours for ATLAS in FY23, will be returning to &gt; 6000 hours/year starting in FY24</a:t>
            </a:r>
          </a:p>
        </p:txBody>
      </p:sp>
      <p:grpSp>
        <p:nvGrpSpPr>
          <p:cNvPr id="10" name="Group 9">
            <a:extLst>
              <a:ext uri="{FF2B5EF4-FFF2-40B4-BE49-F238E27FC236}">
                <a16:creationId xmlns:a16="http://schemas.microsoft.com/office/drawing/2014/main" id="{4A86C67D-948A-AA14-7D07-BE0BF72EFD86}"/>
              </a:ext>
            </a:extLst>
          </p:cNvPr>
          <p:cNvGrpSpPr/>
          <p:nvPr/>
        </p:nvGrpSpPr>
        <p:grpSpPr>
          <a:xfrm>
            <a:off x="1533218" y="2282089"/>
            <a:ext cx="5815208" cy="746176"/>
            <a:chOff x="620038" y="2669850"/>
            <a:chExt cx="7753611" cy="994901"/>
          </a:xfrm>
        </p:grpSpPr>
        <p:sp>
          <p:nvSpPr>
            <p:cNvPr id="3" name="Rectangle 2">
              <a:extLst>
                <a:ext uri="{FF2B5EF4-FFF2-40B4-BE49-F238E27FC236}">
                  <a16:creationId xmlns:a16="http://schemas.microsoft.com/office/drawing/2014/main" id="{975D8C5F-5411-79AF-91C9-BB7E7B2B3027}"/>
                </a:ext>
              </a:extLst>
            </p:cNvPr>
            <p:cNvSpPr/>
            <p:nvPr/>
          </p:nvSpPr>
          <p:spPr>
            <a:xfrm>
              <a:off x="1352811" y="2669850"/>
              <a:ext cx="6494745" cy="200416"/>
            </a:xfrm>
            <a:prstGeom prst="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85784"/>
              <a:endParaRPr lang="en-US" sz="1350" dirty="0">
                <a:solidFill>
                  <a:srgbClr val="FFFFFF"/>
                </a:solidFill>
                <a:highlight>
                  <a:srgbClr val="0000FF"/>
                </a:highlight>
                <a:latin typeface="Arial"/>
              </a:endParaRPr>
            </a:p>
          </p:txBody>
        </p:sp>
        <p:sp>
          <p:nvSpPr>
            <p:cNvPr id="6" name="TextBox 5">
              <a:extLst>
                <a:ext uri="{FF2B5EF4-FFF2-40B4-BE49-F238E27FC236}">
                  <a16:creationId xmlns:a16="http://schemas.microsoft.com/office/drawing/2014/main" id="{D0BDBA2E-4380-E9EA-F310-B5FD1CF6447E}"/>
                </a:ext>
              </a:extLst>
            </p:cNvPr>
            <p:cNvSpPr txBox="1"/>
            <p:nvPr/>
          </p:nvSpPr>
          <p:spPr>
            <a:xfrm>
              <a:off x="620038" y="3356975"/>
              <a:ext cx="7753611" cy="307776"/>
            </a:xfrm>
            <a:prstGeom prst="rect">
              <a:avLst/>
            </a:prstGeom>
            <a:noFill/>
            <a:ln>
              <a:solidFill>
                <a:srgbClr val="C00000"/>
              </a:solidFill>
            </a:ln>
          </p:spPr>
          <p:txBody>
            <a:bodyPr wrap="square" rtlCol="0">
              <a:spAutoFit/>
            </a:bodyPr>
            <a:lstStyle/>
            <a:p>
              <a:pPr defTabSz="685784"/>
              <a:r>
                <a:rPr lang="en-US" sz="900" b="1" dirty="0">
                  <a:solidFill>
                    <a:srgbClr val="C00000"/>
                  </a:solidFill>
                  <a:latin typeface="Arial"/>
                </a:rPr>
                <a:t>ATLAS+CARIBU delivered hours       </a:t>
              </a:r>
              <a:r>
                <a:rPr lang="en-US" sz="750" b="1" dirty="0">
                  <a:solidFill>
                    <a:srgbClr val="C00000"/>
                  </a:solidFill>
                  <a:latin typeface="Arial"/>
                </a:rPr>
                <a:t>8980        7728        6399         7841         5390         6811        8690 </a:t>
              </a:r>
            </a:p>
          </p:txBody>
        </p:sp>
      </p:grpSp>
    </p:spTree>
    <p:extLst>
      <p:ext uri="{BB962C8B-B14F-4D97-AF65-F5344CB8AC3E}">
        <p14:creationId xmlns:p14="http://schemas.microsoft.com/office/powerpoint/2010/main" val="156746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9"/>
          <p:cNvSpPr txBox="1">
            <a:spLocks noChangeArrowheads="1"/>
          </p:cNvSpPr>
          <p:nvPr/>
        </p:nvSpPr>
        <p:spPr bwMode="auto">
          <a:xfrm>
            <a:off x="7387477" y="1414042"/>
            <a:ext cx="1634164" cy="1754326"/>
          </a:xfrm>
          <a:prstGeom prst="rect">
            <a:avLst/>
          </a:prstGeom>
          <a:noFill/>
          <a:ln w="9525">
            <a:noFill/>
            <a:miter lim="800000"/>
            <a:headEnd/>
            <a:tailEnd/>
          </a:ln>
        </p:spPr>
        <p:txBody>
          <a:bodyPr wrap="square">
            <a:spAutoFit/>
          </a:bodyPr>
          <a:lstStyle/>
          <a:p>
            <a:pPr>
              <a:defRPr/>
            </a:pPr>
            <a:r>
              <a:rPr lang="en-US" sz="900" b="1" u="sng" kern="0" dirty="0">
                <a:solidFill>
                  <a:sysClr val="windowText" lastClr="000000"/>
                </a:solidFill>
                <a:latin typeface="Arial" pitchFamily="34" charset="0"/>
                <a:cs typeface="Arial" pitchFamily="34" charset="0"/>
              </a:rPr>
              <a:t>PAC Statistics</a:t>
            </a:r>
            <a:r>
              <a:rPr lang="en-US" sz="900" kern="0" dirty="0">
                <a:solidFill>
                  <a:sysClr val="windowText" lastClr="000000"/>
                </a:solidFill>
                <a:latin typeface="Arial" pitchFamily="34" charset="0"/>
                <a:cs typeface="Arial" pitchFamily="34" charset="0"/>
              </a:rPr>
              <a:t>:</a:t>
            </a:r>
            <a:endParaRPr lang="en-US" sz="900" u="sng" kern="0" dirty="0">
              <a:solidFill>
                <a:sysClr val="windowText" lastClr="000000"/>
              </a:solidFill>
              <a:latin typeface="Arial" pitchFamily="34" charset="0"/>
              <a:cs typeface="Arial" pitchFamily="34" charset="0"/>
            </a:endParaRPr>
          </a:p>
          <a:p>
            <a:pPr>
              <a:buFont typeface="Arial" pitchFamily="34" charset="0"/>
              <a:buChar char="•"/>
              <a:defRPr/>
            </a:pPr>
            <a:r>
              <a:rPr lang="en-US" sz="900" kern="0" dirty="0">
                <a:solidFill>
                  <a:sysClr val="windowText" lastClr="000000"/>
                </a:solidFill>
                <a:latin typeface="Arial" pitchFamily="34" charset="0"/>
                <a:cs typeface="Arial" pitchFamily="34" charset="0"/>
              </a:rPr>
              <a:t> Trends persist, i.e., high number of proposals &amp; oversubscription </a:t>
            </a:r>
          </a:p>
          <a:p>
            <a:pPr>
              <a:buFont typeface="Arial" pitchFamily="34" charset="0"/>
              <a:buChar char="•"/>
              <a:defRPr/>
            </a:pPr>
            <a:r>
              <a:rPr lang="en-US" sz="900" kern="0" dirty="0">
                <a:solidFill>
                  <a:sysClr val="windowText" lastClr="000000"/>
                </a:solidFill>
                <a:latin typeface="Arial" pitchFamily="34" charset="0"/>
                <a:cs typeface="Arial" pitchFamily="34" charset="0"/>
              </a:rPr>
              <a:t> Continue to operate with priority I &amp; II modes to optimize efficiency of program</a:t>
            </a:r>
          </a:p>
          <a:p>
            <a:pPr>
              <a:buFont typeface="Arial" pitchFamily="34" charset="0"/>
              <a:buChar char="•"/>
              <a:defRPr/>
            </a:pPr>
            <a:r>
              <a:rPr lang="en-US" sz="900" kern="0" dirty="0">
                <a:solidFill>
                  <a:sysClr val="windowText" lastClr="000000"/>
                </a:solidFill>
                <a:latin typeface="Arial" pitchFamily="34" charset="0"/>
                <a:cs typeface="Arial" pitchFamily="34" charset="0"/>
              </a:rPr>
              <a:t> keep enough backlog to allow additional needed flexibility in scheduling</a:t>
            </a:r>
          </a:p>
          <a:p>
            <a:pPr>
              <a:defRPr/>
            </a:pPr>
            <a:endParaRPr lang="en-US" sz="900" kern="0" dirty="0">
              <a:solidFill>
                <a:srgbClr val="003FE3"/>
              </a:solidFill>
              <a:latin typeface="Arial" pitchFamily="34" charset="0"/>
              <a:cs typeface="Arial" pitchFamily="34" charset="0"/>
            </a:endParaRPr>
          </a:p>
        </p:txBody>
      </p:sp>
      <p:sp>
        <p:nvSpPr>
          <p:cNvPr id="14" name="Slide Number Placeholder 13"/>
          <p:cNvSpPr>
            <a:spLocks noGrp="1"/>
          </p:cNvSpPr>
          <p:nvPr>
            <p:ph type="sldNum" sz="quarter" idx="4294967295"/>
          </p:nvPr>
        </p:nvSpPr>
        <p:spPr>
          <a:xfrm>
            <a:off x="4526487" y="4299591"/>
            <a:ext cx="203799" cy="154037"/>
          </a:xfrm>
          <a:prstGeom prst="rect">
            <a:avLst/>
          </a:prstGeom>
        </p:spPr>
        <p:txBody>
          <a:bodyPr/>
          <a:lstStyle/>
          <a:p>
            <a:pPr>
              <a:defRPr/>
            </a:pPr>
            <a:fld id="{04756E14-BDB9-4809-B7CF-BE96EF8FB847}" type="slidenum">
              <a:rPr lang="en-US" smtClean="0">
                <a:solidFill>
                  <a:schemeClr val="tx1">
                    <a:lumMod val="50000"/>
                  </a:schemeClr>
                </a:solidFill>
              </a:rPr>
              <a:pPr>
                <a:defRPr/>
              </a:pPr>
              <a:t>15</a:t>
            </a:fld>
            <a:endParaRPr lang="en-US" dirty="0">
              <a:solidFill>
                <a:schemeClr val="tx1">
                  <a:lumMod val="50000"/>
                </a:schemeClr>
              </a:solidFill>
            </a:endParaRPr>
          </a:p>
        </p:txBody>
      </p:sp>
      <p:sp>
        <p:nvSpPr>
          <p:cNvPr id="6" name="Rectangle 2"/>
          <p:cNvSpPr>
            <a:spLocks noGrp="1" noChangeArrowheads="1"/>
          </p:cNvSpPr>
          <p:nvPr>
            <p:ph type="title"/>
          </p:nvPr>
        </p:nvSpPr>
        <p:spPr>
          <a:xfrm>
            <a:off x="1429687" y="807243"/>
            <a:ext cx="5553579" cy="201853"/>
          </a:xfrm>
        </p:spPr>
        <p:txBody>
          <a:bodyPr/>
          <a:lstStyle/>
          <a:p>
            <a:r>
              <a:rPr lang="en-US" altLang="en-US" dirty="0"/>
              <a:t>PAC Statistics</a:t>
            </a:r>
          </a:p>
        </p:txBody>
      </p:sp>
      <p:graphicFrame>
        <p:nvGraphicFramePr>
          <p:cNvPr id="2" name="Chart 1">
            <a:extLst>
              <a:ext uri="{FF2B5EF4-FFF2-40B4-BE49-F238E27FC236}">
                <a16:creationId xmlns:a16="http://schemas.microsoft.com/office/drawing/2014/main" id="{A824C955-1C0B-EA9F-EF8F-A5CD774B1885}"/>
              </a:ext>
            </a:extLst>
          </p:cNvPr>
          <p:cNvGraphicFramePr>
            <a:graphicFrameLocks/>
          </p:cNvGraphicFramePr>
          <p:nvPr>
            <p:extLst>
              <p:ext uri="{D42A27DB-BD31-4B8C-83A1-F6EECF244321}">
                <p14:modId xmlns:p14="http://schemas.microsoft.com/office/powerpoint/2010/main" val="1809799083"/>
              </p:ext>
            </p:extLst>
          </p:nvPr>
        </p:nvGraphicFramePr>
        <p:xfrm>
          <a:off x="1033075" y="1062468"/>
          <a:ext cx="6100969" cy="33911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86827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7721" y="273422"/>
            <a:ext cx="7333989" cy="466283"/>
          </a:xfrm>
        </p:spPr>
        <p:txBody>
          <a:bodyPr/>
          <a:lstStyle/>
          <a:p>
            <a:r>
              <a:rPr lang="en-US" dirty="0"/>
              <a:t>Type of Beams requested by users</a:t>
            </a:r>
          </a:p>
        </p:txBody>
      </p:sp>
      <p:sp>
        <p:nvSpPr>
          <p:cNvPr id="4" name="Slide Number Placeholder 3"/>
          <p:cNvSpPr>
            <a:spLocks noGrp="1"/>
          </p:cNvSpPr>
          <p:nvPr>
            <p:ph type="sldNum" sz="quarter" idx="13"/>
          </p:nvPr>
        </p:nvSpPr>
        <p:spPr/>
        <p:txBody>
          <a:bodyPr/>
          <a:lstStyle/>
          <a:p>
            <a:fld id="{AEFAAC5A-9C4F-4278-920D-DF2BAB595749}" type="slidenum">
              <a:rPr lang="en-US" smtClean="0"/>
              <a:pPr/>
              <a:t>16</a:t>
            </a:fld>
            <a:endParaRPr lang="en-US" dirty="0"/>
          </a:p>
        </p:txBody>
      </p:sp>
      <p:pic>
        <p:nvPicPr>
          <p:cNvPr id="14" name="Picture 13">
            <a:extLst>
              <a:ext uri="{FF2B5EF4-FFF2-40B4-BE49-F238E27FC236}">
                <a16:creationId xmlns:a16="http://schemas.microsoft.com/office/drawing/2014/main" id="{623FD7FC-89A9-45B1-87D7-D79CAE9796D1}"/>
              </a:ext>
            </a:extLst>
          </p:cNvPr>
          <p:cNvPicPr>
            <a:picLocks noChangeAspect="1"/>
          </p:cNvPicPr>
          <p:nvPr/>
        </p:nvPicPr>
        <p:blipFill>
          <a:blip r:embed="rId3"/>
          <a:stretch>
            <a:fillRect/>
          </a:stretch>
        </p:blipFill>
        <p:spPr>
          <a:xfrm>
            <a:off x="1604808" y="782455"/>
            <a:ext cx="2967191" cy="1835929"/>
          </a:xfrm>
          <a:prstGeom prst="rect">
            <a:avLst/>
          </a:prstGeom>
        </p:spPr>
      </p:pic>
      <p:pic>
        <p:nvPicPr>
          <p:cNvPr id="15" name="Picture 14">
            <a:extLst>
              <a:ext uri="{FF2B5EF4-FFF2-40B4-BE49-F238E27FC236}">
                <a16:creationId xmlns:a16="http://schemas.microsoft.com/office/drawing/2014/main" id="{29F537FE-CEAE-4FFC-A497-3831339F5971}"/>
              </a:ext>
            </a:extLst>
          </p:cNvPr>
          <p:cNvPicPr>
            <a:picLocks noChangeAspect="1"/>
          </p:cNvPicPr>
          <p:nvPr/>
        </p:nvPicPr>
        <p:blipFill>
          <a:blip r:embed="rId4"/>
          <a:stretch>
            <a:fillRect/>
          </a:stretch>
        </p:blipFill>
        <p:spPr>
          <a:xfrm>
            <a:off x="4572001" y="784296"/>
            <a:ext cx="2967191" cy="1837887"/>
          </a:xfrm>
          <a:prstGeom prst="rect">
            <a:avLst/>
          </a:prstGeom>
        </p:spPr>
      </p:pic>
      <p:pic>
        <p:nvPicPr>
          <p:cNvPr id="16" name="Picture 15">
            <a:extLst>
              <a:ext uri="{FF2B5EF4-FFF2-40B4-BE49-F238E27FC236}">
                <a16:creationId xmlns:a16="http://schemas.microsoft.com/office/drawing/2014/main" id="{4E361D37-DDE5-4326-A306-541CB1DB0C8D}"/>
              </a:ext>
            </a:extLst>
          </p:cNvPr>
          <p:cNvPicPr>
            <a:picLocks noChangeAspect="1"/>
          </p:cNvPicPr>
          <p:nvPr/>
        </p:nvPicPr>
        <p:blipFill>
          <a:blip r:embed="rId5"/>
          <a:stretch>
            <a:fillRect/>
          </a:stretch>
        </p:blipFill>
        <p:spPr>
          <a:xfrm>
            <a:off x="299577" y="2764366"/>
            <a:ext cx="2969142" cy="1835929"/>
          </a:xfrm>
          <a:prstGeom prst="rect">
            <a:avLst/>
          </a:prstGeom>
        </p:spPr>
      </p:pic>
      <p:pic>
        <p:nvPicPr>
          <p:cNvPr id="17" name="Picture 16">
            <a:extLst>
              <a:ext uri="{FF2B5EF4-FFF2-40B4-BE49-F238E27FC236}">
                <a16:creationId xmlns:a16="http://schemas.microsoft.com/office/drawing/2014/main" id="{AF5BECD4-DB65-4E72-A13C-B257DC683857}"/>
              </a:ext>
            </a:extLst>
          </p:cNvPr>
          <p:cNvPicPr>
            <a:picLocks noChangeAspect="1"/>
          </p:cNvPicPr>
          <p:nvPr/>
        </p:nvPicPr>
        <p:blipFill>
          <a:blip r:embed="rId6"/>
          <a:stretch>
            <a:fillRect/>
          </a:stretch>
        </p:blipFill>
        <p:spPr>
          <a:xfrm>
            <a:off x="3268719" y="2764365"/>
            <a:ext cx="2969142" cy="1835929"/>
          </a:xfrm>
          <a:prstGeom prst="rect">
            <a:avLst/>
          </a:prstGeom>
        </p:spPr>
      </p:pic>
      <p:pic>
        <p:nvPicPr>
          <p:cNvPr id="5" name="Picture 4">
            <a:extLst>
              <a:ext uri="{FF2B5EF4-FFF2-40B4-BE49-F238E27FC236}">
                <a16:creationId xmlns:a16="http://schemas.microsoft.com/office/drawing/2014/main" id="{6A9F8F23-4913-B89B-28F1-9EFA3CEA5135}"/>
              </a:ext>
            </a:extLst>
          </p:cNvPr>
          <p:cNvPicPr>
            <a:picLocks noChangeAspect="1"/>
          </p:cNvPicPr>
          <p:nvPr/>
        </p:nvPicPr>
        <p:blipFill>
          <a:blip r:embed="rId7"/>
          <a:stretch>
            <a:fillRect/>
          </a:stretch>
        </p:blipFill>
        <p:spPr>
          <a:xfrm>
            <a:off x="6237861" y="2762407"/>
            <a:ext cx="2789031" cy="1837887"/>
          </a:xfrm>
          <a:prstGeom prst="rect">
            <a:avLst/>
          </a:prstGeom>
          <a:ln w="3175" cap="rnd">
            <a:solidFill>
              <a:schemeClr val="tx1">
                <a:lumMod val="60000"/>
                <a:lumOff val="40000"/>
              </a:schemeClr>
            </a:solidFill>
          </a:ln>
          <a:effectLst/>
        </p:spPr>
      </p:pic>
    </p:spTree>
    <p:extLst>
      <p:ext uri="{BB962C8B-B14F-4D97-AF65-F5344CB8AC3E}">
        <p14:creationId xmlns:p14="http://schemas.microsoft.com/office/powerpoint/2010/main" val="2908413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C4723D1-900A-417A-AEAF-3E40DB009C20}"/>
              </a:ext>
            </a:extLst>
          </p:cNvPr>
          <p:cNvPicPr>
            <a:picLocks noChangeAspect="1"/>
          </p:cNvPicPr>
          <p:nvPr/>
        </p:nvPicPr>
        <p:blipFill rotWithShape="1">
          <a:blip r:embed="rId2" cstate="hqprint">
            <a:grayscl/>
            <a:extLst>
              <a:ext uri="{28A0092B-C50C-407E-A947-70E740481C1C}">
                <a14:useLocalDpi xmlns:a14="http://schemas.microsoft.com/office/drawing/2010/main"/>
              </a:ext>
            </a:extLst>
          </a:blip>
          <a:srcRect t="15982" r="4128" b="25118"/>
          <a:stretch/>
        </p:blipFill>
        <p:spPr>
          <a:xfrm>
            <a:off x="1475575" y="1278108"/>
            <a:ext cx="5812619" cy="2682994"/>
          </a:xfrm>
          <a:prstGeom prst="rect">
            <a:avLst/>
          </a:prstGeom>
        </p:spPr>
      </p:pic>
      <p:sp>
        <p:nvSpPr>
          <p:cNvPr id="5" name="Title 4">
            <a:extLst>
              <a:ext uri="{FF2B5EF4-FFF2-40B4-BE49-F238E27FC236}">
                <a16:creationId xmlns:a16="http://schemas.microsoft.com/office/drawing/2014/main" id="{5689076E-6B57-4B79-967D-B3993689087E}"/>
              </a:ext>
            </a:extLst>
          </p:cNvPr>
          <p:cNvSpPr>
            <a:spLocks noGrp="1"/>
          </p:cNvSpPr>
          <p:nvPr>
            <p:ph type="title"/>
          </p:nvPr>
        </p:nvSpPr>
        <p:spPr>
          <a:xfrm>
            <a:off x="1432163" y="698238"/>
            <a:ext cx="6279676" cy="466283"/>
          </a:xfrm>
        </p:spPr>
        <p:txBody>
          <a:bodyPr/>
          <a:lstStyle/>
          <a:p>
            <a:r>
              <a:rPr lang="en-US" dirty="0"/>
              <a:t>ATLAS upgrades overview</a:t>
            </a:r>
          </a:p>
        </p:txBody>
      </p:sp>
      <p:sp>
        <p:nvSpPr>
          <p:cNvPr id="9" name="TextBox 8">
            <a:extLst>
              <a:ext uri="{FF2B5EF4-FFF2-40B4-BE49-F238E27FC236}">
                <a16:creationId xmlns:a16="http://schemas.microsoft.com/office/drawing/2014/main" id="{03F68852-FEEC-4183-8EBF-56CF5485F7AB}"/>
              </a:ext>
            </a:extLst>
          </p:cNvPr>
          <p:cNvSpPr txBox="1"/>
          <p:nvPr/>
        </p:nvSpPr>
        <p:spPr>
          <a:xfrm>
            <a:off x="1729018" y="4027762"/>
            <a:ext cx="1261884" cy="196208"/>
          </a:xfrm>
          <a:prstGeom prst="rect">
            <a:avLst/>
          </a:prstGeom>
          <a:solidFill>
            <a:schemeClr val="tx2">
              <a:lumMod val="75000"/>
            </a:schemeClr>
          </a:solidFill>
        </p:spPr>
        <p:txBody>
          <a:bodyPr wrap="none" rtlCol="0">
            <a:spAutoFit/>
          </a:bodyPr>
          <a:lstStyle/>
          <a:p>
            <a:pPr algn="ctr" defTabSz="685784"/>
            <a:r>
              <a:rPr lang="en-US" sz="675" b="1" dirty="0">
                <a:solidFill>
                  <a:srgbClr val="FFFFFF"/>
                </a:solidFill>
                <a:latin typeface="Arial"/>
              </a:rPr>
              <a:t>Solid state RFQ amplifiers</a:t>
            </a:r>
          </a:p>
        </p:txBody>
      </p:sp>
      <p:cxnSp>
        <p:nvCxnSpPr>
          <p:cNvPr id="10" name="Straight Arrow Connector 9">
            <a:extLst>
              <a:ext uri="{FF2B5EF4-FFF2-40B4-BE49-F238E27FC236}">
                <a16:creationId xmlns:a16="http://schemas.microsoft.com/office/drawing/2014/main" id="{EAEE3F45-B4B5-4D44-B799-102AB8074950}"/>
              </a:ext>
            </a:extLst>
          </p:cNvPr>
          <p:cNvCxnSpPr>
            <a:cxnSpLocks/>
            <a:stCxn id="9" idx="0"/>
          </p:cNvCxnSpPr>
          <p:nvPr/>
        </p:nvCxnSpPr>
        <p:spPr>
          <a:xfrm flipV="1">
            <a:off x="2359960" y="3474363"/>
            <a:ext cx="476110" cy="553399"/>
          </a:xfrm>
          <a:prstGeom prst="straightConnector1">
            <a:avLst/>
          </a:prstGeom>
          <a:ln w="28575">
            <a:solidFill>
              <a:schemeClr val="tx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C5B41B14-42A0-48BA-91EF-5CBCC1DCD501}"/>
              </a:ext>
            </a:extLst>
          </p:cNvPr>
          <p:cNvSpPr txBox="1"/>
          <p:nvPr/>
        </p:nvSpPr>
        <p:spPr>
          <a:xfrm>
            <a:off x="2810607" y="3405784"/>
            <a:ext cx="380864" cy="196208"/>
          </a:xfrm>
          <a:prstGeom prst="rect">
            <a:avLst/>
          </a:prstGeom>
          <a:pattFill prst="pct60">
            <a:fgClr>
              <a:schemeClr val="tx2">
                <a:lumMod val="75000"/>
              </a:schemeClr>
            </a:fgClr>
            <a:bgClr>
              <a:schemeClr val="bg1"/>
            </a:bgClr>
          </a:pattFill>
        </p:spPr>
        <p:txBody>
          <a:bodyPr wrap="square" rtlCol="0">
            <a:spAutoFit/>
          </a:bodyPr>
          <a:lstStyle/>
          <a:p>
            <a:pPr algn="ctr" defTabSz="685784"/>
            <a:endParaRPr lang="en-US" sz="675" b="1" dirty="0">
              <a:solidFill>
                <a:srgbClr val="FFFFFF"/>
              </a:solidFill>
              <a:latin typeface="Arial"/>
            </a:endParaRPr>
          </a:p>
        </p:txBody>
      </p:sp>
      <p:sp>
        <p:nvSpPr>
          <p:cNvPr id="13" name="TextBox 12">
            <a:extLst>
              <a:ext uri="{FF2B5EF4-FFF2-40B4-BE49-F238E27FC236}">
                <a16:creationId xmlns:a16="http://schemas.microsoft.com/office/drawing/2014/main" id="{34A49E00-A798-4226-99B8-81F1B7E5EBD4}"/>
              </a:ext>
            </a:extLst>
          </p:cNvPr>
          <p:cNvSpPr txBox="1"/>
          <p:nvPr/>
        </p:nvSpPr>
        <p:spPr>
          <a:xfrm>
            <a:off x="3286715" y="3440074"/>
            <a:ext cx="216104" cy="196208"/>
          </a:xfrm>
          <a:prstGeom prst="rect">
            <a:avLst/>
          </a:prstGeom>
          <a:pattFill prst="pct60">
            <a:fgClr>
              <a:schemeClr val="tx2">
                <a:lumMod val="75000"/>
              </a:schemeClr>
            </a:fgClr>
            <a:bgClr>
              <a:schemeClr val="bg1"/>
            </a:bgClr>
          </a:pattFill>
        </p:spPr>
        <p:txBody>
          <a:bodyPr wrap="square" rtlCol="0">
            <a:spAutoFit/>
          </a:bodyPr>
          <a:lstStyle/>
          <a:p>
            <a:pPr algn="ctr" defTabSz="685784"/>
            <a:endParaRPr lang="en-US" sz="675" b="1" dirty="0">
              <a:solidFill>
                <a:srgbClr val="FFFFFF"/>
              </a:solidFill>
              <a:latin typeface="Arial"/>
            </a:endParaRPr>
          </a:p>
        </p:txBody>
      </p:sp>
      <p:sp>
        <p:nvSpPr>
          <p:cNvPr id="14" name="TextBox 13">
            <a:extLst>
              <a:ext uri="{FF2B5EF4-FFF2-40B4-BE49-F238E27FC236}">
                <a16:creationId xmlns:a16="http://schemas.microsoft.com/office/drawing/2014/main" id="{C208E2F0-CE2A-44A6-A6D3-5527D0D14CE6}"/>
              </a:ext>
            </a:extLst>
          </p:cNvPr>
          <p:cNvSpPr txBox="1"/>
          <p:nvPr/>
        </p:nvSpPr>
        <p:spPr>
          <a:xfrm>
            <a:off x="1912435" y="2010131"/>
            <a:ext cx="1343638" cy="196208"/>
          </a:xfrm>
          <a:prstGeom prst="rect">
            <a:avLst/>
          </a:prstGeom>
          <a:solidFill>
            <a:schemeClr val="tx2">
              <a:lumMod val="75000"/>
            </a:schemeClr>
          </a:solidFill>
        </p:spPr>
        <p:txBody>
          <a:bodyPr wrap="none" rtlCol="0">
            <a:spAutoFit/>
          </a:bodyPr>
          <a:lstStyle/>
          <a:p>
            <a:pPr algn="ctr" defTabSz="685784"/>
            <a:r>
              <a:rPr lang="en-US" sz="675" b="1" dirty="0">
                <a:solidFill>
                  <a:srgbClr val="FFFFFF"/>
                </a:solidFill>
                <a:latin typeface="Arial"/>
              </a:rPr>
              <a:t>Irradiation target line (AMIS)</a:t>
            </a:r>
          </a:p>
        </p:txBody>
      </p:sp>
      <p:cxnSp>
        <p:nvCxnSpPr>
          <p:cNvPr id="15" name="Straight Arrow Connector 14">
            <a:extLst>
              <a:ext uri="{FF2B5EF4-FFF2-40B4-BE49-F238E27FC236}">
                <a16:creationId xmlns:a16="http://schemas.microsoft.com/office/drawing/2014/main" id="{3F66C834-A1D0-48A6-B3B5-A1B2306255D0}"/>
              </a:ext>
            </a:extLst>
          </p:cNvPr>
          <p:cNvCxnSpPr>
            <a:cxnSpLocks/>
            <a:endCxn id="13" idx="0"/>
          </p:cNvCxnSpPr>
          <p:nvPr/>
        </p:nvCxnSpPr>
        <p:spPr>
          <a:xfrm>
            <a:off x="2910675" y="2183255"/>
            <a:ext cx="484092" cy="1256819"/>
          </a:xfrm>
          <a:prstGeom prst="straightConnector1">
            <a:avLst/>
          </a:prstGeom>
          <a:ln w="28575">
            <a:solidFill>
              <a:schemeClr val="tx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1517064D-1DA7-49A8-AD0A-DFC42D0C2EFE}"/>
              </a:ext>
            </a:extLst>
          </p:cNvPr>
          <p:cNvSpPr txBox="1"/>
          <p:nvPr/>
        </p:nvSpPr>
        <p:spPr>
          <a:xfrm>
            <a:off x="4177086" y="2246390"/>
            <a:ext cx="906018" cy="196208"/>
          </a:xfrm>
          <a:prstGeom prst="rect">
            <a:avLst/>
          </a:prstGeom>
          <a:solidFill>
            <a:schemeClr val="tx2">
              <a:lumMod val="75000"/>
            </a:schemeClr>
          </a:solidFill>
        </p:spPr>
        <p:txBody>
          <a:bodyPr wrap="none" rtlCol="0">
            <a:spAutoFit/>
          </a:bodyPr>
          <a:lstStyle/>
          <a:p>
            <a:pPr algn="ctr" defTabSz="685784"/>
            <a:r>
              <a:rPr lang="en-US" sz="675" b="1" dirty="0">
                <a:solidFill>
                  <a:srgbClr val="FFFFFF"/>
                </a:solidFill>
                <a:latin typeface="Arial"/>
              </a:rPr>
              <a:t>109 MHz Upgrade</a:t>
            </a:r>
          </a:p>
        </p:txBody>
      </p:sp>
      <p:cxnSp>
        <p:nvCxnSpPr>
          <p:cNvPr id="17" name="Straight Arrow Connector 16">
            <a:extLst>
              <a:ext uri="{FF2B5EF4-FFF2-40B4-BE49-F238E27FC236}">
                <a16:creationId xmlns:a16="http://schemas.microsoft.com/office/drawing/2014/main" id="{C49902B9-44B2-427A-8F43-3C2E50C582AB}"/>
              </a:ext>
            </a:extLst>
          </p:cNvPr>
          <p:cNvCxnSpPr>
            <a:cxnSpLocks/>
          </p:cNvCxnSpPr>
          <p:nvPr/>
        </p:nvCxnSpPr>
        <p:spPr>
          <a:xfrm flipH="1" flipV="1">
            <a:off x="4520566" y="2419514"/>
            <a:ext cx="256168" cy="753488"/>
          </a:xfrm>
          <a:prstGeom prst="straightConnector1">
            <a:avLst/>
          </a:prstGeom>
          <a:ln w="28575">
            <a:solidFill>
              <a:schemeClr val="tx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EFC404DB-FA07-4634-847A-C0228583B640}"/>
              </a:ext>
            </a:extLst>
          </p:cNvPr>
          <p:cNvSpPr txBox="1"/>
          <p:nvPr/>
        </p:nvSpPr>
        <p:spPr>
          <a:xfrm>
            <a:off x="6001964" y="3735985"/>
            <a:ext cx="1021434" cy="196208"/>
          </a:xfrm>
          <a:prstGeom prst="rect">
            <a:avLst/>
          </a:prstGeom>
          <a:solidFill>
            <a:schemeClr val="tx2">
              <a:lumMod val="75000"/>
            </a:schemeClr>
          </a:solidFill>
        </p:spPr>
        <p:txBody>
          <a:bodyPr wrap="none" rtlCol="0">
            <a:spAutoFit/>
          </a:bodyPr>
          <a:lstStyle/>
          <a:p>
            <a:pPr algn="ctr" defTabSz="685784"/>
            <a:r>
              <a:rPr lang="en-US" sz="675" b="1" dirty="0">
                <a:solidFill>
                  <a:srgbClr val="FFFFFF"/>
                </a:solidFill>
                <a:latin typeface="Arial"/>
              </a:rPr>
              <a:t>Cryogenic upgrades</a:t>
            </a:r>
          </a:p>
        </p:txBody>
      </p:sp>
      <p:sp>
        <p:nvSpPr>
          <p:cNvPr id="20" name="Slide Number Placeholder 19">
            <a:extLst>
              <a:ext uri="{FF2B5EF4-FFF2-40B4-BE49-F238E27FC236}">
                <a16:creationId xmlns:a16="http://schemas.microsoft.com/office/drawing/2014/main" id="{434A03F2-55ED-454C-A78A-A2FE56C2EB5E}"/>
              </a:ext>
            </a:extLst>
          </p:cNvPr>
          <p:cNvSpPr>
            <a:spLocks noGrp="1"/>
          </p:cNvSpPr>
          <p:nvPr>
            <p:ph type="sldNum" sz="quarter" idx="13"/>
          </p:nvPr>
        </p:nvSpPr>
        <p:spPr/>
        <p:txBody>
          <a:bodyPr/>
          <a:lstStyle/>
          <a:p>
            <a:pPr defTabSz="685784"/>
            <a:fld id="{AEFAAC5A-9C4F-4278-920D-DF2BAB595749}" type="slidenum">
              <a:rPr lang="en-US">
                <a:solidFill>
                  <a:srgbClr val="FFFFFF">
                    <a:lumMod val="50000"/>
                  </a:srgbClr>
                </a:solidFill>
                <a:latin typeface="Arial"/>
              </a:rPr>
              <a:pPr defTabSz="685784"/>
              <a:t>17</a:t>
            </a:fld>
            <a:endParaRPr lang="en-US" dirty="0">
              <a:solidFill>
                <a:srgbClr val="FFFFFF">
                  <a:lumMod val="50000"/>
                </a:srgbClr>
              </a:solidFill>
              <a:latin typeface="Arial"/>
            </a:endParaRPr>
          </a:p>
        </p:txBody>
      </p:sp>
      <p:sp>
        <p:nvSpPr>
          <p:cNvPr id="18" name="TextBox 17">
            <a:extLst>
              <a:ext uri="{FF2B5EF4-FFF2-40B4-BE49-F238E27FC236}">
                <a16:creationId xmlns:a16="http://schemas.microsoft.com/office/drawing/2014/main" id="{25C5E510-823D-4833-82D2-9F31DA427254}"/>
              </a:ext>
            </a:extLst>
          </p:cNvPr>
          <p:cNvSpPr txBox="1"/>
          <p:nvPr/>
        </p:nvSpPr>
        <p:spPr>
          <a:xfrm>
            <a:off x="3720456" y="2605624"/>
            <a:ext cx="661430" cy="281090"/>
          </a:xfrm>
          <a:prstGeom prst="rect">
            <a:avLst/>
          </a:prstGeom>
          <a:noFill/>
          <a:ln w="28575">
            <a:solidFill>
              <a:schemeClr val="tx2">
                <a:lumMod val="75000"/>
              </a:schemeClr>
            </a:solidFill>
          </a:ln>
        </p:spPr>
        <p:txBody>
          <a:bodyPr wrap="square" tIns="68580" bIns="34290" rtlCol="0" anchor="b">
            <a:noAutofit/>
          </a:bodyPr>
          <a:lstStyle/>
          <a:p>
            <a:pPr algn="r" defTabSz="685784"/>
            <a:endParaRPr lang="en-US" b="1" baseline="-25000" dirty="0">
              <a:solidFill>
                <a:srgbClr val="0082CA">
                  <a:lumMod val="75000"/>
                </a:srgbClr>
              </a:solidFill>
              <a:latin typeface="Arial"/>
            </a:endParaRPr>
          </a:p>
        </p:txBody>
      </p:sp>
      <p:sp>
        <p:nvSpPr>
          <p:cNvPr id="21" name="TextBox 20">
            <a:extLst>
              <a:ext uri="{FF2B5EF4-FFF2-40B4-BE49-F238E27FC236}">
                <a16:creationId xmlns:a16="http://schemas.microsoft.com/office/drawing/2014/main" id="{7F3AD9E8-C711-43B1-AAD9-66163808B2A8}"/>
              </a:ext>
            </a:extLst>
          </p:cNvPr>
          <p:cNvSpPr txBox="1"/>
          <p:nvPr/>
        </p:nvSpPr>
        <p:spPr>
          <a:xfrm>
            <a:off x="4657491" y="1951381"/>
            <a:ext cx="442750" cy="196208"/>
          </a:xfrm>
          <a:prstGeom prst="rect">
            <a:avLst/>
          </a:prstGeom>
          <a:solidFill>
            <a:schemeClr val="tx2">
              <a:lumMod val="75000"/>
            </a:schemeClr>
          </a:solidFill>
        </p:spPr>
        <p:txBody>
          <a:bodyPr wrap="none" rtlCol="0">
            <a:spAutoFit/>
          </a:bodyPr>
          <a:lstStyle/>
          <a:p>
            <a:pPr algn="ctr" defTabSz="685784"/>
            <a:r>
              <a:rPr lang="en-US" sz="675" b="1" dirty="0">
                <a:solidFill>
                  <a:srgbClr val="FFFFFF"/>
                </a:solidFill>
                <a:latin typeface="Arial"/>
              </a:rPr>
              <a:t>N=126</a:t>
            </a:r>
            <a:endParaRPr lang="en-US" sz="825" b="1" dirty="0">
              <a:solidFill>
                <a:srgbClr val="FFFFFF"/>
              </a:solidFill>
              <a:latin typeface="Arial"/>
            </a:endParaRPr>
          </a:p>
        </p:txBody>
      </p:sp>
      <p:cxnSp>
        <p:nvCxnSpPr>
          <p:cNvPr id="22" name="Straight Arrow Connector 21">
            <a:extLst>
              <a:ext uri="{FF2B5EF4-FFF2-40B4-BE49-F238E27FC236}">
                <a16:creationId xmlns:a16="http://schemas.microsoft.com/office/drawing/2014/main" id="{49023976-D571-40BF-A740-FD834ADA46F6}"/>
              </a:ext>
            </a:extLst>
          </p:cNvPr>
          <p:cNvCxnSpPr>
            <a:cxnSpLocks/>
          </p:cNvCxnSpPr>
          <p:nvPr/>
        </p:nvCxnSpPr>
        <p:spPr>
          <a:xfrm flipH="1" flipV="1">
            <a:off x="5076757" y="2037943"/>
            <a:ext cx="420081" cy="349337"/>
          </a:xfrm>
          <a:prstGeom prst="straightConnector1">
            <a:avLst/>
          </a:prstGeom>
          <a:ln w="28575">
            <a:solidFill>
              <a:schemeClr val="tx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3D6A8DF7-E5B3-411E-8166-581DC852C8CD}"/>
              </a:ext>
            </a:extLst>
          </p:cNvPr>
          <p:cNvSpPr txBox="1"/>
          <p:nvPr/>
        </p:nvSpPr>
        <p:spPr>
          <a:xfrm rot="-2340000">
            <a:off x="5405521" y="2303428"/>
            <a:ext cx="216104" cy="196208"/>
          </a:xfrm>
          <a:prstGeom prst="rect">
            <a:avLst/>
          </a:prstGeom>
          <a:pattFill prst="pct60">
            <a:fgClr>
              <a:schemeClr val="tx2">
                <a:lumMod val="75000"/>
              </a:schemeClr>
            </a:fgClr>
            <a:bgClr>
              <a:schemeClr val="bg1"/>
            </a:bgClr>
          </a:pattFill>
        </p:spPr>
        <p:txBody>
          <a:bodyPr wrap="square" rtlCol="0">
            <a:spAutoFit/>
          </a:bodyPr>
          <a:lstStyle/>
          <a:p>
            <a:pPr algn="ctr" defTabSz="685784"/>
            <a:endParaRPr lang="en-US" sz="675" b="1" dirty="0">
              <a:solidFill>
                <a:srgbClr val="FFFFFF"/>
              </a:solidFill>
              <a:latin typeface="Arial"/>
            </a:endParaRPr>
          </a:p>
        </p:txBody>
      </p:sp>
      <p:sp>
        <p:nvSpPr>
          <p:cNvPr id="25" name="TextBox 24">
            <a:extLst>
              <a:ext uri="{FF2B5EF4-FFF2-40B4-BE49-F238E27FC236}">
                <a16:creationId xmlns:a16="http://schemas.microsoft.com/office/drawing/2014/main" id="{C84ECF03-9E65-44D3-9238-69372C4E0BE5}"/>
              </a:ext>
            </a:extLst>
          </p:cNvPr>
          <p:cNvSpPr txBox="1"/>
          <p:nvPr/>
        </p:nvSpPr>
        <p:spPr>
          <a:xfrm rot="16200000">
            <a:off x="3158495" y="2864644"/>
            <a:ext cx="553397" cy="196208"/>
          </a:xfrm>
          <a:prstGeom prst="rect">
            <a:avLst/>
          </a:prstGeom>
          <a:pattFill prst="pct60">
            <a:fgClr>
              <a:schemeClr val="tx2">
                <a:lumMod val="75000"/>
              </a:schemeClr>
            </a:fgClr>
            <a:bgClr>
              <a:schemeClr val="bg1"/>
            </a:bgClr>
          </a:pattFill>
        </p:spPr>
        <p:txBody>
          <a:bodyPr wrap="square" rtlCol="0">
            <a:spAutoFit/>
          </a:bodyPr>
          <a:lstStyle/>
          <a:p>
            <a:pPr algn="ctr" defTabSz="685784"/>
            <a:endParaRPr lang="en-US" sz="675" b="1" dirty="0">
              <a:solidFill>
                <a:srgbClr val="FFFFFF"/>
              </a:solidFill>
              <a:latin typeface="Arial"/>
            </a:endParaRPr>
          </a:p>
        </p:txBody>
      </p:sp>
      <p:cxnSp>
        <p:nvCxnSpPr>
          <p:cNvPr id="26" name="Straight Arrow Connector 25">
            <a:extLst>
              <a:ext uri="{FF2B5EF4-FFF2-40B4-BE49-F238E27FC236}">
                <a16:creationId xmlns:a16="http://schemas.microsoft.com/office/drawing/2014/main" id="{AE34E7A2-2C8A-496D-8C92-4A11C13F81D2}"/>
              </a:ext>
            </a:extLst>
          </p:cNvPr>
          <p:cNvCxnSpPr>
            <a:cxnSpLocks/>
            <a:stCxn id="18" idx="1"/>
          </p:cNvCxnSpPr>
          <p:nvPr/>
        </p:nvCxnSpPr>
        <p:spPr>
          <a:xfrm flipH="1">
            <a:off x="3563278" y="2746169"/>
            <a:ext cx="157178" cy="77496"/>
          </a:xfrm>
          <a:prstGeom prst="straightConnector1">
            <a:avLst/>
          </a:prstGeom>
          <a:ln w="28575">
            <a:solidFill>
              <a:schemeClr val="tx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E152DACC-4124-46D4-81C3-979B69B6211A}"/>
              </a:ext>
            </a:extLst>
          </p:cNvPr>
          <p:cNvSpPr txBox="1"/>
          <p:nvPr/>
        </p:nvSpPr>
        <p:spPr>
          <a:xfrm>
            <a:off x="2142244" y="2385287"/>
            <a:ext cx="627096" cy="196208"/>
          </a:xfrm>
          <a:prstGeom prst="rect">
            <a:avLst/>
          </a:prstGeom>
          <a:solidFill>
            <a:schemeClr val="tx2">
              <a:lumMod val="75000"/>
            </a:schemeClr>
          </a:solidFill>
        </p:spPr>
        <p:txBody>
          <a:bodyPr wrap="none" rtlCol="0">
            <a:spAutoFit/>
          </a:bodyPr>
          <a:lstStyle/>
          <a:p>
            <a:pPr algn="ctr" defTabSz="685784"/>
            <a:r>
              <a:rPr lang="en-US" sz="675" b="1" dirty="0" err="1">
                <a:solidFill>
                  <a:srgbClr val="FFFFFF"/>
                </a:solidFill>
                <a:latin typeface="Arial"/>
              </a:rPr>
              <a:t>nuCARIBU</a:t>
            </a:r>
            <a:endParaRPr lang="en-US" sz="675" b="1" dirty="0">
              <a:solidFill>
                <a:srgbClr val="FFFFFF"/>
              </a:solidFill>
              <a:latin typeface="Arial"/>
            </a:endParaRPr>
          </a:p>
        </p:txBody>
      </p:sp>
      <p:cxnSp>
        <p:nvCxnSpPr>
          <p:cNvPr id="30" name="Straight Arrow Connector 29">
            <a:extLst>
              <a:ext uri="{FF2B5EF4-FFF2-40B4-BE49-F238E27FC236}">
                <a16:creationId xmlns:a16="http://schemas.microsoft.com/office/drawing/2014/main" id="{F45A93DE-CCFF-4D4F-BC11-7AFFEB98D3A4}"/>
              </a:ext>
            </a:extLst>
          </p:cNvPr>
          <p:cNvCxnSpPr>
            <a:cxnSpLocks/>
            <a:stCxn id="31" idx="0"/>
          </p:cNvCxnSpPr>
          <p:nvPr/>
        </p:nvCxnSpPr>
        <p:spPr>
          <a:xfrm flipH="1" flipV="1">
            <a:off x="2275539" y="2544015"/>
            <a:ext cx="180252" cy="212257"/>
          </a:xfrm>
          <a:prstGeom prst="straightConnector1">
            <a:avLst/>
          </a:prstGeom>
          <a:ln w="28575">
            <a:solidFill>
              <a:schemeClr val="tx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80BFDBB8-CFB3-4870-AB77-EA642C32A3B5}"/>
              </a:ext>
            </a:extLst>
          </p:cNvPr>
          <p:cNvSpPr txBox="1"/>
          <p:nvPr/>
        </p:nvSpPr>
        <p:spPr>
          <a:xfrm>
            <a:off x="2275538" y="2756272"/>
            <a:ext cx="360506" cy="196208"/>
          </a:xfrm>
          <a:prstGeom prst="rect">
            <a:avLst/>
          </a:prstGeom>
          <a:pattFill prst="pct60">
            <a:fgClr>
              <a:schemeClr val="tx2">
                <a:lumMod val="75000"/>
              </a:schemeClr>
            </a:fgClr>
            <a:bgClr>
              <a:schemeClr val="bg1"/>
            </a:bgClr>
          </a:pattFill>
        </p:spPr>
        <p:txBody>
          <a:bodyPr wrap="square" rtlCol="0">
            <a:spAutoFit/>
          </a:bodyPr>
          <a:lstStyle/>
          <a:p>
            <a:pPr algn="ctr" defTabSz="685784"/>
            <a:endParaRPr lang="en-US" sz="675" b="1" dirty="0">
              <a:solidFill>
                <a:srgbClr val="FFFFFF"/>
              </a:solidFill>
              <a:latin typeface="Arial"/>
            </a:endParaRPr>
          </a:p>
        </p:txBody>
      </p:sp>
      <p:sp>
        <p:nvSpPr>
          <p:cNvPr id="32" name="TextBox 31">
            <a:extLst>
              <a:ext uri="{FF2B5EF4-FFF2-40B4-BE49-F238E27FC236}">
                <a16:creationId xmlns:a16="http://schemas.microsoft.com/office/drawing/2014/main" id="{81242F6F-BB2D-461E-995D-C70F40909B22}"/>
              </a:ext>
            </a:extLst>
          </p:cNvPr>
          <p:cNvSpPr txBox="1"/>
          <p:nvPr/>
        </p:nvSpPr>
        <p:spPr>
          <a:xfrm>
            <a:off x="3112911" y="4072697"/>
            <a:ext cx="963726" cy="196208"/>
          </a:xfrm>
          <a:prstGeom prst="rect">
            <a:avLst/>
          </a:prstGeom>
          <a:solidFill>
            <a:schemeClr val="tx2">
              <a:lumMod val="75000"/>
            </a:schemeClr>
          </a:solidFill>
        </p:spPr>
        <p:txBody>
          <a:bodyPr wrap="none" rtlCol="0">
            <a:spAutoFit/>
          </a:bodyPr>
          <a:lstStyle/>
          <a:p>
            <a:pPr algn="ctr" defTabSz="685784"/>
            <a:r>
              <a:rPr lang="en-US" sz="675" b="1" dirty="0">
                <a:solidFill>
                  <a:srgbClr val="FFFFFF"/>
                </a:solidFill>
                <a:latin typeface="Arial"/>
              </a:rPr>
              <a:t>Multi-user upgrade</a:t>
            </a:r>
          </a:p>
        </p:txBody>
      </p:sp>
      <p:sp>
        <p:nvSpPr>
          <p:cNvPr id="33" name="TextBox 32">
            <a:extLst>
              <a:ext uri="{FF2B5EF4-FFF2-40B4-BE49-F238E27FC236}">
                <a16:creationId xmlns:a16="http://schemas.microsoft.com/office/drawing/2014/main" id="{02238A5A-5D58-403D-BD04-96A38AEDFA17}"/>
              </a:ext>
            </a:extLst>
          </p:cNvPr>
          <p:cNvSpPr txBox="1"/>
          <p:nvPr/>
        </p:nvSpPr>
        <p:spPr>
          <a:xfrm>
            <a:off x="2357438" y="3136107"/>
            <a:ext cx="226815" cy="196208"/>
          </a:xfrm>
          <a:prstGeom prst="rect">
            <a:avLst/>
          </a:prstGeom>
          <a:pattFill prst="pct60">
            <a:fgClr>
              <a:schemeClr val="tx2">
                <a:lumMod val="75000"/>
              </a:schemeClr>
            </a:fgClr>
            <a:bgClr>
              <a:schemeClr val="bg1"/>
            </a:bgClr>
          </a:pattFill>
        </p:spPr>
        <p:txBody>
          <a:bodyPr wrap="square" rtlCol="0">
            <a:spAutoFit/>
          </a:bodyPr>
          <a:lstStyle/>
          <a:p>
            <a:pPr algn="ctr" defTabSz="685784"/>
            <a:endParaRPr lang="en-US" sz="675" b="1" dirty="0">
              <a:solidFill>
                <a:srgbClr val="FFFFFF"/>
              </a:solidFill>
              <a:latin typeface="Arial"/>
            </a:endParaRPr>
          </a:p>
        </p:txBody>
      </p:sp>
      <p:sp>
        <p:nvSpPr>
          <p:cNvPr id="34" name="TextBox 33">
            <a:extLst>
              <a:ext uri="{FF2B5EF4-FFF2-40B4-BE49-F238E27FC236}">
                <a16:creationId xmlns:a16="http://schemas.microsoft.com/office/drawing/2014/main" id="{86F5E5EC-C043-4A3E-81FE-63F5145E0D8C}"/>
              </a:ext>
            </a:extLst>
          </p:cNvPr>
          <p:cNvSpPr txBox="1"/>
          <p:nvPr/>
        </p:nvSpPr>
        <p:spPr>
          <a:xfrm>
            <a:off x="4053554" y="3455194"/>
            <a:ext cx="323184" cy="196208"/>
          </a:xfrm>
          <a:prstGeom prst="rect">
            <a:avLst/>
          </a:prstGeom>
          <a:pattFill prst="pct60">
            <a:fgClr>
              <a:schemeClr val="tx2">
                <a:lumMod val="75000"/>
              </a:schemeClr>
            </a:fgClr>
            <a:bgClr>
              <a:schemeClr val="bg1"/>
            </a:bgClr>
          </a:pattFill>
        </p:spPr>
        <p:txBody>
          <a:bodyPr wrap="square" rtlCol="0">
            <a:spAutoFit/>
          </a:bodyPr>
          <a:lstStyle/>
          <a:p>
            <a:pPr algn="ctr" defTabSz="685784"/>
            <a:endParaRPr lang="en-US" sz="675" b="1" dirty="0">
              <a:solidFill>
                <a:srgbClr val="FFFFFF"/>
              </a:solidFill>
              <a:latin typeface="Arial"/>
            </a:endParaRPr>
          </a:p>
        </p:txBody>
      </p:sp>
      <p:cxnSp>
        <p:nvCxnSpPr>
          <p:cNvPr id="35" name="Straight Arrow Connector 34">
            <a:extLst>
              <a:ext uri="{FF2B5EF4-FFF2-40B4-BE49-F238E27FC236}">
                <a16:creationId xmlns:a16="http://schemas.microsoft.com/office/drawing/2014/main" id="{9AAFBAD7-F244-4288-8B99-F1FBD018DA62}"/>
              </a:ext>
            </a:extLst>
          </p:cNvPr>
          <p:cNvCxnSpPr>
            <a:cxnSpLocks/>
            <a:stCxn id="32" idx="0"/>
          </p:cNvCxnSpPr>
          <p:nvPr/>
        </p:nvCxnSpPr>
        <p:spPr>
          <a:xfrm flipH="1" flipV="1">
            <a:off x="2533650" y="3255765"/>
            <a:ext cx="1061124" cy="816932"/>
          </a:xfrm>
          <a:prstGeom prst="straightConnector1">
            <a:avLst/>
          </a:prstGeom>
          <a:ln w="28575">
            <a:solidFill>
              <a:schemeClr val="tx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B5BDF09B-80E5-4D9B-9211-0A740A72EDDE}"/>
              </a:ext>
            </a:extLst>
          </p:cNvPr>
          <p:cNvCxnSpPr>
            <a:cxnSpLocks/>
            <a:stCxn id="32" idx="0"/>
          </p:cNvCxnSpPr>
          <p:nvPr/>
        </p:nvCxnSpPr>
        <p:spPr>
          <a:xfrm flipV="1">
            <a:off x="3594774" y="3574852"/>
            <a:ext cx="602345" cy="497845"/>
          </a:xfrm>
          <a:prstGeom prst="straightConnector1">
            <a:avLst/>
          </a:prstGeom>
          <a:ln w="28575">
            <a:solidFill>
              <a:schemeClr val="tx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DE69B6BB-06F3-477D-A2DB-89E7A067A45B}"/>
              </a:ext>
            </a:extLst>
          </p:cNvPr>
          <p:cNvSpPr txBox="1"/>
          <p:nvPr/>
        </p:nvSpPr>
        <p:spPr>
          <a:xfrm>
            <a:off x="6001964" y="3948740"/>
            <a:ext cx="1204177" cy="196208"/>
          </a:xfrm>
          <a:prstGeom prst="rect">
            <a:avLst/>
          </a:prstGeom>
          <a:solidFill>
            <a:schemeClr val="tx2">
              <a:lumMod val="75000"/>
            </a:schemeClr>
          </a:solidFill>
        </p:spPr>
        <p:txBody>
          <a:bodyPr wrap="none" rtlCol="0">
            <a:spAutoFit/>
          </a:bodyPr>
          <a:lstStyle/>
          <a:p>
            <a:pPr algn="ctr" defTabSz="685784"/>
            <a:r>
              <a:rPr lang="en-US" sz="675" b="1" dirty="0">
                <a:solidFill>
                  <a:srgbClr val="FFFFFF"/>
                </a:solidFill>
                <a:latin typeface="Arial"/>
              </a:rPr>
              <a:t>Vacuum control upgrade</a:t>
            </a:r>
          </a:p>
        </p:txBody>
      </p:sp>
      <p:sp>
        <p:nvSpPr>
          <p:cNvPr id="40" name="TextBox 39">
            <a:extLst>
              <a:ext uri="{FF2B5EF4-FFF2-40B4-BE49-F238E27FC236}">
                <a16:creationId xmlns:a16="http://schemas.microsoft.com/office/drawing/2014/main" id="{93D0BA21-D7C3-4316-B009-B7DCCA520AC1}"/>
              </a:ext>
            </a:extLst>
          </p:cNvPr>
          <p:cNvSpPr txBox="1"/>
          <p:nvPr/>
        </p:nvSpPr>
        <p:spPr>
          <a:xfrm>
            <a:off x="1413503" y="2410993"/>
            <a:ext cx="663819" cy="403957"/>
          </a:xfrm>
          <a:prstGeom prst="rect">
            <a:avLst/>
          </a:prstGeom>
          <a:solidFill>
            <a:schemeClr val="tx2">
              <a:lumMod val="75000"/>
            </a:schemeClr>
          </a:solidFill>
        </p:spPr>
        <p:txBody>
          <a:bodyPr wrap="square" rtlCol="0">
            <a:spAutoFit/>
          </a:bodyPr>
          <a:lstStyle/>
          <a:p>
            <a:pPr defTabSz="685784"/>
            <a:r>
              <a:rPr lang="en-US" sz="675" b="1" dirty="0">
                <a:solidFill>
                  <a:srgbClr val="FFFFFF"/>
                </a:solidFill>
                <a:latin typeface="Arial"/>
              </a:rPr>
              <a:t>High current ECR</a:t>
            </a:r>
          </a:p>
        </p:txBody>
      </p:sp>
      <p:cxnSp>
        <p:nvCxnSpPr>
          <p:cNvPr id="41" name="Straight Arrow Connector 40">
            <a:extLst>
              <a:ext uri="{FF2B5EF4-FFF2-40B4-BE49-F238E27FC236}">
                <a16:creationId xmlns:a16="http://schemas.microsoft.com/office/drawing/2014/main" id="{D0F39307-0257-4E0B-A856-DE3FBD9FA414}"/>
              </a:ext>
            </a:extLst>
          </p:cNvPr>
          <p:cNvCxnSpPr>
            <a:cxnSpLocks/>
            <a:stCxn id="42" idx="0"/>
          </p:cNvCxnSpPr>
          <p:nvPr/>
        </p:nvCxnSpPr>
        <p:spPr>
          <a:xfrm flipH="1" flipV="1">
            <a:off x="1931307" y="2686049"/>
            <a:ext cx="72881" cy="513459"/>
          </a:xfrm>
          <a:prstGeom prst="straightConnector1">
            <a:avLst/>
          </a:prstGeom>
          <a:ln w="28575">
            <a:solidFill>
              <a:schemeClr val="tx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42" name="TextBox 41">
            <a:extLst>
              <a:ext uri="{FF2B5EF4-FFF2-40B4-BE49-F238E27FC236}">
                <a16:creationId xmlns:a16="http://schemas.microsoft.com/office/drawing/2014/main" id="{266B3BE7-691B-409F-A98B-3A543702A46F}"/>
              </a:ext>
            </a:extLst>
          </p:cNvPr>
          <p:cNvSpPr txBox="1"/>
          <p:nvPr/>
        </p:nvSpPr>
        <p:spPr>
          <a:xfrm>
            <a:off x="1931307" y="3199508"/>
            <a:ext cx="145762" cy="196208"/>
          </a:xfrm>
          <a:prstGeom prst="rect">
            <a:avLst/>
          </a:prstGeom>
          <a:pattFill prst="pct60">
            <a:fgClr>
              <a:schemeClr val="tx2">
                <a:lumMod val="75000"/>
              </a:schemeClr>
            </a:fgClr>
            <a:bgClr>
              <a:schemeClr val="bg1"/>
            </a:bgClr>
          </a:pattFill>
        </p:spPr>
        <p:txBody>
          <a:bodyPr wrap="square" rtlCol="0">
            <a:spAutoFit/>
          </a:bodyPr>
          <a:lstStyle/>
          <a:p>
            <a:pPr algn="ctr" defTabSz="685784"/>
            <a:endParaRPr lang="en-US" sz="675" b="1" dirty="0">
              <a:solidFill>
                <a:srgbClr val="FFFFFF"/>
              </a:solidFill>
              <a:latin typeface="Arial"/>
            </a:endParaRPr>
          </a:p>
        </p:txBody>
      </p:sp>
      <p:sp>
        <p:nvSpPr>
          <p:cNvPr id="47" name="TextBox 46">
            <a:extLst>
              <a:ext uri="{FF2B5EF4-FFF2-40B4-BE49-F238E27FC236}">
                <a16:creationId xmlns:a16="http://schemas.microsoft.com/office/drawing/2014/main" id="{11B7C056-96D7-43F1-B3CA-A3FF43B61832}"/>
              </a:ext>
            </a:extLst>
          </p:cNvPr>
          <p:cNvSpPr txBox="1"/>
          <p:nvPr/>
        </p:nvSpPr>
        <p:spPr>
          <a:xfrm>
            <a:off x="1396286" y="1445537"/>
            <a:ext cx="1574470" cy="196208"/>
          </a:xfrm>
          <a:prstGeom prst="rect">
            <a:avLst/>
          </a:prstGeom>
          <a:solidFill>
            <a:schemeClr val="tx2">
              <a:lumMod val="75000"/>
            </a:schemeClr>
          </a:solidFill>
        </p:spPr>
        <p:txBody>
          <a:bodyPr wrap="none" rtlCol="0">
            <a:spAutoFit/>
          </a:bodyPr>
          <a:lstStyle/>
          <a:p>
            <a:pPr algn="ctr" defTabSz="685784"/>
            <a:r>
              <a:rPr lang="en-US" sz="675" b="1" strike="sngStrike" dirty="0">
                <a:solidFill>
                  <a:srgbClr val="FFFFFF"/>
                </a:solidFill>
                <a:latin typeface="Arial"/>
              </a:rPr>
              <a:t>Radiation interlock system (ARIS)</a:t>
            </a:r>
          </a:p>
        </p:txBody>
      </p:sp>
      <p:sp>
        <p:nvSpPr>
          <p:cNvPr id="48" name="TextBox 47">
            <a:extLst>
              <a:ext uri="{FF2B5EF4-FFF2-40B4-BE49-F238E27FC236}">
                <a16:creationId xmlns:a16="http://schemas.microsoft.com/office/drawing/2014/main" id="{AD8F168A-7F2D-4B27-BA4E-089435F1E67C}"/>
              </a:ext>
            </a:extLst>
          </p:cNvPr>
          <p:cNvSpPr txBox="1"/>
          <p:nvPr/>
        </p:nvSpPr>
        <p:spPr>
          <a:xfrm>
            <a:off x="3022026" y="1448396"/>
            <a:ext cx="415499" cy="196208"/>
          </a:xfrm>
          <a:prstGeom prst="rect">
            <a:avLst/>
          </a:prstGeom>
          <a:solidFill>
            <a:schemeClr val="tx2">
              <a:lumMod val="75000"/>
            </a:schemeClr>
          </a:solidFill>
        </p:spPr>
        <p:txBody>
          <a:bodyPr wrap="none" rtlCol="0">
            <a:spAutoFit/>
          </a:bodyPr>
          <a:lstStyle/>
          <a:p>
            <a:pPr algn="ctr" defTabSz="685784"/>
            <a:r>
              <a:rPr lang="en-US" sz="675" b="1" strike="sngStrike" dirty="0">
                <a:solidFill>
                  <a:srgbClr val="FFFFFF"/>
                </a:solidFill>
                <a:latin typeface="Arial"/>
              </a:rPr>
              <a:t>ECR3</a:t>
            </a:r>
          </a:p>
        </p:txBody>
      </p:sp>
      <p:sp>
        <p:nvSpPr>
          <p:cNvPr id="49" name="TextBox 48">
            <a:extLst>
              <a:ext uri="{FF2B5EF4-FFF2-40B4-BE49-F238E27FC236}">
                <a16:creationId xmlns:a16="http://schemas.microsoft.com/office/drawing/2014/main" id="{C4BA87B4-DD54-450F-8C86-E02747833BA4}"/>
              </a:ext>
            </a:extLst>
          </p:cNvPr>
          <p:cNvSpPr txBox="1"/>
          <p:nvPr/>
        </p:nvSpPr>
        <p:spPr>
          <a:xfrm>
            <a:off x="1390420" y="1673511"/>
            <a:ext cx="1492717" cy="196208"/>
          </a:xfrm>
          <a:prstGeom prst="rect">
            <a:avLst/>
          </a:prstGeom>
          <a:solidFill>
            <a:schemeClr val="tx2">
              <a:lumMod val="75000"/>
            </a:schemeClr>
          </a:solidFill>
        </p:spPr>
        <p:txBody>
          <a:bodyPr wrap="none" rtlCol="0">
            <a:spAutoFit/>
          </a:bodyPr>
          <a:lstStyle/>
          <a:p>
            <a:pPr algn="ctr" defTabSz="685784"/>
            <a:r>
              <a:rPr lang="en-US" sz="675" b="1" strike="sngStrike" dirty="0">
                <a:solidFill>
                  <a:srgbClr val="FFFFFF"/>
                </a:solidFill>
                <a:latin typeface="Arial"/>
              </a:rPr>
              <a:t>Low intensity beam diagnostics</a:t>
            </a:r>
          </a:p>
        </p:txBody>
      </p:sp>
    </p:spTree>
    <p:extLst>
      <p:ext uri="{BB962C8B-B14F-4D97-AF65-F5344CB8AC3E}">
        <p14:creationId xmlns:p14="http://schemas.microsoft.com/office/powerpoint/2010/main" val="3866407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A32C3-86A2-4B58-B131-8D7D805171FF}"/>
              </a:ext>
            </a:extLst>
          </p:cNvPr>
          <p:cNvSpPr>
            <a:spLocks noGrp="1"/>
          </p:cNvSpPr>
          <p:nvPr>
            <p:ph type="title"/>
          </p:nvPr>
        </p:nvSpPr>
        <p:spPr>
          <a:xfrm>
            <a:off x="419345" y="1"/>
            <a:ext cx="8372901" cy="621711"/>
          </a:xfrm>
        </p:spPr>
        <p:txBody>
          <a:bodyPr/>
          <a:lstStyle/>
          <a:p>
            <a:r>
              <a:rPr lang="en-US" dirty="0"/>
              <a:t>Accelerator Upgrades</a:t>
            </a:r>
          </a:p>
        </p:txBody>
      </p:sp>
      <p:sp>
        <p:nvSpPr>
          <p:cNvPr id="3" name="Content Placeholder 2">
            <a:extLst>
              <a:ext uri="{FF2B5EF4-FFF2-40B4-BE49-F238E27FC236}">
                <a16:creationId xmlns:a16="http://schemas.microsoft.com/office/drawing/2014/main" id="{6232FFB3-BE4E-48D6-9D3C-C48AB39C9DBA}"/>
              </a:ext>
            </a:extLst>
          </p:cNvPr>
          <p:cNvSpPr>
            <a:spLocks noGrp="1"/>
          </p:cNvSpPr>
          <p:nvPr>
            <p:ph idx="1"/>
          </p:nvPr>
        </p:nvSpPr>
        <p:spPr>
          <a:xfrm>
            <a:off x="344126" y="920632"/>
            <a:ext cx="4846128" cy="3317082"/>
          </a:xfrm>
        </p:spPr>
        <p:txBody>
          <a:bodyPr/>
          <a:lstStyle/>
          <a:p>
            <a:r>
              <a:rPr lang="en-US" dirty="0"/>
              <a:t>New solid-state amplifier for ATLAS RFQ</a:t>
            </a:r>
          </a:p>
          <a:p>
            <a:pPr lvl="1"/>
            <a:r>
              <a:rPr lang="en-US" sz="1400" dirty="0">
                <a:solidFill>
                  <a:srgbClr val="0070C0"/>
                </a:solidFill>
              </a:rPr>
              <a:t>96 1 kW transistors coupled by coaxial combiners</a:t>
            </a:r>
          </a:p>
          <a:p>
            <a:pPr lvl="1"/>
            <a:r>
              <a:rPr lang="en-US" sz="1400" dirty="0">
                <a:solidFill>
                  <a:srgbClr val="0070C0"/>
                </a:solidFill>
              </a:rPr>
              <a:t>Design brings redundancy that eliminates single point of failure</a:t>
            </a:r>
          </a:p>
          <a:p>
            <a:pPr lvl="1"/>
            <a:r>
              <a:rPr lang="en-US" sz="1400" dirty="0">
                <a:solidFill>
                  <a:srgbClr val="0070C0"/>
                </a:solidFill>
              </a:rPr>
              <a:t>Operational and used for all beams since April 2022</a:t>
            </a:r>
          </a:p>
          <a:p>
            <a:pPr lvl="1"/>
            <a:r>
              <a:rPr lang="en-US" sz="1400" dirty="0">
                <a:solidFill>
                  <a:srgbClr val="0070C0"/>
                </a:solidFill>
              </a:rPr>
              <a:t>Essentially no downtime due to RFQ since</a:t>
            </a:r>
          </a:p>
          <a:p>
            <a:pPr lvl="1"/>
            <a:endParaRPr lang="en-US" sz="1400" dirty="0">
              <a:solidFill>
                <a:srgbClr val="0070C0"/>
              </a:solidFill>
            </a:endParaRPr>
          </a:p>
          <a:p>
            <a:pPr marL="284155" lvl="1" indent="0">
              <a:buNone/>
            </a:pPr>
            <a:endParaRPr lang="en-US" sz="1400" dirty="0">
              <a:solidFill>
                <a:srgbClr val="0070C0"/>
              </a:solidFill>
            </a:endParaRPr>
          </a:p>
          <a:p>
            <a:r>
              <a:rPr lang="en-US" dirty="0"/>
              <a:t>109 MHz refurbishment and new hardware</a:t>
            </a:r>
          </a:p>
          <a:p>
            <a:pPr lvl="1"/>
            <a:r>
              <a:rPr lang="en-US" sz="1400" dirty="0">
                <a:solidFill>
                  <a:srgbClr val="0070C0"/>
                </a:solidFill>
              </a:rPr>
              <a:t>Cryostat removed during the May 2021 shutdown</a:t>
            </a:r>
          </a:p>
          <a:p>
            <a:pPr lvl="1"/>
            <a:r>
              <a:rPr lang="en-US" sz="1400" dirty="0">
                <a:solidFill>
                  <a:srgbClr val="0070C0"/>
                </a:solidFill>
              </a:rPr>
              <a:t>Mods performed over the following 6 months</a:t>
            </a:r>
          </a:p>
          <a:p>
            <a:pPr lvl="1"/>
            <a:r>
              <a:rPr lang="en-US" sz="1400" dirty="0">
                <a:solidFill>
                  <a:srgbClr val="0070C0"/>
                </a:solidFill>
              </a:rPr>
              <a:t>Cryostat reinstalled in June 2022 </a:t>
            </a:r>
          </a:p>
          <a:p>
            <a:pPr lvl="1"/>
            <a:r>
              <a:rPr lang="en-US" sz="1400" dirty="0">
                <a:solidFill>
                  <a:srgbClr val="0070C0"/>
                </a:solidFill>
              </a:rPr>
              <a:t>First used for experiments in February 2023</a:t>
            </a:r>
          </a:p>
          <a:p>
            <a:pPr lvl="1"/>
            <a:r>
              <a:rPr lang="en-US" sz="1400" dirty="0">
                <a:solidFill>
                  <a:srgbClr val="0070C0"/>
                </a:solidFill>
              </a:rPr>
              <a:t>Initial problems with circulators now resolved</a:t>
            </a:r>
          </a:p>
          <a:p>
            <a:pPr lvl="1"/>
            <a:r>
              <a:rPr lang="en-US" sz="1400" dirty="0">
                <a:solidFill>
                  <a:srgbClr val="0070C0"/>
                </a:solidFill>
              </a:rPr>
              <a:t>Will provide an increase of 8MV,  12MV → 20MV</a:t>
            </a:r>
          </a:p>
        </p:txBody>
      </p:sp>
      <p:sp>
        <p:nvSpPr>
          <p:cNvPr id="5" name="Slide Number Placeholder 4">
            <a:extLst>
              <a:ext uri="{FF2B5EF4-FFF2-40B4-BE49-F238E27FC236}">
                <a16:creationId xmlns:a16="http://schemas.microsoft.com/office/drawing/2014/main" id="{52468D13-C0F6-4808-BED2-EFF314C6045D}"/>
              </a:ext>
            </a:extLst>
          </p:cNvPr>
          <p:cNvSpPr>
            <a:spLocks noGrp="1"/>
          </p:cNvSpPr>
          <p:nvPr>
            <p:ph type="sldNum" sz="quarter" idx="13"/>
          </p:nvPr>
        </p:nvSpPr>
        <p:spPr/>
        <p:txBody>
          <a:bodyPr/>
          <a:lstStyle/>
          <a:p>
            <a:pPr defTabSz="914378"/>
            <a:fld id="{95333A39-C383-4694-AEDD-31ADCADB3E84}" type="slidenum">
              <a:rPr lang="en-US">
                <a:solidFill>
                  <a:srgbClr val="FFFFFF">
                    <a:lumMod val="50000"/>
                  </a:srgbClr>
                </a:solidFill>
                <a:latin typeface="Arial"/>
              </a:rPr>
              <a:pPr defTabSz="914378"/>
              <a:t>18</a:t>
            </a:fld>
            <a:endParaRPr lang="en-US">
              <a:solidFill>
                <a:srgbClr val="FFFFFF">
                  <a:lumMod val="50000"/>
                </a:srgbClr>
              </a:solidFill>
              <a:latin typeface="Arial"/>
            </a:endParaRPr>
          </a:p>
        </p:txBody>
      </p:sp>
      <p:sp>
        <p:nvSpPr>
          <p:cNvPr id="8" name="TextBox 7"/>
          <p:cNvSpPr txBox="1"/>
          <p:nvPr/>
        </p:nvSpPr>
        <p:spPr>
          <a:xfrm>
            <a:off x="1339569" y="4513760"/>
            <a:ext cx="6700745" cy="369332"/>
          </a:xfrm>
          <a:prstGeom prst="rect">
            <a:avLst/>
          </a:prstGeom>
          <a:noFill/>
        </p:spPr>
        <p:txBody>
          <a:bodyPr wrap="square" rtlCol="0">
            <a:spAutoFit/>
          </a:bodyPr>
          <a:lstStyle/>
          <a:p>
            <a:pPr defTabSz="914378"/>
            <a:r>
              <a:rPr lang="en-US" b="1" i="1" dirty="0">
                <a:solidFill>
                  <a:srgbClr val="0082CA">
                    <a:lumMod val="75000"/>
                  </a:srgbClr>
                </a:solidFill>
                <a:latin typeface="Arial"/>
              </a:rPr>
              <a:t>Net gain of roughly 1.4 MeV/u for mid to heavy mass beams</a:t>
            </a:r>
          </a:p>
        </p:txBody>
      </p:sp>
      <p:graphicFrame>
        <p:nvGraphicFramePr>
          <p:cNvPr id="10" name="Table 9"/>
          <p:cNvGraphicFramePr>
            <a:graphicFrameLocks noGrp="1"/>
          </p:cNvGraphicFramePr>
          <p:nvPr/>
        </p:nvGraphicFramePr>
        <p:xfrm>
          <a:off x="7317139" y="3167310"/>
          <a:ext cx="1668317" cy="897260"/>
        </p:xfrm>
        <a:graphic>
          <a:graphicData uri="http://schemas.openxmlformats.org/drawingml/2006/table">
            <a:tbl>
              <a:tblPr firstRow="1" bandRow="1">
                <a:tableStyleId>{21E4AEA4-8DFA-4A89-87EB-49C32662AFE0}</a:tableStyleId>
              </a:tblPr>
              <a:tblGrid>
                <a:gridCol w="1027986">
                  <a:extLst>
                    <a:ext uri="{9D8B030D-6E8A-4147-A177-3AD203B41FA5}">
                      <a16:colId xmlns:a16="http://schemas.microsoft.com/office/drawing/2014/main" val="20000"/>
                    </a:ext>
                  </a:extLst>
                </a:gridCol>
                <a:gridCol w="640331">
                  <a:extLst>
                    <a:ext uri="{9D8B030D-6E8A-4147-A177-3AD203B41FA5}">
                      <a16:colId xmlns:a16="http://schemas.microsoft.com/office/drawing/2014/main" val="20001"/>
                    </a:ext>
                  </a:extLst>
                </a:gridCol>
              </a:tblGrid>
              <a:tr h="264796">
                <a:tc>
                  <a:txBody>
                    <a:bodyPr/>
                    <a:lstStyle/>
                    <a:p>
                      <a:pPr algn="ctr"/>
                      <a:r>
                        <a:rPr lang="en-US" sz="700" dirty="0"/>
                        <a:t>Status</a:t>
                      </a:r>
                    </a:p>
                  </a:txBody>
                  <a:tcPr marL="51435" marR="51435" marT="25718" marB="25718"/>
                </a:tc>
                <a:tc>
                  <a:txBody>
                    <a:bodyPr/>
                    <a:lstStyle/>
                    <a:p>
                      <a:pPr algn="ctr"/>
                      <a:r>
                        <a:rPr lang="en-US" sz="700" dirty="0"/>
                        <a:t>Voltage [MV]</a:t>
                      </a:r>
                    </a:p>
                  </a:txBody>
                  <a:tcPr marL="51435" marR="51435" marT="25718" marB="25718"/>
                </a:tc>
                <a:extLst>
                  <a:ext uri="{0D108BD9-81ED-4DB2-BD59-A6C34878D82A}">
                    <a16:rowId xmlns:a16="http://schemas.microsoft.com/office/drawing/2014/main" val="10000"/>
                  </a:ext>
                </a:extLst>
              </a:tr>
              <a:tr h="158116">
                <a:tc>
                  <a:txBody>
                    <a:bodyPr/>
                    <a:lstStyle/>
                    <a:p>
                      <a:pPr algn="ctr"/>
                      <a:r>
                        <a:rPr lang="en-US" sz="700" dirty="0"/>
                        <a:t>Current (de-rate)</a:t>
                      </a:r>
                    </a:p>
                  </a:txBody>
                  <a:tcPr marL="51435" marR="51435" marT="25718" marB="25718"/>
                </a:tc>
                <a:tc>
                  <a:txBody>
                    <a:bodyPr/>
                    <a:lstStyle/>
                    <a:p>
                      <a:pPr algn="ctr"/>
                      <a:r>
                        <a:rPr lang="en-US" sz="700" dirty="0"/>
                        <a:t>10-12</a:t>
                      </a:r>
                    </a:p>
                  </a:txBody>
                  <a:tcPr marL="51435" marR="51435" marT="25718" marB="25718"/>
                </a:tc>
                <a:extLst>
                  <a:ext uri="{0D108BD9-81ED-4DB2-BD59-A6C34878D82A}">
                    <a16:rowId xmlns:a16="http://schemas.microsoft.com/office/drawing/2014/main" val="10001"/>
                  </a:ext>
                </a:extLst>
              </a:tr>
              <a:tr h="158116">
                <a:tc>
                  <a:txBody>
                    <a:bodyPr/>
                    <a:lstStyle/>
                    <a:p>
                      <a:pPr algn="ctr"/>
                      <a:r>
                        <a:rPr lang="en-US" sz="700" dirty="0"/>
                        <a:t>After</a:t>
                      </a:r>
                      <a:r>
                        <a:rPr lang="en-US" sz="700" baseline="0" dirty="0"/>
                        <a:t> cleaning</a:t>
                      </a:r>
                      <a:endParaRPr lang="en-US" sz="700" dirty="0"/>
                    </a:p>
                  </a:txBody>
                  <a:tcPr marL="51435" marR="51435" marT="25718" marB="25718"/>
                </a:tc>
                <a:tc>
                  <a:txBody>
                    <a:bodyPr/>
                    <a:lstStyle/>
                    <a:p>
                      <a:pPr algn="ctr"/>
                      <a:r>
                        <a:rPr lang="en-US" sz="700" dirty="0"/>
                        <a:t>14.5</a:t>
                      </a:r>
                    </a:p>
                  </a:txBody>
                  <a:tcPr marL="51435" marR="51435" marT="25718" marB="25718"/>
                </a:tc>
                <a:extLst>
                  <a:ext uri="{0D108BD9-81ED-4DB2-BD59-A6C34878D82A}">
                    <a16:rowId xmlns:a16="http://schemas.microsoft.com/office/drawing/2014/main" val="10002"/>
                  </a:ext>
                </a:extLst>
              </a:tr>
              <a:tr h="158116">
                <a:tc>
                  <a:txBody>
                    <a:bodyPr/>
                    <a:lstStyle/>
                    <a:p>
                      <a:pPr algn="ctr"/>
                      <a:r>
                        <a:rPr lang="en-US" sz="700" dirty="0"/>
                        <a:t>Additional resonator</a:t>
                      </a:r>
                    </a:p>
                  </a:txBody>
                  <a:tcPr marL="51435" marR="51435" marT="25718" marB="25718"/>
                </a:tc>
                <a:tc>
                  <a:txBody>
                    <a:bodyPr/>
                    <a:lstStyle/>
                    <a:p>
                      <a:pPr algn="ctr"/>
                      <a:r>
                        <a:rPr lang="en-US" sz="700" dirty="0"/>
                        <a:t>16.5</a:t>
                      </a:r>
                    </a:p>
                  </a:txBody>
                  <a:tcPr marL="51435" marR="51435" marT="25718" marB="25718"/>
                </a:tc>
                <a:extLst>
                  <a:ext uri="{0D108BD9-81ED-4DB2-BD59-A6C34878D82A}">
                    <a16:rowId xmlns:a16="http://schemas.microsoft.com/office/drawing/2014/main" val="10003"/>
                  </a:ext>
                </a:extLst>
              </a:tr>
              <a:tr h="158116">
                <a:tc>
                  <a:txBody>
                    <a:bodyPr/>
                    <a:lstStyle/>
                    <a:p>
                      <a:pPr algn="ctr"/>
                      <a:r>
                        <a:rPr lang="en-US" sz="700" dirty="0"/>
                        <a:t>Overcoming</a:t>
                      </a:r>
                      <a:r>
                        <a:rPr lang="en-US" sz="700" baseline="0" dirty="0"/>
                        <a:t> VCX limit</a:t>
                      </a:r>
                      <a:endParaRPr lang="en-US" sz="700" dirty="0"/>
                    </a:p>
                  </a:txBody>
                  <a:tcPr marL="51435" marR="51435" marT="25718" marB="25718"/>
                </a:tc>
                <a:tc>
                  <a:txBody>
                    <a:bodyPr/>
                    <a:lstStyle/>
                    <a:p>
                      <a:pPr algn="ctr"/>
                      <a:r>
                        <a:rPr lang="en-US" sz="700" dirty="0"/>
                        <a:t>20</a:t>
                      </a:r>
                    </a:p>
                  </a:txBody>
                  <a:tcPr marL="51435" marR="51435" marT="25718" marB="25718"/>
                </a:tc>
                <a:extLst>
                  <a:ext uri="{0D108BD9-81ED-4DB2-BD59-A6C34878D82A}">
                    <a16:rowId xmlns:a16="http://schemas.microsoft.com/office/drawing/2014/main" val="10004"/>
                  </a:ext>
                </a:extLst>
              </a:tr>
            </a:tbl>
          </a:graphicData>
        </a:graphic>
      </p:graphicFrame>
      <p:sp>
        <p:nvSpPr>
          <p:cNvPr id="11" name="TextBox 10"/>
          <p:cNvSpPr txBox="1"/>
          <p:nvPr/>
        </p:nvSpPr>
        <p:spPr>
          <a:xfrm>
            <a:off x="7317137" y="2983039"/>
            <a:ext cx="1668317" cy="190437"/>
          </a:xfrm>
          <a:prstGeom prst="rect">
            <a:avLst/>
          </a:prstGeom>
          <a:noFill/>
          <a:ln w="38100">
            <a:solidFill>
              <a:schemeClr val="tx2">
                <a:lumMod val="75000"/>
              </a:schemeClr>
            </a:solidFill>
          </a:ln>
        </p:spPr>
        <p:txBody>
          <a:bodyPr wrap="none" rtlCol="0">
            <a:noAutofit/>
          </a:bodyPr>
          <a:lstStyle/>
          <a:p>
            <a:pPr algn="ctr" defTabSz="914378"/>
            <a:r>
              <a:rPr lang="en-US" sz="900" dirty="0">
                <a:solidFill>
                  <a:srgbClr val="0082CA">
                    <a:lumMod val="75000"/>
                  </a:srgbClr>
                </a:solidFill>
                <a:latin typeface="Arial"/>
              </a:rPr>
              <a:t>Cryostat </a:t>
            </a:r>
            <a:r>
              <a:rPr lang="en-US" sz="788" dirty="0">
                <a:solidFill>
                  <a:srgbClr val="0082CA">
                    <a:lumMod val="75000"/>
                  </a:srgbClr>
                </a:solidFill>
                <a:latin typeface="Arial"/>
              </a:rPr>
              <a:t>accelerating</a:t>
            </a:r>
            <a:r>
              <a:rPr lang="en-US" sz="900" dirty="0">
                <a:solidFill>
                  <a:srgbClr val="0082CA">
                    <a:lumMod val="75000"/>
                  </a:srgbClr>
                </a:solidFill>
                <a:latin typeface="Arial"/>
              </a:rPr>
              <a:t> gradient</a:t>
            </a:r>
          </a:p>
        </p:txBody>
      </p:sp>
      <p:pic>
        <p:nvPicPr>
          <p:cNvPr id="6" name="Picture 5">
            <a:extLst>
              <a:ext uri="{FF2B5EF4-FFF2-40B4-BE49-F238E27FC236}">
                <a16:creationId xmlns:a16="http://schemas.microsoft.com/office/drawing/2014/main" id="{84CA4390-7D0D-549A-7957-5A04BB7599BC}"/>
              </a:ext>
            </a:extLst>
          </p:cNvPr>
          <p:cNvPicPr>
            <a:picLocks noChangeAspect="1"/>
          </p:cNvPicPr>
          <p:nvPr/>
        </p:nvPicPr>
        <p:blipFill>
          <a:blip r:embed="rId2"/>
          <a:stretch>
            <a:fillRect/>
          </a:stretch>
        </p:blipFill>
        <p:spPr>
          <a:xfrm>
            <a:off x="5603716" y="598783"/>
            <a:ext cx="2547578" cy="1919208"/>
          </a:xfrm>
          <a:prstGeom prst="rect">
            <a:avLst/>
          </a:prstGeom>
        </p:spPr>
      </p:pic>
      <p:pic>
        <p:nvPicPr>
          <p:cNvPr id="9" name="Picture 8" descr="A picture containing indoor&#10;&#10;Description automatically generated">
            <a:extLst>
              <a:ext uri="{FF2B5EF4-FFF2-40B4-BE49-F238E27FC236}">
                <a16:creationId xmlns:a16="http://schemas.microsoft.com/office/drawing/2014/main" id="{F7042A64-B04C-2DF6-E1CF-31768C7FEE8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12664" r="-668" b="7555"/>
          <a:stretch/>
        </p:blipFill>
        <p:spPr>
          <a:xfrm>
            <a:off x="4933507" y="2697533"/>
            <a:ext cx="2383629" cy="1878011"/>
          </a:xfrm>
          <a:prstGeom prst="rect">
            <a:avLst/>
          </a:prstGeom>
        </p:spPr>
      </p:pic>
    </p:spTree>
    <p:extLst>
      <p:ext uri="{BB962C8B-B14F-4D97-AF65-F5344CB8AC3E}">
        <p14:creationId xmlns:p14="http://schemas.microsoft.com/office/powerpoint/2010/main" val="9449199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45272-6562-6E94-4E7D-EBD9B1989BF4}"/>
              </a:ext>
            </a:extLst>
          </p:cNvPr>
          <p:cNvSpPr>
            <a:spLocks noGrp="1"/>
          </p:cNvSpPr>
          <p:nvPr>
            <p:ph type="title"/>
          </p:nvPr>
        </p:nvSpPr>
        <p:spPr>
          <a:xfrm>
            <a:off x="457200" y="62347"/>
            <a:ext cx="8372901" cy="461986"/>
          </a:xfrm>
        </p:spPr>
        <p:txBody>
          <a:bodyPr/>
          <a:lstStyle/>
          <a:p>
            <a:r>
              <a:rPr lang="en-US" dirty="0"/>
              <a:t>Gammasphere Upgrade</a:t>
            </a:r>
          </a:p>
        </p:txBody>
      </p:sp>
      <p:sp>
        <p:nvSpPr>
          <p:cNvPr id="3" name="Content Placeholder 2">
            <a:extLst>
              <a:ext uri="{FF2B5EF4-FFF2-40B4-BE49-F238E27FC236}">
                <a16:creationId xmlns:a16="http://schemas.microsoft.com/office/drawing/2014/main" id="{F0079757-4533-FB4D-47FF-3D7CC453CD01}"/>
              </a:ext>
            </a:extLst>
          </p:cNvPr>
          <p:cNvSpPr>
            <a:spLocks noGrp="1"/>
          </p:cNvSpPr>
          <p:nvPr>
            <p:ph idx="1"/>
          </p:nvPr>
        </p:nvSpPr>
        <p:spPr>
          <a:xfrm>
            <a:off x="330524" y="524333"/>
            <a:ext cx="6834140" cy="4263798"/>
          </a:xfrm>
        </p:spPr>
        <p:txBody>
          <a:bodyPr/>
          <a:lstStyle/>
          <a:p>
            <a:r>
              <a:rPr lang="en-US" sz="1600" dirty="0">
                <a:latin typeface="Calibri" panose="020F0502020204030204" pitchFamily="34" charset="0"/>
                <a:cs typeface="Calibri" panose="020F0502020204030204" pitchFamily="34" charset="0"/>
              </a:rPr>
              <a:t>Re-established detector repair pipeline with ORTEC/AMETEC</a:t>
            </a:r>
          </a:p>
          <a:p>
            <a:pPr lvl="1"/>
            <a:r>
              <a:rPr lang="en-US" sz="1600" dirty="0">
                <a:latin typeface="Calibri" panose="020F0502020204030204" pitchFamily="34" charset="0"/>
                <a:cs typeface="Calibri" panose="020F0502020204030204" pitchFamily="34" charset="0"/>
              </a:rPr>
              <a:t>Have received two repairs back from vendor</a:t>
            </a:r>
          </a:p>
          <a:p>
            <a:pPr lvl="1"/>
            <a:r>
              <a:rPr lang="en-US" sz="1600" dirty="0">
                <a:latin typeface="Calibri" panose="020F0502020204030204" pitchFamily="34" charset="0"/>
                <a:cs typeface="Calibri" panose="020F0502020204030204" pitchFamily="34" charset="0"/>
              </a:rPr>
              <a:t>Eight detectors are at vendor for repair</a:t>
            </a:r>
          </a:p>
          <a:p>
            <a:pPr lvl="1"/>
            <a:r>
              <a:rPr lang="en-US" sz="1600" dirty="0">
                <a:latin typeface="Calibri" panose="020F0502020204030204" pitchFamily="34" charset="0"/>
                <a:cs typeface="Calibri" panose="020F0502020204030204" pitchFamily="34" charset="0"/>
              </a:rPr>
              <a:t>Working with ORTEC on a repair pipeline</a:t>
            </a:r>
          </a:p>
          <a:p>
            <a:r>
              <a:rPr lang="en-US" sz="1600" dirty="0">
                <a:latin typeface="Calibri" panose="020F0502020204030204" pitchFamily="34" charset="0"/>
                <a:cs typeface="Calibri" panose="020F0502020204030204" pitchFamily="34" charset="0"/>
              </a:rPr>
              <a:t>Developed new electronics from Ge preamp to digitizer</a:t>
            </a:r>
          </a:p>
          <a:p>
            <a:pPr lvl="1"/>
            <a:r>
              <a:rPr lang="en-US" sz="1600" dirty="0">
                <a:latin typeface="Calibri" panose="020F0502020204030204" pitchFamily="34" charset="0"/>
                <a:cs typeface="Calibri" panose="020F0502020204030204" pitchFamily="34" charset="0"/>
              </a:rPr>
              <a:t>J. Anderson, M. Oberling, E. Boron (AES)</a:t>
            </a:r>
          </a:p>
          <a:p>
            <a:pPr lvl="1"/>
            <a:r>
              <a:rPr lang="en-US" sz="1600" dirty="0">
                <a:latin typeface="Calibri" panose="020F0502020204030204" pitchFamily="34" charset="0"/>
                <a:cs typeface="Calibri" panose="020F0502020204030204" pitchFamily="34" charset="0"/>
              </a:rPr>
              <a:t>New preamp for Ge</a:t>
            </a:r>
          </a:p>
          <a:p>
            <a:pPr lvl="1"/>
            <a:r>
              <a:rPr lang="en-US" sz="1600" dirty="0">
                <a:latin typeface="Calibri" panose="020F0502020204030204" pitchFamily="34" charset="0"/>
                <a:cs typeface="Calibri" panose="020F0502020204030204" pitchFamily="34" charset="0"/>
              </a:rPr>
              <a:t>Slope Box Extension (SBX) Module – signal prep</a:t>
            </a:r>
          </a:p>
          <a:p>
            <a:pPr lvl="1"/>
            <a:r>
              <a:rPr lang="en-US" sz="1600" dirty="0">
                <a:latin typeface="Calibri" panose="020F0502020204030204" pitchFamily="34" charset="0"/>
                <a:cs typeface="Calibri" panose="020F0502020204030204" pitchFamily="34" charset="0"/>
              </a:rPr>
              <a:t>Collector Box – routes singles to digitizers</a:t>
            </a:r>
          </a:p>
          <a:p>
            <a:r>
              <a:rPr lang="en-US" sz="1600" dirty="0">
                <a:latin typeface="Calibri" panose="020F0502020204030204" pitchFamily="34" charset="0"/>
                <a:cs typeface="Calibri" panose="020F0502020204030204" pitchFamily="34" charset="0"/>
              </a:rPr>
              <a:t>All upgraded electronics has been installed and is in operation </a:t>
            </a:r>
            <a:r>
              <a:rPr lang="en-US" sz="1600" i="1" dirty="0">
                <a:latin typeface="Calibri" panose="020F0502020204030204" pitchFamily="34" charset="0"/>
                <a:cs typeface="Calibri" panose="020F0502020204030204" pitchFamily="34" charset="0"/>
              </a:rPr>
              <a:t>e.g.</a:t>
            </a:r>
            <a:r>
              <a:rPr lang="en-US" sz="1600" dirty="0">
                <a:latin typeface="Calibri" panose="020F0502020204030204" pitchFamily="34" charset="0"/>
                <a:cs typeface="Calibri" panose="020F0502020204030204" pitchFamily="34" charset="0"/>
              </a:rPr>
              <a:t>, preamps, SBX, collector box</a:t>
            </a:r>
          </a:p>
          <a:p>
            <a:r>
              <a:rPr lang="en-US" sz="1600" dirty="0">
                <a:latin typeface="Calibri" panose="020F0502020204030204" pitchFamily="34" charset="0"/>
                <a:cs typeface="Calibri" panose="020F0502020204030204" pitchFamily="34" charset="0"/>
              </a:rPr>
              <a:t>All electronics located at support structure </a:t>
            </a:r>
          </a:p>
          <a:p>
            <a:r>
              <a:rPr lang="en-US" sz="1600" dirty="0">
                <a:latin typeface="Calibri" panose="020F0502020204030204" pitchFamily="34" charset="0"/>
                <a:cs typeface="Calibri" panose="020F0502020204030204" pitchFamily="34" charset="0"/>
              </a:rPr>
              <a:t>Working on outstanding issues</a:t>
            </a:r>
          </a:p>
          <a:p>
            <a:r>
              <a:rPr lang="en-US" sz="1600" dirty="0">
                <a:latin typeface="Calibri" panose="020F0502020204030204" pitchFamily="34" charset="0"/>
                <a:cs typeface="Calibri" panose="020F0502020204030204" pitchFamily="34" charset="0"/>
              </a:rPr>
              <a:t>Beam test held – April 13-15, 2023</a:t>
            </a:r>
          </a:p>
          <a:p>
            <a:r>
              <a:rPr lang="en-US" sz="1600" dirty="0">
                <a:latin typeface="Calibri" panose="020F0502020204030204" pitchFamily="34" charset="0"/>
                <a:cs typeface="Calibri" panose="020F0502020204030204" pitchFamily="34" charset="0"/>
              </a:rPr>
              <a:t>First experiment June 2023</a:t>
            </a:r>
          </a:p>
        </p:txBody>
      </p:sp>
      <p:sp>
        <p:nvSpPr>
          <p:cNvPr id="5" name="Slide Number Placeholder 4">
            <a:extLst>
              <a:ext uri="{FF2B5EF4-FFF2-40B4-BE49-F238E27FC236}">
                <a16:creationId xmlns:a16="http://schemas.microsoft.com/office/drawing/2014/main" id="{27E5D7A9-5ABC-65DC-E19F-398DB919B320}"/>
              </a:ext>
            </a:extLst>
          </p:cNvPr>
          <p:cNvSpPr>
            <a:spLocks noGrp="1"/>
          </p:cNvSpPr>
          <p:nvPr>
            <p:ph type="sldNum" sz="quarter" idx="13"/>
          </p:nvPr>
        </p:nvSpPr>
        <p:spPr/>
        <p:txBody>
          <a:bodyPr/>
          <a:lstStyle/>
          <a:p>
            <a:fld id="{AEFAAC5A-9C4F-4278-920D-DF2BAB595749}" type="slidenum">
              <a:rPr lang="en-US" smtClean="0"/>
              <a:pPr/>
              <a:t>19</a:t>
            </a:fld>
            <a:endParaRPr lang="en-US" dirty="0"/>
          </a:p>
        </p:txBody>
      </p:sp>
      <p:pic>
        <p:nvPicPr>
          <p:cNvPr id="4" name="Picture 3">
            <a:extLst>
              <a:ext uri="{FF2B5EF4-FFF2-40B4-BE49-F238E27FC236}">
                <a16:creationId xmlns:a16="http://schemas.microsoft.com/office/drawing/2014/main" id="{28ACFD4E-1622-BCCB-5D71-4BA593C2435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10800000">
            <a:off x="7404608" y="160994"/>
            <a:ext cx="995957" cy="986370"/>
          </a:xfrm>
          <a:prstGeom prst="rect">
            <a:avLst/>
          </a:prstGeom>
          <a:ln w="25400">
            <a:solidFill>
              <a:srgbClr val="00B050"/>
            </a:solidFill>
          </a:ln>
        </p:spPr>
      </p:pic>
      <p:pic>
        <p:nvPicPr>
          <p:cNvPr id="7" name="Picture 6">
            <a:extLst>
              <a:ext uri="{FF2B5EF4-FFF2-40B4-BE49-F238E27FC236}">
                <a16:creationId xmlns:a16="http://schemas.microsoft.com/office/drawing/2014/main" id="{5B603BA2-70CA-6374-CE78-DFE12C34540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7235636" y="1615915"/>
            <a:ext cx="1509407" cy="1188387"/>
          </a:xfrm>
          <a:prstGeom prst="rect">
            <a:avLst/>
          </a:prstGeom>
        </p:spPr>
      </p:pic>
      <p:pic>
        <p:nvPicPr>
          <p:cNvPr id="8" name="Picture 7">
            <a:extLst>
              <a:ext uri="{FF2B5EF4-FFF2-40B4-BE49-F238E27FC236}">
                <a16:creationId xmlns:a16="http://schemas.microsoft.com/office/drawing/2014/main" id="{0CC9FED4-A1FD-8E12-FCFD-13BF0B3B2A0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277052" y="3272852"/>
            <a:ext cx="1354520" cy="1105414"/>
          </a:xfrm>
          <a:prstGeom prst="rect">
            <a:avLst/>
          </a:prstGeom>
        </p:spPr>
      </p:pic>
      <p:sp>
        <p:nvSpPr>
          <p:cNvPr id="9" name="TextBox 8">
            <a:extLst>
              <a:ext uri="{FF2B5EF4-FFF2-40B4-BE49-F238E27FC236}">
                <a16:creationId xmlns:a16="http://schemas.microsoft.com/office/drawing/2014/main" id="{88C27D9E-74EC-2B85-A9A1-63D4806DEEC4}"/>
              </a:ext>
            </a:extLst>
          </p:cNvPr>
          <p:cNvSpPr txBox="1"/>
          <p:nvPr/>
        </p:nvSpPr>
        <p:spPr>
          <a:xfrm>
            <a:off x="7400900" y="1122018"/>
            <a:ext cx="942212" cy="307777"/>
          </a:xfrm>
          <a:prstGeom prst="rect">
            <a:avLst/>
          </a:prstGeom>
          <a:noFill/>
        </p:spPr>
        <p:txBody>
          <a:bodyPr wrap="square" rtlCol="0">
            <a:spAutoFit/>
          </a:bodyPr>
          <a:lstStyle/>
          <a:p>
            <a:r>
              <a:rPr lang="en-US" sz="1400" i="1" dirty="0"/>
              <a:t>Preamp</a:t>
            </a:r>
          </a:p>
        </p:txBody>
      </p:sp>
      <p:sp>
        <p:nvSpPr>
          <p:cNvPr id="10" name="TextBox 9">
            <a:extLst>
              <a:ext uri="{FF2B5EF4-FFF2-40B4-BE49-F238E27FC236}">
                <a16:creationId xmlns:a16="http://schemas.microsoft.com/office/drawing/2014/main" id="{47D31802-B0BE-2F1B-DB66-503C075DF87C}"/>
              </a:ext>
            </a:extLst>
          </p:cNvPr>
          <p:cNvSpPr txBox="1"/>
          <p:nvPr/>
        </p:nvSpPr>
        <p:spPr>
          <a:xfrm>
            <a:off x="7635278" y="2924797"/>
            <a:ext cx="633101" cy="307777"/>
          </a:xfrm>
          <a:prstGeom prst="rect">
            <a:avLst/>
          </a:prstGeom>
          <a:noFill/>
        </p:spPr>
        <p:txBody>
          <a:bodyPr wrap="square" rtlCol="0">
            <a:spAutoFit/>
          </a:bodyPr>
          <a:lstStyle/>
          <a:p>
            <a:r>
              <a:rPr lang="en-US" sz="1400" i="1" dirty="0"/>
              <a:t>SBX</a:t>
            </a:r>
          </a:p>
        </p:txBody>
      </p:sp>
      <p:sp>
        <p:nvSpPr>
          <p:cNvPr id="11" name="TextBox 10">
            <a:extLst>
              <a:ext uri="{FF2B5EF4-FFF2-40B4-BE49-F238E27FC236}">
                <a16:creationId xmlns:a16="http://schemas.microsoft.com/office/drawing/2014/main" id="{68F9C29F-2021-541F-2907-0005B1A99A11}"/>
              </a:ext>
            </a:extLst>
          </p:cNvPr>
          <p:cNvSpPr txBox="1"/>
          <p:nvPr/>
        </p:nvSpPr>
        <p:spPr>
          <a:xfrm>
            <a:off x="7364233" y="4354939"/>
            <a:ext cx="1244065" cy="307777"/>
          </a:xfrm>
          <a:prstGeom prst="rect">
            <a:avLst/>
          </a:prstGeom>
          <a:noFill/>
        </p:spPr>
        <p:txBody>
          <a:bodyPr wrap="square" rtlCol="0">
            <a:spAutoFit/>
          </a:bodyPr>
          <a:lstStyle/>
          <a:p>
            <a:r>
              <a:rPr lang="en-US" sz="1400" i="1" dirty="0"/>
              <a:t>Collector Box</a:t>
            </a:r>
          </a:p>
        </p:txBody>
      </p:sp>
      <p:sp>
        <p:nvSpPr>
          <p:cNvPr id="12" name="Oval 11">
            <a:extLst>
              <a:ext uri="{FF2B5EF4-FFF2-40B4-BE49-F238E27FC236}">
                <a16:creationId xmlns:a16="http://schemas.microsoft.com/office/drawing/2014/main" id="{E124221F-FFD8-0AA1-5756-CE7A0DE45808}"/>
              </a:ext>
            </a:extLst>
          </p:cNvPr>
          <p:cNvSpPr/>
          <p:nvPr/>
        </p:nvSpPr>
        <p:spPr>
          <a:xfrm>
            <a:off x="8217182" y="2333804"/>
            <a:ext cx="368144" cy="585584"/>
          </a:xfrm>
          <a:prstGeom prst="ellipse">
            <a:avLst/>
          </a:prstGeom>
          <a:noFill/>
          <a:ln w="381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4" name="Picture 13" descr="A picture containing LEGO, toy, colorful&#10;&#10;Description automatically generated">
            <a:extLst>
              <a:ext uri="{FF2B5EF4-FFF2-40B4-BE49-F238E27FC236}">
                <a16:creationId xmlns:a16="http://schemas.microsoft.com/office/drawing/2014/main" id="{D4317475-DC44-E68B-832B-6BA2AAB46B9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5024176" y="3350326"/>
            <a:ext cx="1965026" cy="1338674"/>
          </a:xfrm>
          <a:prstGeom prst="rect">
            <a:avLst/>
          </a:prstGeom>
        </p:spPr>
      </p:pic>
    </p:spTree>
    <p:extLst>
      <p:ext uri="{BB962C8B-B14F-4D97-AF65-F5344CB8AC3E}">
        <p14:creationId xmlns:p14="http://schemas.microsoft.com/office/powerpoint/2010/main" val="468555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3C35E-9A76-4131-8807-AB772ED837F9}"/>
              </a:ext>
            </a:extLst>
          </p:cNvPr>
          <p:cNvSpPr>
            <a:spLocks noGrp="1"/>
          </p:cNvSpPr>
          <p:nvPr>
            <p:ph type="title"/>
          </p:nvPr>
        </p:nvSpPr>
        <p:spPr/>
        <p:txBody>
          <a:bodyPr/>
          <a:lstStyle/>
          <a:p>
            <a:r>
              <a:rPr lang="en-US" dirty="0"/>
              <a:t>CARIBU Status</a:t>
            </a:r>
          </a:p>
        </p:txBody>
      </p:sp>
      <p:sp>
        <p:nvSpPr>
          <p:cNvPr id="4" name="Content Placeholder 3">
            <a:extLst>
              <a:ext uri="{FF2B5EF4-FFF2-40B4-BE49-F238E27FC236}">
                <a16:creationId xmlns:a16="http://schemas.microsoft.com/office/drawing/2014/main" id="{D7352894-C51B-4D8F-874C-09472AD0326B}"/>
              </a:ext>
            </a:extLst>
          </p:cNvPr>
          <p:cNvSpPr>
            <a:spLocks noGrp="1"/>
          </p:cNvSpPr>
          <p:nvPr>
            <p:ph idx="1"/>
          </p:nvPr>
        </p:nvSpPr>
        <p:spPr/>
        <p:txBody>
          <a:bodyPr/>
          <a:lstStyle/>
          <a:p>
            <a:r>
              <a:rPr lang="en-US" dirty="0"/>
              <a:t>Source needs to be changed roughly every 3 years and it has proven very challenging to obtain a good thin </a:t>
            </a:r>
            <a:r>
              <a:rPr lang="en-US" baseline="30000" dirty="0"/>
              <a:t>252</a:t>
            </a:r>
            <a:r>
              <a:rPr lang="en-US" dirty="0"/>
              <a:t>Cf source</a:t>
            </a:r>
          </a:p>
          <a:p>
            <a:r>
              <a:rPr lang="en-US" dirty="0"/>
              <a:t>The current plate was deposited in 2017 and</a:t>
            </a:r>
            <a:br>
              <a:rPr lang="en-US" dirty="0"/>
            </a:br>
            <a:r>
              <a:rPr lang="en-US" dirty="0"/>
              <a:t> installed in May 2018</a:t>
            </a:r>
          </a:p>
          <a:p>
            <a:pPr lvl="1"/>
            <a:r>
              <a:rPr lang="en-US" dirty="0"/>
              <a:t>Originally 0.52 Ci with 40-50% release</a:t>
            </a:r>
          </a:p>
          <a:p>
            <a:r>
              <a:rPr lang="en-US" dirty="0"/>
              <a:t>Next ~5 attempts yielded no usable deposits</a:t>
            </a:r>
          </a:p>
          <a:p>
            <a:r>
              <a:rPr lang="en-US" dirty="0"/>
              <a:t>Current yield: ~2 x 10</a:t>
            </a:r>
            <a:r>
              <a:rPr lang="en-US" baseline="30000" dirty="0"/>
              <a:t>7</a:t>
            </a:r>
            <a:r>
              <a:rPr lang="en-US" dirty="0"/>
              <a:t> fissions/sec</a:t>
            </a:r>
          </a:p>
        </p:txBody>
      </p:sp>
      <p:sp>
        <p:nvSpPr>
          <p:cNvPr id="5" name="Text Placeholder 4">
            <a:extLst>
              <a:ext uri="{FF2B5EF4-FFF2-40B4-BE49-F238E27FC236}">
                <a16:creationId xmlns:a16="http://schemas.microsoft.com/office/drawing/2014/main" id="{CEE26288-787E-460F-A2BF-8480BF135994}"/>
              </a:ext>
            </a:extLst>
          </p:cNvPr>
          <p:cNvSpPr>
            <a:spLocks noGrp="1"/>
          </p:cNvSpPr>
          <p:nvPr>
            <p:ph type="body" sz="quarter" idx="12"/>
          </p:nvPr>
        </p:nvSpPr>
        <p:spPr/>
        <p:txBody>
          <a:bodyPr/>
          <a:lstStyle/>
          <a:p>
            <a:endParaRPr lang="en-US"/>
          </a:p>
        </p:txBody>
      </p:sp>
      <p:sp>
        <p:nvSpPr>
          <p:cNvPr id="7" name="TextBox 6">
            <a:extLst>
              <a:ext uri="{FF2B5EF4-FFF2-40B4-BE49-F238E27FC236}">
                <a16:creationId xmlns:a16="http://schemas.microsoft.com/office/drawing/2014/main" id="{A50C89E3-1889-4A78-B231-983FAD728529}"/>
              </a:ext>
            </a:extLst>
          </p:cNvPr>
          <p:cNvSpPr txBox="1"/>
          <p:nvPr/>
        </p:nvSpPr>
        <p:spPr>
          <a:xfrm>
            <a:off x="1767840" y="3557692"/>
            <a:ext cx="5608320" cy="883832"/>
          </a:xfrm>
          <a:prstGeom prst="rect">
            <a:avLst/>
          </a:prstGeom>
          <a:solidFill>
            <a:schemeClr val="bg1"/>
          </a:solidFill>
          <a:ln w="12700">
            <a:solidFill>
              <a:srgbClr val="FF0000"/>
            </a:solidFill>
          </a:ln>
        </p:spPr>
        <p:txBody>
          <a:bodyPr wrap="square" rtlCol="0">
            <a:spAutoFit/>
          </a:bodyPr>
          <a:lstStyle/>
          <a:p>
            <a:pPr algn="ctr" defTabSz="914378">
              <a:lnSpc>
                <a:spcPct val="110000"/>
              </a:lnSpc>
              <a:defRPr/>
            </a:pPr>
            <a:r>
              <a:rPr lang="en-US" sz="1600" b="1" i="1" dirty="0">
                <a:solidFill>
                  <a:srgbClr val="00609C"/>
                </a:solidFill>
                <a:latin typeface="Arial"/>
                <a:cs typeface="Arial" charset="0"/>
                <a:sym typeface="Wingdings" panose="05000000000000000000" pitchFamily="2" charset="2"/>
              </a:rPr>
              <a:t>Solution: </a:t>
            </a:r>
            <a:r>
              <a:rPr lang="en-US" sz="1600" b="1" i="1" dirty="0" err="1">
                <a:solidFill>
                  <a:srgbClr val="FF0000"/>
                </a:solidFill>
                <a:latin typeface="Arial"/>
                <a:cs typeface="Arial" charset="0"/>
                <a:sym typeface="Wingdings" panose="05000000000000000000" pitchFamily="2" charset="2"/>
              </a:rPr>
              <a:t>nuCARIBU</a:t>
            </a:r>
            <a:r>
              <a:rPr lang="en-US" sz="1600" b="1" i="1" dirty="0">
                <a:solidFill>
                  <a:srgbClr val="00609C"/>
                </a:solidFill>
                <a:latin typeface="Arial"/>
                <a:cs typeface="Arial" charset="0"/>
                <a:sym typeface="Wingdings" panose="05000000000000000000" pitchFamily="2" charset="2"/>
              </a:rPr>
              <a:t>, a </a:t>
            </a:r>
            <a:r>
              <a:rPr lang="en-US" sz="1600" b="1" i="1" dirty="0">
                <a:solidFill>
                  <a:srgbClr val="FF0000"/>
                </a:solidFill>
                <a:latin typeface="Arial"/>
                <a:cs typeface="Arial" charset="0"/>
                <a:sym typeface="Wingdings" panose="05000000000000000000" pitchFamily="2" charset="2"/>
              </a:rPr>
              <a:t>neutron-generator-based</a:t>
            </a:r>
            <a:r>
              <a:rPr lang="en-US" sz="1600" b="1" i="1" dirty="0">
                <a:solidFill>
                  <a:srgbClr val="00609C"/>
                </a:solidFill>
                <a:latin typeface="Arial"/>
                <a:cs typeface="Arial" charset="0"/>
                <a:sym typeface="Wingdings" panose="05000000000000000000" pitchFamily="2" charset="2"/>
              </a:rPr>
              <a:t> source of fission fragments to obtain more reliable and higher intensity access to fission products</a:t>
            </a:r>
          </a:p>
        </p:txBody>
      </p:sp>
      <p:pic>
        <p:nvPicPr>
          <p:cNvPr id="6" name="Picture 5">
            <a:extLst>
              <a:ext uri="{FF2B5EF4-FFF2-40B4-BE49-F238E27FC236}">
                <a16:creationId xmlns:a16="http://schemas.microsoft.com/office/drawing/2014/main" id="{C95125EE-E9AE-4202-9639-4D4053BCDCD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39175" y="1888889"/>
            <a:ext cx="1786904" cy="1339687"/>
          </a:xfrm>
          <a:prstGeom prst="rect">
            <a:avLst/>
          </a:prstGeom>
          <a:ln w="28575">
            <a:solidFill>
              <a:srgbClr val="0082CA"/>
            </a:solidFill>
          </a:ln>
        </p:spPr>
      </p:pic>
      <p:sp>
        <p:nvSpPr>
          <p:cNvPr id="3" name="Slide Number Placeholder 2">
            <a:extLst>
              <a:ext uri="{FF2B5EF4-FFF2-40B4-BE49-F238E27FC236}">
                <a16:creationId xmlns:a16="http://schemas.microsoft.com/office/drawing/2014/main" id="{7E9635EE-4E64-4443-8691-072C1A1737F3}"/>
              </a:ext>
            </a:extLst>
          </p:cNvPr>
          <p:cNvSpPr>
            <a:spLocks noGrp="1"/>
          </p:cNvSpPr>
          <p:nvPr>
            <p:ph type="sldNum" sz="quarter" idx="13"/>
          </p:nvPr>
        </p:nvSpPr>
        <p:spPr/>
        <p:txBody>
          <a:bodyPr/>
          <a:lstStyle/>
          <a:p>
            <a:pPr defTabSz="914378"/>
            <a:fld id="{AEFAAC5A-9C4F-4278-920D-DF2BAB595749}" type="slidenum">
              <a:rPr lang="en-US">
                <a:solidFill>
                  <a:srgbClr val="FFFFFF">
                    <a:lumMod val="50000"/>
                  </a:srgbClr>
                </a:solidFill>
                <a:latin typeface="Arial"/>
              </a:rPr>
              <a:pPr defTabSz="914378"/>
              <a:t>20</a:t>
            </a:fld>
            <a:endParaRPr lang="en-US" dirty="0">
              <a:solidFill>
                <a:srgbClr val="FFFFFF">
                  <a:lumMod val="50000"/>
                </a:srgbClr>
              </a:solidFill>
              <a:latin typeface="Arial"/>
            </a:endParaRPr>
          </a:p>
        </p:txBody>
      </p:sp>
    </p:spTree>
    <p:extLst>
      <p:ext uri="{BB962C8B-B14F-4D97-AF65-F5344CB8AC3E}">
        <p14:creationId xmlns:p14="http://schemas.microsoft.com/office/powerpoint/2010/main" val="40283342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639B611-80C8-4795-A31F-1A689BDFFB0C}"/>
              </a:ext>
            </a:extLst>
          </p:cNvPr>
          <p:cNvPicPr>
            <a:picLocks noChangeAspect="1"/>
          </p:cNvPicPr>
          <p:nvPr/>
        </p:nvPicPr>
        <p:blipFill>
          <a:blip r:embed="rId2"/>
          <a:stretch>
            <a:fillRect/>
          </a:stretch>
        </p:blipFill>
        <p:spPr>
          <a:xfrm>
            <a:off x="2306986" y="2893512"/>
            <a:ext cx="5298996" cy="2098930"/>
          </a:xfrm>
          <a:prstGeom prst="rect">
            <a:avLst/>
          </a:prstGeom>
        </p:spPr>
      </p:pic>
      <p:sp>
        <p:nvSpPr>
          <p:cNvPr id="2" name="Title 1">
            <a:extLst>
              <a:ext uri="{FF2B5EF4-FFF2-40B4-BE49-F238E27FC236}">
                <a16:creationId xmlns:a16="http://schemas.microsoft.com/office/drawing/2014/main" id="{0A3ABACD-D540-410B-81E9-AF163C8F4695}"/>
              </a:ext>
            </a:extLst>
          </p:cNvPr>
          <p:cNvSpPr>
            <a:spLocks noGrp="1"/>
          </p:cNvSpPr>
          <p:nvPr>
            <p:ph type="title"/>
          </p:nvPr>
        </p:nvSpPr>
        <p:spPr>
          <a:xfrm>
            <a:off x="385549" y="-14809"/>
            <a:ext cx="8372901" cy="621711"/>
          </a:xfrm>
        </p:spPr>
        <p:txBody>
          <a:bodyPr/>
          <a:lstStyle/>
          <a:p>
            <a:r>
              <a:rPr lang="en-US" cap="none" dirty="0"/>
              <a:t>CARIBU </a:t>
            </a:r>
            <a:r>
              <a:rPr lang="en-US" cap="none" dirty="0">
                <a:sym typeface="Wingdings" panose="05000000000000000000" pitchFamily="2" charset="2"/>
              </a:rPr>
              <a:t> </a:t>
            </a:r>
            <a:r>
              <a:rPr lang="en-US" cap="none" dirty="0" err="1"/>
              <a:t>nu</a:t>
            </a:r>
            <a:r>
              <a:rPr lang="en-US" dirty="0" err="1"/>
              <a:t>CARIBU</a:t>
            </a:r>
            <a:r>
              <a:rPr lang="en-US" dirty="0"/>
              <a:t> </a:t>
            </a:r>
          </a:p>
        </p:txBody>
      </p:sp>
      <p:sp>
        <p:nvSpPr>
          <p:cNvPr id="3" name="Content Placeholder 2">
            <a:extLst>
              <a:ext uri="{FF2B5EF4-FFF2-40B4-BE49-F238E27FC236}">
                <a16:creationId xmlns:a16="http://schemas.microsoft.com/office/drawing/2014/main" id="{379D1354-DF52-4516-8004-9514481D2C4D}"/>
              </a:ext>
            </a:extLst>
          </p:cNvPr>
          <p:cNvSpPr>
            <a:spLocks noGrp="1"/>
          </p:cNvSpPr>
          <p:nvPr>
            <p:ph idx="1"/>
          </p:nvPr>
        </p:nvSpPr>
        <p:spPr>
          <a:xfrm>
            <a:off x="488451" y="739267"/>
            <a:ext cx="5430098" cy="2766908"/>
          </a:xfrm>
        </p:spPr>
        <p:txBody>
          <a:bodyPr/>
          <a:lstStyle/>
          <a:p>
            <a:r>
              <a:rPr lang="en-US" sz="1600" dirty="0"/>
              <a:t>Replace the </a:t>
            </a:r>
            <a:r>
              <a:rPr lang="en-US" sz="1600" baseline="30000" dirty="0"/>
              <a:t>252</a:t>
            </a:r>
            <a:r>
              <a:rPr lang="en-US" sz="1600" dirty="0"/>
              <a:t>Cf source and infrastructure with proton cyclotron, transport, and targets</a:t>
            </a:r>
          </a:p>
          <a:p>
            <a:r>
              <a:rPr lang="en-US" sz="1600" dirty="0"/>
              <a:t>p-</a:t>
            </a:r>
            <a:r>
              <a:rPr lang="en-US" sz="1600" baseline="30000" dirty="0"/>
              <a:t>7</a:t>
            </a:r>
            <a:r>
              <a:rPr lang="en-US" sz="1600" dirty="0"/>
              <a:t>Li reaction for neutron production to induce fission on actinide foils</a:t>
            </a:r>
          </a:p>
          <a:p>
            <a:r>
              <a:rPr lang="en-US" sz="1600" dirty="0">
                <a:solidFill>
                  <a:schemeClr val="tx2">
                    <a:lumMod val="75000"/>
                  </a:schemeClr>
                </a:solidFill>
              </a:rPr>
              <a:t>Increase yield by over an order-of-magnitude</a:t>
            </a:r>
          </a:p>
          <a:p>
            <a:r>
              <a:rPr lang="en-US" sz="1600" dirty="0">
                <a:solidFill>
                  <a:schemeClr val="tx2">
                    <a:lumMod val="75000"/>
                  </a:schemeClr>
                </a:solidFill>
              </a:rPr>
              <a:t>Make facility easier to operate and maintain</a:t>
            </a:r>
          </a:p>
          <a:p>
            <a:r>
              <a:rPr lang="en-US" sz="1600" dirty="0">
                <a:solidFill>
                  <a:schemeClr val="tx2">
                    <a:lumMod val="75000"/>
                  </a:schemeClr>
                </a:solidFill>
              </a:rPr>
              <a:t>Provide access to neutron-induced fission process</a:t>
            </a:r>
          </a:p>
          <a:p>
            <a:endParaRPr lang="en-US" dirty="0"/>
          </a:p>
        </p:txBody>
      </p:sp>
      <p:sp>
        <p:nvSpPr>
          <p:cNvPr id="5" name="Slide Number Placeholder 4">
            <a:extLst>
              <a:ext uri="{FF2B5EF4-FFF2-40B4-BE49-F238E27FC236}">
                <a16:creationId xmlns:a16="http://schemas.microsoft.com/office/drawing/2014/main" id="{8BA01735-D59D-4A5E-8C91-5755F4A8D081}"/>
              </a:ext>
            </a:extLst>
          </p:cNvPr>
          <p:cNvSpPr>
            <a:spLocks noGrp="1"/>
          </p:cNvSpPr>
          <p:nvPr>
            <p:ph type="sldNum" sz="quarter" idx="13"/>
          </p:nvPr>
        </p:nvSpPr>
        <p:spPr/>
        <p:txBody>
          <a:bodyPr/>
          <a:lstStyle/>
          <a:p>
            <a:pPr defTabSz="685784"/>
            <a:fld id="{AEFAAC5A-9C4F-4278-920D-DF2BAB595749}" type="slidenum">
              <a:rPr lang="en-US">
                <a:solidFill>
                  <a:srgbClr val="FFFFFF">
                    <a:lumMod val="50000"/>
                  </a:srgbClr>
                </a:solidFill>
                <a:latin typeface="Arial"/>
              </a:rPr>
              <a:pPr defTabSz="685784"/>
              <a:t>21</a:t>
            </a:fld>
            <a:endParaRPr lang="en-US" dirty="0">
              <a:solidFill>
                <a:srgbClr val="FFFFFF">
                  <a:lumMod val="50000"/>
                </a:srgbClr>
              </a:solidFill>
              <a:latin typeface="Arial"/>
            </a:endParaRPr>
          </a:p>
        </p:txBody>
      </p:sp>
      <p:pic>
        <p:nvPicPr>
          <p:cNvPr id="9" name="Picture 8">
            <a:extLst>
              <a:ext uri="{FF2B5EF4-FFF2-40B4-BE49-F238E27FC236}">
                <a16:creationId xmlns:a16="http://schemas.microsoft.com/office/drawing/2014/main" id="{CF31F760-2DFE-412B-B04D-FA52BDDCAA12}"/>
              </a:ext>
            </a:extLst>
          </p:cNvPr>
          <p:cNvPicPr>
            <a:picLocks noChangeAspect="1"/>
          </p:cNvPicPr>
          <p:nvPr/>
        </p:nvPicPr>
        <p:blipFill rotWithShape="1">
          <a:blip r:embed="rId3" cstate="hqprint">
            <a:grayscl/>
            <a:extLst>
              <a:ext uri="{28A0092B-C50C-407E-A947-70E740481C1C}">
                <a14:useLocalDpi xmlns:a14="http://schemas.microsoft.com/office/drawing/2010/main"/>
              </a:ext>
            </a:extLst>
          </a:blip>
          <a:srcRect l="5272" t="40288" r="71550" b="25117"/>
          <a:stretch/>
        </p:blipFill>
        <p:spPr>
          <a:xfrm>
            <a:off x="6556566" y="360786"/>
            <a:ext cx="1971608" cy="2210964"/>
          </a:xfrm>
          <a:prstGeom prst="rect">
            <a:avLst/>
          </a:prstGeom>
        </p:spPr>
      </p:pic>
      <p:sp>
        <p:nvSpPr>
          <p:cNvPr id="10" name="TextBox 9">
            <a:extLst>
              <a:ext uri="{FF2B5EF4-FFF2-40B4-BE49-F238E27FC236}">
                <a16:creationId xmlns:a16="http://schemas.microsoft.com/office/drawing/2014/main" id="{39A9B122-3799-4C3F-95CC-13EAC0E5B8E6}"/>
              </a:ext>
            </a:extLst>
          </p:cNvPr>
          <p:cNvSpPr txBox="1"/>
          <p:nvPr/>
        </p:nvSpPr>
        <p:spPr>
          <a:xfrm>
            <a:off x="7228823" y="484136"/>
            <a:ext cx="627096" cy="196208"/>
          </a:xfrm>
          <a:prstGeom prst="rect">
            <a:avLst/>
          </a:prstGeom>
          <a:solidFill>
            <a:schemeClr val="tx2">
              <a:lumMod val="75000"/>
            </a:schemeClr>
          </a:solidFill>
        </p:spPr>
        <p:txBody>
          <a:bodyPr wrap="none" rtlCol="0">
            <a:spAutoFit/>
          </a:bodyPr>
          <a:lstStyle/>
          <a:p>
            <a:pPr algn="ctr" defTabSz="685784"/>
            <a:r>
              <a:rPr lang="en-US" sz="675" b="1" dirty="0" err="1">
                <a:solidFill>
                  <a:srgbClr val="FFFFFF"/>
                </a:solidFill>
                <a:latin typeface="Arial"/>
              </a:rPr>
              <a:t>nuCARIBU</a:t>
            </a:r>
            <a:endParaRPr lang="en-US" sz="675" b="1" dirty="0">
              <a:solidFill>
                <a:srgbClr val="FFFFFF"/>
              </a:solidFill>
              <a:latin typeface="Arial"/>
            </a:endParaRPr>
          </a:p>
        </p:txBody>
      </p:sp>
      <p:cxnSp>
        <p:nvCxnSpPr>
          <p:cNvPr id="11" name="Straight Arrow Connector 10">
            <a:extLst>
              <a:ext uri="{FF2B5EF4-FFF2-40B4-BE49-F238E27FC236}">
                <a16:creationId xmlns:a16="http://schemas.microsoft.com/office/drawing/2014/main" id="{3C240B34-A10B-46F2-B5F6-3014CD19AD6F}"/>
              </a:ext>
            </a:extLst>
          </p:cNvPr>
          <p:cNvCxnSpPr>
            <a:cxnSpLocks/>
            <a:stCxn id="12" idx="0"/>
          </p:cNvCxnSpPr>
          <p:nvPr/>
        </p:nvCxnSpPr>
        <p:spPr>
          <a:xfrm flipH="1" flipV="1">
            <a:off x="7362118" y="642864"/>
            <a:ext cx="113605" cy="212256"/>
          </a:xfrm>
          <a:prstGeom prst="straightConnector1">
            <a:avLst/>
          </a:prstGeom>
          <a:ln w="28575">
            <a:solidFill>
              <a:schemeClr val="tx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D20E6F4C-9D34-4DED-BB39-1E98614C9C5E}"/>
              </a:ext>
            </a:extLst>
          </p:cNvPr>
          <p:cNvSpPr txBox="1"/>
          <p:nvPr/>
        </p:nvSpPr>
        <p:spPr>
          <a:xfrm>
            <a:off x="7228823" y="855120"/>
            <a:ext cx="493800" cy="196208"/>
          </a:xfrm>
          <a:prstGeom prst="rect">
            <a:avLst/>
          </a:prstGeom>
          <a:pattFill prst="pct60">
            <a:fgClr>
              <a:schemeClr val="tx2">
                <a:lumMod val="75000"/>
              </a:schemeClr>
            </a:fgClr>
            <a:bgClr>
              <a:schemeClr val="bg1"/>
            </a:bgClr>
          </a:pattFill>
        </p:spPr>
        <p:txBody>
          <a:bodyPr wrap="square" rtlCol="0">
            <a:spAutoFit/>
          </a:bodyPr>
          <a:lstStyle/>
          <a:p>
            <a:pPr algn="ctr" defTabSz="685784"/>
            <a:endParaRPr lang="en-US" sz="675" b="1" dirty="0">
              <a:solidFill>
                <a:srgbClr val="FFFFFF"/>
              </a:solidFill>
              <a:latin typeface="Arial"/>
            </a:endParaRPr>
          </a:p>
        </p:txBody>
      </p:sp>
      <p:grpSp>
        <p:nvGrpSpPr>
          <p:cNvPr id="17" name="Group 16">
            <a:extLst>
              <a:ext uri="{FF2B5EF4-FFF2-40B4-BE49-F238E27FC236}">
                <a16:creationId xmlns:a16="http://schemas.microsoft.com/office/drawing/2014/main" id="{FBBBA2A0-3621-9D2E-FFE4-ACF29A664501}"/>
              </a:ext>
            </a:extLst>
          </p:cNvPr>
          <p:cNvGrpSpPr/>
          <p:nvPr/>
        </p:nvGrpSpPr>
        <p:grpSpPr>
          <a:xfrm>
            <a:off x="619553" y="2761147"/>
            <a:ext cx="8327355" cy="2001264"/>
            <a:chOff x="619553" y="2761147"/>
            <a:chExt cx="8327355" cy="2001264"/>
          </a:xfrm>
        </p:grpSpPr>
        <p:pic>
          <p:nvPicPr>
            <p:cNvPr id="6" name="Picture 5">
              <a:extLst>
                <a:ext uri="{FF2B5EF4-FFF2-40B4-BE49-F238E27FC236}">
                  <a16:creationId xmlns:a16="http://schemas.microsoft.com/office/drawing/2014/main" id="{9CB952EA-DC1D-7891-F91B-41EA70E9546B}"/>
                </a:ext>
              </a:extLst>
            </p:cNvPr>
            <p:cNvPicPr>
              <a:picLocks noChangeAspect="1"/>
            </p:cNvPicPr>
            <p:nvPr/>
          </p:nvPicPr>
          <p:blipFill>
            <a:blip r:embed="rId4"/>
            <a:stretch>
              <a:fillRect/>
            </a:stretch>
          </p:blipFill>
          <p:spPr>
            <a:xfrm>
              <a:off x="619553" y="2893512"/>
              <a:ext cx="1404344" cy="1868899"/>
            </a:xfrm>
            <a:prstGeom prst="rect">
              <a:avLst/>
            </a:prstGeom>
          </p:spPr>
        </p:pic>
        <p:pic>
          <p:nvPicPr>
            <p:cNvPr id="7" name="Picture 6">
              <a:extLst>
                <a:ext uri="{FF2B5EF4-FFF2-40B4-BE49-F238E27FC236}">
                  <a16:creationId xmlns:a16="http://schemas.microsoft.com/office/drawing/2014/main" id="{888550EF-9B2C-3908-5FE7-306EC710CB2F}"/>
                </a:ext>
              </a:extLst>
            </p:cNvPr>
            <p:cNvPicPr>
              <a:picLocks noChangeAspect="1"/>
            </p:cNvPicPr>
            <p:nvPr/>
          </p:nvPicPr>
          <p:blipFill>
            <a:blip r:embed="rId5"/>
            <a:stretch>
              <a:fillRect/>
            </a:stretch>
          </p:blipFill>
          <p:spPr>
            <a:xfrm>
              <a:off x="7418920" y="2761147"/>
              <a:ext cx="1527988" cy="1257586"/>
            </a:xfrm>
            <a:prstGeom prst="rect">
              <a:avLst/>
            </a:prstGeom>
          </p:spPr>
        </p:pic>
        <p:cxnSp>
          <p:nvCxnSpPr>
            <p:cNvPr id="13" name="Straight Arrow Connector 12">
              <a:extLst>
                <a:ext uri="{FF2B5EF4-FFF2-40B4-BE49-F238E27FC236}">
                  <a16:creationId xmlns:a16="http://schemas.microsoft.com/office/drawing/2014/main" id="{CB272C96-0A84-FE8C-A0C1-F0B16C9624AB}"/>
                </a:ext>
              </a:extLst>
            </p:cNvPr>
            <p:cNvCxnSpPr>
              <a:stCxn id="6" idx="3"/>
            </p:cNvCxnSpPr>
            <p:nvPr/>
          </p:nvCxnSpPr>
          <p:spPr>
            <a:xfrm flipV="1">
              <a:off x="2023897" y="3695178"/>
              <a:ext cx="581517" cy="1327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DC5613FC-0158-1D05-ECE6-3C623602FF20}"/>
                </a:ext>
              </a:extLst>
            </p:cNvPr>
            <p:cNvCxnSpPr>
              <a:cxnSpLocks/>
            </p:cNvCxnSpPr>
            <p:nvPr/>
          </p:nvCxnSpPr>
          <p:spPr>
            <a:xfrm flipH="1">
              <a:off x="5718132" y="3617601"/>
              <a:ext cx="1757591" cy="28793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7755572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205979"/>
            <a:ext cx="6585438" cy="391071"/>
          </a:xfrm>
        </p:spPr>
        <p:txBody>
          <a:bodyPr/>
          <a:lstStyle/>
          <a:p>
            <a:r>
              <a:rPr lang="en-US" dirty="0"/>
              <a:t>Changes in fission distribution</a:t>
            </a:r>
          </a:p>
        </p:txBody>
      </p:sp>
      <p:pic>
        <p:nvPicPr>
          <p:cNvPr id="5" name="Content Placeholder 4"/>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280621" y="1166966"/>
            <a:ext cx="4342023" cy="3256517"/>
          </a:xfrm>
          <a:prstGeom prst="rect">
            <a:avLst/>
          </a:prstGeom>
        </p:spPr>
      </p:pic>
      <p:sp>
        <p:nvSpPr>
          <p:cNvPr id="4" name="Slide Number Placeholder 3"/>
          <p:cNvSpPr>
            <a:spLocks noGrp="1"/>
          </p:cNvSpPr>
          <p:nvPr>
            <p:ph type="sldNum" sz="quarter" idx="13"/>
          </p:nvPr>
        </p:nvSpPr>
        <p:spPr/>
        <p:txBody>
          <a:bodyPr/>
          <a:lstStyle/>
          <a:p>
            <a:fld id="{AEFAAC5A-9C4F-4278-920D-DF2BAB595749}" type="slidenum">
              <a:rPr lang="en-US" smtClean="0"/>
              <a:pPr/>
              <a:t>22</a:t>
            </a:fld>
            <a:endParaRPr lang="en-US" dirty="0"/>
          </a:p>
        </p:txBody>
      </p:sp>
      <p:sp>
        <p:nvSpPr>
          <p:cNvPr id="6" name="TextBox 5"/>
          <p:cNvSpPr txBox="1"/>
          <p:nvPr/>
        </p:nvSpPr>
        <p:spPr>
          <a:xfrm>
            <a:off x="3765177" y="674067"/>
            <a:ext cx="1460350" cy="300082"/>
          </a:xfrm>
          <a:prstGeom prst="rect">
            <a:avLst/>
          </a:prstGeom>
          <a:noFill/>
        </p:spPr>
        <p:txBody>
          <a:bodyPr wrap="square" rtlCol="0">
            <a:spAutoFit/>
          </a:bodyPr>
          <a:lstStyle/>
          <a:p>
            <a:r>
              <a:rPr lang="en-US" sz="1350" b="1" dirty="0">
                <a:solidFill>
                  <a:srgbClr val="0070C0"/>
                </a:solidFill>
              </a:rPr>
              <a:t>Significant gain</a:t>
            </a:r>
          </a:p>
        </p:txBody>
      </p:sp>
      <p:cxnSp>
        <p:nvCxnSpPr>
          <p:cNvPr id="8" name="Straight Arrow Connector 7"/>
          <p:cNvCxnSpPr>
            <a:stCxn id="6" idx="2"/>
          </p:cNvCxnSpPr>
          <p:nvPr/>
        </p:nvCxnSpPr>
        <p:spPr>
          <a:xfrm flipH="1">
            <a:off x="4063703" y="974149"/>
            <a:ext cx="431649" cy="998535"/>
          </a:xfrm>
          <a:prstGeom prst="straightConnector1">
            <a:avLst/>
          </a:prstGeom>
          <a:ln w="19050">
            <a:solidFill>
              <a:srgbClr val="0070C0"/>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a:stCxn id="6" idx="2"/>
          </p:cNvCxnSpPr>
          <p:nvPr/>
        </p:nvCxnSpPr>
        <p:spPr>
          <a:xfrm>
            <a:off x="4495352" y="974149"/>
            <a:ext cx="588982" cy="998535"/>
          </a:xfrm>
          <a:prstGeom prst="straightConnector1">
            <a:avLst/>
          </a:prstGeom>
          <a:ln w="19050">
            <a:solidFill>
              <a:srgbClr val="0070C0"/>
            </a:solidFill>
            <a:tailEnd type="triangle"/>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3890235" y="4423483"/>
            <a:ext cx="1444214" cy="507831"/>
          </a:xfrm>
          <a:prstGeom prst="rect">
            <a:avLst/>
          </a:prstGeom>
          <a:noFill/>
        </p:spPr>
        <p:txBody>
          <a:bodyPr wrap="square" rtlCol="0">
            <a:spAutoFit/>
          </a:bodyPr>
          <a:lstStyle/>
          <a:p>
            <a:r>
              <a:rPr lang="en-US" sz="1350" b="1" dirty="0">
                <a:solidFill>
                  <a:srgbClr val="FF0000"/>
                </a:solidFill>
              </a:rPr>
              <a:t>Significant loss</a:t>
            </a:r>
          </a:p>
        </p:txBody>
      </p:sp>
      <p:cxnSp>
        <p:nvCxnSpPr>
          <p:cNvPr id="13" name="Straight Arrow Connector 12"/>
          <p:cNvCxnSpPr/>
          <p:nvPr/>
        </p:nvCxnSpPr>
        <p:spPr>
          <a:xfrm flipV="1">
            <a:off x="4625737" y="2127484"/>
            <a:ext cx="0" cy="2295999"/>
          </a:xfrm>
          <a:prstGeom prst="straightConnector1">
            <a:avLst/>
          </a:prstGeom>
          <a:ln w="1905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4625737" y="2302883"/>
            <a:ext cx="1124225" cy="2120600"/>
          </a:xfrm>
          <a:prstGeom prst="straightConnector1">
            <a:avLst/>
          </a:prstGeom>
          <a:ln w="1905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26292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B03B4-506B-3F4D-A2D2-9EDD83A0427C}"/>
              </a:ext>
            </a:extLst>
          </p:cNvPr>
          <p:cNvSpPr>
            <a:spLocks noGrp="1"/>
          </p:cNvSpPr>
          <p:nvPr>
            <p:ph type="title"/>
          </p:nvPr>
        </p:nvSpPr>
        <p:spPr>
          <a:xfrm>
            <a:off x="362432" y="-87283"/>
            <a:ext cx="8372901" cy="460899"/>
          </a:xfrm>
        </p:spPr>
        <p:txBody>
          <a:bodyPr/>
          <a:lstStyle/>
          <a:p>
            <a:r>
              <a:rPr lang="en-US" sz="1800" dirty="0"/>
              <a:t>Preparing for Beta Decay Factory in Area 1 (FY24)</a:t>
            </a:r>
          </a:p>
        </p:txBody>
      </p:sp>
      <p:sp>
        <p:nvSpPr>
          <p:cNvPr id="5" name="TextBox 4">
            <a:extLst>
              <a:ext uri="{FF2B5EF4-FFF2-40B4-BE49-F238E27FC236}">
                <a16:creationId xmlns:a16="http://schemas.microsoft.com/office/drawing/2014/main" id="{14101AA8-1CE3-1540-B27B-EAD71EB70A9E}"/>
              </a:ext>
            </a:extLst>
          </p:cNvPr>
          <p:cNvSpPr txBox="1"/>
          <p:nvPr/>
        </p:nvSpPr>
        <p:spPr>
          <a:xfrm>
            <a:off x="3299665" y="447991"/>
            <a:ext cx="2996339" cy="338554"/>
          </a:xfrm>
          <a:prstGeom prst="rect">
            <a:avLst/>
          </a:prstGeom>
          <a:noFill/>
        </p:spPr>
        <p:txBody>
          <a:bodyPr wrap="square" rtlCol="0">
            <a:spAutoFit/>
          </a:bodyPr>
          <a:lstStyle/>
          <a:p>
            <a:pPr defTabSz="914378"/>
            <a:r>
              <a:rPr lang="en-US" sz="1600" b="1" dirty="0">
                <a:solidFill>
                  <a:srgbClr val="0070C0"/>
                </a:solidFill>
                <a:latin typeface="Arial"/>
              </a:rPr>
              <a:t>Saturn/X-Array Upgrades</a:t>
            </a:r>
          </a:p>
        </p:txBody>
      </p:sp>
      <p:sp>
        <p:nvSpPr>
          <p:cNvPr id="6" name="TextBox 5">
            <a:extLst>
              <a:ext uri="{FF2B5EF4-FFF2-40B4-BE49-F238E27FC236}">
                <a16:creationId xmlns:a16="http://schemas.microsoft.com/office/drawing/2014/main" id="{4FD0A65A-EAAD-524F-8B61-61DFD0AEC5ED}"/>
              </a:ext>
            </a:extLst>
          </p:cNvPr>
          <p:cNvSpPr txBox="1"/>
          <p:nvPr/>
        </p:nvSpPr>
        <p:spPr>
          <a:xfrm>
            <a:off x="6496005" y="442906"/>
            <a:ext cx="2306596" cy="338554"/>
          </a:xfrm>
          <a:prstGeom prst="rect">
            <a:avLst/>
          </a:prstGeom>
          <a:noFill/>
        </p:spPr>
        <p:txBody>
          <a:bodyPr wrap="square" rtlCol="0">
            <a:spAutoFit/>
          </a:bodyPr>
          <a:lstStyle/>
          <a:p>
            <a:pPr algn="ctr" defTabSz="914378"/>
            <a:r>
              <a:rPr lang="en-US" sz="1600" b="1" dirty="0">
                <a:solidFill>
                  <a:srgbClr val="0070C0"/>
                </a:solidFill>
                <a:latin typeface="Arial"/>
              </a:rPr>
              <a:t>Beta Decay Factory</a:t>
            </a:r>
          </a:p>
        </p:txBody>
      </p:sp>
      <p:sp>
        <p:nvSpPr>
          <p:cNvPr id="8" name="TextBox 7">
            <a:extLst>
              <a:ext uri="{FF2B5EF4-FFF2-40B4-BE49-F238E27FC236}">
                <a16:creationId xmlns:a16="http://schemas.microsoft.com/office/drawing/2014/main" id="{9A4882EC-3918-914D-B5B0-717B49C6CCD7}"/>
              </a:ext>
            </a:extLst>
          </p:cNvPr>
          <p:cNvSpPr txBox="1"/>
          <p:nvPr/>
        </p:nvSpPr>
        <p:spPr>
          <a:xfrm>
            <a:off x="3189215" y="829518"/>
            <a:ext cx="2719335" cy="1384995"/>
          </a:xfrm>
          <a:prstGeom prst="rect">
            <a:avLst/>
          </a:prstGeom>
          <a:noFill/>
        </p:spPr>
        <p:txBody>
          <a:bodyPr wrap="square" rtlCol="0">
            <a:spAutoFit/>
          </a:bodyPr>
          <a:lstStyle/>
          <a:p>
            <a:pPr marL="176204" indent="-176204" defTabSz="914378">
              <a:buFont typeface="Arial" panose="020B0604020202020204" pitchFamily="34" charset="0"/>
              <a:buChar char="•"/>
            </a:pPr>
            <a:r>
              <a:rPr lang="en-US" sz="1200" dirty="0">
                <a:solidFill>
                  <a:srgbClr val="47484A"/>
                </a:solidFill>
                <a:latin typeface="Arial"/>
              </a:rPr>
              <a:t>LaBr</a:t>
            </a:r>
            <a:r>
              <a:rPr lang="en-US" sz="1200" baseline="-25000" dirty="0">
                <a:solidFill>
                  <a:srgbClr val="47484A"/>
                </a:solidFill>
                <a:latin typeface="Arial"/>
              </a:rPr>
              <a:t>3</a:t>
            </a:r>
            <a:r>
              <a:rPr lang="en-US" sz="1200" dirty="0">
                <a:solidFill>
                  <a:srgbClr val="47484A"/>
                </a:solidFill>
                <a:latin typeface="Arial"/>
              </a:rPr>
              <a:t> to measure lifetimes – 2 rings, 15 1”x1” crystals each ring.</a:t>
            </a:r>
          </a:p>
          <a:p>
            <a:pPr marL="176204" indent="-176204" defTabSz="914378">
              <a:buFont typeface="Arial" panose="020B0604020202020204" pitchFamily="34" charset="0"/>
              <a:buChar char="•"/>
            </a:pPr>
            <a:r>
              <a:rPr lang="en-US" sz="1200" dirty="0">
                <a:solidFill>
                  <a:srgbClr val="47484A"/>
                </a:solidFill>
                <a:latin typeface="Arial"/>
              </a:rPr>
              <a:t>Conversion electron measurements utilizing Laces (LSU)</a:t>
            </a:r>
          </a:p>
          <a:p>
            <a:pPr marL="176204" indent="-176204" defTabSz="914378">
              <a:buFont typeface="Arial" panose="020B0604020202020204" pitchFamily="34" charset="0"/>
              <a:buChar char="•"/>
            </a:pPr>
            <a:r>
              <a:rPr lang="en-US" sz="1200" dirty="0">
                <a:solidFill>
                  <a:srgbClr val="47484A"/>
                </a:solidFill>
                <a:latin typeface="Arial"/>
              </a:rPr>
              <a:t>1-2 BEGe detectors for low-energy gamma-ray and x-ray detection</a:t>
            </a:r>
          </a:p>
        </p:txBody>
      </p:sp>
      <p:sp>
        <p:nvSpPr>
          <p:cNvPr id="9" name="TextBox 8">
            <a:extLst>
              <a:ext uri="{FF2B5EF4-FFF2-40B4-BE49-F238E27FC236}">
                <a16:creationId xmlns:a16="http://schemas.microsoft.com/office/drawing/2014/main" id="{012353B1-4ECA-0240-BB19-C95A59DC7085}"/>
              </a:ext>
            </a:extLst>
          </p:cNvPr>
          <p:cNvSpPr txBox="1"/>
          <p:nvPr/>
        </p:nvSpPr>
        <p:spPr>
          <a:xfrm>
            <a:off x="6135973" y="723506"/>
            <a:ext cx="2928452" cy="2677656"/>
          </a:xfrm>
          <a:prstGeom prst="rect">
            <a:avLst/>
          </a:prstGeom>
          <a:noFill/>
        </p:spPr>
        <p:txBody>
          <a:bodyPr wrap="square" rtlCol="0">
            <a:spAutoFit/>
          </a:bodyPr>
          <a:lstStyle/>
          <a:p>
            <a:pPr marL="114294" indent="-114294" defTabSz="914378">
              <a:buFont typeface="Arial" panose="020B0604020202020204" pitchFamily="34" charset="0"/>
              <a:buChar char="•"/>
            </a:pPr>
            <a:r>
              <a:rPr lang="en-US" sz="1200" dirty="0">
                <a:solidFill>
                  <a:srgbClr val="47484A"/>
                </a:solidFill>
                <a:latin typeface="Arial"/>
              </a:rPr>
              <a:t>Gammasphere upgrade project allows for relocation of device to Area 1.</a:t>
            </a:r>
          </a:p>
          <a:p>
            <a:pPr marL="114294" indent="-114294" defTabSz="914378">
              <a:buFont typeface="Arial" panose="020B0604020202020204" pitchFamily="34" charset="0"/>
              <a:buChar char="•"/>
            </a:pPr>
            <a:r>
              <a:rPr lang="en-US" sz="1200" dirty="0">
                <a:solidFill>
                  <a:srgbClr val="47484A"/>
                </a:solidFill>
                <a:latin typeface="Arial"/>
              </a:rPr>
              <a:t>Using nuCARIBU, we estimate 2 orders of magnitude increase in implanted ions.</a:t>
            </a:r>
          </a:p>
          <a:p>
            <a:pPr marL="114294" indent="-114294" defTabSz="914378">
              <a:buFont typeface="Arial" panose="020B0604020202020204" pitchFamily="34" charset="0"/>
              <a:buChar char="•"/>
            </a:pPr>
            <a:r>
              <a:rPr lang="en-US" sz="1200" dirty="0">
                <a:solidFill>
                  <a:srgbClr val="47484A"/>
                </a:solidFill>
                <a:latin typeface="Arial"/>
              </a:rPr>
              <a:t>Gammasphere gives multi-fold coincidences, total gamma-ray energy, angular correlations, for spin, parity, mixing rations.</a:t>
            </a:r>
          </a:p>
          <a:p>
            <a:pPr marL="114294" indent="-114294" defTabSz="914378">
              <a:buFont typeface="Arial" panose="020B0604020202020204" pitchFamily="34" charset="0"/>
              <a:buChar char="•"/>
            </a:pPr>
            <a:r>
              <a:rPr lang="en-US" sz="1200" dirty="0">
                <a:solidFill>
                  <a:srgbClr val="47484A"/>
                </a:solidFill>
                <a:latin typeface="Arial"/>
              </a:rPr>
              <a:t>X-Array – lifetimes (LaBr</a:t>
            </a:r>
            <a:r>
              <a:rPr lang="en-US" sz="1200" baseline="-25000" dirty="0">
                <a:solidFill>
                  <a:srgbClr val="47484A"/>
                </a:solidFill>
                <a:latin typeface="Arial"/>
              </a:rPr>
              <a:t>3</a:t>
            </a:r>
            <a:r>
              <a:rPr lang="en-US" sz="1200" dirty="0">
                <a:solidFill>
                  <a:srgbClr val="47484A"/>
                </a:solidFill>
                <a:latin typeface="Arial"/>
              </a:rPr>
              <a:t>), low-energy gamma detections (BEGe), conversion electron measurement (LACES). </a:t>
            </a:r>
          </a:p>
          <a:p>
            <a:pPr marL="114294" indent="-114294" defTabSz="914378">
              <a:buFont typeface="Arial" panose="020B0604020202020204" pitchFamily="34" charset="0"/>
              <a:buChar char="•"/>
            </a:pPr>
            <a:r>
              <a:rPr lang="en-US" sz="1200" dirty="0">
                <a:solidFill>
                  <a:srgbClr val="47484A"/>
                </a:solidFill>
                <a:latin typeface="Arial"/>
              </a:rPr>
              <a:t>Campaign of six months to measure 30-50 parent decays – FY23 (Q2)</a:t>
            </a:r>
          </a:p>
        </p:txBody>
      </p:sp>
      <p:cxnSp>
        <p:nvCxnSpPr>
          <p:cNvPr id="11" name="Straight Connector 10">
            <a:extLst>
              <a:ext uri="{FF2B5EF4-FFF2-40B4-BE49-F238E27FC236}">
                <a16:creationId xmlns:a16="http://schemas.microsoft.com/office/drawing/2014/main" id="{FC65AA94-8751-E14B-8143-869BCCA024E2}"/>
              </a:ext>
            </a:extLst>
          </p:cNvPr>
          <p:cNvCxnSpPr>
            <a:cxnSpLocks/>
          </p:cNvCxnSpPr>
          <p:nvPr/>
        </p:nvCxnSpPr>
        <p:spPr>
          <a:xfrm>
            <a:off x="3099661" y="812240"/>
            <a:ext cx="0" cy="409153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9E0E568-F1A1-214F-81E6-0A89A2C042B2}"/>
              </a:ext>
            </a:extLst>
          </p:cNvPr>
          <p:cNvCxnSpPr>
            <a:cxnSpLocks/>
          </p:cNvCxnSpPr>
          <p:nvPr/>
        </p:nvCxnSpPr>
        <p:spPr>
          <a:xfrm>
            <a:off x="6108550" y="781462"/>
            <a:ext cx="0" cy="412231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F1121C6A-A45C-4B4E-9404-D7FC2A349734}"/>
              </a:ext>
            </a:extLst>
          </p:cNvPr>
          <p:cNvSpPr txBox="1"/>
          <p:nvPr/>
        </p:nvSpPr>
        <p:spPr>
          <a:xfrm>
            <a:off x="273248" y="447991"/>
            <a:ext cx="2996339" cy="338554"/>
          </a:xfrm>
          <a:prstGeom prst="rect">
            <a:avLst/>
          </a:prstGeom>
          <a:noFill/>
        </p:spPr>
        <p:txBody>
          <a:bodyPr wrap="square" rtlCol="0">
            <a:spAutoFit/>
          </a:bodyPr>
          <a:lstStyle/>
          <a:p>
            <a:pPr defTabSz="914378"/>
            <a:r>
              <a:rPr lang="en-US" sz="1600" b="1" dirty="0">
                <a:solidFill>
                  <a:srgbClr val="0070C0"/>
                </a:solidFill>
                <a:latin typeface="Arial"/>
              </a:rPr>
              <a:t>Gammasphere Decay Station</a:t>
            </a:r>
          </a:p>
        </p:txBody>
      </p:sp>
      <p:sp>
        <p:nvSpPr>
          <p:cNvPr id="3" name="Rectangle 2">
            <a:extLst>
              <a:ext uri="{FF2B5EF4-FFF2-40B4-BE49-F238E27FC236}">
                <a16:creationId xmlns:a16="http://schemas.microsoft.com/office/drawing/2014/main" id="{DED52EED-383C-A64A-88C4-A2D10EBF80AE}"/>
              </a:ext>
            </a:extLst>
          </p:cNvPr>
          <p:cNvSpPr/>
          <p:nvPr/>
        </p:nvSpPr>
        <p:spPr>
          <a:xfrm>
            <a:off x="174356" y="781460"/>
            <a:ext cx="3046647" cy="2677656"/>
          </a:xfrm>
          <a:prstGeom prst="rect">
            <a:avLst/>
          </a:prstGeom>
        </p:spPr>
        <p:txBody>
          <a:bodyPr wrap="square">
            <a:spAutoFit/>
          </a:bodyPr>
          <a:lstStyle/>
          <a:p>
            <a:pPr marL="171442" indent="-171442" defTabSz="914378">
              <a:buFont typeface="Arial" panose="020B0604020202020204" pitchFamily="34" charset="0"/>
              <a:buChar char="•"/>
            </a:pPr>
            <a:r>
              <a:rPr lang="en-US" sz="1200" dirty="0">
                <a:solidFill>
                  <a:srgbClr val="47484A">
                    <a:lumMod val="50000"/>
                  </a:srgbClr>
                </a:solidFill>
                <a:latin typeface="Symbol" pitchFamily="2" charset="2"/>
              </a:rPr>
              <a:t>b-g</a:t>
            </a:r>
            <a:r>
              <a:rPr lang="en-US" sz="1200" dirty="0">
                <a:solidFill>
                  <a:srgbClr val="47484A">
                    <a:lumMod val="50000"/>
                  </a:srgbClr>
                </a:solidFill>
                <a:latin typeface="Arial"/>
              </a:rPr>
              <a:t> coincidences for proper feeding intensities</a:t>
            </a:r>
          </a:p>
          <a:p>
            <a:pPr marL="171442" indent="-171442" defTabSz="914378">
              <a:buFont typeface="Arial" panose="020B0604020202020204" pitchFamily="34" charset="0"/>
              <a:buChar char="•"/>
            </a:pPr>
            <a:r>
              <a:rPr lang="en-US" sz="1200" dirty="0">
                <a:solidFill>
                  <a:srgbClr val="47484A">
                    <a:lumMod val="50000"/>
                  </a:srgbClr>
                </a:solidFill>
                <a:latin typeface="Symbol" pitchFamily="2" charset="2"/>
              </a:rPr>
              <a:t>g-g</a:t>
            </a:r>
            <a:r>
              <a:rPr lang="en-US" sz="1200" dirty="0">
                <a:solidFill>
                  <a:srgbClr val="47484A">
                    <a:lumMod val="50000"/>
                  </a:srgbClr>
                </a:solidFill>
                <a:latin typeface="Arial"/>
              </a:rPr>
              <a:t>, </a:t>
            </a:r>
            <a:r>
              <a:rPr lang="en-US" sz="1200" dirty="0">
                <a:solidFill>
                  <a:srgbClr val="47484A">
                    <a:lumMod val="50000"/>
                  </a:srgbClr>
                </a:solidFill>
                <a:latin typeface="Symbol" pitchFamily="2" charset="2"/>
              </a:rPr>
              <a:t>g-g-g </a:t>
            </a:r>
            <a:r>
              <a:rPr lang="en-US" sz="1200" dirty="0">
                <a:solidFill>
                  <a:srgbClr val="47484A">
                    <a:lumMod val="50000"/>
                  </a:srgbClr>
                </a:solidFill>
                <a:latin typeface="Arial"/>
              </a:rPr>
              <a:t>for level structure determination and spin assignments from angular correlations</a:t>
            </a:r>
          </a:p>
          <a:p>
            <a:pPr marL="171442" indent="-171442" defTabSz="914378">
              <a:buFont typeface="Arial" panose="020B0604020202020204" pitchFamily="34" charset="0"/>
              <a:buChar char="•"/>
            </a:pPr>
            <a:r>
              <a:rPr lang="en-US" sz="1200" dirty="0">
                <a:solidFill>
                  <a:srgbClr val="47484A">
                    <a:lumMod val="50000"/>
                  </a:srgbClr>
                </a:solidFill>
                <a:latin typeface="Arial"/>
              </a:rPr>
              <a:t>Reduced summing and crystal to crystal scattering (in contrast to X-Array)</a:t>
            </a:r>
          </a:p>
          <a:p>
            <a:pPr marL="171442" indent="-171442" defTabSz="914378">
              <a:buFont typeface="Arial" panose="020B0604020202020204" pitchFamily="34" charset="0"/>
              <a:buChar char="•"/>
            </a:pPr>
            <a:r>
              <a:rPr lang="en-US" sz="1200" dirty="0">
                <a:solidFill>
                  <a:srgbClr val="47484A">
                    <a:lumMod val="50000"/>
                  </a:srgbClr>
                </a:solidFill>
                <a:latin typeface="Arial"/>
              </a:rPr>
              <a:t>Calorimetry provides information on excitation energy on event-by-event basis (Ge + BGO)</a:t>
            </a:r>
          </a:p>
          <a:p>
            <a:pPr marL="171442" indent="-171442" defTabSz="914378">
              <a:buFont typeface="Arial" panose="020B0604020202020204" pitchFamily="34" charset="0"/>
              <a:buChar char="•"/>
            </a:pPr>
            <a:r>
              <a:rPr lang="en-US" sz="1200" dirty="0">
                <a:solidFill>
                  <a:srgbClr val="47484A">
                    <a:lumMod val="50000"/>
                  </a:srgbClr>
                </a:solidFill>
                <a:latin typeface="Arial"/>
              </a:rPr>
              <a:t>Gammasphere electronics upgrade provides 3 copies of Ge central contact @ 4, 8 and 20 MeV full range</a:t>
            </a:r>
          </a:p>
        </p:txBody>
      </p:sp>
      <p:pic>
        <p:nvPicPr>
          <p:cNvPr id="25" name="Picture 24" descr="Diagram&#10;&#10;Description automatically generated">
            <a:extLst>
              <a:ext uri="{FF2B5EF4-FFF2-40B4-BE49-F238E27FC236}">
                <a16:creationId xmlns:a16="http://schemas.microsoft.com/office/drawing/2014/main" id="{1EC50958-4309-9D47-AD07-DCAFBE59020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7222" t="-3787"/>
          <a:stretch/>
        </p:blipFill>
        <p:spPr>
          <a:xfrm>
            <a:off x="6086345" y="3454030"/>
            <a:ext cx="2883303" cy="1402172"/>
          </a:xfrm>
          <a:prstGeom prst="rect">
            <a:avLst/>
          </a:prstGeom>
        </p:spPr>
      </p:pic>
      <p:pic>
        <p:nvPicPr>
          <p:cNvPr id="7" name="Picture 6">
            <a:extLst>
              <a:ext uri="{FF2B5EF4-FFF2-40B4-BE49-F238E27FC236}">
                <a16:creationId xmlns:a16="http://schemas.microsoft.com/office/drawing/2014/main" id="{FE82A652-F274-5542-92C9-D1428CAA5AB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85212" y="2415286"/>
            <a:ext cx="2601021" cy="1313472"/>
          </a:xfrm>
          <a:prstGeom prst="rect">
            <a:avLst/>
          </a:prstGeom>
        </p:spPr>
      </p:pic>
      <p:sp>
        <p:nvSpPr>
          <p:cNvPr id="18" name="TextBox 17">
            <a:extLst>
              <a:ext uri="{FF2B5EF4-FFF2-40B4-BE49-F238E27FC236}">
                <a16:creationId xmlns:a16="http://schemas.microsoft.com/office/drawing/2014/main" id="{4E908D84-66B9-C745-AA0C-3B34AB3D57B0}"/>
              </a:ext>
            </a:extLst>
          </p:cNvPr>
          <p:cNvSpPr txBox="1"/>
          <p:nvPr/>
        </p:nvSpPr>
        <p:spPr>
          <a:xfrm>
            <a:off x="3221000" y="2214514"/>
            <a:ext cx="2702001" cy="307777"/>
          </a:xfrm>
          <a:prstGeom prst="rect">
            <a:avLst/>
          </a:prstGeom>
          <a:solidFill>
            <a:schemeClr val="bg1"/>
          </a:solidFill>
        </p:spPr>
        <p:txBody>
          <a:bodyPr wrap="square" lIns="0" tIns="0" rIns="0" bIns="0" rtlCol="0">
            <a:spAutoFit/>
          </a:bodyPr>
          <a:lstStyle/>
          <a:p>
            <a:pPr algn="ctr" defTabSz="914378"/>
            <a:r>
              <a:rPr lang="en-US" sz="1000" b="1" dirty="0">
                <a:solidFill>
                  <a:srgbClr val="00609C"/>
                </a:solidFill>
                <a:latin typeface="Arial"/>
              </a:rPr>
              <a:t>Si(Li) detector system to couple with </a:t>
            </a:r>
          </a:p>
          <a:p>
            <a:pPr algn="ctr" defTabSz="914378"/>
            <a:r>
              <a:rPr lang="en-US" sz="1000" b="1" dirty="0">
                <a:solidFill>
                  <a:srgbClr val="00609C"/>
                </a:solidFill>
                <a:latin typeface="Arial"/>
              </a:rPr>
              <a:t>X-Array decay station</a:t>
            </a:r>
          </a:p>
        </p:txBody>
      </p:sp>
      <p:pic>
        <p:nvPicPr>
          <p:cNvPr id="26" name="Picture 25">
            <a:extLst>
              <a:ext uri="{FF2B5EF4-FFF2-40B4-BE49-F238E27FC236}">
                <a16:creationId xmlns:a16="http://schemas.microsoft.com/office/drawing/2014/main" id="{64F0D845-4FED-F743-837B-95636C2BB2C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5070" y="3901306"/>
            <a:ext cx="2801634" cy="921468"/>
          </a:xfrm>
          <a:prstGeom prst="rect">
            <a:avLst/>
          </a:prstGeom>
        </p:spPr>
      </p:pic>
      <p:sp>
        <p:nvSpPr>
          <p:cNvPr id="29" name="TextBox 28">
            <a:extLst>
              <a:ext uri="{FF2B5EF4-FFF2-40B4-BE49-F238E27FC236}">
                <a16:creationId xmlns:a16="http://schemas.microsoft.com/office/drawing/2014/main" id="{DF7B8BAE-8173-2E47-AB8A-02A4A7DA3D2B}"/>
              </a:ext>
            </a:extLst>
          </p:cNvPr>
          <p:cNvSpPr txBox="1"/>
          <p:nvPr/>
        </p:nvSpPr>
        <p:spPr>
          <a:xfrm>
            <a:off x="517708" y="3459118"/>
            <a:ext cx="2359941" cy="400110"/>
          </a:xfrm>
          <a:prstGeom prst="rect">
            <a:avLst/>
          </a:prstGeom>
          <a:noFill/>
        </p:spPr>
        <p:txBody>
          <a:bodyPr wrap="none" rtlCol="0">
            <a:spAutoFit/>
          </a:bodyPr>
          <a:lstStyle/>
          <a:p>
            <a:pPr algn="ctr" defTabSz="914378"/>
            <a:r>
              <a:rPr lang="en-US" sz="1000" b="1" dirty="0">
                <a:solidFill>
                  <a:srgbClr val="00609C"/>
                </a:solidFill>
                <a:latin typeface="Symbol" pitchFamily="2" charset="2"/>
              </a:rPr>
              <a:t>g</a:t>
            </a:r>
            <a:r>
              <a:rPr lang="en-US" sz="1000" b="1" dirty="0">
                <a:solidFill>
                  <a:srgbClr val="00609C"/>
                </a:solidFill>
                <a:latin typeface="Arial"/>
              </a:rPr>
              <a:t> ray angular correlations following </a:t>
            </a:r>
          </a:p>
          <a:p>
            <a:pPr algn="ctr" defTabSz="914378"/>
            <a:r>
              <a:rPr lang="en-US" sz="1000" b="1" baseline="30000" dirty="0">
                <a:solidFill>
                  <a:srgbClr val="00609C"/>
                </a:solidFill>
                <a:latin typeface="Arial"/>
              </a:rPr>
              <a:t>100</a:t>
            </a:r>
            <a:r>
              <a:rPr lang="en-US" sz="1000" b="1" dirty="0">
                <a:solidFill>
                  <a:srgbClr val="00609C"/>
                </a:solidFill>
                <a:latin typeface="Arial"/>
              </a:rPr>
              <a:t>Y beta decay with Gammasphere</a:t>
            </a:r>
          </a:p>
        </p:txBody>
      </p:sp>
      <p:sp>
        <p:nvSpPr>
          <p:cNvPr id="30" name="TextBox 29">
            <a:extLst>
              <a:ext uri="{FF2B5EF4-FFF2-40B4-BE49-F238E27FC236}">
                <a16:creationId xmlns:a16="http://schemas.microsoft.com/office/drawing/2014/main" id="{7AC05BBC-BC24-7C48-8D15-43D01209878E}"/>
              </a:ext>
            </a:extLst>
          </p:cNvPr>
          <p:cNvSpPr txBox="1"/>
          <p:nvPr/>
        </p:nvSpPr>
        <p:spPr>
          <a:xfrm>
            <a:off x="6769231" y="3315533"/>
            <a:ext cx="1317356" cy="276999"/>
          </a:xfrm>
          <a:prstGeom prst="rect">
            <a:avLst/>
          </a:prstGeom>
          <a:noFill/>
        </p:spPr>
        <p:txBody>
          <a:bodyPr wrap="square" rtlCol="0">
            <a:spAutoFit/>
          </a:bodyPr>
          <a:lstStyle/>
          <a:p>
            <a:pPr algn="ctr" defTabSz="914378"/>
            <a:r>
              <a:rPr lang="en-US" sz="1200" b="1" dirty="0">
                <a:solidFill>
                  <a:srgbClr val="00609C"/>
                </a:solidFill>
                <a:latin typeface="Arial"/>
              </a:rPr>
              <a:t>Area 1</a:t>
            </a:r>
          </a:p>
        </p:txBody>
      </p:sp>
      <p:sp>
        <p:nvSpPr>
          <p:cNvPr id="32" name="TextBox 31">
            <a:extLst>
              <a:ext uri="{FF2B5EF4-FFF2-40B4-BE49-F238E27FC236}">
                <a16:creationId xmlns:a16="http://schemas.microsoft.com/office/drawing/2014/main" id="{5F71635D-6D67-5E42-82F6-33B8D9577D07}"/>
              </a:ext>
            </a:extLst>
          </p:cNvPr>
          <p:cNvSpPr txBox="1"/>
          <p:nvPr/>
        </p:nvSpPr>
        <p:spPr>
          <a:xfrm>
            <a:off x="6398343" y="4146596"/>
            <a:ext cx="664636" cy="430887"/>
          </a:xfrm>
          <a:prstGeom prst="rect">
            <a:avLst/>
          </a:prstGeom>
          <a:solidFill>
            <a:srgbClr val="FFC000"/>
          </a:solidFill>
        </p:spPr>
        <p:txBody>
          <a:bodyPr wrap="square" tIns="137160" bIns="137160" rtlCol="0">
            <a:spAutoFit/>
          </a:bodyPr>
          <a:lstStyle/>
          <a:p>
            <a:pPr algn="ctr" defTabSz="914378"/>
            <a:r>
              <a:rPr lang="en-US" sz="1000" b="1" dirty="0">
                <a:solidFill>
                  <a:srgbClr val="47484A"/>
                </a:solidFill>
                <a:latin typeface="Arial"/>
              </a:rPr>
              <a:t>X-Array</a:t>
            </a:r>
          </a:p>
        </p:txBody>
      </p:sp>
      <p:pic>
        <p:nvPicPr>
          <p:cNvPr id="33" name="Picture 32">
            <a:extLst>
              <a:ext uri="{FF2B5EF4-FFF2-40B4-BE49-F238E27FC236}">
                <a16:creationId xmlns:a16="http://schemas.microsoft.com/office/drawing/2014/main" id="{B39150A6-8717-5749-AF77-BCD77ED6D6A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71303" y="3728760"/>
            <a:ext cx="1910710" cy="1206268"/>
          </a:xfrm>
          <a:prstGeom prst="rect">
            <a:avLst/>
          </a:prstGeom>
        </p:spPr>
      </p:pic>
      <p:sp>
        <p:nvSpPr>
          <p:cNvPr id="34" name="TextBox 33">
            <a:extLst>
              <a:ext uri="{FF2B5EF4-FFF2-40B4-BE49-F238E27FC236}">
                <a16:creationId xmlns:a16="http://schemas.microsoft.com/office/drawing/2014/main" id="{4A594D41-03B0-5148-B5D9-2BD5B9EA9C44}"/>
              </a:ext>
            </a:extLst>
          </p:cNvPr>
          <p:cNvSpPr txBox="1"/>
          <p:nvPr/>
        </p:nvSpPr>
        <p:spPr>
          <a:xfrm>
            <a:off x="3269919" y="3950256"/>
            <a:ext cx="708610" cy="553998"/>
          </a:xfrm>
          <a:prstGeom prst="rect">
            <a:avLst/>
          </a:prstGeom>
          <a:noFill/>
        </p:spPr>
        <p:txBody>
          <a:bodyPr wrap="square" rtlCol="0">
            <a:spAutoFit/>
          </a:bodyPr>
          <a:lstStyle/>
          <a:p>
            <a:pPr defTabSz="914378"/>
            <a:r>
              <a:rPr lang="en-US" sz="1000" b="1" dirty="0">
                <a:solidFill>
                  <a:srgbClr val="00609C"/>
                </a:solidFill>
                <a:latin typeface="Arial"/>
              </a:rPr>
              <a:t>1 LaBr3 Ring @</a:t>
            </a:r>
          </a:p>
          <a:p>
            <a:pPr defTabSz="914378"/>
            <a:r>
              <a:rPr lang="en-US" sz="1000" b="1" dirty="0">
                <a:solidFill>
                  <a:srgbClr val="00609C"/>
                </a:solidFill>
                <a:latin typeface="Arial"/>
              </a:rPr>
              <a:t>X-Array</a:t>
            </a:r>
          </a:p>
        </p:txBody>
      </p:sp>
      <p:sp>
        <p:nvSpPr>
          <p:cNvPr id="35" name="TextBox 34">
            <a:extLst>
              <a:ext uri="{FF2B5EF4-FFF2-40B4-BE49-F238E27FC236}">
                <a16:creationId xmlns:a16="http://schemas.microsoft.com/office/drawing/2014/main" id="{7F025B79-9771-D84F-8A3B-C7A26EF924E0}"/>
              </a:ext>
            </a:extLst>
          </p:cNvPr>
          <p:cNvSpPr txBox="1"/>
          <p:nvPr/>
        </p:nvSpPr>
        <p:spPr>
          <a:xfrm>
            <a:off x="7441458" y="4238928"/>
            <a:ext cx="445231" cy="246221"/>
          </a:xfrm>
          <a:prstGeom prst="rect">
            <a:avLst/>
          </a:prstGeom>
          <a:noFill/>
        </p:spPr>
        <p:txBody>
          <a:bodyPr wrap="square" rtlCol="0">
            <a:spAutoFit/>
          </a:bodyPr>
          <a:lstStyle/>
          <a:p>
            <a:pPr defTabSz="914378"/>
            <a:r>
              <a:rPr lang="en-US" sz="1000" b="1" dirty="0">
                <a:solidFill>
                  <a:srgbClr val="47484A"/>
                </a:solidFill>
                <a:latin typeface="Arial"/>
              </a:rPr>
              <a:t>GS</a:t>
            </a:r>
          </a:p>
        </p:txBody>
      </p:sp>
      <p:sp>
        <p:nvSpPr>
          <p:cNvPr id="4" name="Slide Number Placeholder 3">
            <a:extLst>
              <a:ext uri="{FF2B5EF4-FFF2-40B4-BE49-F238E27FC236}">
                <a16:creationId xmlns:a16="http://schemas.microsoft.com/office/drawing/2014/main" id="{F969E485-85FC-294D-BDB3-4BB43D28D87F}"/>
              </a:ext>
            </a:extLst>
          </p:cNvPr>
          <p:cNvSpPr>
            <a:spLocks noGrp="1"/>
          </p:cNvSpPr>
          <p:nvPr>
            <p:ph type="sldNum" sz="quarter" idx="13"/>
          </p:nvPr>
        </p:nvSpPr>
        <p:spPr/>
        <p:txBody>
          <a:bodyPr/>
          <a:lstStyle/>
          <a:p>
            <a:pPr defTabSz="914378"/>
            <a:fld id="{AEFAAC5A-9C4F-4278-920D-DF2BAB595749}" type="slidenum">
              <a:rPr lang="en-US">
                <a:solidFill>
                  <a:srgbClr val="FFFFFF">
                    <a:lumMod val="50000"/>
                  </a:srgbClr>
                </a:solidFill>
                <a:latin typeface="Arial"/>
              </a:rPr>
              <a:pPr defTabSz="914378"/>
              <a:t>23</a:t>
            </a:fld>
            <a:endParaRPr lang="en-US" dirty="0">
              <a:solidFill>
                <a:srgbClr val="FFFFFF">
                  <a:lumMod val="50000"/>
                </a:srgbClr>
              </a:solidFill>
              <a:latin typeface="Arial"/>
            </a:endParaRPr>
          </a:p>
        </p:txBody>
      </p:sp>
    </p:spTree>
    <p:extLst>
      <p:ext uri="{BB962C8B-B14F-4D97-AF65-F5344CB8AC3E}">
        <p14:creationId xmlns:p14="http://schemas.microsoft.com/office/powerpoint/2010/main" val="4027969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 name="Slide Number Placeholder 4"/>
          <p:cNvSpPr txBox="1">
            <a:spLocks noGrp="1"/>
          </p:cNvSpPr>
          <p:nvPr>
            <p:ph type="sldNum" sz="quarter" idx="2"/>
          </p:nvPr>
        </p:nvSpPr>
        <p:spPr>
          <a:xfrm>
            <a:off x="4508499" y="4856896"/>
            <a:ext cx="257106" cy="13141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24</a:t>
            </a:fld>
            <a:endParaRPr dirty="0"/>
          </a:p>
        </p:txBody>
      </p:sp>
      <p:sp>
        <p:nvSpPr>
          <p:cNvPr id="509" name="Rectangle 9"/>
          <p:cNvSpPr txBox="1"/>
          <p:nvPr/>
        </p:nvSpPr>
        <p:spPr>
          <a:xfrm>
            <a:off x="4506733" y="860641"/>
            <a:ext cx="6535833" cy="3385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285750" indent="-285750">
              <a:buSzPct val="100000"/>
              <a:buFont typeface="Wingdings" pitchFamily="2" charset="2"/>
              <a:buChar char="§"/>
              <a:defRPr sz="1600" baseline="30000"/>
            </a:pPr>
            <a:r>
              <a:rPr lang="en-US" baseline="0" dirty="0">
                <a:latin typeface="Calibri" panose="020F0502020204030204" pitchFamily="34" charset="0"/>
                <a:cs typeface="Calibri" panose="020F0502020204030204" pitchFamily="34" charset="0"/>
              </a:rPr>
              <a:t>Measured the </a:t>
            </a:r>
            <a:r>
              <a:rPr lang="en-US" baseline="30000" dirty="0">
                <a:latin typeface="Calibri" panose="020F0502020204030204" pitchFamily="34" charset="0"/>
                <a:cs typeface="Calibri" panose="020F0502020204030204" pitchFamily="34" charset="0"/>
              </a:rPr>
              <a:t>100</a:t>
            </a:r>
            <a:r>
              <a:rPr lang="en-US" baseline="0" dirty="0">
                <a:latin typeface="Calibri" panose="020F0502020204030204" pitchFamily="34" charset="0"/>
                <a:cs typeface="Calibri" panose="020F0502020204030204" pitchFamily="34" charset="0"/>
              </a:rPr>
              <a:t>Mo(⍺,n) reaction</a:t>
            </a:r>
            <a:endParaRPr dirty="0">
              <a:latin typeface="Calibri" panose="020F0502020204030204" pitchFamily="34" charset="0"/>
              <a:cs typeface="Calibri" panose="020F0502020204030204" pitchFamily="34" charset="0"/>
            </a:endParaRPr>
          </a:p>
        </p:txBody>
      </p:sp>
      <p:sp>
        <p:nvSpPr>
          <p:cNvPr id="7" name="Title 1">
            <a:extLst>
              <a:ext uri="{FF2B5EF4-FFF2-40B4-BE49-F238E27FC236}">
                <a16:creationId xmlns:a16="http://schemas.microsoft.com/office/drawing/2014/main" id="{B13CA369-2D12-6144-9681-ED8388E6DE64}"/>
              </a:ext>
            </a:extLst>
          </p:cNvPr>
          <p:cNvSpPr txBox="1">
            <a:spLocks/>
          </p:cNvSpPr>
          <p:nvPr/>
        </p:nvSpPr>
        <p:spPr>
          <a:xfrm>
            <a:off x="322047" y="-121272"/>
            <a:ext cx="8372903" cy="6217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rmAutofit/>
          </a:bodyPr>
          <a:lstStyle>
            <a:lvl1pPr marL="0" marR="0" indent="0" algn="l" defTabSz="457200" rtl="0" latinLnBrk="0">
              <a:lnSpc>
                <a:spcPct val="95000"/>
              </a:lnSpc>
              <a:spcBef>
                <a:spcPts val="0"/>
              </a:spcBef>
              <a:spcAft>
                <a:spcPts val="0"/>
              </a:spcAft>
              <a:buClrTx/>
              <a:buSzTx/>
              <a:buFontTx/>
              <a:buNone/>
              <a:tabLst/>
              <a:defRPr sz="2800" b="1" i="0" u="none" strike="noStrike" cap="all" spc="0" baseline="0">
                <a:solidFill>
                  <a:srgbClr val="242425"/>
                </a:solidFill>
                <a:uFillTx/>
                <a:latin typeface="Arial"/>
                <a:ea typeface="Arial"/>
                <a:cs typeface="Arial"/>
                <a:sym typeface="Arial"/>
              </a:defRPr>
            </a:lvl1pPr>
            <a:lvl2pPr marL="0" marR="0" indent="0" algn="l" defTabSz="457200" rtl="0" latinLnBrk="0">
              <a:lnSpc>
                <a:spcPct val="95000"/>
              </a:lnSpc>
              <a:spcBef>
                <a:spcPts val="0"/>
              </a:spcBef>
              <a:spcAft>
                <a:spcPts val="0"/>
              </a:spcAft>
              <a:buClrTx/>
              <a:buSzTx/>
              <a:buFontTx/>
              <a:buNone/>
              <a:tabLst/>
              <a:defRPr sz="2800" b="1" i="0" u="none" strike="noStrike" cap="all" spc="0" baseline="0">
                <a:solidFill>
                  <a:srgbClr val="242425"/>
                </a:solidFill>
                <a:uFillTx/>
                <a:latin typeface="Arial"/>
                <a:ea typeface="Arial"/>
                <a:cs typeface="Arial"/>
                <a:sym typeface="Arial"/>
              </a:defRPr>
            </a:lvl2pPr>
            <a:lvl3pPr marL="0" marR="0" indent="0" algn="l" defTabSz="457200" rtl="0" latinLnBrk="0">
              <a:lnSpc>
                <a:spcPct val="95000"/>
              </a:lnSpc>
              <a:spcBef>
                <a:spcPts val="0"/>
              </a:spcBef>
              <a:spcAft>
                <a:spcPts val="0"/>
              </a:spcAft>
              <a:buClrTx/>
              <a:buSzTx/>
              <a:buFontTx/>
              <a:buNone/>
              <a:tabLst/>
              <a:defRPr sz="2800" b="1" i="0" u="none" strike="noStrike" cap="all" spc="0" baseline="0">
                <a:solidFill>
                  <a:srgbClr val="242425"/>
                </a:solidFill>
                <a:uFillTx/>
                <a:latin typeface="Arial"/>
                <a:ea typeface="Arial"/>
                <a:cs typeface="Arial"/>
                <a:sym typeface="Arial"/>
              </a:defRPr>
            </a:lvl3pPr>
            <a:lvl4pPr marL="0" marR="0" indent="0" algn="l" defTabSz="457200" rtl="0" latinLnBrk="0">
              <a:lnSpc>
                <a:spcPct val="95000"/>
              </a:lnSpc>
              <a:spcBef>
                <a:spcPts val="0"/>
              </a:spcBef>
              <a:spcAft>
                <a:spcPts val="0"/>
              </a:spcAft>
              <a:buClrTx/>
              <a:buSzTx/>
              <a:buFontTx/>
              <a:buNone/>
              <a:tabLst/>
              <a:defRPr sz="2800" b="1" i="0" u="none" strike="noStrike" cap="all" spc="0" baseline="0">
                <a:solidFill>
                  <a:srgbClr val="242425"/>
                </a:solidFill>
                <a:uFillTx/>
                <a:latin typeface="Arial"/>
                <a:ea typeface="Arial"/>
                <a:cs typeface="Arial"/>
                <a:sym typeface="Arial"/>
              </a:defRPr>
            </a:lvl4pPr>
            <a:lvl5pPr marL="0" marR="0" indent="0" algn="l" defTabSz="457200" rtl="0" latinLnBrk="0">
              <a:lnSpc>
                <a:spcPct val="95000"/>
              </a:lnSpc>
              <a:spcBef>
                <a:spcPts val="0"/>
              </a:spcBef>
              <a:spcAft>
                <a:spcPts val="0"/>
              </a:spcAft>
              <a:buClrTx/>
              <a:buSzTx/>
              <a:buFontTx/>
              <a:buNone/>
              <a:tabLst/>
              <a:defRPr sz="2800" b="1" i="0" u="none" strike="noStrike" cap="all" spc="0" baseline="0">
                <a:solidFill>
                  <a:srgbClr val="242425"/>
                </a:solidFill>
                <a:uFillTx/>
                <a:latin typeface="Arial"/>
                <a:ea typeface="Arial"/>
                <a:cs typeface="Arial"/>
                <a:sym typeface="Arial"/>
              </a:defRPr>
            </a:lvl5pPr>
            <a:lvl6pPr marL="0" marR="0" indent="0" algn="l" defTabSz="457200" rtl="0" latinLnBrk="0">
              <a:lnSpc>
                <a:spcPct val="95000"/>
              </a:lnSpc>
              <a:spcBef>
                <a:spcPts val="0"/>
              </a:spcBef>
              <a:spcAft>
                <a:spcPts val="0"/>
              </a:spcAft>
              <a:buClrTx/>
              <a:buSzTx/>
              <a:buFontTx/>
              <a:buNone/>
              <a:tabLst/>
              <a:defRPr sz="2800" b="1" i="0" u="none" strike="noStrike" cap="all" spc="0" baseline="0">
                <a:solidFill>
                  <a:srgbClr val="242425"/>
                </a:solidFill>
                <a:uFillTx/>
                <a:latin typeface="Arial"/>
                <a:ea typeface="Arial"/>
                <a:cs typeface="Arial"/>
                <a:sym typeface="Arial"/>
              </a:defRPr>
            </a:lvl6pPr>
            <a:lvl7pPr marL="0" marR="0" indent="0" algn="l" defTabSz="457200" rtl="0" latinLnBrk="0">
              <a:lnSpc>
                <a:spcPct val="95000"/>
              </a:lnSpc>
              <a:spcBef>
                <a:spcPts val="0"/>
              </a:spcBef>
              <a:spcAft>
                <a:spcPts val="0"/>
              </a:spcAft>
              <a:buClrTx/>
              <a:buSzTx/>
              <a:buFontTx/>
              <a:buNone/>
              <a:tabLst/>
              <a:defRPr sz="2800" b="1" i="0" u="none" strike="noStrike" cap="all" spc="0" baseline="0">
                <a:solidFill>
                  <a:srgbClr val="242425"/>
                </a:solidFill>
                <a:uFillTx/>
                <a:latin typeface="Arial"/>
                <a:ea typeface="Arial"/>
                <a:cs typeface="Arial"/>
                <a:sym typeface="Arial"/>
              </a:defRPr>
            </a:lvl7pPr>
            <a:lvl8pPr marL="0" marR="0" indent="0" algn="l" defTabSz="457200" rtl="0" latinLnBrk="0">
              <a:lnSpc>
                <a:spcPct val="95000"/>
              </a:lnSpc>
              <a:spcBef>
                <a:spcPts val="0"/>
              </a:spcBef>
              <a:spcAft>
                <a:spcPts val="0"/>
              </a:spcAft>
              <a:buClrTx/>
              <a:buSzTx/>
              <a:buFontTx/>
              <a:buNone/>
              <a:tabLst/>
              <a:defRPr sz="2800" b="1" i="0" u="none" strike="noStrike" cap="all" spc="0" baseline="0">
                <a:solidFill>
                  <a:srgbClr val="242425"/>
                </a:solidFill>
                <a:uFillTx/>
                <a:latin typeface="Arial"/>
                <a:ea typeface="Arial"/>
                <a:cs typeface="Arial"/>
                <a:sym typeface="Arial"/>
              </a:defRPr>
            </a:lvl8pPr>
            <a:lvl9pPr marL="0" marR="0" indent="0" algn="l" defTabSz="457200" rtl="0" latinLnBrk="0">
              <a:lnSpc>
                <a:spcPct val="95000"/>
              </a:lnSpc>
              <a:spcBef>
                <a:spcPts val="0"/>
              </a:spcBef>
              <a:spcAft>
                <a:spcPts val="0"/>
              </a:spcAft>
              <a:buClrTx/>
              <a:buSzTx/>
              <a:buFontTx/>
              <a:buNone/>
              <a:tabLst/>
              <a:defRPr sz="2800" b="1" i="0" u="none" strike="noStrike" cap="all" spc="0" baseline="0">
                <a:solidFill>
                  <a:srgbClr val="242425"/>
                </a:solidFill>
                <a:uFillTx/>
                <a:latin typeface="Arial"/>
                <a:ea typeface="Arial"/>
                <a:cs typeface="Arial"/>
                <a:sym typeface="Arial"/>
              </a:defRPr>
            </a:lvl9pPr>
          </a:lstStyle>
          <a:p>
            <a:pPr hangingPunct="1">
              <a:defRPr cap="none">
                <a:latin typeface="Goudy Old Style"/>
                <a:ea typeface="Goudy Old Style"/>
                <a:cs typeface="Goudy Old Style"/>
                <a:sym typeface="Goudy Old Style"/>
              </a:defRPr>
            </a:pPr>
            <a:r>
              <a:rPr lang="en-US" i="1" cap="none" dirty="0">
                <a:latin typeface="Calibri" panose="020F0502020204030204" pitchFamily="34" charset="0"/>
                <a:ea typeface="Goudy Old Style"/>
                <a:cs typeface="Calibri" panose="020F0502020204030204" pitchFamily="34" charset="0"/>
                <a:sym typeface="Goudy Old Style"/>
              </a:rPr>
              <a:t>Weak r-process studies with MUSIC</a:t>
            </a:r>
          </a:p>
        </p:txBody>
      </p:sp>
      <p:sp>
        <p:nvSpPr>
          <p:cNvPr id="11" name="Rectangle 9">
            <a:extLst>
              <a:ext uri="{FF2B5EF4-FFF2-40B4-BE49-F238E27FC236}">
                <a16:creationId xmlns:a16="http://schemas.microsoft.com/office/drawing/2014/main" id="{0714E7DF-1D86-0B42-A868-0CFB9AA292C1}"/>
              </a:ext>
            </a:extLst>
          </p:cNvPr>
          <p:cNvSpPr txBox="1"/>
          <p:nvPr/>
        </p:nvSpPr>
        <p:spPr>
          <a:xfrm>
            <a:off x="4572000" y="3000936"/>
            <a:ext cx="6535833" cy="3385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285750" indent="-285750">
              <a:buSzPct val="100000"/>
              <a:buFont typeface="Wingdings" pitchFamily="2" charset="2"/>
              <a:buChar char="§"/>
              <a:defRPr sz="1600" baseline="30000"/>
            </a:pPr>
            <a:r>
              <a:rPr lang="en-US" baseline="0" dirty="0">
                <a:latin typeface="Calibri" panose="020F0502020204030204" pitchFamily="34" charset="0"/>
                <a:cs typeface="Calibri" panose="020F0502020204030204" pitchFamily="34" charset="0"/>
              </a:rPr>
              <a:t>Recent measurement of the </a:t>
            </a:r>
            <a:r>
              <a:rPr lang="en-US" baseline="30000" dirty="0">
                <a:latin typeface="Calibri" panose="020F0502020204030204" pitchFamily="34" charset="0"/>
                <a:cs typeface="Calibri" panose="020F0502020204030204" pitchFamily="34" charset="0"/>
              </a:rPr>
              <a:t>88</a:t>
            </a:r>
            <a:r>
              <a:rPr lang="en-US" baseline="0" dirty="0">
                <a:latin typeface="Calibri" panose="020F0502020204030204" pitchFamily="34" charset="0"/>
                <a:cs typeface="Calibri" panose="020F0502020204030204" pitchFamily="34" charset="0"/>
              </a:rPr>
              <a:t>Sr(⍺,n) reaction</a:t>
            </a:r>
            <a:endParaRPr dirty="0">
              <a:latin typeface="Calibri" panose="020F0502020204030204" pitchFamily="34" charset="0"/>
              <a:cs typeface="Calibri" panose="020F0502020204030204" pitchFamily="34" charset="0"/>
            </a:endParaRPr>
          </a:p>
        </p:txBody>
      </p:sp>
      <p:sp>
        <p:nvSpPr>
          <p:cNvPr id="13" name="TextBox 15">
            <a:extLst>
              <a:ext uri="{FF2B5EF4-FFF2-40B4-BE49-F238E27FC236}">
                <a16:creationId xmlns:a16="http://schemas.microsoft.com/office/drawing/2014/main" id="{85667B55-C708-2543-9A40-AA223E1CD798}"/>
              </a:ext>
            </a:extLst>
          </p:cNvPr>
          <p:cNvSpPr txBox="1"/>
          <p:nvPr/>
        </p:nvSpPr>
        <p:spPr>
          <a:xfrm>
            <a:off x="4942892" y="4672907"/>
            <a:ext cx="3034914" cy="261610"/>
          </a:xfrm>
          <a:prstGeom prst="rect">
            <a:avLst/>
          </a:prstGeom>
          <a:solidFill>
            <a:schemeClr val="bg1"/>
          </a:solidFill>
          <a:ln>
            <a:solidFill>
              <a:schemeClr val="tx1"/>
            </a:solidFill>
          </a:ln>
          <a:effectLst>
            <a:outerShdw blurRad="50800" dist="38100" dir="8100000" algn="tr" rotWithShape="0">
              <a:prstClr val="black">
                <a:alpha val="40000"/>
              </a:prst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sz="1000" i="1">
                <a:solidFill>
                  <a:srgbClr val="000000"/>
                </a:solidFill>
                <a:latin typeface="Avenir Next Regular"/>
                <a:ea typeface="Avenir Next Regular"/>
                <a:cs typeface="Avenir Next Regular"/>
                <a:sym typeface="Avenir Next Regular"/>
              </a:defRPr>
            </a:lvl1pPr>
          </a:lstStyle>
          <a:p>
            <a:r>
              <a:rPr lang="en-US" sz="1100" i="0" dirty="0">
                <a:latin typeface="Calibri" panose="020F0502020204030204" pitchFamily="34" charset="0"/>
                <a:cs typeface="Calibri" panose="020F0502020204030204" pitchFamily="34" charset="0"/>
              </a:rPr>
              <a:t>C. </a:t>
            </a:r>
            <a:r>
              <a:rPr lang="en-US" sz="1100" i="0" dirty="0" err="1">
                <a:latin typeface="Calibri" panose="020F0502020204030204" pitchFamily="34" charset="0"/>
                <a:cs typeface="Calibri" panose="020F0502020204030204" pitchFamily="34" charset="0"/>
              </a:rPr>
              <a:t>Fougères</a:t>
            </a:r>
            <a:r>
              <a:rPr sz="1100" i="0" dirty="0">
                <a:latin typeface="Calibri" panose="020F0502020204030204" pitchFamily="34" charset="0"/>
                <a:cs typeface="Calibri" panose="020F0502020204030204" pitchFamily="34" charset="0"/>
              </a:rPr>
              <a:t> et al., </a:t>
            </a:r>
            <a:r>
              <a:rPr lang="en-US" sz="1100" i="0" dirty="0">
                <a:latin typeface="Calibri" panose="020F0502020204030204" pitchFamily="34" charset="0"/>
                <a:cs typeface="Calibri" panose="020F0502020204030204" pitchFamily="34" charset="0"/>
              </a:rPr>
              <a:t>manuscript in preparation</a:t>
            </a:r>
            <a:endParaRPr sz="1100" i="0" dirty="0">
              <a:latin typeface="Calibri" panose="020F0502020204030204" pitchFamily="34" charset="0"/>
              <a:cs typeface="Calibri" panose="020F0502020204030204" pitchFamily="34" charset="0"/>
            </a:endParaRPr>
          </a:p>
        </p:txBody>
      </p:sp>
      <p:sp>
        <p:nvSpPr>
          <p:cNvPr id="14" name="Possible production sites for these lighter heavy elements (30&lt;Z&lt;45).">
            <a:extLst>
              <a:ext uri="{FF2B5EF4-FFF2-40B4-BE49-F238E27FC236}">
                <a16:creationId xmlns:a16="http://schemas.microsoft.com/office/drawing/2014/main" id="{B58F76F6-7582-EF44-8A68-6182CFDDD913}"/>
              </a:ext>
            </a:extLst>
          </p:cNvPr>
          <p:cNvSpPr txBox="1"/>
          <p:nvPr/>
        </p:nvSpPr>
        <p:spPr>
          <a:xfrm>
            <a:off x="275685" y="3227085"/>
            <a:ext cx="4448791" cy="8309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marL="173037" indent="-173037" defTabSz="457200">
              <a:spcBef>
                <a:spcPts val="600"/>
              </a:spcBef>
              <a:buSzPct val="100000"/>
              <a:buChar char="▪"/>
              <a:defRPr>
                <a:solidFill>
                  <a:srgbClr val="242425"/>
                </a:solidFill>
                <a:latin typeface="Goudy Old Style"/>
                <a:ea typeface="Goudy Old Style"/>
                <a:cs typeface="Goudy Old Style"/>
                <a:sym typeface="Goudy Old Style"/>
              </a:defRPr>
            </a:lvl1pPr>
          </a:lstStyle>
          <a:p>
            <a:pPr>
              <a:buFont typeface="Wingdings" pitchFamily="2" charset="2"/>
              <a:buChar char="§"/>
            </a:pPr>
            <a:r>
              <a:rPr lang="en-US" sz="1600" dirty="0">
                <a:latin typeface="Calibri" panose="020F0502020204030204" pitchFamily="34" charset="0"/>
                <a:cs typeface="Calibri" panose="020F0502020204030204" pitchFamily="34" charset="0"/>
              </a:rPr>
              <a:t>(</a:t>
            </a:r>
            <a:r>
              <a:rPr lang="el-GR" sz="1600" dirty="0">
                <a:latin typeface="Calibri" panose="020F0502020204030204" pitchFamily="34" charset="0"/>
                <a:cs typeface="Calibri" panose="020F0502020204030204" pitchFamily="34" charset="0"/>
              </a:rPr>
              <a:t>α,</a:t>
            </a:r>
            <a:r>
              <a:rPr lang="en-US" sz="1600" i="1" dirty="0">
                <a:latin typeface="Calibri" panose="020F0502020204030204" pitchFamily="34" charset="0"/>
                <a:cs typeface="Calibri" panose="020F0502020204030204" pitchFamily="34" charset="0"/>
              </a:rPr>
              <a:t>n</a:t>
            </a:r>
            <a:r>
              <a:rPr lang="en-US" sz="1600" dirty="0">
                <a:latin typeface="Calibri" panose="020F0502020204030204" pitchFamily="34" charset="0"/>
                <a:cs typeface="Calibri" panose="020F0502020204030204" pitchFamily="34" charset="0"/>
              </a:rPr>
              <a:t>) reaction affecting the nucleosynthesis of lighter heavy nuclei in r-process (weak r-process) were identified. </a:t>
            </a:r>
          </a:p>
        </p:txBody>
      </p:sp>
      <p:sp>
        <p:nvSpPr>
          <p:cNvPr id="15" name="TextBox 14">
            <a:extLst>
              <a:ext uri="{FF2B5EF4-FFF2-40B4-BE49-F238E27FC236}">
                <a16:creationId xmlns:a16="http://schemas.microsoft.com/office/drawing/2014/main" id="{0726335A-DA1E-ED47-8F42-F5196A858549}"/>
              </a:ext>
            </a:extLst>
          </p:cNvPr>
          <p:cNvSpPr txBox="1"/>
          <p:nvPr/>
        </p:nvSpPr>
        <p:spPr>
          <a:xfrm>
            <a:off x="275685" y="509835"/>
            <a:ext cx="5255685"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dirty="0">
                <a:solidFill>
                  <a:srgbClr val="FF0000"/>
                </a:solidFill>
                <a:latin typeface="Calibri" panose="020F0502020204030204" pitchFamily="34" charset="0"/>
                <a:cs typeface="Calibri" panose="020F0502020204030204" pitchFamily="34" charset="0"/>
              </a:rPr>
              <a:t>(𝛂,n) reactions in neutrino-driven winds after CCSN</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47484A"/>
              </a:solidFill>
              <a:effectLst/>
              <a:uFillTx/>
              <a:latin typeface="Arial"/>
              <a:ea typeface="Arial"/>
              <a:cs typeface="Arial"/>
              <a:sym typeface="Arial"/>
            </a:endParaRPr>
          </a:p>
        </p:txBody>
      </p:sp>
      <p:pic>
        <p:nvPicPr>
          <p:cNvPr id="16" name="Picture 15">
            <a:extLst>
              <a:ext uri="{FF2B5EF4-FFF2-40B4-BE49-F238E27FC236}">
                <a16:creationId xmlns:a16="http://schemas.microsoft.com/office/drawing/2014/main" id="{21435DAE-B2CC-A543-95A7-AFB3962DF74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7399" y="1404477"/>
            <a:ext cx="2554195" cy="1853713"/>
          </a:xfrm>
          <a:prstGeom prst="rect">
            <a:avLst/>
          </a:prstGeom>
        </p:spPr>
      </p:pic>
      <p:pic>
        <p:nvPicPr>
          <p:cNvPr id="17" name="Picture 6" descr="Picture 6">
            <a:extLst>
              <a:ext uri="{FF2B5EF4-FFF2-40B4-BE49-F238E27FC236}">
                <a16:creationId xmlns:a16="http://schemas.microsoft.com/office/drawing/2014/main" id="{24CD965F-CC8C-C44C-8422-91BD49AF9AC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43659" y="1182410"/>
            <a:ext cx="1388566" cy="923327"/>
          </a:xfrm>
          <a:prstGeom prst="rect">
            <a:avLst/>
          </a:prstGeom>
          <a:ln w="12700">
            <a:miter lim="400000"/>
          </a:ln>
          <a:effectLst>
            <a:outerShdw blurRad="50800" dist="38100" dir="8100000" rotWithShape="0">
              <a:srgbClr val="000000">
                <a:alpha val="40000"/>
              </a:srgbClr>
            </a:outerShdw>
          </a:effectLst>
        </p:spPr>
      </p:pic>
      <p:sp>
        <p:nvSpPr>
          <p:cNvPr id="18" name="Rectangle 9">
            <a:extLst>
              <a:ext uri="{FF2B5EF4-FFF2-40B4-BE49-F238E27FC236}">
                <a16:creationId xmlns:a16="http://schemas.microsoft.com/office/drawing/2014/main" id="{C4D5F8C0-E7CB-C84D-AA8A-3753252E6A1E}"/>
              </a:ext>
            </a:extLst>
          </p:cNvPr>
          <p:cNvSpPr txBox="1"/>
          <p:nvPr/>
        </p:nvSpPr>
        <p:spPr>
          <a:xfrm>
            <a:off x="451933" y="4161663"/>
            <a:ext cx="2798777"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1000" i="1">
                <a:solidFill>
                  <a:srgbClr val="232425"/>
                </a:solidFill>
                <a:latin typeface="Goudy Old Style"/>
                <a:ea typeface="Goudy Old Style"/>
                <a:cs typeface="Goudy Old Style"/>
                <a:sym typeface="Goudy Old Style"/>
              </a:defRPr>
            </a:lvl1pPr>
          </a:lstStyle>
          <a:p>
            <a:r>
              <a:rPr lang="en-US" sz="1200" dirty="0">
                <a:latin typeface="Calibri Light" panose="020F0302020204030204" pitchFamily="34" charset="0"/>
                <a:cs typeface="Calibri Light" panose="020F0302020204030204" pitchFamily="34" charset="0"/>
              </a:rPr>
              <a:t>J. Bliss </a:t>
            </a:r>
            <a:r>
              <a:rPr sz="1200" dirty="0">
                <a:latin typeface="Calibri Light" panose="020F0302020204030204" pitchFamily="34" charset="0"/>
                <a:cs typeface="Calibri Light" panose="020F0302020204030204" pitchFamily="34" charset="0"/>
              </a:rPr>
              <a:t>et al., </a:t>
            </a:r>
            <a:r>
              <a:rPr lang="en-US" sz="1200" dirty="0">
                <a:latin typeface="Calibri Light" panose="020F0302020204030204" pitchFamily="34" charset="0"/>
                <a:cs typeface="Calibri Light" panose="020F0302020204030204" pitchFamily="34" charset="0"/>
              </a:rPr>
              <a:t>Phys Rev C 101</a:t>
            </a:r>
            <a:r>
              <a:rPr sz="1200" dirty="0">
                <a:latin typeface="Calibri Light" panose="020F0302020204030204" pitchFamily="34" charset="0"/>
                <a:cs typeface="Calibri Light" panose="020F0302020204030204" pitchFamily="34" charset="0"/>
              </a:rPr>
              <a:t>, </a:t>
            </a:r>
            <a:r>
              <a:rPr lang="en-US" sz="1200" dirty="0">
                <a:latin typeface="Calibri Light" panose="020F0302020204030204" pitchFamily="34" charset="0"/>
                <a:cs typeface="Calibri Light" panose="020F0302020204030204" pitchFamily="34" charset="0"/>
              </a:rPr>
              <a:t>055807</a:t>
            </a:r>
            <a:r>
              <a:rPr sz="1200" dirty="0">
                <a:latin typeface="Calibri Light" panose="020F0302020204030204" pitchFamily="34" charset="0"/>
                <a:cs typeface="Calibri Light" panose="020F0302020204030204" pitchFamily="34" charset="0"/>
              </a:rPr>
              <a:t> (20</a:t>
            </a:r>
            <a:r>
              <a:rPr lang="en-US" sz="1200" dirty="0">
                <a:latin typeface="Calibri Light" panose="020F0302020204030204" pitchFamily="34" charset="0"/>
                <a:cs typeface="Calibri Light" panose="020F0302020204030204" pitchFamily="34" charset="0"/>
              </a:rPr>
              <a:t>20</a:t>
            </a:r>
            <a:r>
              <a:rPr sz="1200" dirty="0">
                <a:latin typeface="Calibri Light" panose="020F0302020204030204" pitchFamily="34" charset="0"/>
                <a:cs typeface="Calibri Light" panose="020F0302020204030204" pitchFamily="34" charset="0"/>
              </a:rPr>
              <a:t>)</a:t>
            </a:r>
          </a:p>
        </p:txBody>
      </p:sp>
      <p:pic>
        <p:nvPicPr>
          <p:cNvPr id="19" name="Picture 4">
            <a:extLst>
              <a:ext uri="{FF2B5EF4-FFF2-40B4-BE49-F238E27FC236}">
                <a16:creationId xmlns:a16="http://schemas.microsoft.com/office/drawing/2014/main" id="{1C370871-3F95-6146-92E1-51B8BAE78C4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948707" y="41872"/>
            <a:ext cx="1143201" cy="1016237"/>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Lst>
        </p:spPr>
      </p:pic>
      <p:pic>
        <p:nvPicPr>
          <p:cNvPr id="21" name="Picture 20">
            <a:extLst>
              <a:ext uri="{FF2B5EF4-FFF2-40B4-BE49-F238E27FC236}">
                <a16:creationId xmlns:a16="http://schemas.microsoft.com/office/drawing/2014/main" id="{E55D2BD8-7FFA-064B-8E1B-593CF8EB81C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93479" y="1146653"/>
            <a:ext cx="2290169" cy="1550170"/>
          </a:xfrm>
          <a:prstGeom prst="rect">
            <a:avLst/>
          </a:prstGeom>
          <a:effectLst>
            <a:outerShdw blurRad="50800" dist="38100" dir="8100000" algn="tr" rotWithShape="0">
              <a:prstClr val="black">
                <a:alpha val="40000"/>
              </a:prstClr>
            </a:outerShdw>
          </a:effectLst>
        </p:spPr>
      </p:pic>
      <p:pic>
        <p:nvPicPr>
          <p:cNvPr id="10" name="Picture 9">
            <a:extLst>
              <a:ext uri="{FF2B5EF4-FFF2-40B4-BE49-F238E27FC236}">
                <a16:creationId xmlns:a16="http://schemas.microsoft.com/office/drawing/2014/main" id="{4C4600D8-7B76-1D42-97CF-4016BA82453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b="-4476"/>
          <a:stretch/>
        </p:blipFill>
        <p:spPr>
          <a:xfrm>
            <a:off x="4633643" y="1167587"/>
            <a:ext cx="2059889" cy="1550170"/>
          </a:xfrm>
          <a:prstGeom prst="rect">
            <a:avLst/>
          </a:prstGeom>
          <a:effectLst>
            <a:outerShdw blurRad="50800" dist="38100" dir="8100000" algn="tr" rotWithShape="0">
              <a:prstClr val="black">
                <a:alpha val="40000"/>
              </a:prstClr>
            </a:outerShdw>
          </a:effectLst>
        </p:spPr>
      </p:pic>
      <p:sp>
        <p:nvSpPr>
          <p:cNvPr id="510" name="TextBox 15"/>
          <p:cNvSpPr txBox="1"/>
          <p:nvPr/>
        </p:nvSpPr>
        <p:spPr>
          <a:xfrm>
            <a:off x="5762757" y="2728862"/>
            <a:ext cx="2689988" cy="261610"/>
          </a:xfrm>
          <a:prstGeom prst="rect">
            <a:avLst/>
          </a:prstGeom>
          <a:solidFill>
            <a:schemeClr val="bg1"/>
          </a:solidFill>
          <a:ln>
            <a:solidFill>
              <a:schemeClr val="tx1"/>
            </a:solidFill>
          </a:ln>
          <a:effectLst>
            <a:outerShdw blurRad="50800" dist="38100" dir="8100000" algn="tr" rotWithShape="0">
              <a:prstClr val="black">
                <a:alpha val="40000"/>
              </a:prst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sz="1000" i="1">
                <a:solidFill>
                  <a:srgbClr val="000000"/>
                </a:solidFill>
                <a:latin typeface="Avenir Next Regular"/>
                <a:ea typeface="Avenir Next Regular"/>
                <a:cs typeface="Avenir Next Regular"/>
                <a:sym typeface="Avenir Next Regular"/>
              </a:defRPr>
            </a:lvl1pPr>
          </a:lstStyle>
          <a:p>
            <a:r>
              <a:rPr sz="1100" i="0" dirty="0">
                <a:latin typeface="Calibri" panose="020F0502020204030204" pitchFamily="34" charset="0"/>
                <a:cs typeface="Calibri" panose="020F0502020204030204" pitchFamily="34" charset="0"/>
              </a:rPr>
              <a:t>W. J. Ong et al., </a:t>
            </a:r>
            <a:r>
              <a:rPr lang="en-US" sz="1100" i="0" dirty="0">
                <a:latin typeface="Calibri" panose="020F0502020204030204" pitchFamily="34" charset="0"/>
                <a:cs typeface="Calibri" panose="020F0502020204030204" pitchFamily="34" charset="0"/>
              </a:rPr>
              <a:t>PRC 105, 055803 (2022)</a:t>
            </a:r>
            <a:endParaRPr sz="1100" i="0" dirty="0">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50DEB607-B34B-664D-8520-40AD2D3F2C2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562875" y="1156164"/>
            <a:ext cx="669767" cy="255325"/>
          </a:xfrm>
          <a:prstGeom prst="rect">
            <a:avLst/>
          </a:prstGeom>
          <a:ln>
            <a:solidFill>
              <a:schemeClr val="tx1"/>
            </a:solidFill>
          </a:ln>
          <a:effectLst>
            <a:outerShdw blurRad="50800" dist="38100" dir="8100000" algn="tr" rotWithShape="0">
              <a:prstClr val="black">
                <a:alpha val="40000"/>
              </a:prstClr>
            </a:outerShdw>
          </a:effectLst>
        </p:spPr>
      </p:pic>
      <p:sp>
        <p:nvSpPr>
          <p:cNvPr id="20" name="Rectangle 19">
            <a:extLst>
              <a:ext uri="{FF2B5EF4-FFF2-40B4-BE49-F238E27FC236}">
                <a16:creationId xmlns:a16="http://schemas.microsoft.com/office/drawing/2014/main" id="{830B0A80-8104-4A4E-97A2-A7DE921AB322}"/>
              </a:ext>
            </a:extLst>
          </p:cNvPr>
          <p:cNvSpPr/>
          <p:nvPr/>
        </p:nvSpPr>
        <p:spPr>
          <a:xfrm>
            <a:off x="447399" y="4356666"/>
            <a:ext cx="2156360" cy="276999"/>
          </a:xfrm>
          <a:prstGeom prst="rect">
            <a:avLst/>
          </a:prstGeom>
        </p:spPr>
        <p:txBody>
          <a:bodyPr wrap="none">
            <a:spAutoFit/>
          </a:bodyPr>
          <a:lstStyle/>
          <a:p>
            <a:r>
              <a:rPr lang="en-US" sz="1200" i="1" dirty="0">
                <a:solidFill>
                  <a:schemeClr val="tx1">
                    <a:lumMod val="50000"/>
                  </a:schemeClr>
                </a:solidFill>
                <a:latin typeface="Calibri Light" panose="020F0302020204030204" pitchFamily="34" charset="0"/>
                <a:cs typeface="Calibri Light" panose="020F0302020204030204" pitchFamily="34" charset="0"/>
                <a:sym typeface="Wingdings" pitchFamily="2" charset="2"/>
              </a:rPr>
              <a:t>A. Psaltis et al., </a:t>
            </a:r>
            <a:r>
              <a:rPr lang="en-US" sz="1200" i="1" dirty="0" err="1">
                <a:solidFill>
                  <a:schemeClr val="tx1">
                    <a:lumMod val="50000"/>
                  </a:schemeClr>
                </a:solidFill>
                <a:latin typeface="Calibri Light" panose="020F0302020204030204" pitchFamily="34" charset="0"/>
                <a:cs typeface="Calibri Light" panose="020F0302020204030204" pitchFamily="34" charset="0"/>
                <a:sym typeface="Wingdings" pitchFamily="2" charset="2"/>
              </a:rPr>
              <a:t>ApJ</a:t>
            </a:r>
            <a:r>
              <a:rPr lang="en-US" sz="1200" i="1" dirty="0">
                <a:solidFill>
                  <a:schemeClr val="tx1">
                    <a:lumMod val="50000"/>
                  </a:schemeClr>
                </a:solidFill>
                <a:latin typeface="Calibri Light" panose="020F0302020204030204" pitchFamily="34" charset="0"/>
                <a:cs typeface="Calibri Light" panose="020F0302020204030204" pitchFamily="34" charset="0"/>
                <a:sym typeface="Wingdings" pitchFamily="2" charset="2"/>
              </a:rPr>
              <a:t> 935 (2022) </a:t>
            </a:r>
            <a:endParaRPr lang="en-US" sz="1200" i="1" dirty="0">
              <a:latin typeface="Calibri Light" panose="020F0302020204030204" pitchFamily="34" charset="0"/>
              <a:cs typeface="Calibri Light" panose="020F0302020204030204" pitchFamily="34" charset="0"/>
            </a:endParaRPr>
          </a:p>
        </p:txBody>
      </p:sp>
      <p:cxnSp>
        <p:nvCxnSpPr>
          <p:cNvPr id="22" name="Straight Connector 21">
            <a:extLst>
              <a:ext uri="{FF2B5EF4-FFF2-40B4-BE49-F238E27FC236}">
                <a16:creationId xmlns:a16="http://schemas.microsoft.com/office/drawing/2014/main" id="{7FE43B47-4423-0C40-95F2-2EE6244BEB29}"/>
              </a:ext>
            </a:extLst>
          </p:cNvPr>
          <p:cNvCxnSpPr/>
          <p:nvPr/>
        </p:nvCxnSpPr>
        <p:spPr>
          <a:xfrm>
            <a:off x="4506733" y="805336"/>
            <a:ext cx="0" cy="4034580"/>
          </a:xfrm>
          <a:prstGeom prst="line">
            <a:avLst/>
          </a:prstGeom>
        </p:spPr>
        <p:style>
          <a:lnRef idx="2">
            <a:schemeClr val="accent1"/>
          </a:lnRef>
          <a:fillRef idx="0">
            <a:schemeClr val="accent1"/>
          </a:fillRef>
          <a:effectRef idx="1">
            <a:schemeClr val="accent1"/>
          </a:effectRef>
          <a:fontRef idx="minor">
            <a:schemeClr val="tx1"/>
          </a:fontRef>
        </p:style>
      </p:cxnSp>
      <p:pic>
        <p:nvPicPr>
          <p:cNvPr id="23" name="Picture 22">
            <a:extLst>
              <a:ext uri="{FF2B5EF4-FFF2-40B4-BE49-F238E27FC236}">
                <a16:creationId xmlns:a16="http://schemas.microsoft.com/office/drawing/2014/main" id="{990D4CEA-8DBF-E044-B0FC-5A9223C5D71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628957" y="3278844"/>
            <a:ext cx="2086248" cy="1311562"/>
          </a:xfrm>
          <a:prstGeom prst="rect">
            <a:avLst/>
          </a:prstGeom>
          <a:effectLst>
            <a:outerShdw blurRad="50800" dist="38100" dir="8100000" algn="tr" rotWithShape="0">
              <a:prstClr val="black">
                <a:alpha val="40000"/>
              </a:prstClr>
            </a:outerShdw>
          </a:effectLst>
        </p:spPr>
      </p:pic>
      <p:pic>
        <p:nvPicPr>
          <p:cNvPr id="4" name="Picture 3">
            <a:extLst>
              <a:ext uri="{FF2B5EF4-FFF2-40B4-BE49-F238E27FC236}">
                <a16:creationId xmlns:a16="http://schemas.microsoft.com/office/drawing/2014/main" id="{439BEB09-2F2B-314B-ABB8-A4F96AE9FFB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869276" y="3339415"/>
            <a:ext cx="2086248" cy="126057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184928140"/>
      </p:ext>
    </p:extLst>
  </p:cSld>
  <p:clrMapOvr>
    <a:masterClrMapping/>
  </p:clrMapOvr>
  <mc:AlternateContent xmlns:mc="http://schemas.openxmlformats.org/markup-compatibility/2006" xmlns:p14="http://schemas.microsoft.com/office/powerpoint/2010/main">
    <mc:Choice Requires="p14">
      <p:transition spd="slow">
        <p:fade/>
      </p:transition>
    </mc:Choice>
    <mc:Fallback xmlns:a14="http://schemas.microsoft.com/office/drawing/2010/main" xmlns:m="http://schemas.openxmlformats.org/officeDocument/2006/math"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_ANL_\ATLAS\Images\RP071701-r3.0.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3307" t="13050" r="3746" b="25390"/>
          <a:stretch/>
        </p:blipFill>
        <p:spPr bwMode="auto">
          <a:xfrm>
            <a:off x="2952691" y="2211906"/>
            <a:ext cx="4191059" cy="214495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364458" y="795598"/>
            <a:ext cx="6593681" cy="276688"/>
          </a:xfrm>
        </p:spPr>
        <p:txBody>
          <a:bodyPr/>
          <a:lstStyle/>
          <a:p>
            <a:r>
              <a:rPr lang="en-US" dirty="0"/>
              <a:t>Next big step at ATLAS: Multi-User Upgrade</a:t>
            </a:r>
          </a:p>
        </p:txBody>
      </p:sp>
      <p:sp>
        <p:nvSpPr>
          <p:cNvPr id="37" name="Content Placeholder 36"/>
          <p:cNvSpPr>
            <a:spLocks noGrp="1"/>
          </p:cNvSpPr>
          <p:nvPr>
            <p:ph idx="1"/>
          </p:nvPr>
        </p:nvSpPr>
        <p:spPr>
          <a:xfrm>
            <a:off x="1364457" y="1142668"/>
            <a:ext cx="6279676" cy="2905531"/>
          </a:xfrm>
        </p:spPr>
        <p:txBody>
          <a:bodyPr/>
          <a:lstStyle/>
          <a:p>
            <a:r>
              <a:rPr lang="en-US" sz="1200" dirty="0"/>
              <a:t>EBIS beams represents 1-3% duty factor</a:t>
            </a:r>
          </a:p>
          <a:p>
            <a:r>
              <a:rPr lang="en-US" sz="1200" dirty="0"/>
              <a:t>Combine pulsed EBIS beam with stable ECR beam</a:t>
            </a:r>
          </a:p>
          <a:p>
            <a:pPr lvl="1"/>
            <a:r>
              <a:rPr lang="en-US" sz="1200" dirty="0"/>
              <a:t>Address high demand on facility</a:t>
            </a:r>
          </a:p>
          <a:p>
            <a:pPr lvl="1"/>
            <a:r>
              <a:rPr lang="en-US" sz="1200" dirty="0"/>
              <a:t>Enable long duration experiments</a:t>
            </a:r>
          </a:p>
          <a:p>
            <a:pPr lvl="1"/>
            <a:r>
              <a:rPr lang="en-US" sz="1200" dirty="0"/>
              <a:t>Maximize efficient accelerator usage</a:t>
            </a:r>
          </a:p>
        </p:txBody>
      </p:sp>
      <p:sp>
        <p:nvSpPr>
          <p:cNvPr id="4" name="Slide Number Placeholder 3"/>
          <p:cNvSpPr>
            <a:spLocks noGrp="1"/>
          </p:cNvSpPr>
          <p:nvPr>
            <p:ph type="sldNum" sz="quarter" idx="13"/>
          </p:nvPr>
        </p:nvSpPr>
        <p:spPr/>
        <p:txBody>
          <a:bodyPr/>
          <a:lstStyle/>
          <a:p>
            <a:fld id="{AEFAAC5A-9C4F-4278-920D-DF2BAB595749}" type="slidenum">
              <a:rPr lang="en-US" smtClean="0"/>
              <a:pPr/>
              <a:t>25</a:t>
            </a:fld>
            <a:endParaRPr lang="en-US" dirty="0"/>
          </a:p>
        </p:txBody>
      </p:sp>
      <p:sp>
        <p:nvSpPr>
          <p:cNvPr id="6" name="TextBox 9"/>
          <p:cNvSpPr txBox="1">
            <a:spLocks noChangeArrowheads="1"/>
          </p:cNvSpPr>
          <p:nvPr/>
        </p:nvSpPr>
        <p:spPr bwMode="auto">
          <a:xfrm>
            <a:off x="4836587" y="2766153"/>
            <a:ext cx="227948"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1F497D"/>
              </a:buClr>
              <a:buFont typeface="Wingdings" pitchFamily="2" charset="2"/>
              <a:buChar char="§"/>
              <a:defRPr sz="2400">
                <a:solidFill>
                  <a:schemeClr val="tx1"/>
                </a:solidFill>
                <a:latin typeface="Calibri" pitchFamily="34" charset="0"/>
              </a:defRPr>
            </a:lvl1pPr>
            <a:lvl2pPr marL="742950" indent="-285750" eaLnBrk="0" hangingPunct="0">
              <a:spcBef>
                <a:spcPct val="20000"/>
              </a:spcBef>
              <a:buClr>
                <a:srgbClr val="1F497D"/>
              </a:buClr>
              <a:buChar char="–"/>
              <a:defRPr sz="2000">
                <a:solidFill>
                  <a:schemeClr val="tx1"/>
                </a:solidFill>
                <a:latin typeface="Calibri" pitchFamily="34" charset="0"/>
              </a:defRPr>
            </a:lvl2pPr>
            <a:lvl3pPr marL="1143000" indent="-228600" eaLnBrk="0" hangingPunct="0">
              <a:spcBef>
                <a:spcPct val="20000"/>
              </a:spcBef>
              <a:buClr>
                <a:srgbClr val="1F497D"/>
              </a:buClr>
              <a:buChar char="•"/>
              <a:defRPr>
                <a:solidFill>
                  <a:schemeClr val="tx1"/>
                </a:solidFill>
                <a:latin typeface="Calibri" pitchFamily="34" charset="0"/>
              </a:defRPr>
            </a:lvl3pPr>
            <a:lvl4pPr marL="1600200" indent="-228600" eaLnBrk="0" hangingPunct="0">
              <a:spcBef>
                <a:spcPct val="20000"/>
              </a:spcBef>
              <a:buClr>
                <a:srgbClr val="1F497D"/>
              </a:buClr>
              <a:buChar char="–"/>
              <a:defRPr sz="1600">
                <a:solidFill>
                  <a:schemeClr val="tx1"/>
                </a:solidFill>
                <a:latin typeface="Calibri" pitchFamily="34" charset="0"/>
              </a:defRPr>
            </a:lvl4pPr>
            <a:lvl5pPr marL="2057400" indent="-228600" eaLnBrk="0" hangingPunct="0">
              <a:spcBef>
                <a:spcPct val="20000"/>
              </a:spcBef>
              <a:buClr>
                <a:srgbClr val="1F497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9pPr>
          </a:lstStyle>
          <a:p>
            <a:pPr eaLnBrk="1" hangingPunct="1">
              <a:spcBef>
                <a:spcPct val="0"/>
              </a:spcBef>
              <a:buClrTx/>
              <a:buFontTx/>
              <a:buNone/>
            </a:pPr>
            <a:r>
              <a:rPr lang="en-US" altLang="en-US" sz="1013"/>
              <a:t>t</a:t>
            </a:r>
          </a:p>
        </p:txBody>
      </p:sp>
      <p:sp>
        <p:nvSpPr>
          <p:cNvPr id="7" name="Rectangle 8"/>
          <p:cNvSpPr>
            <a:spLocks noChangeArrowheads="1"/>
          </p:cNvSpPr>
          <p:nvPr/>
        </p:nvSpPr>
        <p:spPr bwMode="auto">
          <a:xfrm>
            <a:off x="2452360" y="2542018"/>
            <a:ext cx="648296" cy="244673"/>
          </a:xfrm>
          <a:prstGeom prst="rect">
            <a:avLst/>
          </a:prstGeom>
          <a:noFill/>
          <a:ln w="15875" algn="ctr">
            <a:solidFill>
              <a:srgbClr val="0000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spcBef>
                <a:spcPct val="20000"/>
              </a:spcBef>
              <a:buClr>
                <a:srgbClr val="1F497D"/>
              </a:buClr>
              <a:buFont typeface="Wingdings" pitchFamily="2" charset="2"/>
              <a:buChar char="§"/>
              <a:defRPr sz="2400">
                <a:solidFill>
                  <a:schemeClr val="tx1"/>
                </a:solidFill>
                <a:latin typeface="Calibri" pitchFamily="34" charset="0"/>
              </a:defRPr>
            </a:lvl1pPr>
            <a:lvl2pPr marL="742950" indent="-285750" eaLnBrk="0" hangingPunct="0">
              <a:spcBef>
                <a:spcPct val="20000"/>
              </a:spcBef>
              <a:buClr>
                <a:srgbClr val="1F497D"/>
              </a:buClr>
              <a:buChar char="–"/>
              <a:defRPr sz="2000">
                <a:solidFill>
                  <a:schemeClr val="tx1"/>
                </a:solidFill>
                <a:latin typeface="Calibri" pitchFamily="34" charset="0"/>
              </a:defRPr>
            </a:lvl2pPr>
            <a:lvl3pPr marL="1143000" indent="-228600" eaLnBrk="0" hangingPunct="0">
              <a:spcBef>
                <a:spcPct val="20000"/>
              </a:spcBef>
              <a:buClr>
                <a:srgbClr val="1F497D"/>
              </a:buClr>
              <a:buChar char="•"/>
              <a:defRPr>
                <a:solidFill>
                  <a:schemeClr val="tx1"/>
                </a:solidFill>
                <a:latin typeface="Calibri" pitchFamily="34" charset="0"/>
              </a:defRPr>
            </a:lvl3pPr>
            <a:lvl4pPr marL="1600200" indent="-228600" eaLnBrk="0" hangingPunct="0">
              <a:spcBef>
                <a:spcPct val="20000"/>
              </a:spcBef>
              <a:buClr>
                <a:srgbClr val="1F497D"/>
              </a:buClr>
              <a:buChar char="–"/>
              <a:defRPr sz="1600">
                <a:solidFill>
                  <a:schemeClr val="tx1"/>
                </a:solidFill>
                <a:latin typeface="Calibri" pitchFamily="34" charset="0"/>
              </a:defRPr>
            </a:lvl4pPr>
            <a:lvl5pPr marL="2057400" indent="-228600" eaLnBrk="0" hangingPunct="0">
              <a:spcBef>
                <a:spcPct val="20000"/>
              </a:spcBef>
              <a:buClr>
                <a:srgbClr val="1F497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9pPr>
          </a:lstStyle>
          <a:p>
            <a:pPr eaLnBrk="1" hangingPunct="1">
              <a:spcBef>
                <a:spcPct val="0"/>
              </a:spcBef>
              <a:buClrTx/>
              <a:buFontTx/>
              <a:buNone/>
            </a:pPr>
            <a:endParaRPr lang="en-US" altLang="en-US" sz="1013"/>
          </a:p>
        </p:txBody>
      </p:sp>
      <p:sp>
        <p:nvSpPr>
          <p:cNvPr id="8" name="Rectangle 37"/>
          <p:cNvSpPr>
            <a:spLocks noChangeArrowheads="1"/>
          </p:cNvSpPr>
          <p:nvPr/>
        </p:nvSpPr>
        <p:spPr bwMode="auto">
          <a:xfrm>
            <a:off x="3282821" y="2542018"/>
            <a:ext cx="653654" cy="244673"/>
          </a:xfrm>
          <a:prstGeom prst="rect">
            <a:avLst/>
          </a:prstGeom>
          <a:noFill/>
          <a:ln w="15875" algn="ctr">
            <a:solidFill>
              <a:srgbClr val="0000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spcBef>
                <a:spcPct val="20000"/>
              </a:spcBef>
              <a:buClr>
                <a:srgbClr val="1F497D"/>
              </a:buClr>
              <a:buFont typeface="Wingdings" pitchFamily="2" charset="2"/>
              <a:buChar char="§"/>
              <a:defRPr sz="2400">
                <a:solidFill>
                  <a:schemeClr val="tx1"/>
                </a:solidFill>
                <a:latin typeface="Calibri" pitchFamily="34" charset="0"/>
              </a:defRPr>
            </a:lvl1pPr>
            <a:lvl2pPr marL="742950" indent="-285750" eaLnBrk="0" hangingPunct="0">
              <a:spcBef>
                <a:spcPct val="20000"/>
              </a:spcBef>
              <a:buClr>
                <a:srgbClr val="1F497D"/>
              </a:buClr>
              <a:buChar char="–"/>
              <a:defRPr sz="2000">
                <a:solidFill>
                  <a:schemeClr val="tx1"/>
                </a:solidFill>
                <a:latin typeface="Calibri" pitchFamily="34" charset="0"/>
              </a:defRPr>
            </a:lvl2pPr>
            <a:lvl3pPr marL="1143000" indent="-228600" eaLnBrk="0" hangingPunct="0">
              <a:spcBef>
                <a:spcPct val="20000"/>
              </a:spcBef>
              <a:buClr>
                <a:srgbClr val="1F497D"/>
              </a:buClr>
              <a:buChar char="•"/>
              <a:defRPr>
                <a:solidFill>
                  <a:schemeClr val="tx1"/>
                </a:solidFill>
                <a:latin typeface="Calibri" pitchFamily="34" charset="0"/>
              </a:defRPr>
            </a:lvl3pPr>
            <a:lvl4pPr marL="1600200" indent="-228600" eaLnBrk="0" hangingPunct="0">
              <a:spcBef>
                <a:spcPct val="20000"/>
              </a:spcBef>
              <a:buClr>
                <a:srgbClr val="1F497D"/>
              </a:buClr>
              <a:buChar char="–"/>
              <a:defRPr sz="1600">
                <a:solidFill>
                  <a:schemeClr val="tx1"/>
                </a:solidFill>
                <a:latin typeface="Calibri" pitchFamily="34" charset="0"/>
              </a:defRPr>
            </a:lvl4pPr>
            <a:lvl5pPr marL="2057400" indent="-228600" eaLnBrk="0" hangingPunct="0">
              <a:spcBef>
                <a:spcPct val="20000"/>
              </a:spcBef>
              <a:buClr>
                <a:srgbClr val="1F497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9pPr>
          </a:lstStyle>
          <a:p>
            <a:pPr eaLnBrk="1" hangingPunct="1">
              <a:spcBef>
                <a:spcPct val="0"/>
              </a:spcBef>
              <a:buClrTx/>
              <a:buFontTx/>
              <a:buNone/>
            </a:pPr>
            <a:endParaRPr lang="en-US" altLang="en-US" sz="1013"/>
          </a:p>
        </p:txBody>
      </p:sp>
      <p:sp>
        <p:nvSpPr>
          <p:cNvPr id="9" name="Rectangle 38"/>
          <p:cNvSpPr>
            <a:spLocks noChangeArrowheads="1"/>
          </p:cNvSpPr>
          <p:nvPr/>
        </p:nvSpPr>
        <p:spPr bwMode="auto">
          <a:xfrm>
            <a:off x="4117749" y="2542018"/>
            <a:ext cx="652760" cy="244673"/>
          </a:xfrm>
          <a:prstGeom prst="rect">
            <a:avLst/>
          </a:prstGeom>
          <a:noFill/>
          <a:ln w="15875" algn="ctr">
            <a:solidFill>
              <a:srgbClr val="0000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spcBef>
                <a:spcPct val="20000"/>
              </a:spcBef>
              <a:buClr>
                <a:srgbClr val="1F497D"/>
              </a:buClr>
              <a:buFont typeface="Wingdings" pitchFamily="2" charset="2"/>
              <a:buChar char="§"/>
              <a:defRPr sz="2400">
                <a:solidFill>
                  <a:schemeClr val="tx1"/>
                </a:solidFill>
                <a:latin typeface="Calibri" pitchFamily="34" charset="0"/>
              </a:defRPr>
            </a:lvl1pPr>
            <a:lvl2pPr marL="742950" indent="-285750" eaLnBrk="0" hangingPunct="0">
              <a:spcBef>
                <a:spcPct val="20000"/>
              </a:spcBef>
              <a:buClr>
                <a:srgbClr val="1F497D"/>
              </a:buClr>
              <a:buChar char="–"/>
              <a:defRPr sz="2000">
                <a:solidFill>
                  <a:schemeClr val="tx1"/>
                </a:solidFill>
                <a:latin typeface="Calibri" pitchFamily="34" charset="0"/>
              </a:defRPr>
            </a:lvl2pPr>
            <a:lvl3pPr marL="1143000" indent="-228600" eaLnBrk="0" hangingPunct="0">
              <a:spcBef>
                <a:spcPct val="20000"/>
              </a:spcBef>
              <a:buClr>
                <a:srgbClr val="1F497D"/>
              </a:buClr>
              <a:buChar char="•"/>
              <a:defRPr>
                <a:solidFill>
                  <a:schemeClr val="tx1"/>
                </a:solidFill>
                <a:latin typeface="Calibri" pitchFamily="34" charset="0"/>
              </a:defRPr>
            </a:lvl3pPr>
            <a:lvl4pPr marL="1600200" indent="-228600" eaLnBrk="0" hangingPunct="0">
              <a:spcBef>
                <a:spcPct val="20000"/>
              </a:spcBef>
              <a:buClr>
                <a:srgbClr val="1F497D"/>
              </a:buClr>
              <a:buChar char="–"/>
              <a:defRPr sz="1600">
                <a:solidFill>
                  <a:schemeClr val="tx1"/>
                </a:solidFill>
                <a:latin typeface="Calibri" pitchFamily="34" charset="0"/>
              </a:defRPr>
            </a:lvl4pPr>
            <a:lvl5pPr marL="2057400" indent="-228600" eaLnBrk="0" hangingPunct="0">
              <a:spcBef>
                <a:spcPct val="20000"/>
              </a:spcBef>
              <a:buClr>
                <a:srgbClr val="1F497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9pPr>
          </a:lstStyle>
          <a:p>
            <a:pPr eaLnBrk="1" hangingPunct="1">
              <a:spcBef>
                <a:spcPct val="0"/>
              </a:spcBef>
              <a:buClrTx/>
              <a:buFontTx/>
              <a:buNone/>
            </a:pPr>
            <a:endParaRPr lang="en-US" altLang="en-US" sz="1013"/>
          </a:p>
        </p:txBody>
      </p:sp>
      <p:sp>
        <p:nvSpPr>
          <p:cNvPr id="11" name="Rectangle 40"/>
          <p:cNvSpPr>
            <a:spLocks noChangeArrowheads="1"/>
          </p:cNvSpPr>
          <p:nvPr/>
        </p:nvSpPr>
        <p:spPr bwMode="auto">
          <a:xfrm>
            <a:off x="3151556" y="2542018"/>
            <a:ext cx="68759" cy="244673"/>
          </a:xfrm>
          <a:prstGeom prst="rect">
            <a:avLst/>
          </a:prstGeom>
          <a:noFill/>
          <a:ln w="158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rgbClr val="1F497D"/>
              </a:buClr>
              <a:buFont typeface="Wingdings" pitchFamily="2" charset="2"/>
              <a:buChar char="§"/>
              <a:defRPr sz="2400">
                <a:solidFill>
                  <a:schemeClr val="tx1"/>
                </a:solidFill>
                <a:latin typeface="Calibri" pitchFamily="34" charset="0"/>
              </a:defRPr>
            </a:lvl1pPr>
            <a:lvl2pPr marL="742950" indent="-285750" eaLnBrk="0" hangingPunct="0">
              <a:spcBef>
                <a:spcPct val="20000"/>
              </a:spcBef>
              <a:buClr>
                <a:srgbClr val="1F497D"/>
              </a:buClr>
              <a:buChar char="–"/>
              <a:defRPr sz="2000">
                <a:solidFill>
                  <a:schemeClr val="tx1"/>
                </a:solidFill>
                <a:latin typeface="Calibri" pitchFamily="34" charset="0"/>
              </a:defRPr>
            </a:lvl2pPr>
            <a:lvl3pPr marL="1143000" indent="-228600" eaLnBrk="0" hangingPunct="0">
              <a:spcBef>
                <a:spcPct val="20000"/>
              </a:spcBef>
              <a:buClr>
                <a:srgbClr val="1F497D"/>
              </a:buClr>
              <a:buChar char="•"/>
              <a:defRPr>
                <a:solidFill>
                  <a:schemeClr val="tx1"/>
                </a:solidFill>
                <a:latin typeface="Calibri" pitchFamily="34" charset="0"/>
              </a:defRPr>
            </a:lvl3pPr>
            <a:lvl4pPr marL="1600200" indent="-228600" eaLnBrk="0" hangingPunct="0">
              <a:spcBef>
                <a:spcPct val="20000"/>
              </a:spcBef>
              <a:buClr>
                <a:srgbClr val="1F497D"/>
              </a:buClr>
              <a:buChar char="–"/>
              <a:defRPr sz="1600">
                <a:solidFill>
                  <a:schemeClr val="tx1"/>
                </a:solidFill>
                <a:latin typeface="Calibri" pitchFamily="34" charset="0"/>
              </a:defRPr>
            </a:lvl4pPr>
            <a:lvl5pPr marL="2057400" indent="-228600" eaLnBrk="0" hangingPunct="0">
              <a:spcBef>
                <a:spcPct val="20000"/>
              </a:spcBef>
              <a:buClr>
                <a:srgbClr val="1F497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9pPr>
          </a:lstStyle>
          <a:p>
            <a:pPr eaLnBrk="1" hangingPunct="1">
              <a:spcBef>
                <a:spcPct val="0"/>
              </a:spcBef>
              <a:buClrTx/>
              <a:buFontTx/>
              <a:buNone/>
            </a:pPr>
            <a:endParaRPr lang="en-US" altLang="en-US" sz="1013"/>
          </a:p>
        </p:txBody>
      </p:sp>
      <p:sp>
        <p:nvSpPr>
          <p:cNvPr id="12" name="Rectangle 41"/>
          <p:cNvSpPr>
            <a:spLocks noChangeArrowheads="1"/>
          </p:cNvSpPr>
          <p:nvPr/>
        </p:nvSpPr>
        <p:spPr bwMode="auto">
          <a:xfrm>
            <a:off x="2315737" y="2542018"/>
            <a:ext cx="69652" cy="244673"/>
          </a:xfrm>
          <a:prstGeom prst="rect">
            <a:avLst/>
          </a:prstGeom>
          <a:noFill/>
          <a:ln w="158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rgbClr val="1F497D"/>
              </a:buClr>
              <a:buFont typeface="Wingdings" pitchFamily="2" charset="2"/>
              <a:buChar char="§"/>
              <a:defRPr sz="2400">
                <a:solidFill>
                  <a:schemeClr val="tx1"/>
                </a:solidFill>
                <a:latin typeface="Calibri" pitchFamily="34" charset="0"/>
              </a:defRPr>
            </a:lvl1pPr>
            <a:lvl2pPr marL="742950" indent="-285750" eaLnBrk="0" hangingPunct="0">
              <a:spcBef>
                <a:spcPct val="20000"/>
              </a:spcBef>
              <a:buClr>
                <a:srgbClr val="1F497D"/>
              </a:buClr>
              <a:buChar char="–"/>
              <a:defRPr sz="2000">
                <a:solidFill>
                  <a:schemeClr val="tx1"/>
                </a:solidFill>
                <a:latin typeface="Calibri" pitchFamily="34" charset="0"/>
              </a:defRPr>
            </a:lvl2pPr>
            <a:lvl3pPr marL="1143000" indent="-228600" eaLnBrk="0" hangingPunct="0">
              <a:spcBef>
                <a:spcPct val="20000"/>
              </a:spcBef>
              <a:buClr>
                <a:srgbClr val="1F497D"/>
              </a:buClr>
              <a:buChar char="•"/>
              <a:defRPr>
                <a:solidFill>
                  <a:schemeClr val="tx1"/>
                </a:solidFill>
                <a:latin typeface="Calibri" pitchFamily="34" charset="0"/>
              </a:defRPr>
            </a:lvl3pPr>
            <a:lvl4pPr marL="1600200" indent="-228600" eaLnBrk="0" hangingPunct="0">
              <a:spcBef>
                <a:spcPct val="20000"/>
              </a:spcBef>
              <a:buClr>
                <a:srgbClr val="1F497D"/>
              </a:buClr>
              <a:buChar char="–"/>
              <a:defRPr sz="1600">
                <a:solidFill>
                  <a:schemeClr val="tx1"/>
                </a:solidFill>
                <a:latin typeface="Calibri" pitchFamily="34" charset="0"/>
              </a:defRPr>
            </a:lvl4pPr>
            <a:lvl5pPr marL="2057400" indent="-228600" eaLnBrk="0" hangingPunct="0">
              <a:spcBef>
                <a:spcPct val="20000"/>
              </a:spcBef>
              <a:buClr>
                <a:srgbClr val="1F497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9pPr>
          </a:lstStyle>
          <a:p>
            <a:pPr eaLnBrk="1" hangingPunct="1">
              <a:spcBef>
                <a:spcPct val="0"/>
              </a:spcBef>
              <a:buClrTx/>
              <a:buFontTx/>
              <a:buNone/>
            </a:pPr>
            <a:endParaRPr lang="en-US" altLang="en-US" sz="1013"/>
          </a:p>
        </p:txBody>
      </p:sp>
      <p:sp>
        <p:nvSpPr>
          <p:cNvPr id="13" name="Rectangle 42"/>
          <p:cNvSpPr>
            <a:spLocks noChangeArrowheads="1"/>
          </p:cNvSpPr>
          <p:nvPr/>
        </p:nvSpPr>
        <p:spPr bwMode="auto">
          <a:xfrm>
            <a:off x="3986482" y="2542018"/>
            <a:ext cx="69652" cy="244673"/>
          </a:xfrm>
          <a:prstGeom prst="rect">
            <a:avLst/>
          </a:prstGeom>
          <a:noFill/>
          <a:ln w="158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rgbClr val="1F497D"/>
              </a:buClr>
              <a:buFont typeface="Wingdings" pitchFamily="2" charset="2"/>
              <a:buChar char="§"/>
              <a:defRPr sz="2400">
                <a:solidFill>
                  <a:schemeClr val="tx1"/>
                </a:solidFill>
                <a:latin typeface="Calibri" pitchFamily="34" charset="0"/>
              </a:defRPr>
            </a:lvl1pPr>
            <a:lvl2pPr marL="742950" indent="-285750" eaLnBrk="0" hangingPunct="0">
              <a:spcBef>
                <a:spcPct val="20000"/>
              </a:spcBef>
              <a:buClr>
                <a:srgbClr val="1F497D"/>
              </a:buClr>
              <a:buChar char="–"/>
              <a:defRPr sz="2000">
                <a:solidFill>
                  <a:schemeClr val="tx1"/>
                </a:solidFill>
                <a:latin typeface="Calibri" pitchFamily="34" charset="0"/>
              </a:defRPr>
            </a:lvl2pPr>
            <a:lvl3pPr marL="1143000" indent="-228600" eaLnBrk="0" hangingPunct="0">
              <a:spcBef>
                <a:spcPct val="20000"/>
              </a:spcBef>
              <a:buClr>
                <a:srgbClr val="1F497D"/>
              </a:buClr>
              <a:buChar char="•"/>
              <a:defRPr>
                <a:solidFill>
                  <a:schemeClr val="tx1"/>
                </a:solidFill>
                <a:latin typeface="Calibri" pitchFamily="34" charset="0"/>
              </a:defRPr>
            </a:lvl3pPr>
            <a:lvl4pPr marL="1600200" indent="-228600" eaLnBrk="0" hangingPunct="0">
              <a:spcBef>
                <a:spcPct val="20000"/>
              </a:spcBef>
              <a:buClr>
                <a:srgbClr val="1F497D"/>
              </a:buClr>
              <a:buChar char="–"/>
              <a:defRPr sz="1600">
                <a:solidFill>
                  <a:schemeClr val="tx1"/>
                </a:solidFill>
                <a:latin typeface="Calibri" pitchFamily="34" charset="0"/>
              </a:defRPr>
            </a:lvl4pPr>
            <a:lvl5pPr marL="2057400" indent="-228600" eaLnBrk="0" hangingPunct="0">
              <a:spcBef>
                <a:spcPct val="20000"/>
              </a:spcBef>
              <a:buClr>
                <a:srgbClr val="1F497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1F497D"/>
              </a:buClr>
              <a:buFont typeface="Arial" charset="0"/>
              <a:buChar char="»"/>
              <a:defRPr sz="1400">
                <a:solidFill>
                  <a:schemeClr val="tx1"/>
                </a:solidFill>
                <a:latin typeface="Calibri" pitchFamily="34" charset="0"/>
              </a:defRPr>
            </a:lvl9pPr>
          </a:lstStyle>
          <a:p>
            <a:pPr eaLnBrk="1" hangingPunct="1">
              <a:spcBef>
                <a:spcPct val="0"/>
              </a:spcBef>
              <a:buClrTx/>
              <a:buFontTx/>
              <a:buNone/>
            </a:pPr>
            <a:endParaRPr lang="en-US" altLang="en-US" sz="1013"/>
          </a:p>
        </p:txBody>
      </p:sp>
      <p:cxnSp>
        <p:nvCxnSpPr>
          <p:cNvPr id="10" name="Straight Connector 2"/>
          <p:cNvCxnSpPr>
            <a:cxnSpLocks noChangeShapeType="1"/>
          </p:cNvCxnSpPr>
          <p:nvPr/>
        </p:nvCxnSpPr>
        <p:spPr bwMode="auto">
          <a:xfrm>
            <a:off x="2157680" y="2786690"/>
            <a:ext cx="2890541" cy="0"/>
          </a:xfrm>
          <a:prstGeom prst="line">
            <a:avLst/>
          </a:prstGeom>
          <a:noFill/>
          <a:ln w="28575" algn="ctr">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6" name="Oval 15"/>
          <p:cNvSpPr/>
          <p:nvPr/>
        </p:nvSpPr>
        <p:spPr>
          <a:xfrm>
            <a:off x="3242699" y="3724954"/>
            <a:ext cx="304579" cy="306422"/>
          </a:xfrm>
          <a:prstGeom prst="ellipse">
            <a:avLst/>
          </a:prstGeom>
          <a:noFill/>
          <a:ln w="28575"/>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cxnSp>
        <p:nvCxnSpPr>
          <p:cNvPr id="18" name="Straight Connector 17"/>
          <p:cNvCxnSpPr>
            <a:endCxn id="16" idx="1"/>
          </p:cNvCxnSpPr>
          <p:nvPr/>
        </p:nvCxnSpPr>
        <p:spPr>
          <a:xfrm>
            <a:off x="2952692" y="3284381"/>
            <a:ext cx="334611" cy="485448"/>
          </a:xfrm>
          <a:prstGeom prst="line">
            <a:avLst/>
          </a:prstGeom>
          <a:ln w="28575">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2452311" y="2987013"/>
            <a:ext cx="884239" cy="334835"/>
          </a:xfrm>
          <a:prstGeom prst="rect">
            <a:avLst/>
          </a:prstGeom>
          <a:noFill/>
          <a:ln w="19050">
            <a:solidFill>
              <a:schemeClr val="accent1"/>
            </a:solidFill>
          </a:ln>
        </p:spPr>
        <p:txBody>
          <a:bodyPr wrap="square" rtlCol="0">
            <a:spAutoFit/>
          </a:bodyPr>
          <a:lstStyle/>
          <a:p>
            <a:pPr algn="ctr"/>
            <a:r>
              <a:rPr lang="en-US" sz="788" b="1" dirty="0">
                <a:solidFill>
                  <a:schemeClr val="accent1"/>
                </a:solidFill>
              </a:rPr>
              <a:t>Combine beams</a:t>
            </a:r>
          </a:p>
        </p:txBody>
      </p:sp>
      <p:sp>
        <p:nvSpPr>
          <p:cNvPr id="23" name="Oval 22"/>
          <p:cNvSpPr/>
          <p:nvPr/>
        </p:nvSpPr>
        <p:spPr>
          <a:xfrm>
            <a:off x="4738857" y="3833290"/>
            <a:ext cx="304579" cy="306422"/>
          </a:xfrm>
          <a:prstGeom prst="ellipse">
            <a:avLst/>
          </a:prstGeom>
          <a:noFill/>
          <a:ln w="28575">
            <a:solidFill>
              <a:schemeClr val="accent3">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cxnSp>
        <p:nvCxnSpPr>
          <p:cNvPr id="24" name="Straight Connector 23"/>
          <p:cNvCxnSpPr>
            <a:stCxn id="27" idx="2"/>
          </p:cNvCxnSpPr>
          <p:nvPr/>
        </p:nvCxnSpPr>
        <p:spPr>
          <a:xfrm>
            <a:off x="4822274" y="3545432"/>
            <a:ext cx="68872" cy="287858"/>
          </a:xfrm>
          <a:prstGeom prst="line">
            <a:avLst/>
          </a:prstGeom>
          <a:ln w="28575">
            <a:solidFill>
              <a:schemeClr val="accent3">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4329916" y="3372309"/>
            <a:ext cx="984716" cy="213585"/>
          </a:xfrm>
          <a:prstGeom prst="rect">
            <a:avLst/>
          </a:prstGeom>
          <a:solidFill>
            <a:schemeClr val="bg1"/>
          </a:solidFill>
          <a:ln w="19050">
            <a:solidFill>
              <a:schemeClr val="accent3">
                <a:lumMod val="60000"/>
                <a:lumOff val="40000"/>
              </a:schemeClr>
            </a:solidFill>
          </a:ln>
        </p:spPr>
        <p:txBody>
          <a:bodyPr wrap="square" rtlCol="0">
            <a:spAutoFit/>
          </a:bodyPr>
          <a:lstStyle/>
          <a:p>
            <a:pPr algn="ctr"/>
            <a:r>
              <a:rPr lang="en-US" sz="788" b="1" dirty="0">
                <a:solidFill>
                  <a:schemeClr val="accent3">
                    <a:lumMod val="60000"/>
                    <a:lumOff val="40000"/>
                  </a:schemeClr>
                </a:solidFill>
              </a:rPr>
              <a:t>Separate beams</a:t>
            </a:r>
          </a:p>
        </p:txBody>
      </p:sp>
      <p:cxnSp>
        <p:nvCxnSpPr>
          <p:cNvPr id="28" name="Straight Arrow Connector 27"/>
          <p:cNvCxnSpPr>
            <a:endCxn id="13" idx="0"/>
          </p:cNvCxnSpPr>
          <p:nvPr/>
        </p:nvCxnSpPr>
        <p:spPr>
          <a:xfrm flipH="1">
            <a:off x="4021307" y="2348175"/>
            <a:ext cx="52061" cy="193842"/>
          </a:xfrm>
          <a:prstGeom prst="straightConnector1">
            <a:avLst/>
          </a:prstGeom>
          <a:ln w="19050">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3986481" y="2175051"/>
            <a:ext cx="1632930" cy="334835"/>
          </a:xfrm>
          <a:prstGeom prst="rect">
            <a:avLst/>
          </a:prstGeom>
          <a:solidFill>
            <a:schemeClr val="bg1"/>
          </a:solidFill>
          <a:ln w="19050">
            <a:solidFill>
              <a:srgbClr val="FF0000"/>
            </a:solidFill>
          </a:ln>
        </p:spPr>
        <p:txBody>
          <a:bodyPr wrap="square" rtlCol="0">
            <a:spAutoFit/>
          </a:bodyPr>
          <a:lstStyle/>
          <a:p>
            <a:pPr algn="ctr"/>
            <a:r>
              <a:rPr lang="en-US" sz="788" b="1" dirty="0">
                <a:solidFill>
                  <a:srgbClr val="FF0000"/>
                </a:solidFill>
              </a:rPr>
              <a:t>EBIS pulse, ~1 </a:t>
            </a:r>
            <a:r>
              <a:rPr lang="en-US" sz="788" b="1" dirty="0" err="1">
                <a:solidFill>
                  <a:srgbClr val="FF0000"/>
                </a:solidFill>
              </a:rPr>
              <a:t>ms</a:t>
            </a:r>
            <a:r>
              <a:rPr lang="en-US" sz="788" b="1" dirty="0">
                <a:solidFill>
                  <a:srgbClr val="FF0000"/>
                </a:solidFill>
              </a:rPr>
              <a:t> @ 10 - 30Hz </a:t>
            </a:r>
          </a:p>
        </p:txBody>
      </p:sp>
      <p:cxnSp>
        <p:nvCxnSpPr>
          <p:cNvPr id="33" name="Straight Arrow Connector 32"/>
          <p:cNvCxnSpPr/>
          <p:nvPr/>
        </p:nvCxnSpPr>
        <p:spPr>
          <a:xfrm>
            <a:off x="3463496" y="2348175"/>
            <a:ext cx="106758" cy="193842"/>
          </a:xfrm>
          <a:prstGeom prst="straightConnector1">
            <a:avLst/>
          </a:prstGeom>
          <a:ln w="19050">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2251954" y="2175050"/>
            <a:ext cx="1460719" cy="334835"/>
          </a:xfrm>
          <a:prstGeom prst="rect">
            <a:avLst/>
          </a:prstGeom>
          <a:solidFill>
            <a:schemeClr val="bg1"/>
          </a:solidFill>
          <a:ln w="19050">
            <a:solidFill>
              <a:srgbClr val="0000FF"/>
            </a:solidFill>
          </a:ln>
        </p:spPr>
        <p:txBody>
          <a:bodyPr wrap="square" rtlCol="0">
            <a:spAutoFit/>
          </a:bodyPr>
          <a:lstStyle/>
          <a:p>
            <a:pPr algn="ctr"/>
            <a:r>
              <a:rPr lang="en-US" sz="788" b="1" dirty="0">
                <a:solidFill>
                  <a:srgbClr val="0000FF"/>
                </a:solidFill>
              </a:rPr>
              <a:t>ECR stable beam, ~90% duty cycle</a:t>
            </a:r>
          </a:p>
        </p:txBody>
      </p:sp>
      <p:sp>
        <p:nvSpPr>
          <p:cNvPr id="38" name="Right Arrow 37"/>
          <p:cNvSpPr/>
          <p:nvPr/>
        </p:nvSpPr>
        <p:spPr>
          <a:xfrm>
            <a:off x="5066118" y="3923612"/>
            <a:ext cx="492359" cy="139304"/>
          </a:xfrm>
          <a:prstGeom prst="rightArrow">
            <a:avLst/>
          </a:prstGeom>
          <a:solidFill>
            <a:schemeClr val="accent4"/>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40" name="TextBox 39"/>
          <p:cNvSpPr txBox="1"/>
          <p:nvPr/>
        </p:nvSpPr>
        <p:spPr>
          <a:xfrm>
            <a:off x="5619412" y="3906702"/>
            <a:ext cx="629585" cy="334835"/>
          </a:xfrm>
          <a:prstGeom prst="rect">
            <a:avLst/>
          </a:prstGeom>
          <a:solidFill>
            <a:schemeClr val="bg1"/>
          </a:solidFill>
          <a:ln w="19050">
            <a:solidFill>
              <a:schemeClr val="accent4"/>
            </a:solidFill>
          </a:ln>
        </p:spPr>
        <p:txBody>
          <a:bodyPr wrap="square" rtlCol="0">
            <a:spAutoFit/>
          </a:bodyPr>
          <a:lstStyle/>
          <a:p>
            <a:pPr algn="ctr"/>
            <a:r>
              <a:rPr lang="en-US" sz="788" b="1" dirty="0">
                <a:solidFill>
                  <a:schemeClr val="accent4"/>
                </a:solidFill>
              </a:rPr>
              <a:t>4-7 MeV/u</a:t>
            </a:r>
          </a:p>
        </p:txBody>
      </p:sp>
      <p:sp>
        <p:nvSpPr>
          <p:cNvPr id="41" name="Right Arrow 40"/>
          <p:cNvSpPr/>
          <p:nvPr/>
        </p:nvSpPr>
        <p:spPr>
          <a:xfrm rot="19252038">
            <a:off x="5025114" y="3560882"/>
            <a:ext cx="757546" cy="139304"/>
          </a:xfrm>
          <a:prstGeom prst="rightArrow">
            <a:avLst/>
          </a:prstGeom>
          <a:solidFill>
            <a:schemeClr val="accent4"/>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42" name="TextBox 41"/>
          <p:cNvSpPr txBox="1"/>
          <p:nvPr/>
        </p:nvSpPr>
        <p:spPr>
          <a:xfrm>
            <a:off x="5283922" y="3118078"/>
            <a:ext cx="687119" cy="334835"/>
          </a:xfrm>
          <a:prstGeom prst="rect">
            <a:avLst/>
          </a:prstGeom>
          <a:solidFill>
            <a:schemeClr val="bg1"/>
          </a:solidFill>
          <a:ln w="19050">
            <a:solidFill>
              <a:schemeClr val="accent4"/>
            </a:solidFill>
          </a:ln>
        </p:spPr>
        <p:txBody>
          <a:bodyPr wrap="square" rtlCol="0">
            <a:spAutoFit/>
          </a:bodyPr>
          <a:lstStyle/>
          <a:p>
            <a:pPr algn="ctr"/>
            <a:r>
              <a:rPr lang="en-US" sz="788" b="1" dirty="0">
                <a:solidFill>
                  <a:schemeClr val="accent4"/>
                </a:solidFill>
              </a:rPr>
              <a:t>4-15 MeV/u</a:t>
            </a:r>
          </a:p>
        </p:txBody>
      </p:sp>
      <p:sp>
        <p:nvSpPr>
          <p:cNvPr id="3" name="TextBox 2">
            <a:extLst>
              <a:ext uri="{FF2B5EF4-FFF2-40B4-BE49-F238E27FC236}">
                <a16:creationId xmlns:a16="http://schemas.microsoft.com/office/drawing/2014/main" id="{E8C8C100-F975-8C13-1CB8-0497A28A912B}"/>
              </a:ext>
            </a:extLst>
          </p:cNvPr>
          <p:cNvSpPr txBox="1"/>
          <p:nvPr/>
        </p:nvSpPr>
        <p:spPr>
          <a:xfrm>
            <a:off x="1913009" y="4448317"/>
            <a:ext cx="5496577" cy="584775"/>
          </a:xfrm>
          <a:prstGeom prst="rect">
            <a:avLst/>
          </a:prstGeom>
          <a:solidFill>
            <a:schemeClr val="accent4">
              <a:lumMod val="20000"/>
              <a:lumOff val="80000"/>
            </a:schemeClr>
          </a:solidFill>
          <a:ln>
            <a:solidFill>
              <a:srgbClr val="0B1F8F"/>
            </a:solidFill>
          </a:ln>
        </p:spPr>
        <p:txBody>
          <a:bodyPr wrap="square" rtlCol="0">
            <a:spAutoFit/>
          </a:bodyPr>
          <a:lstStyle/>
          <a:p>
            <a:pPr algn="ctr"/>
            <a:r>
              <a:rPr lang="en-US" sz="1600" dirty="0">
                <a:solidFill>
                  <a:schemeClr val="tx2">
                    <a:lumMod val="75000"/>
                  </a:schemeClr>
                </a:solidFill>
              </a:rPr>
              <a:t>Great flexibility (2 different beams at different energies) to increase beam hour delivered by ~3000 hours per year</a:t>
            </a:r>
          </a:p>
        </p:txBody>
      </p:sp>
    </p:spTree>
    <p:extLst>
      <p:ext uri="{BB962C8B-B14F-4D97-AF65-F5344CB8AC3E}">
        <p14:creationId xmlns:p14="http://schemas.microsoft.com/office/powerpoint/2010/main" val="30361510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6484" y="5563"/>
            <a:ext cx="6171818" cy="858710"/>
          </a:xfrm>
        </p:spPr>
        <p:txBody>
          <a:bodyPr/>
          <a:lstStyle/>
          <a:p>
            <a:r>
              <a:rPr lang="en-US" sz="1800" dirty="0"/>
              <a:t>New capability: N=126 factory … multi-nucleon transfer  versus fragmentation for neutron-rich heavy isotopes</a:t>
            </a:r>
          </a:p>
        </p:txBody>
      </p:sp>
      <p:grpSp>
        <p:nvGrpSpPr>
          <p:cNvPr id="5" name="Group 4">
            <a:extLst>
              <a:ext uri="{FF2B5EF4-FFF2-40B4-BE49-F238E27FC236}">
                <a16:creationId xmlns:a16="http://schemas.microsoft.com/office/drawing/2014/main" id="{7ECCD08C-C03F-F940-BB4C-E5ED486DCF85}"/>
              </a:ext>
            </a:extLst>
          </p:cNvPr>
          <p:cNvGrpSpPr/>
          <p:nvPr/>
        </p:nvGrpSpPr>
        <p:grpSpPr>
          <a:xfrm>
            <a:off x="506687" y="951839"/>
            <a:ext cx="2224699" cy="1960686"/>
            <a:chOff x="1143000" y="1066800"/>
            <a:chExt cx="3559294" cy="3136900"/>
          </a:xfrm>
        </p:grpSpPr>
        <p:pic>
          <p:nvPicPr>
            <p:cNvPr id="6" name="Picture 5">
              <a:extLst>
                <a:ext uri="{FF2B5EF4-FFF2-40B4-BE49-F238E27FC236}">
                  <a16:creationId xmlns:a16="http://schemas.microsoft.com/office/drawing/2014/main" id="{F177E87B-37A5-3247-B649-C58CA267DF32}"/>
                </a:ext>
              </a:extLst>
            </p:cNvPr>
            <p:cNvPicPr>
              <a:picLocks noChangeAspect="1"/>
            </p:cNvPicPr>
            <p:nvPr/>
          </p:nvPicPr>
          <p:blipFill>
            <a:blip r:embed="rId2"/>
            <a:stretch>
              <a:fillRect/>
            </a:stretch>
          </p:blipFill>
          <p:spPr>
            <a:xfrm>
              <a:off x="1143000" y="1066800"/>
              <a:ext cx="3559294" cy="3136900"/>
            </a:xfrm>
            <a:prstGeom prst="rect">
              <a:avLst/>
            </a:prstGeom>
          </p:spPr>
        </p:pic>
        <p:sp>
          <p:nvSpPr>
            <p:cNvPr id="7" name="Rectangle 6">
              <a:extLst>
                <a:ext uri="{FF2B5EF4-FFF2-40B4-BE49-F238E27FC236}">
                  <a16:creationId xmlns:a16="http://schemas.microsoft.com/office/drawing/2014/main" id="{0D4D1B94-628F-524A-A311-91A751535A63}"/>
                </a:ext>
              </a:extLst>
            </p:cNvPr>
            <p:cNvSpPr/>
            <p:nvPr/>
          </p:nvSpPr>
          <p:spPr>
            <a:xfrm>
              <a:off x="1803808" y="1720927"/>
              <a:ext cx="1349974" cy="1367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5"/>
            </a:p>
          </p:txBody>
        </p:sp>
        <p:sp>
          <p:nvSpPr>
            <p:cNvPr id="8" name="Rectangle 7">
              <a:extLst>
                <a:ext uri="{FF2B5EF4-FFF2-40B4-BE49-F238E27FC236}">
                  <a16:creationId xmlns:a16="http://schemas.microsoft.com/office/drawing/2014/main" id="{07F0D2E6-C953-7E44-904E-3B059D1647DC}"/>
                </a:ext>
              </a:extLst>
            </p:cNvPr>
            <p:cNvSpPr/>
            <p:nvPr/>
          </p:nvSpPr>
          <p:spPr>
            <a:xfrm>
              <a:off x="2362200" y="1828800"/>
              <a:ext cx="1349974" cy="376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5"/>
            </a:p>
          </p:txBody>
        </p:sp>
        <p:sp>
          <p:nvSpPr>
            <p:cNvPr id="9" name="Rectangle 8">
              <a:extLst>
                <a:ext uri="{FF2B5EF4-FFF2-40B4-BE49-F238E27FC236}">
                  <a16:creationId xmlns:a16="http://schemas.microsoft.com/office/drawing/2014/main" id="{767746C5-FEBD-B945-A260-0A89AD336FDC}"/>
                </a:ext>
              </a:extLst>
            </p:cNvPr>
            <p:cNvSpPr/>
            <p:nvPr/>
          </p:nvSpPr>
          <p:spPr>
            <a:xfrm>
              <a:off x="3814590" y="1999501"/>
              <a:ext cx="605010" cy="6674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5"/>
            </a:p>
          </p:txBody>
        </p:sp>
      </p:grpSp>
      <p:sp>
        <p:nvSpPr>
          <p:cNvPr id="11" name="TextBox 10">
            <a:extLst>
              <a:ext uri="{FF2B5EF4-FFF2-40B4-BE49-F238E27FC236}">
                <a16:creationId xmlns:a16="http://schemas.microsoft.com/office/drawing/2014/main" id="{8CC46E33-382A-D048-B51F-F3A34C9D0C1B}"/>
              </a:ext>
            </a:extLst>
          </p:cNvPr>
          <p:cNvSpPr txBox="1"/>
          <p:nvPr/>
        </p:nvSpPr>
        <p:spPr>
          <a:xfrm>
            <a:off x="1631772" y="1047094"/>
            <a:ext cx="877163" cy="226985"/>
          </a:xfrm>
          <a:prstGeom prst="rect">
            <a:avLst/>
          </a:prstGeom>
          <a:noFill/>
        </p:spPr>
        <p:txBody>
          <a:bodyPr wrap="none" rtlCol="0">
            <a:spAutoFit/>
          </a:bodyPr>
          <a:lstStyle/>
          <a:p>
            <a:r>
              <a:rPr lang="en-US" sz="875" dirty="0">
                <a:solidFill>
                  <a:srgbClr val="FF0000"/>
                </a:solidFill>
                <a:latin typeface="Franklin Gothic Book"/>
                <a:cs typeface="Franklin Gothic Book"/>
              </a:rPr>
              <a:t>Fragmentation</a:t>
            </a:r>
          </a:p>
        </p:txBody>
      </p:sp>
      <p:grpSp>
        <p:nvGrpSpPr>
          <p:cNvPr id="13" name="Group 12">
            <a:extLst>
              <a:ext uri="{FF2B5EF4-FFF2-40B4-BE49-F238E27FC236}">
                <a16:creationId xmlns:a16="http://schemas.microsoft.com/office/drawing/2014/main" id="{AEF73176-FCEC-BF41-8680-075191AD996F}"/>
              </a:ext>
            </a:extLst>
          </p:cNvPr>
          <p:cNvGrpSpPr/>
          <p:nvPr/>
        </p:nvGrpSpPr>
        <p:grpSpPr>
          <a:xfrm>
            <a:off x="458278" y="953000"/>
            <a:ext cx="2409753" cy="3516890"/>
            <a:chOff x="1065550" y="1068659"/>
            <a:chExt cx="3855362" cy="5626671"/>
          </a:xfrm>
        </p:grpSpPr>
        <p:grpSp>
          <p:nvGrpSpPr>
            <p:cNvPr id="14" name="Group 13">
              <a:extLst>
                <a:ext uri="{FF2B5EF4-FFF2-40B4-BE49-F238E27FC236}">
                  <a16:creationId xmlns:a16="http://schemas.microsoft.com/office/drawing/2014/main" id="{87058E37-4D4A-7843-9E0F-8EFF31507EB8}"/>
                </a:ext>
              </a:extLst>
            </p:cNvPr>
            <p:cNvGrpSpPr/>
            <p:nvPr/>
          </p:nvGrpSpPr>
          <p:grpSpPr>
            <a:xfrm>
              <a:off x="1219200" y="1068659"/>
              <a:ext cx="3559294" cy="3136900"/>
              <a:chOff x="5174533" y="1079810"/>
              <a:chExt cx="3559294" cy="3136900"/>
            </a:xfrm>
          </p:grpSpPr>
          <p:pic>
            <p:nvPicPr>
              <p:cNvPr id="16" name="Picture 15">
                <a:extLst>
                  <a:ext uri="{FF2B5EF4-FFF2-40B4-BE49-F238E27FC236}">
                    <a16:creationId xmlns:a16="http://schemas.microsoft.com/office/drawing/2014/main" id="{18FF0578-86C6-0E4E-9A5D-555AC61F6951}"/>
                  </a:ext>
                </a:extLst>
              </p:cNvPr>
              <p:cNvPicPr>
                <a:picLocks noChangeAspect="1"/>
              </p:cNvPicPr>
              <p:nvPr/>
            </p:nvPicPr>
            <p:blipFill>
              <a:blip r:embed="rId2"/>
              <a:stretch>
                <a:fillRect/>
              </a:stretch>
            </p:blipFill>
            <p:spPr>
              <a:xfrm>
                <a:off x="5174533" y="1079810"/>
                <a:ext cx="3559294" cy="3136900"/>
              </a:xfrm>
              <a:prstGeom prst="rect">
                <a:avLst/>
              </a:prstGeom>
            </p:spPr>
          </p:pic>
          <p:sp>
            <p:nvSpPr>
              <p:cNvPr id="17" name="TextBox 16">
                <a:extLst>
                  <a:ext uri="{FF2B5EF4-FFF2-40B4-BE49-F238E27FC236}">
                    <a16:creationId xmlns:a16="http://schemas.microsoft.com/office/drawing/2014/main" id="{E1112532-E007-6A4B-847C-81B066B4088C}"/>
                  </a:ext>
                </a:extLst>
              </p:cNvPr>
              <p:cNvSpPr txBox="1"/>
              <p:nvPr/>
            </p:nvSpPr>
            <p:spPr>
              <a:xfrm>
                <a:off x="5741232" y="3016403"/>
                <a:ext cx="1393114" cy="578583"/>
              </a:xfrm>
              <a:prstGeom prst="rect">
                <a:avLst/>
              </a:prstGeom>
              <a:noFill/>
            </p:spPr>
            <p:txBody>
              <a:bodyPr wrap="none" rtlCol="0">
                <a:spAutoFit/>
              </a:bodyPr>
              <a:lstStyle/>
              <a:p>
                <a:r>
                  <a:rPr lang="en-US" sz="875" dirty="0">
                    <a:latin typeface="Franklin Gothic Book"/>
                    <a:cs typeface="Franklin Gothic Book"/>
                  </a:rPr>
                  <a:t>MNT reactions</a:t>
                </a:r>
              </a:p>
              <a:p>
                <a:r>
                  <a:rPr lang="en-US" sz="875" dirty="0">
                    <a:latin typeface="Franklin Gothic Book"/>
                    <a:cs typeface="Franklin Gothic Book"/>
                  </a:rPr>
                  <a:t>(calculation)</a:t>
                </a:r>
              </a:p>
            </p:txBody>
          </p:sp>
          <p:sp>
            <p:nvSpPr>
              <p:cNvPr id="18" name="TextBox 17">
                <a:extLst>
                  <a:ext uri="{FF2B5EF4-FFF2-40B4-BE49-F238E27FC236}">
                    <a16:creationId xmlns:a16="http://schemas.microsoft.com/office/drawing/2014/main" id="{CE247D56-A3EF-4F41-AACC-B2E1EBCF34D5}"/>
                  </a:ext>
                </a:extLst>
              </p:cNvPr>
              <p:cNvSpPr txBox="1"/>
              <p:nvPr/>
            </p:nvSpPr>
            <p:spPr>
              <a:xfrm>
                <a:off x="5755476" y="1537388"/>
                <a:ext cx="1459794" cy="578583"/>
              </a:xfrm>
              <a:prstGeom prst="rect">
                <a:avLst/>
              </a:prstGeom>
              <a:noFill/>
            </p:spPr>
            <p:txBody>
              <a:bodyPr wrap="none" rtlCol="0">
                <a:spAutoFit/>
              </a:bodyPr>
              <a:lstStyle/>
              <a:p>
                <a:r>
                  <a:rPr lang="en-US" sz="875" dirty="0">
                    <a:solidFill>
                      <a:srgbClr val="3366FF"/>
                    </a:solidFill>
                    <a:latin typeface="Franklin Gothic Book"/>
                    <a:cs typeface="Franklin Gothic Book"/>
                  </a:rPr>
                  <a:t>MNT reactions</a:t>
                </a:r>
              </a:p>
              <a:p>
                <a:r>
                  <a:rPr lang="en-US" sz="875" dirty="0">
                    <a:solidFill>
                      <a:srgbClr val="3366FF"/>
                    </a:solidFill>
                    <a:latin typeface="Franklin Gothic Book"/>
                    <a:cs typeface="Franklin Gothic Book"/>
                  </a:rPr>
                  <a:t>(measurement)</a:t>
                </a:r>
              </a:p>
            </p:txBody>
          </p:sp>
          <p:sp>
            <p:nvSpPr>
              <p:cNvPr id="19" name="TextBox 18">
                <a:extLst>
                  <a:ext uri="{FF2B5EF4-FFF2-40B4-BE49-F238E27FC236}">
                    <a16:creationId xmlns:a16="http://schemas.microsoft.com/office/drawing/2014/main" id="{47AF4368-9E05-9D4C-B733-71C269629C75}"/>
                  </a:ext>
                </a:extLst>
              </p:cNvPr>
              <p:cNvSpPr txBox="1"/>
              <p:nvPr/>
            </p:nvSpPr>
            <p:spPr>
              <a:xfrm>
                <a:off x="6941665" y="1227273"/>
                <a:ext cx="1403372" cy="363153"/>
              </a:xfrm>
              <a:prstGeom prst="rect">
                <a:avLst/>
              </a:prstGeom>
              <a:noFill/>
            </p:spPr>
            <p:txBody>
              <a:bodyPr wrap="none" rtlCol="0">
                <a:spAutoFit/>
              </a:bodyPr>
              <a:lstStyle/>
              <a:p>
                <a:r>
                  <a:rPr lang="en-US" sz="875" dirty="0">
                    <a:solidFill>
                      <a:srgbClr val="FF0000"/>
                    </a:solidFill>
                    <a:latin typeface="Franklin Gothic Book"/>
                    <a:cs typeface="Franklin Gothic Book"/>
                  </a:rPr>
                  <a:t>Fragmentation</a:t>
                </a:r>
              </a:p>
            </p:txBody>
          </p:sp>
        </p:grpSp>
        <p:sp>
          <p:nvSpPr>
            <p:cNvPr id="15" name="TextBox 14">
              <a:extLst>
                <a:ext uri="{FF2B5EF4-FFF2-40B4-BE49-F238E27FC236}">
                  <a16:creationId xmlns:a16="http://schemas.microsoft.com/office/drawing/2014/main" id="{9880EBD5-0481-2248-A4CB-8697767EAD9A}"/>
                </a:ext>
              </a:extLst>
            </p:cNvPr>
            <p:cNvSpPr txBox="1"/>
            <p:nvPr/>
          </p:nvSpPr>
          <p:spPr>
            <a:xfrm>
              <a:off x="1065550" y="6030575"/>
              <a:ext cx="3855362" cy="664755"/>
            </a:xfrm>
            <a:prstGeom prst="rect">
              <a:avLst/>
            </a:prstGeom>
            <a:solidFill>
              <a:schemeClr val="bg1"/>
            </a:solidFill>
          </p:spPr>
          <p:txBody>
            <a:bodyPr wrap="square" rtlCol="0">
              <a:spAutoFit/>
            </a:bodyPr>
            <a:lstStyle/>
            <a:p>
              <a:r>
                <a:rPr lang="en-US" sz="1050" baseline="30000" dirty="0">
                  <a:solidFill>
                    <a:srgbClr val="0082CA"/>
                  </a:solidFill>
                </a:rPr>
                <a:t>136</a:t>
              </a:r>
              <a:r>
                <a:rPr lang="en-US" sz="1050" dirty="0">
                  <a:solidFill>
                    <a:srgbClr val="0082CA"/>
                  </a:solidFill>
                </a:rPr>
                <a:t>Xe + </a:t>
              </a:r>
              <a:r>
                <a:rPr lang="en-US" sz="1050" baseline="30000" dirty="0">
                  <a:solidFill>
                    <a:srgbClr val="0082CA"/>
                  </a:solidFill>
                </a:rPr>
                <a:t>198</a:t>
              </a:r>
              <a:r>
                <a:rPr lang="en-US" sz="1050" dirty="0">
                  <a:solidFill>
                    <a:srgbClr val="0082CA"/>
                  </a:solidFill>
                </a:rPr>
                <a:t>Pt at 10 MeV/u (best multi-nucleon transfer (MNT) reaction)</a:t>
              </a:r>
            </a:p>
          </p:txBody>
        </p:sp>
      </p:grpSp>
      <p:sp>
        <p:nvSpPr>
          <p:cNvPr id="20" name="TextBox 19">
            <a:extLst>
              <a:ext uri="{FF2B5EF4-FFF2-40B4-BE49-F238E27FC236}">
                <a16:creationId xmlns:a16="http://schemas.microsoft.com/office/drawing/2014/main" id="{CEA461CA-9D34-E84E-96D0-BF98A56A96B6}"/>
              </a:ext>
            </a:extLst>
          </p:cNvPr>
          <p:cNvSpPr txBox="1"/>
          <p:nvPr/>
        </p:nvSpPr>
        <p:spPr>
          <a:xfrm>
            <a:off x="601942" y="2912319"/>
            <a:ext cx="2177072" cy="346249"/>
          </a:xfrm>
          <a:prstGeom prst="rect">
            <a:avLst/>
          </a:prstGeom>
          <a:solidFill>
            <a:schemeClr val="bg1"/>
          </a:solidFill>
        </p:spPr>
        <p:txBody>
          <a:bodyPr wrap="square" rtlCol="0">
            <a:spAutoFit/>
          </a:bodyPr>
          <a:lstStyle/>
          <a:p>
            <a:r>
              <a:rPr lang="en-US" sz="825" dirty="0">
                <a:solidFill>
                  <a:schemeClr val="tx1">
                    <a:lumMod val="50000"/>
                  </a:schemeClr>
                </a:solidFill>
                <a:latin typeface="Franklin Gothic Book"/>
                <a:cs typeface="Franklin Gothic Book"/>
              </a:rPr>
              <a:t>Hirayama </a:t>
            </a:r>
            <a:r>
              <a:rPr lang="en-US" sz="825" i="1" dirty="0">
                <a:solidFill>
                  <a:schemeClr val="tx1">
                    <a:lumMod val="50000"/>
                  </a:schemeClr>
                </a:solidFill>
                <a:latin typeface="Franklin Gothic Book"/>
                <a:cs typeface="Franklin Gothic Book"/>
              </a:rPr>
              <a:t>et al</a:t>
            </a:r>
            <a:r>
              <a:rPr lang="en-US" sz="825" dirty="0">
                <a:solidFill>
                  <a:schemeClr val="tx1">
                    <a:lumMod val="50000"/>
                  </a:schemeClr>
                </a:solidFill>
                <a:latin typeface="Franklin Gothic Book"/>
                <a:cs typeface="Franklin Gothic Book"/>
              </a:rPr>
              <a:t>., EPJ Web Conferences </a:t>
            </a:r>
            <a:r>
              <a:rPr lang="en-US" sz="825" b="1" dirty="0">
                <a:solidFill>
                  <a:schemeClr val="tx1">
                    <a:lumMod val="50000"/>
                  </a:schemeClr>
                </a:solidFill>
                <a:latin typeface="Franklin Gothic Book"/>
                <a:cs typeface="Franklin Gothic Book"/>
              </a:rPr>
              <a:t>109,</a:t>
            </a:r>
            <a:r>
              <a:rPr lang="en-US" sz="825" dirty="0">
                <a:solidFill>
                  <a:schemeClr val="tx1">
                    <a:lumMod val="50000"/>
                  </a:schemeClr>
                </a:solidFill>
                <a:latin typeface="Franklin Gothic Book"/>
                <a:cs typeface="Franklin Gothic Book"/>
              </a:rPr>
              <a:t> 08001 (2016)</a:t>
            </a:r>
          </a:p>
        </p:txBody>
      </p:sp>
      <p:sp>
        <p:nvSpPr>
          <p:cNvPr id="21" name="TextBox 20">
            <a:extLst>
              <a:ext uri="{FF2B5EF4-FFF2-40B4-BE49-F238E27FC236}">
                <a16:creationId xmlns:a16="http://schemas.microsoft.com/office/drawing/2014/main" id="{13A0A663-A073-D44A-B9DD-4BC8D1D36BA6}"/>
              </a:ext>
            </a:extLst>
          </p:cNvPr>
          <p:cNvSpPr txBox="1"/>
          <p:nvPr/>
        </p:nvSpPr>
        <p:spPr>
          <a:xfrm>
            <a:off x="506687" y="3356025"/>
            <a:ext cx="2074441" cy="900246"/>
          </a:xfrm>
          <a:prstGeom prst="rect">
            <a:avLst/>
          </a:prstGeom>
          <a:noFill/>
        </p:spPr>
        <p:txBody>
          <a:bodyPr wrap="square" rtlCol="0">
            <a:spAutoFit/>
          </a:bodyPr>
          <a:lstStyle/>
          <a:p>
            <a:r>
              <a:rPr lang="en-US" sz="1050" baseline="30000" dirty="0">
                <a:solidFill>
                  <a:srgbClr val="FF0000"/>
                </a:solidFill>
              </a:rPr>
              <a:t>208</a:t>
            </a:r>
            <a:r>
              <a:rPr lang="en-US" sz="1050" dirty="0">
                <a:solidFill>
                  <a:srgbClr val="FF0000"/>
                </a:solidFill>
              </a:rPr>
              <a:t>Pb + </a:t>
            </a:r>
            <a:r>
              <a:rPr lang="en-US" sz="1050" baseline="30000" dirty="0">
                <a:solidFill>
                  <a:srgbClr val="FF0000"/>
                </a:solidFill>
              </a:rPr>
              <a:t>9</a:t>
            </a:r>
            <a:r>
              <a:rPr lang="en-US" sz="1050" dirty="0">
                <a:solidFill>
                  <a:srgbClr val="FF0000"/>
                </a:solidFill>
              </a:rPr>
              <a:t>Be at 1 GeV/u (best fragmentation reaction cross-sections for N = 126)</a:t>
            </a:r>
          </a:p>
          <a:p>
            <a:endParaRPr lang="en-US" sz="1050" dirty="0"/>
          </a:p>
          <a:p>
            <a:endParaRPr lang="en-US" sz="1050" dirty="0"/>
          </a:p>
        </p:txBody>
      </p:sp>
      <p:sp>
        <p:nvSpPr>
          <p:cNvPr id="22" name="TextBox 21">
            <a:extLst>
              <a:ext uri="{FF2B5EF4-FFF2-40B4-BE49-F238E27FC236}">
                <a16:creationId xmlns:a16="http://schemas.microsoft.com/office/drawing/2014/main" id="{13A0A663-A073-D44A-B9DD-4BC8D1D36BA6}"/>
              </a:ext>
            </a:extLst>
          </p:cNvPr>
          <p:cNvSpPr txBox="1"/>
          <p:nvPr/>
        </p:nvSpPr>
        <p:spPr>
          <a:xfrm>
            <a:off x="1144010" y="3871470"/>
            <a:ext cx="514832" cy="253916"/>
          </a:xfrm>
          <a:prstGeom prst="rect">
            <a:avLst/>
          </a:prstGeom>
          <a:noFill/>
        </p:spPr>
        <p:txBody>
          <a:bodyPr wrap="square" rtlCol="0">
            <a:spAutoFit/>
          </a:bodyPr>
          <a:lstStyle/>
          <a:p>
            <a:r>
              <a:rPr lang="en-US" sz="1050" baseline="30000" dirty="0"/>
              <a:t>versus</a:t>
            </a:r>
            <a:endParaRPr lang="en-US" sz="1050" dirty="0"/>
          </a:p>
        </p:txBody>
      </p:sp>
      <p:grpSp>
        <p:nvGrpSpPr>
          <p:cNvPr id="24" name="Group 23"/>
          <p:cNvGrpSpPr/>
          <p:nvPr/>
        </p:nvGrpSpPr>
        <p:grpSpPr>
          <a:xfrm>
            <a:off x="2868031" y="864273"/>
            <a:ext cx="3586810" cy="1903443"/>
            <a:chOff x="1408997" y="1541289"/>
            <a:chExt cx="6964795" cy="3937103"/>
          </a:xfrm>
        </p:grpSpPr>
        <p:pic>
          <p:nvPicPr>
            <p:cNvPr id="25" name="Picture 24">
              <a:extLst>
                <a:ext uri="{FF2B5EF4-FFF2-40B4-BE49-F238E27FC236}">
                  <a16:creationId xmlns:a16="http://schemas.microsoft.com/office/drawing/2014/main" id="{50513F50-6609-402E-B85A-E16A6540870F}"/>
                </a:ext>
              </a:extLst>
            </p:cNvPr>
            <p:cNvPicPr>
              <a:picLocks noChangeAspect="1"/>
            </p:cNvPicPr>
            <p:nvPr/>
          </p:nvPicPr>
          <p:blipFill rotWithShape="1">
            <a:blip r:embed="rId3">
              <a:extLst>
                <a:ext uri="{28A0092B-C50C-407E-A947-70E740481C1C}">
                  <a14:useLocalDpi xmlns:a14="http://schemas.microsoft.com/office/drawing/2010/main"/>
                </a:ext>
              </a:extLst>
            </a:blip>
            <a:srcRect l="-1" t="24653" r="303" b="18990"/>
            <a:stretch/>
          </p:blipFill>
          <p:spPr>
            <a:xfrm>
              <a:off x="1408997" y="1541289"/>
              <a:ext cx="6964795" cy="3937103"/>
            </a:xfrm>
            <a:prstGeom prst="rect">
              <a:avLst/>
            </a:prstGeom>
          </p:spPr>
        </p:pic>
        <p:sp>
          <p:nvSpPr>
            <p:cNvPr id="26" name="Freeform 25"/>
            <p:cNvSpPr/>
            <p:nvPr/>
          </p:nvSpPr>
          <p:spPr>
            <a:xfrm>
              <a:off x="1968500" y="1609192"/>
              <a:ext cx="6339840" cy="3413760"/>
            </a:xfrm>
            <a:custGeom>
              <a:avLst/>
              <a:gdLst>
                <a:gd name="connsiteX0" fmla="*/ 0 w 6339840"/>
                <a:gd name="connsiteY0" fmla="*/ 3383280 h 3413760"/>
                <a:gd name="connsiteX1" fmla="*/ 3601720 w 6339840"/>
                <a:gd name="connsiteY1" fmla="*/ 3413760 h 3413760"/>
                <a:gd name="connsiteX2" fmla="*/ 4744720 w 6339840"/>
                <a:gd name="connsiteY2" fmla="*/ 2786380 h 3413760"/>
                <a:gd name="connsiteX3" fmla="*/ 6339840 w 6339840"/>
                <a:gd name="connsiteY3" fmla="*/ 1968500 h 3413760"/>
                <a:gd name="connsiteX4" fmla="*/ 6332220 w 6339840"/>
                <a:gd name="connsiteY4" fmla="*/ 0 h 3413760"/>
                <a:gd name="connsiteX5" fmla="*/ 2357120 w 6339840"/>
                <a:gd name="connsiteY5" fmla="*/ 10160 h 3413760"/>
                <a:gd name="connsiteX6" fmla="*/ 2540 w 6339840"/>
                <a:gd name="connsiteY6" fmla="*/ 1778000 h 3413760"/>
                <a:gd name="connsiteX7" fmla="*/ 0 w 6339840"/>
                <a:gd name="connsiteY7" fmla="*/ 3383280 h 341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39840" h="3413760">
                  <a:moveTo>
                    <a:pt x="0" y="3383280"/>
                  </a:moveTo>
                  <a:lnTo>
                    <a:pt x="3601720" y="3413760"/>
                  </a:lnTo>
                  <a:lnTo>
                    <a:pt x="4744720" y="2786380"/>
                  </a:lnTo>
                  <a:lnTo>
                    <a:pt x="6339840" y="1968500"/>
                  </a:lnTo>
                  <a:lnTo>
                    <a:pt x="6332220" y="0"/>
                  </a:lnTo>
                  <a:lnTo>
                    <a:pt x="2357120" y="10160"/>
                  </a:lnTo>
                  <a:lnTo>
                    <a:pt x="2540" y="1778000"/>
                  </a:lnTo>
                  <a:cubicBezTo>
                    <a:pt x="1693" y="2317327"/>
                    <a:pt x="847" y="2856653"/>
                    <a:pt x="0" y="3383280"/>
                  </a:cubicBezTo>
                  <a:close/>
                </a:path>
              </a:pathLst>
            </a:custGeom>
            <a:gradFill flip="none" rotWithShape="1">
              <a:gsLst>
                <a:gs pos="0">
                  <a:schemeClr val="accent1">
                    <a:lumMod val="5000"/>
                    <a:lumOff val="95000"/>
                    <a:alpha val="76000"/>
                  </a:schemeClr>
                </a:gs>
                <a:gs pos="46000">
                  <a:schemeClr val="accent1">
                    <a:lumMod val="45000"/>
                    <a:lumOff val="55000"/>
                    <a:alpha val="6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 name="TextBox 26"/>
            <p:cNvSpPr txBox="1"/>
            <p:nvPr/>
          </p:nvSpPr>
          <p:spPr>
            <a:xfrm>
              <a:off x="6010275" y="3094341"/>
              <a:ext cx="2238375" cy="1623351"/>
            </a:xfrm>
            <a:prstGeom prst="rect">
              <a:avLst/>
            </a:prstGeom>
            <a:noFill/>
          </p:spPr>
          <p:txBody>
            <a:bodyPr wrap="square" rtlCol="0">
              <a:spAutoFit/>
            </a:bodyPr>
            <a:lstStyle/>
            <a:p>
              <a:pPr algn="ctr"/>
              <a:r>
                <a:rPr lang="en-US" sz="900" dirty="0">
                  <a:solidFill>
                    <a:srgbClr val="0070C0"/>
                  </a:solidFill>
                </a:rPr>
                <a:t>Isotopes available, mass separated, at &gt; 1/s for mass measurements or decay studies</a:t>
              </a:r>
            </a:p>
          </p:txBody>
        </p:sp>
      </p:grpSp>
      <p:grpSp>
        <p:nvGrpSpPr>
          <p:cNvPr id="31" name="Group 30"/>
          <p:cNvGrpSpPr/>
          <p:nvPr/>
        </p:nvGrpSpPr>
        <p:grpSpPr>
          <a:xfrm>
            <a:off x="2979186" y="2855558"/>
            <a:ext cx="3709851" cy="2218988"/>
            <a:chOff x="3634045" y="3802669"/>
            <a:chExt cx="4946468" cy="2958651"/>
          </a:xfrm>
        </p:grpSpPr>
        <p:pic>
          <p:nvPicPr>
            <p:cNvPr id="23" name="Picture 22"/>
            <p:cNvPicPr>
              <a:picLocks noChangeAspect="1"/>
            </p:cNvPicPr>
            <p:nvPr/>
          </p:nvPicPr>
          <p:blipFill>
            <a:blip r:embed="rId4"/>
            <a:stretch>
              <a:fillRect/>
            </a:stretch>
          </p:blipFill>
          <p:spPr>
            <a:xfrm>
              <a:off x="3634045" y="4179346"/>
              <a:ext cx="4590176" cy="2581974"/>
            </a:xfrm>
            <a:prstGeom prst="rect">
              <a:avLst/>
            </a:prstGeom>
            <a:ln>
              <a:solidFill>
                <a:srgbClr val="007836"/>
              </a:solidFill>
            </a:ln>
          </p:spPr>
        </p:pic>
        <p:sp>
          <p:nvSpPr>
            <p:cNvPr id="3" name="TextBox 2"/>
            <p:cNvSpPr txBox="1"/>
            <p:nvPr/>
          </p:nvSpPr>
          <p:spPr>
            <a:xfrm>
              <a:off x="3634045" y="3802669"/>
              <a:ext cx="4946468" cy="400109"/>
            </a:xfrm>
            <a:prstGeom prst="rect">
              <a:avLst/>
            </a:prstGeom>
            <a:noFill/>
          </p:spPr>
          <p:txBody>
            <a:bodyPr wrap="square" rtlCol="0">
              <a:spAutoFit/>
            </a:bodyPr>
            <a:lstStyle/>
            <a:p>
              <a:r>
                <a:rPr lang="en-US" sz="1350" dirty="0"/>
                <a:t>N=126 and much more … slide from our users</a:t>
              </a:r>
            </a:p>
          </p:txBody>
        </p:sp>
        <p:cxnSp>
          <p:nvCxnSpPr>
            <p:cNvPr id="29" name="Straight Arrow Connector 28"/>
            <p:cNvCxnSpPr/>
            <p:nvPr/>
          </p:nvCxnSpPr>
          <p:spPr>
            <a:xfrm flipH="1">
              <a:off x="5174428" y="4104117"/>
              <a:ext cx="478716" cy="182805"/>
            </a:xfrm>
            <a:prstGeom prst="straightConnector1">
              <a:avLst/>
            </a:prstGeom>
            <a:ln w="19050">
              <a:tailEnd type="triangle"/>
            </a:ln>
          </p:spPr>
          <p:style>
            <a:lnRef idx="2">
              <a:schemeClr val="accent1"/>
            </a:lnRef>
            <a:fillRef idx="0">
              <a:schemeClr val="accent1"/>
            </a:fillRef>
            <a:effectRef idx="1">
              <a:schemeClr val="accent1"/>
            </a:effectRef>
            <a:fontRef idx="minor">
              <a:schemeClr val="tx1"/>
            </a:fontRef>
          </p:style>
        </p:cxnSp>
        <p:sp>
          <p:nvSpPr>
            <p:cNvPr id="30" name="Oval 29"/>
            <p:cNvSpPr/>
            <p:nvPr/>
          </p:nvSpPr>
          <p:spPr>
            <a:xfrm>
              <a:off x="4082527" y="4179346"/>
              <a:ext cx="1059628" cy="505609"/>
            </a:xfrm>
            <a:prstGeom prst="ellipse">
              <a:avLst/>
            </a:prstGeom>
            <a:noFill/>
            <a:ln w="190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pSp>
      <p:pic>
        <p:nvPicPr>
          <p:cNvPr id="4" name="Picture 3">
            <a:extLst>
              <a:ext uri="{FF2B5EF4-FFF2-40B4-BE49-F238E27FC236}">
                <a16:creationId xmlns:a16="http://schemas.microsoft.com/office/drawing/2014/main" id="{94EFFCB4-28B4-8D25-DEF3-18012E6071EB}"/>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l="4985"/>
          <a:stretch/>
        </p:blipFill>
        <p:spPr>
          <a:xfrm>
            <a:off x="6643714" y="579179"/>
            <a:ext cx="2463102" cy="1828795"/>
          </a:xfrm>
          <a:prstGeom prst="rect">
            <a:avLst/>
          </a:prstGeom>
        </p:spPr>
      </p:pic>
      <p:pic>
        <p:nvPicPr>
          <p:cNvPr id="10" name="Picture 9" descr="A picture containing indoor, equipment, several&#10;&#10;Description automatically generated">
            <a:extLst>
              <a:ext uri="{FF2B5EF4-FFF2-40B4-BE49-F238E27FC236}">
                <a16:creationId xmlns:a16="http://schemas.microsoft.com/office/drawing/2014/main" id="{9537F5F7-72E0-C425-30C1-7310D15F4A6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rot="5400000">
            <a:off x="6810586" y="3045073"/>
            <a:ext cx="2203725" cy="1652794"/>
          </a:xfrm>
          <a:prstGeom prst="rect">
            <a:avLst/>
          </a:prstGeom>
        </p:spPr>
      </p:pic>
      <p:cxnSp>
        <p:nvCxnSpPr>
          <p:cNvPr id="28" name="Straight Arrow Connector 27">
            <a:extLst>
              <a:ext uri="{FF2B5EF4-FFF2-40B4-BE49-F238E27FC236}">
                <a16:creationId xmlns:a16="http://schemas.microsoft.com/office/drawing/2014/main" id="{0655A7F9-A5E6-EAF1-B4E3-661336F57D49}"/>
              </a:ext>
            </a:extLst>
          </p:cNvPr>
          <p:cNvCxnSpPr/>
          <p:nvPr/>
        </p:nvCxnSpPr>
        <p:spPr>
          <a:xfrm flipH="1">
            <a:off x="7936441" y="2215320"/>
            <a:ext cx="61427" cy="640238"/>
          </a:xfrm>
          <a:prstGeom prst="straightConnector1">
            <a:avLst/>
          </a:prstGeom>
          <a:ln w="28575">
            <a:solidFill>
              <a:srgbClr val="A12B2F"/>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962758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858319" y="586959"/>
            <a:ext cx="7380751" cy="4462009"/>
            <a:chOff x="876485" y="456763"/>
            <a:chExt cx="7380751" cy="4462009"/>
          </a:xfrm>
        </p:grpSpPr>
        <p:pic>
          <p:nvPicPr>
            <p:cNvPr id="2" name="Picture 1"/>
            <p:cNvPicPr>
              <a:picLocks noChangeAspect="1"/>
            </p:cNvPicPr>
            <p:nvPr/>
          </p:nvPicPr>
          <p:blipFill>
            <a:blip r:embed="rId2"/>
            <a:stretch>
              <a:fillRect/>
            </a:stretch>
          </p:blipFill>
          <p:spPr>
            <a:xfrm>
              <a:off x="876485" y="456763"/>
              <a:ext cx="7016347" cy="4462009"/>
            </a:xfrm>
            <a:prstGeom prst="rect">
              <a:avLst/>
            </a:prstGeom>
          </p:spPr>
        </p:pic>
        <p:sp>
          <p:nvSpPr>
            <p:cNvPr id="5" name="TextBox 4"/>
            <p:cNvSpPr txBox="1"/>
            <p:nvPr/>
          </p:nvSpPr>
          <p:spPr>
            <a:xfrm>
              <a:off x="6095059" y="4524540"/>
              <a:ext cx="1193959" cy="215444"/>
            </a:xfrm>
            <a:prstGeom prst="rect">
              <a:avLst/>
            </a:prstGeom>
            <a:noFill/>
          </p:spPr>
          <p:txBody>
            <a:bodyPr wrap="square" rtlCol="0">
              <a:spAutoFit/>
            </a:bodyPr>
            <a:lstStyle/>
            <a:p>
              <a:r>
                <a:rPr lang="en-US" sz="800" dirty="0"/>
                <a:t>Courtesy of </a:t>
              </a:r>
              <a:r>
                <a:rPr lang="en-US" sz="800" dirty="0" err="1"/>
                <a:t>Biying</a:t>
              </a:r>
              <a:r>
                <a:rPr lang="en-US" sz="800" dirty="0"/>
                <a:t> Liu</a:t>
              </a:r>
            </a:p>
          </p:txBody>
        </p:sp>
        <p:sp>
          <p:nvSpPr>
            <p:cNvPr id="6" name="TextBox 5"/>
            <p:cNvSpPr txBox="1"/>
            <p:nvPr/>
          </p:nvSpPr>
          <p:spPr>
            <a:xfrm>
              <a:off x="5205186" y="2806700"/>
              <a:ext cx="898071" cy="276999"/>
            </a:xfrm>
            <a:prstGeom prst="rect">
              <a:avLst/>
            </a:prstGeom>
            <a:noFill/>
          </p:spPr>
          <p:txBody>
            <a:bodyPr wrap="square" rtlCol="0">
              <a:spAutoFit/>
            </a:bodyPr>
            <a:lstStyle/>
            <a:p>
              <a:r>
                <a:rPr lang="en-US" sz="1200" b="1" baseline="30000" dirty="0">
                  <a:solidFill>
                    <a:schemeClr val="tx2">
                      <a:lumMod val="75000"/>
                    </a:schemeClr>
                  </a:solidFill>
                </a:rPr>
                <a:t>141</a:t>
              </a:r>
              <a:r>
                <a:rPr lang="en-US" sz="1200" b="1" dirty="0">
                  <a:solidFill>
                    <a:schemeClr val="tx2">
                      <a:lumMod val="75000"/>
                    </a:schemeClr>
                  </a:solidFill>
                </a:rPr>
                <a:t>Sn</a:t>
              </a:r>
            </a:p>
          </p:txBody>
        </p:sp>
        <p:cxnSp>
          <p:nvCxnSpPr>
            <p:cNvPr id="8" name="Straight Arrow Connector 7"/>
            <p:cNvCxnSpPr/>
            <p:nvPr/>
          </p:nvCxnSpPr>
          <p:spPr>
            <a:xfrm flipH="1" flipV="1">
              <a:off x="5056414" y="2592614"/>
              <a:ext cx="255815" cy="230415"/>
            </a:xfrm>
            <a:prstGeom prst="straightConnector1">
              <a:avLst/>
            </a:prstGeom>
            <a:ln>
              <a:solidFill>
                <a:srgbClr val="00609C"/>
              </a:solidFill>
              <a:tailEnd type="triangle"/>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5207000" y="2808514"/>
              <a:ext cx="898071" cy="276999"/>
            </a:xfrm>
            <a:prstGeom prst="rect">
              <a:avLst/>
            </a:prstGeom>
            <a:noFill/>
          </p:spPr>
          <p:txBody>
            <a:bodyPr wrap="square" rtlCol="0">
              <a:spAutoFit/>
            </a:bodyPr>
            <a:lstStyle/>
            <a:p>
              <a:r>
                <a:rPr lang="en-US" sz="1200" b="1" baseline="30000" dirty="0">
                  <a:solidFill>
                    <a:schemeClr val="tx2">
                      <a:lumMod val="75000"/>
                    </a:schemeClr>
                  </a:solidFill>
                </a:rPr>
                <a:t>141</a:t>
              </a:r>
              <a:r>
                <a:rPr lang="en-US" sz="1200" b="1" dirty="0">
                  <a:solidFill>
                    <a:schemeClr val="tx2">
                      <a:lumMod val="75000"/>
                    </a:schemeClr>
                  </a:solidFill>
                </a:rPr>
                <a:t>Sn</a:t>
              </a:r>
            </a:p>
          </p:txBody>
        </p:sp>
        <p:cxnSp>
          <p:nvCxnSpPr>
            <p:cNvPr id="10" name="Straight Arrow Connector 9"/>
            <p:cNvCxnSpPr/>
            <p:nvPr/>
          </p:nvCxnSpPr>
          <p:spPr>
            <a:xfrm flipH="1" flipV="1">
              <a:off x="5058228" y="2594428"/>
              <a:ext cx="255815" cy="230415"/>
            </a:xfrm>
            <a:prstGeom prst="straightConnector1">
              <a:avLst/>
            </a:prstGeom>
            <a:ln>
              <a:solidFill>
                <a:srgbClr val="00609C"/>
              </a:solidFill>
              <a:tailEnd type="triangle"/>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3728358" y="3643085"/>
              <a:ext cx="898071" cy="276999"/>
            </a:xfrm>
            <a:prstGeom prst="rect">
              <a:avLst/>
            </a:prstGeom>
            <a:noFill/>
          </p:spPr>
          <p:txBody>
            <a:bodyPr wrap="square" rtlCol="0">
              <a:spAutoFit/>
            </a:bodyPr>
            <a:lstStyle/>
            <a:p>
              <a:r>
                <a:rPr lang="en-US" sz="1200" b="1" baseline="30000" dirty="0">
                  <a:solidFill>
                    <a:schemeClr val="tx2">
                      <a:lumMod val="75000"/>
                    </a:schemeClr>
                  </a:solidFill>
                </a:rPr>
                <a:t>82</a:t>
              </a:r>
              <a:r>
                <a:rPr lang="en-US" sz="1200" b="1" dirty="0">
                  <a:solidFill>
                    <a:schemeClr val="tx2">
                      <a:lumMod val="75000"/>
                    </a:schemeClr>
                  </a:solidFill>
                </a:rPr>
                <a:t>Ni</a:t>
              </a:r>
            </a:p>
          </p:txBody>
        </p:sp>
        <p:cxnSp>
          <p:nvCxnSpPr>
            <p:cNvPr id="12" name="Straight Arrow Connector 11"/>
            <p:cNvCxnSpPr/>
            <p:nvPr/>
          </p:nvCxnSpPr>
          <p:spPr>
            <a:xfrm flipH="1" flipV="1">
              <a:off x="3579586" y="3428999"/>
              <a:ext cx="255815" cy="230415"/>
            </a:xfrm>
            <a:prstGeom prst="straightConnector1">
              <a:avLst/>
            </a:prstGeom>
            <a:ln>
              <a:solidFill>
                <a:srgbClr val="00609C"/>
              </a:solidFill>
              <a:tailEnd type="triangle"/>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6088744" y="2311400"/>
              <a:ext cx="898071" cy="276999"/>
            </a:xfrm>
            <a:prstGeom prst="rect">
              <a:avLst/>
            </a:prstGeom>
            <a:noFill/>
          </p:spPr>
          <p:txBody>
            <a:bodyPr wrap="square" rtlCol="0">
              <a:spAutoFit/>
            </a:bodyPr>
            <a:lstStyle/>
            <a:p>
              <a:r>
                <a:rPr lang="en-US" sz="1200" b="1" baseline="30000" dirty="0">
                  <a:solidFill>
                    <a:schemeClr val="tx2">
                      <a:lumMod val="75000"/>
                    </a:schemeClr>
                  </a:solidFill>
                </a:rPr>
                <a:t>173</a:t>
              </a:r>
              <a:r>
                <a:rPr lang="en-US" sz="1200" b="1" dirty="0">
                  <a:solidFill>
                    <a:schemeClr val="tx2">
                      <a:lumMod val="75000"/>
                    </a:schemeClr>
                  </a:solidFill>
                </a:rPr>
                <a:t>Sm</a:t>
              </a:r>
            </a:p>
          </p:txBody>
        </p:sp>
        <p:cxnSp>
          <p:nvCxnSpPr>
            <p:cNvPr id="14" name="Straight Arrow Connector 13"/>
            <p:cNvCxnSpPr/>
            <p:nvPr/>
          </p:nvCxnSpPr>
          <p:spPr>
            <a:xfrm flipH="1" flipV="1">
              <a:off x="5869215" y="2115456"/>
              <a:ext cx="255815" cy="230415"/>
            </a:xfrm>
            <a:prstGeom prst="straightConnector1">
              <a:avLst/>
            </a:prstGeom>
            <a:ln>
              <a:solidFill>
                <a:srgbClr val="00609C"/>
              </a:solidFill>
              <a:tailEnd type="triangle"/>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6776358" y="1941284"/>
              <a:ext cx="898071" cy="276999"/>
            </a:xfrm>
            <a:prstGeom prst="rect">
              <a:avLst/>
            </a:prstGeom>
            <a:noFill/>
          </p:spPr>
          <p:txBody>
            <a:bodyPr wrap="square" rtlCol="0">
              <a:spAutoFit/>
            </a:bodyPr>
            <a:lstStyle/>
            <a:p>
              <a:r>
                <a:rPr lang="en-US" sz="1200" b="1" baseline="30000" dirty="0">
                  <a:solidFill>
                    <a:schemeClr val="tx2">
                      <a:lumMod val="75000"/>
                    </a:schemeClr>
                  </a:solidFill>
                </a:rPr>
                <a:t>202</a:t>
              </a:r>
              <a:r>
                <a:rPr lang="en-US" sz="1200" b="1" dirty="0">
                  <a:solidFill>
                    <a:schemeClr val="tx2">
                      <a:lumMod val="75000"/>
                    </a:schemeClr>
                  </a:solidFill>
                </a:rPr>
                <a:t>Ta</a:t>
              </a:r>
            </a:p>
          </p:txBody>
        </p:sp>
        <p:cxnSp>
          <p:nvCxnSpPr>
            <p:cNvPr id="16" name="Straight Arrow Connector 15"/>
            <p:cNvCxnSpPr/>
            <p:nvPr/>
          </p:nvCxnSpPr>
          <p:spPr>
            <a:xfrm flipH="1" flipV="1">
              <a:off x="7197272" y="1351642"/>
              <a:ext cx="255815" cy="230415"/>
            </a:xfrm>
            <a:prstGeom prst="straightConnector1">
              <a:avLst/>
            </a:prstGeom>
            <a:ln>
              <a:solidFill>
                <a:srgbClr val="00609C"/>
              </a:solidFill>
              <a:tailEnd type="triangle"/>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7359165" y="1607312"/>
              <a:ext cx="898071" cy="276999"/>
            </a:xfrm>
            <a:prstGeom prst="rect">
              <a:avLst/>
            </a:prstGeom>
            <a:noFill/>
          </p:spPr>
          <p:txBody>
            <a:bodyPr wrap="square" rtlCol="0">
              <a:spAutoFit/>
            </a:bodyPr>
            <a:lstStyle/>
            <a:p>
              <a:r>
                <a:rPr lang="en-US" sz="1200" b="1" baseline="30000" dirty="0">
                  <a:solidFill>
                    <a:schemeClr val="tx2">
                      <a:lumMod val="75000"/>
                    </a:schemeClr>
                  </a:solidFill>
                </a:rPr>
                <a:t>226</a:t>
              </a:r>
              <a:r>
                <a:rPr lang="en-US" sz="1200" b="1" dirty="0">
                  <a:solidFill>
                    <a:schemeClr val="tx2">
                      <a:lumMod val="75000"/>
                    </a:schemeClr>
                  </a:solidFill>
                </a:rPr>
                <a:t>Pb</a:t>
              </a:r>
            </a:p>
          </p:txBody>
        </p:sp>
        <p:cxnSp>
          <p:nvCxnSpPr>
            <p:cNvPr id="18" name="Straight Arrow Connector 17"/>
            <p:cNvCxnSpPr/>
            <p:nvPr/>
          </p:nvCxnSpPr>
          <p:spPr>
            <a:xfrm flipH="1" flipV="1">
              <a:off x="6587672" y="1714498"/>
              <a:ext cx="255815" cy="230415"/>
            </a:xfrm>
            <a:prstGeom prst="straightConnector1">
              <a:avLst/>
            </a:prstGeom>
            <a:ln>
              <a:solidFill>
                <a:srgbClr val="00609C"/>
              </a:solidFill>
              <a:tailEnd type="triangle"/>
            </a:ln>
          </p:spPr>
          <p:style>
            <a:lnRef idx="2">
              <a:schemeClr val="accent1"/>
            </a:lnRef>
            <a:fillRef idx="0">
              <a:schemeClr val="accent1"/>
            </a:fillRef>
            <a:effectRef idx="1">
              <a:schemeClr val="accent1"/>
            </a:effectRef>
            <a:fontRef idx="minor">
              <a:schemeClr val="tx1"/>
            </a:fontRef>
          </p:style>
        </p:cxnSp>
      </p:grpSp>
      <p:sp>
        <p:nvSpPr>
          <p:cNvPr id="3" name="Title 1"/>
          <p:cNvSpPr txBox="1">
            <a:spLocks/>
          </p:cNvSpPr>
          <p:nvPr/>
        </p:nvSpPr>
        <p:spPr>
          <a:xfrm>
            <a:off x="865335" y="17624"/>
            <a:ext cx="7571678" cy="858710"/>
          </a:xfrm>
          <a:prstGeom prst="rect">
            <a:avLst/>
          </a:prstGeom>
        </p:spPr>
        <p:txBody>
          <a:bodyPr/>
          <a:lstStyle>
            <a:lvl1pPr algn="l" defTabSz="457200" rtl="0" eaLnBrk="1" latinLnBrk="0" hangingPunct="1">
              <a:lnSpc>
                <a:spcPct val="95000"/>
              </a:lnSpc>
              <a:spcBef>
                <a:spcPct val="0"/>
              </a:spcBef>
              <a:buNone/>
              <a:defRPr sz="2800" b="1" i="0" kern="1200" cap="all" baseline="0">
                <a:solidFill>
                  <a:schemeClr val="tx1">
                    <a:lumMod val="50000"/>
                  </a:schemeClr>
                </a:solidFill>
                <a:latin typeface="+mj-lt"/>
                <a:ea typeface="+mj-ea"/>
                <a:cs typeface="+mj-cs"/>
              </a:defRPr>
            </a:lvl1pPr>
          </a:lstStyle>
          <a:p>
            <a:r>
              <a:rPr lang="en-US" sz="1800" dirty="0"/>
              <a:t>Initial Expected mass separated yield of the N=126 factory ( at 10% of full power)</a:t>
            </a:r>
          </a:p>
        </p:txBody>
      </p:sp>
      <p:sp>
        <p:nvSpPr>
          <p:cNvPr id="4" name="TextBox 3"/>
          <p:cNvSpPr txBox="1"/>
          <p:nvPr/>
        </p:nvSpPr>
        <p:spPr>
          <a:xfrm>
            <a:off x="889867" y="4855241"/>
            <a:ext cx="3472490" cy="246221"/>
          </a:xfrm>
          <a:prstGeom prst="rect">
            <a:avLst/>
          </a:prstGeom>
          <a:noFill/>
        </p:spPr>
        <p:txBody>
          <a:bodyPr wrap="square" rtlCol="0">
            <a:spAutoFit/>
          </a:bodyPr>
          <a:lstStyle/>
          <a:p>
            <a:r>
              <a:rPr lang="en-US" sz="1000" dirty="0"/>
              <a:t>For more information, contact savard@anl.gov</a:t>
            </a:r>
          </a:p>
        </p:txBody>
      </p:sp>
      <p:sp>
        <p:nvSpPr>
          <p:cNvPr id="20" name="Rectangle 19"/>
          <p:cNvSpPr/>
          <p:nvPr/>
        </p:nvSpPr>
        <p:spPr>
          <a:xfrm>
            <a:off x="6830750" y="2803756"/>
            <a:ext cx="862927" cy="171677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6764136" y="2794672"/>
            <a:ext cx="1096069" cy="1754326"/>
          </a:xfrm>
          <a:prstGeom prst="rect">
            <a:avLst/>
          </a:prstGeom>
          <a:noFill/>
        </p:spPr>
        <p:txBody>
          <a:bodyPr wrap="square" rtlCol="0">
            <a:spAutoFit/>
          </a:bodyPr>
          <a:lstStyle/>
          <a:p>
            <a:r>
              <a:rPr lang="en-US" sz="1200" b="1" dirty="0"/>
              <a:t>10</a:t>
            </a:r>
            <a:r>
              <a:rPr lang="en-US" sz="1200" b="1" baseline="30000" dirty="0"/>
              <a:t>-3</a:t>
            </a:r>
            <a:r>
              <a:rPr lang="en-US" sz="1200" b="1" dirty="0"/>
              <a:t> – 10</a:t>
            </a:r>
            <a:r>
              <a:rPr lang="en-US" sz="1200" b="1" baseline="30000" dirty="0"/>
              <a:t>-2</a:t>
            </a:r>
            <a:r>
              <a:rPr lang="en-US" sz="1200" b="1" dirty="0"/>
              <a:t> /s</a:t>
            </a:r>
          </a:p>
          <a:p>
            <a:r>
              <a:rPr lang="en-US" sz="1200" b="1" dirty="0"/>
              <a:t>10</a:t>
            </a:r>
            <a:r>
              <a:rPr lang="en-US" sz="1200" b="1" baseline="30000" dirty="0"/>
              <a:t>-2</a:t>
            </a:r>
            <a:r>
              <a:rPr lang="en-US" sz="1200" b="1" dirty="0"/>
              <a:t> – 10</a:t>
            </a:r>
            <a:r>
              <a:rPr lang="en-US" sz="1200" b="1" baseline="30000" dirty="0"/>
              <a:t>-1</a:t>
            </a:r>
            <a:r>
              <a:rPr lang="en-US" sz="1200" b="1" dirty="0"/>
              <a:t> /s</a:t>
            </a:r>
          </a:p>
          <a:p>
            <a:r>
              <a:rPr lang="en-US" sz="1200" b="1" dirty="0"/>
              <a:t>10</a:t>
            </a:r>
            <a:r>
              <a:rPr lang="en-US" sz="1200" b="1" baseline="30000" dirty="0"/>
              <a:t>-1</a:t>
            </a:r>
            <a:r>
              <a:rPr lang="en-US" sz="1200" b="1" dirty="0"/>
              <a:t> – 10</a:t>
            </a:r>
            <a:r>
              <a:rPr lang="en-US" sz="1200" b="1" baseline="30000" dirty="0"/>
              <a:t>0</a:t>
            </a:r>
            <a:r>
              <a:rPr lang="en-US" sz="1200" b="1" dirty="0"/>
              <a:t> /s</a:t>
            </a:r>
          </a:p>
          <a:p>
            <a:r>
              <a:rPr lang="en-US" sz="1200" b="1" dirty="0"/>
              <a:t>10</a:t>
            </a:r>
            <a:r>
              <a:rPr lang="en-US" sz="1200" b="1" baseline="30000" dirty="0"/>
              <a:t>0</a:t>
            </a:r>
            <a:r>
              <a:rPr lang="en-US" sz="1200" b="1" dirty="0"/>
              <a:t> – 10</a:t>
            </a:r>
            <a:r>
              <a:rPr lang="en-US" sz="1200" b="1" baseline="30000" dirty="0"/>
              <a:t>1</a:t>
            </a:r>
            <a:r>
              <a:rPr lang="en-US" sz="1200" b="1" dirty="0"/>
              <a:t> /s</a:t>
            </a:r>
          </a:p>
          <a:p>
            <a:r>
              <a:rPr lang="en-US" sz="1200" b="1" dirty="0"/>
              <a:t>10</a:t>
            </a:r>
            <a:r>
              <a:rPr lang="en-US" sz="1200" b="1" baseline="30000" dirty="0"/>
              <a:t>1</a:t>
            </a:r>
            <a:r>
              <a:rPr lang="en-US" sz="1200" b="1" dirty="0"/>
              <a:t> – 10</a:t>
            </a:r>
            <a:r>
              <a:rPr lang="en-US" sz="1200" b="1" baseline="30000" dirty="0"/>
              <a:t>2</a:t>
            </a:r>
            <a:r>
              <a:rPr lang="en-US" sz="1200" b="1" dirty="0"/>
              <a:t> /s</a:t>
            </a:r>
          </a:p>
          <a:p>
            <a:r>
              <a:rPr lang="en-US" sz="1200" b="1" dirty="0"/>
              <a:t>10</a:t>
            </a:r>
            <a:r>
              <a:rPr lang="en-US" sz="1200" b="1" baseline="30000" dirty="0"/>
              <a:t>2</a:t>
            </a:r>
            <a:r>
              <a:rPr lang="en-US" sz="1200" b="1" dirty="0"/>
              <a:t> – 10</a:t>
            </a:r>
            <a:r>
              <a:rPr lang="en-US" sz="1200" b="1" baseline="30000" dirty="0"/>
              <a:t>3</a:t>
            </a:r>
            <a:r>
              <a:rPr lang="en-US" sz="1200" b="1" dirty="0"/>
              <a:t> /s</a:t>
            </a:r>
          </a:p>
          <a:p>
            <a:r>
              <a:rPr lang="en-US" sz="1200" b="1" dirty="0"/>
              <a:t>10</a:t>
            </a:r>
            <a:r>
              <a:rPr lang="en-US" sz="1200" b="1" baseline="30000" dirty="0"/>
              <a:t>3</a:t>
            </a:r>
            <a:r>
              <a:rPr lang="en-US" sz="1200" b="1" dirty="0"/>
              <a:t> – 10</a:t>
            </a:r>
            <a:r>
              <a:rPr lang="en-US" sz="1200" b="1" baseline="30000" dirty="0"/>
              <a:t>4</a:t>
            </a:r>
            <a:r>
              <a:rPr lang="en-US" sz="1200" b="1" dirty="0"/>
              <a:t> /s</a:t>
            </a:r>
          </a:p>
          <a:p>
            <a:r>
              <a:rPr lang="en-US" sz="1200" b="1" dirty="0"/>
              <a:t>10</a:t>
            </a:r>
            <a:r>
              <a:rPr lang="en-US" sz="1200" b="1" baseline="30000" dirty="0"/>
              <a:t>4</a:t>
            </a:r>
            <a:r>
              <a:rPr lang="en-US" sz="1200" b="1" dirty="0"/>
              <a:t> – 10</a:t>
            </a:r>
            <a:r>
              <a:rPr lang="en-US" sz="1200" b="1" baseline="30000" dirty="0"/>
              <a:t>5</a:t>
            </a:r>
            <a:r>
              <a:rPr lang="en-US" sz="1200" b="1" dirty="0"/>
              <a:t> /s</a:t>
            </a:r>
          </a:p>
          <a:p>
            <a:r>
              <a:rPr lang="en-US" sz="1200" b="1" dirty="0"/>
              <a:t>&gt; 10</a:t>
            </a:r>
            <a:r>
              <a:rPr lang="en-US" sz="1200" b="1" baseline="30000" dirty="0"/>
              <a:t>5</a:t>
            </a:r>
            <a:r>
              <a:rPr lang="en-US" sz="1200" b="1" dirty="0"/>
              <a:t> /s</a:t>
            </a:r>
          </a:p>
        </p:txBody>
      </p:sp>
    </p:spTree>
    <p:extLst>
      <p:ext uri="{BB962C8B-B14F-4D97-AF65-F5344CB8AC3E}">
        <p14:creationId xmlns:p14="http://schemas.microsoft.com/office/powerpoint/2010/main" val="10661784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5200" y="2427069"/>
            <a:ext cx="7646400" cy="838800"/>
          </a:xfrm>
          <a:prstGeom prst="rect">
            <a:avLst/>
          </a:prstGeom>
          <a:solidFill>
            <a:schemeClr val="bg2">
              <a:lumMod val="40000"/>
              <a:lumOff val="6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44034" name="Rectangle 6"/>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1F497D"/>
              </a:buClr>
              <a:buFont typeface="Wingdings" pitchFamily="2" charset="2"/>
              <a:buChar char="§"/>
              <a:defRPr>
                <a:solidFill>
                  <a:schemeClr val="tx1"/>
                </a:solidFill>
                <a:latin typeface="Calibri" pitchFamily="34" charset="0"/>
              </a:defRPr>
            </a:lvl1pPr>
            <a:lvl2pPr marL="557213" indent="-214313" eaLnBrk="0" hangingPunct="0">
              <a:spcBef>
                <a:spcPct val="20000"/>
              </a:spcBef>
              <a:buClr>
                <a:srgbClr val="1F497D"/>
              </a:buClr>
              <a:buChar char="–"/>
              <a:defRPr sz="1200">
                <a:solidFill>
                  <a:schemeClr val="tx1"/>
                </a:solidFill>
                <a:latin typeface="Calibri" pitchFamily="34" charset="0"/>
              </a:defRPr>
            </a:lvl2pPr>
            <a:lvl3pPr marL="857250" indent="-171450" eaLnBrk="0" hangingPunct="0">
              <a:spcBef>
                <a:spcPct val="20000"/>
              </a:spcBef>
              <a:buClr>
                <a:srgbClr val="1F497D"/>
              </a:buClr>
              <a:buChar char="•"/>
              <a:defRPr sz="1050">
                <a:solidFill>
                  <a:schemeClr val="tx1"/>
                </a:solidFill>
                <a:latin typeface="Calibri" pitchFamily="34" charset="0"/>
              </a:defRPr>
            </a:lvl3pPr>
            <a:lvl4pPr marL="1200150" indent="-171450" eaLnBrk="0" hangingPunct="0">
              <a:spcBef>
                <a:spcPct val="20000"/>
              </a:spcBef>
              <a:buClr>
                <a:srgbClr val="1F497D"/>
              </a:buClr>
              <a:buChar char="–"/>
              <a:defRPr sz="1050">
                <a:solidFill>
                  <a:schemeClr val="tx1"/>
                </a:solidFill>
                <a:latin typeface="Calibri" pitchFamily="34" charset="0"/>
              </a:defRPr>
            </a:lvl4pPr>
            <a:lvl5pPr marL="1543050" indent="-171450" eaLnBrk="0" hangingPunct="0">
              <a:spcBef>
                <a:spcPct val="20000"/>
              </a:spcBef>
              <a:buClr>
                <a:srgbClr val="1F497D"/>
              </a:buClr>
              <a:buFont typeface="Arial" pitchFamily="34" charset="0"/>
              <a:buChar char="»"/>
              <a:defRPr sz="1050">
                <a:solidFill>
                  <a:schemeClr val="tx1"/>
                </a:solidFill>
                <a:latin typeface="Calibri" pitchFamily="34" charset="0"/>
              </a:defRPr>
            </a:lvl5pPr>
            <a:lvl6pPr marL="1885950" indent="-171450" eaLnBrk="0" fontAlgn="base" hangingPunct="0">
              <a:spcBef>
                <a:spcPct val="20000"/>
              </a:spcBef>
              <a:spcAft>
                <a:spcPct val="0"/>
              </a:spcAft>
              <a:buClr>
                <a:srgbClr val="1F497D"/>
              </a:buClr>
              <a:buFont typeface="Arial" pitchFamily="34" charset="0"/>
              <a:buChar char="»"/>
              <a:defRPr sz="1050">
                <a:solidFill>
                  <a:schemeClr val="tx1"/>
                </a:solidFill>
                <a:latin typeface="Calibri" pitchFamily="34" charset="0"/>
              </a:defRPr>
            </a:lvl6pPr>
            <a:lvl7pPr marL="2228850" indent="-171450" eaLnBrk="0" fontAlgn="base" hangingPunct="0">
              <a:spcBef>
                <a:spcPct val="20000"/>
              </a:spcBef>
              <a:spcAft>
                <a:spcPct val="0"/>
              </a:spcAft>
              <a:buClr>
                <a:srgbClr val="1F497D"/>
              </a:buClr>
              <a:buFont typeface="Arial" pitchFamily="34" charset="0"/>
              <a:buChar char="»"/>
              <a:defRPr sz="1050">
                <a:solidFill>
                  <a:schemeClr val="tx1"/>
                </a:solidFill>
                <a:latin typeface="Calibri" pitchFamily="34" charset="0"/>
              </a:defRPr>
            </a:lvl7pPr>
            <a:lvl8pPr marL="2571750" indent="-171450" eaLnBrk="0" fontAlgn="base" hangingPunct="0">
              <a:spcBef>
                <a:spcPct val="20000"/>
              </a:spcBef>
              <a:spcAft>
                <a:spcPct val="0"/>
              </a:spcAft>
              <a:buClr>
                <a:srgbClr val="1F497D"/>
              </a:buClr>
              <a:buFont typeface="Arial" pitchFamily="34" charset="0"/>
              <a:buChar char="»"/>
              <a:defRPr sz="1050">
                <a:solidFill>
                  <a:schemeClr val="tx1"/>
                </a:solidFill>
                <a:latin typeface="Calibri" pitchFamily="34" charset="0"/>
              </a:defRPr>
            </a:lvl8pPr>
            <a:lvl9pPr marL="2914650" indent="-171450" eaLnBrk="0" fontAlgn="base" hangingPunct="0">
              <a:spcBef>
                <a:spcPct val="20000"/>
              </a:spcBef>
              <a:spcAft>
                <a:spcPct val="0"/>
              </a:spcAft>
              <a:buClr>
                <a:srgbClr val="1F497D"/>
              </a:buClr>
              <a:buFont typeface="Arial" pitchFamily="34" charset="0"/>
              <a:buChar char="»"/>
              <a:defRPr sz="1050">
                <a:solidFill>
                  <a:schemeClr val="tx1"/>
                </a:solidFill>
                <a:latin typeface="Calibri" pitchFamily="34" charset="0"/>
              </a:defRPr>
            </a:lvl9pPr>
          </a:lstStyle>
          <a:p>
            <a:pPr eaLnBrk="1" hangingPunct="1">
              <a:spcBef>
                <a:spcPct val="0"/>
              </a:spcBef>
              <a:buClrTx/>
              <a:buFontTx/>
              <a:buNone/>
            </a:pPr>
            <a:fld id="{2256FB66-FA10-4C1B-A09B-613E9FD2B669}" type="slidenum">
              <a:rPr lang="en-US" altLang="en-US" smtClean="0"/>
              <a:pPr eaLnBrk="1" hangingPunct="1">
                <a:spcBef>
                  <a:spcPct val="0"/>
                </a:spcBef>
                <a:buClrTx/>
                <a:buFontTx/>
                <a:buNone/>
              </a:pPr>
              <a:t>28</a:t>
            </a:fld>
            <a:endParaRPr lang="en-US" altLang="en-US"/>
          </a:p>
        </p:txBody>
      </p:sp>
      <p:sp>
        <p:nvSpPr>
          <p:cNvPr id="44036" name="Rectangle 2"/>
          <p:cNvSpPr>
            <a:spLocks noGrp="1" noChangeArrowheads="1"/>
          </p:cNvSpPr>
          <p:nvPr>
            <p:ph type="title"/>
          </p:nvPr>
        </p:nvSpPr>
        <p:spPr>
          <a:xfrm>
            <a:off x="1203562" y="80721"/>
            <a:ext cx="6279676" cy="409699"/>
          </a:xfrm>
        </p:spPr>
        <p:txBody>
          <a:bodyPr/>
          <a:lstStyle/>
          <a:p>
            <a:r>
              <a:rPr lang="en-US" altLang="en-US" dirty="0"/>
              <a:t>Outlook</a:t>
            </a:r>
          </a:p>
        </p:txBody>
      </p:sp>
      <p:sp>
        <p:nvSpPr>
          <p:cNvPr id="44037" name="Rectangle 3"/>
          <p:cNvSpPr>
            <a:spLocks noGrp="1" noChangeArrowheads="1"/>
          </p:cNvSpPr>
          <p:nvPr>
            <p:ph type="body" idx="1"/>
          </p:nvPr>
        </p:nvSpPr>
        <p:spPr>
          <a:xfrm>
            <a:off x="496800" y="572284"/>
            <a:ext cx="7804800" cy="3709571"/>
          </a:xfrm>
        </p:spPr>
        <p:txBody>
          <a:bodyPr/>
          <a:lstStyle/>
          <a:p>
            <a:r>
              <a:rPr lang="en-US" altLang="en-US" sz="1400" dirty="0"/>
              <a:t>ATLAS is the DOE nuclear physics stable beam national user facility</a:t>
            </a:r>
          </a:p>
          <a:p>
            <a:pPr lvl="1"/>
            <a:r>
              <a:rPr lang="en-US" altLang="en-US" sz="1400" dirty="0"/>
              <a:t>Running reliably and logging in a large number of operating hours</a:t>
            </a:r>
            <a:endParaRPr lang="en-US" altLang="en-US" sz="1400" dirty="0">
              <a:solidFill>
                <a:srgbClr val="0070C0"/>
              </a:solidFill>
            </a:endParaRPr>
          </a:p>
          <a:p>
            <a:pPr lvl="1"/>
            <a:r>
              <a:rPr lang="en-US" altLang="en-US" sz="1400" dirty="0"/>
              <a:t>Accomplishing its current science goals</a:t>
            </a:r>
          </a:p>
          <a:p>
            <a:pPr lvl="1"/>
            <a:r>
              <a:rPr lang="en-US" altLang="en-US" sz="1400" dirty="0"/>
              <a:t>Demand for beamtime remains high and is increasing</a:t>
            </a:r>
          </a:p>
          <a:p>
            <a:pPr marL="213122" lvl="1" indent="0">
              <a:buNone/>
            </a:pPr>
            <a:endParaRPr lang="en-US" altLang="en-US" sz="1400" dirty="0"/>
          </a:p>
          <a:p>
            <a:r>
              <a:rPr lang="en-US" altLang="en-US" sz="1400" dirty="0"/>
              <a:t>ATLAS, with the help of the community, has developed a coherent upgrade program to add accelerator and experimental capabilities that build on each other to provide new capabilities to better address the community’s evolving science goals</a:t>
            </a:r>
          </a:p>
          <a:p>
            <a:endParaRPr lang="en-US" altLang="en-US" sz="1400" dirty="0"/>
          </a:p>
          <a:p>
            <a:pPr marL="284162" lvl="1" indent="0" algn="ctr">
              <a:buNone/>
            </a:pPr>
            <a:r>
              <a:rPr lang="en-US" altLang="en-US" sz="1400" dirty="0"/>
              <a:t>The new equipment and capabilities are seeing a lot of use and producing the science they were designed for</a:t>
            </a:r>
          </a:p>
          <a:p>
            <a:pPr lvl="1"/>
            <a:endParaRPr lang="en-US" altLang="en-US" sz="1400" dirty="0"/>
          </a:p>
          <a:p>
            <a:pPr lvl="2">
              <a:buFontTx/>
              <a:buNone/>
            </a:pPr>
            <a:endParaRPr lang="en-US" altLang="en-US" sz="1400" dirty="0">
              <a:solidFill>
                <a:srgbClr val="00609C"/>
              </a:solidFill>
            </a:endParaRPr>
          </a:p>
          <a:p>
            <a:r>
              <a:rPr lang="en-US" altLang="en-US" sz="1400" dirty="0"/>
              <a:t>ATLAS is working to put in place the remaining elements of this plan while continuing to provide operating hours and world leading capabilities to its users. </a:t>
            </a:r>
            <a:r>
              <a:rPr lang="en-US" altLang="en-US" sz="1400" dirty="0">
                <a:solidFill>
                  <a:srgbClr val="00609C"/>
                </a:solidFill>
              </a:rPr>
              <a:t>This plan allows for the construction of </a:t>
            </a:r>
            <a:r>
              <a:rPr lang="en-US" altLang="en-US" sz="1400" dirty="0" err="1">
                <a:solidFill>
                  <a:srgbClr val="00609C"/>
                </a:solidFill>
              </a:rPr>
              <a:t>nuCARIBU</a:t>
            </a:r>
            <a:r>
              <a:rPr lang="en-US" altLang="en-US" sz="1400" dirty="0">
                <a:solidFill>
                  <a:srgbClr val="00609C"/>
                </a:solidFill>
              </a:rPr>
              <a:t>, the N=126 factory and the AMUU, uniquely positioning ATLAS to serve the nuclear physics community in the coming decade. </a:t>
            </a:r>
            <a:endParaRPr lang="en-US" altLang="en-US" sz="1400" b="1" dirty="0">
              <a:solidFill>
                <a:srgbClr val="00609C"/>
              </a:solidFill>
            </a:endParaRPr>
          </a:p>
          <a:p>
            <a:endParaRPr lang="en-US" altLang="en-US" b="1" dirty="0">
              <a:solidFill>
                <a:srgbClr val="FF0000"/>
              </a:solidFill>
            </a:endParaRPr>
          </a:p>
          <a:p>
            <a:endParaRPr lang="en-US" altLang="en-US" sz="1200" dirty="0"/>
          </a:p>
        </p:txBody>
      </p:sp>
    </p:spTree>
    <p:extLst>
      <p:ext uri="{BB962C8B-B14F-4D97-AF65-F5344CB8AC3E}">
        <p14:creationId xmlns:p14="http://schemas.microsoft.com/office/powerpoint/2010/main" val="15314217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7043450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549" y="0"/>
            <a:ext cx="8372901" cy="621711"/>
          </a:xfrm>
        </p:spPr>
        <p:txBody>
          <a:bodyPr/>
          <a:lstStyle/>
          <a:p>
            <a:r>
              <a:rPr lang="en-US" dirty="0"/>
              <a:t>Instruments requested by users</a:t>
            </a:r>
          </a:p>
        </p:txBody>
      </p:sp>
      <p:sp>
        <p:nvSpPr>
          <p:cNvPr id="4" name="Slide Number Placeholder 3"/>
          <p:cNvSpPr>
            <a:spLocks noGrp="1"/>
          </p:cNvSpPr>
          <p:nvPr>
            <p:ph type="sldNum" sz="quarter" idx="13"/>
          </p:nvPr>
        </p:nvSpPr>
        <p:spPr/>
        <p:txBody>
          <a:bodyPr/>
          <a:lstStyle/>
          <a:p>
            <a:fld id="{AEFAAC5A-9C4F-4278-920D-DF2BAB595749}" type="slidenum">
              <a:rPr lang="en-US" smtClean="0"/>
              <a:pPr/>
              <a:t>30</a:t>
            </a:fld>
            <a:endParaRPr lang="en-US" dirty="0"/>
          </a:p>
        </p:txBody>
      </p:sp>
      <p:pic>
        <p:nvPicPr>
          <p:cNvPr id="3" name="Picture 2">
            <a:extLst>
              <a:ext uri="{FF2B5EF4-FFF2-40B4-BE49-F238E27FC236}">
                <a16:creationId xmlns:a16="http://schemas.microsoft.com/office/drawing/2014/main" id="{C1D8F125-568E-4BF4-8218-4B21B5014096}"/>
              </a:ext>
            </a:extLst>
          </p:cNvPr>
          <p:cNvPicPr>
            <a:picLocks noChangeAspect="1"/>
          </p:cNvPicPr>
          <p:nvPr/>
        </p:nvPicPr>
        <p:blipFill>
          <a:blip r:embed="rId3"/>
          <a:stretch>
            <a:fillRect/>
          </a:stretch>
        </p:blipFill>
        <p:spPr>
          <a:xfrm>
            <a:off x="235239" y="654310"/>
            <a:ext cx="3551758" cy="2196171"/>
          </a:xfrm>
          <a:prstGeom prst="rect">
            <a:avLst/>
          </a:prstGeom>
        </p:spPr>
      </p:pic>
      <p:pic>
        <p:nvPicPr>
          <p:cNvPr id="5" name="Picture 4">
            <a:extLst>
              <a:ext uri="{FF2B5EF4-FFF2-40B4-BE49-F238E27FC236}">
                <a16:creationId xmlns:a16="http://schemas.microsoft.com/office/drawing/2014/main" id="{549A21CF-4B46-494A-B5F8-8890803FA370}"/>
              </a:ext>
            </a:extLst>
          </p:cNvPr>
          <p:cNvPicPr>
            <a:picLocks noChangeAspect="1"/>
          </p:cNvPicPr>
          <p:nvPr/>
        </p:nvPicPr>
        <p:blipFill>
          <a:blip r:embed="rId4"/>
          <a:stretch>
            <a:fillRect/>
          </a:stretch>
        </p:blipFill>
        <p:spPr>
          <a:xfrm>
            <a:off x="2396227" y="2438791"/>
            <a:ext cx="3551758" cy="2196171"/>
          </a:xfrm>
          <a:prstGeom prst="rect">
            <a:avLst/>
          </a:prstGeom>
        </p:spPr>
      </p:pic>
      <p:pic>
        <p:nvPicPr>
          <p:cNvPr id="7" name="Picture 6">
            <a:extLst>
              <a:ext uri="{FF2B5EF4-FFF2-40B4-BE49-F238E27FC236}">
                <a16:creationId xmlns:a16="http://schemas.microsoft.com/office/drawing/2014/main" id="{A11E5D89-4593-AA19-7905-F861FEA0383F}"/>
              </a:ext>
            </a:extLst>
          </p:cNvPr>
          <p:cNvPicPr>
            <a:picLocks noChangeAspect="1"/>
          </p:cNvPicPr>
          <p:nvPr/>
        </p:nvPicPr>
        <p:blipFill>
          <a:blip r:embed="rId5"/>
          <a:stretch>
            <a:fillRect/>
          </a:stretch>
        </p:blipFill>
        <p:spPr>
          <a:xfrm>
            <a:off x="5536697" y="674294"/>
            <a:ext cx="3221753" cy="2620551"/>
          </a:xfrm>
          <a:prstGeom prst="rect">
            <a:avLst/>
          </a:prstGeom>
        </p:spPr>
      </p:pic>
    </p:spTree>
    <p:extLst>
      <p:ext uri="{BB962C8B-B14F-4D97-AF65-F5344CB8AC3E}">
        <p14:creationId xmlns:p14="http://schemas.microsoft.com/office/powerpoint/2010/main" val="21824305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205978"/>
            <a:ext cx="6279676" cy="331904"/>
          </a:xfrm>
        </p:spPr>
        <p:txBody>
          <a:bodyPr/>
          <a:lstStyle/>
          <a:p>
            <a:r>
              <a:rPr lang="en-US" dirty="0"/>
              <a:t>Physics reach of ATLAS</a:t>
            </a:r>
          </a:p>
        </p:txBody>
      </p:sp>
      <p:pic>
        <p:nvPicPr>
          <p:cNvPr id="5" name="Content Placeholder 4"/>
          <p:cNvPicPr>
            <a:picLocks noGrp="1" noChangeAspect="1"/>
          </p:cNvPicPr>
          <p:nvPr>
            <p:ph idx="1"/>
          </p:nvPr>
        </p:nvPicPr>
        <p:blipFill>
          <a:blip r:embed="rId2"/>
          <a:stretch>
            <a:fillRect/>
          </a:stretch>
        </p:blipFill>
        <p:spPr>
          <a:xfrm>
            <a:off x="1540200" y="739589"/>
            <a:ext cx="6268250" cy="3994473"/>
          </a:xfrm>
          <a:prstGeom prst="rect">
            <a:avLst/>
          </a:prstGeom>
        </p:spPr>
      </p:pic>
      <p:sp>
        <p:nvSpPr>
          <p:cNvPr id="4" name="Slide Number Placeholder 3"/>
          <p:cNvSpPr>
            <a:spLocks noGrp="1"/>
          </p:cNvSpPr>
          <p:nvPr>
            <p:ph type="sldNum" sz="quarter" idx="10"/>
          </p:nvPr>
        </p:nvSpPr>
        <p:spPr/>
        <p:txBody>
          <a:bodyPr/>
          <a:lstStyle/>
          <a:p>
            <a:pPr>
              <a:defRPr/>
            </a:pPr>
            <a:fld id="{E883EBC2-ECBC-4C99-8766-F068AA5AAF49}" type="slidenum">
              <a:rPr lang="en-US" smtClean="0"/>
              <a:pPr>
                <a:defRPr/>
              </a:pPr>
              <a:t>31</a:t>
            </a:fld>
            <a:endParaRPr lang="en-US"/>
          </a:p>
        </p:txBody>
      </p:sp>
    </p:spTree>
    <p:extLst>
      <p:ext uri="{BB962C8B-B14F-4D97-AF65-F5344CB8AC3E}">
        <p14:creationId xmlns:p14="http://schemas.microsoft.com/office/powerpoint/2010/main" val="24815132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7"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1F497D"/>
              </a:buClr>
              <a:buFont typeface="Wingdings" pitchFamily="2" charset="2"/>
              <a:buChar char="§"/>
              <a:defRPr>
                <a:solidFill>
                  <a:schemeClr val="tx1"/>
                </a:solidFill>
                <a:latin typeface="Calibri" pitchFamily="34" charset="0"/>
              </a:defRPr>
            </a:lvl1pPr>
            <a:lvl2pPr marL="417910" indent="-160735" eaLnBrk="0" hangingPunct="0">
              <a:spcBef>
                <a:spcPct val="20000"/>
              </a:spcBef>
              <a:buClr>
                <a:srgbClr val="1F497D"/>
              </a:buClr>
              <a:buChar char="–"/>
              <a:defRPr sz="900">
                <a:solidFill>
                  <a:schemeClr val="tx1"/>
                </a:solidFill>
                <a:latin typeface="Calibri" pitchFamily="34" charset="0"/>
              </a:defRPr>
            </a:lvl2pPr>
            <a:lvl3pPr marL="642938" indent="-128588" eaLnBrk="0" hangingPunct="0">
              <a:spcBef>
                <a:spcPct val="20000"/>
              </a:spcBef>
              <a:buClr>
                <a:srgbClr val="1F497D"/>
              </a:buClr>
              <a:buChar char="•"/>
              <a:defRPr sz="788">
                <a:solidFill>
                  <a:schemeClr val="tx1"/>
                </a:solidFill>
                <a:latin typeface="Calibri" pitchFamily="34" charset="0"/>
              </a:defRPr>
            </a:lvl3pPr>
            <a:lvl4pPr marL="900113" indent="-128588" eaLnBrk="0" hangingPunct="0">
              <a:spcBef>
                <a:spcPct val="20000"/>
              </a:spcBef>
              <a:buClr>
                <a:srgbClr val="1F497D"/>
              </a:buClr>
              <a:buChar char="–"/>
              <a:defRPr sz="788">
                <a:solidFill>
                  <a:schemeClr val="tx1"/>
                </a:solidFill>
                <a:latin typeface="Calibri" pitchFamily="34" charset="0"/>
              </a:defRPr>
            </a:lvl4pPr>
            <a:lvl5pPr marL="1157288" indent="-128588" eaLnBrk="0" hangingPunct="0">
              <a:spcBef>
                <a:spcPct val="20000"/>
              </a:spcBef>
              <a:buClr>
                <a:srgbClr val="1F497D"/>
              </a:buClr>
              <a:buFont typeface="Arial" pitchFamily="34" charset="0"/>
              <a:buChar char="»"/>
              <a:defRPr sz="788">
                <a:solidFill>
                  <a:schemeClr val="tx1"/>
                </a:solidFill>
                <a:latin typeface="Calibri" pitchFamily="34" charset="0"/>
              </a:defRPr>
            </a:lvl5pPr>
            <a:lvl6pPr marL="1414463" indent="-128588" eaLnBrk="0" fontAlgn="base" hangingPunct="0">
              <a:spcBef>
                <a:spcPct val="20000"/>
              </a:spcBef>
              <a:spcAft>
                <a:spcPct val="0"/>
              </a:spcAft>
              <a:buClr>
                <a:srgbClr val="1F497D"/>
              </a:buClr>
              <a:buFont typeface="Arial" pitchFamily="34" charset="0"/>
              <a:buChar char="»"/>
              <a:defRPr sz="788">
                <a:solidFill>
                  <a:schemeClr val="tx1"/>
                </a:solidFill>
                <a:latin typeface="Calibri" pitchFamily="34" charset="0"/>
              </a:defRPr>
            </a:lvl6pPr>
            <a:lvl7pPr marL="1671638" indent="-128588" eaLnBrk="0" fontAlgn="base" hangingPunct="0">
              <a:spcBef>
                <a:spcPct val="20000"/>
              </a:spcBef>
              <a:spcAft>
                <a:spcPct val="0"/>
              </a:spcAft>
              <a:buClr>
                <a:srgbClr val="1F497D"/>
              </a:buClr>
              <a:buFont typeface="Arial" pitchFamily="34" charset="0"/>
              <a:buChar char="»"/>
              <a:defRPr sz="788">
                <a:solidFill>
                  <a:schemeClr val="tx1"/>
                </a:solidFill>
                <a:latin typeface="Calibri" pitchFamily="34" charset="0"/>
              </a:defRPr>
            </a:lvl7pPr>
            <a:lvl8pPr marL="1928813" indent="-128588" eaLnBrk="0" fontAlgn="base" hangingPunct="0">
              <a:spcBef>
                <a:spcPct val="20000"/>
              </a:spcBef>
              <a:spcAft>
                <a:spcPct val="0"/>
              </a:spcAft>
              <a:buClr>
                <a:srgbClr val="1F497D"/>
              </a:buClr>
              <a:buFont typeface="Arial" pitchFamily="34" charset="0"/>
              <a:buChar char="»"/>
              <a:defRPr sz="788">
                <a:solidFill>
                  <a:schemeClr val="tx1"/>
                </a:solidFill>
                <a:latin typeface="Calibri" pitchFamily="34" charset="0"/>
              </a:defRPr>
            </a:lvl8pPr>
            <a:lvl9pPr marL="2185988" indent="-128588" eaLnBrk="0" fontAlgn="base" hangingPunct="0">
              <a:spcBef>
                <a:spcPct val="20000"/>
              </a:spcBef>
              <a:spcAft>
                <a:spcPct val="0"/>
              </a:spcAft>
              <a:buClr>
                <a:srgbClr val="1F497D"/>
              </a:buClr>
              <a:buFont typeface="Arial" pitchFamily="34" charset="0"/>
              <a:buChar char="»"/>
              <a:defRPr sz="788">
                <a:solidFill>
                  <a:schemeClr val="tx1"/>
                </a:solidFill>
                <a:latin typeface="Calibri" pitchFamily="34" charset="0"/>
              </a:defRPr>
            </a:lvl9pPr>
          </a:lstStyle>
          <a:p>
            <a:pPr eaLnBrk="1" hangingPunct="1">
              <a:spcBef>
                <a:spcPct val="0"/>
              </a:spcBef>
              <a:buClrTx/>
              <a:buFontTx/>
              <a:buNone/>
            </a:pPr>
            <a:fld id="{01103798-0FA4-4CDF-8C7B-90A5D7756616}" type="slidenum">
              <a:rPr lang="en-US" altLang="en-US" smtClean="0">
                <a:solidFill>
                  <a:schemeClr val="tx1">
                    <a:lumMod val="50000"/>
                  </a:schemeClr>
                </a:solidFill>
                <a:latin typeface="+mn-lt"/>
              </a:rPr>
              <a:pPr eaLnBrk="1" hangingPunct="1">
                <a:spcBef>
                  <a:spcPct val="0"/>
                </a:spcBef>
                <a:buClrTx/>
                <a:buFontTx/>
                <a:buNone/>
              </a:pPr>
              <a:t>32</a:t>
            </a:fld>
            <a:endParaRPr lang="en-US" altLang="en-US">
              <a:solidFill>
                <a:schemeClr val="tx1">
                  <a:lumMod val="50000"/>
                </a:schemeClr>
              </a:solidFill>
              <a:latin typeface="+mn-lt"/>
            </a:endParaRPr>
          </a:p>
        </p:txBody>
      </p:sp>
      <p:sp>
        <p:nvSpPr>
          <p:cNvPr id="35" name="Rectangle 2"/>
          <p:cNvSpPr txBox="1">
            <a:spLocks noChangeArrowheads="1"/>
          </p:cNvSpPr>
          <p:nvPr/>
        </p:nvSpPr>
        <p:spPr>
          <a:xfrm>
            <a:off x="1330212" y="345714"/>
            <a:ext cx="4629150" cy="247286"/>
          </a:xfrm>
          <a:prstGeom prst="rect">
            <a:avLst/>
          </a:prstGeom>
        </p:spPr>
        <p:txBody>
          <a:bodyPr vert="horz" lIns="0" tIns="0" rIns="0" bIns="0" rtlCol="0" anchor="b">
            <a:noAutofit/>
          </a:bodyPr>
          <a:lstStyle>
            <a:lvl1pPr algn="l" defTabSz="457200" rtl="0" eaLnBrk="1" latinLnBrk="0" hangingPunct="1">
              <a:lnSpc>
                <a:spcPct val="95000"/>
              </a:lnSpc>
              <a:spcBef>
                <a:spcPct val="0"/>
              </a:spcBef>
              <a:buNone/>
              <a:defRPr sz="2800" b="1" i="0" kern="1200" cap="all" baseline="0">
                <a:solidFill>
                  <a:schemeClr val="tx1">
                    <a:lumMod val="50000"/>
                  </a:schemeClr>
                </a:solidFill>
                <a:latin typeface="+mj-lt"/>
                <a:ea typeface="+mj-ea"/>
                <a:cs typeface="+mj-cs"/>
              </a:defRPr>
            </a:lvl1pPr>
          </a:lstStyle>
          <a:p>
            <a:r>
              <a:rPr lang="en-US" altLang="en-US" sz="2400" dirty="0"/>
              <a:t>PAC membership</a:t>
            </a:r>
          </a:p>
        </p:txBody>
      </p:sp>
      <p:sp>
        <p:nvSpPr>
          <p:cNvPr id="36" name="Rectangle 10"/>
          <p:cNvSpPr txBox="1">
            <a:spLocks noChangeArrowheads="1"/>
          </p:cNvSpPr>
          <p:nvPr/>
        </p:nvSpPr>
        <p:spPr>
          <a:xfrm>
            <a:off x="788501" y="713208"/>
            <a:ext cx="7587747" cy="1079600"/>
          </a:xfrm>
          <a:prstGeom prst="rect">
            <a:avLst/>
          </a:prstGeom>
        </p:spPr>
        <p:txBody>
          <a:bodyPr vert="horz" lIns="0" tIns="0" rIns="0" bIns="25718" rtlCol="0">
            <a:noAutofit/>
          </a:bodyPr>
          <a:lstStyle>
            <a:lvl1pPr marL="173038" indent="-173038" algn="l" defTabSz="457200" rtl="0" eaLnBrk="1" latinLnBrk="0" hangingPunct="1">
              <a:spcBef>
                <a:spcPts val="600"/>
              </a:spcBef>
              <a:spcAft>
                <a:spcPts val="0"/>
              </a:spcAft>
              <a:buFont typeface="Wingdings" pitchFamily="2" charset="2"/>
              <a:buChar char="§"/>
              <a:defRPr sz="1800" kern="1200" baseline="0">
                <a:solidFill>
                  <a:schemeClr val="tx1">
                    <a:lumMod val="50000"/>
                  </a:schemeClr>
                </a:solidFill>
                <a:latin typeface="+mn-lt"/>
                <a:ea typeface="+mn-ea"/>
                <a:cs typeface="+mn-cs"/>
              </a:defRPr>
            </a:lvl1pPr>
            <a:lvl2pPr marL="520700" indent="-236538" algn="l" defTabSz="457200" rtl="0" eaLnBrk="1" latinLnBrk="0" hangingPunct="1">
              <a:spcBef>
                <a:spcPts val="0"/>
              </a:spcBef>
              <a:spcAft>
                <a:spcPts val="0"/>
              </a:spcAft>
              <a:buFont typeface="Arial"/>
              <a:buChar char="–"/>
              <a:defRPr sz="1800" kern="1200">
                <a:solidFill>
                  <a:schemeClr val="tx1">
                    <a:lumMod val="50000"/>
                  </a:schemeClr>
                </a:solidFill>
                <a:latin typeface="+mn-lt"/>
                <a:ea typeface="+mn-ea"/>
                <a:cs typeface="+mn-cs"/>
              </a:defRPr>
            </a:lvl2pPr>
            <a:lvl3pPr marL="803275" indent="-187325" algn="l" defTabSz="457200" rtl="0" eaLnBrk="1" latinLnBrk="0" hangingPunct="1">
              <a:spcBef>
                <a:spcPts val="0"/>
              </a:spcBef>
              <a:spcAft>
                <a:spcPts val="0"/>
              </a:spcAft>
              <a:buFont typeface="Arial"/>
              <a:buChar char="•"/>
              <a:defRPr sz="1800" kern="1200">
                <a:solidFill>
                  <a:schemeClr val="tx1">
                    <a:lumMod val="50000"/>
                  </a:schemeClr>
                </a:solidFill>
                <a:latin typeface="+mn-lt"/>
                <a:ea typeface="+mn-ea"/>
                <a:cs typeface="+mn-cs"/>
              </a:defRPr>
            </a:lvl3pPr>
            <a:lvl4pPr marL="1087438" indent="-171450" algn="l" defTabSz="457200" rtl="0" eaLnBrk="1" latinLnBrk="0" hangingPunct="1">
              <a:spcBef>
                <a:spcPts val="0"/>
              </a:spcBef>
              <a:spcAft>
                <a:spcPts val="0"/>
              </a:spcAft>
              <a:buFont typeface="Arial"/>
              <a:buChar char="–"/>
              <a:defRPr sz="1600" kern="1200">
                <a:solidFill>
                  <a:schemeClr val="tx1">
                    <a:lumMod val="50000"/>
                  </a:schemeClr>
                </a:solidFill>
                <a:latin typeface="+mn-lt"/>
                <a:ea typeface="+mn-ea"/>
                <a:cs typeface="+mn-cs"/>
              </a:defRPr>
            </a:lvl4pPr>
            <a:lvl5pPr marL="1371600" indent="-171450" algn="l" defTabSz="457200" rtl="0" eaLnBrk="1" latinLnBrk="0" hangingPunct="1">
              <a:spcBef>
                <a:spcPts val="0"/>
              </a:spcBef>
              <a:spcAft>
                <a:spcPts val="0"/>
              </a:spcAft>
              <a:buFont typeface="Arial"/>
              <a:buChar char="»"/>
              <a:defRPr sz="1600" kern="1200">
                <a:solidFill>
                  <a:schemeClr val="tx1">
                    <a:lumMod val="5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400" dirty="0">
                <a:latin typeface="Times New Roman" panose="02020603050405020304" pitchFamily="18" charset="0"/>
                <a:ea typeface="MS Mincho" panose="02020609040205080304" pitchFamily="49" charset="-128"/>
              </a:rPr>
              <a:t>PAC members s</a:t>
            </a:r>
            <a:r>
              <a:rPr lang="en-US" sz="1400" dirty="0">
                <a:effectLst/>
                <a:latin typeface="Times New Roman" panose="02020603050405020304" pitchFamily="18" charset="0"/>
                <a:ea typeface="MS Mincho" panose="02020609040205080304" pitchFamily="49" charset="-128"/>
              </a:rPr>
              <a:t>elected based on many criteria</a:t>
            </a:r>
          </a:p>
          <a:p>
            <a:pPr lvl="1"/>
            <a:r>
              <a:rPr lang="en-US" sz="1400" dirty="0">
                <a:effectLst/>
                <a:latin typeface="Times New Roman" panose="02020603050405020304" pitchFamily="18" charset="0"/>
                <a:ea typeface="MS Mincho" panose="02020609040205080304" pitchFamily="49" charset="-128"/>
              </a:rPr>
              <a:t>Established and recognized experts in the field with broad physics background</a:t>
            </a:r>
          </a:p>
          <a:p>
            <a:pPr lvl="1"/>
            <a:r>
              <a:rPr lang="en-US" sz="1400" dirty="0">
                <a:effectLst/>
                <a:latin typeface="Times New Roman" panose="02020603050405020304" pitchFamily="18" charset="0"/>
                <a:ea typeface="MS Mincho" panose="02020609040205080304" pitchFamily="49" charset="-128"/>
              </a:rPr>
              <a:t>Distribution of expertise of the group should </a:t>
            </a:r>
          </a:p>
          <a:p>
            <a:pPr lvl="2"/>
            <a:r>
              <a:rPr lang="en-US" sz="1400" dirty="0">
                <a:effectLst/>
                <a:latin typeface="Times New Roman" panose="02020603050405020304" pitchFamily="18" charset="0"/>
                <a:ea typeface="MS Mincho" panose="02020609040205080304" pitchFamily="49" charset="-128"/>
              </a:rPr>
              <a:t>roughly match </a:t>
            </a:r>
            <a:r>
              <a:rPr lang="en-US" sz="1400" dirty="0">
                <a:latin typeface="Times New Roman" panose="02020603050405020304" pitchFamily="18" charset="0"/>
                <a:ea typeface="MS Mincho" panose="02020609040205080304" pitchFamily="49" charset="-128"/>
              </a:rPr>
              <a:t>subfield distribution </a:t>
            </a:r>
            <a:r>
              <a:rPr lang="en-US" sz="1400" dirty="0">
                <a:effectLst/>
                <a:latin typeface="Times New Roman" panose="02020603050405020304" pitchFamily="18" charset="0"/>
                <a:ea typeface="MS Mincho" panose="02020609040205080304" pitchFamily="49" charset="-128"/>
              </a:rPr>
              <a:t>of the requests and </a:t>
            </a:r>
            <a:r>
              <a:rPr lang="en-US" sz="1400" dirty="0">
                <a:latin typeface="Times New Roman" panose="02020603050405020304" pitchFamily="18" charset="0"/>
                <a:ea typeface="MS Mincho" panose="02020609040205080304" pitchFamily="49" charset="-128"/>
              </a:rPr>
              <a:t>r</a:t>
            </a:r>
            <a:r>
              <a:rPr lang="en-US" sz="1400" dirty="0">
                <a:effectLst/>
                <a:latin typeface="Times New Roman" panose="02020603050405020304" pitchFamily="18" charset="0"/>
                <a:ea typeface="MS Mincho" panose="02020609040205080304" pitchFamily="49" charset="-128"/>
              </a:rPr>
              <a:t>epresent main user institutions</a:t>
            </a:r>
          </a:p>
          <a:p>
            <a:pPr lvl="2"/>
            <a:r>
              <a:rPr lang="en-US" sz="1400" dirty="0">
                <a:latin typeface="Times New Roman" panose="02020603050405020304" pitchFamily="18" charset="0"/>
                <a:ea typeface="MS Mincho" panose="02020609040205080304" pitchFamily="49" charset="-128"/>
              </a:rPr>
              <a:t>include useful knowledge of activities at other facilities in the field … in the US and abroad</a:t>
            </a:r>
          </a:p>
          <a:p>
            <a:pPr lvl="2"/>
            <a:r>
              <a:rPr lang="en-US" sz="1400" dirty="0">
                <a:latin typeface="Times New Roman" panose="02020603050405020304" pitchFamily="18" charset="0"/>
                <a:ea typeface="MS Mincho" panose="02020609040205080304" pitchFamily="49" charset="-128"/>
              </a:rPr>
              <a:t>b</a:t>
            </a:r>
            <a:r>
              <a:rPr lang="en-US" sz="1400" dirty="0">
                <a:effectLst/>
                <a:latin typeface="Times New Roman" panose="02020603050405020304" pitchFamily="18" charset="0"/>
                <a:ea typeface="MS Mincho" panose="02020609040205080304" pitchFamily="49" charset="-128"/>
              </a:rPr>
              <a:t>e diverse </a:t>
            </a:r>
            <a:endParaRPr lang="en-US" sz="1400" dirty="0">
              <a:latin typeface="Times New Roman" panose="02020603050405020304" pitchFamily="18" charset="0"/>
              <a:ea typeface="MS Mincho" panose="02020609040205080304" pitchFamily="49" charset="-128"/>
            </a:endParaRPr>
          </a:p>
          <a:p>
            <a:r>
              <a:rPr lang="en-US" sz="1400" dirty="0">
                <a:latin typeface="Times New Roman" panose="02020603050405020304" pitchFamily="18" charset="0"/>
                <a:ea typeface="MS Mincho" panose="02020609040205080304" pitchFamily="49" charset="-128"/>
              </a:rPr>
              <a:t>Selected based on suggestions from informal polling of the community and retiring PAC members … and availability</a:t>
            </a:r>
            <a:endParaRPr lang="en-US" sz="1400" dirty="0">
              <a:effectLst/>
              <a:latin typeface="Times New Roman" panose="02020603050405020304" pitchFamily="18" charset="0"/>
              <a:ea typeface="MS Mincho" panose="02020609040205080304" pitchFamily="49" charset="-128"/>
            </a:endParaRPr>
          </a:p>
          <a:p>
            <a:r>
              <a:rPr lang="en-US" sz="1400" dirty="0">
                <a:effectLst/>
                <a:latin typeface="Times New Roman" panose="02020603050405020304" pitchFamily="18" charset="0"/>
                <a:ea typeface="MS Mincho" panose="02020609040205080304" pitchFamily="49" charset="-128"/>
              </a:rPr>
              <a:t>The current PAC membership is composed of                         Focus Area		  # of PACs</a:t>
            </a:r>
          </a:p>
          <a:p>
            <a:pPr lvl="1"/>
            <a:r>
              <a:rPr lang="en-US" sz="1200" dirty="0">
                <a:effectLst/>
                <a:latin typeface="Times New Roman" panose="02020603050405020304" pitchFamily="18" charset="0"/>
                <a:ea typeface="MS Mincho" panose="02020609040205080304" pitchFamily="49" charset="-128"/>
              </a:rPr>
              <a:t>Kelly </a:t>
            </a:r>
            <a:r>
              <a:rPr lang="en-US" sz="1200" dirty="0" err="1">
                <a:effectLst/>
                <a:latin typeface="Times New Roman" panose="02020603050405020304" pitchFamily="18" charset="0"/>
                <a:ea typeface="MS Mincho" panose="02020609040205080304" pitchFamily="49" charset="-128"/>
              </a:rPr>
              <a:t>Chipps</a:t>
            </a:r>
            <a:r>
              <a:rPr lang="en-US" sz="1200" dirty="0">
                <a:effectLst/>
                <a:latin typeface="Times New Roman" panose="02020603050405020304" pitchFamily="18" charset="0"/>
                <a:ea typeface="MS Mincho" panose="02020609040205080304" pitchFamily="49" charset="-128"/>
              </a:rPr>
              <a:t> (ORNL)						Astro				4</a:t>
            </a:r>
          </a:p>
          <a:p>
            <a:pPr lvl="1"/>
            <a:r>
              <a:rPr lang="en-US" sz="1200" dirty="0">
                <a:effectLst/>
                <a:latin typeface="Times New Roman" panose="02020603050405020304" pitchFamily="18" charset="0"/>
                <a:ea typeface="MS Mincho" panose="02020609040205080304" pitchFamily="49" charset="-128"/>
              </a:rPr>
              <a:t>Roderick Clark (LBNL)						Structure			4</a:t>
            </a:r>
          </a:p>
          <a:p>
            <a:pPr lvl="1"/>
            <a:r>
              <a:rPr lang="en-US" sz="1200" dirty="0">
                <a:effectLst/>
                <a:latin typeface="Times New Roman" panose="02020603050405020304" pitchFamily="18" charset="0"/>
                <a:ea typeface="MS Mincho" panose="02020609040205080304" pitchFamily="49" charset="-128"/>
              </a:rPr>
              <a:t>Aaron Couture (LANL)						Applications</a:t>
            </a:r>
            <a:r>
              <a:rPr lang="en-US" sz="1200" dirty="0">
                <a:solidFill>
                  <a:srgbClr val="FF0000"/>
                </a:solidFill>
                <a:effectLst/>
                <a:latin typeface="Times New Roman" panose="02020603050405020304" pitchFamily="18" charset="0"/>
                <a:ea typeface="MS Mincho" panose="02020609040205080304" pitchFamily="49" charset="-128"/>
              </a:rPr>
              <a:t>*</a:t>
            </a:r>
            <a:r>
              <a:rPr lang="en-US" sz="1200" dirty="0">
                <a:effectLst/>
                <a:latin typeface="Times New Roman" panose="02020603050405020304" pitchFamily="18" charset="0"/>
                <a:ea typeface="MS Mincho" panose="02020609040205080304" pitchFamily="49" charset="-128"/>
              </a:rPr>
              <a:t>			3</a:t>
            </a:r>
          </a:p>
          <a:p>
            <a:pPr lvl="1"/>
            <a:r>
              <a:rPr lang="en-US" sz="1200" dirty="0">
                <a:effectLst/>
                <a:latin typeface="Times New Roman" panose="02020603050405020304" pitchFamily="18" charset="0"/>
                <a:ea typeface="MS Mincho" panose="02020609040205080304" pitchFamily="49" charset="-128"/>
              </a:rPr>
              <a:t>Alejandro Garcia (U of Washington)				Fund. Sym.				1</a:t>
            </a:r>
          </a:p>
          <a:p>
            <a:pPr lvl="1"/>
            <a:r>
              <a:rPr lang="en-US" sz="1200" dirty="0">
                <a:effectLst/>
                <a:latin typeface="Times New Roman" panose="02020603050405020304" pitchFamily="18" charset="0"/>
                <a:ea typeface="MS Mincho" panose="02020609040205080304" pitchFamily="49" charset="-128"/>
              </a:rPr>
              <a:t>Rituparna Kanungo (Saint Mary’s U)				Reaction			1</a:t>
            </a:r>
          </a:p>
          <a:p>
            <a:pPr lvl="1"/>
            <a:r>
              <a:rPr lang="en-US" sz="1200" dirty="0">
                <a:effectLst/>
                <a:latin typeface="Times New Roman" panose="02020603050405020304" pitchFamily="18" charset="0"/>
                <a:ea typeface="MS Mincho" panose="02020609040205080304" pitchFamily="49" charset="-128"/>
              </a:rPr>
              <a:t>Alison Laird (U of York)						Astro				5</a:t>
            </a:r>
          </a:p>
          <a:p>
            <a:pPr lvl="1"/>
            <a:r>
              <a:rPr lang="en-US" sz="1200" dirty="0">
                <a:effectLst/>
                <a:latin typeface="Times New Roman" panose="02020603050405020304" pitchFamily="18" charset="0"/>
                <a:ea typeface="MS Mincho" panose="02020609040205080304" pitchFamily="49" charset="-128"/>
              </a:rPr>
              <a:t>Sean </a:t>
            </a:r>
            <a:r>
              <a:rPr lang="en-US" sz="1200" dirty="0" err="1">
                <a:effectLst/>
                <a:latin typeface="Times New Roman" panose="02020603050405020304" pitchFamily="18" charset="0"/>
                <a:ea typeface="MS Mincho" panose="02020609040205080304" pitchFamily="49" charset="-128"/>
              </a:rPr>
              <a:t>Liddick</a:t>
            </a:r>
            <a:r>
              <a:rPr lang="en-US" sz="1200" dirty="0">
                <a:effectLst/>
                <a:latin typeface="Times New Roman" panose="02020603050405020304" pitchFamily="18" charset="0"/>
                <a:ea typeface="MS Mincho" panose="02020609040205080304" pitchFamily="49" charset="-128"/>
              </a:rPr>
              <a:t> (FRIB)							Decay				1</a:t>
            </a:r>
          </a:p>
          <a:p>
            <a:pPr lvl="1"/>
            <a:r>
              <a:rPr lang="en-US" sz="1200" dirty="0">
                <a:effectLst/>
                <a:latin typeface="Times New Roman" panose="02020603050405020304" pitchFamily="18" charset="0"/>
                <a:ea typeface="MS Mincho" panose="02020609040205080304" pitchFamily="49" charset="-128"/>
              </a:rPr>
              <a:t>Darek </a:t>
            </a:r>
            <a:r>
              <a:rPr lang="en-US" sz="1200" dirty="0" err="1">
                <a:effectLst/>
                <a:latin typeface="Times New Roman" panose="02020603050405020304" pitchFamily="18" charset="0"/>
                <a:ea typeface="MS Mincho" panose="02020609040205080304" pitchFamily="49" charset="-128"/>
              </a:rPr>
              <a:t>Seweryniak</a:t>
            </a:r>
            <a:r>
              <a:rPr lang="en-US" sz="1200" dirty="0">
                <a:effectLst/>
                <a:latin typeface="Times New Roman" panose="02020603050405020304" pitchFamily="18" charset="0"/>
                <a:ea typeface="MS Mincho" panose="02020609040205080304" pitchFamily="49" charset="-128"/>
              </a:rPr>
              <a:t> (ANL)						Structure			5</a:t>
            </a:r>
          </a:p>
          <a:p>
            <a:pPr lvl="1"/>
            <a:r>
              <a:rPr lang="en-US" sz="1200" dirty="0">
                <a:effectLst/>
                <a:latin typeface="Times New Roman" panose="02020603050405020304" pitchFamily="18" charset="0"/>
                <a:ea typeface="MS Mincho" panose="02020609040205080304" pitchFamily="49" charset="-128"/>
              </a:rPr>
              <a:t>Alexander </a:t>
            </a:r>
            <a:r>
              <a:rPr lang="en-US" sz="1200" dirty="0" err="1">
                <a:effectLst/>
                <a:latin typeface="Times New Roman" panose="02020603050405020304" pitchFamily="18" charset="0"/>
                <a:ea typeface="MS Mincho" panose="02020609040205080304" pitchFamily="49" charset="-128"/>
              </a:rPr>
              <a:t>Volya</a:t>
            </a:r>
            <a:r>
              <a:rPr lang="en-US" sz="1200" dirty="0">
                <a:effectLst/>
                <a:latin typeface="Times New Roman" panose="02020603050405020304" pitchFamily="18" charset="0"/>
                <a:ea typeface="MS Mincho" panose="02020609040205080304" pitchFamily="49" charset="-128"/>
              </a:rPr>
              <a:t> (FSU) 						Theory				2</a:t>
            </a:r>
            <a:endParaRPr lang="en-US" sz="1200" dirty="0">
              <a:latin typeface="Times New Roman" panose="02020603050405020304" pitchFamily="18" charset="0"/>
              <a:ea typeface="MS Mincho" panose="02020609040205080304" pitchFamily="49" charset="-128"/>
            </a:endParaRPr>
          </a:p>
          <a:p>
            <a:pPr lvl="1"/>
            <a:r>
              <a:rPr lang="en-US" sz="1200" dirty="0">
                <a:effectLst/>
                <a:latin typeface="Times New Roman" panose="02020603050405020304" pitchFamily="18" charset="0"/>
                <a:ea typeface="MS Mincho" panose="02020609040205080304" pitchFamily="49" charset="-128"/>
              </a:rPr>
              <a:t>Kay Kolos (LLNL) as Chair of the ATLAS UEC			Applications</a:t>
            </a:r>
            <a:r>
              <a:rPr lang="en-US" sz="1200" dirty="0">
                <a:solidFill>
                  <a:srgbClr val="FF0000"/>
                </a:solidFill>
                <a:effectLst/>
                <a:latin typeface="Times New Roman" panose="02020603050405020304" pitchFamily="18" charset="0"/>
                <a:ea typeface="MS Mincho" panose="02020609040205080304" pitchFamily="49" charset="-128"/>
              </a:rPr>
              <a:t>*</a:t>
            </a:r>
            <a:r>
              <a:rPr lang="en-US" sz="1200" dirty="0">
                <a:effectLst/>
                <a:latin typeface="Times New Roman" panose="02020603050405020304" pitchFamily="18" charset="0"/>
                <a:ea typeface="MS Mincho" panose="02020609040205080304" pitchFamily="49" charset="-128"/>
              </a:rPr>
              <a:t>			2</a:t>
            </a:r>
          </a:p>
          <a:p>
            <a:pPr marL="284162" lvl="1" indent="0">
              <a:buNone/>
            </a:pPr>
            <a:endParaRPr lang="en-US" altLang="en-US" sz="1100" b="1" dirty="0"/>
          </a:p>
        </p:txBody>
      </p:sp>
    </p:spTree>
    <p:extLst>
      <p:ext uri="{BB962C8B-B14F-4D97-AF65-F5344CB8AC3E}">
        <p14:creationId xmlns:p14="http://schemas.microsoft.com/office/powerpoint/2010/main" val="23705227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7"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1F497D"/>
              </a:buClr>
              <a:buFont typeface="Wingdings" pitchFamily="2" charset="2"/>
              <a:buChar char="§"/>
              <a:defRPr>
                <a:solidFill>
                  <a:schemeClr val="tx1"/>
                </a:solidFill>
                <a:latin typeface="Calibri" pitchFamily="34" charset="0"/>
              </a:defRPr>
            </a:lvl1pPr>
            <a:lvl2pPr marL="417910" indent="-160735" eaLnBrk="0" hangingPunct="0">
              <a:spcBef>
                <a:spcPct val="20000"/>
              </a:spcBef>
              <a:buClr>
                <a:srgbClr val="1F497D"/>
              </a:buClr>
              <a:buChar char="–"/>
              <a:defRPr sz="900">
                <a:solidFill>
                  <a:schemeClr val="tx1"/>
                </a:solidFill>
                <a:latin typeface="Calibri" pitchFamily="34" charset="0"/>
              </a:defRPr>
            </a:lvl2pPr>
            <a:lvl3pPr marL="642938" indent="-128588" eaLnBrk="0" hangingPunct="0">
              <a:spcBef>
                <a:spcPct val="20000"/>
              </a:spcBef>
              <a:buClr>
                <a:srgbClr val="1F497D"/>
              </a:buClr>
              <a:buChar char="•"/>
              <a:defRPr sz="788">
                <a:solidFill>
                  <a:schemeClr val="tx1"/>
                </a:solidFill>
                <a:latin typeface="Calibri" pitchFamily="34" charset="0"/>
              </a:defRPr>
            </a:lvl3pPr>
            <a:lvl4pPr marL="900113" indent="-128588" eaLnBrk="0" hangingPunct="0">
              <a:spcBef>
                <a:spcPct val="20000"/>
              </a:spcBef>
              <a:buClr>
                <a:srgbClr val="1F497D"/>
              </a:buClr>
              <a:buChar char="–"/>
              <a:defRPr sz="788">
                <a:solidFill>
                  <a:schemeClr val="tx1"/>
                </a:solidFill>
                <a:latin typeface="Calibri" pitchFamily="34" charset="0"/>
              </a:defRPr>
            </a:lvl4pPr>
            <a:lvl5pPr marL="1157288" indent="-128588" eaLnBrk="0" hangingPunct="0">
              <a:spcBef>
                <a:spcPct val="20000"/>
              </a:spcBef>
              <a:buClr>
                <a:srgbClr val="1F497D"/>
              </a:buClr>
              <a:buFont typeface="Arial" pitchFamily="34" charset="0"/>
              <a:buChar char="»"/>
              <a:defRPr sz="788">
                <a:solidFill>
                  <a:schemeClr val="tx1"/>
                </a:solidFill>
                <a:latin typeface="Calibri" pitchFamily="34" charset="0"/>
              </a:defRPr>
            </a:lvl5pPr>
            <a:lvl6pPr marL="1414463" indent="-128588" eaLnBrk="0" fontAlgn="base" hangingPunct="0">
              <a:spcBef>
                <a:spcPct val="20000"/>
              </a:spcBef>
              <a:spcAft>
                <a:spcPct val="0"/>
              </a:spcAft>
              <a:buClr>
                <a:srgbClr val="1F497D"/>
              </a:buClr>
              <a:buFont typeface="Arial" pitchFamily="34" charset="0"/>
              <a:buChar char="»"/>
              <a:defRPr sz="788">
                <a:solidFill>
                  <a:schemeClr val="tx1"/>
                </a:solidFill>
                <a:latin typeface="Calibri" pitchFamily="34" charset="0"/>
              </a:defRPr>
            </a:lvl6pPr>
            <a:lvl7pPr marL="1671638" indent="-128588" eaLnBrk="0" fontAlgn="base" hangingPunct="0">
              <a:spcBef>
                <a:spcPct val="20000"/>
              </a:spcBef>
              <a:spcAft>
                <a:spcPct val="0"/>
              </a:spcAft>
              <a:buClr>
                <a:srgbClr val="1F497D"/>
              </a:buClr>
              <a:buFont typeface="Arial" pitchFamily="34" charset="0"/>
              <a:buChar char="»"/>
              <a:defRPr sz="788">
                <a:solidFill>
                  <a:schemeClr val="tx1"/>
                </a:solidFill>
                <a:latin typeface="Calibri" pitchFamily="34" charset="0"/>
              </a:defRPr>
            </a:lvl7pPr>
            <a:lvl8pPr marL="1928813" indent="-128588" eaLnBrk="0" fontAlgn="base" hangingPunct="0">
              <a:spcBef>
                <a:spcPct val="20000"/>
              </a:spcBef>
              <a:spcAft>
                <a:spcPct val="0"/>
              </a:spcAft>
              <a:buClr>
                <a:srgbClr val="1F497D"/>
              </a:buClr>
              <a:buFont typeface="Arial" pitchFamily="34" charset="0"/>
              <a:buChar char="»"/>
              <a:defRPr sz="788">
                <a:solidFill>
                  <a:schemeClr val="tx1"/>
                </a:solidFill>
                <a:latin typeface="Calibri" pitchFamily="34" charset="0"/>
              </a:defRPr>
            </a:lvl8pPr>
            <a:lvl9pPr marL="2185988" indent="-128588" eaLnBrk="0" fontAlgn="base" hangingPunct="0">
              <a:spcBef>
                <a:spcPct val="20000"/>
              </a:spcBef>
              <a:spcAft>
                <a:spcPct val="0"/>
              </a:spcAft>
              <a:buClr>
                <a:srgbClr val="1F497D"/>
              </a:buClr>
              <a:buFont typeface="Arial" pitchFamily="34" charset="0"/>
              <a:buChar char="»"/>
              <a:defRPr sz="788">
                <a:solidFill>
                  <a:schemeClr val="tx1"/>
                </a:solidFill>
                <a:latin typeface="Calibri" pitchFamily="34" charset="0"/>
              </a:defRPr>
            </a:lvl9pPr>
          </a:lstStyle>
          <a:p>
            <a:pPr eaLnBrk="1" hangingPunct="1">
              <a:spcBef>
                <a:spcPct val="0"/>
              </a:spcBef>
              <a:buClrTx/>
              <a:buFontTx/>
              <a:buNone/>
            </a:pPr>
            <a:fld id="{01103798-0FA4-4CDF-8C7B-90A5D7756616}" type="slidenum">
              <a:rPr lang="en-US" altLang="en-US" smtClean="0">
                <a:solidFill>
                  <a:schemeClr val="tx1">
                    <a:lumMod val="50000"/>
                  </a:schemeClr>
                </a:solidFill>
                <a:latin typeface="+mn-lt"/>
              </a:rPr>
              <a:pPr eaLnBrk="1" hangingPunct="1">
                <a:spcBef>
                  <a:spcPct val="0"/>
                </a:spcBef>
                <a:buClrTx/>
                <a:buFontTx/>
                <a:buNone/>
              </a:pPr>
              <a:t>33</a:t>
            </a:fld>
            <a:endParaRPr lang="en-US" altLang="en-US">
              <a:solidFill>
                <a:schemeClr val="tx1">
                  <a:lumMod val="50000"/>
                </a:schemeClr>
              </a:solidFill>
              <a:latin typeface="+mn-lt"/>
            </a:endParaRPr>
          </a:p>
        </p:txBody>
      </p:sp>
      <p:sp>
        <p:nvSpPr>
          <p:cNvPr id="35" name="Rectangle 2"/>
          <p:cNvSpPr txBox="1">
            <a:spLocks noChangeArrowheads="1"/>
          </p:cNvSpPr>
          <p:nvPr/>
        </p:nvSpPr>
        <p:spPr>
          <a:xfrm>
            <a:off x="1330212" y="345714"/>
            <a:ext cx="4629150" cy="247286"/>
          </a:xfrm>
          <a:prstGeom prst="rect">
            <a:avLst/>
          </a:prstGeom>
        </p:spPr>
        <p:txBody>
          <a:bodyPr vert="horz" lIns="0" tIns="0" rIns="0" bIns="0" rtlCol="0" anchor="b">
            <a:noAutofit/>
          </a:bodyPr>
          <a:lstStyle>
            <a:lvl1pPr algn="l" defTabSz="457200" rtl="0" eaLnBrk="1" latinLnBrk="0" hangingPunct="1">
              <a:lnSpc>
                <a:spcPct val="95000"/>
              </a:lnSpc>
              <a:spcBef>
                <a:spcPct val="0"/>
              </a:spcBef>
              <a:buNone/>
              <a:defRPr sz="2800" b="1" i="0" kern="1200" cap="all" baseline="0">
                <a:solidFill>
                  <a:schemeClr val="tx1">
                    <a:lumMod val="50000"/>
                  </a:schemeClr>
                </a:solidFill>
                <a:latin typeface="+mj-lt"/>
                <a:ea typeface="+mj-ea"/>
                <a:cs typeface="+mj-cs"/>
              </a:defRPr>
            </a:lvl1pPr>
          </a:lstStyle>
          <a:p>
            <a:r>
              <a:rPr lang="en-US" altLang="en-US" sz="2400" dirty="0"/>
              <a:t>ATLAS beams</a:t>
            </a:r>
          </a:p>
        </p:txBody>
      </p:sp>
      <p:sp>
        <p:nvSpPr>
          <p:cNvPr id="36" name="Rectangle 10"/>
          <p:cNvSpPr txBox="1">
            <a:spLocks noChangeArrowheads="1"/>
          </p:cNvSpPr>
          <p:nvPr/>
        </p:nvSpPr>
        <p:spPr>
          <a:xfrm>
            <a:off x="1090426" y="877110"/>
            <a:ext cx="6472424" cy="1079600"/>
          </a:xfrm>
          <a:prstGeom prst="rect">
            <a:avLst/>
          </a:prstGeom>
        </p:spPr>
        <p:txBody>
          <a:bodyPr vert="horz" lIns="0" tIns="0" rIns="0" bIns="25718" rtlCol="0">
            <a:noAutofit/>
          </a:bodyPr>
          <a:lstStyle>
            <a:lvl1pPr marL="173038" indent="-173038" algn="l" defTabSz="457200" rtl="0" eaLnBrk="1" latinLnBrk="0" hangingPunct="1">
              <a:spcBef>
                <a:spcPts val="600"/>
              </a:spcBef>
              <a:spcAft>
                <a:spcPts val="0"/>
              </a:spcAft>
              <a:buFont typeface="Wingdings" pitchFamily="2" charset="2"/>
              <a:buChar char="§"/>
              <a:defRPr sz="1800" kern="1200" baseline="0">
                <a:solidFill>
                  <a:schemeClr val="tx1">
                    <a:lumMod val="50000"/>
                  </a:schemeClr>
                </a:solidFill>
                <a:latin typeface="+mn-lt"/>
                <a:ea typeface="+mn-ea"/>
                <a:cs typeface="+mn-cs"/>
              </a:defRPr>
            </a:lvl1pPr>
            <a:lvl2pPr marL="520700" indent="-236538" algn="l" defTabSz="457200" rtl="0" eaLnBrk="1" latinLnBrk="0" hangingPunct="1">
              <a:spcBef>
                <a:spcPts val="0"/>
              </a:spcBef>
              <a:spcAft>
                <a:spcPts val="0"/>
              </a:spcAft>
              <a:buFont typeface="Arial"/>
              <a:buChar char="–"/>
              <a:defRPr sz="1800" kern="1200">
                <a:solidFill>
                  <a:schemeClr val="tx1">
                    <a:lumMod val="50000"/>
                  </a:schemeClr>
                </a:solidFill>
                <a:latin typeface="+mn-lt"/>
                <a:ea typeface="+mn-ea"/>
                <a:cs typeface="+mn-cs"/>
              </a:defRPr>
            </a:lvl2pPr>
            <a:lvl3pPr marL="803275" indent="-187325" algn="l" defTabSz="457200" rtl="0" eaLnBrk="1" latinLnBrk="0" hangingPunct="1">
              <a:spcBef>
                <a:spcPts val="0"/>
              </a:spcBef>
              <a:spcAft>
                <a:spcPts val="0"/>
              </a:spcAft>
              <a:buFont typeface="Arial"/>
              <a:buChar char="•"/>
              <a:defRPr sz="1800" kern="1200">
                <a:solidFill>
                  <a:schemeClr val="tx1">
                    <a:lumMod val="50000"/>
                  </a:schemeClr>
                </a:solidFill>
                <a:latin typeface="+mn-lt"/>
                <a:ea typeface="+mn-ea"/>
                <a:cs typeface="+mn-cs"/>
              </a:defRPr>
            </a:lvl3pPr>
            <a:lvl4pPr marL="1087438" indent="-171450" algn="l" defTabSz="457200" rtl="0" eaLnBrk="1" latinLnBrk="0" hangingPunct="1">
              <a:spcBef>
                <a:spcPts val="0"/>
              </a:spcBef>
              <a:spcAft>
                <a:spcPts val="0"/>
              </a:spcAft>
              <a:buFont typeface="Arial"/>
              <a:buChar char="–"/>
              <a:defRPr sz="1600" kern="1200">
                <a:solidFill>
                  <a:schemeClr val="tx1">
                    <a:lumMod val="50000"/>
                  </a:schemeClr>
                </a:solidFill>
                <a:latin typeface="+mn-lt"/>
                <a:ea typeface="+mn-ea"/>
                <a:cs typeface="+mn-cs"/>
              </a:defRPr>
            </a:lvl4pPr>
            <a:lvl5pPr marL="1371600" indent="-171450" algn="l" defTabSz="457200" rtl="0" eaLnBrk="1" latinLnBrk="0" hangingPunct="1">
              <a:spcBef>
                <a:spcPts val="0"/>
              </a:spcBef>
              <a:spcAft>
                <a:spcPts val="0"/>
              </a:spcAft>
              <a:buFont typeface="Arial"/>
              <a:buChar char="»"/>
              <a:defRPr sz="1600" kern="1200">
                <a:solidFill>
                  <a:schemeClr val="tx1">
                    <a:lumMod val="5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en-US" sz="1100" b="1" dirty="0"/>
              <a:t>Stable beams (protons to Uranium) + some long-lived beams</a:t>
            </a:r>
          </a:p>
          <a:p>
            <a:pPr lvl="1"/>
            <a:r>
              <a:rPr lang="en-US" altLang="en-US" sz="1100" dirty="0"/>
              <a:t>up to 5 </a:t>
            </a:r>
            <a:r>
              <a:rPr lang="en-US" altLang="en-US" sz="1100" dirty="0" err="1"/>
              <a:t>p</a:t>
            </a:r>
            <a:r>
              <a:rPr lang="en-US" altLang="en-US" sz="1100" dirty="0" err="1">
                <a:latin typeface="Symbol" pitchFamily="18" charset="2"/>
              </a:rPr>
              <a:t>m</a:t>
            </a:r>
            <a:r>
              <a:rPr lang="en-US" altLang="en-US" sz="1100" dirty="0" err="1"/>
              <a:t>A</a:t>
            </a:r>
            <a:r>
              <a:rPr lang="en-US" altLang="en-US" sz="1100" dirty="0"/>
              <a:t>, limited by ion source performance and radiation safety</a:t>
            </a:r>
          </a:p>
          <a:p>
            <a:pPr lvl="1"/>
            <a:r>
              <a:rPr lang="en-US" altLang="en-US" sz="1100" dirty="0"/>
              <a:t>Pulse separation of 82 ns or n X 82 ns with n=1, 2, 3, …</a:t>
            </a:r>
          </a:p>
          <a:p>
            <a:pPr lvl="1"/>
            <a:r>
              <a:rPr lang="en-US" altLang="en-US" sz="1100" dirty="0"/>
              <a:t>Pulse timing down to ~100 </a:t>
            </a:r>
            <a:r>
              <a:rPr lang="en-US" altLang="en-US" sz="1100" dirty="0" err="1"/>
              <a:t>ps</a:t>
            </a:r>
            <a:endParaRPr lang="en-US" altLang="en-US" sz="1100" dirty="0"/>
          </a:p>
          <a:p>
            <a:pPr lvl="1"/>
            <a:r>
              <a:rPr lang="en-US" altLang="en-US" sz="1100" dirty="0"/>
              <a:t>Energy range from ~ 0.5 MeV/u up to 10-20 MeV/u depending on mass</a:t>
            </a:r>
          </a:p>
          <a:p>
            <a:pPr marL="514350" lvl="2" indent="0">
              <a:buNone/>
            </a:pPr>
            <a:endParaRPr lang="en-US" altLang="en-US" sz="1100" b="1" dirty="0"/>
          </a:p>
          <a:p>
            <a:pPr marL="514350" lvl="2" indent="0">
              <a:buNone/>
            </a:pPr>
            <a:endParaRPr lang="en-US" altLang="en-US" sz="1100" b="1" dirty="0"/>
          </a:p>
          <a:p>
            <a:pPr marL="514350" lvl="2" indent="0">
              <a:buNone/>
            </a:pPr>
            <a:endParaRPr lang="en-US" altLang="en-US" sz="1100" b="1" dirty="0"/>
          </a:p>
          <a:p>
            <a:r>
              <a:rPr lang="en-US" altLang="en-US" sz="1100" b="1" dirty="0"/>
              <a:t>CARIBU beams have similar properties …. but much lower intensity</a:t>
            </a:r>
          </a:p>
          <a:p>
            <a:pPr lvl="1"/>
            <a:r>
              <a:rPr lang="en-US" altLang="en-US" sz="1100" dirty="0"/>
              <a:t>All species, even the most refractory, are extracted efficiently</a:t>
            </a:r>
          </a:p>
          <a:p>
            <a:pPr lvl="1"/>
            <a:r>
              <a:rPr lang="en-US" altLang="en-US" sz="1100" dirty="0"/>
              <a:t>Reaccelerated CARIBU beam up to ~ 10 MeV/u, essentially free of stable beam contamination</a:t>
            </a:r>
          </a:p>
          <a:p>
            <a:endParaRPr lang="en-US" altLang="en-US" sz="1100" b="1" dirty="0"/>
          </a:p>
          <a:p>
            <a:pPr marL="0" indent="0">
              <a:buNone/>
            </a:pPr>
            <a:endParaRPr lang="en-US" altLang="en-US" sz="1100" b="1" dirty="0"/>
          </a:p>
          <a:p>
            <a:pPr marL="0" indent="0">
              <a:buNone/>
            </a:pPr>
            <a:endParaRPr lang="en-US" altLang="en-US" sz="1100" b="1" dirty="0"/>
          </a:p>
          <a:p>
            <a:r>
              <a:rPr lang="en-US" altLang="en-US" sz="1100" b="1" dirty="0"/>
              <a:t>In-flight radioactive beams from RAISOR: all light species, close to stability, energy up to 10-20 MeV/u, but some compromises between beam properties, intensity and purity</a:t>
            </a:r>
          </a:p>
          <a:p>
            <a:pPr lvl="1"/>
            <a:endParaRPr lang="en-US" altLang="en-US" sz="1100" b="1" dirty="0"/>
          </a:p>
        </p:txBody>
      </p:sp>
      <p:sp>
        <p:nvSpPr>
          <p:cNvPr id="37" name="TextBox 1"/>
          <p:cNvSpPr txBox="1">
            <a:spLocks noChangeArrowheads="1"/>
          </p:cNvSpPr>
          <p:nvPr/>
        </p:nvSpPr>
        <p:spPr bwMode="auto">
          <a:xfrm>
            <a:off x="2166604" y="1914426"/>
            <a:ext cx="3944188" cy="261610"/>
          </a:xfrm>
          <a:prstGeom prst="rect">
            <a:avLst/>
          </a:prstGeom>
          <a:noFill/>
          <a:ln w="1905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lr>
                <a:srgbClr val="1F497D"/>
              </a:buClr>
              <a:buFont typeface="Wingdings" pitchFamily="2" charset="2"/>
              <a:buChar char="§"/>
              <a:defRPr>
                <a:solidFill>
                  <a:schemeClr val="tx1"/>
                </a:solidFill>
                <a:latin typeface="Calibri" pitchFamily="34" charset="0"/>
              </a:defRPr>
            </a:lvl1pPr>
            <a:lvl2pPr marL="742950" indent="-285750" eaLnBrk="0" hangingPunct="0">
              <a:spcBef>
                <a:spcPct val="20000"/>
              </a:spcBef>
              <a:buClr>
                <a:srgbClr val="1F497D"/>
              </a:buClr>
              <a:buChar char="–"/>
              <a:defRPr sz="1600">
                <a:solidFill>
                  <a:schemeClr val="tx1"/>
                </a:solidFill>
                <a:latin typeface="Calibri" pitchFamily="34" charset="0"/>
              </a:defRPr>
            </a:lvl2pPr>
            <a:lvl3pPr marL="1143000" indent="-228600" eaLnBrk="0" hangingPunct="0">
              <a:spcBef>
                <a:spcPct val="20000"/>
              </a:spcBef>
              <a:buClr>
                <a:srgbClr val="1F497D"/>
              </a:buClr>
              <a:buChar char="•"/>
              <a:defRPr sz="1400">
                <a:solidFill>
                  <a:schemeClr val="tx1"/>
                </a:solidFill>
                <a:latin typeface="Calibri" pitchFamily="34" charset="0"/>
              </a:defRPr>
            </a:lvl3pPr>
            <a:lvl4pPr marL="1600200" indent="-228600" eaLnBrk="0" hangingPunct="0">
              <a:spcBef>
                <a:spcPct val="20000"/>
              </a:spcBef>
              <a:buClr>
                <a:srgbClr val="1F497D"/>
              </a:buClr>
              <a:buChar char="–"/>
              <a:defRPr sz="1400">
                <a:solidFill>
                  <a:schemeClr val="tx1"/>
                </a:solidFill>
                <a:latin typeface="Calibri" pitchFamily="34" charset="0"/>
              </a:defRPr>
            </a:lvl4pPr>
            <a:lvl5pPr marL="2057400" indent="-228600" eaLnBrk="0" hangingPunct="0">
              <a:spcBef>
                <a:spcPct val="20000"/>
              </a:spcBef>
              <a:buClr>
                <a:srgbClr val="1F497D"/>
              </a:buClr>
              <a:buFont typeface="Arial" pitchFamily="34"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9pPr>
          </a:lstStyle>
          <a:p>
            <a:pPr algn="ctr" eaLnBrk="1" hangingPunct="1">
              <a:spcBef>
                <a:spcPct val="0"/>
              </a:spcBef>
              <a:buClrTx/>
              <a:buFontTx/>
              <a:buNone/>
            </a:pPr>
            <a:r>
              <a:rPr lang="en-US" altLang="en-US" sz="1100" dirty="0">
                <a:solidFill>
                  <a:srgbClr val="0000CC"/>
                </a:solidFill>
              </a:rPr>
              <a:t>Unique capabilities worldwide + coupled to unique instruments</a:t>
            </a:r>
          </a:p>
        </p:txBody>
      </p:sp>
      <p:sp>
        <p:nvSpPr>
          <p:cNvPr id="38" name="TextBox 4"/>
          <p:cNvSpPr txBox="1">
            <a:spLocks noChangeArrowheads="1"/>
          </p:cNvSpPr>
          <p:nvPr/>
        </p:nvSpPr>
        <p:spPr bwMode="auto">
          <a:xfrm>
            <a:off x="2096379" y="4035573"/>
            <a:ext cx="3862983" cy="600164"/>
          </a:xfrm>
          <a:prstGeom prst="rect">
            <a:avLst/>
          </a:prstGeom>
          <a:noFill/>
          <a:ln w="1905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lr>
                <a:srgbClr val="1F497D"/>
              </a:buClr>
              <a:buFont typeface="Wingdings" pitchFamily="2" charset="2"/>
              <a:buChar char="§"/>
              <a:defRPr>
                <a:solidFill>
                  <a:schemeClr val="tx1"/>
                </a:solidFill>
                <a:latin typeface="Calibri" pitchFamily="34" charset="0"/>
              </a:defRPr>
            </a:lvl1pPr>
            <a:lvl2pPr marL="742950" indent="-285750" eaLnBrk="0" hangingPunct="0">
              <a:spcBef>
                <a:spcPct val="20000"/>
              </a:spcBef>
              <a:buClr>
                <a:srgbClr val="1F497D"/>
              </a:buClr>
              <a:buChar char="–"/>
              <a:defRPr sz="1600">
                <a:solidFill>
                  <a:schemeClr val="tx1"/>
                </a:solidFill>
                <a:latin typeface="Calibri" pitchFamily="34" charset="0"/>
              </a:defRPr>
            </a:lvl2pPr>
            <a:lvl3pPr marL="1143000" indent="-228600" eaLnBrk="0" hangingPunct="0">
              <a:spcBef>
                <a:spcPct val="20000"/>
              </a:spcBef>
              <a:buClr>
                <a:srgbClr val="1F497D"/>
              </a:buClr>
              <a:buChar char="•"/>
              <a:defRPr sz="1400">
                <a:solidFill>
                  <a:schemeClr val="tx1"/>
                </a:solidFill>
                <a:latin typeface="Calibri" pitchFamily="34" charset="0"/>
              </a:defRPr>
            </a:lvl3pPr>
            <a:lvl4pPr marL="1600200" indent="-228600" eaLnBrk="0" hangingPunct="0">
              <a:spcBef>
                <a:spcPct val="20000"/>
              </a:spcBef>
              <a:buClr>
                <a:srgbClr val="1F497D"/>
              </a:buClr>
              <a:buChar char="–"/>
              <a:defRPr sz="1400">
                <a:solidFill>
                  <a:schemeClr val="tx1"/>
                </a:solidFill>
                <a:latin typeface="Calibri" pitchFamily="34" charset="0"/>
              </a:defRPr>
            </a:lvl4pPr>
            <a:lvl5pPr marL="2057400" indent="-228600" eaLnBrk="0" hangingPunct="0">
              <a:spcBef>
                <a:spcPct val="20000"/>
              </a:spcBef>
              <a:buClr>
                <a:srgbClr val="1F497D"/>
              </a:buClr>
              <a:buFont typeface="Arial" pitchFamily="34"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9pPr>
          </a:lstStyle>
          <a:p>
            <a:pPr algn="ctr" eaLnBrk="1" hangingPunct="1">
              <a:spcBef>
                <a:spcPct val="0"/>
              </a:spcBef>
              <a:buClrTx/>
              <a:buFontTx/>
              <a:buNone/>
            </a:pPr>
            <a:r>
              <a:rPr lang="en-US" altLang="en-US" sz="1100" dirty="0">
                <a:solidFill>
                  <a:srgbClr val="0000CC"/>
                </a:solidFill>
              </a:rPr>
              <a:t>No other facilities worldwide can produce a number of these beams at these energies and they are perfectly suited to the ATLAS experimental equipment suite (e.g. HELIOS)</a:t>
            </a:r>
          </a:p>
        </p:txBody>
      </p:sp>
      <p:sp>
        <p:nvSpPr>
          <p:cNvPr id="39" name="TextBox 5"/>
          <p:cNvSpPr txBox="1">
            <a:spLocks noChangeArrowheads="1"/>
          </p:cNvSpPr>
          <p:nvPr/>
        </p:nvSpPr>
        <p:spPr bwMode="auto">
          <a:xfrm>
            <a:off x="2514605" y="2963738"/>
            <a:ext cx="2999727" cy="430887"/>
          </a:xfrm>
          <a:prstGeom prst="rect">
            <a:avLst/>
          </a:prstGeom>
          <a:noFill/>
          <a:ln w="1905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lr>
                <a:srgbClr val="1F497D"/>
              </a:buClr>
              <a:buFont typeface="Wingdings" pitchFamily="2" charset="2"/>
              <a:buChar char="§"/>
              <a:defRPr>
                <a:solidFill>
                  <a:schemeClr val="tx1"/>
                </a:solidFill>
                <a:latin typeface="Calibri" pitchFamily="34" charset="0"/>
              </a:defRPr>
            </a:lvl1pPr>
            <a:lvl2pPr marL="742950" indent="-285750" eaLnBrk="0" hangingPunct="0">
              <a:spcBef>
                <a:spcPct val="20000"/>
              </a:spcBef>
              <a:buClr>
                <a:srgbClr val="1F497D"/>
              </a:buClr>
              <a:buChar char="–"/>
              <a:defRPr sz="1600">
                <a:solidFill>
                  <a:schemeClr val="tx1"/>
                </a:solidFill>
                <a:latin typeface="Calibri" pitchFamily="34" charset="0"/>
              </a:defRPr>
            </a:lvl2pPr>
            <a:lvl3pPr marL="1143000" indent="-228600" eaLnBrk="0" hangingPunct="0">
              <a:spcBef>
                <a:spcPct val="20000"/>
              </a:spcBef>
              <a:buClr>
                <a:srgbClr val="1F497D"/>
              </a:buClr>
              <a:buChar char="•"/>
              <a:defRPr sz="1400">
                <a:solidFill>
                  <a:schemeClr val="tx1"/>
                </a:solidFill>
                <a:latin typeface="Calibri" pitchFamily="34" charset="0"/>
              </a:defRPr>
            </a:lvl3pPr>
            <a:lvl4pPr marL="1600200" indent="-228600" eaLnBrk="0" hangingPunct="0">
              <a:spcBef>
                <a:spcPct val="20000"/>
              </a:spcBef>
              <a:buClr>
                <a:srgbClr val="1F497D"/>
              </a:buClr>
              <a:buChar char="–"/>
              <a:defRPr sz="1400">
                <a:solidFill>
                  <a:schemeClr val="tx1"/>
                </a:solidFill>
                <a:latin typeface="Calibri" pitchFamily="34" charset="0"/>
              </a:defRPr>
            </a:lvl4pPr>
            <a:lvl5pPr marL="2057400" indent="-228600" eaLnBrk="0" hangingPunct="0">
              <a:spcBef>
                <a:spcPct val="20000"/>
              </a:spcBef>
              <a:buClr>
                <a:srgbClr val="1F497D"/>
              </a:buClr>
              <a:buFont typeface="Arial" pitchFamily="34"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1F497D"/>
              </a:buClr>
              <a:buFont typeface="Arial" pitchFamily="34" charset="0"/>
              <a:buChar char="»"/>
              <a:defRPr sz="1400">
                <a:solidFill>
                  <a:schemeClr val="tx1"/>
                </a:solidFill>
                <a:latin typeface="Calibri" pitchFamily="34" charset="0"/>
              </a:defRPr>
            </a:lvl9pPr>
          </a:lstStyle>
          <a:p>
            <a:pPr algn="ctr" eaLnBrk="1" hangingPunct="1">
              <a:spcBef>
                <a:spcPct val="0"/>
              </a:spcBef>
              <a:buClrTx/>
              <a:buFontTx/>
              <a:buNone/>
            </a:pPr>
            <a:r>
              <a:rPr lang="en-US" altLang="en-US" sz="1100" dirty="0">
                <a:solidFill>
                  <a:srgbClr val="0000CC"/>
                </a:solidFill>
              </a:rPr>
              <a:t>Most of the CARIBU beams (species and energy) are not available anywhere else. </a:t>
            </a:r>
          </a:p>
        </p:txBody>
      </p:sp>
    </p:spTree>
    <p:extLst>
      <p:ext uri="{BB962C8B-B14F-4D97-AF65-F5344CB8AC3E}">
        <p14:creationId xmlns:p14="http://schemas.microsoft.com/office/powerpoint/2010/main" val="1516939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hidden="1">
            <a:extLst>
              <a:ext uri="{FF2B5EF4-FFF2-40B4-BE49-F238E27FC236}">
                <a16:creationId xmlns:a16="http://schemas.microsoft.com/office/drawing/2014/main" id="{C7A34829-6D37-1256-C5DB-6D0468D2A914}"/>
              </a:ext>
            </a:extLst>
          </p:cNvPr>
          <p:cNvSpPr>
            <a:spLocks noGrp="1"/>
          </p:cNvSpPr>
          <p:nvPr>
            <p:ph type="sldNum" sz="quarter" idx="13"/>
          </p:nvPr>
        </p:nvSpPr>
        <p:spPr/>
        <p:txBody>
          <a:bodyPr/>
          <a:lstStyle/>
          <a:p>
            <a:pPr>
              <a:spcAft>
                <a:spcPts val="600"/>
              </a:spcAft>
            </a:pPr>
            <a:fld id="{AEFAAC5A-9C4F-4278-920D-DF2BAB595749}" type="slidenum">
              <a:rPr lang="en-US" smtClean="0"/>
              <a:pPr>
                <a:spcAft>
                  <a:spcPts val="600"/>
                </a:spcAft>
              </a:pPr>
              <a:t>34</a:t>
            </a:fld>
            <a:endParaRPr lang="en-US"/>
          </a:p>
        </p:txBody>
      </p:sp>
      <p:pic>
        <p:nvPicPr>
          <p:cNvPr id="7" name="Picture 6">
            <a:extLst>
              <a:ext uri="{FF2B5EF4-FFF2-40B4-BE49-F238E27FC236}">
                <a16:creationId xmlns:a16="http://schemas.microsoft.com/office/drawing/2014/main" id="{5A69BD20-78B1-F569-F7DF-06F52CB2CC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9769" y="1210234"/>
            <a:ext cx="5225761" cy="3178099"/>
          </a:xfrm>
          <a:prstGeom prst="rect">
            <a:avLst/>
          </a:prstGeom>
        </p:spPr>
      </p:pic>
      <p:pic>
        <p:nvPicPr>
          <p:cNvPr id="8" name="Picture 7">
            <a:extLst>
              <a:ext uri="{FF2B5EF4-FFF2-40B4-BE49-F238E27FC236}">
                <a16:creationId xmlns:a16="http://schemas.microsoft.com/office/drawing/2014/main" id="{D6CD5686-B602-66EA-2E35-78E9A7832DC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20650" y="1697745"/>
            <a:ext cx="3123350" cy="2776818"/>
          </a:xfrm>
          <a:prstGeom prst="rect">
            <a:avLst/>
          </a:prstGeom>
        </p:spPr>
      </p:pic>
      <p:pic>
        <p:nvPicPr>
          <p:cNvPr id="9" name="Picture 8">
            <a:extLst>
              <a:ext uri="{FF2B5EF4-FFF2-40B4-BE49-F238E27FC236}">
                <a16:creationId xmlns:a16="http://schemas.microsoft.com/office/drawing/2014/main" id="{053A46A7-2239-550F-4D3C-B37568D0EA5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42948" y="2261561"/>
            <a:ext cx="4053052" cy="2169140"/>
          </a:xfrm>
          <a:prstGeom prst="rect">
            <a:avLst/>
          </a:prstGeom>
        </p:spPr>
      </p:pic>
      <p:sp>
        <p:nvSpPr>
          <p:cNvPr id="10" name="TextBox 9">
            <a:extLst>
              <a:ext uri="{FF2B5EF4-FFF2-40B4-BE49-F238E27FC236}">
                <a16:creationId xmlns:a16="http://schemas.microsoft.com/office/drawing/2014/main" id="{868AFA93-75A9-4B85-066B-B3846A676DD0}"/>
              </a:ext>
            </a:extLst>
          </p:cNvPr>
          <p:cNvSpPr txBox="1"/>
          <p:nvPr/>
        </p:nvSpPr>
        <p:spPr>
          <a:xfrm>
            <a:off x="304800" y="91440"/>
            <a:ext cx="8534400" cy="538609"/>
          </a:xfrm>
          <a:prstGeom prst="rect">
            <a:avLst/>
          </a:prstGeom>
          <a:noFill/>
        </p:spPr>
        <p:txBody>
          <a:bodyPr wrap="square" rtlCol="0">
            <a:spAutoFit/>
          </a:bodyPr>
          <a:lstStyle/>
          <a:p>
            <a:r>
              <a:rPr lang="en-US" sz="2800" b="1" i="1" dirty="0">
                <a:solidFill>
                  <a:srgbClr val="000000"/>
                </a:solidFill>
                <a:latin typeface="Avenir Next" panose="020B0503020202020204" pitchFamily="34" charset="0"/>
              </a:rPr>
              <a:t>Quenching at extreme ΔS</a:t>
            </a:r>
          </a:p>
        </p:txBody>
      </p:sp>
      <p:sp>
        <p:nvSpPr>
          <p:cNvPr id="11" name="TextBox 10">
            <a:extLst>
              <a:ext uri="{FF2B5EF4-FFF2-40B4-BE49-F238E27FC236}">
                <a16:creationId xmlns:a16="http://schemas.microsoft.com/office/drawing/2014/main" id="{0CF556CA-B924-AE91-5DF9-FCE5EF9E2644}"/>
              </a:ext>
            </a:extLst>
          </p:cNvPr>
          <p:cNvSpPr txBox="1"/>
          <p:nvPr/>
        </p:nvSpPr>
        <p:spPr>
          <a:xfrm>
            <a:off x="304800" y="548640"/>
            <a:ext cx="8731624" cy="923330"/>
          </a:xfrm>
          <a:prstGeom prst="rect">
            <a:avLst/>
          </a:prstGeom>
          <a:noFill/>
        </p:spPr>
        <p:txBody>
          <a:bodyPr wrap="square" rtlCol="0">
            <a:spAutoFit/>
          </a:bodyPr>
          <a:lstStyle/>
          <a:p>
            <a:r>
              <a:rPr lang="en-US" dirty="0">
                <a:solidFill>
                  <a:schemeClr val="tx1">
                    <a:lumMod val="50000"/>
                  </a:schemeClr>
                </a:solidFill>
                <a:latin typeface="Avenir Next Medium" panose="020B0503020202020204" pitchFamily="34" charset="0"/>
              </a:rPr>
              <a:t>Part of an ongoing experimental effort to bring some clarity to our understanding of quenching in exotic nuclei following distinctive (but puzzling) trends seen in 20 years of knockout data from NSCL </a:t>
            </a:r>
            <a:endParaRPr lang="en-US" baseline="30000" dirty="0">
              <a:solidFill>
                <a:schemeClr val="tx1">
                  <a:lumMod val="50000"/>
                </a:schemeClr>
              </a:solidFill>
              <a:latin typeface="Avenir Next Medium" panose="020B0503020202020204" pitchFamily="34" charset="0"/>
            </a:endParaRPr>
          </a:p>
        </p:txBody>
      </p:sp>
      <p:sp>
        <p:nvSpPr>
          <p:cNvPr id="12" name="TextBox 11">
            <a:extLst>
              <a:ext uri="{FF2B5EF4-FFF2-40B4-BE49-F238E27FC236}">
                <a16:creationId xmlns:a16="http://schemas.microsoft.com/office/drawing/2014/main" id="{083E8B87-53BB-C623-CB73-17D3507A8997}"/>
              </a:ext>
            </a:extLst>
          </p:cNvPr>
          <p:cNvSpPr txBox="1"/>
          <p:nvPr/>
        </p:nvSpPr>
        <p:spPr>
          <a:xfrm>
            <a:off x="304800" y="4507992"/>
            <a:ext cx="3123350" cy="246221"/>
          </a:xfrm>
          <a:prstGeom prst="rect">
            <a:avLst/>
          </a:prstGeom>
          <a:solidFill>
            <a:srgbClr val="FFFF00"/>
          </a:solidFill>
          <a:ln>
            <a:solidFill>
              <a:srgbClr val="000000"/>
            </a:solidFill>
          </a:ln>
          <a:effectLst/>
        </p:spPr>
        <p:txBody>
          <a:bodyPr wrap="square" rtlCol="0">
            <a:spAutoFit/>
          </a:bodyPr>
          <a:lstStyle/>
          <a:p>
            <a:pPr algn="ctr"/>
            <a:r>
              <a:rPr lang="en-US" sz="1000" i="1" dirty="0">
                <a:solidFill>
                  <a:srgbClr val="000000"/>
                </a:solidFill>
                <a:latin typeface="Avenir Next" panose="020B0503020202020204" pitchFamily="34" charset="0"/>
              </a:rPr>
              <a:t>B. P. Kay et al., Phys. Rev. Lett. </a:t>
            </a:r>
            <a:r>
              <a:rPr lang="en-US" sz="1000" b="1" i="1" dirty="0">
                <a:solidFill>
                  <a:srgbClr val="000000"/>
                </a:solidFill>
                <a:latin typeface="Avenir Next" panose="020B0503020202020204" pitchFamily="34" charset="0"/>
              </a:rPr>
              <a:t>129</a:t>
            </a:r>
            <a:r>
              <a:rPr lang="en-US" sz="1000" i="1" dirty="0">
                <a:solidFill>
                  <a:srgbClr val="000000"/>
                </a:solidFill>
                <a:latin typeface="Avenir Next" panose="020B0503020202020204" pitchFamily="34" charset="0"/>
              </a:rPr>
              <a:t>, 152501 (</a:t>
            </a:r>
            <a:r>
              <a:rPr lang="en-US" sz="1000" b="1" i="1" dirty="0">
                <a:solidFill>
                  <a:srgbClr val="FF0000"/>
                </a:solidFill>
                <a:latin typeface="Avenir Next" panose="020B0503020202020204" pitchFamily="34" charset="0"/>
              </a:rPr>
              <a:t>2022</a:t>
            </a:r>
            <a:r>
              <a:rPr lang="en-US" sz="1000" i="1" dirty="0">
                <a:solidFill>
                  <a:srgbClr val="000000"/>
                </a:solidFill>
                <a:latin typeface="Avenir Next" panose="020B0503020202020204" pitchFamily="34" charset="0"/>
              </a:rPr>
              <a:t>)</a:t>
            </a:r>
          </a:p>
        </p:txBody>
      </p:sp>
    </p:spTree>
    <p:extLst>
      <p:ext uri="{BB962C8B-B14F-4D97-AF65-F5344CB8AC3E}">
        <p14:creationId xmlns:p14="http://schemas.microsoft.com/office/powerpoint/2010/main" val="38676425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473" y="100825"/>
            <a:ext cx="8479629" cy="374786"/>
          </a:xfrm>
        </p:spPr>
        <p:txBody>
          <a:bodyPr/>
          <a:lstStyle/>
          <a:p>
            <a:r>
              <a:rPr lang="en-US" sz="2400" cap="none" baseline="30000" dirty="0"/>
              <a:t>8</a:t>
            </a:r>
            <a:r>
              <a:rPr lang="en-US" sz="2400" cap="none" dirty="0"/>
              <a:t>Li </a:t>
            </a:r>
            <a:r>
              <a:rPr lang="en-US" sz="2400" dirty="0"/>
              <a:t>beta-neutrino correlation measurement </a:t>
            </a:r>
          </a:p>
        </p:txBody>
      </p:sp>
      <p:sp>
        <p:nvSpPr>
          <p:cNvPr id="3" name="Content Placeholder 2"/>
          <p:cNvSpPr>
            <a:spLocks noGrp="1"/>
          </p:cNvSpPr>
          <p:nvPr>
            <p:ph idx="1"/>
          </p:nvPr>
        </p:nvSpPr>
        <p:spPr>
          <a:xfrm>
            <a:off x="457202" y="917566"/>
            <a:ext cx="4055164" cy="3807862"/>
          </a:xfrm>
        </p:spPr>
        <p:txBody>
          <a:bodyPr/>
          <a:lstStyle/>
          <a:p>
            <a:r>
              <a:rPr lang="da-DK" sz="1200" u="sng" dirty="0">
                <a:effectLst/>
                <a:latin typeface="Arial" panose="020B0604020202020204" pitchFamily="34" charset="0"/>
              </a:rPr>
              <a:t>M. T. Burkey et al., PRL </a:t>
            </a:r>
            <a:r>
              <a:rPr lang="da-DK" sz="1200" b="1" u="sng" dirty="0">
                <a:effectLst/>
                <a:latin typeface="Arial" panose="020B0604020202020204" pitchFamily="34" charset="0"/>
              </a:rPr>
              <a:t>128</a:t>
            </a:r>
            <a:r>
              <a:rPr lang="da-DK" sz="1200" u="sng" dirty="0">
                <a:effectLst/>
                <a:latin typeface="Arial" panose="020B0604020202020204" pitchFamily="34" charset="0"/>
              </a:rPr>
              <a:t> 202502 (2022).</a:t>
            </a:r>
            <a:endParaRPr lang="da-DK" sz="1200" u="sng" dirty="0">
              <a:latin typeface="Arial" panose="020B0604020202020204" pitchFamily="34" charset="0"/>
            </a:endParaRPr>
          </a:p>
          <a:p>
            <a:r>
              <a:rPr lang="da-DK" sz="1200" dirty="0">
                <a:latin typeface="Arial" panose="020B0604020202020204" pitchFamily="34" charset="0"/>
              </a:rPr>
              <a:t>Beta-decay Paul Trap at ANL, measured triple decay product correlation of </a:t>
            </a:r>
            <a:r>
              <a:rPr lang="da-DK" sz="1200" baseline="30000" dirty="0">
                <a:latin typeface="Arial" panose="020B0604020202020204" pitchFamily="34" charset="0"/>
              </a:rPr>
              <a:t>8</a:t>
            </a:r>
            <a:r>
              <a:rPr lang="da-DK" sz="1200" dirty="0">
                <a:latin typeface="Arial" panose="020B0604020202020204" pitchFamily="34" charset="0"/>
              </a:rPr>
              <a:t>Li. Consistent w/ Standard Model.</a:t>
            </a:r>
            <a:endParaRPr lang="da-DK" sz="1200" dirty="0">
              <a:effectLst/>
              <a:latin typeface="Arial" panose="020B0604020202020204" pitchFamily="34" charset="0"/>
            </a:endParaRPr>
          </a:p>
          <a:p>
            <a:endParaRPr lang="da-DK" sz="1200" dirty="0">
              <a:effectLst/>
              <a:latin typeface="Arial" panose="020B0604020202020204" pitchFamily="34" charset="0"/>
            </a:endParaRPr>
          </a:p>
          <a:p>
            <a:endParaRPr lang="en-US" sz="1200" dirty="0"/>
          </a:p>
        </p:txBody>
      </p:sp>
      <p:sp>
        <p:nvSpPr>
          <p:cNvPr id="4" name="Text Placeholder 3"/>
          <p:cNvSpPr>
            <a:spLocks noGrp="1"/>
          </p:cNvSpPr>
          <p:nvPr>
            <p:ph type="body" sz="quarter" idx="12"/>
          </p:nvPr>
        </p:nvSpPr>
        <p:spPr>
          <a:xfrm>
            <a:off x="457201" y="512957"/>
            <a:ext cx="8372901" cy="374786"/>
          </a:xfrm>
        </p:spPr>
        <p:txBody>
          <a:bodyPr/>
          <a:lstStyle/>
          <a:p>
            <a:r>
              <a:rPr lang="en-US" dirty="0"/>
              <a:t>Two recent PRL publications.</a:t>
            </a:r>
          </a:p>
        </p:txBody>
      </p:sp>
      <p:sp>
        <p:nvSpPr>
          <p:cNvPr id="5" name="Slide Number Placeholder 4"/>
          <p:cNvSpPr>
            <a:spLocks noGrp="1"/>
          </p:cNvSpPr>
          <p:nvPr>
            <p:ph type="sldNum" sz="quarter" idx="13"/>
          </p:nvPr>
        </p:nvSpPr>
        <p:spPr/>
        <p:txBody>
          <a:bodyPr/>
          <a:lstStyle/>
          <a:p>
            <a:fld id="{AEFAAC5A-9C4F-4278-920D-DF2BAB595749}" type="slidenum">
              <a:rPr lang="en-US" smtClean="0"/>
              <a:pPr/>
              <a:t>35</a:t>
            </a:fld>
            <a:endParaRPr lang="en-US" dirty="0"/>
          </a:p>
        </p:txBody>
      </p:sp>
      <p:sp>
        <p:nvSpPr>
          <p:cNvPr id="7" name="Content Placeholder 2">
            <a:extLst>
              <a:ext uri="{FF2B5EF4-FFF2-40B4-BE49-F238E27FC236}">
                <a16:creationId xmlns:a16="http://schemas.microsoft.com/office/drawing/2014/main" id="{77C4239F-B091-B789-21B8-5A2D265C80BA}"/>
              </a:ext>
            </a:extLst>
          </p:cNvPr>
          <p:cNvSpPr txBox="1">
            <a:spLocks/>
          </p:cNvSpPr>
          <p:nvPr/>
        </p:nvSpPr>
        <p:spPr>
          <a:xfrm>
            <a:off x="4709609" y="917566"/>
            <a:ext cx="4227221" cy="3807862"/>
          </a:xfrm>
          <a:prstGeom prst="rect">
            <a:avLst/>
          </a:prstGeom>
        </p:spPr>
        <p:txBody>
          <a:bodyPr vert="horz" lIns="0" tIns="0" rIns="0" bIns="45720" rtlCol="0">
            <a:noAutofit/>
          </a:bodyPr>
          <a:lstStyle>
            <a:lvl1pPr marL="173038" indent="-173038" algn="l" defTabSz="457200" rtl="0" eaLnBrk="1" latinLnBrk="0" hangingPunct="1">
              <a:spcBef>
                <a:spcPts val="600"/>
              </a:spcBef>
              <a:spcAft>
                <a:spcPts val="0"/>
              </a:spcAft>
              <a:buFont typeface="Wingdings" pitchFamily="2" charset="2"/>
              <a:buChar char="§"/>
              <a:defRPr sz="1800" kern="1200" baseline="0">
                <a:solidFill>
                  <a:schemeClr val="tx1">
                    <a:lumMod val="50000"/>
                  </a:schemeClr>
                </a:solidFill>
                <a:latin typeface="+mn-lt"/>
                <a:ea typeface="+mn-ea"/>
                <a:cs typeface="+mn-cs"/>
              </a:defRPr>
            </a:lvl1pPr>
            <a:lvl2pPr marL="520700" indent="-236538" algn="l" defTabSz="457200" rtl="0" eaLnBrk="1" latinLnBrk="0" hangingPunct="1">
              <a:spcBef>
                <a:spcPts val="0"/>
              </a:spcBef>
              <a:spcAft>
                <a:spcPts val="0"/>
              </a:spcAft>
              <a:buFont typeface="Arial"/>
              <a:buChar char="–"/>
              <a:defRPr sz="1800" kern="1200">
                <a:solidFill>
                  <a:schemeClr val="tx1">
                    <a:lumMod val="50000"/>
                  </a:schemeClr>
                </a:solidFill>
                <a:latin typeface="+mn-lt"/>
                <a:ea typeface="+mn-ea"/>
                <a:cs typeface="+mn-cs"/>
              </a:defRPr>
            </a:lvl2pPr>
            <a:lvl3pPr marL="803275" indent="-187325" algn="l" defTabSz="457200" rtl="0" eaLnBrk="1" latinLnBrk="0" hangingPunct="1">
              <a:spcBef>
                <a:spcPts val="0"/>
              </a:spcBef>
              <a:spcAft>
                <a:spcPts val="0"/>
              </a:spcAft>
              <a:buFont typeface="Arial"/>
              <a:buChar char="•"/>
              <a:defRPr sz="1800" kern="1200">
                <a:solidFill>
                  <a:schemeClr val="tx1">
                    <a:lumMod val="50000"/>
                  </a:schemeClr>
                </a:solidFill>
                <a:latin typeface="+mn-lt"/>
                <a:ea typeface="+mn-ea"/>
                <a:cs typeface="+mn-cs"/>
              </a:defRPr>
            </a:lvl3pPr>
            <a:lvl4pPr marL="1087438" indent="-171450" algn="l" defTabSz="457200" rtl="0" eaLnBrk="1" latinLnBrk="0" hangingPunct="1">
              <a:spcBef>
                <a:spcPts val="0"/>
              </a:spcBef>
              <a:spcAft>
                <a:spcPts val="0"/>
              </a:spcAft>
              <a:buFont typeface="Arial"/>
              <a:buChar char="–"/>
              <a:defRPr sz="1800" kern="1200">
                <a:solidFill>
                  <a:schemeClr val="tx1">
                    <a:lumMod val="50000"/>
                  </a:schemeClr>
                </a:solidFill>
                <a:latin typeface="+mn-lt"/>
                <a:ea typeface="+mn-ea"/>
                <a:cs typeface="+mn-cs"/>
              </a:defRPr>
            </a:lvl4pPr>
            <a:lvl5pPr marL="1371600" indent="-171450" algn="l" defTabSz="457200" rtl="0" eaLnBrk="1" latinLnBrk="0" hangingPunct="1">
              <a:spcBef>
                <a:spcPts val="0"/>
              </a:spcBef>
              <a:spcAft>
                <a:spcPts val="0"/>
              </a:spcAft>
              <a:buFont typeface="Arial"/>
              <a:buChar char="»"/>
              <a:defRPr sz="1800" kern="1200">
                <a:solidFill>
                  <a:schemeClr val="tx1">
                    <a:lumMod val="5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3038" marR="0" lvl="0" indent="-173038" algn="l" defTabSz="457200" rtl="0" eaLnBrk="1" fontAlgn="auto" latinLnBrk="0" hangingPunct="1">
              <a:lnSpc>
                <a:spcPct val="100000"/>
              </a:lnSpc>
              <a:spcBef>
                <a:spcPts val="600"/>
              </a:spcBef>
              <a:spcAft>
                <a:spcPts val="0"/>
              </a:spcAft>
              <a:buClrTx/>
              <a:buSzTx/>
              <a:buFont typeface="Wingdings" pitchFamily="2" charset="2"/>
              <a:buChar char="§"/>
              <a:tabLst/>
              <a:defRPr/>
            </a:pPr>
            <a:r>
              <a:rPr lang="en-US" sz="1200" u="sng" dirty="0">
                <a:effectLst/>
                <a:latin typeface="Arial" panose="020B0604020202020204" pitchFamily="34" charset="0"/>
              </a:rPr>
              <a:t>G.</a:t>
            </a:r>
            <a:r>
              <a:rPr lang="en-US" sz="500" u="sng" dirty="0">
                <a:effectLst/>
                <a:latin typeface="Arial" panose="020B0604020202020204" pitchFamily="34" charset="0"/>
              </a:rPr>
              <a:t> </a:t>
            </a:r>
            <a:r>
              <a:rPr lang="en-US" sz="1200" u="sng" dirty="0">
                <a:effectLst/>
                <a:latin typeface="Arial" panose="020B0604020202020204" pitchFamily="34" charset="0"/>
              </a:rPr>
              <a:t>H.</a:t>
            </a:r>
            <a:r>
              <a:rPr lang="en-US" sz="500" u="sng" dirty="0">
                <a:effectLst/>
                <a:latin typeface="Arial" panose="020B0604020202020204" pitchFamily="34" charset="0"/>
              </a:rPr>
              <a:t> </a:t>
            </a:r>
            <a:r>
              <a:rPr lang="en-US" sz="1200" u="sng" dirty="0">
                <a:effectLst/>
                <a:latin typeface="Arial" panose="020B0604020202020204" pitchFamily="34" charset="0"/>
              </a:rPr>
              <a:t>Sargsyan, K.</a:t>
            </a:r>
            <a:r>
              <a:rPr lang="en-US" sz="500" u="sng" dirty="0">
                <a:effectLst/>
                <a:latin typeface="Arial" panose="020B0604020202020204" pitchFamily="34" charset="0"/>
              </a:rPr>
              <a:t> </a:t>
            </a:r>
            <a:r>
              <a:rPr lang="en-US" sz="1200" u="sng" dirty="0">
                <a:effectLst/>
                <a:latin typeface="Arial" panose="020B0604020202020204" pitchFamily="34" charset="0"/>
              </a:rPr>
              <a:t>D.</a:t>
            </a:r>
            <a:r>
              <a:rPr lang="en-US" sz="500" u="sng" dirty="0">
                <a:effectLst/>
                <a:latin typeface="Arial" panose="020B0604020202020204" pitchFamily="34" charset="0"/>
              </a:rPr>
              <a:t> </a:t>
            </a:r>
            <a:r>
              <a:rPr lang="en-US" sz="1200" u="sng" dirty="0" err="1">
                <a:effectLst/>
                <a:latin typeface="Arial" panose="020B0604020202020204" pitchFamily="34" charset="0"/>
              </a:rPr>
              <a:t>Launey</a:t>
            </a:r>
            <a:r>
              <a:rPr lang="en-US" sz="1200" u="sng" dirty="0">
                <a:effectLst/>
                <a:latin typeface="Arial" panose="020B0604020202020204" pitchFamily="34" charset="0"/>
              </a:rPr>
              <a:t>, et al., PRL </a:t>
            </a:r>
            <a:r>
              <a:rPr lang="en-US" sz="1200" b="1" u="sng" dirty="0">
                <a:effectLst/>
                <a:latin typeface="Arial" panose="020B0604020202020204" pitchFamily="34" charset="0"/>
              </a:rPr>
              <a:t>128 </a:t>
            </a:r>
            <a:r>
              <a:rPr lang="en-US" sz="1200" u="sng" dirty="0">
                <a:effectLst/>
                <a:latin typeface="Arial" panose="020B0604020202020204" pitchFamily="34" charset="0"/>
              </a:rPr>
              <a:t>202503 (2022).</a:t>
            </a:r>
          </a:p>
          <a:p>
            <a:pPr marL="173038" marR="0" lvl="0" indent="-173038" algn="l" defTabSz="457200" rtl="0" eaLnBrk="1" fontAlgn="auto" latinLnBrk="0" hangingPunct="1">
              <a:lnSpc>
                <a:spcPct val="100000"/>
              </a:lnSpc>
              <a:spcBef>
                <a:spcPts val="600"/>
              </a:spcBef>
              <a:spcAft>
                <a:spcPts val="0"/>
              </a:spcAft>
              <a:buClrTx/>
              <a:buSzTx/>
              <a:buFont typeface="Wingdings" pitchFamily="2" charset="2"/>
              <a:buChar char="§"/>
              <a:tabLst/>
              <a:defRPr/>
            </a:pPr>
            <a:r>
              <a:rPr kumimoji="0" lang="da-DK" sz="1200" b="0" i="0" u="none" strike="noStrike" kern="1200" cap="none" spc="0" normalizeH="0" baseline="0" noProof="0" dirty="0">
                <a:ln>
                  <a:noFill/>
                </a:ln>
                <a:solidFill>
                  <a:srgbClr val="47484A">
                    <a:lumMod val="50000"/>
                  </a:srgbClr>
                </a:solidFill>
                <a:effectLst/>
                <a:uLnTx/>
                <a:uFillTx/>
                <a:latin typeface="Arial" panose="020B0604020202020204" pitchFamily="34" charset="0"/>
                <a:ea typeface="+mn-ea"/>
                <a:cs typeface="+mn-cs"/>
              </a:rPr>
              <a:t>Theory improvements to radiative and recoil order corrections – </a:t>
            </a:r>
            <a:r>
              <a:rPr kumimoji="0" lang="da-DK" sz="1200" b="0"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reduce theory uncertainties by factor of 2!</a:t>
            </a:r>
          </a:p>
          <a:p>
            <a:pPr marL="173038" marR="0" lvl="0" indent="-173038" algn="l" defTabSz="457200" rtl="0" eaLnBrk="1" fontAlgn="auto" latinLnBrk="0" hangingPunct="1">
              <a:lnSpc>
                <a:spcPct val="100000"/>
              </a:lnSpc>
              <a:spcBef>
                <a:spcPts val="600"/>
              </a:spcBef>
              <a:spcAft>
                <a:spcPts val="0"/>
              </a:spcAft>
              <a:buClrTx/>
              <a:buSzTx/>
              <a:buFont typeface="Wingdings" pitchFamily="2" charset="2"/>
              <a:buChar char="§"/>
              <a:tabLst/>
              <a:defRPr/>
            </a:pPr>
            <a:r>
              <a:rPr lang="da-DK" sz="1200" dirty="0">
                <a:solidFill>
                  <a:srgbClr val="47484A">
                    <a:lumMod val="50000"/>
                  </a:srgbClr>
                </a:solidFill>
                <a:latin typeface="Arial" panose="020B0604020202020204" pitchFamily="34" charset="0"/>
              </a:rPr>
              <a:t>Possible intruder state in </a:t>
            </a:r>
            <a:r>
              <a:rPr lang="da-DK" sz="1200" baseline="30000" dirty="0">
                <a:solidFill>
                  <a:srgbClr val="47484A">
                    <a:lumMod val="50000"/>
                  </a:srgbClr>
                </a:solidFill>
                <a:latin typeface="Arial" panose="020B0604020202020204" pitchFamily="34" charset="0"/>
              </a:rPr>
              <a:t>8</a:t>
            </a:r>
            <a:r>
              <a:rPr lang="da-DK" sz="1200" dirty="0">
                <a:solidFill>
                  <a:srgbClr val="47484A">
                    <a:lumMod val="50000"/>
                  </a:srgbClr>
                </a:solidFill>
                <a:latin typeface="Arial" panose="020B0604020202020204" pitchFamily="34" charset="0"/>
              </a:rPr>
              <a:t>Be?</a:t>
            </a:r>
            <a:endParaRPr kumimoji="0" lang="da-DK" sz="1200" b="0" i="0" u="none" strike="noStrike" kern="1200" cap="none" spc="0" normalizeH="0" baseline="0" noProof="0" dirty="0">
              <a:ln>
                <a:noFill/>
              </a:ln>
              <a:solidFill>
                <a:srgbClr val="47484A">
                  <a:lumMod val="50000"/>
                </a:srgbClr>
              </a:solidFill>
              <a:effectLst/>
              <a:uLnTx/>
              <a:uFillTx/>
              <a:latin typeface="Arial" panose="020B0604020202020204" pitchFamily="34" charset="0"/>
              <a:ea typeface="+mn-ea"/>
              <a:cs typeface="+mn-cs"/>
            </a:endParaRPr>
          </a:p>
          <a:p>
            <a:pPr marL="173038" marR="0" lvl="0" indent="-173038" algn="l" defTabSz="457200" rtl="0" eaLnBrk="1" fontAlgn="auto" latinLnBrk="0" hangingPunct="1">
              <a:lnSpc>
                <a:spcPct val="100000"/>
              </a:lnSpc>
              <a:spcBef>
                <a:spcPts val="600"/>
              </a:spcBef>
              <a:spcAft>
                <a:spcPts val="0"/>
              </a:spcAft>
              <a:buClrTx/>
              <a:buSzTx/>
              <a:buFont typeface="Wingdings" pitchFamily="2" charset="2"/>
              <a:buChar char="§"/>
              <a:tabLst/>
              <a:defRPr/>
            </a:pPr>
            <a:endParaRPr kumimoji="0" lang="da-DK" sz="1200" b="0" i="0" u="none" strike="noStrike" kern="1200" cap="none" spc="0" normalizeH="0" baseline="0" noProof="0" dirty="0">
              <a:ln>
                <a:noFill/>
              </a:ln>
              <a:solidFill>
                <a:srgbClr val="47484A">
                  <a:lumMod val="50000"/>
                </a:srgbClr>
              </a:solidFill>
              <a:effectLst/>
              <a:uLnTx/>
              <a:uFillTx/>
              <a:latin typeface="Arial" panose="020B0604020202020204" pitchFamily="34" charset="0"/>
              <a:ea typeface="+mn-ea"/>
              <a:cs typeface="+mn-cs"/>
            </a:endParaRPr>
          </a:p>
          <a:p>
            <a:pPr marL="173038" marR="0" lvl="0" indent="-173038" algn="l" defTabSz="457200" rtl="0" eaLnBrk="1" fontAlgn="auto" latinLnBrk="0" hangingPunct="1">
              <a:lnSpc>
                <a:spcPct val="100000"/>
              </a:lnSpc>
              <a:spcBef>
                <a:spcPts val="600"/>
              </a:spcBef>
              <a:spcAft>
                <a:spcPts val="0"/>
              </a:spcAft>
              <a:buClrTx/>
              <a:buSzTx/>
              <a:buFont typeface="Wingdings" pitchFamily="2" charset="2"/>
              <a:buChar char="§"/>
              <a:tabLst/>
              <a:defRPr/>
            </a:pPr>
            <a:endParaRPr kumimoji="0" lang="en-US" sz="1200" b="0" i="0" u="none" strike="noStrike" kern="1200" cap="none" spc="0" normalizeH="0" baseline="0" noProof="0" dirty="0">
              <a:ln>
                <a:noFill/>
              </a:ln>
              <a:solidFill>
                <a:srgbClr val="47484A">
                  <a:lumMod val="50000"/>
                </a:srgbClr>
              </a:solidFill>
              <a:effectLst/>
              <a:uLnTx/>
              <a:uFillTx/>
              <a:latin typeface="Arial"/>
              <a:ea typeface="+mn-ea"/>
              <a:cs typeface="+mn-cs"/>
            </a:endParaRPr>
          </a:p>
        </p:txBody>
      </p:sp>
      <p:cxnSp>
        <p:nvCxnSpPr>
          <p:cNvPr id="11" name="Straight Connector 10">
            <a:extLst>
              <a:ext uri="{FF2B5EF4-FFF2-40B4-BE49-F238E27FC236}">
                <a16:creationId xmlns:a16="http://schemas.microsoft.com/office/drawing/2014/main" id="{31023DD0-6414-2F4B-12C6-5F003D82DAB8}"/>
              </a:ext>
            </a:extLst>
          </p:cNvPr>
          <p:cNvCxnSpPr>
            <a:cxnSpLocks/>
          </p:cNvCxnSpPr>
          <p:nvPr/>
        </p:nvCxnSpPr>
        <p:spPr>
          <a:xfrm>
            <a:off x="4565791" y="850780"/>
            <a:ext cx="0" cy="3886200"/>
          </a:xfrm>
          <a:prstGeom prst="line">
            <a:avLst/>
          </a:prstGeom>
        </p:spPr>
        <p:style>
          <a:lnRef idx="2">
            <a:schemeClr val="accent1"/>
          </a:lnRef>
          <a:fillRef idx="0">
            <a:schemeClr val="accent1"/>
          </a:fillRef>
          <a:effectRef idx="1">
            <a:schemeClr val="accent1"/>
          </a:effectRef>
          <a:fontRef idx="minor">
            <a:schemeClr val="tx1"/>
          </a:fontRef>
        </p:style>
      </p:cxnSp>
      <p:pic>
        <p:nvPicPr>
          <p:cNvPr id="28" name="Picture 27" descr="Chart, histogram&#10;&#10;Description automatically generated">
            <a:extLst>
              <a:ext uri="{FF2B5EF4-FFF2-40B4-BE49-F238E27FC236}">
                <a16:creationId xmlns:a16="http://schemas.microsoft.com/office/drawing/2014/main" id="{94390B25-8158-7B3D-AB5B-3143861C6FE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8115" y="1864545"/>
            <a:ext cx="2829546" cy="1983327"/>
          </a:xfrm>
          <a:prstGeom prst="rect">
            <a:avLst/>
          </a:prstGeom>
        </p:spPr>
      </p:pic>
      <p:pic>
        <p:nvPicPr>
          <p:cNvPr id="30" name="Picture 29" descr="Table&#10;&#10;Description automatically generated">
            <a:extLst>
              <a:ext uri="{FF2B5EF4-FFF2-40B4-BE49-F238E27FC236}">
                <a16:creationId xmlns:a16="http://schemas.microsoft.com/office/drawing/2014/main" id="{85A9F225-FE9E-FE8D-116D-257E2B64B63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41189" y="3414713"/>
            <a:ext cx="2372281" cy="1440569"/>
          </a:xfrm>
          <a:prstGeom prst="rect">
            <a:avLst/>
          </a:prstGeom>
        </p:spPr>
      </p:pic>
      <p:pic>
        <p:nvPicPr>
          <p:cNvPr id="32" name="Picture 31">
            <a:extLst>
              <a:ext uri="{FF2B5EF4-FFF2-40B4-BE49-F238E27FC236}">
                <a16:creationId xmlns:a16="http://schemas.microsoft.com/office/drawing/2014/main" id="{CDD7ED24-AB7D-43CC-F950-09653AC2D80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6633" y="1600237"/>
            <a:ext cx="3153404" cy="263061"/>
          </a:xfrm>
          <a:prstGeom prst="rect">
            <a:avLst/>
          </a:prstGeom>
        </p:spPr>
      </p:pic>
      <p:pic>
        <p:nvPicPr>
          <p:cNvPr id="34" name="Picture 33" descr="Chart, histogram&#10;&#10;Description automatically generated">
            <a:extLst>
              <a:ext uri="{FF2B5EF4-FFF2-40B4-BE49-F238E27FC236}">
                <a16:creationId xmlns:a16="http://schemas.microsoft.com/office/drawing/2014/main" id="{38492C01-AF41-FEB7-8B3D-08C5E5A26C0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72078" y="1870167"/>
            <a:ext cx="3102282" cy="1902659"/>
          </a:xfrm>
          <a:prstGeom prst="rect">
            <a:avLst/>
          </a:prstGeom>
        </p:spPr>
      </p:pic>
      <p:pic>
        <p:nvPicPr>
          <p:cNvPr id="36" name="Picture 35" descr="Table&#10;&#10;Description automatically generated">
            <a:extLst>
              <a:ext uri="{FF2B5EF4-FFF2-40B4-BE49-F238E27FC236}">
                <a16:creationId xmlns:a16="http://schemas.microsoft.com/office/drawing/2014/main" id="{244183A1-ECFF-D58E-6688-9BF36C494DD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25765" y="3897495"/>
            <a:ext cx="2794933" cy="839485"/>
          </a:xfrm>
          <a:prstGeom prst="rect">
            <a:avLst/>
          </a:prstGeom>
        </p:spPr>
      </p:pic>
      <p:pic>
        <p:nvPicPr>
          <p:cNvPr id="6" name="Picture 5">
            <a:extLst>
              <a:ext uri="{FF2B5EF4-FFF2-40B4-BE49-F238E27FC236}">
                <a16:creationId xmlns:a16="http://schemas.microsoft.com/office/drawing/2014/main" id="{238BAA7D-C33E-3077-0705-1F61DE1B06D1}"/>
              </a:ext>
            </a:extLst>
          </p:cNvPr>
          <p:cNvPicPr>
            <a:picLocks noChangeAspect="1"/>
          </p:cNvPicPr>
          <p:nvPr/>
        </p:nvPicPr>
        <p:blipFill>
          <a:blip r:embed="rId7"/>
          <a:stretch>
            <a:fillRect/>
          </a:stretch>
        </p:blipFill>
        <p:spPr>
          <a:xfrm>
            <a:off x="8248932" y="12580"/>
            <a:ext cx="850900" cy="838200"/>
          </a:xfrm>
          <a:prstGeom prst="rect">
            <a:avLst/>
          </a:prstGeom>
        </p:spPr>
      </p:pic>
      <p:grpSp>
        <p:nvGrpSpPr>
          <p:cNvPr id="12" name="Group 11">
            <a:extLst>
              <a:ext uri="{FF2B5EF4-FFF2-40B4-BE49-F238E27FC236}">
                <a16:creationId xmlns:a16="http://schemas.microsoft.com/office/drawing/2014/main" id="{B668D591-1911-9C32-9E3F-97F6F0B55B1E}"/>
              </a:ext>
            </a:extLst>
          </p:cNvPr>
          <p:cNvGrpSpPr/>
          <p:nvPr/>
        </p:nvGrpSpPr>
        <p:grpSpPr>
          <a:xfrm>
            <a:off x="3198426" y="1847935"/>
            <a:ext cx="1203175" cy="1606695"/>
            <a:chOff x="3198426" y="1847935"/>
            <a:chExt cx="1203175" cy="1606695"/>
          </a:xfrm>
        </p:grpSpPr>
        <p:pic>
          <p:nvPicPr>
            <p:cNvPr id="9" name="Picture 34">
              <a:extLst>
                <a:ext uri="{FF2B5EF4-FFF2-40B4-BE49-F238E27FC236}">
                  <a16:creationId xmlns:a16="http://schemas.microsoft.com/office/drawing/2014/main" id="{592A4003-C3D0-259D-E120-A8ED6F978996}"/>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198426" y="2288394"/>
              <a:ext cx="1203175" cy="1166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 name="TextBox 9">
              <a:extLst>
                <a:ext uri="{FF2B5EF4-FFF2-40B4-BE49-F238E27FC236}">
                  <a16:creationId xmlns:a16="http://schemas.microsoft.com/office/drawing/2014/main" id="{583E4CA6-42F2-2F7A-B09A-772E76058CD5}"/>
                </a:ext>
              </a:extLst>
            </p:cNvPr>
            <p:cNvSpPr txBox="1"/>
            <p:nvPr/>
          </p:nvSpPr>
          <p:spPr>
            <a:xfrm>
              <a:off x="3252474" y="1847935"/>
              <a:ext cx="1095078" cy="461665"/>
            </a:xfrm>
            <a:prstGeom prst="rect">
              <a:avLst/>
            </a:prstGeom>
            <a:noFill/>
          </p:spPr>
          <p:txBody>
            <a:bodyPr wrap="square" rtlCol="0">
              <a:spAutoFit/>
            </a:bodyPr>
            <a:lstStyle/>
            <a:p>
              <a:pPr algn="ctr"/>
              <a:r>
                <a:rPr lang="en-US" sz="1200" b="1" dirty="0">
                  <a:solidFill>
                    <a:schemeClr val="accent2"/>
                  </a:solidFill>
                </a:rPr>
                <a:t>Beta-Decay Paul Trap</a:t>
              </a:r>
            </a:p>
          </p:txBody>
        </p:sp>
      </p:grpSp>
    </p:spTree>
    <p:extLst>
      <p:ext uri="{BB962C8B-B14F-4D97-AF65-F5344CB8AC3E}">
        <p14:creationId xmlns:p14="http://schemas.microsoft.com/office/powerpoint/2010/main" val="6316480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54DA48E3-0CE0-95F2-AD11-4FE3CF97E874}"/>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t="12260" r="51535" b="56063"/>
          <a:stretch/>
        </p:blipFill>
        <p:spPr>
          <a:xfrm>
            <a:off x="389554" y="703624"/>
            <a:ext cx="4151801" cy="1427683"/>
          </a:xfrm>
        </p:spPr>
      </p:pic>
      <p:sp>
        <p:nvSpPr>
          <p:cNvPr id="5" name="Slide Number Placeholder 4">
            <a:extLst>
              <a:ext uri="{FF2B5EF4-FFF2-40B4-BE49-F238E27FC236}">
                <a16:creationId xmlns:a16="http://schemas.microsoft.com/office/drawing/2014/main" id="{D1A10BB7-AF75-F3C3-F754-CC80B35CDEBA}"/>
              </a:ext>
            </a:extLst>
          </p:cNvPr>
          <p:cNvSpPr>
            <a:spLocks noGrp="1"/>
          </p:cNvSpPr>
          <p:nvPr>
            <p:ph type="sldNum" sz="quarter" idx="13"/>
          </p:nvPr>
        </p:nvSpPr>
        <p:spPr/>
        <p:txBody>
          <a:bodyPr/>
          <a:lstStyle/>
          <a:p>
            <a:fld id="{AEFAAC5A-9C4F-4278-920D-DF2BAB595749}" type="slidenum">
              <a:rPr lang="en-US" smtClean="0"/>
              <a:pPr/>
              <a:t>36</a:t>
            </a:fld>
            <a:endParaRPr lang="en-US" dirty="0"/>
          </a:p>
        </p:txBody>
      </p:sp>
      <p:sp>
        <p:nvSpPr>
          <p:cNvPr id="3" name="TextBox 2">
            <a:extLst>
              <a:ext uri="{FF2B5EF4-FFF2-40B4-BE49-F238E27FC236}">
                <a16:creationId xmlns:a16="http://schemas.microsoft.com/office/drawing/2014/main" id="{FB08439D-C947-9EBF-A400-C867C076391F}"/>
              </a:ext>
            </a:extLst>
          </p:cNvPr>
          <p:cNvSpPr txBox="1"/>
          <p:nvPr/>
        </p:nvSpPr>
        <p:spPr>
          <a:xfrm>
            <a:off x="743570" y="406265"/>
            <a:ext cx="2673927" cy="246221"/>
          </a:xfrm>
          <a:prstGeom prst="rect">
            <a:avLst/>
          </a:prstGeom>
          <a:solidFill>
            <a:schemeClr val="bg1"/>
          </a:solidFill>
        </p:spPr>
        <p:txBody>
          <a:bodyPr wrap="square" rtlCol="0">
            <a:spAutoFit/>
          </a:bodyPr>
          <a:lstStyle/>
          <a:p>
            <a:r>
              <a:rPr lang="en-US" sz="1000" b="1" dirty="0"/>
              <a:t>A. T. Gallant </a:t>
            </a:r>
            <a:r>
              <a:rPr lang="en-US" sz="1000" b="1" i="1" dirty="0"/>
              <a:t>et al. </a:t>
            </a:r>
            <a:r>
              <a:rPr lang="en-US" sz="1000" b="1" dirty="0"/>
              <a:t>PRL 130 (2023) 192502 </a:t>
            </a:r>
          </a:p>
        </p:txBody>
      </p:sp>
      <p:sp>
        <p:nvSpPr>
          <p:cNvPr id="12" name="TextBox 11">
            <a:extLst>
              <a:ext uri="{FF2B5EF4-FFF2-40B4-BE49-F238E27FC236}">
                <a16:creationId xmlns:a16="http://schemas.microsoft.com/office/drawing/2014/main" id="{4812445D-C156-1A6D-F608-5C8EBF4FE124}"/>
              </a:ext>
            </a:extLst>
          </p:cNvPr>
          <p:cNvSpPr txBox="1"/>
          <p:nvPr/>
        </p:nvSpPr>
        <p:spPr>
          <a:xfrm>
            <a:off x="323270" y="25482"/>
            <a:ext cx="8077160" cy="461665"/>
          </a:xfrm>
          <a:prstGeom prst="rect">
            <a:avLst/>
          </a:prstGeom>
          <a:solidFill>
            <a:schemeClr val="bg1"/>
          </a:solidFill>
        </p:spPr>
        <p:txBody>
          <a:bodyPr wrap="square">
            <a:spAutoFit/>
          </a:bodyPr>
          <a:lstStyle/>
          <a:p>
            <a:r>
              <a:rPr lang="en-US" sz="2400" b="1" cap="none" baseline="30000" dirty="0"/>
              <a:t>8</a:t>
            </a:r>
            <a:r>
              <a:rPr lang="en-US" sz="2400" b="1" cap="none" dirty="0"/>
              <a:t>B </a:t>
            </a:r>
            <a:r>
              <a:rPr lang="en-US" sz="2400" b="1" cap="all" dirty="0"/>
              <a:t>beta-neutrino correlation measurement </a:t>
            </a:r>
          </a:p>
        </p:txBody>
      </p:sp>
      <p:pic>
        <p:nvPicPr>
          <p:cNvPr id="14" name="Picture 13">
            <a:extLst>
              <a:ext uri="{FF2B5EF4-FFF2-40B4-BE49-F238E27FC236}">
                <a16:creationId xmlns:a16="http://schemas.microsoft.com/office/drawing/2014/main" id="{344D29BF-EBCA-E0FA-E967-C5CE44F50570}"/>
              </a:ext>
            </a:extLst>
          </p:cNvPr>
          <p:cNvPicPr>
            <a:picLocks noChangeAspect="1"/>
          </p:cNvPicPr>
          <p:nvPr/>
        </p:nvPicPr>
        <p:blipFill>
          <a:blip r:embed="rId3"/>
          <a:stretch>
            <a:fillRect/>
          </a:stretch>
        </p:blipFill>
        <p:spPr>
          <a:xfrm>
            <a:off x="1116542" y="2347784"/>
            <a:ext cx="2444802" cy="2293889"/>
          </a:xfrm>
          <a:prstGeom prst="rect">
            <a:avLst/>
          </a:prstGeom>
        </p:spPr>
      </p:pic>
      <p:sp>
        <p:nvSpPr>
          <p:cNvPr id="15" name="Content Placeholder 2">
            <a:extLst>
              <a:ext uri="{FF2B5EF4-FFF2-40B4-BE49-F238E27FC236}">
                <a16:creationId xmlns:a16="http://schemas.microsoft.com/office/drawing/2014/main" id="{719A9451-DA03-1555-0BFA-811EC5A947EE}"/>
              </a:ext>
            </a:extLst>
          </p:cNvPr>
          <p:cNvSpPr txBox="1">
            <a:spLocks/>
          </p:cNvSpPr>
          <p:nvPr/>
        </p:nvSpPr>
        <p:spPr>
          <a:xfrm>
            <a:off x="4969657" y="703624"/>
            <a:ext cx="3784789" cy="3317082"/>
          </a:xfrm>
          <a:prstGeom prst="rect">
            <a:avLst/>
          </a:prstGeom>
        </p:spPr>
        <p:txBody>
          <a:bodyPr vert="horz" lIns="0" tIns="0" rIns="0" bIns="45720" rtlCol="0">
            <a:noAutofit/>
          </a:bodyPr>
          <a:lstStyle>
            <a:lvl1pPr marL="173038" indent="-173038" algn="l" defTabSz="457200" rtl="0" eaLnBrk="1" latinLnBrk="0" hangingPunct="1">
              <a:spcBef>
                <a:spcPts val="600"/>
              </a:spcBef>
              <a:spcAft>
                <a:spcPts val="0"/>
              </a:spcAft>
              <a:buFont typeface="Wingdings" pitchFamily="2" charset="2"/>
              <a:buChar char="§"/>
              <a:defRPr sz="1800" kern="1200" baseline="0">
                <a:solidFill>
                  <a:schemeClr val="tx1">
                    <a:lumMod val="50000"/>
                  </a:schemeClr>
                </a:solidFill>
                <a:latin typeface="+mn-lt"/>
                <a:ea typeface="+mn-ea"/>
                <a:cs typeface="+mn-cs"/>
              </a:defRPr>
            </a:lvl1pPr>
            <a:lvl2pPr marL="520700" indent="-236538" algn="l" defTabSz="457200" rtl="0" eaLnBrk="1" latinLnBrk="0" hangingPunct="1">
              <a:spcBef>
                <a:spcPts val="0"/>
              </a:spcBef>
              <a:spcAft>
                <a:spcPts val="0"/>
              </a:spcAft>
              <a:buFont typeface="Arial"/>
              <a:buChar char="–"/>
              <a:defRPr sz="1800" kern="1200">
                <a:solidFill>
                  <a:schemeClr val="tx1">
                    <a:lumMod val="50000"/>
                  </a:schemeClr>
                </a:solidFill>
                <a:latin typeface="+mn-lt"/>
                <a:ea typeface="+mn-ea"/>
                <a:cs typeface="+mn-cs"/>
              </a:defRPr>
            </a:lvl2pPr>
            <a:lvl3pPr marL="803275" indent="-187325" algn="l" defTabSz="457200" rtl="0" eaLnBrk="1" latinLnBrk="0" hangingPunct="1">
              <a:spcBef>
                <a:spcPts val="0"/>
              </a:spcBef>
              <a:spcAft>
                <a:spcPts val="0"/>
              </a:spcAft>
              <a:buFont typeface="Arial"/>
              <a:buChar char="•"/>
              <a:defRPr sz="1800" kern="1200">
                <a:solidFill>
                  <a:schemeClr val="tx1">
                    <a:lumMod val="50000"/>
                  </a:schemeClr>
                </a:solidFill>
                <a:latin typeface="+mn-lt"/>
                <a:ea typeface="+mn-ea"/>
                <a:cs typeface="+mn-cs"/>
              </a:defRPr>
            </a:lvl3pPr>
            <a:lvl4pPr marL="1087438" indent="-171450" algn="l" defTabSz="457200" rtl="0" eaLnBrk="1" latinLnBrk="0" hangingPunct="1">
              <a:spcBef>
                <a:spcPts val="0"/>
              </a:spcBef>
              <a:spcAft>
                <a:spcPts val="0"/>
              </a:spcAft>
              <a:buFont typeface="Arial"/>
              <a:buChar char="–"/>
              <a:defRPr sz="1800" kern="1200">
                <a:solidFill>
                  <a:schemeClr val="tx1">
                    <a:lumMod val="50000"/>
                  </a:schemeClr>
                </a:solidFill>
                <a:latin typeface="+mn-lt"/>
                <a:ea typeface="+mn-ea"/>
                <a:cs typeface="+mn-cs"/>
              </a:defRPr>
            </a:lvl4pPr>
            <a:lvl5pPr marL="1371600" indent="-171450" algn="l" defTabSz="457200" rtl="0" eaLnBrk="1" latinLnBrk="0" hangingPunct="1">
              <a:spcBef>
                <a:spcPts val="0"/>
              </a:spcBef>
              <a:spcAft>
                <a:spcPts val="0"/>
              </a:spcAft>
              <a:buFont typeface="Arial"/>
              <a:buChar char="»"/>
              <a:defRPr sz="1800" kern="1200">
                <a:solidFill>
                  <a:schemeClr val="tx1">
                    <a:lumMod val="5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200" dirty="0"/>
              <a:t>new measurement of </a:t>
            </a:r>
            <a:r>
              <a:rPr lang="en-US" sz="1200" baseline="30000" dirty="0"/>
              <a:t>8</a:t>
            </a:r>
            <a:r>
              <a:rPr lang="en-US" sz="1200" dirty="0"/>
              <a:t>B with some improved </a:t>
            </a:r>
            <a:r>
              <a:rPr lang="en-US" sz="1200" dirty="0">
                <a:latin typeface="+mj-lt"/>
              </a:rPr>
              <a:t>systematics</a:t>
            </a:r>
          </a:p>
          <a:p>
            <a:r>
              <a:rPr lang="en-US" sz="1200" dirty="0">
                <a:latin typeface="+mj-lt"/>
              </a:rPr>
              <a:t>Statistics similar to our best </a:t>
            </a:r>
            <a:r>
              <a:rPr lang="en-US" sz="1200" baseline="30000" dirty="0">
                <a:latin typeface="+mj-lt"/>
              </a:rPr>
              <a:t>8</a:t>
            </a:r>
            <a:r>
              <a:rPr lang="en-US" sz="1200" dirty="0">
                <a:latin typeface="+mj-lt"/>
              </a:rPr>
              <a:t>Li case</a:t>
            </a:r>
          </a:p>
          <a:p>
            <a:r>
              <a:rPr lang="en-US" sz="1200" dirty="0">
                <a:latin typeface="+mj-lt"/>
              </a:rPr>
              <a:t>New symmetry-adapted no-core shell-model calculations for recoil order corrections</a:t>
            </a:r>
            <a:endParaRPr lang="en-US" sz="1200" dirty="0"/>
          </a:p>
          <a:p>
            <a:r>
              <a:rPr lang="en-US" sz="1200" dirty="0"/>
              <a:t>Assuming right-handed tensor coupling: </a:t>
            </a:r>
          </a:p>
          <a:p>
            <a:pPr marL="284162" lvl="1" indent="0">
              <a:buFont typeface="Arial"/>
              <a:buNone/>
            </a:pPr>
            <a:r>
              <a:rPr lang="en-US" sz="1200" dirty="0"/>
              <a:t>     </a:t>
            </a:r>
            <a:r>
              <a:rPr lang="en-US" sz="1200" dirty="0" err="1"/>
              <a:t>a</a:t>
            </a:r>
            <a:r>
              <a:rPr lang="en-US" sz="1200" baseline="-25000" dirty="0" err="1">
                <a:latin typeface="Symbol" panose="05050102010706020507" pitchFamily="18" charset="2"/>
              </a:rPr>
              <a:t>bn</a:t>
            </a:r>
            <a:r>
              <a:rPr lang="en-US" sz="1200" dirty="0"/>
              <a:t> = -0.3341 ± 0.0019</a:t>
            </a:r>
            <a:r>
              <a:rPr lang="en-US" sz="1200" baseline="-25000" dirty="0"/>
              <a:t>stat</a:t>
            </a:r>
            <a:r>
              <a:rPr lang="en-US" sz="1200" dirty="0"/>
              <a:t> ± 0.0022</a:t>
            </a:r>
            <a:r>
              <a:rPr lang="en-US" sz="1200" baseline="-25000" dirty="0"/>
              <a:t>syst</a:t>
            </a:r>
          </a:p>
        </p:txBody>
      </p:sp>
      <p:cxnSp>
        <p:nvCxnSpPr>
          <p:cNvPr id="16" name="Straight Connector 15">
            <a:extLst>
              <a:ext uri="{FF2B5EF4-FFF2-40B4-BE49-F238E27FC236}">
                <a16:creationId xmlns:a16="http://schemas.microsoft.com/office/drawing/2014/main" id="{B84CCDA2-57A3-4CB1-C209-2A17A170AAFB}"/>
              </a:ext>
            </a:extLst>
          </p:cNvPr>
          <p:cNvCxnSpPr>
            <a:cxnSpLocks/>
          </p:cNvCxnSpPr>
          <p:nvPr/>
        </p:nvCxnSpPr>
        <p:spPr>
          <a:xfrm>
            <a:off x="4641418" y="832100"/>
            <a:ext cx="0" cy="3886200"/>
          </a:xfrm>
          <a:prstGeom prst="line">
            <a:avLst/>
          </a:prstGeom>
        </p:spPr>
        <p:style>
          <a:lnRef idx="2">
            <a:schemeClr val="accent1"/>
          </a:lnRef>
          <a:fillRef idx="0">
            <a:schemeClr val="accent1"/>
          </a:fillRef>
          <a:effectRef idx="1">
            <a:schemeClr val="accent1"/>
          </a:effectRef>
          <a:fontRef idx="minor">
            <a:schemeClr val="tx1"/>
          </a:fontRef>
        </p:style>
      </p:cxnSp>
      <p:pic>
        <p:nvPicPr>
          <p:cNvPr id="17" name="Picture 16">
            <a:extLst>
              <a:ext uri="{FF2B5EF4-FFF2-40B4-BE49-F238E27FC236}">
                <a16:creationId xmlns:a16="http://schemas.microsoft.com/office/drawing/2014/main" id="{7B394E7C-DB9A-EA7F-6EA3-1CC7A6057CEE}"/>
              </a:ext>
            </a:extLst>
          </p:cNvPr>
          <p:cNvPicPr>
            <a:picLocks noChangeAspect="1"/>
          </p:cNvPicPr>
          <p:nvPr/>
        </p:nvPicPr>
        <p:blipFill>
          <a:blip r:embed="rId4"/>
          <a:stretch>
            <a:fillRect/>
          </a:stretch>
        </p:blipFill>
        <p:spPr>
          <a:xfrm>
            <a:off x="5443246" y="2333853"/>
            <a:ext cx="2448219" cy="2320709"/>
          </a:xfrm>
          <a:prstGeom prst="rect">
            <a:avLst/>
          </a:prstGeom>
        </p:spPr>
      </p:pic>
      <p:sp>
        <p:nvSpPr>
          <p:cNvPr id="18" name="TextBox 17">
            <a:extLst>
              <a:ext uri="{FF2B5EF4-FFF2-40B4-BE49-F238E27FC236}">
                <a16:creationId xmlns:a16="http://schemas.microsoft.com/office/drawing/2014/main" id="{C4779312-E93B-1FE3-3C5E-71E1175F70D5}"/>
              </a:ext>
            </a:extLst>
          </p:cNvPr>
          <p:cNvSpPr txBox="1"/>
          <p:nvPr/>
        </p:nvSpPr>
        <p:spPr>
          <a:xfrm rot="19747659">
            <a:off x="5990236" y="3090054"/>
            <a:ext cx="2800535" cy="1200329"/>
          </a:xfrm>
          <a:prstGeom prst="rect">
            <a:avLst/>
          </a:prstGeom>
          <a:solidFill>
            <a:srgbClr val="FFF0C8">
              <a:alpha val="30980"/>
            </a:srgbClr>
          </a:solidFill>
        </p:spPr>
        <p:txBody>
          <a:bodyPr wrap="square" rtlCol="0">
            <a:spAutoFit/>
          </a:bodyPr>
          <a:lstStyle/>
          <a:p>
            <a:r>
              <a:rPr lang="en-US" sz="3600" b="1" i="1" dirty="0"/>
              <a:t>              </a:t>
            </a:r>
            <a:r>
              <a:rPr lang="en-US" sz="3600" b="1" i="1" dirty="0">
                <a:solidFill>
                  <a:srgbClr val="FF0000"/>
                </a:solidFill>
              </a:rPr>
              <a:t>Preliminary     </a:t>
            </a:r>
            <a:r>
              <a:rPr lang="en-US" sz="3600" b="1" i="1" dirty="0"/>
              <a:t>          </a:t>
            </a:r>
          </a:p>
        </p:txBody>
      </p:sp>
      <p:sp>
        <p:nvSpPr>
          <p:cNvPr id="19" name="TextBox 18">
            <a:extLst>
              <a:ext uri="{FF2B5EF4-FFF2-40B4-BE49-F238E27FC236}">
                <a16:creationId xmlns:a16="http://schemas.microsoft.com/office/drawing/2014/main" id="{705297C8-9A1E-5ECB-9896-5839D67AB6FE}"/>
              </a:ext>
            </a:extLst>
          </p:cNvPr>
          <p:cNvSpPr txBox="1"/>
          <p:nvPr/>
        </p:nvSpPr>
        <p:spPr>
          <a:xfrm>
            <a:off x="5136510" y="396042"/>
            <a:ext cx="2874819" cy="246221"/>
          </a:xfrm>
          <a:prstGeom prst="rect">
            <a:avLst/>
          </a:prstGeom>
          <a:solidFill>
            <a:schemeClr val="bg1"/>
          </a:solidFill>
        </p:spPr>
        <p:txBody>
          <a:bodyPr wrap="square" rtlCol="0">
            <a:spAutoFit/>
          </a:bodyPr>
          <a:lstStyle/>
          <a:p>
            <a:r>
              <a:rPr lang="en-US" sz="1000" b="1" dirty="0"/>
              <a:t>B. Longfellow </a:t>
            </a:r>
            <a:r>
              <a:rPr lang="en-US" sz="1000" b="1" i="1" dirty="0"/>
              <a:t>et al. to be submitted to PRL</a:t>
            </a:r>
            <a:endParaRPr lang="en-US" sz="1000" b="1" dirty="0"/>
          </a:p>
        </p:txBody>
      </p:sp>
    </p:spTree>
    <p:extLst>
      <p:ext uri="{BB962C8B-B14F-4D97-AF65-F5344CB8AC3E}">
        <p14:creationId xmlns:p14="http://schemas.microsoft.com/office/powerpoint/2010/main" val="24696016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33750" y="696883"/>
            <a:ext cx="5471110" cy="191959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3795" name="Title 1"/>
          <p:cNvSpPr txBox="1">
            <a:spLocks/>
          </p:cNvSpPr>
          <p:nvPr/>
        </p:nvSpPr>
        <p:spPr bwMode="auto">
          <a:xfrm>
            <a:off x="573314" y="-1844"/>
            <a:ext cx="8353029"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defTabSz="457200">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defTabSz="457200">
              <a:spcBef>
                <a:spcPct val="20000"/>
              </a:spcBef>
              <a:buClr>
                <a:srgbClr val="1F497D"/>
              </a:buClr>
              <a:buChar char="–"/>
              <a:defRPr sz="1600">
                <a:solidFill>
                  <a:schemeClr val="tx1"/>
                </a:solidFill>
                <a:latin typeface="Calibri" panose="020F0502020204030204" pitchFamily="34" charset="0"/>
              </a:defRPr>
            </a:lvl2pPr>
            <a:lvl3pPr marL="1143000" indent="-228600" defTabSz="457200">
              <a:spcBef>
                <a:spcPct val="20000"/>
              </a:spcBef>
              <a:buClr>
                <a:srgbClr val="1F497D"/>
              </a:buClr>
              <a:buChar char="•"/>
              <a:defRPr sz="1400">
                <a:solidFill>
                  <a:schemeClr val="tx1"/>
                </a:solidFill>
                <a:latin typeface="Calibri" panose="020F0502020204030204" pitchFamily="34" charset="0"/>
              </a:defRPr>
            </a:lvl3pPr>
            <a:lvl4pPr marL="1600200" indent="-228600" defTabSz="457200">
              <a:spcBef>
                <a:spcPct val="20000"/>
              </a:spcBef>
              <a:buClr>
                <a:srgbClr val="1F497D"/>
              </a:buClr>
              <a:buChar char="–"/>
              <a:defRPr sz="1400">
                <a:solidFill>
                  <a:schemeClr val="tx1"/>
                </a:solidFill>
                <a:latin typeface="Calibri" panose="020F0502020204030204" pitchFamily="34" charset="0"/>
              </a:defRPr>
            </a:lvl4pPr>
            <a:lvl5pPr marL="2057400" indent="-228600" defTabSz="4572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95000"/>
              </a:lnSpc>
              <a:spcBef>
                <a:spcPct val="0"/>
              </a:spcBef>
              <a:buClrTx/>
              <a:buFontTx/>
              <a:buNone/>
            </a:pPr>
            <a:r>
              <a:rPr lang="en-US" altLang="en-US" sz="2100" b="1" dirty="0">
                <a:solidFill>
                  <a:srgbClr val="202020"/>
                </a:solidFill>
                <a:latin typeface="Trebuchet MS" panose="020B0603020202020204" pitchFamily="34" charset="0"/>
              </a:rPr>
              <a:t>Single-proton orbital order vs </a:t>
            </a:r>
            <a:r>
              <a:rPr lang="en-US" altLang="en-US" sz="2100" b="1" dirty="0" err="1">
                <a:solidFill>
                  <a:srgbClr val="202020"/>
                </a:solidFill>
                <a:latin typeface="Trebuchet MS" panose="020B0603020202020204" pitchFamily="34" charset="0"/>
              </a:rPr>
              <a:t>hexacontetrapole</a:t>
            </a:r>
            <a:r>
              <a:rPr lang="en-US" altLang="en-US" sz="2100" b="1" dirty="0">
                <a:solidFill>
                  <a:srgbClr val="202020"/>
                </a:solidFill>
                <a:latin typeface="Trebuchet MS" panose="020B0603020202020204" pitchFamily="34" charset="0"/>
              </a:rPr>
              <a:t> deformation </a:t>
            </a:r>
          </a:p>
        </p:txBody>
      </p:sp>
      <p:sp>
        <p:nvSpPr>
          <p:cNvPr id="33797" name="Rectangle 5"/>
          <p:cNvSpPr>
            <a:spLocks noChangeArrowheads="1"/>
          </p:cNvSpPr>
          <p:nvPr/>
        </p:nvSpPr>
        <p:spPr bwMode="auto">
          <a:xfrm>
            <a:off x="3571105" y="978072"/>
            <a:ext cx="457200" cy="285750"/>
          </a:xfrm>
          <a:prstGeom prst="rect">
            <a:avLst/>
          </a:prstGeom>
          <a:solidFill>
            <a:srgbClr val="FF0000">
              <a:alpha val="20000"/>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eaLnBrk="1" hangingPunct="1">
              <a:spcBef>
                <a:spcPct val="0"/>
              </a:spcBef>
              <a:buClrTx/>
              <a:buFontTx/>
              <a:buNone/>
            </a:pPr>
            <a:endParaRPr lang="en-US" altLang="en-US" sz="1350"/>
          </a:p>
        </p:txBody>
      </p:sp>
      <p:sp>
        <p:nvSpPr>
          <p:cNvPr id="33798" name="Rectangle 6"/>
          <p:cNvSpPr>
            <a:spLocks noChangeArrowheads="1"/>
          </p:cNvSpPr>
          <p:nvPr/>
        </p:nvSpPr>
        <p:spPr bwMode="auto">
          <a:xfrm>
            <a:off x="3333750" y="1863088"/>
            <a:ext cx="457200" cy="285750"/>
          </a:xfrm>
          <a:prstGeom prst="rect">
            <a:avLst/>
          </a:prstGeom>
          <a:solidFill>
            <a:srgbClr val="FF0000">
              <a:alpha val="20000"/>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eaLnBrk="1" hangingPunct="1">
              <a:spcBef>
                <a:spcPct val="0"/>
              </a:spcBef>
              <a:buClrTx/>
              <a:buFontTx/>
              <a:buNone/>
            </a:pPr>
            <a:endParaRPr lang="en-US" altLang="en-US" sz="1350"/>
          </a:p>
        </p:txBody>
      </p:sp>
      <p:sp>
        <p:nvSpPr>
          <p:cNvPr id="33799" name="Rectangle 7"/>
          <p:cNvSpPr>
            <a:spLocks noChangeArrowheads="1"/>
          </p:cNvSpPr>
          <p:nvPr/>
        </p:nvSpPr>
        <p:spPr bwMode="auto">
          <a:xfrm>
            <a:off x="6733933" y="965471"/>
            <a:ext cx="457200" cy="285750"/>
          </a:xfrm>
          <a:prstGeom prst="rect">
            <a:avLst/>
          </a:prstGeom>
          <a:solidFill>
            <a:srgbClr val="FF0000">
              <a:alpha val="20000"/>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eaLnBrk="1" hangingPunct="1">
              <a:spcBef>
                <a:spcPct val="0"/>
              </a:spcBef>
              <a:buClrTx/>
              <a:buFontTx/>
              <a:buNone/>
            </a:pPr>
            <a:endParaRPr lang="en-US" altLang="en-US" sz="1350"/>
          </a:p>
        </p:txBody>
      </p:sp>
      <p:sp>
        <p:nvSpPr>
          <p:cNvPr id="33800" name="Rectangle 8"/>
          <p:cNvSpPr>
            <a:spLocks noChangeArrowheads="1"/>
          </p:cNvSpPr>
          <p:nvPr/>
        </p:nvSpPr>
        <p:spPr bwMode="auto">
          <a:xfrm>
            <a:off x="6377417" y="1924554"/>
            <a:ext cx="457200" cy="285750"/>
          </a:xfrm>
          <a:prstGeom prst="rect">
            <a:avLst/>
          </a:prstGeom>
          <a:solidFill>
            <a:srgbClr val="FF0000">
              <a:alpha val="20000"/>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eaLnBrk="1" hangingPunct="1">
              <a:spcBef>
                <a:spcPct val="0"/>
              </a:spcBef>
              <a:buClrTx/>
              <a:buFontTx/>
              <a:buNone/>
            </a:pPr>
            <a:endParaRPr lang="en-US" altLang="en-US" sz="1350"/>
          </a:p>
        </p:txBody>
      </p:sp>
      <p:cxnSp>
        <p:nvCxnSpPr>
          <p:cNvPr id="33801" name="Straight Arrow Connector 10"/>
          <p:cNvCxnSpPr>
            <a:cxnSpLocks noChangeShapeType="1"/>
          </p:cNvCxnSpPr>
          <p:nvPr/>
        </p:nvCxnSpPr>
        <p:spPr bwMode="auto">
          <a:xfrm>
            <a:off x="7562850" y="1094411"/>
            <a:ext cx="0" cy="263128"/>
          </a:xfrm>
          <a:prstGeom prst="straightConnector1">
            <a:avLst/>
          </a:prstGeom>
          <a:noFill/>
          <a:ln w="31750" algn="ctr">
            <a:solidFill>
              <a:srgbClr val="FF000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33802" name="TextBox 11"/>
          <p:cNvSpPr txBox="1">
            <a:spLocks noChangeArrowheads="1"/>
          </p:cNvSpPr>
          <p:nvPr/>
        </p:nvSpPr>
        <p:spPr bwMode="auto">
          <a:xfrm>
            <a:off x="3750314" y="2475540"/>
            <a:ext cx="425751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en-US" altLang="en-US" sz="1350" dirty="0"/>
              <a:t>½</a:t>
            </a:r>
            <a:r>
              <a:rPr lang="en-US" altLang="en-US" sz="1350" baseline="30000" dirty="0"/>
              <a:t>-</a:t>
            </a:r>
            <a:r>
              <a:rPr lang="en-US" altLang="en-US" sz="1350" dirty="0"/>
              <a:t> and 7/2- orbitals change order between </a:t>
            </a:r>
            <a:r>
              <a:rPr lang="en-US" altLang="en-US" sz="1350" baseline="30000" dirty="0"/>
              <a:t>251</a:t>
            </a:r>
            <a:r>
              <a:rPr lang="en-US" altLang="en-US" sz="1350" dirty="0"/>
              <a:t>Lr and </a:t>
            </a:r>
            <a:r>
              <a:rPr lang="en-US" altLang="en-US" sz="1350" baseline="30000" dirty="0"/>
              <a:t>255</a:t>
            </a:r>
            <a:r>
              <a:rPr lang="en-US" altLang="en-US" sz="1350" dirty="0"/>
              <a:t>Lr!</a:t>
            </a:r>
          </a:p>
        </p:txBody>
      </p:sp>
      <p:sp>
        <p:nvSpPr>
          <p:cNvPr id="33803" name="Rectangle 12"/>
          <p:cNvSpPr>
            <a:spLocks noChangeArrowheads="1"/>
          </p:cNvSpPr>
          <p:nvPr/>
        </p:nvSpPr>
        <p:spPr bwMode="auto">
          <a:xfrm>
            <a:off x="2200121" y="4107418"/>
            <a:ext cx="6858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eaLnBrk="1" hangingPunct="1">
              <a:spcBef>
                <a:spcPct val="0"/>
              </a:spcBef>
              <a:buClrTx/>
              <a:buFontTx/>
              <a:buNone/>
            </a:pPr>
            <a:endParaRPr lang="en-US" altLang="en-US" sz="1350"/>
          </a:p>
        </p:txBody>
      </p:sp>
      <p:sp>
        <p:nvSpPr>
          <p:cNvPr id="33804" name="Rectangle 13"/>
          <p:cNvSpPr>
            <a:spLocks noChangeArrowheads="1"/>
          </p:cNvSpPr>
          <p:nvPr/>
        </p:nvSpPr>
        <p:spPr bwMode="auto">
          <a:xfrm rot="17951386">
            <a:off x="5329332" y="1486486"/>
            <a:ext cx="628650" cy="188119"/>
          </a:xfrm>
          <a:prstGeom prst="rect">
            <a:avLst/>
          </a:prstGeom>
          <a:solidFill>
            <a:srgbClr val="92D050">
              <a:alpha val="50195"/>
            </a:srgbClr>
          </a:solidFill>
          <a:ln>
            <a:noFill/>
          </a:ln>
          <a:extLst>
            <a:ext uri="{91240B29-F687-4F45-9708-019B960494DF}">
              <a14:hiddenLine xmlns:a14="http://schemas.microsoft.com/office/drawing/2010/main" w="25400">
                <a:solidFill>
                  <a:srgbClr val="000000"/>
                </a:solidFill>
                <a:miter lim="800000"/>
                <a:headEnd/>
                <a:tailEnd/>
              </a14:hiddenLine>
            </a:ext>
          </a:extLst>
        </p:spPr>
        <p:txBody>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eaLnBrk="1" hangingPunct="1">
              <a:spcBef>
                <a:spcPct val="0"/>
              </a:spcBef>
              <a:buClrTx/>
              <a:buFontTx/>
              <a:buNone/>
            </a:pPr>
            <a:endParaRPr lang="en-US" altLang="en-US" sz="1350"/>
          </a:p>
        </p:txBody>
      </p:sp>
      <p:sp>
        <p:nvSpPr>
          <p:cNvPr id="33805" name="Rectangle 14"/>
          <p:cNvSpPr>
            <a:spLocks noChangeArrowheads="1"/>
          </p:cNvSpPr>
          <p:nvPr/>
        </p:nvSpPr>
        <p:spPr bwMode="auto">
          <a:xfrm rot="17951386">
            <a:off x="4078884" y="1583762"/>
            <a:ext cx="628650" cy="188119"/>
          </a:xfrm>
          <a:prstGeom prst="rect">
            <a:avLst/>
          </a:prstGeom>
          <a:solidFill>
            <a:srgbClr val="92D050">
              <a:alpha val="50195"/>
            </a:srgbClr>
          </a:solidFill>
          <a:ln>
            <a:noFill/>
          </a:ln>
          <a:extLst>
            <a:ext uri="{91240B29-F687-4F45-9708-019B960494DF}">
              <a14:hiddenLine xmlns:a14="http://schemas.microsoft.com/office/drawing/2010/main" w="25400">
                <a:solidFill>
                  <a:srgbClr val="000000"/>
                </a:solidFill>
                <a:miter lim="800000"/>
                <a:headEnd/>
                <a:tailEnd/>
              </a14:hiddenLine>
            </a:ext>
          </a:extLst>
        </p:spPr>
        <p:txBody>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eaLnBrk="1" hangingPunct="1">
              <a:spcBef>
                <a:spcPct val="0"/>
              </a:spcBef>
              <a:buClrTx/>
              <a:buFontTx/>
              <a:buNone/>
            </a:pPr>
            <a:endParaRPr lang="en-US" altLang="en-US" sz="1350"/>
          </a:p>
        </p:txBody>
      </p:sp>
      <p:sp>
        <p:nvSpPr>
          <p:cNvPr id="33806" name="Rectangle 15"/>
          <p:cNvSpPr>
            <a:spLocks noChangeArrowheads="1"/>
          </p:cNvSpPr>
          <p:nvPr/>
        </p:nvSpPr>
        <p:spPr bwMode="auto">
          <a:xfrm rot="17951386">
            <a:off x="3549155" y="1540833"/>
            <a:ext cx="628650" cy="188119"/>
          </a:xfrm>
          <a:prstGeom prst="rect">
            <a:avLst/>
          </a:prstGeom>
          <a:solidFill>
            <a:srgbClr val="92D050">
              <a:alpha val="50195"/>
            </a:srgbClr>
          </a:solidFill>
          <a:ln>
            <a:noFill/>
          </a:ln>
          <a:extLst>
            <a:ext uri="{91240B29-F687-4F45-9708-019B960494DF}">
              <a14:hiddenLine xmlns:a14="http://schemas.microsoft.com/office/drawing/2010/main" w="25400">
                <a:solidFill>
                  <a:srgbClr val="000000"/>
                </a:solidFill>
                <a:miter lim="800000"/>
                <a:headEnd/>
                <a:tailEnd/>
              </a14:hiddenLine>
            </a:ext>
          </a:extLst>
        </p:spPr>
        <p:txBody>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eaLnBrk="1" hangingPunct="1">
              <a:spcBef>
                <a:spcPct val="0"/>
              </a:spcBef>
              <a:buClrTx/>
              <a:buFontTx/>
              <a:buNone/>
            </a:pPr>
            <a:endParaRPr lang="en-US" altLang="en-US" sz="1350"/>
          </a:p>
        </p:txBody>
      </p:sp>
      <p:pic>
        <p:nvPicPr>
          <p:cNvPr id="1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8067" y="2730669"/>
            <a:ext cx="4702127" cy="2067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1"/>
          <p:cNvSpPr txBox="1">
            <a:spLocks noChangeArrowheads="1"/>
          </p:cNvSpPr>
          <p:nvPr/>
        </p:nvSpPr>
        <p:spPr bwMode="auto">
          <a:xfrm>
            <a:off x="4248935" y="4726781"/>
            <a:ext cx="3640740"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en-US" altLang="en-US" sz="1350" dirty="0"/>
              <a:t>Particle Number Conserving Cranked Shell Model</a:t>
            </a:r>
          </a:p>
        </p:txBody>
      </p:sp>
      <p:pic>
        <p:nvPicPr>
          <p:cNvPr id="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716" y="575108"/>
            <a:ext cx="2797175" cy="2168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55024" y="4342250"/>
            <a:ext cx="2996333" cy="430887"/>
          </a:xfrm>
          <a:prstGeom prst="rect">
            <a:avLst/>
          </a:prstGeom>
          <a:noFill/>
        </p:spPr>
        <p:txBody>
          <a:bodyPr wrap="none" rtlCol="0">
            <a:spAutoFit/>
          </a:bodyPr>
          <a:lstStyle/>
          <a:p>
            <a:r>
              <a:rPr lang="en-US" sz="1100" dirty="0"/>
              <a:t>Inclusion of </a:t>
            </a:r>
            <a:r>
              <a:rPr lang="en-US" sz="1100" dirty="0" err="1"/>
              <a:t>hexacontetrapole</a:t>
            </a:r>
            <a:r>
              <a:rPr lang="en-US" sz="1100" dirty="0"/>
              <a:t> deformation </a:t>
            </a:r>
            <a:r>
              <a:rPr lang="en-US" sz="1100" dirty="0">
                <a:latin typeface="Symbol" panose="05050102010706020507" pitchFamily="18" charset="2"/>
              </a:rPr>
              <a:t>b</a:t>
            </a:r>
            <a:r>
              <a:rPr lang="en-US" sz="1100" baseline="-25000" dirty="0"/>
              <a:t>6</a:t>
            </a:r>
          </a:p>
          <a:p>
            <a:r>
              <a:rPr lang="en-US" sz="1100" dirty="0"/>
              <a:t>reproduced the order change</a:t>
            </a:r>
          </a:p>
        </p:txBody>
      </p:sp>
      <p:sp>
        <p:nvSpPr>
          <p:cNvPr id="23" name="TextBox 5"/>
          <p:cNvSpPr txBox="1">
            <a:spLocks noChangeArrowheads="1"/>
          </p:cNvSpPr>
          <p:nvPr/>
        </p:nvSpPr>
        <p:spPr bwMode="auto">
          <a:xfrm>
            <a:off x="1687071" y="3192030"/>
            <a:ext cx="17367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en-US" altLang="en-US" dirty="0">
                <a:latin typeface="Symbol" panose="05050102010706020507" pitchFamily="18" charset="2"/>
              </a:rPr>
              <a:t>b</a:t>
            </a:r>
            <a:r>
              <a:rPr lang="en-US" altLang="en-US" baseline="-25000" dirty="0"/>
              <a:t>2</a:t>
            </a:r>
            <a:r>
              <a:rPr lang="en-US" altLang="en-US" dirty="0"/>
              <a:t>~0.24 plateau</a:t>
            </a:r>
          </a:p>
          <a:p>
            <a:pPr>
              <a:spcBef>
                <a:spcPct val="0"/>
              </a:spcBef>
              <a:buClrTx/>
              <a:buFontTx/>
              <a:buNone/>
            </a:pPr>
            <a:r>
              <a:rPr lang="en-US" altLang="en-US" dirty="0">
                <a:latin typeface="Symbol" panose="05050102010706020507" pitchFamily="18" charset="2"/>
              </a:rPr>
              <a:t>b</a:t>
            </a:r>
            <a:r>
              <a:rPr lang="en-US" altLang="en-US" baseline="-25000" dirty="0"/>
              <a:t>4</a:t>
            </a:r>
            <a:r>
              <a:rPr lang="en-US" altLang="en-US" dirty="0"/>
              <a:t>, </a:t>
            </a:r>
            <a:r>
              <a:rPr lang="en-US" altLang="en-US" dirty="0">
                <a:latin typeface="Symbol" panose="05050102010706020507" pitchFamily="18" charset="2"/>
              </a:rPr>
              <a:t>b</a:t>
            </a:r>
            <a:r>
              <a:rPr lang="en-US" altLang="en-US" baseline="-25000" dirty="0"/>
              <a:t>6</a:t>
            </a:r>
            <a:r>
              <a:rPr lang="en-US" altLang="en-US" dirty="0"/>
              <a:t>, </a:t>
            </a:r>
            <a:r>
              <a:rPr lang="en-US" altLang="en-US" dirty="0">
                <a:latin typeface="Symbol" panose="05050102010706020507" pitchFamily="18" charset="2"/>
              </a:rPr>
              <a:t>b</a:t>
            </a:r>
            <a:r>
              <a:rPr lang="en-US" altLang="en-US" baseline="-25000" dirty="0"/>
              <a:t>8</a:t>
            </a:r>
            <a:r>
              <a:rPr lang="en-US" altLang="en-US" dirty="0"/>
              <a:t> vary!</a:t>
            </a:r>
          </a:p>
        </p:txBody>
      </p:sp>
      <p:pic>
        <p:nvPicPr>
          <p:cNvPr id="24" name="Picture 6"/>
          <p:cNvPicPr>
            <a:picLocks noChangeAspect="1"/>
          </p:cNvPicPr>
          <p:nvPr/>
        </p:nvPicPr>
        <p:blipFill>
          <a:blip r:embed="rId5">
            <a:extLst>
              <a:ext uri="{28A0092B-C50C-407E-A947-70E740481C1C}">
                <a14:useLocalDpi xmlns:a14="http://schemas.microsoft.com/office/drawing/2010/main" val="0"/>
              </a:ext>
            </a:extLst>
          </a:blip>
          <a:srcRect l="49422" t="11909" r="10425" b="4446"/>
          <a:stretch>
            <a:fillRect/>
          </a:stretch>
        </p:blipFill>
        <p:spPr bwMode="auto">
          <a:xfrm>
            <a:off x="312296" y="2725305"/>
            <a:ext cx="990600"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9"/>
          <p:cNvSpPr txBox="1">
            <a:spLocks noChangeArrowheads="1"/>
          </p:cNvSpPr>
          <p:nvPr/>
        </p:nvSpPr>
        <p:spPr bwMode="auto">
          <a:xfrm>
            <a:off x="1298134" y="2752293"/>
            <a:ext cx="388937"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en-US" altLang="en-US">
                <a:latin typeface="Symbol" panose="05050102010706020507" pitchFamily="18" charset="2"/>
              </a:rPr>
              <a:t>b</a:t>
            </a:r>
            <a:r>
              <a:rPr lang="en-US" altLang="en-US" baseline="-25000"/>
              <a:t>2</a:t>
            </a:r>
            <a:endParaRPr lang="en-US" altLang="en-US"/>
          </a:p>
          <a:p>
            <a:pPr>
              <a:spcBef>
                <a:spcPct val="0"/>
              </a:spcBef>
              <a:buClrTx/>
              <a:buFontTx/>
              <a:buNone/>
            </a:pPr>
            <a:endParaRPr lang="en-US" altLang="en-US"/>
          </a:p>
          <a:p>
            <a:pPr>
              <a:spcBef>
                <a:spcPct val="0"/>
              </a:spcBef>
              <a:buClrTx/>
              <a:buFontTx/>
              <a:buNone/>
            </a:pPr>
            <a:r>
              <a:rPr lang="en-US" altLang="en-US">
                <a:latin typeface="Symbol" panose="05050102010706020507" pitchFamily="18" charset="2"/>
              </a:rPr>
              <a:t>b</a:t>
            </a:r>
            <a:r>
              <a:rPr lang="en-US" altLang="en-US" baseline="-25000"/>
              <a:t>4</a:t>
            </a:r>
            <a:endParaRPr lang="en-US" altLang="en-US"/>
          </a:p>
          <a:p>
            <a:pPr>
              <a:spcBef>
                <a:spcPct val="0"/>
              </a:spcBef>
              <a:buClrTx/>
              <a:buFontTx/>
              <a:buNone/>
            </a:pPr>
            <a:endParaRPr lang="en-US" altLang="en-US"/>
          </a:p>
          <a:p>
            <a:pPr>
              <a:spcBef>
                <a:spcPct val="0"/>
              </a:spcBef>
              <a:buClrTx/>
              <a:buFontTx/>
              <a:buNone/>
            </a:pPr>
            <a:r>
              <a:rPr lang="en-US" altLang="en-US">
                <a:latin typeface="Symbol" panose="05050102010706020507" pitchFamily="18" charset="2"/>
              </a:rPr>
              <a:t>b</a:t>
            </a:r>
            <a:r>
              <a:rPr lang="en-US" altLang="en-US" baseline="-25000"/>
              <a:t>6</a:t>
            </a:r>
            <a:endParaRPr lang="en-US" altLang="en-US"/>
          </a:p>
        </p:txBody>
      </p:sp>
    </p:spTree>
    <p:extLst>
      <p:ext uri="{BB962C8B-B14F-4D97-AF65-F5344CB8AC3E}">
        <p14:creationId xmlns:p14="http://schemas.microsoft.com/office/powerpoint/2010/main" val="28159760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32857" y="720697"/>
            <a:ext cx="5878286" cy="3702107"/>
          </a:xfrm>
          <a:prstGeom prst="rect">
            <a:avLst/>
          </a:prstGeom>
        </p:spPr>
      </p:pic>
      <p:sp>
        <p:nvSpPr>
          <p:cNvPr id="2" name="Title 1"/>
          <p:cNvSpPr>
            <a:spLocks noGrp="1"/>
          </p:cNvSpPr>
          <p:nvPr>
            <p:ph type="title"/>
          </p:nvPr>
        </p:nvSpPr>
        <p:spPr>
          <a:xfrm>
            <a:off x="1485900" y="205979"/>
            <a:ext cx="6172200" cy="342899"/>
          </a:xfrm>
        </p:spPr>
        <p:txBody>
          <a:bodyPr/>
          <a:lstStyle/>
          <a:p>
            <a:r>
              <a:rPr lang="en-US" cap="none" dirty="0"/>
              <a:t>Search for heavy proton emitters</a:t>
            </a:r>
          </a:p>
        </p:txBody>
      </p:sp>
      <p:sp>
        <p:nvSpPr>
          <p:cNvPr id="6" name="TextBox 5"/>
          <p:cNvSpPr txBox="1"/>
          <p:nvPr/>
        </p:nvSpPr>
        <p:spPr>
          <a:xfrm>
            <a:off x="2343151" y="3771901"/>
            <a:ext cx="2426276" cy="253916"/>
          </a:xfrm>
          <a:prstGeom prst="rect">
            <a:avLst/>
          </a:prstGeom>
          <a:solidFill>
            <a:schemeClr val="accent2">
              <a:lumMod val="20000"/>
              <a:lumOff val="80000"/>
            </a:schemeClr>
          </a:solidFill>
          <a:ln>
            <a:solidFill>
              <a:schemeClr val="tx1"/>
            </a:solidFill>
          </a:ln>
        </p:spPr>
        <p:txBody>
          <a:bodyPr wrap="square" rtlCol="0">
            <a:spAutoFit/>
          </a:bodyPr>
          <a:lstStyle/>
          <a:p>
            <a:r>
              <a:rPr lang="en-US" sz="1050" b="1" baseline="30000" dirty="0"/>
              <a:t>185</a:t>
            </a:r>
            <a:r>
              <a:rPr lang="en-US" sz="1050" b="1" dirty="0"/>
              <a:t>Bi (FMA/AGFA, D. Doherty et al.)</a:t>
            </a:r>
          </a:p>
        </p:txBody>
      </p:sp>
      <p:cxnSp>
        <p:nvCxnSpPr>
          <p:cNvPr id="8" name="Straight Arrow Connector 7"/>
          <p:cNvCxnSpPr/>
          <p:nvPr/>
        </p:nvCxnSpPr>
        <p:spPr>
          <a:xfrm flipH="1" flipV="1">
            <a:off x="2200276" y="3600082"/>
            <a:ext cx="142875" cy="171819"/>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57061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txBox="1">
            <a:spLocks/>
          </p:cNvSpPr>
          <p:nvPr/>
        </p:nvSpPr>
        <p:spPr bwMode="auto">
          <a:xfrm>
            <a:off x="528437" y="63892"/>
            <a:ext cx="6279356"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defTabSz="457200">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defTabSz="457200">
              <a:spcBef>
                <a:spcPct val="20000"/>
              </a:spcBef>
              <a:buClr>
                <a:srgbClr val="1F497D"/>
              </a:buClr>
              <a:buChar char="–"/>
              <a:defRPr sz="1600">
                <a:solidFill>
                  <a:schemeClr val="tx1"/>
                </a:solidFill>
                <a:latin typeface="Calibri" panose="020F0502020204030204" pitchFamily="34" charset="0"/>
              </a:defRPr>
            </a:lvl2pPr>
            <a:lvl3pPr marL="1143000" indent="-228600" defTabSz="457200">
              <a:spcBef>
                <a:spcPct val="20000"/>
              </a:spcBef>
              <a:buClr>
                <a:srgbClr val="1F497D"/>
              </a:buClr>
              <a:buChar char="•"/>
              <a:defRPr sz="1400">
                <a:solidFill>
                  <a:schemeClr val="tx1"/>
                </a:solidFill>
                <a:latin typeface="Calibri" panose="020F0502020204030204" pitchFamily="34" charset="0"/>
              </a:defRPr>
            </a:lvl3pPr>
            <a:lvl4pPr marL="1600200" indent="-228600" defTabSz="457200">
              <a:spcBef>
                <a:spcPct val="20000"/>
              </a:spcBef>
              <a:buClr>
                <a:srgbClr val="1F497D"/>
              </a:buClr>
              <a:buChar char="–"/>
              <a:defRPr sz="1400">
                <a:solidFill>
                  <a:schemeClr val="tx1"/>
                </a:solidFill>
                <a:latin typeface="Calibri" panose="020F0502020204030204" pitchFamily="34" charset="0"/>
              </a:defRPr>
            </a:lvl4pPr>
            <a:lvl5pPr marL="2057400" indent="-228600" defTabSz="4572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marL="0" marR="0" lvl="0" indent="0" algn="l" defTabSz="457200" rtl="0" eaLnBrk="1" fontAlgn="auto" latinLnBrk="0" hangingPunct="1">
              <a:lnSpc>
                <a:spcPct val="95000"/>
              </a:lnSpc>
              <a:spcBef>
                <a:spcPct val="0"/>
              </a:spcBef>
              <a:spcAft>
                <a:spcPts val="0"/>
              </a:spcAft>
              <a:buClrTx/>
              <a:buSzTx/>
              <a:buFontTx/>
              <a:buNone/>
              <a:tabLst/>
              <a:defRPr/>
            </a:pPr>
            <a:r>
              <a:rPr kumimoji="0" lang="en-US" altLang="en-US" sz="2100" b="1" i="0" u="none" strike="noStrike" kern="1200" cap="none" spc="0" normalizeH="0" baseline="0" noProof="0" dirty="0">
                <a:ln>
                  <a:noFill/>
                </a:ln>
                <a:solidFill>
                  <a:srgbClr val="202020"/>
                </a:solidFill>
                <a:effectLst/>
                <a:uLnTx/>
                <a:uFillTx/>
                <a:latin typeface="Trebuchet MS" panose="020B0603020202020204" pitchFamily="34" charset="0"/>
                <a:ea typeface="+mn-ea"/>
                <a:cs typeface="+mn-cs"/>
              </a:rPr>
              <a:t>New isotope </a:t>
            </a:r>
            <a:r>
              <a:rPr lang="en-US" altLang="en-US" sz="2100" b="1" baseline="30000" dirty="0">
                <a:solidFill>
                  <a:srgbClr val="202020"/>
                </a:solidFill>
                <a:latin typeface="Trebuchet MS" panose="020B0603020202020204" pitchFamily="34" charset="0"/>
              </a:rPr>
              <a:t>190</a:t>
            </a:r>
            <a:r>
              <a:rPr lang="en-US" altLang="en-US" sz="2100" b="1" dirty="0">
                <a:solidFill>
                  <a:srgbClr val="202020"/>
                </a:solidFill>
                <a:latin typeface="Trebuchet MS" panose="020B0603020202020204" pitchFamily="34" charset="0"/>
              </a:rPr>
              <a:t>At</a:t>
            </a:r>
            <a:endParaRPr kumimoji="0" lang="en-US" altLang="en-US" sz="2100" b="1" i="0" u="none" strike="noStrike" kern="1200" cap="none" spc="0" normalizeH="0" baseline="0" noProof="0" dirty="0">
              <a:ln>
                <a:noFill/>
              </a:ln>
              <a:solidFill>
                <a:srgbClr val="202020"/>
              </a:solidFill>
              <a:effectLst/>
              <a:uLnTx/>
              <a:uFillTx/>
              <a:latin typeface="Trebuchet MS" panose="020B0603020202020204" pitchFamily="34" charset="0"/>
              <a:ea typeface="+mn-ea"/>
              <a:cs typeface="+mn-cs"/>
            </a:endParaRPr>
          </a:p>
        </p:txBody>
      </p:sp>
      <p:sp>
        <p:nvSpPr>
          <p:cNvPr id="30725" name="TextBox 8"/>
          <p:cNvSpPr txBox="1">
            <a:spLocks noChangeArrowheads="1"/>
          </p:cNvSpPr>
          <p:nvPr/>
        </p:nvSpPr>
        <p:spPr bwMode="auto">
          <a:xfrm>
            <a:off x="471718" y="531591"/>
            <a:ext cx="3758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sz="1200" dirty="0">
                <a:solidFill>
                  <a:srgbClr val="47484A"/>
                </a:solidFill>
              </a:rPr>
              <a:t>A.</a:t>
            </a:r>
            <a:r>
              <a:rPr kumimoji="0" lang="en-US" altLang="en-US" sz="1200" b="0" i="0" u="none" strike="noStrike" kern="1200" cap="none" spc="0" normalizeH="0" baseline="0" noProof="0" dirty="0">
                <a:ln>
                  <a:noFill/>
                </a:ln>
                <a:solidFill>
                  <a:srgbClr val="47484A"/>
                </a:solidFill>
                <a:effectLst/>
                <a:uLnTx/>
                <a:uFillTx/>
                <a:latin typeface="Calibri" panose="020F0502020204030204" pitchFamily="34" charset="0"/>
                <a:ea typeface="+mn-ea"/>
                <a:cs typeface="+mn-cs"/>
              </a:rPr>
              <a:t> </a:t>
            </a:r>
            <a:r>
              <a:rPr lang="en-US" altLang="en-US" sz="1200" dirty="0" err="1">
                <a:solidFill>
                  <a:srgbClr val="47484A"/>
                </a:solidFill>
              </a:rPr>
              <a:t>Andreiev</a:t>
            </a:r>
            <a:r>
              <a:rPr kumimoji="0" lang="en-US" altLang="en-US" sz="1200" b="0" i="0" u="none" strike="noStrike" kern="1200" cap="none" spc="0" normalizeH="0" baseline="0" noProof="0" dirty="0">
                <a:ln>
                  <a:noFill/>
                </a:ln>
                <a:solidFill>
                  <a:srgbClr val="47484A"/>
                </a:solidFill>
                <a:effectLst/>
                <a:uLnTx/>
                <a:uFillTx/>
                <a:latin typeface="Calibri" panose="020F0502020204030204" pitchFamily="34" charset="0"/>
                <a:ea typeface="+mn-ea"/>
                <a:cs typeface="+mn-cs"/>
              </a:rPr>
              <a:t>. D. Seweryniak et al., accepted at Phys. Rev. C</a:t>
            </a:r>
          </a:p>
        </p:txBody>
      </p:sp>
      <p:pic>
        <p:nvPicPr>
          <p:cNvPr id="2" name="Picture 1"/>
          <p:cNvPicPr>
            <a:picLocks noChangeAspect="1"/>
          </p:cNvPicPr>
          <p:nvPr/>
        </p:nvPicPr>
        <p:blipFill>
          <a:blip r:embed="rId3"/>
          <a:stretch>
            <a:fillRect/>
          </a:stretch>
        </p:blipFill>
        <p:spPr>
          <a:xfrm>
            <a:off x="707126" y="1009650"/>
            <a:ext cx="3774135" cy="3475264"/>
          </a:xfrm>
          <a:prstGeom prst="rect">
            <a:avLst/>
          </a:prstGeom>
        </p:spPr>
      </p:pic>
      <p:pic>
        <p:nvPicPr>
          <p:cNvPr id="3" name="Picture 2"/>
          <p:cNvPicPr>
            <a:picLocks noChangeAspect="1"/>
          </p:cNvPicPr>
          <p:nvPr/>
        </p:nvPicPr>
        <p:blipFill>
          <a:blip r:embed="rId4"/>
          <a:stretch>
            <a:fillRect/>
          </a:stretch>
        </p:blipFill>
        <p:spPr>
          <a:xfrm>
            <a:off x="4661096" y="1405338"/>
            <a:ext cx="4178104" cy="2776439"/>
          </a:xfrm>
          <a:prstGeom prst="rect">
            <a:avLst/>
          </a:prstGeom>
        </p:spPr>
      </p:pic>
      <p:sp>
        <p:nvSpPr>
          <p:cNvPr id="6" name="TextBox 2"/>
          <p:cNvSpPr txBox="1">
            <a:spLocks noChangeArrowheads="1"/>
          </p:cNvSpPr>
          <p:nvPr/>
        </p:nvSpPr>
        <p:spPr bwMode="auto">
          <a:xfrm>
            <a:off x="4708468" y="422773"/>
            <a:ext cx="448719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marL="285750" indent="-285750">
              <a:spcBef>
                <a:spcPct val="0"/>
              </a:spcBef>
              <a:buClrTx/>
            </a:pPr>
            <a:r>
              <a:rPr lang="en-US" altLang="en-US" dirty="0">
                <a:solidFill>
                  <a:srgbClr val="FF0000"/>
                </a:solidFill>
              </a:rPr>
              <a:t>Observed </a:t>
            </a:r>
            <a:r>
              <a:rPr lang="en-US" altLang="en-US" b="1" dirty="0">
                <a:solidFill>
                  <a:srgbClr val="FF0000"/>
                </a:solidFill>
              </a:rPr>
              <a:t>4 </a:t>
            </a:r>
            <a:r>
              <a:rPr lang="en-US" altLang="en-US" b="1" dirty="0">
                <a:solidFill>
                  <a:srgbClr val="FF0000"/>
                </a:solidFill>
                <a:latin typeface="Symbol" panose="05050102010706020507" pitchFamily="18" charset="2"/>
              </a:rPr>
              <a:t>a</a:t>
            </a:r>
            <a:r>
              <a:rPr lang="en-US" altLang="en-US" b="1" dirty="0">
                <a:solidFill>
                  <a:srgbClr val="FF0000"/>
                </a:solidFill>
              </a:rPr>
              <a:t>-</a:t>
            </a:r>
            <a:r>
              <a:rPr lang="en-US" altLang="en-US" b="1" dirty="0">
                <a:solidFill>
                  <a:srgbClr val="FF0000"/>
                </a:solidFill>
                <a:latin typeface="Symbol" panose="05050102010706020507" pitchFamily="18" charset="2"/>
              </a:rPr>
              <a:t>a</a:t>
            </a:r>
            <a:r>
              <a:rPr lang="en-US" altLang="en-US" b="1" dirty="0">
                <a:solidFill>
                  <a:srgbClr val="FF0000"/>
                </a:solidFill>
              </a:rPr>
              <a:t> </a:t>
            </a:r>
            <a:r>
              <a:rPr lang="en-US" altLang="en-US" dirty="0">
                <a:solidFill>
                  <a:srgbClr val="FF0000"/>
                </a:solidFill>
              </a:rPr>
              <a:t>correlations for </a:t>
            </a:r>
            <a:r>
              <a:rPr lang="en-US" altLang="en-US" baseline="30000" dirty="0">
                <a:solidFill>
                  <a:srgbClr val="FF0000"/>
                </a:solidFill>
              </a:rPr>
              <a:t>190</a:t>
            </a:r>
            <a:r>
              <a:rPr lang="en-US" altLang="en-US" dirty="0">
                <a:solidFill>
                  <a:srgbClr val="FF0000"/>
                </a:solidFill>
              </a:rPr>
              <a:t>At-</a:t>
            </a:r>
            <a:r>
              <a:rPr lang="en-US" altLang="en-US" baseline="30000" dirty="0">
                <a:solidFill>
                  <a:srgbClr val="FF0000"/>
                </a:solidFill>
              </a:rPr>
              <a:t>186</a:t>
            </a:r>
            <a:r>
              <a:rPr lang="en-US" altLang="en-US" dirty="0">
                <a:solidFill>
                  <a:srgbClr val="FF0000"/>
                </a:solidFill>
              </a:rPr>
              <a:t>Bi</a:t>
            </a:r>
          </a:p>
          <a:p>
            <a:pPr marL="285750" indent="-285750">
              <a:spcBef>
                <a:spcPct val="0"/>
              </a:spcBef>
              <a:buClrTx/>
            </a:pPr>
            <a:r>
              <a:rPr lang="en-US" altLang="en-US" dirty="0">
                <a:solidFill>
                  <a:srgbClr val="FF0000"/>
                </a:solidFill>
              </a:rPr>
              <a:t>Possibly two </a:t>
            </a:r>
            <a:r>
              <a:rPr lang="en-US" altLang="en-US" dirty="0">
                <a:solidFill>
                  <a:srgbClr val="FF0000"/>
                </a:solidFill>
                <a:latin typeface="Symbol" panose="05050102010706020507" pitchFamily="18" charset="2"/>
              </a:rPr>
              <a:t>a</a:t>
            </a:r>
            <a:r>
              <a:rPr lang="en-US" altLang="en-US" dirty="0">
                <a:solidFill>
                  <a:srgbClr val="FF0000"/>
                </a:solidFill>
              </a:rPr>
              <a:t> lines from one or two levels</a:t>
            </a:r>
          </a:p>
          <a:p>
            <a:pPr marL="285750" indent="-285750">
              <a:spcBef>
                <a:spcPct val="0"/>
              </a:spcBef>
              <a:buClrTx/>
            </a:pPr>
            <a:r>
              <a:rPr lang="en-US" altLang="en-US" dirty="0">
                <a:solidFill>
                  <a:srgbClr val="FF0000"/>
                </a:solidFill>
              </a:rPr>
              <a:t>Proton emission unlikely to compete</a:t>
            </a:r>
          </a:p>
        </p:txBody>
      </p:sp>
      <p:sp>
        <p:nvSpPr>
          <p:cNvPr id="7" name="TextBox 2"/>
          <p:cNvSpPr txBox="1">
            <a:spLocks noChangeArrowheads="1"/>
          </p:cNvSpPr>
          <p:nvPr/>
        </p:nvSpPr>
        <p:spPr bwMode="auto">
          <a:xfrm>
            <a:off x="4725307" y="4300248"/>
            <a:ext cx="43820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1F497D"/>
              </a:buClr>
              <a:buFont typeface="Wingdings" panose="05000000000000000000" pitchFamily="2" charset="2"/>
              <a:buChar char="§"/>
              <a:defRPr>
                <a:solidFill>
                  <a:schemeClr val="tx1"/>
                </a:solidFill>
                <a:latin typeface="Calibri" panose="020F0502020204030204" pitchFamily="34" charset="0"/>
              </a:defRPr>
            </a:lvl1pPr>
            <a:lvl2pPr marL="742950" indent="-285750">
              <a:spcBef>
                <a:spcPct val="20000"/>
              </a:spcBef>
              <a:buClr>
                <a:srgbClr val="1F497D"/>
              </a:buClr>
              <a:buChar char="–"/>
              <a:defRPr sz="1600">
                <a:solidFill>
                  <a:schemeClr val="tx1"/>
                </a:solidFill>
                <a:latin typeface="Calibri" panose="020F0502020204030204" pitchFamily="34" charset="0"/>
              </a:defRPr>
            </a:lvl2pPr>
            <a:lvl3pPr marL="1143000" indent="-228600">
              <a:spcBef>
                <a:spcPct val="20000"/>
              </a:spcBef>
              <a:buClr>
                <a:srgbClr val="1F497D"/>
              </a:buClr>
              <a:buChar char="•"/>
              <a:defRPr sz="1400">
                <a:solidFill>
                  <a:schemeClr val="tx1"/>
                </a:solidFill>
                <a:latin typeface="Calibri" panose="020F0502020204030204" pitchFamily="34" charset="0"/>
              </a:defRPr>
            </a:lvl3pPr>
            <a:lvl4pPr marL="1600200" indent="-228600">
              <a:spcBef>
                <a:spcPct val="20000"/>
              </a:spcBef>
              <a:buClr>
                <a:srgbClr val="1F497D"/>
              </a:buClr>
              <a:buChar char="–"/>
              <a:defRPr sz="1400">
                <a:solidFill>
                  <a:schemeClr val="tx1"/>
                </a:solidFill>
                <a:latin typeface="Calibri" panose="020F0502020204030204" pitchFamily="34" charset="0"/>
              </a:defRPr>
            </a:lvl4pPr>
            <a:lvl5pPr marL="2057400" indent="-228600">
              <a:spcBef>
                <a:spcPct val="20000"/>
              </a:spcBef>
              <a:buClr>
                <a:srgbClr val="1F497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1F497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r>
              <a:rPr lang="en-US" altLang="en-US" dirty="0">
                <a:solidFill>
                  <a:srgbClr val="FF0000"/>
                </a:solidFill>
              </a:rPr>
              <a:t>Search for proton emission in </a:t>
            </a:r>
            <a:r>
              <a:rPr lang="en-US" altLang="en-US" baseline="30000" dirty="0">
                <a:solidFill>
                  <a:srgbClr val="FF0000"/>
                </a:solidFill>
              </a:rPr>
              <a:t>189</a:t>
            </a:r>
            <a:r>
              <a:rPr lang="en-US" altLang="en-US" dirty="0">
                <a:solidFill>
                  <a:srgbClr val="FF0000"/>
                </a:solidFill>
              </a:rPr>
              <a:t>At on-going!</a:t>
            </a:r>
          </a:p>
        </p:txBody>
      </p:sp>
    </p:spTree>
    <p:extLst>
      <p:ext uri="{BB962C8B-B14F-4D97-AF65-F5344CB8AC3E}">
        <p14:creationId xmlns:p14="http://schemas.microsoft.com/office/powerpoint/2010/main" val="39487122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484362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presentation_16x9">
  <a:themeElements>
    <a:clrScheme name="Argonne General Purpose Template">
      <a:dk1>
        <a:srgbClr val="47484A"/>
      </a:dk1>
      <a:lt1>
        <a:srgbClr val="FFFFFF"/>
      </a:lt1>
      <a:dk2>
        <a:srgbClr val="0082CA"/>
      </a:dk2>
      <a:lt2>
        <a:srgbClr val="ECAA00"/>
      </a:lt2>
      <a:accent1>
        <a:srgbClr val="7AB800"/>
      </a:accent1>
      <a:accent2>
        <a:srgbClr val="00609C"/>
      </a:accent2>
      <a:accent3>
        <a:srgbClr val="4D008C"/>
      </a:accent3>
      <a:accent4>
        <a:srgbClr val="FF7900"/>
      </a:accent4>
      <a:accent5>
        <a:srgbClr val="00A19C"/>
      </a:accent5>
      <a:accent6>
        <a:srgbClr val="CD202C"/>
      </a:accent6>
      <a:hlink>
        <a:srgbClr val="000000"/>
      </a:hlink>
      <a:folHlink>
        <a:srgbClr val="7677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16977731-C412-3943-B741-04857B423370}" vid="{1CB93506-B23E-0946-9F6E-16BB195DC344}"/>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Argonne presentation_16x9</Template>
  <TotalTime>874</TotalTime>
  <Words>2973</Words>
  <Application>Microsoft Office PowerPoint</Application>
  <PresentationFormat>On-screen Show (16:9)</PresentationFormat>
  <Paragraphs>443</Paragraphs>
  <Slides>40</Slides>
  <Notes>14</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40</vt:i4>
      </vt:variant>
    </vt:vector>
  </HeadingPairs>
  <TitlesOfParts>
    <vt:vector size="57" baseType="lpstr">
      <vt:lpstr>Arial</vt:lpstr>
      <vt:lpstr>Arial Regular</vt:lpstr>
      <vt:lpstr>Avenir Next</vt:lpstr>
      <vt:lpstr>Avenir Next Medium</vt:lpstr>
      <vt:lpstr>Calibri</vt:lpstr>
      <vt:lpstr>Calibri Light</vt:lpstr>
      <vt:lpstr>Franklin Gothic Book</vt:lpstr>
      <vt:lpstr>Liberation Sans</vt:lpstr>
      <vt:lpstr>Open Sans</vt:lpstr>
      <vt:lpstr>Open Serif</vt:lpstr>
      <vt:lpstr>StarSymbol</vt:lpstr>
      <vt:lpstr>Symbol</vt:lpstr>
      <vt:lpstr>Times New Roman</vt:lpstr>
      <vt:lpstr>Trebuchet MS</vt:lpstr>
      <vt:lpstr>Wingdings</vt:lpstr>
      <vt:lpstr>presentation_16x9</vt:lpstr>
      <vt:lpstr>Custom Design</vt:lpstr>
      <vt:lpstr>ATLAS facility Status</vt:lpstr>
      <vt:lpstr>ATLAS/CARIBU facility</vt:lpstr>
      <vt:lpstr>Light In-flight radioactive beams with raisor</vt:lpstr>
      <vt:lpstr>Neutron-rich beam source for ATLAS: CARIBU “front end” layout</vt:lpstr>
      <vt:lpstr>Layout of ATLAS facility</vt:lpstr>
      <vt:lpstr>Distribution of experimental equipment</vt:lpstr>
      <vt:lpstr>New and improved equipment capabilities</vt:lpstr>
      <vt:lpstr>Adding new experimental stations in area 1</vt:lpstr>
      <vt:lpstr>New Experimental Capabilities at ATLAS - Bunched-Beam Collinear Laser Spectroscopy</vt:lpstr>
      <vt:lpstr>254Rf ground-state rotational band  rotation at the fission limit with Gammasphere and AGFA </vt:lpstr>
      <vt:lpstr>PowerPoint Presentation</vt:lpstr>
      <vt:lpstr>PowerPoint Presentation</vt:lpstr>
      <vt:lpstr>PowerPoint Presentation</vt:lpstr>
      <vt:lpstr>ATLAS Facility performance</vt:lpstr>
      <vt:lpstr>PAC Statistics</vt:lpstr>
      <vt:lpstr>Type of Beams requested by users</vt:lpstr>
      <vt:lpstr>ATLAS upgrades overview</vt:lpstr>
      <vt:lpstr>Accelerator Upgrades</vt:lpstr>
      <vt:lpstr>Gammasphere Upgrade</vt:lpstr>
      <vt:lpstr>CARIBU Status</vt:lpstr>
      <vt:lpstr>CARIBU  nuCARIBU </vt:lpstr>
      <vt:lpstr>Changes in fission distribution</vt:lpstr>
      <vt:lpstr>Preparing for Beta Decay Factory in Area 1 (FY24)</vt:lpstr>
      <vt:lpstr>PowerPoint Presentation</vt:lpstr>
      <vt:lpstr>Next big step at ATLAS: Multi-User Upgrade</vt:lpstr>
      <vt:lpstr>New capability: N=126 factory … multi-nucleon transfer  versus fragmentation for neutron-rich heavy isotopes</vt:lpstr>
      <vt:lpstr>PowerPoint Presentation</vt:lpstr>
      <vt:lpstr>Outlook</vt:lpstr>
      <vt:lpstr>PowerPoint Presentation</vt:lpstr>
      <vt:lpstr>Instruments requested by users</vt:lpstr>
      <vt:lpstr>Physics reach of ATLAS</vt:lpstr>
      <vt:lpstr>PowerPoint Presentation</vt:lpstr>
      <vt:lpstr>PowerPoint Presentation</vt:lpstr>
      <vt:lpstr>PowerPoint Presentation</vt:lpstr>
      <vt:lpstr>8Li beta-neutrino correlation measurement </vt:lpstr>
      <vt:lpstr>PowerPoint Presentation</vt:lpstr>
      <vt:lpstr>PowerPoint Presentation</vt:lpstr>
      <vt:lpstr>Search for heavy proton emitters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Savard, Guy</cp:lastModifiedBy>
  <cp:revision>126</cp:revision>
  <cp:lastPrinted>2015-09-08T15:35:42Z</cp:lastPrinted>
  <dcterms:created xsi:type="dcterms:W3CDTF">2018-07-03T17:34:09Z</dcterms:created>
  <dcterms:modified xsi:type="dcterms:W3CDTF">2023-08-11T01:11:13Z</dcterms:modified>
</cp:coreProperties>
</file>