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435" r:id="rId2"/>
    <p:sldId id="438" r:id="rId3"/>
    <p:sldId id="436" r:id="rId4"/>
    <p:sldId id="443" r:id="rId5"/>
  </p:sldIdLst>
  <p:sldSz cx="9144000" cy="6858000" type="letter"/>
  <p:notesSz cx="7315200" cy="9601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00FA00"/>
    <a:srgbClr val="003399"/>
    <a:srgbClr val="FF0000"/>
    <a:srgbClr val="339933"/>
    <a:srgbClr val="006600"/>
    <a:srgbClr val="339966"/>
    <a:srgbClr val="00CC66"/>
    <a:srgbClr val="CC00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83" autoAdjust="0"/>
    <p:restoredTop sz="93405" autoAdjust="0"/>
  </p:normalViewPr>
  <p:slideViewPr>
    <p:cSldViewPr>
      <p:cViewPr varScale="1">
        <p:scale>
          <a:sx n="105" d="100"/>
          <a:sy n="105" d="100"/>
        </p:scale>
        <p:origin x="143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83804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6488" y="566738"/>
            <a:ext cx="5103812" cy="382746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5646" tIns="46984" rIns="95646" bIns="469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8540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4143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838200"/>
            <a:ext cx="8382000" cy="5562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MC1: Wolfram Fischer (BNL) and Qing Qin (IHEP)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cs typeface="+mn-cs"/>
              </a:defRPr>
            </a:lvl1pPr>
          </a:lstStyle>
          <a:p>
            <a:pPr>
              <a:defRPr/>
            </a:pPr>
            <a:fld id="{4458C1C5-6436-4E31-8D48-2E701D44914F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  <a:endParaRPr lang="en-US" sz="800">
              <a:latin typeface="Times New Roman" pitchFamily="18" charset="0"/>
            </a:endParaRPr>
          </a:p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4143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MC1: Wolfram Fischer (BNL) and Qing Qin (IHEP)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cs typeface="+mn-cs"/>
              </a:defRPr>
            </a:lvl1pPr>
          </a:lstStyle>
          <a:p>
            <a:pPr>
              <a:defRPr/>
            </a:pPr>
            <a:r>
              <a:rPr lang="en-US"/>
              <a:t> </a:t>
            </a:r>
            <a:fld id="{6DDFC27F-93F2-477E-AD06-9129FC5F425E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  <a:endParaRPr lang="en-US" sz="800">
              <a:latin typeface="Times New Roman" pitchFamily="18" charset="0"/>
            </a:endParaRPr>
          </a:p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cs typeface="+mn-cs"/>
              </a:defRPr>
            </a:lvl1pPr>
          </a:lstStyle>
          <a:p>
            <a:pPr>
              <a:defRPr/>
            </a:pPr>
            <a:fld id="{B558D05A-655E-48D6-BEE5-5A6C8F729379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  <a:endParaRPr lang="en-US" sz="800">
              <a:latin typeface="Times New Roman" pitchFamily="18" charset="0"/>
            </a:endParaRPr>
          </a:p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28600"/>
            <a:ext cx="8382000" cy="4143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2588" y="914400"/>
            <a:ext cx="8382000" cy="548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553200"/>
            <a:ext cx="358140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tabLst>
                <a:tab pos="1714500" algn="r"/>
              </a:tabLst>
              <a:defRPr sz="1100"/>
            </a:lvl1pPr>
          </a:lstStyle>
          <a:p>
            <a:pPr>
              <a:defRPr/>
            </a:pPr>
            <a:r>
              <a:rPr lang="en-US" dirty="0"/>
              <a:t>MC1: Wolfram Fischer (BNL) and Mei Bai (GSI)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534400" y="6553200"/>
            <a:ext cx="457200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 </a:t>
            </a:r>
            <a:fld id="{DEC58EA8-6C47-4982-B136-D0CCA47332B2}" type="slidenum">
              <a:rPr lang="en-US"/>
              <a:pPr>
                <a:defRPr/>
              </a:pPr>
              <a:t>‹#›</a:t>
            </a:fld>
            <a:r>
              <a:rPr lang="en-US"/>
              <a:t> </a:t>
            </a:r>
            <a:endParaRPr lang="en-US" sz="800">
              <a:latin typeface="Times New Roman" pitchFamily="18" charset="0"/>
            </a:endParaRPr>
          </a:p>
          <a:p>
            <a:pPr>
              <a:defRPr/>
            </a:pP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40DCEA-6CE8-9843-8970-3C192697C4E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400800" y="6402103"/>
            <a:ext cx="2133600" cy="45589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284163" indent="-284163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622300" indent="-223838" algn="l" rtl="0" eaLnBrk="0" fontAlgn="base" hangingPunct="0">
        <a:spcBef>
          <a:spcPct val="20000"/>
        </a:spcBef>
        <a:spcAft>
          <a:spcPct val="0"/>
        </a:spcAft>
        <a:defRPr sz="2000">
          <a:solidFill>
            <a:srgbClr val="003399"/>
          </a:solidFill>
          <a:latin typeface="+mn-lt"/>
        </a:defRPr>
      </a:lvl2pPr>
      <a:lvl3pPr marL="965200" indent="-228600" algn="l" rtl="0" eaLnBrk="0" fontAlgn="base" hangingPunct="0">
        <a:spcBef>
          <a:spcPct val="20000"/>
        </a:spcBef>
        <a:spcAft>
          <a:spcPct val="0"/>
        </a:spcAft>
        <a:defRPr>
          <a:solidFill>
            <a:srgbClr val="009900"/>
          </a:solidFill>
          <a:latin typeface="+mn-lt"/>
        </a:defRPr>
      </a:lvl3pPr>
      <a:lvl4pPr marL="1308100" indent="-228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16510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1082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5654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0226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479800" indent="-2286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2743200"/>
          </a:xfrm>
        </p:spPr>
        <p:txBody>
          <a:bodyPr/>
          <a:lstStyle/>
          <a:p>
            <a:r>
              <a:rPr lang="it-IT" dirty="0"/>
              <a:t>   </a:t>
            </a:r>
          </a:p>
          <a:p>
            <a:endParaRPr lang="it-IT" dirty="0">
              <a:solidFill>
                <a:srgbClr val="FFFF00"/>
              </a:solidFill>
            </a:endParaRPr>
          </a:p>
          <a:p>
            <a:r>
              <a:rPr lang="it-IT" sz="4000" dirty="0">
                <a:solidFill>
                  <a:srgbClr val="0432FF"/>
                </a:solidFill>
              </a:rPr>
              <a:t>MC6 – Accelerator Systems-</a:t>
            </a:r>
            <a:r>
              <a:rPr lang="it-IT" sz="4000" dirty="0" err="1">
                <a:solidFill>
                  <a:srgbClr val="0432FF"/>
                </a:solidFill>
              </a:rPr>
              <a:t>Beam</a:t>
            </a:r>
            <a:r>
              <a:rPr lang="it-IT" sz="4000" dirty="0">
                <a:solidFill>
                  <a:srgbClr val="0432FF"/>
                </a:solidFill>
              </a:rPr>
              <a:t> </a:t>
            </a:r>
            <a:r>
              <a:rPr lang="it-IT" sz="4000" dirty="0" err="1">
                <a:solidFill>
                  <a:srgbClr val="0432FF"/>
                </a:solidFill>
              </a:rPr>
              <a:t>Instrumentation</a:t>
            </a:r>
            <a:r>
              <a:rPr lang="it-IT" sz="4000" dirty="0">
                <a:solidFill>
                  <a:srgbClr val="0432FF"/>
                </a:solidFill>
              </a:rPr>
              <a:t>, </a:t>
            </a:r>
            <a:r>
              <a:rPr lang="it-IT" sz="4000" dirty="0" err="1">
                <a:solidFill>
                  <a:srgbClr val="0432FF"/>
                </a:solidFill>
              </a:rPr>
              <a:t>Controls</a:t>
            </a:r>
            <a:r>
              <a:rPr lang="it-IT" sz="4000" dirty="0">
                <a:solidFill>
                  <a:srgbClr val="0432FF"/>
                </a:solidFill>
              </a:rPr>
              <a:t>, Feedback and </a:t>
            </a:r>
            <a:r>
              <a:rPr lang="it-IT" sz="4000" dirty="0" err="1">
                <a:solidFill>
                  <a:srgbClr val="0432FF"/>
                </a:solidFill>
              </a:rPr>
              <a:t>Operational</a:t>
            </a:r>
            <a:r>
              <a:rPr lang="it-IT" sz="4000" dirty="0">
                <a:solidFill>
                  <a:srgbClr val="0432FF"/>
                </a:solidFill>
              </a:rPr>
              <a:t> </a:t>
            </a:r>
            <a:r>
              <a:rPr lang="it-IT" sz="4000" dirty="0" err="1">
                <a:solidFill>
                  <a:srgbClr val="0432FF"/>
                </a:solidFill>
              </a:rPr>
              <a:t>Aspects</a:t>
            </a:r>
            <a:endParaRPr lang="it-IT" sz="4000" dirty="0">
              <a:solidFill>
                <a:srgbClr val="0432FF"/>
              </a:solidFill>
            </a:endParaRPr>
          </a:p>
          <a:p>
            <a:r>
              <a:rPr lang="it-IT" sz="2800" dirty="0" err="1"/>
              <a:t>Invited</a:t>
            </a:r>
            <a:r>
              <a:rPr lang="it-IT" sz="2800" dirty="0"/>
              <a:t> </a:t>
            </a:r>
            <a:r>
              <a:rPr lang="it-IT" sz="2800" dirty="0" err="1"/>
              <a:t>Talks</a:t>
            </a:r>
            <a:r>
              <a:rPr lang="it-IT" sz="2800" dirty="0"/>
              <a:t> </a:t>
            </a:r>
            <a:r>
              <a:rPr lang="it-IT" sz="2800" dirty="0" err="1"/>
              <a:t>Proposals</a:t>
            </a:r>
            <a:endParaRPr lang="en-US" sz="2800" dirty="0"/>
          </a:p>
        </p:txBody>
      </p:sp>
      <p:sp>
        <p:nvSpPr>
          <p:cNvPr id="4" name="Sottotitolo 2"/>
          <p:cNvSpPr txBox="1">
            <a:spLocks/>
          </p:cNvSpPr>
          <p:nvPr/>
        </p:nvSpPr>
        <p:spPr bwMode="auto">
          <a:xfrm>
            <a:off x="457200" y="4301067"/>
            <a:ext cx="8305800" cy="2556933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284163" indent="-284163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2300" indent="-223838" algn="l" rtl="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rgbClr val="003399"/>
                </a:solidFill>
                <a:latin typeface="+mn-lt"/>
              </a:defRPr>
            </a:lvl2pPr>
            <a:lvl3pPr marL="965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rgbClr val="009900"/>
                </a:solidFill>
                <a:latin typeface="+mn-lt"/>
              </a:defRPr>
            </a:lvl3pPr>
            <a:lvl4pPr marL="1308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4pPr>
            <a:lvl5pPr marL="1651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5pPr>
            <a:lvl6pPr marL="2108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6pPr>
            <a:lvl7pPr marL="2565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7pPr>
            <a:lvl8pPr marL="3022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8pPr>
            <a:lvl9pPr marL="3479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endParaRPr lang="it-IT" kern="0" dirty="0">
              <a:solidFill>
                <a:srgbClr val="FFFF00"/>
              </a:solidFill>
            </a:endParaRPr>
          </a:p>
          <a:p>
            <a:r>
              <a:rPr lang="it-IT" sz="2400" b="1" kern="0" dirty="0">
                <a:solidFill>
                  <a:srgbClr val="0432FF"/>
                </a:solidFill>
              </a:rPr>
              <a:t>John Byrd (ANL) and Pietro Musumeci (UCLA)</a:t>
            </a:r>
          </a:p>
          <a:p>
            <a:r>
              <a:rPr lang="it-IT" sz="2400" kern="0" dirty="0"/>
              <a:t>SPCC2 Meeting, MSU, 16-17 </a:t>
            </a:r>
            <a:r>
              <a:rPr lang="it-IT" sz="2400" kern="0" dirty="0" err="1"/>
              <a:t>January</a:t>
            </a:r>
            <a:r>
              <a:rPr lang="it-IT" sz="2400" kern="0" dirty="0"/>
              <a:t>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D715E6-895C-6E4D-BA96-1BE977DB6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95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69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MC6: Accelerator Systems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8382000" cy="5562600"/>
          </a:xfrm>
        </p:spPr>
        <p:txBody>
          <a:bodyPr/>
          <a:lstStyle/>
          <a:p>
            <a:r>
              <a:rPr lang="en-US" sz="2400" b="1" dirty="0"/>
              <a:t>5 invited talks (2.5 </a:t>
            </a:r>
            <a:r>
              <a:rPr lang="en-US" sz="2400" b="1" dirty="0" err="1"/>
              <a:t>hrs</a:t>
            </a:r>
            <a:r>
              <a:rPr lang="en-US" sz="2400" b="1" dirty="0"/>
              <a:t>) (+12 contributed, 3.5 </a:t>
            </a:r>
            <a:r>
              <a:rPr lang="en-US" sz="2400" b="1" dirty="0" err="1"/>
              <a:t>hrs</a:t>
            </a:r>
            <a:r>
              <a:rPr lang="en-US" sz="2400" b="1" dirty="0"/>
              <a:t>)</a:t>
            </a:r>
            <a:endParaRPr lang="en-US" dirty="0"/>
          </a:p>
          <a:p>
            <a:r>
              <a:rPr lang="en-US" sz="2800" dirty="0">
                <a:solidFill>
                  <a:srgbClr val="0432FF"/>
                </a:solidFill>
              </a:rPr>
              <a:t>22 Proposals in SPMS</a:t>
            </a:r>
          </a:p>
          <a:p>
            <a:r>
              <a:rPr lang="en-US" sz="2800" dirty="0">
                <a:solidFill>
                  <a:srgbClr val="0432FF"/>
                </a:solidFill>
              </a:rPr>
              <a:t>17 Proposals with at least one votes received</a:t>
            </a:r>
          </a:p>
          <a:p>
            <a:endParaRPr lang="en-US" sz="2800" dirty="0">
              <a:solidFill>
                <a:srgbClr val="0432FF"/>
              </a:solidFill>
            </a:endParaRPr>
          </a:p>
        </p:txBody>
      </p:sp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47F8EC01-1A80-F94A-A495-B75F380780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" y="6553200"/>
            <a:ext cx="3581400" cy="304800"/>
          </a:xfrm>
        </p:spPr>
        <p:txBody>
          <a:bodyPr/>
          <a:lstStyle/>
          <a:p>
            <a:pPr>
              <a:defRPr/>
            </a:pPr>
            <a:r>
              <a:rPr lang="en-US" dirty="0"/>
              <a:t>MC6: Byrd (BNL) and </a:t>
            </a:r>
            <a:r>
              <a:rPr lang="en-US" dirty="0" err="1"/>
              <a:t>Musumeci</a:t>
            </a:r>
            <a:r>
              <a:rPr lang="en-US" dirty="0"/>
              <a:t> (UCLA)</a:t>
            </a:r>
            <a:endParaRPr lang="en-US" dirty="0">
              <a:latin typeface="Times New Roman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273DDD-7D9F-F248-B60C-2A46C1374A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9736557"/>
              </p:ext>
            </p:extLst>
          </p:nvPr>
        </p:nvGraphicFramePr>
        <p:xfrm>
          <a:off x="152398" y="2212163"/>
          <a:ext cx="8839203" cy="42132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1002">
                  <a:extLst>
                    <a:ext uri="{9D8B030D-6E8A-4147-A177-3AD203B41FA5}">
                      <a16:colId xmlns:a16="http://schemas.microsoft.com/office/drawing/2014/main" val="347052571"/>
                    </a:ext>
                  </a:extLst>
                </a:gridCol>
                <a:gridCol w="1085483">
                  <a:extLst>
                    <a:ext uri="{9D8B030D-6E8A-4147-A177-3AD203B41FA5}">
                      <a16:colId xmlns:a16="http://schemas.microsoft.com/office/drawing/2014/main" val="793383842"/>
                    </a:ext>
                  </a:extLst>
                </a:gridCol>
                <a:gridCol w="1514830">
                  <a:extLst>
                    <a:ext uri="{9D8B030D-6E8A-4147-A177-3AD203B41FA5}">
                      <a16:colId xmlns:a16="http://schemas.microsoft.com/office/drawing/2014/main" val="1588044879"/>
                    </a:ext>
                  </a:extLst>
                </a:gridCol>
                <a:gridCol w="709069">
                  <a:extLst>
                    <a:ext uri="{9D8B030D-6E8A-4147-A177-3AD203B41FA5}">
                      <a16:colId xmlns:a16="http://schemas.microsoft.com/office/drawing/2014/main" val="1358211669"/>
                    </a:ext>
                  </a:extLst>
                </a:gridCol>
                <a:gridCol w="572091">
                  <a:extLst>
                    <a:ext uri="{9D8B030D-6E8A-4147-A177-3AD203B41FA5}">
                      <a16:colId xmlns:a16="http://schemas.microsoft.com/office/drawing/2014/main" val="420886932"/>
                    </a:ext>
                  </a:extLst>
                </a:gridCol>
                <a:gridCol w="572091">
                  <a:extLst>
                    <a:ext uri="{9D8B030D-6E8A-4147-A177-3AD203B41FA5}">
                      <a16:colId xmlns:a16="http://schemas.microsoft.com/office/drawing/2014/main" val="341585960"/>
                    </a:ext>
                  </a:extLst>
                </a:gridCol>
                <a:gridCol w="572091">
                  <a:extLst>
                    <a:ext uri="{9D8B030D-6E8A-4147-A177-3AD203B41FA5}">
                      <a16:colId xmlns:a16="http://schemas.microsoft.com/office/drawing/2014/main" val="1164119057"/>
                    </a:ext>
                  </a:extLst>
                </a:gridCol>
                <a:gridCol w="572091">
                  <a:extLst>
                    <a:ext uri="{9D8B030D-6E8A-4147-A177-3AD203B41FA5}">
                      <a16:colId xmlns:a16="http://schemas.microsoft.com/office/drawing/2014/main" val="1904891023"/>
                    </a:ext>
                  </a:extLst>
                </a:gridCol>
                <a:gridCol w="572091">
                  <a:extLst>
                    <a:ext uri="{9D8B030D-6E8A-4147-A177-3AD203B41FA5}">
                      <a16:colId xmlns:a16="http://schemas.microsoft.com/office/drawing/2014/main" val="896472395"/>
                    </a:ext>
                  </a:extLst>
                </a:gridCol>
                <a:gridCol w="572091">
                  <a:extLst>
                    <a:ext uri="{9D8B030D-6E8A-4147-A177-3AD203B41FA5}">
                      <a16:colId xmlns:a16="http://schemas.microsoft.com/office/drawing/2014/main" val="4108737073"/>
                    </a:ext>
                  </a:extLst>
                </a:gridCol>
                <a:gridCol w="572091">
                  <a:extLst>
                    <a:ext uri="{9D8B030D-6E8A-4147-A177-3AD203B41FA5}">
                      <a16:colId xmlns:a16="http://schemas.microsoft.com/office/drawing/2014/main" val="2419192767"/>
                    </a:ext>
                  </a:extLst>
                </a:gridCol>
                <a:gridCol w="572091">
                  <a:extLst>
                    <a:ext uri="{9D8B030D-6E8A-4147-A177-3AD203B41FA5}">
                      <a16:colId xmlns:a16="http://schemas.microsoft.com/office/drawing/2014/main" val="1463349306"/>
                    </a:ext>
                  </a:extLst>
                </a:gridCol>
                <a:gridCol w="572091">
                  <a:extLst>
                    <a:ext uri="{9D8B030D-6E8A-4147-A177-3AD203B41FA5}">
                      <a16:colId xmlns:a16="http://schemas.microsoft.com/office/drawing/2014/main" val="401188923"/>
                    </a:ext>
                  </a:extLst>
                </a:gridCol>
              </a:tblGrid>
              <a:tr h="117727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ID #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Votes(1st+2nd)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Presenter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Institution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Title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extLst>
                  <a:ext uri="{0D108BD9-81ED-4DB2-BD59-A6C34878D82A}">
                    <a16:rowId xmlns:a16="http://schemas.microsoft.com/office/drawing/2014/main" val="2737457605"/>
                  </a:ext>
                </a:extLst>
              </a:tr>
              <a:tr h="117727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1083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7+5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Steven Michael Lidia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FRIB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Commissioning of the FRIB Beam Instrumentation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extLst>
                  <a:ext uri="{0D108BD9-81ED-4DB2-BD59-A6C34878D82A}">
                    <a16:rowId xmlns:a16="http://schemas.microsoft.com/office/drawing/2014/main" val="26234738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1253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6+3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John Fox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Stanford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State of the Art Feedback Systems in Particle Accelerators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extLst>
                  <a:ext uri="{0D108BD9-81ED-4DB2-BD59-A6C34878D82A}">
                    <a16:rowId xmlns:a16="http://schemas.microsoft.com/office/drawing/2014/main" val="340829310"/>
                  </a:ext>
                </a:extLst>
              </a:tr>
              <a:tr h="117727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1357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2+5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Stefano De Santis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LBNL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Stripline Kickers for Swap-Out Injection in the ALS-U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extLst>
                  <a:ext uri="{0D108BD9-81ED-4DB2-BD59-A6C34878D82A}">
                    <a16:rowId xmlns:a16="http://schemas.microsoft.com/office/drawing/2014/main" val="1169758023"/>
                  </a:ext>
                </a:extLst>
              </a:tr>
              <a:tr h="117727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1330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2+4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Rogelio Tomas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CERN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Review of Linear Optics Measurement and Correction for Charged Particle Accelerators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extLst>
                  <a:ext uri="{0D108BD9-81ED-4DB2-BD59-A6C34878D82A}">
                    <a16:rowId xmlns:a16="http://schemas.microsoft.com/office/drawing/2014/main" val="4259533062"/>
                  </a:ext>
                </a:extLst>
              </a:tr>
              <a:tr h="216511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1393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2+1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Joseph Patrick Duris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SLAC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Using Gaussian Processes and Bayesian Optimization at the LCLS to Maximize FEL Pulse Energy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extLst>
                  <a:ext uri="{0D108BD9-81ED-4DB2-BD59-A6C34878D82A}">
                    <a16:rowId xmlns:a16="http://schemas.microsoft.com/office/drawing/2014/main" val="2413207457"/>
                  </a:ext>
                </a:extLst>
              </a:tr>
              <a:tr h="117727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1422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0+8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Robert Michnoff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BNL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Beam Position Monitoring for Bunched-Beam Electron Cooling at RHIC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extLst>
                  <a:ext uri="{0D108BD9-81ED-4DB2-BD59-A6C34878D82A}">
                    <a16:rowId xmlns:a16="http://schemas.microsoft.com/office/drawing/2014/main" val="3186174209"/>
                  </a:ext>
                </a:extLst>
              </a:tr>
              <a:tr h="117727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1329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0+4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Robert Scholten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Melbourne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Time-Resolved Brightness Measurements by Streaking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extLst>
                  <a:ext uri="{0D108BD9-81ED-4DB2-BD59-A6C34878D82A}">
                    <a16:rowId xmlns:a16="http://schemas.microsoft.com/office/drawing/2014/main" val="3934735913"/>
                  </a:ext>
                </a:extLst>
              </a:tr>
              <a:tr h="117727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1327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1+3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Qiang Gao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Tsinghua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Single-Shot Wakefield Measurement System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extLst>
                  <a:ext uri="{0D108BD9-81ED-4DB2-BD59-A6C34878D82A}">
                    <a16:rowId xmlns:a16="http://schemas.microsoft.com/office/drawing/2014/main" val="1388245069"/>
                  </a:ext>
                </a:extLst>
              </a:tr>
              <a:tr h="117727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1434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1+3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Claudio Emma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SLAC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Machine Learning Based Prediction of Longitudinal Phase Space for Particle Accelerators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 </a:t>
                      </a:r>
                      <a:endParaRPr lang="en-US" sz="90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extLst>
                  <a:ext uri="{0D108BD9-81ED-4DB2-BD59-A6C34878D82A}">
                    <a16:rowId xmlns:a16="http://schemas.microsoft.com/office/drawing/2014/main" val="1137372575"/>
                  </a:ext>
                </a:extLst>
              </a:tr>
              <a:tr h="117727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1372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1+0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Alexander Scheinker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LANL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800" u="none" strike="noStrike">
                          <a:effectLst/>
                        </a:rPr>
                        <a:t>Machine Learning Applications in Particle Accelerators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extLst>
                  <a:ext uri="{0D108BD9-81ED-4DB2-BD59-A6C34878D82A}">
                    <a16:rowId xmlns:a16="http://schemas.microsoft.com/office/drawing/2014/main" val="3773512384"/>
                  </a:ext>
                </a:extLst>
              </a:tr>
              <a:tr h="193109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1203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0+3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Zachary Sorrell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ORNL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Low-Level RF Control System Development for the Spallation Neutron Source Proton Power Upgrade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extLst>
                  <a:ext uri="{0D108BD9-81ED-4DB2-BD59-A6C34878D82A}">
                    <a16:rowId xmlns:a16="http://schemas.microsoft.com/office/drawing/2014/main" val="1314059436"/>
                  </a:ext>
                </a:extLst>
              </a:tr>
              <a:tr h="117727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1295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0+3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Willem Blokland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ORNL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Machine Learning at SNS for Prevention of Errant Beam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extLst>
                  <a:ext uri="{0D108BD9-81ED-4DB2-BD59-A6C34878D82A}">
                    <a16:rowId xmlns:a16="http://schemas.microsoft.com/office/drawing/2014/main" val="2790406459"/>
                  </a:ext>
                </a:extLst>
              </a:tr>
              <a:tr h="117727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1349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0+3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Simon Christian Leemann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LBNL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Application of Machine Learning to Improve the Beam Size Stability in Synchrotron Light Sources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extLst>
                  <a:ext uri="{0D108BD9-81ED-4DB2-BD59-A6C34878D82A}">
                    <a16:rowId xmlns:a16="http://schemas.microsoft.com/office/drawing/2014/main" val="768484127"/>
                  </a:ext>
                </a:extLst>
              </a:tr>
              <a:tr h="117727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1416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0+3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Andrew Benwell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SLAC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 LLRF Operational Experience of Two LCLS-II Cryomodules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extLst>
                  <a:ext uri="{0D108BD9-81ED-4DB2-BD59-A6C34878D82A}">
                    <a16:rowId xmlns:a16="http://schemas.microsoft.com/office/drawing/2014/main" val="540090682"/>
                  </a:ext>
                </a:extLst>
              </a:tr>
              <a:tr h="867157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1081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0+2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Scott Cogan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FRIB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Application of Beam Position and Phase Monitors for Heavy Ion Beams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extLst>
                  <a:ext uri="{0D108BD9-81ED-4DB2-BD59-A6C34878D82A}">
                    <a16:rowId xmlns:a16="http://schemas.microsoft.com/office/drawing/2014/main" val="3997343793"/>
                  </a:ext>
                </a:extLst>
              </a:tr>
              <a:tr h="193109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1221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0+1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Xinyu Ren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SLAC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XFEL Power Measurement From Computer Vision Machine Learning Analysis of Electron Phase Space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extLst>
                  <a:ext uri="{0D108BD9-81ED-4DB2-BD59-A6C34878D82A}">
                    <a16:rowId xmlns:a16="http://schemas.microsoft.com/office/drawing/2014/main" val="2737494449"/>
                  </a:ext>
                </a:extLst>
              </a:tr>
              <a:tr h="117727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1258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0+1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William L. Waldron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LBNL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Pulsed Magnet Technology for Extremely Low Emittance Storage Rings: A Review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extLst>
                  <a:ext uri="{0D108BD9-81ED-4DB2-BD59-A6C34878D82A}">
                    <a16:rowId xmlns:a16="http://schemas.microsoft.com/office/drawing/2014/main" val="1633756512"/>
                  </a:ext>
                </a:extLst>
              </a:tr>
              <a:tr h="193109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1421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0+1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Auralee Edelen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SLAC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Applications of Artificial Intelligence to Accelerators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extLst>
                  <a:ext uri="{0D108BD9-81ED-4DB2-BD59-A6C34878D82A}">
                    <a16:rowId xmlns:a16="http://schemas.microsoft.com/office/drawing/2014/main" val="265281271"/>
                  </a:ext>
                </a:extLst>
              </a:tr>
              <a:tr h="117727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66" marR="7666" marT="7666" marB="0" anchor="b"/>
                </a:tc>
                <a:extLst>
                  <a:ext uri="{0D108BD9-81ED-4DB2-BD59-A6C34878D82A}">
                    <a16:rowId xmlns:a16="http://schemas.microsoft.com/office/drawing/2014/main" val="20720005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6828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fld id="{B558D05A-655E-48D6-BEE5-5A6C8F729379}" type="slidenum">
              <a:rPr lang="en-US" smtClean="0"/>
              <a:pPr>
                <a:defRPr/>
              </a:pPr>
              <a:t>3</a:t>
            </a:fld>
            <a:r>
              <a:rPr lang="en-US"/>
              <a:t> </a:t>
            </a:r>
            <a:endParaRPr lang="en-US" sz="800">
              <a:latin typeface="Times New Roman" pitchFamily="18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6200" y="5385425"/>
            <a:ext cx="542328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/>
              <a:t>Balances:</a:t>
            </a:r>
          </a:p>
          <a:p>
            <a:r>
              <a:rPr lang="en-US" sz="2000" dirty="0"/>
              <a:t>4x America, 0x Asia, 1x Europe</a:t>
            </a:r>
          </a:p>
          <a:p>
            <a:r>
              <a:rPr lang="en-US" sz="2000" dirty="0"/>
              <a:t>5 M, 0 F (only one female speaker proposed)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67752" y="92125"/>
            <a:ext cx="67153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dirty="0">
                <a:solidFill>
                  <a:srgbClr val="0432FF"/>
                </a:solidFill>
              </a:rPr>
              <a:t>MC6: Proposed Invited Program-1st iteration</a:t>
            </a: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351B4E34-5E15-D041-8BA5-C6B36D243655}"/>
              </a:ext>
            </a:extLst>
          </p:cNvPr>
          <p:cNvSpPr txBox="1">
            <a:spLocks/>
          </p:cNvSpPr>
          <p:nvPr/>
        </p:nvSpPr>
        <p:spPr>
          <a:xfrm>
            <a:off x="76200" y="6553200"/>
            <a:ext cx="35814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100" dirty="0"/>
              <a:t>MC6: Byrd (BNL) and </a:t>
            </a:r>
            <a:r>
              <a:rPr lang="en-US" sz="1100" dirty="0" err="1"/>
              <a:t>Musumeci</a:t>
            </a:r>
            <a:r>
              <a:rPr lang="en-US" sz="1100" dirty="0"/>
              <a:t> (UCLA)</a:t>
            </a:r>
            <a:endParaRPr lang="en-US" sz="1100" dirty="0">
              <a:latin typeface="Times New Roman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F81D0EF-C956-2449-90F4-09DC9B3135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350945"/>
              </p:ext>
            </p:extLst>
          </p:nvPr>
        </p:nvGraphicFramePr>
        <p:xfrm>
          <a:off x="216408" y="1027212"/>
          <a:ext cx="8915397" cy="23228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1946">
                  <a:extLst>
                    <a:ext uri="{9D8B030D-6E8A-4147-A177-3AD203B41FA5}">
                      <a16:colId xmlns:a16="http://schemas.microsoft.com/office/drawing/2014/main" val="3539100181"/>
                    </a:ext>
                  </a:extLst>
                </a:gridCol>
                <a:gridCol w="847268">
                  <a:extLst>
                    <a:ext uri="{9D8B030D-6E8A-4147-A177-3AD203B41FA5}">
                      <a16:colId xmlns:a16="http://schemas.microsoft.com/office/drawing/2014/main" val="2740557396"/>
                    </a:ext>
                  </a:extLst>
                </a:gridCol>
                <a:gridCol w="1435012">
                  <a:extLst>
                    <a:ext uri="{9D8B030D-6E8A-4147-A177-3AD203B41FA5}">
                      <a16:colId xmlns:a16="http://schemas.microsoft.com/office/drawing/2014/main" val="1435766979"/>
                    </a:ext>
                  </a:extLst>
                </a:gridCol>
                <a:gridCol w="671707">
                  <a:extLst>
                    <a:ext uri="{9D8B030D-6E8A-4147-A177-3AD203B41FA5}">
                      <a16:colId xmlns:a16="http://schemas.microsoft.com/office/drawing/2014/main" val="3607147232"/>
                    </a:ext>
                  </a:extLst>
                </a:gridCol>
                <a:gridCol w="2709734">
                  <a:extLst>
                    <a:ext uri="{9D8B030D-6E8A-4147-A177-3AD203B41FA5}">
                      <a16:colId xmlns:a16="http://schemas.microsoft.com/office/drawing/2014/main" val="4158190058"/>
                    </a:ext>
                  </a:extLst>
                </a:gridCol>
                <a:gridCol w="541946">
                  <a:extLst>
                    <a:ext uri="{9D8B030D-6E8A-4147-A177-3AD203B41FA5}">
                      <a16:colId xmlns:a16="http://schemas.microsoft.com/office/drawing/2014/main" val="3051266869"/>
                    </a:ext>
                  </a:extLst>
                </a:gridCol>
                <a:gridCol w="541946">
                  <a:extLst>
                    <a:ext uri="{9D8B030D-6E8A-4147-A177-3AD203B41FA5}">
                      <a16:colId xmlns:a16="http://schemas.microsoft.com/office/drawing/2014/main" val="4021252909"/>
                    </a:ext>
                  </a:extLst>
                </a:gridCol>
                <a:gridCol w="541946">
                  <a:extLst>
                    <a:ext uri="{9D8B030D-6E8A-4147-A177-3AD203B41FA5}">
                      <a16:colId xmlns:a16="http://schemas.microsoft.com/office/drawing/2014/main" val="3292510249"/>
                    </a:ext>
                  </a:extLst>
                </a:gridCol>
                <a:gridCol w="541946">
                  <a:extLst>
                    <a:ext uri="{9D8B030D-6E8A-4147-A177-3AD203B41FA5}">
                      <a16:colId xmlns:a16="http://schemas.microsoft.com/office/drawing/2014/main" val="1885451450"/>
                    </a:ext>
                  </a:extLst>
                </a:gridCol>
                <a:gridCol w="541946">
                  <a:extLst>
                    <a:ext uri="{9D8B030D-6E8A-4147-A177-3AD203B41FA5}">
                      <a16:colId xmlns:a16="http://schemas.microsoft.com/office/drawing/2014/main" val="2491388188"/>
                    </a:ext>
                  </a:extLst>
                </a:gridCol>
              </a:tblGrid>
              <a:tr h="345356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1083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Steven Michael Lidia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FRIB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Commissioning of the FRIB Beam Instrumentation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extLst>
                  <a:ext uri="{0D108BD9-81ED-4DB2-BD59-A6C34878D82A}">
                    <a16:rowId xmlns:a16="http://schemas.microsoft.com/office/drawing/2014/main" val="700956354"/>
                  </a:ext>
                </a:extLst>
              </a:tr>
              <a:tr h="601985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1253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John Fox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Stanford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State of the Art Feedback Systems in Particle Accelerators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extLst>
                  <a:ext uri="{0D108BD9-81ED-4DB2-BD59-A6C34878D82A}">
                    <a16:rowId xmlns:a16="http://schemas.microsoft.com/office/drawing/2014/main" val="430944812"/>
                  </a:ext>
                </a:extLst>
              </a:tr>
              <a:tr h="345356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1357</a:t>
                      </a:r>
                      <a:endParaRPr lang="en-US" sz="1200" b="0" i="0" u="none" strike="noStrike" dirty="0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Stefano De Santis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LBNL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Stripline Kickers for Swap-Out Injection in the ALS-U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extLst>
                  <a:ext uri="{0D108BD9-81ED-4DB2-BD59-A6C34878D82A}">
                    <a16:rowId xmlns:a16="http://schemas.microsoft.com/office/drawing/2014/main" val="3439428779"/>
                  </a:ext>
                </a:extLst>
              </a:tr>
              <a:tr h="345356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1330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Rogelio Tomas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CERN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Review of Linear Optics Measurement and Correction for Charged Particle Accelerators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extLst>
                  <a:ext uri="{0D108BD9-81ED-4DB2-BD59-A6C34878D82A}">
                    <a16:rowId xmlns:a16="http://schemas.microsoft.com/office/drawing/2014/main" val="1069939983"/>
                  </a:ext>
                </a:extLst>
              </a:tr>
              <a:tr h="601985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1393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Joseph Patrick Duris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SLAC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Using Gaussian Processes and Bayesian Optimization at the LCLS to Maximize FEL Pulse Energy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1" marR="7201" marT="7201" marB="0" anchor="b"/>
                </a:tc>
                <a:extLst>
                  <a:ext uri="{0D108BD9-81ED-4DB2-BD59-A6C34878D82A}">
                    <a16:rowId xmlns:a16="http://schemas.microsoft.com/office/drawing/2014/main" val="128935473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D43C484-1E62-D644-889C-F9B8A5597550}"/>
              </a:ext>
            </a:extLst>
          </p:cNvPr>
          <p:cNvSpPr txBox="1"/>
          <p:nvPr/>
        </p:nvSpPr>
        <p:spPr>
          <a:xfrm>
            <a:off x="228600" y="533400"/>
            <a:ext cx="2026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Primary Talks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ED63D5-21D9-6C46-B8FC-895CADB0A1E5}"/>
              </a:ext>
            </a:extLst>
          </p:cNvPr>
          <p:cNvSpPr txBox="1"/>
          <p:nvPr/>
        </p:nvSpPr>
        <p:spPr>
          <a:xfrm>
            <a:off x="216408" y="3382212"/>
            <a:ext cx="1993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Backup Talks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CF94F43-108C-A243-941D-297ABF6300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810779"/>
              </p:ext>
            </p:extLst>
          </p:nvPr>
        </p:nvGraphicFramePr>
        <p:xfrm>
          <a:off x="152400" y="4010625"/>
          <a:ext cx="8382000" cy="13129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0041">
                  <a:extLst>
                    <a:ext uri="{9D8B030D-6E8A-4147-A177-3AD203B41FA5}">
                      <a16:colId xmlns:a16="http://schemas.microsoft.com/office/drawing/2014/main" val="2034514852"/>
                    </a:ext>
                  </a:extLst>
                </a:gridCol>
                <a:gridCol w="906824">
                  <a:extLst>
                    <a:ext uri="{9D8B030D-6E8A-4147-A177-3AD203B41FA5}">
                      <a16:colId xmlns:a16="http://schemas.microsoft.com/office/drawing/2014/main" val="3084650100"/>
                    </a:ext>
                  </a:extLst>
                </a:gridCol>
                <a:gridCol w="1535883">
                  <a:extLst>
                    <a:ext uri="{9D8B030D-6E8A-4147-A177-3AD203B41FA5}">
                      <a16:colId xmlns:a16="http://schemas.microsoft.com/office/drawing/2014/main" val="3448749351"/>
                    </a:ext>
                  </a:extLst>
                </a:gridCol>
                <a:gridCol w="718924">
                  <a:extLst>
                    <a:ext uri="{9D8B030D-6E8A-4147-A177-3AD203B41FA5}">
                      <a16:colId xmlns:a16="http://schemas.microsoft.com/office/drawing/2014/main" val="335655775"/>
                    </a:ext>
                  </a:extLst>
                </a:gridCol>
                <a:gridCol w="2320164">
                  <a:extLst>
                    <a:ext uri="{9D8B030D-6E8A-4147-A177-3AD203B41FA5}">
                      <a16:colId xmlns:a16="http://schemas.microsoft.com/office/drawing/2014/main" val="1025952652"/>
                    </a:ext>
                  </a:extLst>
                </a:gridCol>
                <a:gridCol w="580041">
                  <a:extLst>
                    <a:ext uri="{9D8B030D-6E8A-4147-A177-3AD203B41FA5}">
                      <a16:colId xmlns:a16="http://schemas.microsoft.com/office/drawing/2014/main" val="3388660556"/>
                    </a:ext>
                  </a:extLst>
                </a:gridCol>
                <a:gridCol w="580041">
                  <a:extLst>
                    <a:ext uri="{9D8B030D-6E8A-4147-A177-3AD203B41FA5}">
                      <a16:colId xmlns:a16="http://schemas.microsoft.com/office/drawing/2014/main" val="1025907334"/>
                    </a:ext>
                  </a:extLst>
                </a:gridCol>
                <a:gridCol w="580041">
                  <a:extLst>
                    <a:ext uri="{9D8B030D-6E8A-4147-A177-3AD203B41FA5}">
                      <a16:colId xmlns:a16="http://schemas.microsoft.com/office/drawing/2014/main" val="1323849192"/>
                    </a:ext>
                  </a:extLst>
                </a:gridCol>
                <a:gridCol w="580041">
                  <a:extLst>
                    <a:ext uri="{9D8B030D-6E8A-4147-A177-3AD203B41FA5}">
                      <a16:colId xmlns:a16="http://schemas.microsoft.com/office/drawing/2014/main" val="3962054605"/>
                    </a:ext>
                  </a:extLst>
                </a:gridCol>
              </a:tblGrid>
              <a:tr h="163924"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1422</a:t>
                      </a:r>
                      <a:endParaRPr lang="en-US" sz="105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96" marR="8196" marT="819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96" marR="8196" marT="819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Robert Michnoff</a:t>
                      </a:r>
                      <a:endParaRPr lang="en-US" sz="105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96" marR="8196" marT="819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BNL</a:t>
                      </a:r>
                      <a:endParaRPr lang="en-US" sz="105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96" marR="8196" marT="8196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Beam Position Monitoring for Bunched-Beam Electron Cooling at RHIC</a:t>
                      </a:r>
                      <a:endParaRPr lang="en-US" sz="105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96" marR="8196" marT="819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96" marR="8196" marT="8196" marB="0" anchor="b"/>
                </a:tc>
                <a:extLst>
                  <a:ext uri="{0D108BD9-81ED-4DB2-BD59-A6C34878D82A}">
                    <a16:rowId xmlns:a16="http://schemas.microsoft.com/office/drawing/2014/main" val="3371893077"/>
                  </a:ext>
                </a:extLst>
              </a:tr>
              <a:tr h="163924"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1329</a:t>
                      </a:r>
                      <a:endParaRPr lang="en-US" sz="105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96" marR="8196" marT="819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96" marR="8196" marT="819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Robert Scholten</a:t>
                      </a:r>
                      <a:endParaRPr lang="en-US" sz="105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96" marR="8196" marT="819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Melbourne</a:t>
                      </a:r>
                      <a:endParaRPr lang="en-US" sz="105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96" marR="8196" marT="8196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Time-Resolved Brightness Measurements by Streaking</a:t>
                      </a:r>
                      <a:endParaRPr lang="en-US" sz="105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96" marR="8196" marT="819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96" marR="8196" marT="819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96" marR="8196" marT="819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96" marR="8196" marT="8196" marB="0" anchor="b"/>
                </a:tc>
                <a:extLst>
                  <a:ext uri="{0D108BD9-81ED-4DB2-BD59-A6C34878D82A}">
                    <a16:rowId xmlns:a16="http://schemas.microsoft.com/office/drawing/2014/main" val="1224230444"/>
                  </a:ext>
                </a:extLst>
              </a:tr>
              <a:tr h="163924"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1327</a:t>
                      </a:r>
                      <a:endParaRPr lang="en-US" sz="105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96" marR="8196" marT="819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96" marR="8196" marT="819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Qiang Gao</a:t>
                      </a:r>
                      <a:endParaRPr lang="en-US" sz="105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96" marR="8196" marT="819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Tsinghua</a:t>
                      </a:r>
                      <a:endParaRPr lang="en-US" sz="105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96" marR="8196" marT="819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Single-Shot Wakefield Measurement System</a:t>
                      </a:r>
                      <a:endParaRPr lang="en-US" sz="105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96" marR="8196" marT="819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96" marR="8196" marT="819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96" marR="8196" marT="819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96" marR="8196" marT="819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 </a:t>
                      </a:r>
                      <a:endParaRPr lang="en-US" sz="105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96" marR="8196" marT="8196" marB="0" anchor="b"/>
                </a:tc>
                <a:extLst>
                  <a:ext uri="{0D108BD9-81ED-4DB2-BD59-A6C34878D82A}">
                    <a16:rowId xmlns:a16="http://schemas.microsoft.com/office/drawing/2014/main" val="2686248273"/>
                  </a:ext>
                </a:extLst>
              </a:tr>
              <a:tr h="163924"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u="none" strike="noStrike">
                          <a:effectLst/>
                        </a:rPr>
                        <a:t>1434</a:t>
                      </a:r>
                      <a:endParaRPr lang="en-US" sz="105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96" marR="8196" marT="8196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50" b="0" i="0" u="none" strike="noStrike" dirty="0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96" marR="8196" marT="819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Claudio Emma</a:t>
                      </a:r>
                      <a:endParaRPr lang="en-US" sz="105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96" marR="8196" marT="819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>
                          <a:effectLst/>
                        </a:rPr>
                        <a:t>SLAC</a:t>
                      </a:r>
                      <a:endParaRPr lang="en-US" sz="1050" b="0" i="0" u="none" strike="noStrike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96" marR="8196" marT="8196" marB="0" anchor="b"/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1050" u="none" strike="noStrike" dirty="0">
                          <a:effectLst/>
                        </a:rPr>
                        <a:t>Machine Learning Based Prediction of Longitudinal Phase Space for Particle Accelerators</a:t>
                      </a:r>
                      <a:endParaRPr lang="en-US" sz="1050" b="0" i="0" u="none" strike="noStrike" dirty="0">
                        <a:solidFill>
                          <a:srgbClr val="9C65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96" marR="8196" marT="819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771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3644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4C5C3-0279-0A46-8778-F3B2D73B8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MC-6 comments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3958C-1F7B-A243-9EEA-71FCFD343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Lots of machine learning proposals (“ e.g. Machine learning for </a:t>
            </a:r>
            <a:r>
              <a:rPr lang="en-US" dirty="0" err="1"/>
              <a:t>xxxx</a:t>
            </a:r>
            <a:r>
              <a:rPr lang="en-US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Is ID1393 (</a:t>
            </a:r>
            <a:r>
              <a:rPr lang="en-US" dirty="0" err="1"/>
              <a:t>Duris</a:t>
            </a:r>
            <a:r>
              <a:rPr lang="en-US" dirty="0"/>
              <a:t>, “Using Gaussian processes and Bayesian….) miscategorized? Maybe MC5-Beam Dynamics.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Possibly substitute </a:t>
            </a:r>
            <a:r>
              <a:rPr lang="en-US" dirty="0" err="1"/>
              <a:t>Tianhuan</a:t>
            </a:r>
            <a:r>
              <a:rPr lang="en-US" dirty="0"/>
              <a:t> Luo (female) as speaker for ID1357 in place of Stefano De </a:t>
            </a:r>
            <a:r>
              <a:rPr lang="en-US" dirty="0" err="1"/>
              <a:t>Santis</a:t>
            </a:r>
            <a:r>
              <a:rPr lang="en-US" dirty="0"/>
              <a:t>. She had a big role in this effort at the ALS.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371094"/>
      </p:ext>
    </p:extLst>
  </p:cSld>
  <p:clrMapOvr>
    <a:masterClrMapping/>
  </p:clrMapOvr>
</p:sld>
</file>

<file path=ppt/theme/theme1.xml><?xml version="1.0" encoding="utf-8"?>
<a:theme xmlns:a="http://schemas.openxmlformats.org/drawingml/2006/main" name="Uslhc">
  <a:themeElements>
    <a:clrScheme name="Uslhc 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CC66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E2B8"/>
      </a:accent5>
      <a:accent6>
        <a:srgbClr val="0000E7"/>
      </a:accent6>
      <a:hlink>
        <a:srgbClr val="CC00CC"/>
      </a:hlink>
      <a:folHlink>
        <a:srgbClr val="C0C0C0"/>
      </a:folHlink>
    </a:clrScheme>
    <a:fontScheme name="Uslh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>
        <a:noFill/>
      </a:spPr>
      <a:bodyPr wrap="none" rtlCol="0">
        <a:spAutoFit/>
      </a:bodyPr>
      <a:lstStyle>
        <a:defPPr algn="l">
          <a:defRPr dirty="0" smtClean="0"/>
        </a:defPPr>
      </a:lstStyle>
    </a:txDef>
  </a:objectDefaults>
  <a:extraClrSchemeLst>
    <a:extraClrScheme>
      <a:clrScheme name="Uslhc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lhc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slhc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lhc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lhc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lhc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slhc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46379852</TotalTime>
  <Words>569</Words>
  <Application>Microsoft Macintosh PowerPoint</Application>
  <PresentationFormat>Letter Paper (8.5x11 in)</PresentationFormat>
  <Paragraphs>210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Uslhc</vt:lpstr>
      <vt:lpstr>PowerPoint Presentation</vt:lpstr>
      <vt:lpstr>MC6: Accelerator Systems</vt:lpstr>
      <vt:lpstr>PowerPoint Presentation</vt:lpstr>
      <vt:lpstr>MC-6 comments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creator>Jim Strait</dc:creator>
  <cp:lastModifiedBy>Byrd, John</cp:lastModifiedBy>
  <cp:revision>2660</cp:revision>
  <cp:lastPrinted>1998-09-11T14:49:03Z</cp:lastPrinted>
  <dcterms:created xsi:type="dcterms:W3CDTF">2010-11-14T17:34:40Z</dcterms:created>
  <dcterms:modified xsi:type="dcterms:W3CDTF">2019-01-16T14:46:24Z</dcterms:modified>
</cp:coreProperties>
</file>