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435" r:id="rId2"/>
    <p:sldId id="438" r:id="rId3"/>
    <p:sldId id="441" r:id="rId4"/>
    <p:sldId id="436" r:id="rId5"/>
    <p:sldId id="443" r:id="rId6"/>
  </p:sldIdLst>
  <p:sldSz cx="9144000" cy="6858000" type="letter"/>
  <p:notesSz cx="7315200" cy="9601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00FA00"/>
    <a:srgbClr val="003399"/>
    <a:srgbClr val="FF0000"/>
    <a:srgbClr val="339933"/>
    <a:srgbClr val="006600"/>
    <a:srgbClr val="339966"/>
    <a:srgbClr val="00CC66"/>
    <a:srgbClr val="CC00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78" autoAdjust="0"/>
    <p:restoredTop sz="93408" autoAdjust="0"/>
  </p:normalViewPr>
  <p:slideViewPr>
    <p:cSldViewPr>
      <p:cViewPr varScale="1">
        <p:scale>
          <a:sx n="120" d="100"/>
          <a:sy n="120" d="100"/>
        </p:scale>
        <p:origin x="25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83804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6488" y="566738"/>
            <a:ext cx="5103812" cy="382746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5646" tIns="46984" rIns="95646" bIns="469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0"/>
            <a:r>
              <a:rPr lang="en-US" noProof="0"/>
              <a:t>Second level</a:t>
            </a:r>
          </a:p>
          <a:p>
            <a:pPr lvl="0"/>
            <a:r>
              <a:rPr lang="en-US" noProof="0"/>
              <a:t>Third level</a:t>
            </a:r>
          </a:p>
          <a:p>
            <a:pPr lvl="0"/>
            <a:r>
              <a:rPr lang="en-US" noProof="0"/>
              <a:t>Fourth level</a:t>
            </a:r>
          </a:p>
          <a:p>
            <a:pPr lvl="0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28540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4143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38200"/>
            <a:ext cx="8382000" cy="556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MC1: Wolfram Fischer (BNL) and Qing Qin (IHEP)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cs typeface="+mn-cs"/>
              </a:defRPr>
            </a:lvl1pPr>
          </a:lstStyle>
          <a:p>
            <a:pPr>
              <a:defRPr/>
            </a:pPr>
            <a:fld id="{4458C1C5-6436-4E31-8D48-2E701D44914F}" type="slidenum">
              <a:rPr lang="en-US"/>
              <a:pPr>
                <a:defRPr/>
              </a:pPr>
              <a:t>‹#›</a:t>
            </a:fld>
            <a:r>
              <a:rPr lang="en-US"/>
              <a:t> </a:t>
            </a:r>
            <a:endParaRPr lang="en-US" sz="800">
              <a:latin typeface="Times New Roman" pitchFamily="18" charset="0"/>
            </a:endParaRPr>
          </a:p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4143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MC1: Wolfram Fischer (BNL) and Qing Qin (IHEP)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cs typeface="+mn-cs"/>
              </a:defRPr>
            </a:lvl1pPr>
          </a:lstStyle>
          <a:p>
            <a:pPr>
              <a:defRPr/>
            </a:pPr>
            <a:r>
              <a:rPr lang="en-US"/>
              <a:t> </a:t>
            </a:r>
            <a:fld id="{6DDFC27F-93F2-477E-AD06-9129FC5F425E}" type="slidenum">
              <a:rPr lang="en-US"/>
              <a:pPr>
                <a:defRPr/>
              </a:pPr>
              <a:t>‹#›</a:t>
            </a:fld>
            <a:r>
              <a:rPr lang="en-US"/>
              <a:t> </a:t>
            </a:r>
            <a:endParaRPr lang="en-US" sz="800">
              <a:latin typeface="Times New Roman" pitchFamily="18" charset="0"/>
            </a:endParaRPr>
          </a:p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cs typeface="+mn-cs"/>
              </a:defRPr>
            </a:lvl1pPr>
          </a:lstStyle>
          <a:p>
            <a:pPr>
              <a:defRPr/>
            </a:pPr>
            <a:fld id="{B558D05A-655E-48D6-BEE5-5A6C8F729379}" type="slidenum">
              <a:rPr lang="en-US"/>
              <a:pPr>
                <a:defRPr/>
              </a:pPr>
              <a:t>‹#›</a:t>
            </a:fld>
            <a:r>
              <a:rPr lang="en-US"/>
              <a:t> </a:t>
            </a:r>
            <a:endParaRPr lang="en-US" sz="800">
              <a:latin typeface="Times New Roman" pitchFamily="18" charset="0"/>
            </a:endParaRPr>
          </a:p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228600"/>
            <a:ext cx="8382000" cy="4143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2588" y="914400"/>
            <a:ext cx="8382000" cy="548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" y="6553200"/>
            <a:ext cx="358140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tabLst>
                <a:tab pos="1714500" algn="r"/>
              </a:tabLst>
              <a:defRPr sz="1100"/>
            </a:lvl1pPr>
          </a:lstStyle>
          <a:p>
            <a:pPr>
              <a:defRPr/>
            </a:pPr>
            <a:r>
              <a:rPr lang="en-US" dirty="0"/>
              <a:t>MC1: Wolfram Fischer (BNL) and Mei Bai (GSI)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534400" y="6553200"/>
            <a:ext cx="45720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 </a:t>
            </a:r>
            <a:fld id="{DEC58EA8-6C47-4982-B136-D0CCA47332B2}" type="slidenum">
              <a:rPr lang="en-US"/>
              <a:pPr>
                <a:defRPr/>
              </a:pPr>
              <a:t>‹#›</a:t>
            </a:fld>
            <a:r>
              <a:rPr lang="en-US"/>
              <a:t> </a:t>
            </a:r>
            <a:endParaRPr lang="en-US" sz="800">
              <a:latin typeface="Times New Roman" pitchFamily="18" charset="0"/>
            </a:endParaRPr>
          </a:p>
          <a:p>
            <a:pPr>
              <a:defRPr/>
            </a:pP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40DCEA-6CE8-9843-8970-3C192697C4E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400800" y="6402103"/>
            <a:ext cx="2133600" cy="45589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284163" indent="-284163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23838" algn="l" rtl="0" eaLnBrk="0" fontAlgn="base" hangingPunct="0">
        <a:spcBef>
          <a:spcPct val="20000"/>
        </a:spcBef>
        <a:spcAft>
          <a:spcPct val="0"/>
        </a:spcAft>
        <a:defRPr sz="2000">
          <a:solidFill>
            <a:srgbClr val="003399"/>
          </a:solidFill>
          <a:latin typeface="+mn-lt"/>
        </a:defRPr>
      </a:lvl2pPr>
      <a:lvl3pPr marL="965200" indent="-228600" algn="l" rtl="0" eaLnBrk="0" fontAlgn="base" hangingPunct="0">
        <a:spcBef>
          <a:spcPct val="20000"/>
        </a:spcBef>
        <a:spcAft>
          <a:spcPct val="0"/>
        </a:spcAft>
        <a:defRPr>
          <a:solidFill>
            <a:srgbClr val="009900"/>
          </a:solidFill>
          <a:latin typeface="+mn-lt"/>
        </a:defRPr>
      </a:lvl3pPr>
      <a:lvl4pPr marL="1308100" indent="-2286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16510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1082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5654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0226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4798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82000" cy="2743200"/>
          </a:xfrm>
        </p:spPr>
        <p:txBody>
          <a:bodyPr/>
          <a:lstStyle/>
          <a:p>
            <a:r>
              <a:rPr lang="it-IT" dirty="0"/>
              <a:t>   </a:t>
            </a:r>
          </a:p>
          <a:p>
            <a:endParaRPr lang="it-IT" dirty="0">
              <a:solidFill>
                <a:srgbClr val="FFFF00"/>
              </a:solidFill>
            </a:endParaRPr>
          </a:p>
          <a:p>
            <a:r>
              <a:rPr lang="it-IT" sz="4000" dirty="0">
                <a:solidFill>
                  <a:srgbClr val="0432FF"/>
                </a:solidFill>
              </a:rPr>
              <a:t>MC1 – </a:t>
            </a:r>
            <a:r>
              <a:rPr lang="it-IT" sz="4000" dirty="0" err="1">
                <a:solidFill>
                  <a:srgbClr val="0432FF"/>
                </a:solidFill>
              </a:rPr>
              <a:t>Colliders</a:t>
            </a:r>
            <a:endParaRPr lang="it-IT" sz="4000" dirty="0">
              <a:solidFill>
                <a:srgbClr val="0432FF"/>
              </a:solidFill>
            </a:endParaRPr>
          </a:p>
          <a:p>
            <a:r>
              <a:rPr lang="it-IT" sz="2800" dirty="0" err="1"/>
              <a:t>Invited</a:t>
            </a:r>
            <a:r>
              <a:rPr lang="it-IT" sz="2800" dirty="0"/>
              <a:t> </a:t>
            </a:r>
            <a:r>
              <a:rPr lang="it-IT" sz="2800" dirty="0" err="1"/>
              <a:t>Talks</a:t>
            </a:r>
            <a:r>
              <a:rPr lang="it-IT" sz="2800" dirty="0"/>
              <a:t> </a:t>
            </a:r>
            <a:r>
              <a:rPr lang="it-IT" sz="2800" dirty="0" err="1"/>
              <a:t>Proposals</a:t>
            </a:r>
            <a:endParaRPr lang="en-US" sz="2800" dirty="0"/>
          </a:p>
        </p:txBody>
      </p:sp>
      <p:sp>
        <p:nvSpPr>
          <p:cNvPr id="4" name="Sottotitolo 2"/>
          <p:cNvSpPr txBox="1">
            <a:spLocks/>
          </p:cNvSpPr>
          <p:nvPr/>
        </p:nvSpPr>
        <p:spPr bwMode="auto">
          <a:xfrm>
            <a:off x="457200" y="4301067"/>
            <a:ext cx="8305800" cy="2556933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284163" indent="-284163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2300" indent="-223838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003399"/>
                </a:solidFill>
                <a:latin typeface="+mn-lt"/>
              </a:defRPr>
            </a:lvl2pPr>
            <a:lvl3pPr marL="965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rgbClr val="009900"/>
                </a:solidFill>
                <a:latin typeface="+mn-lt"/>
              </a:defRPr>
            </a:lvl3pPr>
            <a:lvl4pPr marL="1308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4pPr>
            <a:lvl5pPr marL="1651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5pPr>
            <a:lvl6pPr marL="2108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6pPr>
            <a:lvl7pPr marL="2565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7pPr>
            <a:lvl8pPr marL="3022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8pPr>
            <a:lvl9pPr marL="3479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endParaRPr lang="it-IT" kern="0" dirty="0">
              <a:solidFill>
                <a:srgbClr val="FFFF00"/>
              </a:solidFill>
            </a:endParaRPr>
          </a:p>
          <a:p>
            <a:r>
              <a:rPr lang="it-IT" sz="2400" b="1" kern="0" dirty="0">
                <a:solidFill>
                  <a:srgbClr val="0432FF"/>
                </a:solidFill>
              </a:rPr>
              <a:t>Wolfram Fischer (BNL) and Mei Bai (GSI)</a:t>
            </a:r>
          </a:p>
          <a:p>
            <a:r>
              <a:rPr lang="it-IT" sz="2400" kern="0" dirty="0"/>
              <a:t>SPCC2 Meeting, MSU, 16-17 </a:t>
            </a:r>
            <a:r>
              <a:rPr lang="it-IT" sz="2400" kern="0" dirty="0" err="1"/>
              <a:t>January</a:t>
            </a:r>
            <a:r>
              <a:rPr lang="it-IT" sz="2400" kern="0" dirty="0"/>
              <a:t> 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D715E6-895C-6E4D-BA96-1BE977DB6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95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69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MC1: Colliders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762000"/>
            <a:ext cx="8382000" cy="5562600"/>
          </a:xfrm>
        </p:spPr>
        <p:txBody>
          <a:bodyPr/>
          <a:lstStyle/>
          <a:p>
            <a:r>
              <a:rPr lang="en-US" sz="2400" b="1" dirty="0"/>
              <a:t>4 invited talks (+8 contributed)</a:t>
            </a:r>
          </a:p>
          <a:p>
            <a:endParaRPr lang="en-US" dirty="0"/>
          </a:p>
          <a:p>
            <a:r>
              <a:rPr lang="en-US" sz="2800" dirty="0">
                <a:solidFill>
                  <a:srgbClr val="0432FF"/>
                </a:solidFill>
              </a:rPr>
              <a:t>33 Proposals in SPMS</a:t>
            </a:r>
          </a:p>
          <a:p>
            <a:r>
              <a:rPr lang="en-US" sz="2800" dirty="0">
                <a:solidFill>
                  <a:srgbClr val="0432FF"/>
                </a:solidFill>
              </a:rPr>
              <a:t>Votes received: 22 (1</a:t>
            </a:r>
            <a:r>
              <a:rPr lang="en-US" sz="2800" baseline="30000" dirty="0">
                <a:solidFill>
                  <a:srgbClr val="0432FF"/>
                </a:solidFill>
              </a:rPr>
              <a:t>st</a:t>
            </a:r>
            <a:r>
              <a:rPr lang="en-US" sz="2800" dirty="0">
                <a:solidFill>
                  <a:srgbClr val="0432FF"/>
                </a:solidFill>
              </a:rPr>
              <a:t> priority) and 60 (2</a:t>
            </a:r>
            <a:r>
              <a:rPr lang="en-US" sz="2800" baseline="30000" dirty="0">
                <a:solidFill>
                  <a:srgbClr val="0432FF"/>
                </a:solidFill>
              </a:rPr>
              <a:t>nd</a:t>
            </a:r>
            <a:r>
              <a:rPr lang="en-US" sz="2800" dirty="0">
                <a:solidFill>
                  <a:srgbClr val="0432FF"/>
                </a:solidFill>
              </a:rPr>
              <a:t>)</a:t>
            </a:r>
          </a:p>
          <a:p>
            <a:r>
              <a:rPr lang="en-US" sz="2800" dirty="0">
                <a:solidFill>
                  <a:srgbClr val="0432FF"/>
                </a:solidFill>
              </a:rPr>
              <a:t>23 Proposals in spreadsheet </a:t>
            </a:r>
            <a:r>
              <a:rPr lang="en-US" dirty="0">
                <a:solidFill>
                  <a:srgbClr val="0432FF"/>
                </a:solidFill>
              </a:rPr>
              <a:t>(have at least 1 secondary)</a:t>
            </a:r>
            <a:endParaRPr lang="en-US" sz="2400" dirty="0">
              <a:solidFill>
                <a:srgbClr val="0432FF"/>
              </a:solidFill>
            </a:endParaRPr>
          </a:p>
          <a:p>
            <a:r>
              <a:rPr lang="en-US" sz="2800" dirty="0">
                <a:solidFill>
                  <a:srgbClr val="0432FF"/>
                </a:solidFill>
              </a:rPr>
              <a:t>14 Proposals after eliminating:</a:t>
            </a:r>
          </a:p>
          <a:p>
            <a:pPr marL="681037" lvl="1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Double proposals</a:t>
            </a:r>
          </a:p>
          <a:p>
            <a:pPr marL="681037" lvl="1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IPAC17 talks</a:t>
            </a:r>
          </a:p>
          <a:p>
            <a:pPr marL="681037" lvl="1" indent="-342900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Talks that should go into other MCs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Date Placeholder 2">
            <a:extLst>
              <a:ext uri="{FF2B5EF4-FFF2-40B4-BE49-F238E27FC236}">
                <a16:creationId xmlns:a16="http://schemas.microsoft.com/office/drawing/2014/main" id="{47F8EC01-1A80-F94A-A495-B75F380780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" y="6553200"/>
            <a:ext cx="3581400" cy="304800"/>
          </a:xfrm>
        </p:spPr>
        <p:txBody>
          <a:bodyPr/>
          <a:lstStyle/>
          <a:p>
            <a:pPr>
              <a:defRPr/>
            </a:pPr>
            <a:r>
              <a:rPr lang="en-US" dirty="0"/>
              <a:t>MC1: Wolfram Fischer (BNL) and Mei Bai (GSI)</a:t>
            </a:r>
            <a:endParaRPr lang="en-US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828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9BA27-6630-4746-B410-BC5938445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proposals with votes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D0CE9F-946D-6A4C-B252-E5C48DA42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MC1: Wolfram Fischer (BNL) and Mei Bai (GSI)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EBFAA6-FE76-F448-B578-4062ACCC9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 </a:t>
            </a:r>
            <a:fld id="{6DDFC27F-93F2-477E-AD06-9129FC5F425E}" type="slidenum">
              <a:rPr lang="en-US" smtClean="0"/>
              <a:pPr>
                <a:defRPr/>
              </a:pPr>
              <a:t>3</a:t>
            </a:fld>
            <a:r>
              <a:rPr lang="en-US"/>
              <a:t> </a:t>
            </a:r>
            <a:endParaRPr lang="en-US" sz="800">
              <a:latin typeface="Times New Roman" pitchFamily="18" charset="0"/>
            </a:endParaRPr>
          </a:p>
          <a:p>
            <a:pPr>
              <a:defRPr/>
            </a:pP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E25383-2D82-8B46-A197-DDD3A9F4D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0600"/>
            <a:ext cx="9144000" cy="4422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5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B558D05A-655E-48D6-BEE5-5A6C8F729379}" type="slidenum">
              <a:rPr lang="en-US" smtClean="0"/>
              <a:pPr>
                <a:defRPr/>
              </a:pPr>
              <a:t>4</a:t>
            </a:fld>
            <a:r>
              <a:rPr lang="en-US"/>
              <a:t> </a:t>
            </a:r>
            <a:endParaRPr lang="en-US" sz="800">
              <a:latin typeface="Times New Roman" pitchFamily="18" charset="0"/>
            </a:endParaRPr>
          </a:p>
          <a:p>
            <a:pPr>
              <a:defRPr/>
            </a:pP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2971799" cy="83099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solidFill>
                  <a:srgbClr val="00FA00"/>
                </a:solidFill>
              </a:rPr>
              <a:t>Green: 4 proposal</a:t>
            </a:r>
            <a:br>
              <a:rPr lang="en-US" sz="1600" dirty="0"/>
            </a:br>
            <a:r>
              <a:rPr lang="en-US" sz="1600" dirty="0">
                <a:solidFill>
                  <a:srgbClr val="FFFF00"/>
                </a:solidFill>
              </a:rPr>
              <a:t>Yellow: 4 back-ups</a:t>
            </a:r>
          </a:p>
          <a:p>
            <a:pPr algn="l"/>
            <a:r>
              <a:rPr lang="en-US" sz="1600" dirty="0">
                <a:solidFill>
                  <a:srgbClr val="0432FF"/>
                </a:solidFill>
              </a:rPr>
              <a:t>Blue   : 0 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5257800"/>
            <a:ext cx="373102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/>
              <a:t>Balances:</a:t>
            </a:r>
          </a:p>
          <a:p>
            <a:r>
              <a:rPr lang="en-US" sz="2000" dirty="0"/>
              <a:t>2x America, 1x Asia, 1x Europe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06638" y="0"/>
            <a:ext cx="19287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>
                <a:solidFill>
                  <a:srgbClr val="0432FF"/>
                </a:solidFill>
              </a:rPr>
              <a:t>1st iteration</a:t>
            </a:r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351B4E34-5E15-D041-8BA5-C6B36D243655}"/>
              </a:ext>
            </a:extLst>
          </p:cNvPr>
          <p:cNvSpPr txBox="1">
            <a:spLocks/>
          </p:cNvSpPr>
          <p:nvPr/>
        </p:nvSpPr>
        <p:spPr>
          <a:xfrm>
            <a:off x="76200" y="6553200"/>
            <a:ext cx="3581400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100" dirty="0"/>
              <a:t>MC1: Wolfram Fischer (BNL) and Mei Bai (GSI)</a:t>
            </a:r>
            <a:endParaRPr lang="en-US" sz="1100" dirty="0">
              <a:latin typeface="Times New Roman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895218-3F98-6648-8374-E720B8374B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7488"/>
            <a:ext cx="9144000" cy="329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644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4C5C3-0279-0A46-8778-F3B2D73B8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MC-1 comments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3958C-1F7B-A243-9EEA-71FCFD343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Have covered operating colliders (LHC, KEKB),</a:t>
            </a:r>
            <a:br>
              <a:rPr lang="en-US" dirty="0"/>
            </a:br>
            <a:r>
              <a:rPr lang="en-US" dirty="0"/>
              <a:t>proposal for new American collider (EIC),</a:t>
            </a:r>
            <a:br>
              <a:rPr lang="en-US" dirty="0"/>
            </a:br>
            <a:r>
              <a:rPr lang="en-US" dirty="0"/>
              <a:t>and electron cooling for colliders (</a:t>
            </a:r>
            <a:r>
              <a:rPr lang="en-US" dirty="0" err="1"/>
              <a:t>Budker’s</a:t>
            </a:r>
            <a:r>
              <a:rPr lang="en-US" dirty="0"/>
              <a:t> original idea)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EIC talk by JLab is balanced with IPAC2019 contributed</a:t>
            </a:r>
            <a:br>
              <a:rPr lang="en-US" dirty="0"/>
            </a:br>
            <a:r>
              <a:rPr lang="en-US" dirty="0"/>
              <a:t>talk on eRHIC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Fedotov talk should be given by Dmitry Kayran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Hope that CERN will support junior scientist for LHC talk </a:t>
            </a:r>
            <a:br>
              <a:rPr lang="en-US" dirty="0"/>
            </a:br>
            <a:r>
              <a:rPr lang="en-US" dirty="0"/>
              <a:t>despite stated policy of not supporting NAPAC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371094"/>
      </p:ext>
    </p:extLst>
  </p:cSld>
  <p:clrMapOvr>
    <a:masterClrMapping/>
  </p:clrMapOvr>
</p:sld>
</file>

<file path=ppt/theme/theme1.xml><?xml version="1.0" encoding="utf-8"?>
<a:theme xmlns:a="http://schemas.openxmlformats.org/drawingml/2006/main" name="Uslhc">
  <a:themeElements>
    <a:clrScheme name="Uslhc 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CC66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E2B8"/>
      </a:accent5>
      <a:accent6>
        <a:srgbClr val="0000E7"/>
      </a:accent6>
      <a:hlink>
        <a:srgbClr val="CC00CC"/>
      </a:hlink>
      <a:folHlink>
        <a:srgbClr val="C0C0C0"/>
      </a:folHlink>
    </a:clrScheme>
    <a:fontScheme name="Uslh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</a:spDef>
    <a:ln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none" rtlCol="0">
        <a:spAutoFit/>
      </a:bodyPr>
      <a:lstStyle>
        <a:defPPr algn="l">
          <a:defRPr dirty="0" smtClean="0"/>
        </a:defPPr>
      </a:lstStyle>
    </a:txDef>
  </a:objectDefaults>
  <a:extraClrSchemeLst>
    <a:extraClrScheme>
      <a:clrScheme name="Uslhc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lhc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slhc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lhc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lhc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lhc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lhc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46379808</TotalTime>
  <Words>153</Words>
  <Application>Microsoft Macintosh PowerPoint</Application>
  <PresentationFormat>Letter Paper (8.5x11 in)</PresentationFormat>
  <Paragraphs>38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Times New Roman</vt:lpstr>
      <vt:lpstr>Uslhc</vt:lpstr>
      <vt:lpstr>PowerPoint Presentation</vt:lpstr>
      <vt:lpstr>MC1: Colliders</vt:lpstr>
      <vt:lpstr>All proposals with votes</vt:lpstr>
      <vt:lpstr>PowerPoint Presentation</vt:lpstr>
      <vt:lpstr>MC-1 comments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Jim Strait</dc:creator>
  <cp:lastModifiedBy>Fischer, Wolfram</cp:lastModifiedBy>
  <cp:revision>2654</cp:revision>
  <cp:lastPrinted>1998-09-11T14:49:03Z</cp:lastPrinted>
  <dcterms:created xsi:type="dcterms:W3CDTF">2010-11-14T17:34:40Z</dcterms:created>
  <dcterms:modified xsi:type="dcterms:W3CDTF">2019-01-15T15:54:44Z</dcterms:modified>
</cp:coreProperties>
</file>