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5"/>
  </p:normalViewPr>
  <p:slideViewPr>
    <p:cSldViewPr snapToGrid="0" snapToObjects="1">
      <p:cViewPr varScale="1">
        <p:scale>
          <a:sx n="111" d="100"/>
          <a:sy n="111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1DB86-CF37-7A4C-9CE5-3513C4F1D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E2784-2E2D-5740-8264-A5D1E224A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B4465-D927-BE4B-A87A-B369ACBC6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78395-11B7-AE4D-B3F0-6D3762834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0F36E-7461-FF49-ACA0-CE170D14F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39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8E9CB-B6E7-2B44-8335-6D19EB62B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460D3-8923-B947-87F6-E3C4344D41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44A4D-760D-3843-86DC-C61B734AA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1BF0A-42DB-634D-830A-4DA42AE97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510B7-8A90-B245-BF3E-805210937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77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5A507-E549-C449-9853-27A06B425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F40349-EDED-E744-B0E2-C2DEE4E1C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64623-CDBE-9846-A68B-651FD4AE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AD3DF-1DA1-0744-9934-CCD4A5D0E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36524-FF60-FC44-B95A-7BE3D8F75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4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C3C06-09BA-6E45-8871-F642AD057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D5A76-728F-194C-A505-177D12E771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3E21AF-561D-5444-93EA-A13BCD368C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4FCB1-4BBC-E44F-9501-FD3AEF776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6274F-1255-164B-AAF6-D2BE634F9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4CF51-4FB1-6143-A3ED-08D7D9E5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507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C05FC-90A0-6F43-953A-B4E993B9B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BFBDC0-6FE3-7049-B111-795D86785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7C8994-E092-D441-8C55-3E59A9F2D2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FAC44E-96A9-B141-87BE-EA8D4B9EC3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D2571D-3049-1B46-A09A-525FC47682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BC5627-FE70-854B-B90D-664B8910F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389FBA-ED68-094E-B160-8EA04BD3F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EDAA25-6382-324A-BE3C-1C40C47CC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066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EC79B-22D6-1842-84DD-1F139B6EE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2F66D2-AFDD-C742-849A-E9E1B767C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351655-2E8C-6849-9E47-6FDC5CD71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BBA05-2D23-3743-9709-A3852F62B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31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BA12E4-5EBD-444E-AADE-0EFB633F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BCB368-76C4-7940-B139-35E81EB16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CE007-3DCF-BE4E-8FC6-57C254FCB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01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7742-9D69-504C-9207-BAFDD5E05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24505-1289-6A4A-8BD8-AB0A76EA2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8B3F7-D9EB-854B-8870-FB28E5BEB7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E86D3-3EB2-D647-B735-BEA7BAACB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CE1069-395C-4A42-BD73-FFADE1B97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2D0902-14CE-5440-81C5-E5189300C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879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1FA75-7C51-F84A-8FC4-B33F6DC73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890DE9-EAD2-D546-8080-9816DC296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2086E-7C5F-2A45-8AC5-C30AC65D8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CF958-DF3B-9B46-93E8-9389B62A4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2AED6-05FA-4649-B439-AE8211AB1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F898AA-A42C-1643-B47D-B900A3D19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6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6B356-0BE6-0948-90DE-8D863DC11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9ADCBF-4FF9-A146-91E5-097D628D51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16B5A6-BC0F-694C-8468-1F1934C2D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A12A3-FF00-8845-B2C4-3EFC37299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9EB7E-8E5B-DD40-8402-2D2317F0E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4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CED934-0F67-0E4E-8230-89FC188FA1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8F40D8-964A-A64B-9B8B-6C9DC2A4A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EAB77-83C3-194A-9988-D58D08153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97B40-FCE9-6A4C-B455-8BC5E817E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7E427-208C-1F47-8A30-A53538704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2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422C18-E481-004F-91D8-3A90CEEC8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9983F-87B6-A349-868E-13ED8091E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6DC2F-07CB-CF48-94DD-A2DDE2A7FB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1306F-9BBE-DD4D-8E8F-3A14E65615FE}" type="datetimeFigureOut">
              <a:rPr lang="en-US" smtClean="0"/>
              <a:t>1/16/19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2B0AD-5763-F045-B453-836633D61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43F4D-C4AB-9940-BB56-649A33486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50AA0-7492-1E47-B855-A411AEE7E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2C0A-1B07-6942-9315-D8C0F21123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743" y="-111347"/>
            <a:ext cx="11785599" cy="1432152"/>
          </a:xfrm>
        </p:spPr>
        <p:txBody>
          <a:bodyPr>
            <a:normAutofit/>
          </a:bodyPr>
          <a:lstStyle/>
          <a:p>
            <a:r>
              <a:rPr lang="en-US" sz="3600" dirty="0"/>
              <a:t>MC3 - Novel Particle Sources and Acceleration Techniques</a:t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E0740C-E7EE-D04D-8C31-32AA8581982A}"/>
              </a:ext>
            </a:extLst>
          </p:cNvPr>
          <p:cNvSpPr txBox="1"/>
          <p:nvPr/>
        </p:nvSpPr>
        <p:spPr>
          <a:xfrm>
            <a:off x="0" y="1320805"/>
            <a:ext cx="1213394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ID: 1224  Awake, Proton Bunch Self-Modulation and Electron Acceleration - </a:t>
            </a:r>
            <a:r>
              <a:rPr lang="en-US" sz="2000" dirty="0"/>
              <a:t>Spencer Gessner (CERN)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r>
              <a:rPr lang="en-US" sz="2000" b="1" dirty="0"/>
              <a:t>ID: 1184  Petawatt Laser Guiding and Electron Beam Acceleration to 8 GeV in a Laser-Heated Capillary Discharge Waveguide - </a:t>
            </a:r>
            <a:r>
              <a:rPr lang="en-US" sz="2000" dirty="0"/>
              <a:t>Anthony J. </a:t>
            </a:r>
            <a:r>
              <a:rPr lang="en-US" sz="2000" dirty="0" err="1"/>
              <a:t>Gonsalves</a:t>
            </a:r>
            <a:r>
              <a:rPr lang="en-US" sz="2000" dirty="0"/>
              <a:t> (LBNL)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r>
              <a:rPr lang="en-US" sz="2000" b="1" dirty="0"/>
              <a:t>ID: 1419  Beam Dynamics in Structure-Based Beam-Driven Accelerators - </a:t>
            </a:r>
            <a:r>
              <a:rPr lang="en-US" sz="2000" dirty="0"/>
              <a:t>Stanislav </a:t>
            </a:r>
            <a:r>
              <a:rPr lang="en-US" sz="2000" dirty="0" err="1"/>
              <a:t>Baturin</a:t>
            </a:r>
            <a:r>
              <a:rPr lang="en-US" sz="2000" dirty="0"/>
              <a:t> (Chicago)</a:t>
            </a:r>
          </a:p>
          <a:p>
            <a:pPr marL="457200" indent="-457200">
              <a:buFont typeface="+mj-lt"/>
              <a:buAutoNum type="arabicPeriod"/>
            </a:pPr>
            <a:endParaRPr lang="en-US" sz="2000" b="1" dirty="0"/>
          </a:p>
          <a:p>
            <a:r>
              <a:rPr lang="en-US" sz="2000" b="1" dirty="0"/>
              <a:t>ID: 1226  Experiments with Metamaterial-Based Metallic Accelerating Structures - </a:t>
            </a:r>
            <a:r>
              <a:rPr lang="en-US" sz="2000" dirty="0" err="1"/>
              <a:t>Xueying</a:t>
            </a:r>
            <a:r>
              <a:rPr lang="en-US" sz="2000" dirty="0"/>
              <a:t> Lu (MIT)</a:t>
            </a:r>
          </a:p>
          <a:p>
            <a:endParaRPr lang="en-US" sz="2000" dirty="0"/>
          </a:p>
          <a:p>
            <a:r>
              <a:rPr lang="en-US" sz="2000" i="1" dirty="0"/>
              <a:t>Backup 1</a:t>
            </a:r>
            <a:r>
              <a:rPr lang="en-US" sz="2000" b="1" dirty="0"/>
              <a:t>:  ID: 1267  Early Adoption and Outlook for High-Gradient THz Accelerators - </a:t>
            </a:r>
            <a:r>
              <a:rPr lang="en-US" sz="2000" dirty="0"/>
              <a:t>Emilio </a:t>
            </a:r>
            <a:r>
              <a:rPr lang="en-US" sz="2000" dirty="0" err="1"/>
              <a:t>Nanni</a:t>
            </a:r>
            <a:r>
              <a:rPr lang="en-US" sz="2000" dirty="0"/>
              <a:t> (SLAC)</a:t>
            </a:r>
          </a:p>
          <a:p>
            <a:endParaRPr lang="en-US" sz="2000" dirty="0"/>
          </a:p>
          <a:p>
            <a:r>
              <a:rPr lang="en-US" sz="2000" i="1" dirty="0"/>
              <a:t>Backup 2</a:t>
            </a:r>
            <a:r>
              <a:rPr lang="en-US" sz="2000" b="1" dirty="0"/>
              <a:t>:  ID: 1223  Plasma Lenses for High Energy Accelerator Applications - </a:t>
            </a:r>
            <a:r>
              <a:rPr lang="en-US" dirty="0"/>
              <a:t>Carl Lindstrom </a:t>
            </a:r>
            <a:r>
              <a:rPr lang="en-US" sz="2000" dirty="0"/>
              <a:t>(DESY)</a:t>
            </a:r>
          </a:p>
          <a:p>
            <a:endParaRPr lang="en-US" sz="2000" dirty="0"/>
          </a:p>
          <a:p>
            <a:r>
              <a:rPr lang="en-US" sz="2000" dirty="0"/>
              <a:t>1/4 female</a:t>
            </a:r>
          </a:p>
          <a:p>
            <a:r>
              <a:rPr lang="en-US" sz="2000" dirty="0"/>
              <a:t>1/4 international</a:t>
            </a:r>
          </a:p>
          <a:p>
            <a:r>
              <a:rPr lang="en-US" sz="2000" dirty="0"/>
              <a:t>All early (or mid-) career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6537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11</Words>
  <Application>Microsoft Macintosh PowerPoint</Application>
  <PresentationFormat>Widescreen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MC3 - Novel Particle Sources and Acceleration Techniques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MC3 - Novel Particle Sources and Acceleration Techniques </dc:title>
  <dc:creator>Carl Schroeder</dc:creator>
  <cp:lastModifiedBy>Carl Schroeder</cp:lastModifiedBy>
  <cp:revision>10</cp:revision>
  <dcterms:created xsi:type="dcterms:W3CDTF">2019-01-16T12:23:03Z</dcterms:created>
  <dcterms:modified xsi:type="dcterms:W3CDTF">2019-01-17T15:34:05Z</dcterms:modified>
</cp:coreProperties>
</file>