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57" r:id="rId3"/>
    <p:sldId id="264" r:id="rId4"/>
    <p:sldId id="265" r:id="rId5"/>
    <p:sldId id="267" r:id="rId6"/>
    <p:sldId id="268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42" autoAdjust="0"/>
    <p:restoredTop sz="94660"/>
  </p:normalViewPr>
  <p:slideViewPr>
    <p:cSldViewPr snapToGrid="0">
      <p:cViewPr varScale="1">
        <p:scale>
          <a:sx n="94" d="100"/>
          <a:sy n="94" d="100"/>
        </p:scale>
        <p:origin x="22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EC51F-712D-D14C-93E6-6037C28FB7C0}" type="datetimeFigureOut">
              <a:rPr lang="en-US" smtClean="0"/>
              <a:t>1/16/19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CC6FE-9BB4-1A43-BF13-610AD1C363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20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CC6FE-9BB4-1A43-BF13-610AD1C363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98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390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2525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70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85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22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62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7935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816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421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25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96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1E133-CF28-4784-BF4F-51F61BED83B8}" type="datetimeFigureOut">
              <a:rPr kumimoji="1" lang="ja-JP" altLang="en-US" smtClean="0"/>
              <a:t>2019/1/16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D3A10-EE2E-4F44-8C38-60E0D5E97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0877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Ideally, we should have talk on </a:t>
            </a:r>
            <a:r>
              <a:rPr lang="en-US" b="1" dirty="0" smtClean="0"/>
              <a:t>general</a:t>
            </a:r>
            <a:r>
              <a:rPr lang="en-US" dirty="0" smtClean="0"/>
              <a:t> </a:t>
            </a:r>
            <a:r>
              <a:rPr lang="en-US" b="1" dirty="0" smtClean="0"/>
              <a:t>beam dynamics topics </a:t>
            </a:r>
            <a:r>
              <a:rPr lang="en-US" dirty="0" smtClean="0"/>
              <a:t>and/or on </a:t>
            </a:r>
            <a:r>
              <a:rPr lang="en-US" b="1" dirty="0" smtClean="0"/>
              <a:t>EM field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smtClean="0"/>
              <a:t>Most </a:t>
            </a:r>
            <a:r>
              <a:rPr lang="en-US" dirty="0" smtClean="0"/>
              <a:t>of the </a:t>
            </a:r>
            <a:r>
              <a:rPr lang="en-US" dirty="0" smtClean="0"/>
              <a:t>identified tentative speakers within </a:t>
            </a:r>
            <a:r>
              <a:rPr lang="en-US" dirty="0" smtClean="0"/>
              <a:t>the highest-ranked </a:t>
            </a:r>
            <a:r>
              <a:rPr lang="en-US" dirty="0" smtClean="0"/>
              <a:t>talks </a:t>
            </a:r>
            <a:r>
              <a:rPr lang="en-US" dirty="0" smtClean="0"/>
              <a:t>are not junior (all are </a:t>
            </a:r>
            <a:r>
              <a:rPr lang="en-US" dirty="0" smtClean="0"/>
              <a:t>PhD+&gt;15 </a:t>
            </a:r>
            <a:r>
              <a:rPr lang="en-US" dirty="0" err="1" smtClean="0"/>
              <a:t>yr</a:t>
            </a:r>
            <a:r>
              <a:rPr lang="en-US" dirty="0" smtClean="0"/>
              <a:t>). </a:t>
            </a:r>
            <a:endParaRPr lang="en-US" dirty="0" smtClean="0"/>
          </a:p>
          <a:p>
            <a:r>
              <a:rPr lang="en-US" dirty="0" smtClean="0"/>
              <a:t>It would </a:t>
            </a:r>
            <a:r>
              <a:rPr lang="en-US" dirty="0" smtClean="0"/>
              <a:t>have been nice </a:t>
            </a:r>
            <a:r>
              <a:rPr lang="en-US" dirty="0" smtClean="0"/>
              <a:t>to have some talk on </a:t>
            </a:r>
            <a:r>
              <a:rPr lang="en-US" dirty="0" smtClean="0"/>
              <a:t>simulations, </a:t>
            </a:r>
            <a:r>
              <a:rPr lang="en-US" dirty="0" smtClean="0"/>
              <a:t>algorithm (this is the main session for such a topic </a:t>
            </a:r>
            <a:r>
              <a:rPr lang="en-US" dirty="0" smtClean="0"/>
              <a:t>but not a lot of abstract on the topic</a:t>
            </a:r>
            <a:r>
              <a:rPr lang="en-US" dirty="0" smtClean="0"/>
              <a:t>) 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1731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67316" y="216269"/>
            <a:ext cx="10515600" cy="850531"/>
          </a:xfrm>
        </p:spPr>
        <p:txBody>
          <a:bodyPr/>
          <a:lstStyle/>
          <a:p>
            <a:r>
              <a:rPr kumimoji="1" lang="en-US" altLang="ja-JP" dirty="0" smtClean="0"/>
              <a:t>MC5: Beam dynamics and EM field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80060" y="1066800"/>
            <a:ext cx="11224260" cy="57226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en-US" altLang="ja-JP" dirty="0" smtClean="0"/>
              <a:t>There are 42 abstracts.</a:t>
            </a:r>
          </a:p>
          <a:p>
            <a:pPr marL="0" indent="0">
              <a:buNone/>
            </a:pPr>
            <a:endParaRPr kumimoji="1" lang="en-US" altLang="ja-JP" dirty="0" smtClean="0"/>
          </a:p>
          <a:p>
            <a:r>
              <a:rPr kumimoji="1" lang="en-US" altLang="ja-JP" dirty="0" smtClean="0"/>
              <a:t>Storage ring Single Particle dynamics 1337,1191, 1354,1407,1420,1235,1168, 1345</a:t>
            </a:r>
          </a:p>
          <a:p>
            <a:r>
              <a:rPr lang="en-US" altLang="ja-JP" dirty="0" smtClean="0"/>
              <a:t>Diagnostics </a:t>
            </a:r>
            <a:r>
              <a:rPr lang="en-US" altLang="ja-JP" dirty="0" smtClean="0">
                <a:solidFill>
                  <a:schemeClr val="accent6"/>
                </a:solidFill>
              </a:rPr>
              <a:t>1428=1351</a:t>
            </a:r>
            <a:r>
              <a:rPr lang="en-US" altLang="ja-JP" dirty="0" smtClean="0"/>
              <a:t>, 1311,1312 (</a:t>
            </a:r>
            <a:r>
              <a:rPr lang="en-US" altLang="ja-JP" dirty="0" smtClean="0">
                <a:solidFill>
                  <a:srgbClr val="FF0000"/>
                </a:solidFill>
              </a:rPr>
              <a:t>some could go to MC6</a:t>
            </a:r>
            <a:r>
              <a:rPr lang="en-US" altLang="ja-JP" dirty="0" smtClean="0"/>
              <a:t>)</a:t>
            </a:r>
          </a:p>
          <a:p>
            <a:r>
              <a:rPr lang="en-US" altLang="ja-JP" dirty="0" smtClean="0"/>
              <a:t>Ring instability  1348, 1304, 1257, 1074</a:t>
            </a:r>
          </a:p>
          <a:p>
            <a:r>
              <a:rPr lang="en-US" altLang="ja-JP" dirty="0" smtClean="0"/>
              <a:t>Beam-beam  1077, 1166,1296</a:t>
            </a:r>
          </a:p>
          <a:p>
            <a:r>
              <a:rPr lang="en-US" altLang="ja-JP" dirty="0" smtClean="0"/>
              <a:t>Space charge </a:t>
            </a:r>
            <a:r>
              <a:rPr lang="en-US" altLang="ja-JP" dirty="0" smtClean="0">
                <a:solidFill>
                  <a:schemeClr val="accent6"/>
                </a:solidFill>
              </a:rPr>
              <a:t>1279=1420</a:t>
            </a:r>
            <a:r>
              <a:rPr lang="en-US" altLang="ja-JP" dirty="0" smtClean="0"/>
              <a:t>, 1181</a:t>
            </a:r>
          </a:p>
          <a:p>
            <a:r>
              <a:rPr lang="en-US" altLang="ja-JP" dirty="0" err="1" smtClean="0"/>
              <a:t>Egun</a:t>
            </a:r>
            <a:r>
              <a:rPr lang="en-US" altLang="ja-JP" dirty="0" smtClean="0"/>
              <a:t>  </a:t>
            </a:r>
            <a:r>
              <a:rPr lang="en-US" altLang="ja-JP" dirty="0"/>
              <a:t>1237 (</a:t>
            </a:r>
            <a:r>
              <a:rPr lang="en-US" altLang="ja-JP" dirty="0">
                <a:solidFill>
                  <a:srgbClr val="FF0000"/>
                </a:solidFill>
              </a:rPr>
              <a:t>this should probably go to MC2</a:t>
            </a:r>
            <a:r>
              <a:rPr lang="en-US" altLang="ja-JP" dirty="0"/>
              <a:t>) </a:t>
            </a:r>
            <a:endParaRPr lang="en-US" altLang="ja-JP" dirty="0" smtClean="0"/>
          </a:p>
          <a:p>
            <a:r>
              <a:rPr lang="en-US" altLang="ja-JP" dirty="0" smtClean="0"/>
              <a:t>LINAC  1371, 1248,1085,1094</a:t>
            </a:r>
          </a:p>
          <a:p>
            <a:r>
              <a:rPr kumimoji="1" lang="en-US" altLang="ja-JP" dirty="0" smtClean="0"/>
              <a:t>FEL   1383 </a:t>
            </a:r>
            <a:r>
              <a:rPr lang="en-US" altLang="ja-JP" dirty="0" smtClean="0"/>
              <a:t>(</a:t>
            </a:r>
            <a:r>
              <a:rPr lang="en-US" altLang="ja-JP" dirty="0" smtClean="0">
                <a:solidFill>
                  <a:srgbClr val="FF0000"/>
                </a:solidFill>
              </a:rPr>
              <a:t>EEHG</a:t>
            </a:r>
            <a:r>
              <a:rPr lang="en-US" altLang="ja-JP" dirty="0" smtClean="0"/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this </a:t>
            </a:r>
            <a:r>
              <a:rPr lang="en-US" altLang="ja-JP" dirty="0">
                <a:solidFill>
                  <a:srgbClr val="FF0000"/>
                </a:solidFill>
              </a:rPr>
              <a:t>should probably go to </a:t>
            </a:r>
            <a:r>
              <a:rPr lang="en-US" altLang="ja-JP" dirty="0" smtClean="0">
                <a:solidFill>
                  <a:srgbClr val="FF0000"/>
                </a:solidFill>
              </a:rPr>
              <a:t>MC2</a:t>
            </a:r>
            <a:r>
              <a:rPr lang="en-US" altLang="ja-JP" dirty="0" smtClean="0"/>
              <a:t>) </a:t>
            </a:r>
            <a:endParaRPr kumimoji="1" lang="en-US" altLang="ja-JP" dirty="0" smtClean="0"/>
          </a:p>
          <a:p>
            <a:r>
              <a:rPr lang="en-US" altLang="ja-JP" dirty="0" smtClean="0"/>
              <a:t>Cooling  1229, 1167 </a:t>
            </a:r>
            <a:endParaRPr kumimoji="1" lang="en-US" altLang="ja-JP" dirty="0" smtClean="0"/>
          </a:p>
          <a:p>
            <a:r>
              <a:rPr lang="en-US" altLang="ja-JP" dirty="0" smtClean="0"/>
              <a:t>New Acceleration  1438 (</a:t>
            </a:r>
            <a:r>
              <a:rPr lang="en-US" altLang="ja-JP" dirty="0" smtClean="0">
                <a:solidFill>
                  <a:srgbClr val="FF0000"/>
                </a:solidFill>
              </a:rPr>
              <a:t>PWFA</a:t>
            </a:r>
            <a:r>
              <a:rPr lang="en-US" altLang="ja-JP" dirty="0" smtClean="0"/>
              <a:t> </a:t>
            </a:r>
            <a:r>
              <a:rPr lang="en-US" altLang="ja-JP" dirty="0" smtClean="0">
                <a:solidFill>
                  <a:srgbClr val="FF0000"/>
                </a:solidFill>
              </a:rPr>
              <a:t>this should probably go to MC3</a:t>
            </a:r>
            <a:r>
              <a:rPr lang="en-US" altLang="ja-JP" dirty="0" smtClean="0"/>
              <a:t>) </a:t>
            </a:r>
          </a:p>
          <a:p>
            <a:r>
              <a:rPr kumimoji="1" lang="en-US" altLang="ja-JP" dirty="0" smtClean="0"/>
              <a:t>Simulation   1378, 1367. 1173</a:t>
            </a:r>
          </a:p>
          <a:p>
            <a:r>
              <a:rPr lang="en-US" altLang="ja-JP" dirty="0" smtClean="0"/>
              <a:t>Commissioning    1390,1246.1290,1080,1068</a:t>
            </a:r>
            <a:endParaRPr kumimoji="1" lang="ja-JP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870" y="2727699"/>
            <a:ext cx="5435600" cy="166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08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SPC </a:t>
            </a:r>
            <a:r>
              <a:rPr lang="en-US" dirty="0" smtClean="0"/>
              <a:t>voting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9221"/>
            <a:ext cx="12192000" cy="55387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86903" y="1924334"/>
            <a:ext cx="83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IPAC18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59357" y="2109000"/>
            <a:ext cx="1701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NPAC16,IPAC18)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91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 I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mr-IN" dirty="0">
                <a:ea typeface="Times" charset="0"/>
                <a:cs typeface="Times" charset="0"/>
              </a:rPr>
              <a:t>1351/1428</a:t>
            </a:r>
            <a:r>
              <a:rPr lang="en-US" dirty="0">
                <a:ea typeface="Times" charset="0"/>
                <a:cs typeface="Times" charset="0"/>
              </a:rPr>
              <a:t>(1</a:t>
            </a:r>
            <a:r>
              <a:rPr lang="en-US" baseline="30000" dirty="0">
                <a:ea typeface="Times" charset="0"/>
                <a:cs typeface="Times" charset="0"/>
              </a:rPr>
              <a:t>st</a:t>
            </a:r>
            <a:r>
              <a:rPr lang="en-US" dirty="0">
                <a:ea typeface="Times" charset="0"/>
                <a:cs typeface="Times" charset="0"/>
              </a:rPr>
              <a:t>) :“Precise Beam Physics Measurements Enabled by the New Generation of BPMs” (2 abstracts on the topics) -- i</a:t>
            </a:r>
            <a:r>
              <a:rPr lang="en-US" altLang="ja-JP" dirty="0"/>
              <a:t>nteresting how new beam physics measurements are performed New generation BPM</a:t>
            </a:r>
            <a:r>
              <a:rPr lang="en-US" dirty="0">
                <a:ea typeface="Times" charset="0"/>
                <a:cs typeface="Times" charset="0"/>
              </a:rPr>
              <a:t> -- tentative speaker </a:t>
            </a:r>
            <a:r>
              <a:rPr lang="en-US" dirty="0" err="1">
                <a:ea typeface="Times" charset="0"/>
                <a:cs typeface="Times" charset="0"/>
              </a:rPr>
              <a:t>Podobedov</a:t>
            </a:r>
            <a:r>
              <a:rPr lang="en-US" dirty="0">
                <a:ea typeface="Times" charset="0"/>
                <a:cs typeface="Times" charset="0"/>
              </a:rPr>
              <a:t> (</a:t>
            </a:r>
            <a:r>
              <a:rPr lang="en-US" b="1" dirty="0">
                <a:ea typeface="Times" charset="0"/>
                <a:cs typeface="Times" charset="0"/>
              </a:rPr>
              <a:t>M, BNL</a:t>
            </a:r>
            <a:r>
              <a:rPr lang="en-US" dirty="0">
                <a:ea typeface="Times" charset="0"/>
                <a:cs typeface="Times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1348 </a:t>
            </a:r>
            <a:r>
              <a:rPr lang="en-US" altLang="ja-JP" dirty="0"/>
              <a:t>(2</a:t>
            </a:r>
            <a:r>
              <a:rPr lang="en-US" altLang="ja-JP" baseline="30000" dirty="0"/>
              <a:t>nd</a:t>
            </a:r>
            <a:r>
              <a:rPr lang="en-US" altLang="ja-JP" dirty="0"/>
              <a:t>): Collective effect in MAX-IV Abstract lacks details on what is </a:t>
            </a:r>
            <a:r>
              <a:rPr lang="en-US" altLang="ja-JP" dirty="0" smtClean="0"/>
              <a:t>new/interesting. LHC </a:t>
            </a:r>
            <a:r>
              <a:rPr lang="en-US" altLang="ja-JP" dirty="0"/>
              <a:t>instability </a:t>
            </a:r>
            <a:r>
              <a:rPr lang="en-US" altLang="ja-JP" dirty="0" smtClean="0"/>
              <a:t>(1074) seems </a:t>
            </a:r>
            <a:r>
              <a:rPr lang="en-US" altLang="ja-JP" dirty="0"/>
              <a:t>similar and alternative </a:t>
            </a:r>
            <a:r>
              <a:rPr lang="en-US" altLang="ja-JP" dirty="0" smtClean="0"/>
              <a:t>choice </a:t>
            </a:r>
            <a:r>
              <a:rPr lang="mr-IN" altLang="ja-JP" dirty="0" smtClean="0"/>
              <a:t>–</a:t>
            </a:r>
            <a:r>
              <a:rPr lang="en-US" altLang="ja-JP" dirty="0" smtClean="0"/>
              <a:t> tentative speaker: Cullinan (</a:t>
            </a:r>
            <a:r>
              <a:rPr lang="en-US" altLang="ja-JP" b="1" dirty="0" smtClean="0"/>
              <a:t>M, </a:t>
            </a:r>
            <a:r>
              <a:rPr lang="en-US" altLang="ja-JP" b="1" dirty="0" err="1" smtClean="0"/>
              <a:t>MaxLab</a:t>
            </a:r>
            <a:r>
              <a:rPr lang="en-US" altLang="ja-JP" dirty="0" smtClean="0"/>
              <a:t>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is-IS" dirty="0">
                <a:ea typeface="Times" charset="0"/>
                <a:cs typeface="Times" charset="0"/>
              </a:rPr>
              <a:t>1296 (3rd): </a:t>
            </a:r>
            <a:r>
              <a:rPr lang="en-US" dirty="0">
                <a:ea typeface="Times" charset="0"/>
                <a:cs typeface="Times" charset="0"/>
              </a:rPr>
              <a:t>Talk on QED studies enabled by exotic electron beams ; </a:t>
            </a:r>
            <a:r>
              <a:rPr lang="en-US" dirty="0" smtClean="0">
                <a:ea typeface="Times" charset="0"/>
                <a:cs typeface="Times" charset="0"/>
              </a:rPr>
              <a:t>not </a:t>
            </a:r>
            <a:r>
              <a:rPr lang="en-US" dirty="0">
                <a:ea typeface="Times" charset="0"/>
                <a:cs typeface="Times" charset="0"/>
              </a:rPr>
              <a:t>sure it fit under MC5 but if the emphasis is put on beam dynamics associated on needed electron probe (</a:t>
            </a:r>
            <a:r>
              <a:rPr lang="en-US" dirty="0" err="1">
                <a:ea typeface="Times" charset="0"/>
                <a:cs typeface="Times" charset="0"/>
              </a:rPr>
              <a:t>MAmps</a:t>
            </a:r>
            <a:r>
              <a:rPr lang="en-US" dirty="0">
                <a:ea typeface="Times" charset="0"/>
                <a:cs typeface="Times" charset="0"/>
              </a:rPr>
              <a:t> peak current) that could be an interesting topic </a:t>
            </a:r>
            <a:r>
              <a:rPr lang="mr-IN" dirty="0">
                <a:ea typeface="Times" charset="0"/>
                <a:cs typeface="Times" charset="0"/>
              </a:rPr>
              <a:t>–</a:t>
            </a:r>
            <a:r>
              <a:rPr lang="en-US" dirty="0">
                <a:ea typeface="Times" charset="0"/>
                <a:cs typeface="Times" charset="0"/>
              </a:rPr>
              <a:t> tentative speaker: </a:t>
            </a:r>
            <a:r>
              <a:rPr lang="en-US" dirty="0" err="1">
                <a:ea typeface="Times" charset="0"/>
                <a:cs typeface="Times" charset="0"/>
              </a:rPr>
              <a:t>Yakimenko</a:t>
            </a:r>
            <a:r>
              <a:rPr lang="en-US" b="1" dirty="0">
                <a:ea typeface="Times" charset="0"/>
                <a:cs typeface="Times" charset="0"/>
              </a:rPr>
              <a:t> (M/SLAC</a:t>
            </a:r>
            <a:r>
              <a:rPr lang="en-US" dirty="0">
                <a:ea typeface="Times" charset="0"/>
                <a:cs typeface="Times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mr-IN" dirty="0" smtClean="0">
                <a:ea typeface="Times" charset="0"/>
                <a:cs typeface="Times" charset="0"/>
              </a:rPr>
              <a:t>1407/1246/1290/1068</a:t>
            </a:r>
            <a:r>
              <a:rPr lang="en-US" dirty="0" smtClean="0">
                <a:ea typeface="Times" charset="0"/>
                <a:cs typeface="Times" charset="0"/>
              </a:rPr>
              <a:t>: IOTA abstracts(commissioning, single-e-, experiments, </a:t>
            </a:r>
            <a:r>
              <a:rPr lang="en-US" dirty="0" err="1" smtClean="0">
                <a:ea typeface="Times" charset="0"/>
                <a:cs typeface="Times" charset="0"/>
              </a:rPr>
              <a:t>integrable</a:t>
            </a:r>
            <a:r>
              <a:rPr lang="en-US" dirty="0" smtClean="0">
                <a:ea typeface="Times" charset="0"/>
                <a:cs typeface="Times" charset="0"/>
              </a:rPr>
              <a:t> optics) new  -- should be presented -- tentative speakers: </a:t>
            </a:r>
            <a:r>
              <a:rPr lang="en-US" dirty="0" err="1" smtClean="0">
                <a:ea typeface="Times" charset="0"/>
                <a:cs typeface="Times" charset="0"/>
              </a:rPr>
              <a:t>Nagaitsev</a:t>
            </a:r>
            <a:r>
              <a:rPr lang="en-US" dirty="0" smtClean="0">
                <a:ea typeface="Times" charset="0"/>
                <a:cs typeface="Times" charset="0"/>
              </a:rPr>
              <a:t> (</a:t>
            </a:r>
            <a:r>
              <a:rPr lang="en-US" dirty="0" smtClean="0">
                <a:solidFill>
                  <a:schemeClr val="accent1"/>
                </a:solidFill>
                <a:ea typeface="Times" charset="0"/>
                <a:cs typeface="Times" charset="0"/>
              </a:rPr>
              <a:t>NP16,IP18</a:t>
            </a:r>
            <a:r>
              <a:rPr lang="en-US" dirty="0" smtClean="0">
                <a:ea typeface="Times" charset="0"/>
                <a:cs typeface="Times" charset="0"/>
              </a:rPr>
              <a:t>), </a:t>
            </a:r>
            <a:r>
              <a:rPr lang="en-US" dirty="0" err="1" smtClean="0">
                <a:ea typeface="Times" charset="0"/>
                <a:cs typeface="Times" charset="0"/>
              </a:rPr>
              <a:t>Valishev</a:t>
            </a:r>
            <a:r>
              <a:rPr lang="en-US" dirty="0" smtClean="0">
                <a:ea typeface="Times" charset="0"/>
                <a:cs typeface="Times" charset="0"/>
              </a:rPr>
              <a:t> (</a:t>
            </a:r>
            <a:r>
              <a:rPr lang="en-US" dirty="0" smtClean="0">
                <a:solidFill>
                  <a:schemeClr val="accent1"/>
                </a:solidFill>
                <a:ea typeface="Times" charset="0"/>
                <a:cs typeface="Times" charset="0"/>
              </a:rPr>
              <a:t>NP16</a:t>
            </a:r>
            <a:r>
              <a:rPr lang="en-US" dirty="0" smtClean="0">
                <a:ea typeface="Times" charset="0"/>
                <a:cs typeface="Times" charset="0"/>
              </a:rPr>
              <a:t>) or Romanov (</a:t>
            </a:r>
            <a:r>
              <a:rPr lang="en-US" b="1" dirty="0" smtClean="0">
                <a:ea typeface="Times" charset="0"/>
                <a:cs typeface="Times" charset="0"/>
              </a:rPr>
              <a:t>M,EC/FNAL</a:t>
            </a:r>
            <a:r>
              <a:rPr lang="en-US" dirty="0" smtClean="0">
                <a:ea typeface="Times" charset="0"/>
                <a:cs typeface="Times" charset="0"/>
              </a:rPr>
              <a:t>)</a:t>
            </a:r>
          </a:p>
          <a:p>
            <a:endParaRPr lang="en-US" dirty="0"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8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Remarks II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s-IS" dirty="0" smtClean="0"/>
              <a:t>1167: </a:t>
            </a:r>
            <a:r>
              <a:rPr lang="en-US" dirty="0" smtClean="0"/>
              <a:t>Coherent electron cooling -- tentative </a:t>
            </a:r>
            <a:r>
              <a:rPr lang="en-US" dirty="0"/>
              <a:t>s</a:t>
            </a:r>
            <a:r>
              <a:rPr lang="en-US" dirty="0" smtClean="0"/>
              <a:t>peaker Litvinenko, Ratner (EC), </a:t>
            </a:r>
            <a:r>
              <a:rPr lang="en-US" dirty="0" err="1" smtClean="0"/>
              <a:t>Stupakov</a:t>
            </a:r>
            <a:r>
              <a:rPr lang="en-US" dirty="0" smtClean="0"/>
              <a:t> (</a:t>
            </a:r>
            <a:r>
              <a:rPr lang="en-US" b="1" dirty="0" smtClean="0"/>
              <a:t>M,BNL/SLAC</a:t>
            </a:r>
            <a:r>
              <a:rPr lang="en-US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1235</a:t>
            </a:r>
            <a:r>
              <a:rPr lang="en-US" dirty="0"/>
              <a:t>: Reaching low emittance in synchrotron light sources by using Complex </a:t>
            </a:r>
            <a:r>
              <a:rPr lang="en-US" dirty="0" smtClean="0"/>
              <a:t>Bends (non MBA)--tentative speakers: </a:t>
            </a:r>
            <a:r>
              <a:rPr lang="en-US" dirty="0" err="1" smtClean="0"/>
              <a:t>Guimei</a:t>
            </a:r>
            <a:r>
              <a:rPr lang="en-US" dirty="0" smtClean="0"/>
              <a:t> Wang </a:t>
            </a:r>
            <a:r>
              <a:rPr lang="en-US" b="1" dirty="0" smtClean="0"/>
              <a:t>(F, EC/BNL) </a:t>
            </a:r>
            <a:r>
              <a:rPr lang="en-US" dirty="0" smtClean="0"/>
              <a:t>main author on corresponding PRAB</a:t>
            </a:r>
          </a:p>
          <a:p>
            <a:pPr marL="514350" indent="-514350">
              <a:buFont typeface="+mj-lt"/>
              <a:buAutoNum type="arabicPeriod"/>
            </a:pPr>
            <a:r>
              <a:rPr lang="is-IS" dirty="0" smtClean="0"/>
              <a:t>1074: </a:t>
            </a:r>
            <a:r>
              <a:rPr lang="en-US" dirty="0"/>
              <a:t>Study of Beam Instabilities in LHC in View of the High Luminosity LHC </a:t>
            </a:r>
            <a:r>
              <a:rPr lang="en-US" dirty="0" smtClean="0"/>
              <a:t>Upgrade </a:t>
            </a:r>
            <a:r>
              <a:rPr lang="mr-IN" dirty="0" smtClean="0"/>
              <a:t>–</a:t>
            </a:r>
            <a:r>
              <a:rPr lang="en-US" dirty="0" smtClean="0"/>
              <a:t> tentative speaker: Xavier </a:t>
            </a:r>
            <a:r>
              <a:rPr lang="en-US" dirty="0" err="1" smtClean="0"/>
              <a:t>Buffat</a:t>
            </a:r>
            <a:r>
              <a:rPr lang="en-US" dirty="0" smtClean="0"/>
              <a:t> (</a:t>
            </a:r>
            <a:r>
              <a:rPr lang="en-US" b="1" dirty="0" smtClean="0"/>
              <a:t>M, EC/CERN/EPFL</a:t>
            </a:r>
            <a:r>
              <a:rPr lang="en-US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1312: 6-D phase space measurement of a </a:t>
            </a:r>
            <a:r>
              <a:rPr lang="mr-IN" dirty="0" smtClean="0"/>
              <a:t>–</a:t>
            </a:r>
            <a:r>
              <a:rPr lang="en-US" dirty="0" smtClean="0"/>
              <a:t> tentative speaker: </a:t>
            </a:r>
            <a:r>
              <a:rPr lang="en-US" dirty="0" err="1" smtClean="0"/>
              <a:t>Bendon</a:t>
            </a:r>
            <a:r>
              <a:rPr lang="en-US" dirty="0" smtClean="0"/>
              <a:t> </a:t>
            </a:r>
            <a:r>
              <a:rPr lang="en-US" dirty="0" err="1" smtClean="0"/>
              <a:t>Cathey</a:t>
            </a:r>
            <a:r>
              <a:rPr lang="en-US" dirty="0" smtClean="0"/>
              <a:t> (</a:t>
            </a:r>
            <a:r>
              <a:rPr lang="en-US" b="1" dirty="0" smtClean="0"/>
              <a:t>M, EC/UT+ORNL</a:t>
            </a:r>
            <a:r>
              <a:rPr lang="en-US" dirty="0" smtClean="0"/>
              <a:t>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72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Suggestion (but ring-centric + non Asian rep.)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Podobedov</a:t>
            </a:r>
            <a:r>
              <a:rPr lang="en-US" dirty="0" smtClean="0"/>
              <a:t> (M/BNL) </a:t>
            </a:r>
            <a:r>
              <a:rPr lang="mr-IN" dirty="0" smtClean="0"/>
              <a:t>–</a:t>
            </a:r>
            <a:r>
              <a:rPr lang="en-US" dirty="0" smtClean="0"/>
              <a:t> beam dynamics studies enabled by precise beam position monitor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Romanov? (M, EC/FNAL) </a:t>
            </a:r>
            <a:r>
              <a:rPr lang="mr-IN" dirty="0" smtClean="0"/>
              <a:t>–</a:t>
            </a:r>
            <a:r>
              <a:rPr lang="en-US" dirty="0" smtClean="0"/>
              <a:t> the IOTA complex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solidFill>
                  <a:srgbClr val="7030A0"/>
                </a:solidFill>
              </a:rPr>
              <a:t>Yakimenko</a:t>
            </a:r>
            <a:r>
              <a:rPr lang="en-US" dirty="0" smtClean="0">
                <a:solidFill>
                  <a:srgbClr val="7030A0"/>
                </a:solidFill>
              </a:rPr>
              <a:t> (M, SLAC) </a:t>
            </a:r>
            <a:r>
              <a:rPr lang="mr-IN" dirty="0" smtClean="0">
                <a:solidFill>
                  <a:srgbClr val="7030A0"/>
                </a:solidFill>
              </a:rPr>
              <a:t>–</a:t>
            </a:r>
            <a:r>
              <a:rPr lang="en-US" dirty="0" smtClean="0">
                <a:solidFill>
                  <a:srgbClr val="7030A0"/>
                </a:solidFill>
              </a:rPr>
              <a:t> exotic beam as QED probes (</a:t>
            </a:r>
            <a:r>
              <a:rPr lang="en-US" dirty="0" smtClean="0">
                <a:solidFill>
                  <a:srgbClr val="7030A0"/>
                </a:solidFill>
              </a:rPr>
              <a:t>plenary?)</a:t>
            </a:r>
            <a:endParaRPr lang="en-US" dirty="0" smtClean="0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trike="sngStrike" dirty="0" err="1" smtClean="0">
                <a:solidFill>
                  <a:schemeClr val="accent6"/>
                </a:solidFill>
              </a:rPr>
              <a:t>Buffat</a:t>
            </a:r>
            <a:r>
              <a:rPr lang="en-US" strike="sngStrike" dirty="0" smtClean="0">
                <a:solidFill>
                  <a:schemeClr val="accent6"/>
                </a:solidFill>
              </a:rPr>
              <a:t> (M, EC, CERN/EPFL) </a:t>
            </a:r>
            <a:r>
              <a:rPr lang="mr-IN" dirty="0" smtClean="0">
                <a:solidFill>
                  <a:schemeClr val="accent6"/>
                </a:solidFill>
              </a:rPr>
              <a:t>–</a:t>
            </a:r>
            <a:r>
              <a:rPr lang="en-US" dirty="0" smtClean="0">
                <a:solidFill>
                  <a:schemeClr val="accent6"/>
                </a:solidFill>
              </a:rPr>
              <a:t>(now MC1?) </a:t>
            </a:r>
            <a:r>
              <a:rPr lang="en-US" dirty="0" smtClean="0"/>
              <a:t>instabilities in LHC or </a:t>
            </a:r>
            <a:r>
              <a:rPr lang="en-US" dirty="0" err="1" smtClean="0"/>
              <a:t>Cullilnan</a:t>
            </a:r>
            <a:r>
              <a:rPr lang="en-US" dirty="0" smtClean="0"/>
              <a:t> (M, </a:t>
            </a:r>
            <a:r>
              <a:rPr lang="en-US" dirty="0" err="1" smtClean="0"/>
              <a:t>MaxLab</a:t>
            </a:r>
            <a:r>
              <a:rPr lang="en-US" dirty="0" smtClean="0"/>
              <a:t>) </a:t>
            </a:r>
            <a:r>
              <a:rPr lang="mr-IN" dirty="0" smtClean="0"/>
              <a:t>–</a:t>
            </a:r>
            <a:r>
              <a:rPr lang="en-US" dirty="0" smtClean="0"/>
              <a:t> collective effect in Max-IV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Cathey</a:t>
            </a:r>
            <a:r>
              <a:rPr lang="en-US" dirty="0" smtClean="0"/>
              <a:t> (M, EC, UT/ORNL) </a:t>
            </a:r>
            <a:r>
              <a:rPr lang="mr-IN" dirty="0" smtClean="0"/>
              <a:t>–</a:t>
            </a:r>
            <a:r>
              <a:rPr lang="en-US" dirty="0" smtClean="0"/>
              <a:t> 6D phase space characterization of an ion beam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Wang (F, </a:t>
            </a:r>
            <a:r>
              <a:rPr lang="en-US" dirty="0" smtClean="0"/>
              <a:t>EC/BNL</a:t>
            </a:r>
            <a:r>
              <a:rPr lang="en-US" dirty="0"/>
              <a:t>) </a:t>
            </a:r>
            <a:r>
              <a:rPr lang="mr-IN" dirty="0"/>
              <a:t>–</a:t>
            </a:r>
            <a:r>
              <a:rPr lang="en-US" dirty="0"/>
              <a:t> complex-bend </a:t>
            </a:r>
            <a:r>
              <a:rPr lang="en-US" dirty="0" smtClean="0"/>
              <a:t>lattice </a:t>
            </a:r>
            <a:r>
              <a:rPr lang="en-US" dirty="0"/>
              <a:t>design to reach ultra-low emittances in storage </a:t>
            </a:r>
            <a:r>
              <a:rPr lang="en-US" dirty="0" smtClean="0"/>
              <a:t>rings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Ratner (</a:t>
            </a:r>
            <a:r>
              <a:rPr lang="en-US" dirty="0" smtClean="0"/>
              <a:t>M, </a:t>
            </a:r>
            <a:r>
              <a:rPr lang="en-US" dirty="0" smtClean="0"/>
              <a:t>EC?/SLAC) or </a:t>
            </a:r>
            <a:r>
              <a:rPr lang="en-US" dirty="0" err="1" smtClean="0"/>
              <a:t>Stupakov</a:t>
            </a:r>
            <a:r>
              <a:rPr lang="en-US" dirty="0" smtClean="0"/>
              <a:t>? (M/SLAC</a:t>
            </a:r>
            <a:r>
              <a:rPr lang="en-US" dirty="0" smtClean="0"/>
              <a:t>) </a:t>
            </a:r>
            <a:r>
              <a:rPr lang="en-US" dirty="0" smtClean="0"/>
              <a:t>or </a:t>
            </a:r>
            <a:r>
              <a:rPr lang="mr-IN" dirty="0" smtClean="0"/>
              <a:t>–</a:t>
            </a:r>
            <a:r>
              <a:rPr lang="en-US" dirty="0" smtClean="0"/>
              <a:t> review of coherent </a:t>
            </a:r>
            <a:r>
              <a:rPr lang="en-US" dirty="0" smtClean="0"/>
              <a:t>electron cooling </a:t>
            </a:r>
            <a:r>
              <a:rPr lang="en-US" dirty="0" smtClean="0"/>
              <a:t>(results?) </a:t>
            </a:r>
            <a:r>
              <a:rPr lang="en-US" dirty="0" smtClean="0"/>
              <a:t>and </a:t>
            </a:r>
            <a:r>
              <a:rPr lang="en-US" dirty="0" smtClean="0"/>
              <a:t>options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942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4729</TotalTime>
  <Words>582</Words>
  <Application>Microsoft Macintosh PowerPoint</Application>
  <PresentationFormat>Widescreen</PresentationFormat>
  <Paragraphs>43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</vt:lpstr>
      <vt:lpstr>Calibri Light</vt:lpstr>
      <vt:lpstr>Mangal</vt:lpstr>
      <vt:lpstr>ＭＳ Ｐゴシック</vt:lpstr>
      <vt:lpstr>Times</vt:lpstr>
      <vt:lpstr>Arial</vt:lpstr>
      <vt:lpstr>Office テーマ</vt:lpstr>
      <vt:lpstr>MC 5</vt:lpstr>
      <vt:lpstr>MC5: Beam dynamics and EM field</vt:lpstr>
      <vt:lpstr>SPC voting</vt:lpstr>
      <vt:lpstr>Remarks I </vt:lpstr>
      <vt:lpstr>Remarks II </vt:lpstr>
      <vt:lpstr>Suggestion (but ring-centric + non Asian rep.)</vt:lpstr>
    </vt:vector>
  </TitlesOfParts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大見 和史</dc:creator>
  <cp:lastModifiedBy>Philippe Piot</cp:lastModifiedBy>
  <cp:revision>46</cp:revision>
  <dcterms:created xsi:type="dcterms:W3CDTF">2019-01-13T02:45:03Z</dcterms:created>
  <dcterms:modified xsi:type="dcterms:W3CDTF">2019-01-16T18:36:31Z</dcterms:modified>
</cp:coreProperties>
</file>