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14"/>
  </p:notesMasterIdLst>
  <p:handoutMasterIdLst>
    <p:handoutMasterId r:id="rId15"/>
  </p:handoutMasterIdLst>
  <p:sldIdLst>
    <p:sldId id="269" r:id="rId2"/>
    <p:sldId id="383" r:id="rId3"/>
    <p:sldId id="386" r:id="rId4"/>
    <p:sldId id="388" r:id="rId5"/>
    <p:sldId id="389" r:id="rId6"/>
    <p:sldId id="384" r:id="rId7"/>
    <p:sldId id="390" r:id="rId8"/>
    <p:sldId id="391" r:id="rId9"/>
    <p:sldId id="392" r:id="rId10"/>
    <p:sldId id="393" r:id="rId11"/>
    <p:sldId id="394" r:id="rId12"/>
    <p:sldId id="395" r:id="rId13"/>
  </p:sldIdLst>
  <p:sldSz cx="9144000" cy="6858000" type="screen4x3"/>
  <p:notesSz cx="6950075" cy="9236075"/>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 userDrawn="1">
          <p15:clr>
            <a:srgbClr val="A4A3A4"/>
          </p15:clr>
        </p15:guide>
        <p15:guide id="2" orient="horz" pos="1296">
          <p15:clr>
            <a:srgbClr val="A4A3A4"/>
          </p15:clr>
        </p15:guide>
        <p15:guide id="3" orient="horz" pos="3744">
          <p15:clr>
            <a:srgbClr val="A4A3A4"/>
          </p15:clr>
        </p15:guide>
        <p15:guide id="4" orient="horz" pos="3980">
          <p15:clr>
            <a:srgbClr val="A4A3A4"/>
          </p15:clr>
        </p15:guide>
        <p15:guide id="5" orient="horz" pos="3936" userDrawn="1">
          <p15:clr>
            <a:srgbClr val="A4A3A4"/>
          </p15:clr>
        </p15:guide>
        <p15:guide id="6" orient="horz" pos="1741">
          <p15:clr>
            <a:srgbClr val="A4A3A4"/>
          </p15:clr>
        </p15:guide>
        <p15:guide id="7" orient="horz" pos="4183">
          <p15:clr>
            <a:srgbClr val="A4A3A4"/>
          </p15:clr>
        </p15:guide>
        <p15:guide id="8" orient="horz" pos="4080">
          <p15:clr>
            <a:srgbClr val="A4A3A4"/>
          </p15:clr>
        </p15:guide>
        <p15:guide id="9" orient="horz" pos="2832">
          <p15:clr>
            <a:srgbClr val="A4A3A4"/>
          </p15:clr>
        </p15:guide>
        <p15:guide id="10" pos="2880">
          <p15:clr>
            <a:srgbClr val="A4A3A4"/>
          </p15:clr>
        </p15:guide>
        <p15:guide id="11" pos="384">
          <p15:clr>
            <a:srgbClr val="A4A3A4"/>
          </p15:clr>
        </p15:guide>
        <p15:guide id="12" pos="5424">
          <p15:clr>
            <a:srgbClr val="A4A3A4"/>
          </p15:clr>
        </p15:guide>
        <p15:guide id="13" pos="282">
          <p15:clr>
            <a:srgbClr val="A4A3A4"/>
          </p15:clr>
        </p15:guide>
        <p15:guide id="14" pos="3792">
          <p15:clr>
            <a:srgbClr val="A4A3A4"/>
          </p15:clr>
        </p15:guide>
        <p15:guide id="15" pos="3744">
          <p15:clr>
            <a:srgbClr val="A4A3A4"/>
          </p15:clr>
        </p15:guide>
        <p15:guide id="16" pos="2179">
          <p15:clr>
            <a:srgbClr val="A4A3A4"/>
          </p15:clr>
        </p15:guide>
        <p15:guide id="17" pos="5472">
          <p15:clr>
            <a:srgbClr val="A4A3A4"/>
          </p15:clr>
        </p15:guide>
        <p15:guide id="18" pos="3888" userDrawn="1">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FAA9A"/>
    <a:srgbClr val="403934"/>
    <a:srgbClr val="C45B54"/>
    <a:srgbClr val="D8938E"/>
    <a:srgbClr val="A4001D"/>
    <a:srgbClr val="C00000"/>
    <a:srgbClr val="F4EDDF"/>
    <a:srgbClr val="6699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96" autoAdjust="0"/>
    <p:restoredTop sz="93381" autoAdjust="0"/>
  </p:normalViewPr>
  <p:slideViewPr>
    <p:cSldViewPr snapToGrid="0" snapToObjects="1" showGuides="1">
      <p:cViewPr varScale="1">
        <p:scale>
          <a:sx n="48" d="100"/>
          <a:sy n="48" d="100"/>
        </p:scale>
        <p:origin x="39" y="153"/>
      </p:cViewPr>
      <p:guideLst>
        <p:guide orient="horz" pos="288"/>
        <p:guide orient="horz" pos="1296"/>
        <p:guide orient="horz" pos="3744"/>
        <p:guide orient="horz" pos="3980"/>
        <p:guide orient="horz" pos="3936"/>
        <p:guide orient="horz" pos="1741"/>
        <p:guide orient="horz" pos="4183"/>
        <p:guide orient="horz" pos="4080"/>
        <p:guide orient="horz" pos="2832"/>
        <p:guide pos="2880"/>
        <p:guide pos="384"/>
        <p:guide pos="5424"/>
        <p:guide pos="282"/>
        <p:guide pos="3792"/>
        <p:guide pos="3744"/>
        <p:guide pos="2179"/>
        <p:guide pos="5472"/>
        <p:guide pos="3888"/>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showGuides="1">
      <p:cViewPr varScale="1">
        <p:scale>
          <a:sx n="85" d="100"/>
          <a:sy n="85" d="100"/>
        </p:scale>
        <p:origin x="-3138" y="-9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4FEBF33E-D9A7-42CC-B598-9AD8356CBB5A}" type="datetimeFigureOut">
              <a:rPr lang="en-US" smtClean="0"/>
              <a:pPr/>
              <a:t>6/14/2019</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4CEAAB5D-0CC4-45A8-B4B6-0B8B738A4E3F}" type="slidenum">
              <a:rPr lang="en-US" smtClean="0"/>
              <a:pPr/>
              <a:t>‹#›</a:t>
            </a:fld>
            <a:endParaRPr lang="en-US"/>
          </a:p>
        </p:txBody>
      </p:sp>
    </p:spTree>
    <p:extLst>
      <p:ext uri="{BB962C8B-B14F-4D97-AF65-F5344CB8AC3E}">
        <p14:creationId xmlns:p14="http://schemas.microsoft.com/office/powerpoint/2010/main" val="1790221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C3B58700-9FA2-48CE-AC88-D71D45EB490A}" type="datetimeFigureOut">
              <a:rPr lang="en-US" smtClean="0"/>
              <a:pPr/>
              <a:t>6/14/2019</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FE9BC4E5-2BC1-4F43-85DD-A1B8F74CB7EB}" type="slidenum">
              <a:rPr lang="en-US" smtClean="0"/>
              <a:pPr/>
              <a:t>‹#›</a:t>
            </a:fld>
            <a:endParaRPr lang="en-US" dirty="0"/>
          </a:p>
        </p:txBody>
      </p:sp>
    </p:spTree>
    <p:extLst>
      <p:ext uri="{BB962C8B-B14F-4D97-AF65-F5344CB8AC3E}">
        <p14:creationId xmlns:p14="http://schemas.microsoft.com/office/powerpoint/2010/main" val="140900429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a:t>
            </a:r>
            <a:r>
              <a:rPr lang="en-US" baseline="0" dirty="0"/>
              <a:t>  Will use this title but strip logos rather than putting bunches. </a:t>
            </a:r>
            <a:endParaRPr lang="en-US" dirty="0"/>
          </a:p>
        </p:txBody>
      </p:sp>
      <p:sp>
        <p:nvSpPr>
          <p:cNvPr id="4" name="Slide Number Placeholder 3"/>
          <p:cNvSpPr>
            <a:spLocks noGrp="1"/>
          </p:cNvSpPr>
          <p:nvPr>
            <p:ph type="sldNum" sz="quarter" idx="10"/>
          </p:nvPr>
        </p:nvSpPr>
        <p:spPr/>
        <p:txBody>
          <a:bodyPr/>
          <a:lstStyle/>
          <a:p>
            <a:fld id="{FE9BC4E5-2BC1-4F43-85DD-A1B8F74CB7EB}" type="slidenum">
              <a:rPr lang="en-US" smtClean="0"/>
              <a:pPr/>
              <a:t>1</a:t>
            </a:fld>
            <a:endParaRPr lang="en-US" dirty="0"/>
          </a:p>
        </p:txBody>
      </p:sp>
    </p:spTree>
    <p:extLst>
      <p:ext uri="{BB962C8B-B14F-4D97-AF65-F5344CB8AC3E}">
        <p14:creationId xmlns:p14="http://schemas.microsoft.com/office/powerpoint/2010/main" val="3472553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add to this slide tomorrow morning</a:t>
            </a:r>
          </a:p>
          <a:p>
            <a:r>
              <a:rPr lang="en-US" dirty="0"/>
              <a:t>SML:  See merged set.  Have from </a:t>
            </a:r>
            <a:r>
              <a:rPr lang="en-US" dirty="0" err="1"/>
              <a:t>Torr</a:t>
            </a:r>
            <a:r>
              <a:rPr lang="en-US" dirty="0"/>
              <a:t>.  </a:t>
            </a:r>
          </a:p>
        </p:txBody>
      </p:sp>
      <p:sp>
        <p:nvSpPr>
          <p:cNvPr id="4" name="Slide Number Placeholder 3"/>
          <p:cNvSpPr>
            <a:spLocks noGrp="1"/>
          </p:cNvSpPr>
          <p:nvPr>
            <p:ph type="sldNum" sz="quarter" idx="5"/>
          </p:nvPr>
        </p:nvSpPr>
        <p:spPr/>
        <p:txBody>
          <a:bodyPr/>
          <a:lstStyle/>
          <a:p>
            <a:fld id="{FE9BC4E5-2BC1-4F43-85DD-A1B8F74CB7EB}" type="slidenum">
              <a:rPr lang="en-US" smtClean="0"/>
              <a:pPr/>
              <a:t>2</a:t>
            </a:fld>
            <a:endParaRPr lang="en-US" dirty="0"/>
          </a:p>
        </p:txBody>
      </p:sp>
    </p:spTree>
    <p:extLst>
      <p:ext uri="{BB962C8B-B14F-4D97-AF65-F5344CB8AC3E}">
        <p14:creationId xmlns:p14="http://schemas.microsoft.com/office/powerpoint/2010/main" val="635520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add to this slide tomorrow morning</a:t>
            </a:r>
          </a:p>
          <a:p>
            <a:r>
              <a:rPr lang="en-US" dirty="0"/>
              <a:t>SML:  See merged set.  Have from </a:t>
            </a:r>
            <a:r>
              <a:rPr lang="en-US" dirty="0" err="1"/>
              <a:t>Torr</a:t>
            </a:r>
            <a:r>
              <a:rPr lang="en-US" dirty="0"/>
              <a:t>.  </a:t>
            </a:r>
          </a:p>
        </p:txBody>
      </p:sp>
      <p:sp>
        <p:nvSpPr>
          <p:cNvPr id="4" name="Slide Number Placeholder 3"/>
          <p:cNvSpPr>
            <a:spLocks noGrp="1"/>
          </p:cNvSpPr>
          <p:nvPr>
            <p:ph type="sldNum" sz="quarter" idx="5"/>
          </p:nvPr>
        </p:nvSpPr>
        <p:spPr/>
        <p:txBody>
          <a:bodyPr/>
          <a:lstStyle/>
          <a:p>
            <a:fld id="{FE9BC4E5-2BC1-4F43-85DD-A1B8F74CB7EB}" type="slidenum">
              <a:rPr lang="en-US" smtClean="0"/>
              <a:pPr/>
              <a:t>3</a:t>
            </a:fld>
            <a:endParaRPr lang="en-US" dirty="0"/>
          </a:p>
        </p:txBody>
      </p:sp>
    </p:spTree>
    <p:extLst>
      <p:ext uri="{BB962C8B-B14F-4D97-AF65-F5344CB8AC3E}">
        <p14:creationId xmlns:p14="http://schemas.microsoft.com/office/powerpoint/2010/main" val="1341220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add to this slide tomorrow morning</a:t>
            </a:r>
          </a:p>
          <a:p>
            <a:r>
              <a:rPr lang="en-US" dirty="0"/>
              <a:t>SML:  See merged set.  Have from </a:t>
            </a:r>
            <a:r>
              <a:rPr lang="en-US" dirty="0" err="1"/>
              <a:t>Torr</a:t>
            </a:r>
            <a:r>
              <a:rPr lang="en-US" dirty="0"/>
              <a:t>.  </a:t>
            </a:r>
          </a:p>
        </p:txBody>
      </p:sp>
      <p:sp>
        <p:nvSpPr>
          <p:cNvPr id="4" name="Slide Number Placeholder 3"/>
          <p:cNvSpPr>
            <a:spLocks noGrp="1"/>
          </p:cNvSpPr>
          <p:nvPr>
            <p:ph type="sldNum" sz="quarter" idx="5"/>
          </p:nvPr>
        </p:nvSpPr>
        <p:spPr/>
        <p:txBody>
          <a:bodyPr/>
          <a:lstStyle/>
          <a:p>
            <a:fld id="{FE9BC4E5-2BC1-4F43-85DD-A1B8F74CB7EB}" type="slidenum">
              <a:rPr lang="en-US" smtClean="0"/>
              <a:pPr/>
              <a:t>4</a:t>
            </a:fld>
            <a:endParaRPr lang="en-US" dirty="0"/>
          </a:p>
        </p:txBody>
      </p:sp>
    </p:spTree>
    <p:extLst>
      <p:ext uri="{BB962C8B-B14F-4D97-AF65-F5344CB8AC3E}">
        <p14:creationId xmlns:p14="http://schemas.microsoft.com/office/powerpoint/2010/main" val="3001461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add to this slide tomorrow morning</a:t>
            </a:r>
          </a:p>
          <a:p>
            <a:r>
              <a:rPr lang="en-US" dirty="0"/>
              <a:t>SML:  See merged set.  Have from </a:t>
            </a:r>
            <a:r>
              <a:rPr lang="en-US" dirty="0" err="1"/>
              <a:t>Torr</a:t>
            </a:r>
            <a:r>
              <a:rPr lang="en-US" dirty="0"/>
              <a:t>.  </a:t>
            </a:r>
          </a:p>
        </p:txBody>
      </p:sp>
      <p:sp>
        <p:nvSpPr>
          <p:cNvPr id="4" name="Slide Number Placeholder 3"/>
          <p:cNvSpPr>
            <a:spLocks noGrp="1"/>
          </p:cNvSpPr>
          <p:nvPr>
            <p:ph type="sldNum" sz="quarter" idx="5"/>
          </p:nvPr>
        </p:nvSpPr>
        <p:spPr/>
        <p:txBody>
          <a:bodyPr/>
          <a:lstStyle/>
          <a:p>
            <a:fld id="{FE9BC4E5-2BC1-4F43-85DD-A1B8F74CB7EB}" type="slidenum">
              <a:rPr lang="en-US" smtClean="0"/>
              <a:pPr/>
              <a:t>5</a:t>
            </a:fld>
            <a:endParaRPr lang="en-US" dirty="0"/>
          </a:p>
        </p:txBody>
      </p:sp>
    </p:spTree>
    <p:extLst>
      <p:ext uri="{BB962C8B-B14F-4D97-AF65-F5344CB8AC3E}">
        <p14:creationId xmlns:p14="http://schemas.microsoft.com/office/powerpoint/2010/main" val="3850255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add to this slide tomorrow morning</a:t>
            </a:r>
          </a:p>
          <a:p>
            <a:r>
              <a:rPr lang="en-US" dirty="0"/>
              <a:t>SML:  See merged set.  Have from </a:t>
            </a:r>
            <a:r>
              <a:rPr lang="en-US" dirty="0" err="1"/>
              <a:t>Torr</a:t>
            </a:r>
            <a:r>
              <a:rPr lang="en-US" dirty="0"/>
              <a:t>.  </a:t>
            </a:r>
          </a:p>
        </p:txBody>
      </p:sp>
      <p:sp>
        <p:nvSpPr>
          <p:cNvPr id="4" name="Slide Number Placeholder 3"/>
          <p:cNvSpPr>
            <a:spLocks noGrp="1"/>
          </p:cNvSpPr>
          <p:nvPr>
            <p:ph type="sldNum" sz="quarter" idx="5"/>
          </p:nvPr>
        </p:nvSpPr>
        <p:spPr/>
        <p:txBody>
          <a:bodyPr/>
          <a:lstStyle/>
          <a:p>
            <a:fld id="{FE9BC4E5-2BC1-4F43-85DD-A1B8F74CB7EB}" type="slidenum">
              <a:rPr lang="en-US" smtClean="0"/>
              <a:pPr/>
              <a:t>6</a:t>
            </a:fld>
            <a:endParaRPr lang="en-US" dirty="0"/>
          </a:p>
        </p:txBody>
      </p:sp>
    </p:spTree>
    <p:extLst>
      <p:ext uri="{BB962C8B-B14F-4D97-AF65-F5344CB8AC3E}">
        <p14:creationId xmlns:p14="http://schemas.microsoft.com/office/powerpoint/2010/main" val="2564289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add to this slide tomorrow morning</a:t>
            </a:r>
          </a:p>
          <a:p>
            <a:r>
              <a:rPr lang="en-US" dirty="0"/>
              <a:t>SML:  See merged set.  Have from </a:t>
            </a:r>
            <a:r>
              <a:rPr lang="en-US" dirty="0" err="1"/>
              <a:t>Torr</a:t>
            </a:r>
            <a:r>
              <a:rPr lang="en-US" dirty="0"/>
              <a:t>.  </a:t>
            </a:r>
          </a:p>
        </p:txBody>
      </p:sp>
      <p:sp>
        <p:nvSpPr>
          <p:cNvPr id="4" name="Slide Number Placeholder 3"/>
          <p:cNvSpPr>
            <a:spLocks noGrp="1"/>
          </p:cNvSpPr>
          <p:nvPr>
            <p:ph type="sldNum" sz="quarter" idx="5"/>
          </p:nvPr>
        </p:nvSpPr>
        <p:spPr/>
        <p:txBody>
          <a:bodyPr/>
          <a:lstStyle/>
          <a:p>
            <a:fld id="{FE9BC4E5-2BC1-4F43-85DD-A1B8F74CB7EB}" type="slidenum">
              <a:rPr lang="en-US" smtClean="0"/>
              <a:pPr/>
              <a:t>7</a:t>
            </a:fld>
            <a:endParaRPr lang="en-US" dirty="0"/>
          </a:p>
        </p:txBody>
      </p:sp>
    </p:spTree>
    <p:extLst>
      <p:ext uri="{BB962C8B-B14F-4D97-AF65-F5344CB8AC3E}">
        <p14:creationId xmlns:p14="http://schemas.microsoft.com/office/powerpoint/2010/main" val="572514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add to this slide tomorrow morning</a:t>
            </a:r>
          </a:p>
          <a:p>
            <a:r>
              <a:rPr lang="en-US" dirty="0"/>
              <a:t>SML:  See merged set.  Have from </a:t>
            </a:r>
            <a:r>
              <a:rPr lang="en-US" dirty="0" err="1"/>
              <a:t>Torr</a:t>
            </a:r>
            <a:r>
              <a:rPr lang="en-US" dirty="0"/>
              <a:t>.  </a:t>
            </a:r>
          </a:p>
        </p:txBody>
      </p:sp>
      <p:sp>
        <p:nvSpPr>
          <p:cNvPr id="4" name="Slide Number Placeholder 3"/>
          <p:cNvSpPr>
            <a:spLocks noGrp="1"/>
          </p:cNvSpPr>
          <p:nvPr>
            <p:ph type="sldNum" sz="quarter" idx="5"/>
          </p:nvPr>
        </p:nvSpPr>
        <p:spPr/>
        <p:txBody>
          <a:bodyPr/>
          <a:lstStyle/>
          <a:p>
            <a:fld id="{FE9BC4E5-2BC1-4F43-85DD-A1B8F74CB7EB}" type="slidenum">
              <a:rPr lang="en-US" smtClean="0"/>
              <a:pPr/>
              <a:t>8</a:t>
            </a:fld>
            <a:endParaRPr lang="en-US" dirty="0"/>
          </a:p>
        </p:txBody>
      </p:sp>
    </p:spTree>
    <p:extLst>
      <p:ext uri="{BB962C8B-B14F-4D97-AF65-F5344CB8AC3E}">
        <p14:creationId xmlns:p14="http://schemas.microsoft.com/office/powerpoint/2010/main" val="2540729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add to this slide tomorrow morning</a:t>
            </a:r>
          </a:p>
          <a:p>
            <a:r>
              <a:rPr lang="en-US" dirty="0"/>
              <a:t>SML:  See merged set.  Have from </a:t>
            </a:r>
            <a:r>
              <a:rPr lang="en-US" dirty="0" err="1"/>
              <a:t>Torr</a:t>
            </a:r>
            <a:r>
              <a:rPr lang="en-US" dirty="0"/>
              <a:t>.  </a:t>
            </a:r>
          </a:p>
        </p:txBody>
      </p:sp>
      <p:sp>
        <p:nvSpPr>
          <p:cNvPr id="4" name="Slide Number Placeholder 3"/>
          <p:cNvSpPr>
            <a:spLocks noGrp="1"/>
          </p:cNvSpPr>
          <p:nvPr>
            <p:ph type="sldNum" sz="quarter" idx="5"/>
          </p:nvPr>
        </p:nvSpPr>
        <p:spPr/>
        <p:txBody>
          <a:bodyPr/>
          <a:lstStyle/>
          <a:p>
            <a:fld id="{FE9BC4E5-2BC1-4F43-85DD-A1B8F74CB7EB}" type="slidenum">
              <a:rPr lang="en-US" smtClean="0"/>
              <a:pPr/>
              <a:t>9</a:t>
            </a:fld>
            <a:endParaRPr lang="en-US" dirty="0"/>
          </a:p>
        </p:txBody>
      </p:sp>
    </p:spTree>
    <p:extLst>
      <p:ext uri="{BB962C8B-B14F-4D97-AF65-F5344CB8AC3E}">
        <p14:creationId xmlns:p14="http://schemas.microsoft.com/office/powerpoint/2010/main" val="1110701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BC4E5-2BC1-4F43-85DD-A1B8F74CB7EB}" type="slidenum">
              <a:rPr lang="en-US" smtClean="0"/>
              <a:pPr/>
              <a:t>10</a:t>
            </a:fld>
            <a:endParaRPr lang="en-US" dirty="0"/>
          </a:p>
        </p:txBody>
      </p:sp>
    </p:spTree>
    <p:extLst>
      <p:ext uri="{BB962C8B-B14F-4D97-AF65-F5344CB8AC3E}">
        <p14:creationId xmlns:p14="http://schemas.microsoft.com/office/powerpoint/2010/main" val="635520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BC4E5-2BC1-4F43-85DD-A1B8F74CB7EB}" type="slidenum">
              <a:rPr lang="en-US" smtClean="0"/>
              <a:pPr/>
              <a:t>11</a:t>
            </a:fld>
            <a:endParaRPr lang="en-US" dirty="0"/>
          </a:p>
        </p:txBody>
      </p:sp>
    </p:spTree>
    <p:extLst>
      <p:ext uri="{BB962C8B-B14F-4D97-AF65-F5344CB8AC3E}">
        <p14:creationId xmlns:p14="http://schemas.microsoft.com/office/powerpoint/2010/main" val="635520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BC4E5-2BC1-4F43-85DD-A1B8F74CB7EB}" type="slidenum">
              <a:rPr lang="en-US" smtClean="0"/>
              <a:pPr/>
              <a:t>12</a:t>
            </a:fld>
            <a:endParaRPr lang="en-US" dirty="0"/>
          </a:p>
        </p:txBody>
      </p:sp>
    </p:spTree>
    <p:extLst>
      <p:ext uri="{BB962C8B-B14F-4D97-AF65-F5344CB8AC3E}">
        <p14:creationId xmlns:p14="http://schemas.microsoft.com/office/powerpoint/2010/main" val="635520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6" name="Rectangle 15"/>
          <p:cNvSpPr/>
          <p:nvPr userDrawn="1"/>
        </p:nvSpPr>
        <p:spPr>
          <a:xfrm>
            <a:off x="0" y="0"/>
            <a:ext cx="9144000" cy="58338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0" y="0"/>
            <a:ext cx="9158400" cy="68688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68434" y="6196867"/>
            <a:ext cx="2275566" cy="661133"/>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5833872"/>
          </a:xfrm>
          <a:prstGeom prst="rect">
            <a:avLst/>
          </a:prstGeom>
        </p:spPr>
      </p:pic>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6140195"/>
            <a:ext cx="1973584" cy="717805"/>
          </a:xfrm>
          <a:prstGeom prst="rect">
            <a:avLst/>
          </a:prstGeom>
        </p:spPr>
      </p:pic>
      <p:sp>
        <p:nvSpPr>
          <p:cNvPr id="2" name="Title 1"/>
          <p:cNvSpPr>
            <a:spLocks noGrp="1"/>
          </p:cNvSpPr>
          <p:nvPr>
            <p:ph type="ctrTitle"/>
          </p:nvPr>
        </p:nvSpPr>
        <p:spPr>
          <a:xfrm>
            <a:off x="557213" y="536575"/>
            <a:ext cx="8008937" cy="2246313"/>
          </a:xfrm>
        </p:spPr>
        <p:txBody>
          <a:bodyPr anchor="b" anchorCtr="0">
            <a:noAutofit/>
          </a:bodyPr>
          <a:lstStyle>
            <a:lvl1pPr>
              <a:defRPr sz="4300" b="1">
                <a:solidFill>
                  <a:schemeClr val="bg1"/>
                </a:solidFill>
                <a:latin typeface="Arial"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557213" y="3646170"/>
            <a:ext cx="7989887" cy="2187702"/>
          </a:xfrm>
        </p:spPr>
        <p:txBody>
          <a:bodyPr>
            <a:noAutofit/>
          </a:bodyPr>
          <a:lstStyle>
            <a:lvl1pPr marL="0" indent="0" algn="l">
              <a:lnSpc>
                <a:spcPct val="110000"/>
              </a:lnSpc>
              <a:buNone/>
              <a:defRPr sz="1600" b="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5" name="Text Placeholder 14"/>
          <p:cNvSpPr>
            <a:spLocks noGrp="1"/>
          </p:cNvSpPr>
          <p:nvPr>
            <p:ph type="body" sz="quarter" idx="11" hasCustomPrompt="1"/>
          </p:nvPr>
        </p:nvSpPr>
        <p:spPr>
          <a:xfrm>
            <a:off x="557213" y="2755011"/>
            <a:ext cx="8008937" cy="635889"/>
          </a:xfrm>
        </p:spPr>
        <p:txBody>
          <a:bodyPr>
            <a:noAutofit/>
          </a:bodyPr>
          <a:lstStyle>
            <a:lvl1pPr>
              <a:lnSpc>
                <a:spcPct val="100000"/>
              </a:lnSpc>
              <a:defRPr sz="4200" b="0">
                <a:solidFill>
                  <a:schemeClr val="bg1"/>
                </a:solidFill>
                <a:latin typeface="Arial" pitchFamily="34" charset="0"/>
                <a:cs typeface="Arial" pitchFamily="34" charset="0"/>
              </a:defRPr>
            </a:lvl1pPr>
          </a:lstStyle>
          <a:p>
            <a:pPr lvl="0"/>
            <a:r>
              <a:rPr lang="en-CA" dirty="0"/>
              <a:t>Click to edit Master subtitle style</a:t>
            </a:r>
          </a:p>
        </p:txBody>
      </p:sp>
    </p:spTree>
    <p:extLst>
      <p:ext uri="{BB962C8B-B14F-4D97-AF65-F5344CB8AC3E}">
        <p14:creationId xmlns:p14="http://schemas.microsoft.com/office/powerpoint/2010/main" val="1098751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5272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 y="934933"/>
            <a:ext cx="8685251" cy="202691"/>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12" name="Footer Placeholder 11"/>
          <p:cNvSpPr>
            <a:spLocks noGrp="1"/>
          </p:cNvSpPr>
          <p:nvPr>
            <p:ph type="ftr" sz="quarter" idx="13"/>
          </p:nvPr>
        </p:nvSpPr>
        <p:spPr>
          <a:xfrm>
            <a:off x="445472" y="6400800"/>
            <a:ext cx="4126528" cy="314326"/>
          </a:xfrm>
          <a:prstGeom prst="rect">
            <a:avLst/>
          </a:prstGeom>
        </p:spPr>
        <p:txBody>
          <a:bodyPr/>
          <a:lstStyle>
            <a:lvl1pPr algn="l">
              <a:defRPr sz="1100" b="0">
                <a:solidFill>
                  <a:schemeClr val="tx1"/>
                </a:solidFill>
              </a:defRPr>
            </a:lvl1pPr>
          </a:lstStyle>
          <a:p>
            <a:r>
              <a:rPr lang="en-US" dirty="0"/>
              <a:t>Insert Presentation Title in Slide Master</a:t>
            </a:r>
          </a:p>
        </p:txBody>
      </p:sp>
      <p:sp>
        <p:nvSpPr>
          <p:cNvPr id="16" name="Content Placeholder 15"/>
          <p:cNvSpPr>
            <a:spLocks noGrp="1"/>
          </p:cNvSpPr>
          <p:nvPr>
            <p:ph sz="quarter" idx="14"/>
          </p:nvPr>
        </p:nvSpPr>
        <p:spPr>
          <a:xfrm>
            <a:off x="457200" y="1243584"/>
            <a:ext cx="8108950" cy="5065522"/>
          </a:xfrm>
        </p:spPr>
        <p:txBody>
          <a:bodyPr/>
          <a:lstStyle>
            <a:lvl1pPr>
              <a:buClr>
                <a:srgbClr val="981E32"/>
              </a:buClr>
              <a:defRPr/>
            </a:lvl1pPr>
            <a:lvl2pPr>
              <a:spcBef>
                <a:spcPts val="0"/>
              </a:spcBef>
              <a:buClr>
                <a:srgbClr val="981E32"/>
              </a:buClr>
              <a:defRPr sz="2200"/>
            </a:lvl2pPr>
            <a:lvl3pPr>
              <a:buClr>
                <a:srgbClr val="981E32"/>
              </a:buClr>
              <a:defRPr/>
            </a:lvl3pPr>
            <a:lvl4pPr>
              <a:buClr>
                <a:srgbClr val="981E32"/>
              </a:buClr>
              <a:defRPr sz="1800"/>
            </a:lvl4pPr>
            <a:lvl5pPr>
              <a:buClr>
                <a:srgbClr val="981E32"/>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503237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5272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 y="934933"/>
            <a:ext cx="8685251" cy="202691"/>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12" name="Footer Placeholder 11"/>
          <p:cNvSpPr>
            <a:spLocks noGrp="1"/>
          </p:cNvSpPr>
          <p:nvPr>
            <p:ph type="ftr" sz="quarter" idx="13"/>
          </p:nvPr>
        </p:nvSpPr>
        <p:spPr>
          <a:xfrm>
            <a:off x="445472" y="6400800"/>
            <a:ext cx="4126528" cy="314326"/>
          </a:xfrm>
          <a:prstGeom prst="rect">
            <a:avLst/>
          </a:prstGeom>
        </p:spPr>
        <p:txBody>
          <a:bodyPr/>
          <a:lstStyle>
            <a:lvl1pPr algn="l">
              <a:defRPr sz="1100" b="0">
                <a:solidFill>
                  <a:schemeClr val="tx1"/>
                </a:solidFill>
              </a:defRPr>
            </a:lvl1pPr>
          </a:lstStyle>
          <a:p>
            <a:r>
              <a:rPr lang="en-US" dirty="0"/>
              <a:t>Insert Presentation Title in Slide Master</a:t>
            </a:r>
          </a:p>
        </p:txBody>
      </p:sp>
    </p:spTree>
    <p:extLst>
      <p:ext uri="{BB962C8B-B14F-4D97-AF65-F5344CB8AC3E}">
        <p14:creationId xmlns:p14="http://schemas.microsoft.com/office/powerpoint/2010/main" val="3503237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5272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 y="934933"/>
            <a:ext cx="8685251" cy="202691"/>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12" name="Footer Placeholder 11"/>
          <p:cNvSpPr>
            <a:spLocks noGrp="1"/>
          </p:cNvSpPr>
          <p:nvPr>
            <p:ph type="ftr" sz="quarter" idx="13"/>
          </p:nvPr>
        </p:nvSpPr>
        <p:spPr>
          <a:xfrm>
            <a:off x="445472" y="6400800"/>
            <a:ext cx="4126528" cy="314326"/>
          </a:xfrm>
          <a:prstGeom prst="rect">
            <a:avLst/>
          </a:prstGeom>
        </p:spPr>
        <p:txBody>
          <a:bodyPr/>
          <a:lstStyle>
            <a:lvl1pPr algn="l">
              <a:defRPr sz="1100" b="0">
                <a:solidFill>
                  <a:schemeClr val="tx1"/>
                </a:solidFill>
              </a:defRPr>
            </a:lvl1pPr>
          </a:lstStyle>
          <a:p>
            <a:r>
              <a:rPr lang="en-US" dirty="0"/>
              <a:t>Insert Presentation Title in Slide Master</a:t>
            </a:r>
          </a:p>
        </p:txBody>
      </p:sp>
      <p:sp>
        <p:nvSpPr>
          <p:cNvPr id="16" name="Content Placeholder 15"/>
          <p:cNvSpPr>
            <a:spLocks noGrp="1"/>
          </p:cNvSpPr>
          <p:nvPr>
            <p:ph sz="quarter" idx="14"/>
          </p:nvPr>
        </p:nvSpPr>
        <p:spPr>
          <a:xfrm>
            <a:off x="457200" y="1243584"/>
            <a:ext cx="3886200" cy="5065522"/>
          </a:xfrm>
        </p:spPr>
        <p:txBody>
          <a:bodyPr/>
          <a:lstStyle>
            <a:lvl1pPr>
              <a:buClr>
                <a:srgbClr val="981E32"/>
              </a:buClr>
              <a:defRPr/>
            </a:lvl1pPr>
            <a:lvl2pPr>
              <a:buClr>
                <a:srgbClr val="981E32"/>
              </a:buClr>
              <a:defRPr/>
            </a:lvl2pPr>
            <a:lvl3pPr>
              <a:buClr>
                <a:srgbClr val="981E32"/>
              </a:buClr>
              <a:defRPr/>
            </a:lvl3pPr>
            <a:lvl4pPr>
              <a:buClr>
                <a:srgbClr val="981E32"/>
              </a:buClr>
              <a:defRPr/>
            </a:lvl4pPr>
            <a:lvl5pPr>
              <a:buClr>
                <a:srgbClr val="981E3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1" name="Content Placeholder 15"/>
          <p:cNvSpPr>
            <a:spLocks noGrp="1"/>
          </p:cNvSpPr>
          <p:nvPr>
            <p:ph sz="quarter" idx="15"/>
          </p:nvPr>
        </p:nvSpPr>
        <p:spPr>
          <a:xfrm>
            <a:off x="4648200" y="1252729"/>
            <a:ext cx="3886200" cy="5065522"/>
          </a:xfrm>
        </p:spPr>
        <p:txBody>
          <a:bodyPr/>
          <a:lstStyle>
            <a:lvl1pPr>
              <a:buClr>
                <a:srgbClr val="981E32"/>
              </a:buClr>
              <a:defRPr/>
            </a:lvl1pPr>
            <a:lvl2pPr>
              <a:buClr>
                <a:srgbClr val="981E32"/>
              </a:buClr>
              <a:defRPr/>
            </a:lvl2pPr>
            <a:lvl3pPr>
              <a:buClr>
                <a:srgbClr val="981E32"/>
              </a:buClr>
              <a:defRPr/>
            </a:lvl3pPr>
            <a:lvl4pPr>
              <a:buClr>
                <a:srgbClr val="981E32"/>
              </a:buClr>
              <a:defRPr/>
            </a:lvl4pPr>
            <a:lvl5pPr>
              <a:buClr>
                <a:srgbClr val="981E3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3503237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line headlin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5272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 y="934933"/>
            <a:ext cx="8685251" cy="202691"/>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5" name="Picture Placeholder 4"/>
          <p:cNvSpPr>
            <a:spLocks noGrp="1"/>
          </p:cNvSpPr>
          <p:nvPr>
            <p:ph type="pic" sz="quarter" idx="15"/>
          </p:nvPr>
        </p:nvSpPr>
        <p:spPr>
          <a:xfrm>
            <a:off x="3646488" y="1252728"/>
            <a:ext cx="2442340" cy="2481072"/>
          </a:xfrm>
        </p:spPr>
        <p:txBody>
          <a:bodyPr/>
          <a:lstStyle/>
          <a:p>
            <a:r>
              <a:rPr lang="en-US" dirty="0"/>
              <a:t>Click icon to add picture</a:t>
            </a:r>
            <a:endParaRPr lang="en-CA" dirty="0"/>
          </a:p>
        </p:txBody>
      </p:sp>
      <p:sp>
        <p:nvSpPr>
          <p:cNvPr id="11" name="Picture Placeholder 4"/>
          <p:cNvSpPr>
            <a:spLocks noGrp="1"/>
          </p:cNvSpPr>
          <p:nvPr>
            <p:ph type="pic" sz="quarter" idx="16"/>
          </p:nvPr>
        </p:nvSpPr>
        <p:spPr>
          <a:xfrm>
            <a:off x="3646488" y="3886200"/>
            <a:ext cx="2442340" cy="2432050"/>
          </a:xfrm>
        </p:spPr>
        <p:txBody>
          <a:bodyPr/>
          <a:lstStyle/>
          <a:p>
            <a:r>
              <a:rPr lang="en-US" dirty="0"/>
              <a:t>Click icon to add picture</a:t>
            </a:r>
            <a:endParaRPr lang="en-CA" dirty="0"/>
          </a:p>
        </p:txBody>
      </p:sp>
      <p:sp>
        <p:nvSpPr>
          <p:cNvPr id="13" name="Picture Placeholder 4"/>
          <p:cNvSpPr>
            <a:spLocks noGrp="1"/>
          </p:cNvSpPr>
          <p:nvPr>
            <p:ph type="pic" sz="quarter" idx="17"/>
          </p:nvPr>
        </p:nvSpPr>
        <p:spPr>
          <a:xfrm>
            <a:off x="6242954" y="1243584"/>
            <a:ext cx="2442340" cy="5065522"/>
          </a:xfrm>
        </p:spPr>
        <p:txBody>
          <a:bodyPr/>
          <a:lstStyle/>
          <a:p>
            <a:r>
              <a:rPr lang="en-US" dirty="0"/>
              <a:t>Click icon to add picture</a:t>
            </a:r>
            <a:endParaRPr lang="en-CA" dirty="0"/>
          </a:p>
        </p:txBody>
      </p:sp>
      <p:sp>
        <p:nvSpPr>
          <p:cNvPr id="3" name="Content Placeholder 2"/>
          <p:cNvSpPr>
            <a:spLocks noGrp="1"/>
          </p:cNvSpPr>
          <p:nvPr>
            <p:ph sz="quarter" idx="18"/>
          </p:nvPr>
        </p:nvSpPr>
        <p:spPr>
          <a:xfrm>
            <a:off x="457200" y="1243584"/>
            <a:ext cx="3013075" cy="50655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4" name="Footer Placeholder 11"/>
          <p:cNvSpPr>
            <a:spLocks noGrp="1"/>
          </p:cNvSpPr>
          <p:nvPr>
            <p:ph type="ftr" sz="quarter" idx="13"/>
          </p:nvPr>
        </p:nvSpPr>
        <p:spPr>
          <a:xfrm>
            <a:off x="445472" y="6400800"/>
            <a:ext cx="4126528" cy="314326"/>
          </a:xfrm>
          <a:prstGeom prst="rect">
            <a:avLst/>
          </a:prstGeom>
        </p:spPr>
        <p:txBody>
          <a:bodyPr/>
          <a:lstStyle>
            <a:lvl1pPr algn="l">
              <a:defRPr sz="1100" b="0">
                <a:solidFill>
                  <a:schemeClr val="tx1"/>
                </a:solidFill>
              </a:defRPr>
            </a:lvl1pPr>
          </a:lstStyle>
          <a:p>
            <a:r>
              <a:rPr lang="en-US" dirty="0"/>
              <a:t>Insert Presentation Title in Slide Master</a:t>
            </a:r>
          </a:p>
        </p:txBody>
      </p:sp>
    </p:spTree>
    <p:extLst>
      <p:ext uri="{BB962C8B-B14F-4D97-AF65-F5344CB8AC3E}">
        <p14:creationId xmlns:p14="http://schemas.microsoft.com/office/powerpoint/2010/main" val="2669646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Chart on righ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5272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 y="934933"/>
            <a:ext cx="8685251" cy="202691"/>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3" name="Chart Placeholder 2"/>
          <p:cNvSpPr>
            <a:spLocks noGrp="1"/>
          </p:cNvSpPr>
          <p:nvPr>
            <p:ph type="chart" sz="quarter" idx="15"/>
          </p:nvPr>
        </p:nvSpPr>
        <p:spPr>
          <a:xfrm>
            <a:off x="6007100" y="1243584"/>
            <a:ext cx="2667000" cy="5065522"/>
          </a:xfrm>
        </p:spPr>
        <p:txBody>
          <a:bodyPr/>
          <a:lstStyle/>
          <a:p>
            <a:r>
              <a:rPr lang="en-US"/>
              <a:t>Click icon to add chart</a:t>
            </a:r>
            <a:endParaRPr lang="en-CA" dirty="0"/>
          </a:p>
        </p:txBody>
      </p:sp>
      <p:sp>
        <p:nvSpPr>
          <p:cNvPr id="5" name="Content Placeholder 4"/>
          <p:cNvSpPr>
            <a:spLocks noGrp="1"/>
          </p:cNvSpPr>
          <p:nvPr>
            <p:ph sz="quarter" idx="16"/>
          </p:nvPr>
        </p:nvSpPr>
        <p:spPr>
          <a:xfrm>
            <a:off x="457200" y="1243584"/>
            <a:ext cx="5484812" cy="50655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11" name="Footer Placeholder 11"/>
          <p:cNvSpPr>
            <a:spLocks noGrp="1"/>
          </p:cNvSpPr>
          <p:nvPr>
            <p:ph type="ftr" sz="quarter" idx="13"/>
          </p:nvPr>
        </p:nvSpPr>
        <p:spPr>
          <a:xfrm>
            <a:off x="445472" y="6400800"/>
            <a:ext cx="4126528" cy="314326"/>
          </a:xfrm>
          <a:prstGeom prst="rect">
            <a:avLst/>
          </a:prstGeom>
        </p:spPr>
        <p:txBody>
          <a:bodyPr/>
          <a:lstStyle>
            <a:lvl1pPr algn="l">
              <a:defRPr sz="1100" b="0">
                <a:solidFill>
                  <a:schemeClr val="tx1"/>
                </a:solidFill>
              </a:defRPr>
            </a:lvl1pPr>
          </a:lstStyle>
          <a:p>
            <a:r>
              <a:rPr lang="en-US" dirty="0"/>
              <a:t>Insert Presentation Title in Slide Master</a:t>
            </a:r>
          </a:p>
        </p:txBody>
      </p:sp>
    </p:spTree>
    <p:extLst>
      <p:ext uri="{BB962C8B-B14F-4D97-AF65-F5344CB8AC3E}">
        <p14:creationId xmlns:p14="http://schemas.microsoft.com/office/powerpoint/2010/main" val="595472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0"/>
            <a:ext cx="9144000" cy="6858000"/>
          </a:xfrm>
        </p:spPr>
        <p:txBody>
          <a:bodyPr lIns="432000"/>
          <a:lstStyle>
            <a:lvl1pPr>
              <a:defRPr b="1" baseline="0">
                <a:solidFill>
                  <a:srgbClr val="FF0000"/>
                </a:solidFill>
              </a:defRPr>
            </a:lvl1pPr>
          </a:lstStyle>
          <a:p>
            <a:r>
              <a:rPr lang="en-CA" dirty="0"/>
              <a:t/>
            </a:r>
            <a:br>
              <a:rPr lang="en-CA" dirty="0"/>
            </a:br>
            <a:r>
              <a:rPr lang="en-CA" dirty="0"/>
              <a:t/>
            </a:r>
            <a:br>
              <a:rPr lang="en-CA" dirty="0"/>
            </a:br>
            <a:r>
              <a:rPr lang="en-CA" dirty="0"/>
              <a:t/>
            </a:r>
            <a:br>
              <a:rPr lang="en-CA" dirty="0"/>
            </a:br>
            <a:r>
              <a:rPr lang="en-CA" dirty="0"/>
              <a:t/>
            </a:r>
            <a:br>
              <a:rPr lang="en-CA" dirty="0"/>
            </a:br>
            <a:r>
              <a:rPr lang="en-CA" dirty="0"/>
              <a:t/>
            </a:r>
            <a:br>
              <a:rPr lang="en-CA" dirty="0"/>
            </a:br>
            <a:r>
              <a:rPr lang="en-CA" dirty="0"/>
              <a:t/>
            </a:r>
            <a:br>
              <a:rPr lang="en-CA" dirty="0"/>
            </a:br>
            <a:r>
              <a:rPr lang="en-CA" dirty="0"/>
              <a:t>***INSTRUCTIONS ON HOW TO APPLY IMAGE MASKING TO SLIDE LAYOUT***</a:t>
            </a:r>
            <a:br>
              <a:rPr lang="en-CA" dirty="0"/>
            </a:br>
            <a:r>
              <a:rPr lang="en-CA" dirty="0"/>
              <a:t>STEP 1: Click icon to insert image</a:t>
            </a:r>
            <a:br>
              <a:rPr lang="en-CA" dirty="0"/>
            </a:br>
            <a:r>
              <a:rPr lang="en-CA" dirty="0"/>
              <a:t>STEP 2: Once image is inserted, right-click image, and choose ‘Send to Back’</a:t>
            </a:r>
          </a:p>
        </p:txBody>
      </p:sp>
      <p:sp>
        <p:nvSpPr>
          <p:cNvPr id="4" name="Title 3"/>
          <p:cNvSpPr>
            <a:spLocks noGrp="1"/>
          </p:cNvSpPr>
          <p:nvPr>
            <p:ph type="title"/>
          </p:nvPr>
        </p:nvSpPr>
        <p:spPr/>
        <p:txBody>
          <a:bodyPr/>
          <a:lstStyle/>
          <a:p>
            <a:r>
              <a:rPr lang="en-US"/>
              <a:t>Click to edit Master title style</a:t>
            </a:r>
            <a:endParaRPr lang="en-CA" dirty="0"/>
          </a:p>
        </p:txBody>
      </p:sp>
    </p:spTree>
    <p:extLst>
      <p:ext uri="{BB962C8B-B14F-4D97-AF65-F5344CB8AC3E}">
        <p14:creationId xmlns:p14="http://schemas.microsoft.com/office/powerpoint/2010/main" val="127691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1822" y="129091"/>
            <a:ext cx="8103570" cy="753033"/>
          </a:xfrm>
          <a:prstGeom prst="rect">
            <a:avLst/>
          </a:prstGeom>
        </p:spPr>
        <p:txBody>
          <a:bodyPr vert="horz" lIns="0" tIns="0" rIns="0" bIns="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365760" y="1243584"/>
            <a:ext cx="8109919" cy="50292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566150" y="6318251"/>
            <a:ext cx="318932" cy="539750"/>
          </a:xfrm>
          <a:prstGeom prst="rect">
            <a:avLst/>
          </a:prstGeom>
        </p:spPr>
        <p:txBody>
          <a:bodyPr vert="horz" lIns="72000" tIns="57600" rIns="72000" bIns="45720" rtlCol="0" anchor="ctr"/>
          <a:lstStyle>
            <a:lvl1pPr algn="l">
              <a:defRPr sz="1100" b="0">
                <a:solidFill>
                  <a:schemeClr val="tx1"/>
                </a:solidFill>
                <a:latin typeface="Arial" pitchFamily="34" charset="0"/>
                <a:cs typeface="Arial" pitchFamily="34" charset="0"/>
              </a:defRPr>
            </a:lvl1pPr>
          </a:lstStyle>
          <a:p>
            <a:fld id="{5BD36294-2849-48A8-8531-5354CF3095D2}" type="slidenum">
              <a:rPr lang="en-US" smtClean="0"/>
              <a:pPr/>
              <a:t>‹#›</a:t>
            </a:fld>
            <a:endParaRPr lang="en-US" dirty="0"/>
          </a:p>
        </p:txBody>
      </p:sp>
      <p:sp>
        <p:nvSpPr>
          <p:cNvPr id="8" name="Footer Placeholder 11"/>
          <p:cNvSpPr>
            <a:spLocks noGrp="1"/>
          </p:cNvSpPr>
          <p:nvPr>
            <p:ph type="ftr" sz="quarter" idx="3"/>
          </p:nvPr>
        </p:nvSpPr>
        <p:spPr>
          <a:xfrm>
            <a:off x="445472" y="6400800"/>
            <a:ext cx="4126528" cy="314326"/>
          </a:xfrm>
          <a:prstGeom prst="rect">
            <a:avLst/>
          </a:prstGeom>
        </p:spPr>
        <p:txBody>
          <a:bodyPr/>
          <a:lstStyle>
            <a:lvl1pPr algn="l">
              <a:defRPr sz="1100" b="0">
                <a:solidFill>
                  <a:schemeClr val="tx1"/>
                </a:solidFill>
              </a:defRPr>
            </a:lvl1pPr>
          </a:lstStyle>
          <a:p>
            <a:r>
              <a:rPr lang="en-US" dirty="0"/>
              <a:t>Insert Presentation Title in Slide Master</a:t>
            </a:r>
          </a:p>
        </p:txBody>
      </p:sp>
    </p:spTree>
    <p:extLst>
      <p:ext uri="{BB962C8B-B14F-4D97-AF65-F5344CB8AC3E}">
        <p14:creationId xmlns:p14="http://schemas.microsoft.com/office/powerpoint/2010/main" val="481531331"/>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75" r:id="rId3"/>
    <p:sldLayoutId id="2147483674" r:id="rId4"/>
    <p:sldLayoutId id="2147483671" r:id="rId5"/>
    <p:sldLayoutId id="2147483672" r:id="rId6"/>
    <p:sldLayoutId id="2147483673" r:id="rId7"/>
  </p:sldLayoutIdLst>
  <p:hf hdr="0" dt="0"/>
  <p:txStyles>
    <p:titleStyle>
      <a:lvl1pPr algn="l" defTabSz="914400" rtl="0" eaLnBrk="1" latinLnBrk="0" hangingPunct="1">
        <a:spcBef>
          <a:spcPct val="0"/>
        </a:spcBef>
        <a:buNone/>
        <a:defRPr sz="2400" b="1" kern="1200">
          <a:solidFill>
            <a:schemeClr val="bg2"/>
          </a:solidFill>
          <a:latin typeface="Arial" pitchFamily="34" charset="0"/>
          <a:ea typeface="+mj-ea"/>
          <a:cs typeface="Arial" pitchFamily="34" charset="0"/>
        </a:defRPr>
      </a:lvl1pPr>
    </p:titleStyle>
    <p:bodyStyle>
      <a:lvl1pPr marL="0" indent="0" algn="l" defTabSz="914400" rtl="0" eaLnBrk="1" latinLnBrk="0" hangingPunct="1">
        <a:lnSpc>
          <a:spcPct val="120000"/>
        </a:lnSpc>
        <a:spcBef>
          <a:spcPts val="0"/>
        </a:spcBef>
        <a:spcAft>
          <a:spcPts val="300"/>
        </a:spcAft>
        <a:buClr>
          <a:schemeClr val="tx1"/>
        </a:buClr>
        <a:buFont typeface="Arial" pitchFamily="34" charset="0"/>
        <a:buNone/>
        <a:defRPr sz="2400" b="0" kern="1200" baseline="0">
          <a:solidFill>
            <a:schemeClr val="tx1"/>
          </a:solidFill>
          <a:latin typeface="Arial" pitchFamily="34" charset="0"/>
          <a:ea typeface="+mn-ea"/>
          <a:cs typeface="Arial" pitchFamily="34" charset="0"/>
        </a:defRPr>
      </a:lvl1pPr>
      <a:lvl2pPr marL="457200" indent="-223838" algn="l" defTabSz="914400" rtl="0" eaLnBrk="1" latinLnBrk="0" hangingPunct="1">
        <a:lnSpc>
          <a:spcPct val="120000"/>
        </a:lnSpc>
        <a:spcBef>
          <a:spcPts val="0"/>
        </a:spcBef>
        <a:spcAft>
          <a:spcPts val="0"/>
        </a:spcAft>
        <a:buClr>
          <a:schemeClr val="bg2"/>
        </a:buClr>
        <a:buSzPct val="100000"/>
        <a:buFont typeface="Arial" pitchFamily="34" charset="0"/>
        <a:buChar char="•"/>
        <a:defRPr sz="2200" kern="1200">
          <a:solidFill>
            <a:schemeClr val="tx1"/>
          </a:solidFill>
          <a:latin typeface="Arial" pitchFamily="34" charset="0"/>
          <a:ea typeface="+mn-ea"/>
          <a:cs typeface="Arial" pitchFamily="34" charset="0"/>
        </a:defRPr>
      </a:lvl2pPr>
      <a:lvl3pPr marL="690563" indent="-233363" algn="l" defTabSz="914400" rtl="0" eaLnBrk="1" latinLnBrk="0" hangingPunct="1">
        <a:lnSpc>
          <a:spcPct val="120000"/>
        </a:lnSpc>
        <a:spcBef>
          <a:spcPts val="0"/>
        </a:spcBef>
        <a:buClr>
          <a:schemeClr val="bg2"/>
        </a:buClr>
        <a:buSzPct val="100000"/>
        <a:buFont typeface="Arial" pitchFamily="34" charset="0"/>
        <a:buChar char="-"/>
        <a:defRPr sz="2000" kern="1200">
          <a:solidFill>
            <a:schemeClr val="tx1"/>
          </a:solidFill>
          <a:latin typeface="Arial" pitchFamily="34" charset="0"/>
          <a:ea typeface="+mn-ea"/>
          <a:cs typeface="Arial" pitchFamily="34" charset="0"/>
        </a:defRPr>
      </a:lvl3pPr>
      <a:lvl4pPr marL="914400" indent="-223838" algn="l" defTabSz="914400" rtl="0" eaLnBrk="1" latinLnBrk="0" hangingPunct="1">
        <a:lnSpc>
          <a:spcPct val="120000"/>
        </a:lnSpc>
        <a:spcBef>
          <a:spcPts val="0"/>
        </a:spcBef>
        <a:buClr>
          <a:schemeClr val="bg2"/>
        </a:buClr>
        <a:buSzPct val="100000"/>
        <a:buFont typeface="Arial" pitchFamily="34" charset="0"/>
        <a:buChar char="•"/>
        <a:defRPr sz="1800" kern="1200">
          <a:solidFill>
            <a:schemeClr val="tx1"/>
          </a:solidFill>
          <a:latin typeface="Arial" pitchFamily="34" charset="0"/>
          <a:ea typeface="+mn-ea"/>
          <a:cs typeface="Arial" pitchFamily="34" charset="0"/>
        </a:defRPr>
      </a:lvl4pPr>
      <a:lvl5pPr marL="1152000" indent="-180000" algn="l" defTabSz="914400" rtl="0" eaLnBrk="1" latinLnBrk="0" hangingPunct="1">
        <a:lnSpc>
          <a:spcPct val="120000"/>
        </a:lnSpc>
        <a:spcBef>
          <a:spcPts val="0"/>
        </a:spcBef>
        <a:buClr>
          <a:schemeClr val="bg2"/>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frib.msu.edu/events/2019/napac19/ieee-short-courses.html#bea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frib.msu.edu/events/2019/napac19/ieee-short-courses.html#engineering" TargetMode="External"/><Relationship Id="rId4" Type="http://schemas.openxmlformats.org/officeDocument/2006/relationships/hyperlink" Target="https://www.frib.msu.edu/events/2019/napac19/ieee-short-courses.html#injectors"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lstStyle/>
          <a:p>
            <a:r>
              <a:rPr lang="en-CA" dirty="0"/>
              <a:t>NAPAC 2019</a:t>
            </a:r>
            <a:br>
              <a:rPr lang="en-CA" dirty="0"/>
            </a:br>
            <a:r>
              <a:rPr lang="en-CA" dirty="0"/>
              <a:t>Student Program</a:t>
            </a:r>
          </a:p>
        </p:txBody>
      </p:sp>
      <p:sp>
        <p:nvSpPr>
          <p:cNvPr id="6" name="Subtitle 5"/>
          <p:cNvSpPr>
            <a:spLocks noGrp="1"/>
          </p:cNvSpPr>
          <p:nvPr>
            <p:ph type="subTitle" idx="1"/>
          </p:nvPr>
        </p:nvSpPr>
        <p:spPr>
          <a:xfrm>
            <a:off x="642765" y="3581400"/>
            <a:ext cx="7989887" cy="1044702"/>
          </a:xfrm>
        </p:spPr>
        <p:txBody>
          <a:bodyPr/>
          <a:lstStyle/>
          <a:p>
            <a:r>
              <a:rPr lang="en-CA" dirty="0"/>
              <a:t>Alysson Gold, Steve Lund</a:t>
            </a:r>
          </a:p>
          <a:p>
            <a:r>
              <a:rPr lang="en-CA" dirty="0"/>
              <a:t>June 14</a:t>
            </a:r>
            <a:r>
              <a:rPr lang="en-CA" baseline="30000" dirty="0"/>
              <a:t>th</a:t>
            </a:r>
            <a:r>
              <a:rPr lang="en-CA" dirty="0"/>
              <a:t>, 2019</a:t>
            </a:r>
          </a:p>
          <a:p>
            <a:r>
              <a:rPr lang="en-CA" dirty="0"/>
              <a:t>NAPAC 2019 SPCC Meeting #3</a:t>
            </a:r>
          </a:p>
        </p:txBody>
      </p:sp>
      <p:sp>
        <p:nvSpPr>
          <p:cNvPr id="3" name="TextBox 2"/>
          <p:cNvSpPr txBox="1"/>
          <p:nvPr/>
        </p:nvSpPr>
        <p:spPr>
          <a:xfrm>
            <a:off x="3724102" y="6658502"/>
            <a:ext cx="184666" cy="369332"/>
          </a:xfrm>
          <a:prstGeom prst="rect">
            <a:avLst/>
          </a:prstGeom>
          <a:noFill/>
        </p:spPr>
        <p:txBody>
          <a:bodyPr wrap="none" rtlCol="0">
            <a:spAutoFit/>
          </a:bodyPr>
          <a:lstStyle/>
          <a:p>
            <a:endParaRPr lang="en-US" dirty="0"/>
          </a:p>
        </p:txBody>
      </p:sp>
      <p:sp>
        <p:nvSpPr>
          <p:cNvPr id="2" name="Rectangle 1"/>
          <p:cNvSpPr/>
          <p:nvPr/>
        </p:nvSpPr>
        <p:spPr>
          <a:xfrm>
            <a:off x="557213" y="2929404"/>
            <a:ext cx="6921500" cy="523220"/>
          </a:xfrm>
          <a:prstGeom prst="rect">
            <a:avLst/>
          </a:prstGeom>
        </p:spPr>
        <p:txBody>
          <a:bodyPr wrap="square">
            <a:spAutoFit/>
          </a:bodyPr>
          <a:lstStyle/>
          <a:p>
            <a:r>
              <a:rPr lang="en-CA" sz="2800" dirty="0">
                <a:solidFill>
                  <a:schemeClr val="bg1"/>
                </a:solidFill>
              </a:rPr>
              <a:t>Student </a:t>
            </a:r>
            <a:r>
              <a:rPr lang="en-CA" sz="2800" dirty="0" smtClean="0">
                <a:solidFill>
                  <a:schemeClr val="bg1"/>
                </a:solidFill>
              </a:rPr>
              <a:t>Tutorials &amp; Short Courses</a:t>
            </a:r>
            <a:endParaRPr lang="en-US" sz="2800" dirty="0">
              <a:solidFill>
                <a:schemeClr val="bg1"/>
              </a:solidFill>
            </a:endParaRPr>
          </a:p>
        </p:txBody>
      </p:sp>
    </p:spTree>
    <p:extLst>
      <p:ext uri="{BB962C8B-B14F-4D97-AF65-F5344CB8AC3E}">
        <p14:creationId xmlns:p14="http://schemas.microsoft.com/office/powerpoint/2010/main" val="1803776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2</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a:t>Tutorials: Brief Review</a:t>
            </a:r>
          </a:p>
        </p:txBody>
      </p:sp>
      <p:sp>
        <p:nvSpPr>
          <p:cNvPr id="4" name="TextBox 3">
            <a:extLst>
              <a:ext uri="{FF2B5EF4-FFF2-40B4-BE49-F238E27FC236}">
                <a16:creationId xmlns:a16="http://schemas.microsoft.com/office/drawing/2014/main" xmlns="" id="{B110458A-D120-4F89-A42D-1F1C4102BA28}"/>
              </a:ext>
            </a:extLst>
          </p:cNvPr>
          <p:cNvSpPr txBox="1"/>
          <p:nvPr/>
        </p:nvSpPr>
        <p:spPr>
          <a:xfrm>
            <a:off x="451822" y="1618735"/>
            <a:ext cx="7805770" cy="5632311"/>
          </a:xfrm>
          <a:prstGeom prst="rect">
            <a:avLst/>
          </a:prstGeom>
          <a:noFill/>
        </p:spPr>
        <p:txBody>
          <a:bodyPr wrap="square" rtlCol="0">
            <a:spAutoFit/>
          </a:bodyPr>
          <a:lstStyle/>
          <a:p>
            <a:pPr marL="342900" indent="-342900">
              <a:buFont typeface="Arial" panose="020B0604020202020204" pitchFamily="34" charset="0"/>
              <a:buChar char="•"/>
            </a:pPr>
            <a:r>
              <a:rPr lang="en-US" sz="2400" dirty="0"/>
              <a:t>Held in parallel with first morning session</a:t>
            </a:r>
          </a:p>
          <a:p>
            <a:pPr marL="800100" lvl="1" indent="-342900">
              <a:buClr>
                <a:srgbClr val="C00000"/>
              </a:buClr>
              <a:buFont typeface="Calibri" panose="020F0502020204030204" pitchFamily="34" charset="0"/>
              <a:buChar char="‒"/>
            </a:pPr>
            <a:r>
              <a:rPr lang="en-US" sz="2400" dirty="0"/>
              <a:t>8:30am – 10:00am</a:t>
            </a:r>
          </a:p>
          <a:p>
            <a:pPr marL="800100" lvl="1" indent="-342900">
              <a:buClr>
                <a:srgbClr val="C00000"/>
              </a:buClr>
              <a:buFont typeface="Calibri" panose="020F0502020204030204" pitchFamily="34" charset="0"/>
              <a:buChar char="‒"/>
            </a:pPr>
            <a:endParaRPr lang="en-US" sz="2400" dirty="0"/>
          </a:p>
          <a:p>
            <a:pPr marL="342900" indent="-342900">
              <a:buFont typeface="Arial" panose="020B0604020202020204" pitchFamily="34" charset="0"/>
              <a:buChar char="•"/>
            </a:pPr>
            <a:r>
              <a:rPr lang="en-US" sz="2400" dirty="0"/>
              <a:t>Objectives</a:t>
            </a:r>
          </a:p>
          <a:p>
            <a:pPr marL="800100" lvl="1" indent="-342900">
              <a:buClr>
                <a:srgbClr val="C00000"/>
              </a:buClr>
              <a:buFont typeface="Calibri" panose="020F0502020204030204" pitchFamily="34" charset="0"/>
              <a:buChar char="‒"/>
            </a:pPr>
            <a:r>
              <a:rPr lang="en-US" sz="2400" dirty="0">
                <a:solidFill>
                  <a:srgbClr val="000000"/>
                </a:solidFill>
              </a:rPr>
              <a:t>Provide necessary background (fundamental physics + context) for participants to engage in material presented at NAPAC</a:t>
            </a:r>
          </a:p>
          <a:p>
            <a:pPr marL="800100" lvl="1" indent="-342900">
              <a:buClr>
                <a:srgbClr val="C00000"/>
              </a:buClr>
              <a:buFont typeface="Calibri" panose="020F0502020204030204" pitchFamily="34" charset="0"/>
              <a:buChar char="‒"/>
            </a:pPr>
            <a:r>
              <a:rPr lang="en-US" sz="2400" dirty="0">
                <a:solidFill>
                  <a:srgbClr val="000000"/>
                </a:solidFill>
              </a:rPr>
              <a:t>Enable and motivate students and new members to the field to participate broadly in the conference</a:t>
            </a:r>
          </a:p>
          <a:p>
            <a:pPr marL="800100" lvl="1" indent="-342900">
              <a:buClr>
                <a:srgbClr val="C00000"/>
              </a:buClr>
              <a:buFont typeface="Calibri" panose="020F0502020204030204" pitchFamily="34" charset="0"/>
              <a:buChar char="‒"/>
            </a:pPr>
            <a:endParaRPr lang="en-US" sz="2400" dirty="0"/>
          </a:p>
          <a:p>
            <a:pPr marL="342900" indent="-342900">
              <a:buFont typeface="Arial" panose="020B0604020202020204" pitchFamily="34" charset="0"/>
              <a:buChar char="•"/>
            </a:pPr>
            <a:r>
              <a:rPr lang="en-US" sz="2400" dirty="0"/>
              <a:t>Strong connection between plenary lectures and tutorials</a:t>
            </a:r>
          </a:p>
          <a:p>
            <a:pPr marL="342900" indent="-342900">
              <a:buClr>
                <a:srgbClr val="C00000"/>
              </a:buClr>
              <a:buFont typeface="Calibri" panose="020F0502020204030204" pitchFamily="34" charset="0"/>
              <a:buChar char="‒"/>
            </a:pPr>
            <a:endParaRPr lang="en-US" sz="2400" dirty="0">
              <a:solidFill>
                <a:srgbClr val="000000"/>
              </a:solidFill>
            </a:endParaRPr>
          </a:p>
          <a:p>
            <a:pPr marL="800100" lvl="1" indent="-342900">
              <a:buClr>
                <a:srgbClr val="C00000"/>
              </a:buClr>
              <a:buFont typeface="Calibri" panose="020F0502020204030204" pitchFamily="34" charset="0"/>
              <a:buChar char="‒"/>
            </a:pPr>
            <a:endParaRPr lang="en-US" sz="2400" dirty="0">
              <a:solidFill>
                <a:srgbClr val="000000"/>
              </a:solidFill>
            </a:endParaRP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3337258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3</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a:t>Proposed Tutorial Topics</a:t>
            </a:r>
          </a:p>
        </p:txBody>
      </p:sp>
      <p:graphicFrame>
        <p:nvGraphicFramePr>
          <p:cNvPr id="3" name="Table 2">
            <a:extLst>
              <a:ext uri="{FF2B5EF4-FFF2-40B4-BE49-F238E27FC236}">
                <a16:creationId xmlns:a16="http://schemas.microsoft.com/office/drawing/2014/main" xmlns="" id="{A3CD9B4B-CEED-418D-8A46-5EAEFA131DCC}"/>
              </a:ext>
            </a:extLst>
          </p:cNvPr>
          <p:cNvGraphicFramePr>
            <a:graphicFrameLocks noGrp="1"/>
          </p:cNvGraphicFramePr>
          <p:nvPr>
            <p:extLst>
              <p:ext uri="{D42A27DB-BD31-4B8C-83A1-F6EECF244321}">
                <p14:modId xmlns:p14="http://schemas.microsoft.com/office/powerpoint/2010/main" val="1098070205"/>
              </p:ext>
            </p:extLst>
          </p:nvPr>
        </p:nvGraphicFramePr>
        <p:xfrm>
          <a:off x="451822" y="1470321"/>
          <a:ext cx="8117632" cy="5406050"/>
        </p:xfrm>
        <a:graphic>
          <a:graphicData uri="http://schemas.openxmlformats.org/drawingml/2006/table">
            <a:tbl>
              <a:tblPr/>
              <a:tblGrid>
                <a:gridCol w="1596273">
                  <a:extLst>
                    <a:ext uri="{9D8B030D-6E8A-4147-A177-3AD203B41FA5}">
                      <a16:colId xmlns:a16="http://schemas.microsoft.com/office/drawing/2014/main" xmlns="" val="3679938007"/>
                    </a:ext>
                  </a:extLst>
                </a:gridCol>
                <a:gridCol w="4652552">
                  <a:extLst>
                    <a:ext uri="{9D8B030D-6E8A-4147-A177-3AD203B41FA5}">
                      <a16:colId xmlns:a16="http://schemas.microsoft.com/office/drawing/2014/main" xmlns="" val="1099197190"/>
                    </a:ext>
                  </a:extLst>
                </a:gridCol>
                <a:gridCol w="1868807">
                  <a:extLst>
                    <a:ext uri="{9D8B030D-6E8A-4147-A177-3AD203B41FA5}">
                      <a16:colId xmlns:a16="http://schemas.microsoft.com/office/drawing/2014/main" xmlns="" val="3705320832"/>
                    </a:ext>
                  </a:extLst>
                </a:gridCol>
              </a:tblGrid>
              <a:tr h="100872">
                <a:tc>
                  <a:txBody>
                    <a:bodyPr/>
                    <a:lstStyle/>
                    <a:p>
                      <a:pPr algn="ctr" rtl="0" fontAlgn="ctr"/>
                      <a:r>
                        <a:rPr lang="en-US" sz="1400" b="1" dirty="0">
                          <a:solidFill>
                            <a:srgbClr val="FFFFFF"/>
                          </a:solidFill>
                          <a:effectLst/>
                          <a:latin typeface="Nunito"/>
                        </a:rPr>
                        <a:t>Tutorial</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26A69A"/>
                    </a:solidFill>
                  </a:tcPr>
                </a:tc>
                <a:tc>
                  <a:txBody>
                    <a:bodyPr/>
                    <a:lstStyle/>
                    <a:p>
                      <a:pPr algn="ctr" rtl="0" fontAlgn="b"/>
                      <a:r>
                        <a:rPr lang="en-US" sz="1400" b="1">
                          <a:solidFill>
                            <a:srgbClr val="FFFFFF"/>
                          </a:solidFill>
                          <a:effectLst/>
                          <a:latin typeface="Nunito"/>
                        </a:rPr>
                        <a:t>Brief Description</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26A69A"/>
                    </a:solidFill>
                  </a:tcPr>
                </a:tc>
                <a:tc>
                  <a:txBody>
                    <a:bodyPr/>
                    <a:lstStyle/>
                    <a:p>
                      <a:pPr algn="ctr" rtl="0" fontAlgn="ctr"/>
                      <a:r>
                        <a:rPr lang="en-US" sz="1400" b="1">
                          <a:solidFill>
                            <a:srgbClr val="FFFFFF"/>
                          </a:solidFill>
                          <a:effectLst/>
                          <a:latin typeface="Nunito"/>
                        </a:rPr>
                        <a:t>Potential Speakers</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26A69A"/>
                    </a:solidFill>
                  </a:tcPr>
                </a:tc>
                <a:extLst>
                  <a:ext uri="{0D108BD9-81ED-4DB2-BD59-A6C34878D82A}">
                    <a16:rowId xmlns:a16="http://schemas.microsoft.com/office/drawing/2014/main" xmlns="" val="1061023306"/>
                  </a:ext>
                </a:extLst>
              </a:tr>
              <a:tr h="706105">
                <a:tc>
                  <a:txBody>
                    <a:bodyPr/>
                    <a:lstStyle/>
                    <a:p>
                      <a:pPr algn="ctr" rtl="0" fontAlgn="ctr"/>
                      <a:r>
                        <a:rPr lang="en-CA" sz="1400" b="0" dirty="0">
                          <a:effectLst/>
                          <a:latin typeface="Nunito"/>
                        </a:rPr>
                        <a:t>Applications of Accelerator SRF Research to New Technologies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rtl="0" fontAlgn="b"/>
                      <a:r>
                        <a:rPr lang="en-CA" sz="1400" b="0" dirty="0">
                          <a:effectLst/>
                          <a:latin typeface="Nunito"/>
                        </a:rPr>
                        <a:t>A primer for </a:t>
                      </a:r>
                      <a:r>
                        <a:rPr lang="en-CA" sz="1400" b="0" dirty="0" err="1">
                          <a:effectLst/>
                          <a:latin typeface="Nunito"/>
                        </a:rPr>
                        <a:t>Romanenko's</a:t>
                      </a:r>
                      <a:r>
                        <a:rPr lang="en-CA" sz="1400" b="0" dirty="0">
                          <a:effectLst/>
                          <a:latin typeface="Nunito"/>
                        </a:rPr>
                        <a:t> plenary on SRF for quantum computing. Ideally, it would provide context into qubits (or whatever type of quantum computing is being addressed in the plenary), how they work and why SRF is important to their operation. The talk should provide students with a basic understanding of the specific SRF concepts relevant to the plenary, including how they are applied in accelerators today.</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US" sz="1400" b="0">
                          <a:effectLst/>
                          <a:latin typeface="Nunito"/>
                        </a:rPr>
                        <a:t>Romanenko (FNAL)</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3387512601"/>
                  </a:ext>
                </a:extLst>
              </a:tr>
              <a:tr h="360258">
                <a:tc>
                  <a:txBody>
                    <a:bodyPr/>
                    <a:lstStyle/>
                    <a:p>
                      <a:pPr algn="ctr" rtl="0" fontAlgn="ctr"/>
                      <a:r>
                        <a:rPr lang="en-US" sz="1400" b="0">
                          <a:effectLst/>
                          <a:latin typeface="Nunito"/>
                        </a:rPr>
                        <a:t>Compact Light Sources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rtl="0" fontAlgn="b"/>
                      <a:r>
                        <a:rPr lang="en-CA" sz="1400" b="0">
                          <a:effectLst/>
                          <a:latin typeface="Nunito"/>
                        </a:rPr>
                        <a:t>Overview of the physics of compact light sources (inverse Compton scattering, etc.) and the unique design and engineering challenges, including developing products which can be used in academic and industry labs.</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algn="ctr" rtl="0" fontAlgn="ctr"/>
                      <a:r>
                        <a:rPr lang="en-US" sz="1400" b="0">
                          <a:effectLst/>
                          <a:latin typeface="Nunito"/>
                        </a:rPr>
                        <a:t>Graves (ASU)</a:t>
                      </a:r>
                      <a:br>
                        <a:rPr lang="en-US" sz="1400" b="0">
                          <a:effectLst/>
                          <a:latin typeface="Nunito"/>
                        </a:rPr>
                      </a:br>
                      <a:r>
                        <a:rPr lang="en-US" sz="1400" b="0">
                          <a:effectLst/>
                          <a:latin typeface="Nunito"/>
                        </a:rPr>
                        <a:t>Ruth (SLAC)</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extLst>
                  <a:ext uri="{0D108BD9-81ED-4DB2-BD59-A6C34878D82A}">
                    <a16:rowId xmlns:a16="http://schemas.microsoft.com/office/drawing/2014/main" xmlns="" val="1178624833"/>
                  </a:ext>
                </a:extLst>
              </a:tr>
              <a:tr h="360258">
                <a:tc>
                  <a:txBody>
                    <a:bodyPr/>
                    <a:lstStyle/>
                    <a:p>
                      <a:pPr algn="ctr" rtl="0" fontAlgn="ctr"/>
                      <a:r>
                        <a:rPr lang="en-US" sz="1400" b="0">
                          <a:effectLst/>
                          <a:latin typeface="Nunito"/>
                        </a:rPr>
                        <a:t>Cryo-Engineering</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rtl="0" fontAlgn="b"/>
                      <a:r>
                        <a:rPr lang="en-CA" sz="1400" b="0" dirty="0">
                          <a:effectLst/>
                          <a:latin typeface="Nunito"/>
                        </a:rPr>
                        <a:t>Introduction to how the cryogenic systems work and specific challenges of cryo-engineering for accelerators (cryogenics, vacuum, mechanical vibrations, controls, etc.).</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US" sz="1400" b="0">
                          <a:effectLst/>
                          <a:latin typeface="Nunito"/>
                        </a:rPr>
                        <a:t>Peterson (SLAC) </a:t>
                      </a:r>
                      <a:br>
                        <a:rPr lang="en-US" sz="1400" b="0">
                          <a:effectLst/>
                          <a:latin typeface="Nunito"/>
                        </a:rPr>
                      </a:br>
                      <a:r>
                        <a:rPr lang="en-US" sz="1400" b="0">
                          <a:effectLst/>
                          <a:latin typeface="Nunito"/>
                        </a:rPr>
                        <a:t>Wu (FNAL) </a:t>
                      </a:r>
                      <a:br>
                        <a:rPr lang="en-US" sz="1400" b="0">
                          <a:effectLst/>
                          <a:latin typeface="Nunito"/>
                        </a:rPr>
                      </a:br>
                      <a:r>
                        <a:rPr lang="en-US" sz="1400" b="0">
                          <a:effectLst/>
                          <a:latin typeface="Nunito"/>
                        </a:rPr>
                        <a:t>Daly (JLAB) </a:t>
                      </a:r>
                      <a:br>
                        <a:rPr lang="en-US" sz="1400" b="0">
                          <a:effectLst/>
                          <a:latin typeface="Nunito"/>
                        </a:rPr>
                      </a:br>
                      <a:r>
                        <a:rPr lang="en-US" sz="1400" b="0">
                          <a:effectLst/>
                          <a:latin typeface="Nunito"/>
                        </a:rPr>
                        <a:t>Prebble (JLAB)</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3234920227"/>
                  </a:ext>
                </a:extLst>
              </a:tr>
              <a:tr h="706105">
                <a:tc>
                  <a:txBody>
                    <a:bodyPr/>
                    <a:lstStyle/>
                    <a:p>
                      <a:pPr algn="ctr" rtl="0" fontAlgn="ctr"/>
                      <a:r>
                        <a:rPr lang="en-US" sz="1400" b="0" dirty="0">
                          <a:effectLst/>
                          <a:latin typeface="Nunito"/>
                        </a:rPr>
                        <a:t>Feedback Systems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rtl="0" fontAlgn="b"/>
                      <a:r>
                        <a:rPr lang="en-CA" sz="1400" b="0" dirty="0">
                          <a:effectLst/>
                          <a:latin typeface="Nunito"/>
                        </a:rPr>
                        <a:t>Brief review of basic controls and how a feedback system works, followed by overview of how they are used in stabilizing beam dynamics. Ideally would also discuss the beam physics involved including the time-scales and how they result in challenging requirements on the control system. Recent progress and potential applications in stabilizing future, higher intensity beams (including technical challenges which would need to be overcome).</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algn="ctr" rtl="0" fontAlgn="ctr"/>
                      <a:r>
                        <a:rPr lang="en-US" sz="1400" b="0" dirty="0">
                          <a:effectLst/>
                          <a:latin typeface="Nunito"/>
                        </a:rPr>
                        <a:t/>
                      </a:r>
                      <a:br>
                        <a:rPr lang="en-US" sz="1400" b="0" dirty="0">
                          <a:effectLst/>
                          <a:latin typeface="Nunito"/>
                        </a:rPr>
                      </a:br>
                      <a:r>
                        <a:rPr lang="en-US" sz="1400" b="0" dirty="0" err="1">
                          <a:effectLst/>
                          <a:latin typeface="Nunito"/>
                        </a:rPr>
                        <a:t>Teytelman</a:t>
                      </a:r>
                      <a:r>
                        <a:rPr lang="en-US" sz="1400" b="0" dirty="0">
                          <a:effectLst/>
                          <a:latin typeface="Nunito"/>
                        </a:rPr>
                        <a:t> (</a:t>
                      </a:r>
                      <a:r>
                        <a:rPr lang="en-US" sz="1400" b="0" dirty="0" err="1">
                          <a:effectLst/>
                          <a:latin typeface="Nunito"/>
                        </a:rPr>
                        <a:t>Dimtel</a:t>
                      </a:r>
                      <a:r>
                        <a:rPr lang="en-US" sz="1400" b="0" dirty="0">
                          <a:effectLst/>
                          <a:latin typeface="Nunito"/>
                        </a:rPr>
                        <a:t>)</a:t>
                      </a:r>
                      <a:br>
                        <a:rPr lang="en-US" sz="1400" b="0" dirty="0">
                          <a:effectLst/>
                          <a:latin typeface="Nunito"/>
                        </a:rPr>
                      </a:br>
                      <a:r>
                        <a:rPr lang="en-US" sz="1400" b="0" dirty="0">
                          <a:effectLst/>
                          <a:latin typeface="Nunito"/>
                        </a:rPr>
                        <a:t>Fox (Stanford)</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extLst>
                  <a:ext uri="{0D108BD9-81ED-4DB2-BD59-A6C34878D82A}">
                    <a16:rowId xmlns:a16="http://schemas.microsoft.com/office/drawing/2014/main" xmlns="" val="3573583882"/>
                  </a:ext>
                </a:extLst>
              </a:tr>
            </a:tbl>
          </a:graphicData>
        </a:graphic>
      </p:graphicFrame>
    </p:spTree>
    <p:extLst>
      <p:ext uri="{BB962C8B-B14F-4D97-AF65-F5344CB8AC3E}">
        <p14:creationId xmlns:p14="http://schemas.microsoft.com/office/powerpoint/2010/main" val="3297916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4</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a:t>Proposed Tutorial Topics</a:t>
            </a:r>
          </a:p>
        </p:txBody>
      </p:sp>
      <p:graphicFrame>
        <p:nvGraphicFramePr>
          <p:cNvPr id="3" name="Table 2">
            <a:extLst>
              <a:ext uri="{FF2B5EF4-FFF2-40B4-BE49-F238E27FC236}">
                <a16:creationId xmlns:a16="http://schemas.microsoft.com/office/drawing/2014/main" xmlns="" id="{A3CD9B4B-CEED-418D-8A46-5EAEFA131DCC}"/>
              </a:ext>
            </a:extLst>
          </p:cNvPr>
          <p:cNvGraphicFramePr>
            <a:graphicFrameLocks noGrp="1"/>
          </p:cNvGraphicFramePr>
          <p:nvPr>
            <p:extLst>
              <p:ext uri="{D42A27DB-BD31-4B8C-83A1-F6EECF244321}">
                <p14:modId xmlns:p14="http://schemas.microsoft.com/office/powerpoint/2010/main" val="1155505630"/>
              </p:ext>
            </p:extLst>
          </p:nvPr>
        </p:nvGraphicFramePr>
        <p:xfrm>
          <a:off x="451822" y="1470321"/>
          <a:ext cx="8117632" cy="4581429"/>
        </p:xfrm>
        <a:graphic>
          <a:graphicData uri="http://schemas.openxmlformats.org/drawingml/2006/table">
            <a:tbl>
              <a:tblPr/>
              <a:tblGrid>
                <a:gridCol w="1596273">
                  <a:extLst>
                    <a:ext uri="{9D8B030D-6E8A-4147-A177-3AD203B41FA5}">
                      <a16:colId xmlns:a16="http://schemas.microsoft.com/office/drawing/2014/main" xmlns="" val="3679938007"/>
                    </a:ext>
                  </a:extLst>
                </a:gridCol>
                <a:gridCol w="4652552">
                  <a:extLst>
                    <a:ext uri="{9D8B030D-6E8A-4147-A177-3AD203B41FA5}">
                      <a16:colId xmlns:a16="http://schemas.microsoft.com/office/drawing/2014/main" xmlns="" val="1099197190"/>
                    </a:ext>
                  </a:extLst>
                </a:gridCol>
                <a:gridCol w="1868807">
                  <a:extLst>
                    <a:ext uri="{9D8B030D-6E8A-4147-A177-3AD203B41FA5}">
                      <a16:colId xmlns:a16="http://schemas.microsoft.com/office/drawing/2014/main" xmlns="" val="3705320832"/>
                    </a:ext>
                  </a:extLst>
                </a:gridCol>
              </a:tblGrid>
              <a:tr h="100872">
                <a:tc>
                  <a:txBody>
                    <a:bodyPr/>
                    <a:lstStyle/>
                    <a:p>
                      <a:pPr algn="ctr" rtl="0" fontAlgn="ctr"/>
                      <a:r>
                        <a:rPr lang="en-US" sz="1400" b="1" dirty="0">
                          <a:solidFill>
                            <a:srgbClr val="FFFFFF"/>
                          </a:solidFill>
                          <a:effectLst/>
                          <a:latin typeface="Nunito"/>
                        </a:rPr>
                        <a:t>Tutorial</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26A69A"/>
                    </a:solidFill>
                  </a:tcPr>
                </a:tc>
                <a:tc>
                  <a:txBody>
                    <a:bodyPr/>
                    <a:lstStyle/>
                    <a:p>
                      <a:pPr algn="ctr" rtl="0" fontAlgn="b"/>
                      <a:r>
                        <a:rPr lang="en-US" sz="1400" b="1">
                          <a:solidFill>
                            <a:srgbClr val="FFFFFF"/>
                          </a:solidFill>
                          <a:effectLst/>
                          <a:latin typeface="Nunito"/>
                        </a:rPr>
                        <a:t>Brief Description</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26A69A"/>
                    </a:solidFill>
                  </a:tcPr>
                </a:tc>
                <a:tc>
                  <a:txBody>
                    <a:bodyPr/>
                    <a:lstStyle/>
                    <a:p>
                      <a:pPr algn="ctr" rtl="0" fontAlgn="ctr"/>
                      <a:r>
                        <a:rPr lang="en-US" sz="1400" b="1">
                          <a:solidFill>
                            <a:srgbClr val="FFFFFF"/>
                          </a:solidFill>
                          <a:effectLst/>
                          <a:latin typeface="Nunito"/>
                        </a:rPr>
                        <a:t>Potential Speakers</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26A69A"/>
                    </a:solidFill>
                  </a:tcPr>
                </a:tc>
                <a:extLst>
                  <a:ext uri="{0D108BD9-81ED-4DB2-BD59-A6C34878D82A}">
                    <a16:rowId xmlns:a16="http://schemas.microsoft.com/office/drawing/2014/main" xmlns="" val="1061023306"/>
                  </a:ext>
                </a:extLst>
              </a:tr>
              <a:tr h="360258">
                <a:tc>
                  <a:txBody>
                    <a:bodyPr/>
                    <a:lstStyle/>
                    <a:p>
                      <a:pPr algn="ctr" rtl="0" fontAlgn="ctr"/>
                      <a:r>
                        <a:rPr lang="en-US" sz="1400" b="0" dirty="0">
                          <a:effectLst/>
                          <a:latin typeface="Nunito"/>
                        </a:rPr>
                        <a:t>Future Colliders: Physics and Applications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rtl="0" fontAlgn="b"/>
                      <a:r>
                        <a:rPr lang="en-CA" sz="1400" b="0" dirty="0">
                          <a:effectLst/>
                          <a:latin typeface="Nunito"/>
                        </a:rPr>
                        <a:t>Physics case for a collider, mapping the physics to specific requirements of the accelerator, perhaps highlighting unmet challenges that the future generation of accelerator physicists will need to address.</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US" sz="1400" b="0" dirty="0" err="1">
                          <a:effectLst/>
                          <a:latin typeface="Nunito"/>
                        </a:rPr>
                        <a:t>Seryi</a:t>
                      </a:r>
                      <a:r>
                        <a:rPr lang="en-US" sz="1400" b="0" dirty="0">
                          <a:effectLst/>
                          <a:latin typeface="Nunito"/>
                        </a:rPr>
                        <a:t> (JLAB)</a:t>
                      </a:r>
                      <a:br>
                        <a:rPr lang="en-US" sz="1400" b="0" dirty="0">
                          <a:effectLst/>
                          <a:latin typeface="Nunito"/>
                        </a:rPr>
                      </a:br>
                      <a:r>
                        <a:rPr lang="en-US" sz="1400" b="0" dirty="0" err="1">
                          <a:effectLst/>
                          <a:latin typeface="Nunito"/>
                        </a:rPr>
                        <a:t>Arkani</a:t>
                      </a:r>
                      <a:r>
                        <a:rPr lang="en-US" sz="1400" b="0" dirty="0">
                          <a:effectLst/>
                          <a:latin typeface="Nunito"/>
                        </a:rPr>
                        <a:t>-Hamed (Princeton)</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578254252"/>
                  </a:ext>
                </a:extLst>
              </a:tr>
              <a:tr h="360258">
                <a:tc>
                  <a:txBody>
                    <a:bodyPr/>
                    <a:lstStyle/>
                    <a:p>
                      <a:pPr algn="ctr" rtl="0" fontAlgn="ctr"/>
                      <a:r>
                        <a:rPr lang="en-US" sz="1400" b="0" dirty="0">
                          <a:effectLst/>
                          <a:latin typeface="Nunito"/>
                        </a:rPr>
                        <a:t>Future of FELs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rtl="0" fontAlgn="b"/>
                      <a:r>
                        <a:rPr lang="en-CA" sz="1400" b="0" dirty="0">
                          <a:effectLst/>
                          <a:latin typeface="Nunito"/>
                        </a:rPr>
                        <a:t>Recent advances in FEL physics, including attosecond pulses and TW power levels. Discussion of both the accelerator physics and experimental methods which enabled these advances and potential applications.</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algn="ctr" rtl="0" fontAlgn="ctr"/>
                      <a:r>
                        <a:rPr lang="it-IT" sz="1400" b="0" dirty="0">
                          <a:effectLst/>
                          <a:latin typeface="Nunito"/>
                        </a:rPr>
                        <a:t>A. Marinelli (SLAC)</a:t>
                      </a:r>
                      <a:br>
                        <a:rPr lang="it-IT" sz="1400" b="0" dirty="0">
                          <a:effectLst/>
                          <a:latin typeface="Nunito"/>
                        </a:rPr>
                      </a:br>
                      <a:r>
                        <a:rPr lang="it-IT" sz="1400" b="0" dirty="0">
                          <a:effectLst/>
                          <a:latin typeface="Nunito"/>
                        </a:rPr>
                        <a:t>S. Li (SLAC) </a:t>
                      </a:r>
                      <a:br>
                        <a:rPr lang="it-IT" sz="1400" b="0" dirty="0">
                          <a:effectLst/>
                          <a:latin typeface="Nunito"/>
                        </a:rPr>
                      </a:br>
                      <a:r>
                        <a:rPr lang="it-IT" sz="1400" b="0" dirty="0">
                          <a:effectLst/>
                          <a:latin typeface="Nunito"/>
                        </a:rPr>
                        <a:t>J. MacArthur (SLAC)</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extLst>
                  <a:ext uri="{0D108BD9-81ED-4DB2-BD59-A6C34878D82A}">
                    <a16:rowId xmlns:a16="http://schemas.microsoft.com/office/drawing/2014/main" xmlns="" val="3764746081"/>
                  </a:ext>
                </a:extLst>
              </a:tr>
              <a:tr h="187334">
                <a:tc>
                  <a:txBody>
                    <a:bodyPr/>
                    <a:lstStyle/>
                    <a:p>
                      <a:pPr algn="ctr" rtl="0" fontAlgn="ctr"/>
                      <a:r>
                        <a:rPr lang="en-US" sz="1400" b="0">
                          <a:effectLst/>
                          <a:latin typeface="Nunito"/>
                        </a:rPr>
                        <a:t>LLRF Systems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rtl="0" fontAlgn="b"/>
                      <a:r>
                        <a:rPr lang="en-CA" sz="1400" b="0" dirty="0">
                          <a:effectLst/>
                          <a:latin typeface="Nunito"/>
                        </a:rPr>
                        <a:t>Introduction to low-level RF systems: why we need them, how they work and recent advances in the field.</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US" sz="1400" b="0">
                          <a:effectLst/>
                          <a:latin typeface="Nunito"/>
                        </a:rPr>
                        <a:t>Doolittle (LBNL)</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747093627"/>
                  </a:ext>
                </a:extLst>
              </a:tr>
              <a:tr h="273796">
                <a:tc>
                  <a:txBody>
                    <a:bodyPr/>
                    <a:lstStyle/>
                    <a:p>
                      <a:pPr algn="ctr" rtl="0" fontAlgn="ctr"/>
                      <a:r>
                        <a:rPr lang="en-US" sz="1400" b="0" dirty="0">
                          <a:effectLst/>
                          <a:latin typeface="Nunito"/>
                        </a:rPr>
                        <a:t>Machine Learning and Accelerators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rtl="0" fontAlgn="b"/>
                      <a:r>
                        <a:rPr lang="en-CA" sz="1400" b="0" dirty="0">
                          <a:effectLst/>
                          <a:latin typeface="Nunito"/>
                        </a:rPr>
                        <a:t>Introduction to machine learning concepts with examples from accelerator physics demonstrating the impact of these techniques in recent years.</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algn="ctr" rtl="0" fontAlgn="ctr"/>
                      <a:r>
                        <a:rPr lang="en-US" sz="1400" b="0" dirty="0">
                          <a:effectLst/>
                          <a:latin typeface="Nunito"/>
                        </a:rPr>
                        <a:t>Tomin (XFEL)</a:t>
                      </a:r>
                      <a:br>
                        <a:rPr lang="en-US" sz="1400" b="0" dirty="0">
                          <a:effectLst/>
                          <a:latin typeface="Nunito"/>
                        </a:rPr>
                      </a:br>
                      <a:r>
                        <a:rPr lang="en-US" sz="1400" b="0" dirty="0" err="1">
                          <a:effectLst/>
                          <a:latin typeface="Nunito"/>
                        </a:rPr>
                        <a:t>Neveu</a:t>
                      </a:r>
                      <a:r>
                        <a:rPr lang="en-US" sz="1400" b="0" dirty="0">
                          <a:effectLst/>
                          <a:latin typeface="Nunito"/>
                        </a:rPr>
                        <a:t> (SLAC)</a:t>
                      </a:r>
                      <a:br>
                        <a:rPr lang="en-US" sz="1400" b="0" dirty="0">
                          <a:effectLst/>
                          <a:latin typeface="Nunito"/>
                        </a:rPr>
                      </a:br>
                      <a:r>
                        <a:rPr lang="en-US" sz="1400" b="0" dirty="0">
                          <a:effectLst/>
                          <a:latin typeface="Nunito"/>
                        </a:rPr>
                        <a:t>Edelen (SLAC)</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extLst>
                  <a:ext uri="{0D108BD9-81ED-4DB2-BD59-A6C34878D82A}">
                    <a16:rowId xmlns:a16="http://schemas.microsoft.com/office/drawing/2014/main" xmlns="" val="992519380"/>
                  </a:ext>
                </a:extLst>
              </a:tr>
              <a:tr h="273796">
                <a:tc>
                  <a:txBody>
                    <a:bodyPr/>
                    <a:lstStyle/>
                    <a:p>
                      <a:pPr algn="ctr" rtl="0" fontAlgn="ctr"/>
                      <a:r>
                        <a:rPr lang="en-US" sz="1400" b="0">
                          <a:effectLst/>
                          <a:latin typeface="Nunito"/>
                        </a:rPr>
                        <a:t>MBA Light Sources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rtl="0" fontAlgn="b"/>
                      <a:r>
                        <a:rPr lang="en-CA" sz="1400" b="0" dirty="0">
                          <a:effectLst/>
                          <a:latin typeface="Nunito"/>
                        </a:rPr>
                        <a:t>Physics and engineering of MBA lattices</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US" sz="1400" b="0" dirty="0">
                          <a:effectLst/>
                          <a:latin typeface="Nunito"/>
                        </a:rPr>
                        <a:t>Lindberg (ANL)</a:t>
                      </a:r>
                      <a:br>
                        <a:rPr lang="en-US" sz="1400" b="0" dirty="0">
                          <a:effectLst/>
                          <a:latin typeface="Nunito"/>
                        </a:rPr>
                      </a:br>
                      <a:r>
                        <a:rPr lang="en-US" sz="1400" b="0" dirty="0">
                          <a:effectLst/>
                          <a:latin typeface="Nunito"/>
                        </a:rPr>
                        <a:t>Wang (BNL)</a:t>
                      </a:r>
                      <a:br>
                        <a:rPr lang="en-US" sz="1400" b="0" dirty="0">
                          <a:effectLst/>
                          <a:latin typeface="Nunito"/>
                        </a:rPr>
                      </a:br>
                      <a:r>
                        <a:rPr lang="en-US" sz="1400" b="0" dirty="0">
                          <a:effectLst/>
                          <a:latin typeface="Nunito"/>
                        </a:rPr>
                        <a:t>Liu (LNLS)</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3189356324"/>
                  </a:ext>
                </a:extLst>
              </a:tr>
              <a:tr h="360258">
                <a:tc>
                  <a:txBody>
                    <a:bodyPr/>
                    <a:lstStyle/>
                    <a:p>
                      <a:pPr algn="ctr" rtl="0" fontAlgn="ctr"/>
                      <a:r>
                        <a:rPr lang="en-US" sz="1400" b="0">
                          <a:effectLst/>
                          <a:latin typeface="Nunito"/>
                        </a:rPr>
                        <a:t>Plasma Accelerators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rtl="0" fontAlgn="b"/>
                      <a:r>
                        <a:rPr lang="en-CA" sz="1400" b="0" dirty="0">
                          <a:effectLst/>
                          <a:latin typeface="Nunito"/>
                        </a:rPr>
                        <a:t>Discussion of what is required for plasma accelerator to meet the demands of their potential applications, where we are in meeting these requirements today and potential solutions to be explore in the future.</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tc>
                  <a:txBody>
                    <a:bodyPr/>
                    <a:lstStyle/>
                    <a:p>
                      <a:pPr algn="ctr" rtl="0" fontAlgn="ctr"/>
                      <a:r>
                        <a:rPr lang="en-US" sz="1400" b="0" dirty="0">
                          <a:effectLst/>
                          <a:latin typeface="Nunito"/>
                        </a:rPr>
                        <a:t>Gessner (CERN)</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DDF2F0"/>
                    </a:solidFill>
                  </a:tcPr>
                </a:tc>
                <a:extLst>
                  <a:ext uri="{0D108BD9-81ED-4DB2-BD59-A6C34878D82A}">
                    <a16:rowId xmlns:a16="http://schemas.microsoft.com/office/drawing/2014/main" xmlns="" val="1985312377"/>
                  </a:ext>
                </a:extLst>
              </a:tr>
            </a:tbl>
          </a:graphicData>
        </a:graphic>
      </p:graphicFrame>
    </p:spTree>
    <p:extLst>
      <p:ext uri="{BB962C8B-B14F-4D97-AF65-F5344CB8AC3E}">
        <p14:creationId xmlns:p14="http://schemas.microsoft.com/office/powerpoint/2010/main" val="4198456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5</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a:t>Proposed Tutorial Topics</a:t>
            </a:r>
          </a:p>
        </p:txBody>
      </p:sp>
      <p:graphicFrame>
        <p:nvGraphicFramePr>
          <p:cNvPr id="3" name="Table 2">
            <a:extLst>
              <a:ext uri="{FF2B5EF4-FFF2-40B4-BE49-F238E27FC236}">
                <a16:creationId xmlns:a16="http://schemas.microsoft.com/office/drawing/2014/main" xmlns="" id="{A3CD9B4B-CEED-418D-8A46-5EAEFA131DCC}"/>
              </a:ext>
            </a:extLst>
          </p:cNvPr>
          <p:cNvGraphicFramePr>
            <a:graphicFrameLocks noGrp="1"/>
          </p:cNvGraphicFramePr>
          <p:nvPr>
            <p:extLst>
              <p:ext uri="{D42A27DB-BD31-4B8C-83A1-F6EECF244321}">
                <p14:modId xmlns:p14="http://schemas.microsoft.com/office/powerpoint/2010/main" val="939215512"/>
              </p:ext>
            </p:extLst>
          </p:nvPr>
        </p:nvGraphicFramePr>
        <p:xfrm>
          <a:off x="451822" y="1470321"/>
          <a:ext cx="8117632" cy="2603549"/>
        </p:xfrm>
        <a:graphic>
          <a:graphicData uri="http://schemas.openxmlformats.org/drawingml/2006/table">
            <a:tbl>
              <a:tblPr/>
              <a:tblGrid>
                <a:gridCol w="1596273">
                  <a:extLst>
                    <a:ext uri="{9D8B030D-6E8A-4147-A177-3AD203B41FA5}">
                      <a16:colId xmlns:a16="http://schemas.microsoft.com/office/drawing/2014/main" xmlns="" val="3679938007"/>
                    </a:ext>
                  </a:extLst>
                </a:gridCol>
                <a:gridCol w="4652552">
                  <a:extLst>
                    <a:ext uri="{9D8B030D-6E8A-4147-A177-3AD203B41FA5}">
                      <a16:colId xmlns:a16="http://schemas.microsoft.com/office/drawing/2014/main" xmlns="" val="1099197190"/>
                    </a:ext>
                  </a:extLst>
                </a:gridCol>
                <a:gridCol w="1868807">
                  <a:extLst>
                    <a:ext uri="{9D8B030D-6E8A-4147-A177-3AD203B41FA5}">
                      <a16:colId xmlns:a16="http://schemas.microsoft.com/office/drawing/2014/main" xmlns="" val="3705320832"/>
                    </a:ext>
                  </a:extLst>
                </a:gridCol>
              </a:tblGrid>
              <a:tr h="100872">
                <a:tc>
                  <a:txBody>
                    <a:bodyPr/>
                    <a:lstStyle/>
                    <a:p>
                      <a:pPr algn="ctr" rtl="0" fontAlgn="ctr"/>
                      <a:r>
                        <a:rPr lang="en-US" sz="1400" b="1" dirty="0">
                          <a:solidFill>
                            <a:srgbClr val="FFFFFF"/>
                          </a:solidFill>
                          <a:effectLst/>
                          <a:latin typeface="Nunito"/>
                        </a:rPr>
                        <a:t>Tutorial</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26A69A"/>
                    </a:solidFill>
                  </a:tcPr>
                </a:tc>
                <a:tc>
                  <a:txBody>
                    <a:bodyPr/>
                    <a:lstStyle/>
                    <a:p>
                      <a:pPr algn="ctr" rtl="0" fontAlgn="b"/>
                      <a:r>
                        <a:rPr lang="en-US" sz="1400" b="1">
                          <a:solidFill>
                            <a:srgbClr val="FFFFFF"/>
                          </a:solidFill>
                          <a:effectLst/>
                          <a:latin typeface="Nunito"/>
                        </a:rPr>
                        <a:t>Brief Description</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26A69A"/>
                    </a:solidFill>
                  </a:tcPr>
                </a:tc>
                <a:tc>
                  <a:txBody>
                    <a:bodyPr/>
                    <a:lstStyle/>
                    <a:p>
                      <a:pPr algn="ctr" rtl="0" fontAlgn="ctr"/>
                      <a:r>
                        <a:rPr lang="en-US" sz="1400" b="1">
                          <a:solidFill>
                            <a:srgbClr val="FFFFFF"/>
                          </a:solidFill>
                          <a:effectLst/>
                          <a:latin typeface="Nunito"/>
                        </a:rPr>
                        <a:t>Potential Speakers</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26A69A"/>
                    </a:solidFill>
                  </a:tcPr>
                </a:tc>
                <a:extLst>
                  <a:ext uri="{0D108BD9-81ED-4DB2-BD59-A6C34878D82A}">
                    <a16:rowId xmlns:a16="http://schemas.microsoft.com/office/drawing/2014/main" xmlns="" val="1061023306"/>
                  </a:ext>
                </a:extLst>
              </a:tr>
              <a:tr h="360258">
                <a:tc>
                  <a:txBody>
                    <a:bodyPr/>
                    <a:lstStyle/>
                    <a:p>
                      <a:pPr algn="ctr" rtl="0" fontAlgn="ctr"/>
                      <a:r>
                        <a:rPr lang="en-CA" sz="1400" b="0" dirty="0">
                          <a:effectLst/>
                          <a:latin typeface="Nunito"/>
                        </a:rPr>
                        <a:t>Precise Beam Physics Through Diagnostics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rtl="0" fontAlgn="b"/>
                      <a:r>
                        <a:rPr lang="en-CA" sz="1400" b="0" dirty="0">
                          <a:effectLst/>
                          <a:latin typeface="Nunito"/>
                        </a:rPr>
                        <a:t>Motivation for sophisticated beam measurements (diffraction-limited light sources and operation above collective instability thresholds), recent developments in diagnostics and novel concepts for the future.</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US" sz="1400" b="0" dirty="0" err="1">
                          <a:effectLst/>
                          <a:latin typeface="Nunito"/>
                        </a:rPr>
                        <a:t>Podobedov</a:t>
                      </a:r>
                      <a:r>
                        <a:rPr lang="en-US" sz="1400" b="0" dirty="0">
                          <a:effectLst/>
                          <a:latin typeface="Nunito"/>
                        </a:rPr>
                        <a:t> (BNL)</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3316823285"/>
                  </a:ext>
                </a:extLst>
              </a:tr>
              <a:tr h="619644">
                <a:tc>
                  <a:txBody>
                    <a:bodyPr/>
                    <a:lstStyle/>
                    <a:p>
                      <a:pPr algn="ctr" rtl="0" fontAlgn="ctr"/>
                      <a:r>
                        <a:rPr lang="en-CA" sz="1400" b="0" dirty="0">
                          <a:effectLst/>
                          <a:latin typeface="Nunito"/>
                        </a:rPr>
                        <a:t>Rare Ion Beams and Accelerator Applications in Nuclear Physics</a:t>
                      </a:r>
                    </a:p>
                  </a:txBody>
                  <a:tcPr marL="10808" marR="10808" marT="7205" marB="7205" anchor="ctr">
                    <a:lnL w="7620" cap="flat" cmpd="sng" algn="ctr">
                      <a:solidFill>
                        <a:srgbClr val="000000"/>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F2F0"/>
                    </a:solidFill>
                  </a:tcPr>
                </a:tc>
                <a:tc>
                  <a:txBody>
                    <a:bodyPr/>
                    <a:lstStyle/>
                    <a:p>
                      <a:pPr rtl="0" fontAlgn="b"/>
                      <a:r>
                        <a:rPr lang="en-CA" sz="1400" b="0">
                          <a:effectLst/>
                          <a:latin typeface="Nunito"/>
                        </a:rPr>
                        <a:t>Brief introduction to nuclear physics and motivation for accelerators in enabling basic research in nuclear science. Discussion of the challenges in accelerating rare ion beams compared to electron and proton beams. Possibly a brief discussion of industry applications in nuclear physics as well, including radio-isotope production and accelerator driven fission?</a:t>
                      </a:r>
                    </a:p>
                  </a:txBody>
                  <a:tcPr marL="10808" marR="10808" marT="7205" marB="7205" anchor="b">
                    <a:lnL w="7620" cap="flat" cmpd="sng" algn="ctr">
                      <a:solidFill>
                        <a:srgbClr val="CCCCCC"/>
                      </a:solidFill>
                      <a:prstDash val="solid"/>
                      <a:round/>
                      <a:headEnd type="none" w="med" len="med"/>
                      <a:tailEnd type="none" w="med" len="med"/>
                    </a:lnL>
                    <a:lnR w="7620" cap="flat" cmpd="sng" algn="ctr">
                      <a:solidFill>
                        <a:srgbClr val="CCCCCC"/>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F2F0"/>
                    </a:solidFill>
                  </a:tcPr>
                </a:tc>
                <a:tc>
                  <a:txBody>
                    <a:bodyPr/>
                    <a:lstStyle/>
                    <a:p>
                      <a:pPr algn="ctr" rtl="0" fontAlgn="ctr"/>
                      <a:r>
                        <a:rPr lang="en-US" sz="1400" b="0" dirty="0">
                          <a:effectLst/>
                          <a:latin typeface="Nunito"/>
                        </a:rPr>
                        <a:t>T. </a:t>
                      </a:r>
                      <a:r>
                        <a:rPr lang="en-US" sz="1400" b="0" dirty="0" err="1">
                          <a:effectLst/>
                          <a:latin typeface="Nunito"/>
                        </a:rPr>
                        <a:t>Glashmacher</a:t>
                      </a:r>
                      <a:r>
                        <a:rPr lang="en-US" sz="1400" b="0" dirty="0">
                          <a:effectLst/>
                          <a:latin typeface="Nunito"/>
                        </a:rPr>
                        <a:t> (MSU)</a:t>
                      </a:r>
                    </a:p>
                  </a:txBody>
                  <a:tcPr marL="10808" marR="10808" marT="7205" marB="7205" anchor="ctr">
                    <a:lnL w="7620" cap="flat" cmpd="sng" algn="ctr">
                      <a:solidFill>
                        <a:srgbClr val="CCCCCC"/>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CCCCCC"/>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DDF2F0"/>
                    </a:solidFill>
                  </a:tcPr>
                </a:tc>
                <a:extLst>
                  <a:ext uri="{0D108BD9-81ED-4DB2-BD59-A6C34878D82A}">
                    <a16:rowId xmlns:a16="http://schemas.microsoft.com/office/drawing/2014/main" xmlns="" val="3941535888"/>
                  </a:ext>
                </a:extLst>
              </a:tr>
            </a:tbl>
          </a:graphicData>
        </a:graphic>
      </p:graphicFrame>
    </p:spTree>
    <p:extLst>
      <p:ext uri="{BB962C8B-B14F-4D97-AF65-F5344CB8AC3E}">
        <p14:creationId xmlns:p14="http://schemas.microsoft.com/office/powerpoint/2010/main" val="973669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6</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a:t>Feedback on Proposed Topics</a:t>
            </a:r>
          </a:p>
        </p:txBody>
      </p:sp>
      <p:sp>
        <p:nvSpPr>
          <p:cNvPr id="3" name="TextBox 2">
            <a:extLst>
              <a:ext uri="{FF2B5EF4-FFF2-40B4-BE49-F238E27FC236}">
                <a16:creationId xmlns:a16="http://schemas.microsoft.com/office/drawing/2014/main" xmlns="" id="{5718192E-AA43-455F-A782-26BDD7D5243A}"/>
              </a:ext>
            </a:extLst>
          </p:cNvPr>
          <p:cNvSpPr txBox="1"/>
          <p:nvPr/>
        </p:nvSpPr>
        <p:spPr>
          <a:xfrm>
            <a:off x="451822" y="1618735"/>
            <a:ext cx="6126998" cy="461665"/>
          </a:xfrm>
          <a:prstGeom prst="rect">
            <a:avLst/>
          </a:prstGeom>
          <a:noFill/>
        </p:spPr>
        <p:txBody>
          <a:bodyPr wrap="none" rtlCol="0">
            <a:spAutoFit/>
          </a:bodyPr>
          <a:lstStyle/>
          <a:p>
            <a:pPr marL="342900" indent="-342900">
              <a:buFont typeface="Arial" panose="020B0604020202020204" pitchFamily="34" charset="0"/>
              <a:buChar char="•"/>
            </a:pPr>
            <a:r>
              <a:rPr lang="en-US" sz="2400" dirty="0"/>
              <a:t>5 responses to request a few weeks ago:</a:t>
            </a:r>
          </a:p>
        </p:txBody>
      </p:sp>
      <p:pic>
        <p:nvPicPr>
          <p:cNvPr id="1026" name="Picture 2" descr="Forms response chart. Question title: Topics: please pick your top 5 choices. Number of responses: .">
            <a:extLst>
              <a:ext uri="{FF2B5EF4-FFF2-40B4-BE49-F238E27FC236}">
                <a16:creationId xmlns:a16="http://schemas.microsoft.com/office/drawing/2014/main" xmlns="" id="{11217FF1-B9F0-4ED8-A53A-23132D1F02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021"/>
          <a:stretch/>
        </p:blipFill>
        <p:spPr bwMode="auto">
          <a:xfrm>
            <a:off x="-83976" y="2435287"/>
            <a:ext cx="9144000" cy="369634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87575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7</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a:t>Proposed Tutorials Based on Feedback</a:t>
            </a:r>
          </a:p>
        </p:txBody>
      </p:sp>
      <p:sp>
        <p:nvSpPr>
          <p:cNvPr id="3" name="TextBox 2">
            <a:extLst>
              <a:ext uri="{FF2B5EF4-FFF2-40B4-BE49-F238E27FC236}">
                <a16:creationId xmlns:a16="http://schemas.microsoft.com/office/drawing/2014/main" xmlns="" id="{5718192E-AA43-455F-A782-26BDD7D5243A}"/>
              </a:ext>
            </a:extLst>
          </p:cNvPr>
          <p:cNvSpPr txBox="1"/>
          <p:nvPr/>
        </p:nvSpPr>
        <p:spPr>
          <a:xfrm>
            <a:off x="451822" y="1618735"/>
            <a:ext cx="8318816" cy="2923877"/>
          </a:xfrm>
          <a:prstGeom prst="rect">
            <a:avLst/>
          </a:prstGeom>
          <a:noFill/>
        </p:spPr>
        <p:txBody>
          <a:bodyPr wrap="none" rtlCol="0">
            <a:spAutoFit/>
          </a:bodyPr>
          <a:lstStyle/>
          <a:p>
            <a:r>
              <a:rPr lang="en-US" sz="2400" dirty="0"/>
              <a:t>Top Choices (4 tutorials total):</a:t>
            </a:r>
          </a:p>
          <a:p>
            <a:pPr marL="800100" lvl="1" indent="-342900">
              <a:buFont typeface="Arial" panose="020B0604020202020204" pitchFamily="34" charset="0"/>
              <a:buChar char="•"/>
            </a:pPr>
            <a:r>
              <a:rPr lang="en-CA" sz="2000" dirty="0"/>
              <a:t>Applications of Accelerator SRF Research to New Technologies</a:t>
            </a:r>
          </a:p>
          <a:p>
            <a:pPr marL="1257300" lvl="2" indent="-342900">
              <a:buFont typeface="Arial" panose="020B0604020202020204" pitchFamily="34" charset="0"/>
              <a:buChar char="•"/>
            </a:pPr>
            <a:r>
              <a:rPr lang="en-CA" sz="2000" dirty="0" err="1"/>
              <a:t>Romanenko</a:t>
            </a:r>
            <a:r>
              <a:rPr lang="en-CA" sz="2000" dirty="0"/>
              <a:t>, FNAL </a:t>
            </a:r>
          </a:p>
          <a:p>
            <a:pPr marL="800100" lvl="1" indent="-342900">
              <a:buFont typeface="Arial" panose="020B0604020202020204" pitchFamily="34" charset="0"/>
              <a:buChar char="•"/>
            </a:pPr>
            <a:r>
              <a:rPr lang="en-CA" sz="2000" dirty="0"/>
              <a:t>Precise Beam Physics Through Diagnostics</a:t>
            </a:r>
          </a:p>
          <a:p>
            <a:pPr marL="1257300" lvl="2" indent="-342900">
              <a:buFont typeface="Arial" panose="020B0604020202020204" pitchFamily="34" charset="0"/>
              <a:buChar char="•"/>
            </a:pPr>
            <a:r>
              <a:rPr lang="en-CA" sz="2000" dirty="0" err="1"/>
              <a:t>Podobedov</a:t>
            </a:r>
            <a:r>
              <a:rPr lang="en-CA" sz="2000" dirty="0"/>
              <a:t>, BNL</a:t>
            </a:r>
          </a:p>
          <a:p>
            <a:pPr marL="800100" lvl="1" indent="-342900">
              <a:buFont typeface="Arial" panose="020B0604020202020204" pitchFamily="34" charset="0"/>
              <a:buChar char="•"/>
            </a:pPr>
            <a:r>
              <a:rPr lang="en-CA" sz="2000" dirty="0"/>
              <a:t>Rare Ion Beams and Accelerator Applications in Nuclear Physics</a:t>
            </a:r>
          </a:p>
          <a:p>
            <a:pPr marL="1257300" lvl="2" indent="-342900">
              <a:buFont typeface="Arial" panose="020B0604020202020204" pitchFamily="34" charset="0"/>
              <a:buChar char="•"/>
            </a:pPr>
            <a:r>
              <a:rPr lang="en-CA" sz="2000" dirty="0" err="1"/>
              <a:t>Glashmacher</a:t>
            </a:r>
            <a:r>
              <a:rPr lang="en-CA" sz="2000" dirty="0"/>
              <a:t>, MSU</a:t>
            </a:r>
          </a:p>
          <a:p>
            <a:pPr marL="800100" lvl="1" indent="-342900">
              <a:buFont typeface="Arial" panose="020B0604020202020204" pitchFamily="34" charset="0"/>
              <a:buChar char="•"/>
            </a:pPr>
            <a:r>
              <a:rPr lang="en-CA" sz="2000" dirty="0"/>
              <a:t>Machine Learning and Accelerators</a:t>
            </a:r>
          </a:p>
          <a:p>
            <a:pPr marL="1257300" lvl="2" indent="-342900">
              <a:buFont typeface="Arial" panose="020B0604020202020204" pitchFamily="34" charset="0"/>
              <a:buChar char="•"/>
            </a:pPr>
            <a:r>
              <a:rPr lang="en-CA" sz="2000" dirty="0"/>
              <a:t>Edelen, SLAC</a:t>
            </a:r>
          </a:p>
        </p:txBody>
      </p:sp>
      <p:sp>
        <p:nvSpPr>
          <p:cNvPr id="6" name="TextBox 5">
            <a:extLst>
              <a:ext uri="{FF2B5EF4-FFF2-40B4-BE49-F238E27FC236}">
                <a16:creationId xmlns:a16="http://schemas.microsoft.com/office/drawing/2014/main" xmlns="" id="{D49BB202-3A5B-4165-B2C2-57DA970CBFC7}"/>
              </a:ext>
            </a:extLst>
          </p:cNvPr>
          <p:cNvSpPr txBox="1"/>
          <p:nvPr/>
        </p:nvSpPr>
        <p:spPr>
          <a:xfrm>
            <a:off x="349579" y="4695012"/>
            <a:ext cx="3223959" cy="1692771"/>
          </a:xfrm>
          <a:prstGeom prst="rect">
            <a:avLst/>
          </a:prstGeom>
          <a:noFill/>
        </p:spPr>
        <p:txBody>
          <a:bodyPr wrap="none" rtlCol="0">
            <a:spAutoFit/>
          </a:bodyPr>
          <a:lstStyle/>
          <a:p>
            <a:r>
              <a:rPr lang="en-US" sz="2400" dirty="0"/>
              <a:t>Back-up:</a:t>
            </a:r>
          </a:p>
          <a:p>
            <a:pPr marL="800100" lvl="1" indent="-342900">
              <a:buFont typeface="Arial" panose="020B0604020202020204" pitchFamily="34" charset="0"/>
              <a:buChar char="•"/>
            </a:pPr>
            <a:r>
              <a:rPr lang="en-CA" sz="2000" dirty="0"/>
              <a:t>Cryo-Engineering</a:t>
            </a:r>
          </a:p>
          <a:p>
            <a:pPr marL="1257300" lvl="2" indent="-342900">
              <a:buFont typeface="Arial" panose="020B0604020202020204" pitchFamily="34" charset="0"/>
              <a:buChar char="•"/>
            </a:pPr>
            <a:r>
              <a:rPr lang="en-CA" sz="2000" dirty="0"/>
              <a:t>Wu, FNAL</a:t>
            </a:r>
          </a:p>
          <a:p>
            <a:pPr marL="800100" lvl="1" indent="-342900">
              <a:buFont typeface="Arial" panose="020B0604020202020204" pitchFamily="34" charset="0"/>
              <a:buChar char="•"/>
            </a:pPr>
            <a:r>
              <a:rPr lang="en-CA" sz="2000" dirty="0"/>
              <a:t>Future of FELs</a:t>
            </a:r>
          </a:p>
          <a:p>
            <a:pPr marL="1257300" lvl="2" indent="-342900">
              <a:buFont typeface="Arial" panose="020B0604020202020204" pitchFamily="34" charset="0"/>
              <a:buChar char="•"/>
            </a:pPr>
            <a:r>
              <a:rPr lang="en-CA" sz="2000" dirty="0"/>
              <a:t>Marinelli, SLAC</a:t>
            </a:r>
          </a:p>
        </p:txBody>
      </p:sp>
      <p:sp>
        <p:nvSpPr>
          <p:cNvPr id="4" name="TextBox 3">
            <a:extLst>
              <a:ext uri="{FF2B5EF4-FFF2-40B4-BE49-F238E27FC236}">
                <a16:creationId xmlns:a16="http://schemas.microsoft.com/office/drawing/2014/main" xmlns="" id="{0F11182B-DBAE-4DD5-8D35-285B8A3EA154}"/>
              </a:ext>
            </a:extLst>
          </p:cNvPr>
          <p:cNvSpPr txBox="1"/>
          <p:nvPr/>
        </p:nvSpPr>
        <p:spPr>
          <a:xfrm>
            <a:off x="4265271" y="5728433"/>
            <a:ext cx="4723355" cy="646331"/>
          </a:xfrm>
          <a:prstGeom prst="rect">
            <a:avLst/>
          </a:prstGeom>
          <a:noFill/>
        </p:spPr>
        <p:txBody>
          <a:bodyPr wrap="square" rtlCol="0">
            <a:spAutoFit/>
          </a:bodyPr>
          <a:lstStyle/>
          <a:p>
            <a:r>
              <a:rPr lang="en-US" dirty="0">
                <a:solidFill>
                  <a:schemeClr val="bg2"/>
                </a:solidFill>
              </a:rPr>
              <a:t>If I can’t find anyone suitable, I’ll move to one of the back-up topics.</a:t>
            </a:r>
          </a:p>
        </p:txBody>
      </p:sp>
      <p:cxnSp>
        <p:nvCxnSpPr>
          <p:cNvPr id="8" name="Straight Arrow Connector 7">
            <a:extLst>
              <a:ext uri="{FF2B5EF4-FFF2-40B4-BE49-F238E27FC236}">
                <a16:creationId xmlns:a16="http://schemas.microsoft.com/office/drawing/2014/main" xmlns="" id="{D5C610B8-B074-4C13-AA5C-C987CB322186}"/>
              </a:ext>
            </a:extLst>
          </p:cNvPr>
          <p:cNvCxnSpPr>
            <a:cxnSpLocks/>
          </p:cNvCxnSpPr>
          <p:nvPr/>
        </p:nvCxnSpPr>
        <p:spPr>
          <a:xfrm flipH="1" flipV="1">
            <a:off x="4016415" y="4444678"/>
            <a:ext cx="497712" cy="3962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63E6ADE1-C96C-4D03-BB8E-5D456C2E8255}"/>
              </a:ext>
            </a:extLst>
          </p:cNvPr>
          <p:cNvSpPr/>
          <p:nvPr/>
        </p:nvSpPr>
        <p:spPr>
          <a:xfrm>
            <a:off x="4572000" y="4532817"/>
            <a:ext cx="4572000" cy="923330"/>
          </a:xfrm>
          <a:prstGeom prst="rect">
            <a:avLst/>
          </a:prstGeom>
        </p:spPr>
        <p:txBody>
          <a:bodyPr>
            <a:spAutoFit/>
          </a:bodyPr>
          <a:lstStyle/>
          <a:p>
            <a:r>
              <a:rPr lang="en-US" dirty="0">
                <a:solidFill>
                  <a:schemeClr val="bg2"/>
                </a:solidFill>
              </a:rPr>
              <a:t>I will invite the top choices first. If suggested speaker can’t give the tutorial, will ask for a designee.</a:t>
            </a:r>
          </a:p>
        </p:txBody>
      </p:sp>
      <p:cxnSp>
        <p:nvCxnSpPr>
          <p:cNvPr id="13" name="Straight Arrow Connector 12">
            <a:extLst>
              <a:ext uri="{FF2B5EF4-FFF2-40B4-BE49-F238E27FC236}">
                <a16:creationId xmlns:a16="http://schemas.microsoft.com/office/drawing/2014/main" xmlns="" id="{BA02B716-CF82-486B-9295-D21161AE2B87}"/>
              </a:ext>
            </a:extLst>
          </p:cNvPr>
          <p:cNvCxnSpPr>
            <a:cxnSpLocks/>
            <a:stCxn id="4" idx="1"/>
          </p:cNvCxnSpPr>
          <p:nvPr/>
        </p:nvCxnSpPr>
        <p:spPr>
          <a:xfrm flipH="1" flipV="1">
            <a:off x="3573538" y="5740525"/>
            <a:ext cx="691733" cy="3110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0833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8</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a:t>Your Feedback?</a:t>
            </a:r>
          </a:p>
        </p:txBody>
      </p:sp>
      <p:sp>
        <p:nvSpPr>
          <p:cNvPr id="3" name="TextBox 2">
            <a:extLst>
              <a:ext uri="{FF2B5EF4-FFF2-40B4-BE49-F238E27FC236}">
                <a16:creationId xmlns:a16="http://schemas.microsoft.com/office/drawing/2014/main" xmlns="" id="{5718192E-AA43-455F-A782-26BDD7D5243A}"/>
              </a:ext>
            </a:extLst>
          </p:cNvPr>
          <p:cNvSpPr txBox="1"/>
          <p:nvPr/>
        </p:nvSpPr>
        <p:spPr>
          <a:xfrm>
            <a:off x="451822" y="1618735"/>
            <a:ext cx="8433260" cy="830997"/>
          </a:xfrm>
          <a:prstGeom prst="rect">
            <a:avLst/>
          </a:prstGeom>
          <a:noFill/>
        </p:spPr>
        <p:txBody>
          <a:bodyPr wrap="square" rtlCol="0">
            <a:spAutoFit/>
          </a:bodyPr>
          <a:lstStyle/>
          <a:p>
            <a:r>
              <a:rPr lang="en-US" sz="2400" dirty="0">
                <a:solidFill>
                  <a:schemeClr val="bg2"/>
                </a:solidFill>
              </a:rPr>
              <a:t>Feel free to discuss / revise the proposed plan (topics + speakers).</a:t>
            </a:r>
            <a:endParaRPr lang="en-CA" sz="2000" dirty="0">
              <a:solidFill>
                <a:schemeClr val="bg2"/>
              </a:solidFill>
            </a:endParaRPr>
          </a:p>
        </p:txBody>
      </p:sp>
      <p:sp>
        <p:nvSpPr>
          <p:cNvPr id="10" name="TextBox 9">
            <a:extLst>
              <a:ext uri="{FF2B5EF4-FFF2-40B4-BE49-F238E27FC236}">
                <a16:creationId xmlns:a16="http://schemas.microsoft.com/office/drawing/2014/main" xmlns="" id="{4F4041E9-0CDC-43F0-AA11-14A2846C4F43}"/>
              </a:ext>
            </a:extLst>
          </p:cNvPr>
          <p:cNvSpPr txBox="1"/>
          <p:nvPr/>
        </p:nvSpPr>
        <p:spPr>
          <a:xfrm>
            <a:off x="451822" y="2593608"/>
            <a:ext cx="8318816" cy="2923877"/>
          </a:xfrm>
          <a:prstGeom prst="rect">
            <a:avLst/>
          </a:prstGeom>
          <a:noFill/>
        </p:spPr>
        <p:txBody>
          <a:bodyPr wrap="square" rtlCol="0">
            <a:spAutoFit/>
          </a:bodyPr>
          <a:lstStyle/>
          <a:p>
            <a:r>
              <a:rPr lang="en-US" sz="2400" dirty="0"/>
              <a:t>Top Choices (4 tutorials total):</a:t>
            </a:r>
          </a:p>
          <a:p>
            <a:pPr marL="800100" lvl="1" indent="-342900">
              <a:buFont typeface="Arial" panose="020B0604020202020204" pitchFamily="34" charset="0"/>
              <a:buChar char="•"/>
            </a:pPr>
            <a:r>
              <a:rPr lang="en-CA" sz="2000" dirty="0"/>
              <a:t>Applications of Accelerator SRF Research to New Technologies</a:t>
            </a:r>
          </a:p>
          <a:p>
            <a:pPr marL="1257300" lvl="2" indent="-342900">
              <a:buFont typeface="Arial" panose="020B0604020202020204" pitchFamily="34" charset="0"/>
              <a:buChar char="•"/>
            </a:pPr>
            <a:r>
              <a:rPr lang="en-CA" sz="2000" dirty="0" err="1"/>
              <a:t>Romanenko</a:t>
            </a:r>
            <a:r>
              <a:rPr lang="en-CA" sz="2000" dirty="0"/>
              <a:t>, FNAL </a:t>
            </a:r>
          </a:p>
          <a:p>
            <a:pPr marL="800100" lvl="1" indent="-342900">
              <a:buFont typeface="Arial" panose="020B0604020202020204" pitchFamily="34" charset="0"/>
              <a:buChar char="•"/>
            </a:pPr>
            <a:r>
              <a:rPr lang="en-CA" sz="2000" dirty="0"/>
              <a:t>Precise Beam Physics Through Diagnostics</a:t>
            </a:r>
          </a:p>
          <a:p>
            <a:pPr marL="1257300" lvl="2" indent="-342900">
              <a:buFont typeface="Arial" panose="020B0604020202020204" pitchFamily="34" charset="0"/>
              <a:buChar char="•"/>
            </a:pPr>
            <a:r>
              <a:rPr lang="en-CA" sz="2000" dirty="0" err="1"/>
              <a:t>Podobedov</a:t>
            </a:r>
            <a:r>
              <a:rPr lang="en-CA" sz="2000" dirty="0"/>
              <a:t>, BNL</a:t>
            </a:r>
          </a:p>
          <a:p>
            <a:pPr marL="800100" lvl="1" indent="-342900">
              <a:buFont typeface="Arial" panose="020B0604020202020204" pitchFamily="34" charset="0"/>
              <a:buChar char="•"/>
            </a:pPr>
            <a:r>
              <a:rPr lang="en-CA" sz="2000" dirty="0"/>
              <a:t>Rare Ion Beams and Accelerator Applications in Nuclear Physics</a:t>
            </a:r>
          </a:p>
          <a:p>
            <a:pPr marL="1257300" lvl="2" indent="-342900">
              <a:buFont typeface="Arial" panose="020B0604020202020204" pitchFamily="34" charset="0"/>
              <a:buChar char="•"/>
            </a:pPr>
            <a:r>
              <a:rPr lang="en-CA" sz="2000" dirty="0" err="1"/>
              <a:t>Glashmacher</a:t>
            </a:r>
            <a:r>
              <a:rPr lang="en-CA" sz="2000" dirty="0"/>
              <a:t>, MSU</a:t>
            </a:r>
          </a:p>
          <a:p>
            <a:pPr marL="800100" lvl="1" indent="-342900">
              <a:buFont typeface="Arial" panose="020B0604020202020204" pitchFamily="34" charset="0"/>
              <a:buChar char="•"/>
            </a:pPr>
            <a:r>
              <a:rPr lang="en-CA" sz="2000" dirty="0"/>
              <a:t>Machine Learning and Accelerators</a:t>
            </a:r>
          </a:p>
          <a:p>
            <a:pPr marL="1257300" lvl="2" indent="-342900">
              <a:buFont typeface="Arial" panose="020B0604020202020204" pitchFamily="34" charset="0"/>
              <a:buChar char="•"/>
            </a:pPr>
            <a:r>
              <a:rPr lang="en-CA" sz="2000" dirty="0"/>
              <a:t>Edelen, SLAC</a:t>
            </a:r>
          </a:p>
        </p:txBody>
      </p:sp>
      <p:grpSp>
        <p:nvGrpSpPr>
          <p:cNvPr id="9" name="Group 8">
            <a:extLst>
              <a:ext uri="{FF2B5EF4-FFF2-40B4-BE49-F238E27FC236}">
                <a16:creationId xmlns:a16="http://schemas.microsoft.com/office/drawing/2014/main" xmlns="" id="{02F5779E-88E3-485D-8935-F1D9E61F62BC}"/>
              </a:ext>
            </a:extLst>
          </p:cNvPr>
          <p:cNvGrpSpPr/>
          <p:nvPr/>
        </p:nvGrpSpPr>
        <p:grpSpPr>
          <a:xfrm>
            <a:off x="569498" y="5473006"/>
            <a:ext cx="7353372" cy="1384995"/>
            <a:chOff x="569498" y="5331619"/>
            <a:chExt cx="7353372" cy="1384995"/>
          </a:xfrm>
        </p:grpSpPr>
        <p:sp>
          <p:nvSpPr>
            <p:cNvPr id="12" name="TextBox 11">
              <a:extLst>
                <a:ext uri="{FF2B5EF4-FFF2-40B4-BE49-F238E27FC236}">
                  <a16:creationId xmlns:a16="http://schemas.microsoft.com/office/drawing/2014/main" xmlns="" id="{62444B1F-8941-4460-9B46-B0FDFD3208A0}"/>
                </a:ext>
              </a:extLst>
            </p:cNvPr>
            <p:cNvSpPr txBox="1"/>
            <p:nvPr/>
          </p:nvSpPr>
          <p:spPr>
            <a:xfrm>
              <a:off x="569498" y="5331619"/>
              <a:ext cx="5264143" cy="1384995"/>
            </a:xfrm>
            <a:prstGeom prst="rect">
              <a:avLst/>
            </a:prstGeom>
            <a:noFill/>
          </p:spPr>
          <p:txBody>
            <a:bodyPr wrap="square" rtlCol="0">
              <a:spAutoFit/>
            </a:bodyPr>
            <a:lstStyle/>
            <a:p>
              <a:r>
                <a:rPr lang="en-US" sz="2400" dirty="0"/>
                <a:t>Back-up:</a:t>
              </a:r>
            </a:p>
            <a:p>
              <a:pPr marL="800100" lvl="1" indent="-342900">
                <a:buFont typeface="Arial" panose="020B0604020202020204" pitchFamily="34" charset="0"/>
                <a:buChar char="•"/>
              </a:pPr>
              <a:r>
                <a:rPr lang="en-CA" sz="2000" dirty="0"/>
                <a:t>Cryo-Engineering</a:t>
              </a:r>
            </a:p>
            <a:p>
              <a:pPr marL="1257300" lvl="2" indent="-342900">
                <a:buFont typeface="Arial" panose="020B0604020202020204" pitchFamily="34" charset="0"/>
                <a:buChar char="•"/>
              </a:pPr>
              <a:r>
                <a:rPr lang="en-CA" sz="2000" dirty="0"/>
                <a:t>Wu, FNAL</a:t>
              </a:r>
            </a:p>
            <a:p>
              <a:pPr marL="800100" lvl="1" indent="-342900">
                <a:buFont typeface="Arial" panose="020B0604020202020204" pitchFamily="34" charset="0"/>
                <a:buChar char="•"/>
              </a:pPr>
              <a:endParaRPr lang="en-CA" sz="2000" dirty="0"/>
            </a:p>
          </p:txBody>
        </p:sp>
        <p:sp>
          <p:nvSpPr>
            <p:cNvPr id="7" name="Rectangle 6">
              <a:extLst>
                <a:ext uri="{FF2B5EF4-FFF2-40B4-BE49-F238E27FC236}">
                  <a16:creationId xmlns:a16="http://schemas.microsoft.com/office/drawing/2014/main" xmlns="" id="{C3E2479E-E94E-4CC0-A202-6B7AD7BBF676}"/>
                </a:ext>
              </a:extLst>
            </p:cNvPr>
            <p:cNvSpPr/>
            <p:nvPr/>
          </p:nvSpPr>
          <p:spPr>
            <a:xfrm>
              <a:off x="3350870" y="5702510"/>
              <a:ext cx="4572000" cy="707886"/>
            </a:xfrm>
            <a:prstGeom prst="rect">
              <a:avLst/>
            </a:prstGeom>
          </p:spPr>
          <p:txBody>
            <a:bodyPr>
              <a:spAutoFit/>
            </a:bodyPr>
            <a:lstStyle/>
            <a:p>
              <a:pPr marL="800100" lvl="1" indent="-342900">
                <a:buFont typeface="Arial" panose="020B0604020202020204" pitchFamily="34" charset="0"/>
                <a:buChar char="•"/>
              </a:pPr>
              <a:r>
                <a:rPr lang="en-CA" sz="2000" dirty="0"/>
                <a:t>Future of FELs</a:t>
              </a:r>
            </a:p>
            <a:p>
              <a:pPr marL="1257300" lvl="2" indent="-342900">
                <a:buFont typeface="Arial" panose="020B0604020202020204" pitchFamily="34" charset="0"/>
                <a:buChar char="•"/>
              </a:pPr>
              <a:r>
                <a:rPr lang="en-CA" sz="2000" dirty="0"/>
                <a:t>Marinelli, SLAC</a:t>
              </a:r>
              <a:endParaRPr lang="en-US" dirty="0"/>
            </a:p>
          </p:txBody>
        </p:sp>
      </p:grpSp>
    </p:spTree>
    <p:extLst>
      <p:ext uri="{BB962C8B-B14F-4D97-AF65-F5344CB8AC3E}">
        <p14:creationId xmlns:p14="http://schemas.microsoft.com/office/powerpoint/2010/main" val="3073913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9</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a:t>Timeline</a:t>
            </a:r>
          </a:p>
        </p:txBody>
      </p:sp>
      <p:sp>
        <p:nvSpPr>
          <p:cNvPr id="10" name="TextBox 9">
            <a:extLst>
              <a:ext uri="{FF2B5EF4-FFF2-40B4-BE49-F238E27FC236}">
                <a16:creationId xmlns:a16="http://schemas.microsoft.com/office/drawing/2014/main" xmlns="" id="{4F4041E9-0CDC-43F0-AA11-14A2846C4F43}"/>
              </a:ext>
            </a:extLst>
          </p:cNvPr>
          <p:cNvSpPr txBox="1"/>
          <p:nvPr/>
        </p:nvSpPr>
        <p:spPr>
          <a:xfrm>
            <a:off x="451822" y="2062992"/>
            <a:ext cx="8114328" cy="3924151"/>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800" dirty="0"/>
              <a:t>Invite speakers </a:t>
            </a:r>
            <a:r>
              <a:rPr lang="en-US" sz="2800" i="1" dirty="0"/>
              <a:t>(June 17</a:t>
            </a:r>
            <a:r>
              <a:rPr lang="en-US" sz="2800" i="1" baseline="30000" dirty="0"/>
              <a:t>th</a:t>
            </a:r>
            <a:r>
              <a:rPr lang="en-US" sz="2800" i="1" dirty="0"/>
              <a:t>)</a:t>
            </a:r>
          </a:p>
          <a:p>
            <a:pPr marL="342900" indent="-342900">
              <a:spcAft>
                <a:spcPts val="600"/>
              </a:spcAft>
              <a:buFont typeface="Arial" panose="020B0604020202020204" pitchFamily="34" charset="0"/>
              <a:buChar char="•"/>
            </a:pPr>
            <a:r>
              <a:rPr lang="en-US" sz="2800" dirty="0"/>
              <a:t>Deadline for speakers to respond </a:t>
            </a:r>
            <a:r>
              <a:rPr lang="en-US" sz="2800" i="1" dirty="0"/>
              <a:t>(June 24</a:t>
            </a:r>
            <a:r>
              <a:rPr lang="en-US" sz="2800" i="1" baseline="30000" dirty="0"/>
              <a:t>th </a:t>
            </a:r>
            <a:r>
              <a:rPr lang="en-US" sz="2800" i="1" dirty="0"/>
              <a:t>)</a:t>
            </a:r>
            <a:endParaRPr lang="en-CA" sz="2800" i="1" dirty="0"/>
          </a:p>
          <a:p>
            <a:pPr marL="342900" indent="-342900">
              <a:spcAft>
                <a:spcPts val="600"/>
              </a:spcAft>
              <a:buFont typeface="Arial" panose="020B0604020202020204" pitchFamily="34" charset="0"/>
              <a:buChar char="•"/>
            </a:pPr>
            <a:r>
              <a:rPr lang="en-CA" sz="2800" dirty="0"/>
              <a:t>Second round of invites if needed </a:t>
            </a:r>
            <a:r>
              <a:rPr lang="en-CA" sz="2800" i="1" dirty="0"/>
              <a:t>(June 26</a:t>
            </a:r>
            <a:r>
              <a:rPr lang="en-CA" sz="2800" i="1" baseline="30000" dirty="0"/>
              <a:t>th</a:t>
            </a:r>
            <a:r>
              <a:rPr lang="en-CA" sz="2800" i="1" dirty="0"/>
              <a:t>)</a:t>
            </a:r>
          </a:p>
          <a:p>
            <a:pPr marL="342900" indent="-342900">
              <a:spcAft>
                <a:spcPts val="600"/>
              </a:spcAft>
              <a:buFont typeface="Arial" panose="020B0604020202020204" pitchFamily="34" charset="0"/>
              <a:buChar char="•"/>
            </a:pPr>
            <a:r>
              <a:rPr lang="en-CA" sz="2800" dirty="0"/>
              <a:t>Deadline for second round responses </a:t>
            </a:r>
            <a:r>
              <a:rPr lang="en-CA" sz="2800" i="1" dirty="0"/>
              <a:t>(July 3</a:t>
            </a:r>
            <a:r>
              <a:rPr lang="en-CA" sz="2800" i="1" baseline="30000" dirty="0"/>
              <a:t>rd</a:t>
            </a:r>
            <a:r>
              <a:rPr lang="en-US" sz="2800" i="1" dirty="0"/>
              <a:t>)</a:t>
            </a:r>
          </a:p>
          <a:p>
            <a:pPr marL="342900" indent="-342900">
              <a:spcAft>
                <a:spcPts val="600"/>
              </a:spcAft>
              <a:buFont typeface="Arial" panose="020B0604020202020204" pitchFamily="34" charset="0"/>
              <a:buChar char="•"/>
            </a:pPr>
            <a:r>
              <a:rPr lang="en-US" sz="2800" dirty="0"/>
              <a:t>Finalize tutorial program and get abstracts from speakers </a:t>
            </a:r>
            <a:r>
              <a:rPr lang="en-US" sz="2800" i="1" dirty="0"/>
              <a:t>(July 8</a:t>
            </a:r>
            <a:r>
              <a:rPr lang="en-US" sz="2800" i="1" baseline="30000" dirty="0"/>
              <a:t>th</a:t>
            </a:r>
            <a:r>
              <a:rPr lang="en-US" sz="2800" i="1" dirty="0"/>
              <a:t>)</a:t>
            </a:r>
          </a:p>
          <a:p>
            <a:pPr marL="342900" indent="-342900">
              <a:spcAft>
                <a:spcPts val="600"/>
              </a:spcAft>
              <a:buFont typeface="Arial" panose="020B0604020202020204" pitchFamily="34" charset="0"/>
              <a:buChar char="•"/>
            </a:pPr>
            <a:r>
              <a:rPr lang="en-US" sz="2800" dirty="0"/>
              <a:t>Make web-page for tutorials and poster for putting up during NAPAC </a:t>
            </a:r>
            <a:r>
              <a:rPr lang="en-US" sz="2800" i="1" dirty="0"/>
              <a:t>(July 15</a:t>
            </a:r>
            <a:r>
              <a:rPr lang="en-US" sz="2800" i="1" baseline="30000" dirty="0"/>
              <a:t>th</a:t>
            </a:r>
            <a:r>
              <a:rPr lang="en-US" sz="2800" i="1" dirty="0"/>
              <a:t>)</a:t>
            </a:r>
            <a:endParaRPr lang="en-CA" sz="2800" i="1" dirty="0"/>
          </a:p>
        </p:txBody>
      </p:sp>
    </p:spTree>
    <p:extLst>
      <p:ext uri="{BB962C8B-B14F-4D97-AF65-F5344CB8AC3E}">
        <p14:creationId xmlns:p14="http://schemas.microsoft.com/office/powerpoint/2010/main" val="7529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10</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smtClean="0"/>
              <a:t>IEEE Short Courses: Summary Status</a:t>
            </a:r>
            <a:endParaRPr lang="en-US" dirty="0"/>
          </a:p>
        </p:txBody>
      </p:sp>
      <p:sp>
        <p:nvSpPr>
          <p:cNvPr id="4" name="TextBox 3">
            <a:extLst>
              <a:ext uri="{FF2B5EF4-FFF2-40B4-BE49-F238E27FC236}">
                <a16:creationId xmlns:a16="http://schemas.microsoft.com/office/drawing/2014/main" xmlns="" id="{B110458A-D120-4F89-A42D-1F1C4102BA28}"/>
              </a:ext>
            </a:extLst>
          </p:cNvPr>
          <p:cNvSpPr txBox="1"/>
          <p:nvPr/>
        </p:nvSpPr>
        <p:spPr>
          <a:xfrm>
            <a:off x="451822" y="1214611"/>
            <a:ext cx="8114328"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All scheduled and confirmed</a:t>
            </a:r>
          </a:p>
          <a:p>
            <a:pPr marL="342900" indent="-342900">
              <a:buFont typeface="Arial" panose="020B0604020202020204" pitchFamily="34" charset="0"/>
              <a:buChar char="•"/>
            </a:pPr>
            <a:r>
              <a:rPr lang="en-US" sz="2400" dirty="0"/>
              <a:t>Sunday: 9:00 am </a:t>
            </a:r>
            <a:r>
              <a:rPr lang="mr-IN" sz="2400" dirty="0"/>
              <a:t>–</a:t>
            </a:r>
            <a:r>
              <a:rPr lang="en-US" sz="2400" dirty="0"/>
              <a:t> 12:30 pm (1/2 hour break in middle) </a:t>
            </a:r>
            <a:endParaRPr lang="en-US" sz="2400" dirty="0" smtClean="0"/>
          </a:p>
          <a:p>
            <a:pPr marL="342900" indent="-342900">
              <a:buFont typeface="Arial" panose="020B0604020202020204" pitchFamily="34" charset="0"/>
              <a:buChar char="•"/>
            </a:pPr>
            <a:r>
              <a:rPr lang="en-US" sz="2400" dirty="0" smtClean="0"/>
              <a:t>22 registered (as of 6/14): 19 student status, 3 other  </a:t>
            </a:r>
            <a:endParaRPr lang="en-US" sz="2400" dirty="0"/>
          </a:p>
          <a:p>
            <a:pPr marL="342900" indent="-342900">
              <a:buFont typeface="Arial" panose="020B0604020202020204" pitchFamily="34" charset="0"/>
              <a:buChar char="•"/>
            </a:pPr>
            <a:r>
              <a:rPr lang="en-US" sz="2400" dirty="0" smtClean="0"/>
              <a:t>Box lunch provided before student poster session starting at 2:00 pm </a:t>
            </a:r>
          </a:p>
          <a:p>
            <a:pPr marL="342900" indent="-342900">
              <a:buFont typeface="Arial" panose="020B0604020202020204" pitchFamily="34" charset="0"/>
              <a:buChar char="•"/>
            </a:pPr>
            <a:r>
              <a:rPr lang="en-US" sz="2400" dirty="0" smtClean="0"/>
              <a:t>Cost $50 (includes lunch), reimbursable</a:t>
            </a:r>
          </a:p>
          <a:p>
            <a:pPr marL="342900" indent="-342900">
              <a:buFont typeface="Arial" panose="020B0604020202020204" pitchFamily="34" charset="0"/>
              <a:buChar char="•"/>
            </a:pPr>
            <a:r>
              <a:rPr lang="en-US" sz="2400" dirty="0" smtClean="0"/>
              <a:t>IEEE Paul Phelps awards supplement travel up to $150 to fund extra night (IEEE NPSS member for eligibility)</a:t>
            </a:r>
          </a:p>
          <a:p>
            <a:pPr marL="342900" indent="-342900">
              <a:buFont typeface="Arial" panose="020B0604020202020204" pitchFamily="34" charset="0"/>
              <a:buChar char="•"/>
            </a:pPr>
            <a:r>
              <a:rPr lang="en-US" sz="2400" dirty="0" smtClean="0"/>
              <a:t>USPAS projectors borrowed to reduce cost </a:t>
            </a:r>
          </a:p>
          <a:p>
            <a:pPr marL="342900" indent="-342900">
              <a:buFont typeface="Arial" panose="020B0604020202020204" pitchFamily="34" charset="0"/>
              <a:buChar char="•"/>
            </a:pPr>
            <a:r>
              <a:rPr lang="en-US" sz="2400" dirty="0" smtClean="0"/>
              <a:t>Lectures stream will be recorded (Zoom) and posted on conference and USPAS tutorials web site</a:t>
            </a:r>
          </a:p>
          <a:p>
            <a:pPr marL="342900" indent="-342900">
              <a:buFont typeface="Arial" panose="020B0604020202020204" pitchFamily="34" charset="0"/>
              <a:buChar char="•"/>
            </a:pPr>
            <a:r>
              <a:rPr lang="en-US" sz="2400" dirty="0" smtClean="0"/>
              <a:t>3 Short Courses: 2 Physics, 1 Engineering.  All linked to upcoming USPAS courses</a:t>
            </a:r>
          </a:p>
        </p:txBody>
      </p:sp>
    </p:spTree>
    <p:extLst>
      <p:ext uri="{BB962C8B-B14F-4D97-AF65-F5344CB8AC3E}">
        <p14:creationId xmlns:p14="http://schemas.microsoft.com/office/powerpoint/2010/main" val="4013803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11</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smtClean="0"/>
              <a:t>IEEE Short Courses </a:t>
            </a:r>
            <a:endParaRPr lang="en-US" dirty="0"/>
          </a:p>
        </p:txBody>
      </p:sp>
      <p:sp>
        <p:nvSpPr>
          <p:cNvPr id="6" name="TextBox 5">
            <a:extLst>
              <a:ext uri="{FF2B5EF4-FFF2-40B4-BE49-F238E27FC236}">
                <a16:creationId xmlns:a16="http://schemas.microsoft.com/office/drawing/2014/main" xmlns="" id="{B110458A-D120-4F89-A42D-1F1C4102BA28}"/>
              </a:ext>
            </a:extLst>
          </p:cNvPr>
          <p:cNvSpPr txBox="1"/>
          <p:nvPr/>
        </p:nvSpPr>
        <p:spPr>
          <a:xfrm>
            <a:off x="451822" y="1233855"/>
            <a:ext cx="7805770" cy="5262979"/>
          </a:xfrm>
          <a:prstGeom prst="rect">
            <a:avLst/>
          </a:prstGeom>
          <a:noFill/>
        </p:spPr>
        <p:txBody>
          <a:bodyPr wrap="square" rtlCol="0">
            <a:spAutoFit/>
          </a:bodyPr>
          <a:lstStyle/>
          <a:p>
            <a:pPr marL="457200" indent="-457200">
              <a:buFont typeface="+mj-lt"/>
              <a:buAutoNum type="arabicPeriod"/>
            </a:pPr>
            <a:r>
              <a:rPr lang="en-US" sz="2400" dirty="0" smtClean="0"/>
              <a:t>Science</a:t>
            </a:r>
            <a:r>
              <a:rPr lang="en-US" sz="2400" dirty="0"/>
              <a:t>: </a:t>
            </a:r>
            <a:r>
              <a:rPr lang="en-US" sz="2400" i="1" dirty="0">
                <a:hlinkClick r:id="rId3"/>
              </a:rPr>
              <a:t>Beam Cooling</a:t>
            </a:r>
            <a:r>
              <a:rPr lang="en-US" sz="2400" dirty="0">
                <a:hlinkClick r:id="rId3"/>
              </a:rPr>
              <a:t> </a:t>
            </a:r>
            <a:r>
              <a:rPr lang="en-US" sz="2400" dirty="0"/>
              <a:t/>
            </a:r>
            <a:br>
              <a:rPr lang="en-US" sz="2400" dirty="0"/>
            </a:br>
            <a:r>
              <a:rPr lang="en-US" sz="2400" dirty="0"/>
              <a:t>Instructor: Sergei </a:t>
            </a:r>
            <a:r>
              <a:rPr lang="en-US" sz="2400" dirty="0" err="1"/>
              <a:t>Nagaitsev</a:t>
            </a:r>
            <a:r>
              <a:rPr lang="en-US" sz="2400" dirty="0"/>
              <a:t> (FNAL) </a:t>
            </a:r>
            <a:br>
              <a:rPr lang="en-US" sz="2400" dirty="0"/>
            </a:br>
            <a:r>
              <a:rPr lang="en-US" sz="2400" dirty="0"/>
              <a:t>Linked USPAS Class: 2021 Tentative</a:t>
            </a:r>
          </a:p>
          <a:p>
            <a:endParaRPr lang="en-US" sz="2400" dirty="0" smtClean="0"/>
          </a:p>
          <a:p>
            <a:pPr marL="457200" indent="-457200">
              <a:buFont typeface="+mj-lt"/>
              <a:buAutoNum type="arabicPeriod" startAt="2"/>
            </a:pPr>
            <a:r>
              <a:rPr lang="en-US" sz="2400" dirty="0" smtClean="0"/>
              <a:t>Science</a:t>
            </a:r>
            <a:r>
              <a:rPr lang="en-US" sz="2400" dirty="0"/>
              <a:t>: </a:t>
            </a:r>
            <a:r>
              <a:rPr lang="en-US" sz="2400" i="1" dirty="0">
                <a:hlinkClick r:id="rId4"/>
              </a:rPr>
              <a:t>High Brightness Electron Injectors</a:t>
            </a:r>
            <a:r>
              <a:rPr lang="en-US" sz="2400" dirty="0"/>
              <a:t/>
            </a:r>
            <a:br>
              <a:rPr lang="en-US" sz="2400" dirty="0"/>
            </a:br>
            <a:r>
              <a:rPr lang="en-US" sz="2400" dirty="0"/>
              <a:t>Instructors: Jared </a:t>
            </a:r>
            <a:r>
              <a:rPr lang="en-US" sz="2400" dirty="0" err="1"/>
              <a:t>Maxson</a:t>
            </a:r>
            <a:r>
              <a:rPr lang="en-US" sz="2400" dirty="0"/>
              <a:t> (Cornell) and </a:t>
            </a:r>
            <a:r>
              <a:rPr lang="en-US" sz="2400" dirty="0" err="1"/>
              <a:t>Pietro</a:t>
            </a:r>
            <a:r>
              <a:rPr lang="en-US" sz="2400" dirty="0"/>
              <a:t> </a:t>
            </a:r>
            <a:r>
              <a:rPr lang="en-US" sz="2400" dirty="0" err="1"/>
              <a:t>Musumeci</a:t>
            </a:r>
            <a:r>
              <a:rPr lang="en-US" sz="2400" dirty="0"/>
              <a:t> (UCLA)</a:t>
            </a:r>
            <a:br>
              <a:rPr lang="en-US" sz="2400" dirty="0"/>
            </a:br>
            <a:r>
              <a:rPr lang="en-US" sz="2400" dirty="0"/>
              <a:t>Linked USPAS Class: January 2020, San Diego</a:t>
            </a:r>
          </a:p>
          <a:p>
            <a:endParaRPr lang="en-US" sz="2400" dirty="0" smtClean="0"/>
          </a:p>
          <a:p>
            <a:pPr marL="457200" indent="-457200">
              <a:buFont typeface="+mj-lt"/>
              <a:buAutoNum type="arabicPeriod" startAt="3"/>
            </a:pPr>
            <a:r>
              <a:rPr lang="en-US" sz="2400" dirty="0" err="1" smtClean="0"/>
              <a:t>Engineering:</a:t>
            </a:r>
            <a:r>
              <a:rPr lang="en-US" sz="2400" i="1" dirty="0" err="1" smtClean="0">
                <a:hlinkClick r:id="rId5"/>
              </a:rPr>
              <a:t>Engineering</a:t>
            </a:r>
            <a:r>
              <a:rPr lang="en-US" sz="2400" i="1" dirty="0" smtClean="0">
                <a:hlinkClick r:id="rId5"/>
              </a:rPr>
              <a:t> </a:t>
            </a:r>
            <a:r>
              <a:rPr lang="en-US" sz="2400" i="1" dirty="0">
                <a:hlinkClick r:id="rId5"/>
              </a:rPr>
              <a:t>for Superconducting RF Linear Accelerators</a:t>
            </a:r>
            <a:r>
              <a:rPr lang="en-US" sz="2400" i="1" dirty="0"/>
              <a:t> </a:t>
            </a:r>
            <a:r>
              <a:rPr lang="en-US" sz="2400" dirty="0"/>
              <a:t/>
            </a:r>
            <a:br>
              <a:rPr lang="en-US" sz="2400" dirty="0"/>
            </a:br>
            <a:r>
              <a:rPr lang="en-US" sz="2400" dirty="0"/>
              <a:t>Instructor: </a:t>
            </a:r>
            <a:r>
              <a:rPr lang="en-US" sz="2400" dirty="0" err="1"/>
              <a:t>Vyacheslav</a:t>
            </a:r>
            <a:r>
              <a:rPr lang="en-US" sz="2400" dirty="0"/>
              <a:t> </a:t>
            </a:r>
            <a:r>
              <a:rPr lang="en-US" sz="2400" dirty="0" err="1"/>
              <a:t>Yakovlev</a:t>
            </a:r>
            <a:r>
              <a:rPr lang="en-US" sz="2400" dirty="0"/>
              <a:t> (FNAL) </a:t>
            </a:r>
            <a:br>
              <a:rPr lang="en-US" sz="2400" dirty="0"/>
            </a:br>
            <a:r>
              <a:rPr lang="en-US" sz="2400" dirty="0"/>
              <a:t>Linked USPAS Class: January 2020, San </a:t>
            </a:r>
            <a:r>
              <a:rPr lang="en-US" sz="2400" dirty="0" smtClean="0"/>
              <a:t>Diego</a:t>
            </a:r>
            <a:endParaRPr lang="en-US" sz="2400" dirty="0"/>
          </a:p>
        </p:txBody>
      </p:sp>
    </p:spTree>
    <p:extLst>
      <p:ext uri="{BB962C8B-B14F-4D97-AF65-F5344CB8AC3E}">
        <p14:creationId xmlns:p14="http://schemas.microsoft.com/office/powerpoint/2010/main" val="160318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12</a:t>
            </a:fld>
            <a:endParaRPr lang="en-US" dirty="0"/>
          </a:p>
        </p:txBody>
      </p:sp>
      <p:sp>
        <p:nvSpPr>
          <p:cNvPr id="5" name="Title 4">
            <a:extLst>
              <a:ext uri="{FF2B5EF4-FFF2-40B4-BE49-F238E27FC236}">
                <a16:creationId xmlns:a16="http://schemas.microsoft.com/office/drawing/2014/main" xmlns="" id="{A52291F6-AE17-4F49-A402-9A5CFB5EA959}"/>
              </a:ext>
            </a:extLst>
          </p:cNvPr>
          <p:cNvSpPr>
            <a:spLocks noGrp="1"/>
          </p:cNvSpPr>
          <p:nvPr>
            <p:ph type="title"/>
          </p:nvPr>
        </p:nvSpPr>
        <p:spPr/>
        <p:txBody>
          <a:bodyPr/>
          <a:lstStyle/>
          <a:p>
            <a:r>
              <a:rPr lang="en-US" dirty="0" smtClean="0"/>
              <a:t>IEEE Short Courses:  Needs  </a:t>
            </a:r>
            <a:endParaRPr lang="en-US" dirty="0"/>
          </a:p>
        </p:txBody>
      </p:sp>
      <p:sp>
        <p:nvSpPr>
          <p:cNvPr id="7" name="TextBox 6">
            <a:extLst>
              <a:ext uri="{FF2B5EF4-FFF2-40B4-BE49-F238E27FC236}">
                <a16:creationId xmlns:a16="http://schemas.microsoft.com/office/drawing/2014/main" xmlns="" id="{B110458A-D120-4F89-A42D-1F1C4102BA28}"/>
              </a:ext>
            </a:extLst>
          </p:cNvPr>
          <p:cNvSpPr txBox="1"/>
          <p:nvPr/>
        </p:nvSpPr>
        <p:spPr>
          <a:xfrm>
            <a:off x="451822" y="1445539"/>
            <a:ext cx="8433260"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Enrollment:  22 </a:t>
            </a:r>
          </a:p>
          <a:p>
            <a:pPr marL="800100" lvl="1" indent="-342900">
              <a:buFont typeface="Wingdings" charset="2"/>
              <a:buChar char="Ø"/>
            </a:pPr>
            <a:r>
              <a:rPr lang="en-US" sz="2400" dirty="0" smtClean="0"/>
              <a:t>44 students supported by NAPAC </a:t>
            </a:r>
            <a:r>
              <a:rPr lang="mr-IN" sz="2400" dirty="0" smtClean="0"/>
              <a:t>…</a:t>
            </a:r>
            <a:r>
              <a:rPr lang="en-US" sz="2400" dirty="0" smtClean="0"/>
              <a:t> should have more</a:t>
            </a:r>
            <a:endParaRPr lang="en-US" sz="2400" dirty="0"/>
          </a:p>
          <a:p>
            <a:pPr marL="800100" lvl="1" indent="-342900">
              <a:buFont typeface="Wingdings" charset="2"/>
              <a:buChar char="Ø"/>
            </a:pPr>
            <a:r>
              <a:rPr lang="en-US" sz="2400" dirty="0" smtClean="0"/>
              <a:t>Email students supported and request they participate?</a:t>
            </a:r>
          </a:p>
          <a:p>
            <a:pPr marL="342900" indent="-342900">
              <a:buFont typeface="Arial" panose="020B0604020202020204" pitchFamily="34" charset="0"/>
              <a:buChar char="•"/>
            </a:pPr>
            <a:r>
              <a:rPr lang="en-US" sz="2400" dirty="0" smtClean="0"/>
              <a:t>Only one student requested travel support to date via IEEE Paul Phelps </a:t>
            </a:r>
          </a:p>
          <a:p>
            <a:pPr marL="342900" indent="-342900">
              <a:buFont typeface="Arial" panose="020B0604020202020204" pitchFamily="34" charset="0"/>
              <a:buChar char="•"/>
            </a:pPr>
            <a:r>
              <a:rPr lang="en-US" sz="2400" dirty="0" smtClean="0"/>
              <a:t>Prudent to remind all speakers and verify schedule </a:t>
            </a:r>
          </a:p>
          <a:p>
            <a:pPr marL="800100" lvl="1" indent="-342900">
              <a:buFont typeface="Wingdings" charset="2"/>
              <a:buChar char="Ø"/>
            </a:pPr>
            <a:r>
              <a:rPr lang="en-US" sz="2400" dirty="0" err="1" smtClean="0"/>
              <a:t>Yakovlev</a:t>
            </a:r>
            <a:r>
              <a:rPr lang="en-US" sz="2400" dirty="0" smtClean="0"/>
              <a:t>, </a:t>
            </a:r>
            <a:r>
              <a:rPr lang="en-US" sz="2400" i="1" dirty="0" err="1" smtClean="0"/>
              <a:t>Eng</a:t>
            </a:r>
            <a:r>
              <a:rPr lang="en-US" sz="2400" i="1" dirty="0" smtClean="0"/>
              <a:t> for SRF </a:t>
            </a:r>
            <a:r>
              <a:rPr lang="en-US" sz="2400" i="1" dirty="0" err="1" smtClean="0"/>
              <a:t>Linacs</a:t>
            </a:r>
            <a:r>
              <a:rPr lang="en-US" sz="2400" dirty="0" smtClean="0"/>
              <a:t>, recently discussed prep </a:t>
            </a:r>
          </a:p>
          <a:p>
            <a:pPr marL="800100" lvl="1" indent="-342900">
              <a:buFont typeface="Wingdings" charset="2"/>
              <a:buChar char="Ø"/>
            </a:pPr>
            <a:r>
              <a:rPr lang="en-US" sz="2400" dirty="0" err="1" smtClean="0"/>
              <a:t>Maxson</a:t>
            </a:r>
            <a:r>
              <a:rPr lang="en-US" sz="2400" dirty="0" smtClean="0"/>
              <a:t> &amp; </a:t>
            </a:r>
            <a:r>
              <a:rPr lang="en-US" sz="2400" dirty="0" err="1" smtClean="0"/>
              <a:t>Musumeci</a:t>
            </a:r>
            <a:r>
              <a:rPr lang="en-US" sz="2400" dirty="0" smtClean="0"/>
              <a:t>, </a:t>
            </a:r>
            <a:r>
              <a:rPr lang="en-US" sz="2400" i="1" dirty="0" smtClean="0"/>
              <a:t>High Brightness e- Injectors</a:t>
            </a:r>
            <a:r>
              <a:rPr lang="en-US" sz="2400" dirty="0" smtClean="0"/>
              <a:t>, recently reconfirmed</a:t>
            </a:r>
          </a:p>
          <a:p>
            <a:pPr marL="800100" lvl="1" indent="-342900">
              <a:buFont typeface="Wingdings" charset="2"/>
              <a:buChar char="Ø"/>
            </a:pPr>
            <a:r>
              <a:rPr lang="en-US" sz="2400" dirty="0" err="1" smtClean="0"/>
              <a:t>Nagaitsev</a:t>
            </a:r>
            <a:r>
              <a:rPr lang="en-US" sz="2400" dirty="0" smtClean="0"/>
              <a:t>, </a:t>
            </a:r>
            <a:r>
              <a:rPr lang="en-US" sz="2400" i="1" dirty="0" smtClean="0"/>
              <a:t>Beam Cooling</a:t>
            </a:r>
            <a:r>
              <a:rPr lang="en-US" sz="2400" dirty="0" smtClean="0"/>
              <a:t>, not reconfirmed</a:t>
            </a:r>
          </a:p>
          <a:p>
            <a:pPr marL="800100" lvl="1" indent="-342900">
              <a:buFont typeface="Wingdings" charset="2"/>
              <a:buChar char="Ø"/>
            </a:pPr>
            <a:r>
              <a:rPr lang="en-US" sz="2400" dirty="0" smtClean="0"/>
              <a:t>Event of a late cancel little consequence outside of student disappointment: students can shift to other  </a:t>
            </a:r>
          </a:p>
        </p:txBody>
      </p:sp>
    </p:spTree>
    <p:extLst>
      <p:ext uri="{BB962C8B-B14F-4D97-AF65-F5344CB8AC3E}">
        <p14:creationId xmlns:p14="http://schemas.microsoft.com/office/powerpoint/2010/main" val="38034558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CHECK" val="0"/>
  <p:tag name="ARTICULATE_PROJECT_OPEN" val="0"/>
</p:tagLst>
</file>

<file path=ppt/theme/theme1.xml><?xml version="1.0" encoding="utf-8"?>
<a:theme xmlns:a="http://schemas.openxmlformats.org/drawingml/2006/main" name="Blank">
  <a:themeElements>
    <a:clrScheme name="SLAC_RevisedPalette_2012">
      <a:dk1>
        <a:srgbClr val="000000"/>
      </a:dk1>
      <a:lt1>
        <a:sysClr val="window" lastClr="FFFFFF"/>
      </a:lt1>
      <a:dk2>
        <a:srgbClr val="E17000"/>
      </a:dk2>
      <a:lt2>
        <a:srgbClr val="A4001D"/>
      </a:lt2>
      <a:accent1>
        <a:srgbClr val="A4001D"/>
      </a:accent1>
      <a:accent2>
        <a:srgbClr val="E17000"/>
      </a:accent2>
      <a:accent3>
        <a:srgbClr val="4D4F53"/>
      </a:accent3>
      <a:accent4>
        <a:srgbClr val="545455"/>
      </a:accent4>
      <a:accent5>
        <a:srgbClr val="0099CC"/>
      </a:accent5>
      <a:accent6>
        <a:srgbClr val="69BE28"/>
      </a:accent6>
      <a:hlink>
        <a:srgbClr val="A4001D"/>
      </a:hlink>
      <a:folHlink>
        <a:srgbClr val="A4001D"/>
      </a:folHlink>
    </a:clrScheme>
    <a:fontScheme name="TH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SLAC_PPT_052412</Template>
  <TotalTime>0</TotalTime>
  <Words>1265</Words>
  <Application>Microsoft Office PowerPoint</Application>
  <PresentationFormat>On-screen Show (4:3)</PresentationFormat>
  <Paragraphs>171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Nunito</vt:lpstr>
      <vt:lpstr>Wingdings</vt:lpstr>
      <vt:lpstr>Blank</vt:lpstr>
      <vt:lpstr>NAPAC 2019 Student Program</vt:lpstr>
      <vt:lpstr>Tutorials: Brief Review</vt:lpstr>
      <vt:lpstr>Proposed Tutorial Topics</vt:lpstr>
      <vt:lpstr>Proposed Tutorial Topics</vt:lpstr>
      <vt:lpstr>Proposed Tutorial Topics</vt:lpstr>
      <vt:lpstr>Feedback on Proposed Topics</vt:lpstr>
      <vt:lpstr>Proposed Tutorials Based on Feedback</vt:lpstr>
      <vt:lpstr>Your Feedback?</vt:lpstr>
      <vt:lpstr>Timeline</vt:lpstr>
      <vt:lpstr>IEEE Short Courses: Summary Status</vt:lpstr>
      <vt:lpstr>IEEE Short Courses </vt:lpstr>
      <vt:lpstr>IEEE Short Courses:  Needs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2012-06-11T23:48:53Z</dcterms:created>
  <dcterms:modified xsi:type="dcterms:W3CDTF">2019-06-14T18:51:13Z</dcterms:modified>
</cp:coreProperties>
</file>