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35" r:id="rId2"/>
    <p:sldId id="444" r:id="rId3"/>
    <p:sldId id="447" r:id="rId4"/>
    <p:sldId id="446" r:id="rId5"/>
  </p:sldIdLst>
  <p:sldSz cx="9144000" cy="6858000" type="letter"/>
  <p:notesSz cx="7315200" cy="9601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FA00"/>
    <a:srgbClr val="003399"/>
    <a:srgbClr val="FF0000"/>
    <a:srgbClr val="339933"/>
    <a:srgbClr val="006600"/>
    <a:srgbClr val="339966"/>
    <a:srgbClr val="00CC66"/>
    <a:srgbClr val="CC0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67" autoAdjust="0"/>
    <p:restoredTop sz="93537" autoAdjust="0"/>
  </p:normalViewPr>
  <p:slideViewPr>
    <p:cSldViewPr>
      <p:cViewPr varScale="1">
        <p:scale>
          <a:sx n="89" d="100"/>
          <a:sy n="89" d="100"/>
        </p:scale>
        <p:origin x="1384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8380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566738"/>
            <a:ext cx="5103812" cy="38274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6" tIns="46984" rIns="95646" bIns="46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8540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4143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820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MC1: Wolfram Fischer (BNL) and Qing Qin (IHEP)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fld id="{4458C1C5-6436-4E31-8D48-2E701D44914F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4143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MC1: Wolfram Fischer (BNL) and Qing Qin (IHEP)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r>
              <a:rPr lang="en-US"/>
              <a:t> </a:t>
            </a:r>
            <a:fld id="{6DDFC27F-93F2-477E-AD06-9129FC5F425E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fld id="{B558D05A-655E-48D6-BEE5-5A6C8F729379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382000" cy="414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2588" y="914400"/>
            <a:ext cx="8382000" cy="548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53200"/>
            <a:ext cx="35814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tabLst>
                <a:tab pos="1714500" algn="r"/>
              </a:tabLst>
              <a:defRPr sz="1100"/>
            </a:lvl1pPr>
          </a:lstStyle>
          <a:p>
            <a:pPr>
              <a:defRPr/>
            </a:pPr>
            <a:r>
              <a:rPr lang="en-US"/>
              <a:t>MC1: Wolfram Fischer (BNL) and Mei Bai (GSI)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534400" y="6553200"/>
            <a:ext cx="4572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 </a:t>
            </a:r>
            <a:fld id="{DEC58EA8-6C47-4982-B136-D0CCA47332B2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40DCEA-6CE8-9843-8970-3C192697C4E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400800" y="6402103"/>
            <a:ext cx="2133600" cy="4558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284163" indent="-284163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23838" algn="l" rtl="0" eaLnBrk="0" fontAlgn="base" hangingPunct="0">
        <a:spcBef>
          <a:spcPct val="20000"/>
        </a:spcBef>
        <a:spcAft>
          <a:spcPct val="0"/>
        </a:spcAft>
        <a:defRPr sz="2000">
          <a:solidFill>
            <a:srgbClr val="003399"/>
          </a:solidFill>
          <a:latin typeface="+mn-lt"/>
        </a:defRPr>
      </a:lvl2pPr>
      <a:lvl3pPr marL="9652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rgbClr val="009900"/>
          </a:solidFill>
          <a:latin typeface="+mn-lt"/>
        </a:defRPr>
      </a:lvl3pPr>
      <a:lvl4pPr marL="13081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510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108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5654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0226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4798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2743200"/>
          </a:xfrm>
        </p:spPr>
        <p:txBody>
          <a:bodyPr/>
          <a:lstStyle/>
          <a:p>
            <a:r>
              <a:rPr lang="it-IT" dirty="0"/>
              <a:t>   </a:t>
            </a: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sz="4000" dirty="0">
                <a:solidFill>
                  <a:srgbClr val="0432FF"/>
                </a:solidFill>
              </a:rPr>
              <a:t>MC02 – </a:t>
            </a:r>
            <a:r>
              <a:rPr lang="it-IT" sz="4000" dirty="0" err="1">
                <a:solidFill>
                  <a:srgbClr val="0432FF"/>
                </a:solidFill>
              </a:rPr>
              <a:t>Photon</a:t>
            </a:r>
            <a:r>
              <a:rPr lang="it-IT" sz="4000">
                <a:solidFill>
                  <a:srgbClr val="0432FF"/>
                </a:solidFill>
              </a:rPr>
              <a:t> </a:t>
            </a:r>
            <a:r>
              <a:rPr lang="it-IT" sz="4000" err="1">
                <a:solidFill>
                  <a:srgbClr val="0432FF"/>
                </a:solidFill>
              </a:rPr>
              <a:t>Sources</a:t>
            </a:r>
            <a:r>
              <a:rPr lang="it-IT" sz="4000">
                <a:solidFill>
                  <a:srgbClr val="0432FF"/>
                </a:solidFill>
              </a:rPr>
              <a:t> and Electron Accelerators </a:t>
            </a:r>
          </a:p>
          <a:p>
            <a:r>
              <a:rPr lang="it-IT" sz="2800" err="1"/>
              <a:t>Invited</a:t>
            </a:r>
            <a:r>
              <a:rPr lang="it-IT" sz="2800"/>
              <a:t> </a:t>
            </a:r>
            <a:r>
              <a:rPr lang="it-IT" sz="2800" err="1"/>
              <a:t>Talks</a:t>
            </a:r>
            <a:r>
              <a:rPr lang="it-IT" sz="2800"/>
              <a:t> </a:t>
            </a:r>
            <a:r>
              <a:rPr lang="it-IT" sz="2800" err="1"/>
              <a:t>Proposals</a:t>
            </a:r>
            <a:endParaRPr lang="en-US" sz="2800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57200" y="4301067"/>
            <a:ext cx="8305800" cy="2556933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2841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2300" indent="-223838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03399"/>
                </a:solidFill>
                <a:latin typeface="+mn-lt"/>
              </a:defRPr>
            </a:lvl2pPr>
            <a:lvl3pPr marL="965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rgbClr val="009900"/>
                </a:solidFill>
                <a:latin typeface="+mn-lt"/>
              </a:defRPr>
            </a:lvl3pPr>
            <a:lvl4pPr marL="1308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4pPr>
            <a:lvl5pPr marL="1651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108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565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022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479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endParaRPr lang="it-IT" kern="0">
              <a:solidFill>
                <a:srgbClr val="FFFF00"/>
              </a:solidFill>
            </a:endParaRPr>
          </a:p>
          <a:p>
            <a:r>
              <a:rPr lang="it-IT" sz="2400" b="1" kern="0"/>
              <a:t>Sasha </a:t>
            </a:r>
            <a:r>
              <a:rPr lang="it-IT" sz="2400" b="1" kern="0" err="1"/>
              <a:t>Zonlents</a:t>
            </a:r>
            <a:r>
              <a:rPr lang="it-IT" sz="2400" b="1" kern="0"/>
              <a:t> (ANL) and Yunhai Cai (SLAC)</a:t>
            </a:r>
          </a:p>
          <a:p>
            <a:r>
              <a:rPr lang="it-IT" sz="2400" kern="0"/>
              <a:t>SPCC2 Meeting, MSU, 16-17 </a:t>
            </a:r>
            <a:r>
              <a:rPr lang="it-IT" sz="2400" kern="0" err="1"/>
              <a:t>January</a:t>
            </a:r>
            <a:r>
              <a:rPr lang="it-IT" sz="2400" kern="0"/>
              <a:t>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D715E6-895C-6E4D-BA96-1BE977DB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95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9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3B78E-2308-2749-8B8C-9C4C15A6A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Invited Talks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846538-F24B-ED40-992D-59321087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6DDFC27F-93F2-477E-AD06-9129FC5F425E}" type="slidenum">
              <a:rPr lang="en-US" smtClean="0"/>
              <a:pPr>
                <a:defRPr/>
              </a:pPr>
              <a:t>2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29A39AD-2227-AE46-8575-54E50F77C1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89232"/>
              </p:ext>
            </p:extLst>
          </p:nvPr>
        </p:nvGraphicFramePr>
        <p:xfrm>
          <a:off x="419100" y="896938"/>
          <a:ext cx="8305801" cy="5054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7410">
                  <a:extLst>
                    <a:ext uri="{9D8B030D-6E8A-4147-A177-3AD203B41FA5}">
                      <a16:colId xmlns:a16="http://schemas.microsoft.com/office/drawing/2014/main" val="4223261634"/>
                    </a:ext>
                  </a:extLst>
                </a:gridCol>
                <a:gridCol w="1141255">
                  <a:extLst>
                    <a:ext uri="{9D8B030D-6E8A-4147-A177-3AD203B41FA5}">
                      <a16:colId xmlns:a16="http://schemas.microsoft.com/office/drawing/2014/main" val="3063048556"/>
                    </a:ext>
                  </a:extLst>
                </a:gridCol>
                <a:gridCol w="3854906">
                  <a:extLst>
                    <a:ext uri="{9D8B030D-6E8A-4147-A177-3AD203B41FA5}">
                      <a16:colId xmlns:a16="http://schemas.microsoft.com/office/drawing/2014/main" val="1125121197"/>
                    </a:ext>
                  </a:extLst>
                </a:gridCol>
                <a:gridCol w="827410">
                  <a:extLst>
                    <a:ext uri="{9D8B030D-6E8A-4147-A177-3AD203B41FA5}">
                      <a16:colId xmlns:a16="http://schemas.microsoft.com/office/drawing/2014/main" val="4044215659"/>
                    </a:ext>
                  </a:extLst>
                </a:gridCol>
                <a:gridCol w="827410">
                  <a:extLst>
                    <a:ext uri="{9D8B030D-6E8A-4147-A177-3AD203B41FA5}">
                      <a16:colId xmlns:a16="http://schemas.microsoft.com/office/drawing/2014/main" val="3855818473"/>
                    </a:ext>
                  </a:extLst>
                </a:gridCol>
                <a:gridCol w="827410">
                  <a:extLst>
                    <a:ext uri="{9D8B030D-6E8A-4147-A177-3AD203B41FA5}">
                      <a16:colId xmlns:a16="http://schemas.microsoft.com/office/drawing/2014/main" val="2806737799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Speakers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Title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1st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2nd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Score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016491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1340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Lin Liu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Commissioning Results of SIRIUS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9707604"/>
                  </a:ext>
                </a:extLst>
              </a:tr>
              <a:tr h="68262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1385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Siqi Li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Generation and </a:t>
                      </a:r>
                      <a:r>
                        <a:rPr lang="en-US" sz="1200" u="none" strike="noStrike" err="1">
                          <a:effectLst/>
                        </a:rPr>
                        <a:t>Charaterization</a:t>
                      </a:r>
                      <a:r>
                        <a:rPr lang="en-US" sz="1200" u="none" strike="noStrike">
                          <a:effectLst/>
                        </a:rPr>
                        <a:t> of </a:t>
                      </a:r>
                      <a:r>
                        <a:rPr lang="en-US" sz="1200" u="none" strike="noStrike" err="1">
                          <a:effectLst/>
                        </a:rPr>
                        <a:t>Attosecond</a:t>
                      </a:r>
                      <a:r>
                        <a:rPr lang="en-US" sz="1200" u="none" strike="noStrike">
                          <a:effectLst/>
                        </a:rPr>
                        <a:t> Pulses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186234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D. Robin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ALS-U, Q Diffreaction Limited Upgrade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358839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1355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E. Allaria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Echo Enable Harmonic Generation at Fermi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061975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1334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David Jeremy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Overviw of Current R&amp;D on Laser-Compton or Inverse Compton Scattering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753406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Chao Feng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err="1">
                          <a:effectLst/>
                        </a:rPr>
                        <a:t>Chorent</a:t>
                      </a:r>
                      <a:r>
                        <a:rPr lang="en-US" sz="1200" u="none" strike="noStrike" dirty="0">
                          <a:effectLst/>
                        </a:rPr>
                        <a:t> Soft X-Ray Generation Based on Angular Dispersion Enhanced Microbunching in Storage Rings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9263166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1404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Marc Ross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LCLS-II SC Linac: Challenges and Status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190120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Dao Xiang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MeV Ultrafast Electron Diffration and Microscopy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693449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K.E. Deitrick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Status of the CBETA Cornell-BNL ERL Prototype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721679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1425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R.R. Lindberg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XFEL-O Plans at SLAC and Elsewhere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319374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1427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K.C. </a:t>
                      </a:r>
                      <a:r>
                        <a:rPr lang="en-US" sz="1200" u="none" strike="noStrike" dirty="0" err="1">
                          <a:effectLst/>
                        </a:rPr>
                        <a:t>Harkay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Operational Experience with Superconducting Undulators at APS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146249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1381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A. Marinelli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The Generation of Attosecond X-Ray Pulses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296151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1353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A. Latina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Compact Lignt and innovative Hard X-Ray FEL Design based in Xband Normal Conductive Cavities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434697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1364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O. Tanaka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Impedance Evaluation of the RF in-Vacuum Undulator: Theory, Simulations, and Measurment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914175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A. Zholents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Dielectric-Structure-Based FEL at ANL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068684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1266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Tianhuan Luo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RF Cavity Design of a Normal Conducting CW VHF Photon MOGA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140976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1141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Haeryong Yang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FEL Optimization through BBA and Lattie Matching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097798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1172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Dmitry Kayran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Fast Commissioning of a Stable 1.6 MeV 20 mA Electron Beam for RHIC Low-Energy Cooling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630727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37A66ED-35B2-4747-8604-BADED03A39E9}"/>
              </a:ext>
            </a:extLst>
          </p:cNvPr>
          <p:cNvSpPr txBox="1"/>
          <p:nvPr/>
        </p:nvSpPr>
        <p:spPr>
          <a:xfrm>
            <a:off x="419100" y="6167735"/>
            <a:ext cx="4647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/>
              <a:t>Not yet include Sasha’s and </a:t>
            </a:r>
            <a:r>
              <a:rPr lang="en-US" sz="1800" dirty="0" err="1"/>
              <a:t>Yunhai’s</a:t>
            </a:r>
            <a:r>
              <a:rPr lang="en-US" sz="1800" dirty="0"/>
              <a:t> inputs</a:t>
            </a:r>
          </a:p>
        </p:txBody>
      </p:sp>
    </p:spTree>
    <p:extLst>
      <p:ext uri="{BB962C8B-B14F-4D97-AF65-F5344CB8AC3E}">
        <p14:creationId xmlns:p14="http://schemas.microsoft.com/office/powerpoint/2010/main" val="15507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62549-6FCE-2144-B994-66EC342E7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Invited Talks in MC02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3BE4C7-2143-F049-A8EB-971D4989E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en-US" sz="1800" dirty="0" err="1"/>
              <a:t>Siqi</a:t>
            </a:r>
            <a:r>
              <a:rPr lang="en-US" sz="1800" dirty="0"/>
              <a:t> Li (SLAC),  “Generation and Characterization of </a:t>
            </a:r>
            <a:r>
              <a:rPr lang="en-US" sz="1800" dirty="0" err="1"/>
              <a:t>Attosecond</a:t>
            </a:r>
            <a:r>
              <a:rPr lang="en-US" sz="1800" dirty="0"/>
              <a:t> Pulses From X-Ray Free-Electron Laser,”</a:t>
            </a:r>
          </a:p>
          <a:p>
            <a:pPr marL="795337" lvl="1" indent="-457200">
              <a:buFont typeface="Courier New" panose="02070309020205020404" pitchFamily="49" charset="0"/>
              <a:buChar char="o"/>
            </a:pPr>
            <a:r>
              <a:rPr lang="en-US" sz="1800" dirty="0"/>
              <a:t>Do we still want her to give a talk if she will also be giving a talk on the same subject at FEL conference?</a:t>
            </a:r>
          </a:p>
          <a:p>
            <a:pPr marL="457200" indent="-457200">
              <a:buAutoNum type="arabicParenR"/>
            </a:pPr>
            <a:r>
              <a:rPr lang="en-US" sz="1800" dirty="0"/>
              <a:t>David Robin (LBNL), “ALS-U, Q Diffraction Limited Upgrade for the Advanced Light Source in Berkeley,”</a:t>
            </a:r>
          </a:p>
          <a:p>
            <a:pPr marL="795337" lvl="1" indent="-457200">
              <a:buFont typeface="Courier New" panose="02070309020205020404" pitchFamily="49" charset="0"/>
              <a:buChar char="o"/>
            </a:pPr>
            <a:r>
              <a:rPr lang="en-US" sz="1800" dirty="0"/>
              <a:t>SIRIUS commissioning is delayed, too close to the time of the conference</a:t>
            </a:r>
          </a:p>
          <a:p>
            <a:pPr marL="457200" indent="-457200">
              <a:buFontTx/>
              <a:buAutoNum type="arabicParenR"/>
            </a:pPr>
            <a:r>
              <a:rPr lang="en-US" sz="1800" dirty="0"/>
              <a:t>Mark Ross, (SLAC) “LCLS-II SC </a:t>
            </a:r>
            <a:r>
              <a:rPr lang="en-US" sz="1800" dirty="0" err="1"/>
              <a:t>Linac</a:t>
            </a:r>
            <a:r>
              <a:rPr lang="en-US" sz="1800" dirty="0"/>
              <a:t>: Challenges and Status”</a:t>
            </a:r>
          </a:p>
          <a:p>
            <a:pPr marL="795337" lvl="1" indent="-457200">
              <a:buFont typeface="Courier New" panose="02070309020205020404" pitchFamily="49" charset="0"/>
              <a:buChar char="o"/>
            </a:pPr>
            <a:r>
              <a:rPr lang="en-US" sz="1800" dirty="0"/>
              <a:t>Rewrite an abstract for a more technically oriented talk.</a:t>
            </a:r>
          </a:p>
          <a:p>
            <a:pPr marL="457200" indent="-457200">
              <a:buAutoNum type="arabicParenR"/>
            </a:pPr>
            <a:r>
              <a:rPr lang="en-US" sz="1800" dirty="0"/>
              <a:t>D. </a:t>
            </a:r>
            <a:r>
              <a:rPr lang="en-US" sz="1800" dirty="0" err="1"/>
              <a:t>Fileppetto</a:t>
            </a:r>
            <a:r>
              <a:rPr lang="en-US" sz="1800" dirty="0"/>
              <a:t> (LBNL), “Ultrafast Relativistic Electron Nanoprobes,”</a:t>
            </a:r>
          </a:p>
          <a:p>
            <a:pPr marL="795337" lvl="1" indent="-457200">
              <a:buFont typeface="Courier New" panose="02070309020205020404" pitchFamily="49" charset="0"/>
              <a:buChar char="o"/>
            </a:pPr>
            <a:r>
              <a:rPr lang="en-US" sz="1800" dirty="0"/>
              <a:t>Check its abstract to see if it fits the session. If not, rewrite the abstract</a:t>
            </a:r>
          </a:p>
          <a:p>
            <a:pPr marL="457200" indent="-457200">
              <a:buAutoNum type="arabicParenR"/>
            </a:pPr>
            <a:r>
              <a:rPr lang="en-US" sz="1800" dirty="0"/>
              <a:t>Katherine </a:t>
            </a:r>
            <a:r>
              <a:rPr lang="en-US" sz="1800" dirty="0" err="1"/>
              <a:t>Harkay</a:t>
            </a:r>
            <a:r>
              <a:rPr lang="en-US" sz="1800" dirty="0"/>
              <a:t> (ANL), “Operation Experience with Superconducting Undulators at APS,”</a:t>
            </a:r>
          </a:p>
          <a:p>
            <a:pPr marL="795337" lvl="1" indent="-457200">
              <a:buFont typeface="Courier New" panose="02070309020205020404" pitchFamily="49" charset="0"/>
              <a:buChar char="o"/>
            </a:pPr>
            <a:r>
              <a:rPr lang="en-US" sz="1800" dirty="0"/>
              <a:t>Rewrite an abstract to emphases on its performance</a:t>
            </a:r>
          </a:p>
          <a:p>
            <a:pPr marL="457200" indent="-457200">
              <a:buAutoNum type="arabicParenR"/>
            </a:pPr>
            <a:r>
              <a:rPr lang="en-US" sz="1800" dirty="0"/>
              <a:t>Kirsten Elizabeth </a:t>
            </a:r>
            <a:r>
              <a:rPr lang="en-US" sz="1800" dirty="0" err="1"/>
              <a:t>Deitrick</a:t>
            </a:r>
            <a:r>
              <a:rPr lang="en-US" sz="1800" dirty="0"/>
              <a:t> (Cornell University), “Status of the CBETA Cornell-BNL ERL Prototype”.</a:t>
            </a:r>
          </a:p>
          <a:p>
            <a:pPr marL="0" indent="0"/>
            <a:endParaRPr lang="en-US" sz="1800" dirty="0"/>
          </a:p>
          <a:p>
            <a:pPr marL="457200" indent="-457200">
              <a:buAutoNum type="arabicParenR"/>
            </a:pPr>
            <a:endParaRPr lang="en-US" sz="1800" dirty="0"/>
          </a:p>
          <a:p>
            <a:pPr marL="457200" indent="-457200">
              <a:buAutoNum type="arabicParenR"/>
            </a:pPr>
            <a:endParaRPr lang="en-US" sz="1800" dirty="0"/>
          </a:p>
          <a:p>
            <a:pPr marL="457200" indent="-457200">
              <a:buAutoNum type="arabicParenR"/>
            </a:pPr>
            <a:endParaRPr lang="en-US" sz="1800" dirty="0"/>
          </a:p>
          <a:p>
            <a:pPr marL="457200" indent="-457200">
              <a:buAutoNum type="arabicParenR"/>
            </a:pPr>
            <a:endParaRPr lang="en-US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9ABD26-C355-1A4D-AD34-2DF6D356C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6DDFC27F-93F2-477E-AD06-9129FC5F425E}" type="slidenum">
              <a:rPr lang="en-US" smtClean="0"/>
              <a:pPr>
                <a:defRPr/>
              </a:pPr>
              <a:t>3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00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34AC1-509B-0A44-B0DC-61C3673D3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FAD3CA-2E9E-A645-96F7-F4A021C2D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Chao Feng (SSRF), “Coherent Soft X-Ray Generation Based on Angular Dispersion Enhanced Microbunching in Storage Rings,” </a:t>
            </a:r>
            <a:r>
              <a:rPr lang="en-US" dirty="0">
                <a:solidFill>
                  <a:schemeClr val="accent2"/>
                </a:solidFill>
              </a:rPr>
              <a:t>This talk has been also proposed for invited talk at FEL conference.</a:t>
            </a:r>
          </a:p>
          <a:p>
            <a:pPr marL="0" indent="0"/>
            <a:endParaRPr lang="en-US" dirty="0">
              <a:solidFill>
                <a:schemeClr val="accent2"/>
              </a:solidFill>
            </a:endParaRPr>
          </a:p>
          <a:p>
            <a:pPr marL="457200" indent="-457200">
              <a:buAutoNum type="arabicParenR" startAt="2"/>
            </a:pPr>
            <a:r>
              <a:rPr lang="en-US" dirty="0"/>
              <a:t>1379:  Nathaniel Pogue, “Multi-pulse Scorpius Induction Accelerator</a:t>
            </a:r>
          </a:p>
          <a:p>
            <a:pPr marL="0" indent="0"/>
            <a:r>
              <a:rPr lang="en-US"/>
              <a:t>       </a:t>
            </a:r>
            <a:r>
              <a:rPr lang="en-US" dirty="0"/>
              <a:t>for Flash X-ray Radiography”</a:t>
            </a:r>
          </a:p>
          <a:p>
            <a:pPr marL="457200" indent="-457200">
              <a:buFont typeface="+mj-lt"/>
              <a:buAutoNum type="arabicParenR"/>
            </a:pPr>
            <a:endParaRPr lang="en-US" dirty="0"/>
          </a:p>
          <a:p>
            <a:pPr marL="457200" indent="-457200">
              <a:buAutoNum type="arabicParenR" startAt="3"/>
            </a:pPr>
            <a:r>
              <a:rPr lang="en-US" dirty="0"/>
              <a:t>Dmitry </a:t>
            </a:r>
            <a:r>
              <a:rPr lang="en-US" dirty="0" err="1"/>
              <a:t>Kayran</a:t>
            </a:r>
            <a:r>
              <a:rPr lang="en-US" dirty="0"/>
              <a:t> (BNL), “Fast Commissioning of a Stable 1.6 MeV 20 mA Electron Beam for RHIC Low-Energy Cooling,”</a:t>
            </a:r>
          </a:p>
          <a:p>
            <a:pPr marL="457200" indent="-457200">
              <a:buAutoNum type="arabicParenR" startAt="3"/>
            </a:pPr>
            <a:endParaRPr lang="en-US" dirty="0"/>
          </a:p>
          <a:p>
            <a:pPr marL="457200" indent="-457200">
              <a:buAutoNum type="arabicParenR" startAt="3"/>
            </a:pPr>
            <a:r>
              <a:rPr lang="en-US" dirty="0"/>
              <a:t>Olga Tanaka (KEK), “Impedance Evaluation of the RF in-vacuum Undulator: Theory, Simulations, and Measurements,”</a:t>
            </a:r>
          </a:p>
          <a:p>
            <a:pPr marL="457200" indent="-457200">
              <a:buAutoNum type="arabicParenR" startAt="3"/>
            </a:pPr>
            <a:endParaRPr lang="en-US" dirty="0"/>
          </a:p>
          <a:p>
            <a:pPr marL="457200" indent="-457200">
              <a:buAutoNum type="arabicParenR" startAt="3"/>
            </a:pPr>
            <a:r>
              <a:rPr lang="en-US" dirty="0"/>
              <a:t>David Jeremy Gibson (LLNL), “Overview of Current R&amp;D on Laser-Compton or Inverse Compton Scattering Light Sources,”</a:t>
            </a:r>
          </a:p>
          <a:p>
            <a:pPr marL="0" indent="0"/>
            <a:endParaRPr lang="en-US" dirty="0"/>
          </a:p>
          <a:p>
            <a:pPr marL="457200" indent="-457200">
              <a:buFont typeface="+mj-lt"/>
              <a:buAutoNum type="arabicParenR"/>
            </a:pPr>
            <a:endParaRPr lang="en-US" dirty="0"/>
          </a:p>
          <a:p>
            <a:pPr marL="457200" indent="-457200">
              <a:buFont typeface="+mj-lt"/>
              <a:buAutoNum type="arabicParenR"/>
            </a:pPr>
            <a:endParaRPr lang="en-US" dirty="0"/>
          </a:p>
          <a:p>
            <a:pPr marL="457200" indent="-457200">
              <a:buFont typeface="+mj-lt"/>
              <a:buAutoNum type="arabicParenR"/>
            </a:pPr>
            <a:endParaRPr lang="en-US" dirty="0"/>
          </a:p>
          <a:p>
            <a:pPr marL="457200" indent="-457200">
              <a:buFont typeface="+mj-lt"/>
              <a:buAutoNum type="arabicParenR"/>
            </a:pPr>
            <a:endParaRPr lang="en-US" dirty="0"/>
          </a:p>
          <a:p>
            <a:pPr marL="457200" indent="-457200">
              <a:buFont typeface="+mj-lt"/>
              <a:buAutoNum type="arabicParenR"/>
            </a:pPr>
            <a:endParaRPr lang="en-US" dirty="0"/>
          </a:p>
          <a:p>
            <a:pPr marL="457200" indent="-457200">
              <a:buFont typeface="+mj-lt"/>
              <a:buAutoNum type="arabicParenR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DF4B34-1FD1-F144-8EE5-FF1AA6AF8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6DDFC27F-93F2-477E-AD06-9129FC5F425E}" type="slidenum">
              <a:rPr lang="en-US" smtClean="0"/>
              <a:pPr>
                <a:defRPr/>
              </a:pPr>
              <a:t>4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77733"/>
      </p:ext>
    </p:extLst>
  </p:cSld>
  <p:clrMapOvr>
    <a:masterClrMapping/>
  </p:clrMapOvr>
</p:sld>
</file>

<file path=ppt/theme/theme1.xml><?xml version="1.0" encoding="utf-8"?>
<a:theme xmlns:a="http://schemas.openxmlformats.org/drawingml/2006/main" name="Uslhc">
  <a:themeElements>
    <a:clrScheme name="Uslhc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Uslh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defRPr dirty="0" smtClean="0"/>
        </a:defPPr>
      </a:lstStyle>
    </a:txDef>
  </a:objectDefaults>
  <a:extraClrSchemeLst>
    <a:extraClrScheme>
      <a:clrScheme name="Uslh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lhc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46380016</TotalTime>
  <Words>611</Words>
  <Application>Microsoft Macintosh PowerPoint</Application>
  <PresentationFormat>Letter Paper (8.5x11 in)</PresentationFormat>
  <Paragraphs>157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Courier New</vt:lpstr>
      <vt:lpstr>Times New Roman</vt:lpstr>
      <vt:lpstr>Uslhc</vt:lpstr>
      <vt:lpstr>PowerPoint Presentation</vt:lpstr>
      <vt:lpstr>Invited Talks</vt:lpstr>
      <vt:lpstr>Invited Talks in MC02 </vt:lpstr>
      <vt:lpstr>Backups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Jim Strait</dc:creator>
  <cp:lastModifiedBy>Cai, Yunhai</cp:lastModifiedBy>
  <cp:revision>2673</cp:revision>
  <cp:lastPrinted>1998-09-11T14:49:03Z</cp:lastPrinted>
  <dcterms:created xsi:type="dcterms:W3CDTF">2010-11-14T17:34:40Z</dcterms:created>
  <dcterms:modified xsi:type="dcterms:W3CDTF">2019-01-17T13:57:39Z</dcterms:modified>
</cp:coreProperties>
</file>