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6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7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8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9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10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1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2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3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60" r:id="rId4"/>
    <p:sldMasterId id="2147483782" r:id="rId5"/>
    <p:sldMasterId id="2147483789" r:id="rId6"/>
    <p:sldMasterId id="2147483795" r:id="rId7"/>
    <p:sldMasterId id="2147483801" r:id="rId8"/>
    <p:sldMasterId id="2147483807" r:id="rId9"/>
    <p:sldMasterId id="2147483813" r:id="rId10"/>
    <p:sldMasterId id="2147483819" r:id="rId11"/>
    <p:sldMasterId id="2147483830" r:id="rId12"/>
    <p:sldMasterId id="2147483846" r:id="rId13"/>
    <p:sldMasterId id="2147483857" r:id="rId14"/>
    <p:sldMasterId id="2147483868" r:id="rId15"/>
    <p:sldMasterId id="2147483882" r:id="rId16"/>
    <p:sldMasterId id="2147483904" r:id="rId17"/>
  </p:sldMasterIdLst>
  <p:notesMasterIdLst>
    <p:notesMasterId r:id="rId39"/>
  </p:notesMasterIdLst>
  <p:handoutMasterIdLst>
    <p:handoutMasterId r:id="rId40"/>
  </p:handoutMasterIdLst>
  <p:sldIdLst>
    <p:sldId id="301" r:id="rId18"/>
    <p:sldId id="313" r:id="rId19"/>
    <p:sldId id="373" r:id="rId20"/>
    <p:sldId id="370" r:id="rId21"/>
    <p:sldId id="369" r:id="rId22"/>
    <p:sldId id="391" r:id="rId23"/>
    <p:sldId id="402" r:id="rId24"/>
    <p:sldId id="376" r:id="rId25"/>
    <p:sldId id="404" r:id="rId26"/>
    <p:sldId id="381" r:id="rId27"/>
    <p:sldId id="382" r:id="rId28"/>
    <p:sldId id="406" r:id="rId29"/>
    <p:sldId id="395" r:id="rId30"/>
    <p:sldId id="393" r:id="rId31"/>
    <p:sldId id="389" r:id="rId32"/>
    <p:sldId id="398" r:id="rId33"/>
    <p:sldId id="405" r:id="rId34"/>
    <p:sldId id="388" r:id="rId35"/>
    <p:sldId id="378" r:id="rId36"/>
    <p:sldId id="403" r:id="rId37"/>
    <p:sldId id="397" r:id="rId38"/>
  </p:sldIdLst>
  <p:sldSz cx="9144000" cy="6858000" type="screen4x3"/>
  <p:notesSz cx="7315200" cy="9601200"/>
  <p:defaultTextStyle>
    <a:defPPr>
      <a:defRPr lang="en-US"/>
    </a:defPPr>
    <a:lvl1pPr marL="0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791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586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375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7170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3964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758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549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4343" algn="l" defTabSz="913586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0000"/>
    <a:srgbClr val="FF9700"/>
    <a:srgbClr val="336600"/>
    <a:srgbClr val="008000"/>
    <a:srgbClr val="66FF66"/>
    <a:srgbClr val="D55000"/>
    <a:srgbClr val="E6E6DC"/>
    <a:srgbClr val="F2F2F2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422" autoAdjust="0"/>
  </p:normalViewPr>
  <p:slideViewPr>
    <p:cSldViewPr>
      <p:cViewPr varScale="1">
        <p:scale>
          <a:sx n="109" d="100"/>
          <a:sy n="109" d="100"/>
        </p:scale>
        <p:origin x="159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246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13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Master" Target="slideMasters/slideMaster9.xml"/><Relationship Id="rId17" Type="http://schemas.openxmlformats.org/officeDocument/2006/relationships/slideMaster" Target="slideMasters/slideMaster14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1FE700-8533-4335-A842-3EF5AC4DA87D}" type="datetime1">
              <a:rPr lang="en-US" smtClean="0"/>
              <a:t>9/29/2020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EF6E6-E417-4CC3-91E7-5312C43935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6773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52DF8E10-44AB-4041-AE6F-7DC819D80B14}" type="datetime1">
              <a:rPr lang="en-US" smtClean="0"/>
              <a:t>9/29/2020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CA53B9F3-53B1-4BEA-A309-5EFFC9E495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922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791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586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75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170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964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758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549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343" algn="l" defTabSz="913586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050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Rectangle 2051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val="34708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gif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8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8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0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1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1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3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3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3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3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20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6" y="1320117"/>
            <a:ext cx="7864929" cy="4801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32" tIns="45666" rIns="91332" bIns="45666">
            <a:spAutoFit/>
          </a:bodyPr>
          <a:lstStyle/>
          <a:p>
            <a:pPr defTabSz="91350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3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32" tIns="45666" rIns="91332" bIns="45666">
            <a:spAutoFit/>
          </a:bodyPr>
          <a:lstStyle/>
          <a:p>
            <a:pPr defTabSz="9135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NSCL_ppt.png"/>
          <p:cNvPicPr>
            <a:picLocks/>
          </p:cNvPicPr>
          <p:nvPr userDrawn="1"/>
        </p:nvPicPr>
        <p:blipFill>
          <a:blip r:embed="rId2" cstate="print"/>
          <a:srcRect t="90000" r="73333"/>
          <a:stretch>
            <a:fillRect/>
          </a:stretch>
        </p:blipFill>
        <p:spPr bwMode="auto">
          <a:xfrm>
            <a:off x="6781800" y="617220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/>
          <p:cNvPicPr>
            <a:picLocks noChangeAspect="1" noChangeArrowheads="1"/>
          </p:cNvPicPr>
          <p:nvPr userDrawn="1"/>
        </p:nvPicPr>
        <p:blipFill>
          <a:blip r:embed="rId3" cstate="print"/>
          <a:srcRect l="3036" t="14900" r="51408" b="16333"/>
          <a:stretch>
            <a:fillRect/>
          </a:stretch>
        </p:blipFill>
        <p:spPr bwMode="auto">
          <a:xfrm>
            <a:off x="4878388" y="6223003"/>
            <a:ext cx="16748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Table Placeholder 3"/>
          <p:cNvGraphicFramePr>
            <a:graphicFrameLocks/>
          </p:cNvGraphicFramePr>
          <p:nvPr userDrawn="1"/>
        </p:nvGraphicFramePr>
        <p:xfrm>
          <a:off x="838200" y="1219200"/>
          <a:ext cx="73152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NSCL_ppt.png"/>
          <p:cNvPicPr>
            <a:picLocks/>
          </p:cNvPicPr>
          <p:nvPr userDrawn="1"/>
        </p:nvPicPr>
        <p:blipFill>
          <a:blip r:embed="rId2" cstate="print"/>
          <a:srcRect t="90000" r="73333"/>
          <a:stretch>
            <a:fillRect/>
          </a:stretch>
        </p:blipFill>
        <p:spPr bwMode="auto">
          <a:xfrm>
            <a:off x="6781800" y="617220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/>
          <p:cNvPicPr>
            <a:picLocks noChangeAspect="1" noChangeArrowheads="1"/>
          </p:cNvPicPr>
          <p:nvPr userDrawn="1"/>
        </p:nvPicPr>
        <p:blipFill>
          <a:blip r:embed="rId3" cstate="print"/>
          <a:srcRect l="3036" t="14900" r="51408" b="16333"/>
          <a:stretch>
            <a:fillRect/>
          </a:stretch>
        </p:blipFill>
        <p:spPr bwMode="auto">
          <a:xfrm>
            <a:off x="4878388" y="6172154"/>
            <a:ext cx="1827212" cy="60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8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1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7696200" y="6356450"/>
            <a:ext cx="1447800" cy="364628"/>
          </a:xfrm>
          <a:prstGeom prst="rect">
            <a:avLst/>
          </a:prstGeom>
        </p:spPr>
        <p:txBody>
          <a:bodyPr lIns="91357" tIns="45678" rIns="91357" bIns="45678"/>
          <a:lstStyle>
            <a:lvl1pPr>
              <a:defRPr sz="1100"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619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0" tIns="45670" rIns="91340" bIns="4567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6710" indent="0" algn="ctr">
              <a:buNone/>
              <a:defRPr/>
            </a:lvl2pPr>
            <a:lvl3pPr marL="913423" indent="0" algn="ctr">
              <a:buNone/>
              <a:defRPr/>
            </a:lvl3pPr>
            <a:lvl4pPr marL="1370130" indent="0" algn="ctr">
              <a:buNone/>
              <a:defRPr/>
            </a:lvl4pPr>
            <a:lvl5pPr marL="1826844" indent="0" algn="ctr">
              <a:buNone/>
              <a:defRPr/>
            </a:lvl5pPr>
            <a:lvl6pPr marL="2283557" indent="0" algn="ctr">
              <a:buNone/>
              <a:defRPr/>
            </a:lvl6pPr>
            <a:lvl7pPr marL="2740269" indent="0" algn="ctr">
              <a:buNone/>
              <a:defRPr/>
            </a:lvl7pPr>
            <a:lvl8pPr marL="3196979" indent="0" algn="ctr">
              <a:buNone/>
              <a:defRPr/>
            </a:lvl8pPr>
            <a:lvl9pPr marL="365369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7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1072" y="0"/>
            <a:ext cx="9001881" cy="66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369" tIns="43184" rIns="86369" bIns="43184">
            <a:spAutoFit/>
          </a:bodyPr>
          <a:lstStyle/>
          <a:p>
            <a:pPr defTabSz="45658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600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1850" indent="0" algn="ctr">
              <a:buNone/>
              <a:defRPr/>
            </a:lvl2pPr>
            <a:lvl3pPr marL="863699" indent="0" algn="ctr">
              <a:buNone/>
              <a:defRPr/>
            </a:lvl3pPr>
            <a:lvl4pPr marL="1295546" indent="0" algn="ctr">
              <a:buNone/>
              <a:defRPr/>
            </a:lvl4pPr>
            <a:lvl5pPr marL="1727398" indent="0" algn="ctr">
              <a:buNone/>
              <a:defRPr/>
            </a:lvl5pPr>
            <a:lvl6pPr marL="2159248" indent="0" algn="ctr">
              <a:buNone/>
              <a:defRPr/>
            </a:lvl6pPr>
            <a:lvl7pPr marL="2591095" indent="0" algn="ctr">
              <a:buNone/>
              <a:defRPr/>
            </a:lvl7pPr>
            <a:lvl8pPr marL="3022945" indent="0" algn="ctr">
              <a:buNone/>
              <a:defRPr/>
            </a:lvl8pPr>
            <a:lvl9pPr marL="345479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11" tIns="22405" rIns="56011" bIns="22405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0" y="6387158"/>
            <a:ext cx="9144000" cy="375033"/>
          </a:xfrm>
          <a:prstGeom prst="rect">
            <a:avLst/>
          </a:prstGeom>
          <a:noFill/>
        </p:spPr>
        <p:txBody>
          <a:bodyPr wrap="square" lIns="86408" tIns="43204" rIns="86408" bIns="43204" rtlCol="0">
            <a:spAutoFit/>
          </a:bodyPr>
          <a:lstStyle/>
          <a:p>
            <a:pPr algn="ctr" defTabSz="456791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DE-SC0000661.</a:t>
            </a:r>
          </a:p>
          <a:p>
            <a:pPr algn="ctr" defTabSz="456791" fontAlgn="base">
              <a:spcBef>
                <a:spcPct val="0"/>
              </a:spcBef>
              <a:spcAft>
                <a:spcPct val="0"/>
              </a:spcAft>
            </a:pPr>
            <a:r>
              <a:rPr lang="en-US" sz="90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Michigan State University designs and establishes FRIB as a DOE Office of Science National User Facility in support of the mission of the Office of Nuclear Physics.</a:t>
            </a:r>
          </a:p>
        </p:txBody>
      </p:sp>
    </p:spTree>
    <p:extLst>
      <p:ext uri="{BB962C8B-B14F-4D97-AF65-F5344CB8AC3E}">
        <p14:creationId xmlns:p14="http://schemas.microsoft.com/office/powerpoint/2010/main" val="3998794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1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8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1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8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14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1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8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1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71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1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8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1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433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1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8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1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456587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40" y="1067099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16" y="3581400"/>
            <a:ext cx="4419599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40" y="3581400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516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2523"/>
            <a:ext cx="91440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"/>
            <a:ext cx="914400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935" y="1320810"/>
            <a:ext cx="7864475" cy="341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32" tIns="45666" rIns="91332" bIns="45666">
            <a:spAutoFit/>
          </a:bodyPr>
          <a:lstStyle/>
          <a:p>
            <a:pPr defTabSz="45679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32" tIns="45666" rIns="91332" bIns="45666">
            <a:spAutoFit/>
          </a:bodyPr>
          <a:lstStyle/>
          <a:p>
            <a:pPr defTabSz="45679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 hasCustomPrompt="1"/>
          </p:nvPr>
        </p:nvSpPr>
        <p:spPr>
          <a:xfrm>
            <a:off x="76200" y="262338"/>
            <a:ext cx="8991600" cy="478624"/>
          </a:xfr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0"/>
          </p:nvPr>
        </p:nvSpPr>
        <p:spPr>
          <a:xfrm>
            <a:off x="5635633" y="6356360"/>
            <a:ext cx="2593975" cy="36512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356360"/>
            <a:ext cx="914400" cy="365125"/>
          </a:xfrm>
          <a:prstGeom prst="rect">
            <a:avLst/>
          </a:prstGeom>
        </p:spPr>
        <p:txBody>
          <a:bodyPr vert="horz" lIns="0" tIns="0" rIns="0" bIns="45678" rtlCol="0" anchor="b"/>
          <a:lstStyle>
            <a:lvl1pPr algn="r" defTabSz="456791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1000" kern="1200" smtClean="0">
                <a:solidFill>
                  <a:srgbClr val="064308"/>
                </a:solidFill>
                <a:latin typeface="Arial" pitchFamily="34" charset="0"/>
                <a:ea typeface="ヒラギノ角ゴ Pro W3"/>
                <a:cs typeface="ヒラギノ角ゴ Pro W3"/>
              </a:defRPr>
            </a:lvl1pPr>
          </a:lstStyle>
          <a:p>
            <a:pPr algn="l"/>
            <a:r>
              <a:rPr dirty="0"/>
              <a:t>, Slide </a:t>
            </a:r>
            <a:fld id="{1D2CDB64-C772-4C10-8066-C769534B205C}" type="slidenum">
              <a:rPr/>
              <a:pPr algn="l"/>
              <a:t>‹#›</a:t>
            </a:fld>
            <a:endParaRPr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7524" y="4419600"/>
            <a:ext cx="38862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67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68" tIns="45634" rIns="91268" bIns="45634">
            <a:spAutoFit/>
          </a:bodyPr>
          <a:lstStyle/>
          <a:p>
            <a:pPr defTabSz="9135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6344" indent="0" algn="ctr">
              <a:buNone/>
              <a:defRPr/>
            </a:lvl2pPr>
            <a:lvl3pPr marL="912689" indent="0" algn="ctr">
              <a:buNone/>
              <a:defRPr/>
            </a:lvl3pPr>
            <a:lvl4pPr marL="1369030" indent="0" algn="ctr">
              <a:buNone/>
              <a:defRPr/>
            </a:lvl4pPr>
            <a:lvl5pPr marL="1825379" indent="0" algn="ctr">
              <a:buNone/>
              <a:defRPr/>
            </a:lvl5pPr>
            <a:lvl6pPr marL="2281726" indent="0" algn="ctr">
              <a:buNone/>
              <a:defRPr/>
            </a:lvl6pPr>
            <a:lvl7pPr marL="2738067" indent="0" algn="ctr">
              <a:buNone/>
              <a:defRPr/>
            </a:lvl7pPr>
            <a:lvl8pPr marL="3194416" indent="0" algn="ctr">
              <a:buNone/>
              <a:defRPr/>
            </a:lvl8pPr>
            <a:lvl9pPr marL="3650762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03761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94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68" tIns="45634" rIns="91268" bIns="45634">
            <a:spAutoFit/>
          </a:bodyPr>
          <a:lstStyle/>
          <a:p>
            <a:pPr defTabSz="91350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68" tIns="45634" rIns="91268" bIns="45634">
            <a:spAutoFit/>
          </a:bodyPr>
          <a:lstStyle/>
          <a:p>
            <a:pPr defTabSz="9135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346" tIns="43173" rIns="86346" bIns="43173" rtlCol="0" anchor="ctr"/>
          <a:lstStyle>
            <a:lvl1pPr algn="r" defTabSz="913505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346" tIns="43173" rIns="86346" bIns="43173" rtlCol="0" anchor="ctr"/>
          <a:lstStyle>
            <a:lvl1pPr algn="r" defTabSz="913505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4917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 rotWithShape="1">
          <a:blip r:embed="rId2" cstate="print"/>
          <a:srcRect b="85542"/>
          <a:stretch/>
        </p:blipFill>
        <p:spPr bwMode="auto">
          <a:xfrm>
            <a:off x="0" y="0"/>
            <a:ext cx="91440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94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68" tIns="45634" rIns="91268" bIns="45634">
            <a:spAutoFit/>
          </a:bodyPr>
          <a:lstStyle/>
          <a:p>
            <a:pPr defTabSz="91350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68" tIns="45634" rIns="91268" bIns="45634">
            <a:spAutoFit/>
          </a:bodyPr>
          <a:lstStyle/>
          <a:p>
            <a:pPr defTabSz="9135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346" tIns="43173" rIns="86346" bIns="43173" rtlCol="0" anchor="ctr"/>
          <a:lstStyle>
            <a:lvl1pPr algn="r" defTabSz="913505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346" tIns="43173" rIns="86346" bIns="43173" rtlCol="0" anchor="ctr"/>
          <a:lstStyle>
            <a:lvl1pPr algn="r" defTabSz="913505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4554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95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59" tIns="45630" rIns="91259" bIns="45630">
            <a:spAutoFit/>
          </a:bodyPr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59" tIns="45630" rIns="91259" bIns="4563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338" tIns="43169" rIns="86338" bIns="43169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338" tIns="43169" rIns="86338" bIns="43169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300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 rotWithShape="1">
          <a:blip r:embed="rId2" cstate="print"/>
          <a:srcRect b="85542"/>
          <a:stretch/>
        </p:blipFill>
        <p:spPr bwMode="auto">
          <a:xfrm>
            <a:off x="0" y="0"/>
            <a:ext cx="91440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95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59" tIns="45630" rIns="91259" bIns="45630">
            <a:spAutoFit/>
          </a:bodyPr>
          <a:lstStyle/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59" tIns="45630" rIns="91259" bIns="4563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338" tIns="43169" rIns="86338" bIns="43169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338" tIns="43169" rIns="86338" bIns="43169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6779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7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91374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6465" indent="0" algn="ctr">
              <a:buNone/>
              <a:defRPr/>
            </a:lvl2pPr>
            <a:lvl3pPr marL="912933" indent="0" algn="ctr">
              <a:buNone/>
              <a:defRPr/>
            </a:lvl3pPr>
            <a:lvl4pPr marL="1369396" indent="0" algn="ctr">
              <a:buNone/>
              <a:defRPr/>
            </a:lvl4pPr>
            <a:lvl5pPr marL="1825867" indent="0" algn="ctr">
              <a:buNone/>
              <a:defRPr/>
            </a:lvl5pPr>
            <a:lvl6pPr marL="2282336" indent="0" algn="ctr">
              <a:buNone/>
              <a:defRPr/>
            </a:lvl6pPr>
            <a:lvl7pPr marL="2738800" indent="0" algn="ctr">
              <a:buNone/>
              <a:defRPr/>
            </a:lvl7pPr>
            <a:lvl8pPr marL="3195270" indent="0" algn="ctr">
              <a:buNone/>
              <a:defRPr/>
            </a:lvl8pPr>
            <a:lvl9pPr marL="3651738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03761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91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91374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91374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369" tIns="43184" rIns="86369" bIns="43184" rtlCol="0" anchor="ctr"/>
          <a:lstStyle>
            <a:lvl1pPr algn="r" defTabSz="913749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369" tIns="43184" rIns="86369" bIns="43184" rtlCol="0" anchor="ctr"/>
          <a:lstStyle>
            <a:lvl1pPr algn="r" defTabSz="913749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74917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 rotWithShape="1">
          <a:blip r:embed="rId2" cstate="print"/>
          <a:srcRect b="85542"/>
          <a:stretch/>
        </p:blipFill>
        <p:spPr bwMode="auto">
          <a:xfrm>
            <a:off x="0" y="0"/>
            <a:ext cx="91440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91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91374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292" tIns="45646" rIns="91292" bIns="45646">
            <a:spAutoFit/>
          </a:bodyPr>
          <a:lstStyle/>
          <a:p>
            <a:pPr defTabSz="913749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369" tIns="43184" rIns="86369" bIns="43184" rtlCol="0" anchor="ctr"/>
          <a:lstStyle>
            <a:lvl1pPr algn="r" defTabSz="913749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369" tIns="43184" rIns="86369" bIns="43184" rtlCol="0" anchor="ctr"/>
          <a:lstStyle>
            <a:lvl1pPr algn="r" defTabSz="913749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4554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28650" y="365127"/>
            <a:ext cx="7886700" cy="47857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28650" y="1825627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825627"/>
            <a:ext cx="3867150" cy="2098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8650" y="4076702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076702"/>
            <a:ext cx="3867150" cy="21002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71038535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3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24" tIns="45662" rIns="91324" bIns="45662">
            <a:spAutoFit/>
          </a:bodyPr>
          <a:lstStyle/>
          <a:p>
            <a:pPr defTabSz="91407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6628" indent="0" algn="ctr">
              <a:buNone/>
              <a:defRPr/>
            </a:lvl2pPr>
            <a:lvl3pPr marL="913260" indent="0" algn="ctr">
              <a:buNone/>
              <a:defRPr/>
            </a:lvl3pPr>
            <a:lvl4pPr marL="1369885" indent="0" algn="ctr">
              <a:buNone/>
              <a:defRPr/>
            </a:lvl4pPr>
            <a:lvl5pPr marL="1826518" indent="0" algn="ctr">
              <a:buNone/>
              <a:defRPr/>
            </a:lvl5pPr>
            <a:lvl6pPr marL="2283149" indent="0" algn="ctr">
              <a:buNone/>
              <a:defRPr/>
            </a:lvl6pPr>
            <a:lvl7pPr marL="2739779" indent="0" algn="ctr">
              <a:buNone/>
              <a:defRPr/>
            </a:lvl7pPr>
            <a:lvl8pPr marL="3196410" indent="0" algn="ctr">
              <a:buNone/>
              <a:defRPr/>
            </a:lvl8pPr>
            <a:lvl9pPr marL="365304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037611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7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24" tIns="45662" rIns="91324" bIns="45662">
            <a:spAutoFit/>
          </a:bodyPr>
          <a:lstStyle/>
          <a:p>
            <a:pPr defTabSz="91407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24" tIns="45662" rIns="91324" bIns="45662">
            <a:spAutoFit/>
          </a:bodyPr>
          <a:lstStyle/>
          <a:p>
            <a:pPr defTabSz="91407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400" tIns="43200" rIns="86400" bIns="43200" rtlCol="0" anchor="ctr"/>
          <a:lstStyle>
            <a:lvl1pPr algn="r" defTabSz="914074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</a:rPr>
              <a:t>ReA meeting</a:t>
            </a:r>
            <a:endParaRPr lang="en-US" dirty="0">
              <a:latin typeface="Helvetica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400" tIns="43200" rIns="86400" bIns="43200" rtlCol="0" anchor="ctr"/>
          <a:lstStyle>
            <a:lvl1pPr algn="r" defTabSz="914074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173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 rotWithShape="1">
          <a:blip r:embed="rId2" cstate="print"/>
          <a:srcRect b="85542"/>
          <a:stretch/>
        </p:blipFill>
        <p:spPr bwMode="auto">
          <a:xfrm>
            <a:off x="0" y="0"/>
            <a:ext cx="91440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7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24" tIns="45662" rIns="91324" bIns="45662">
            <a:spAutoFit/>
          </a:bodyPr>
          <a:lstStyle/>
          <a:p>
            <a:pPr defTabSz="914074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24" tIns="45662" rIns="91324" bIns="45662">
            <a:spAutoFit/>
          </a:bodyPr>
          <a:lstStyle/>
          <a:p>
            <a:pPr defTabSz="91407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400" tIns="43200" rIns="86400" bIns="43200" rtlCol="0" anchor="ctr"/>
          <a:lstStyle>
            <a:lvl1pPr algn="r" defTabSz="914074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</a:rPr>
              <a:t>ReA meeting</a:t>
            </a:r>
            <a:endParaRPr lang="en-US" dirty="0">
              <a:latin typeface="Helvetica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400" tIns="43200" rIns="86400" bIns="43200" rtlCol="0" anchor="ctr"/>
          <a:lstStyle>
            <a:lvl1pPr algn="r" defTabSz="914074">
              <a:defRPr sz="1100">
                <a:solidFill>
                  <a:srgbClr val="064308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5544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8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16" tIns="45658" rIns="91316" bIns="45658">
            <a:spAutoFit/>
          </a:bodyPr>
          <a:lstStyle/>
          <a:p>
            <a:pPr defTabSz="91415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16" tIns="45658" rIns="91316" bIns="45658">
            <a:spAutoFit/>
          </a:bodyPr>
          <a:lstStyle/>
          <a:p>
            <a:pPr defTabSz="91415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392" tIns="43196" rIns="86392" bIns="43196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156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</a:rPr>
              <a:t>ReA meeting</a:t>
            </a:r>
            <a:endParaRPr lang="en-US" dirty="0">
              <a:latin typeface="Helvetica" pitchFamily="34" charset="0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392" tIns="43196" rIns="86392" bIns="43196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156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</a:rPr>
              <a:pPr defTabSz="914156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3007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8" tIns="45674" rIns="91348" bIns="45674">
            <a:spAutoFit/>
          </a:bodyPr>
          <a:lstStyle/>
          <a:p>
            <a:pPr defTabSz="91431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6751" indent="0" algn="ctr">
              <a:buNone/>
              <a:defRPr/>
            </a:lvl2pPr>
            <a:lvl3pPr marL="913505" indent="0" algn="ctr">
              <a:buNone/>
              <a:defRPr/>
            </a:lvl3pPr>
            <a:lvl4pPr marL="1370252" indent="0" algn="ctr">
              <a:buNone/>
              <a:defRPr/>
            </a:lvl4pPr>
            <a:lvl5pPr marL="1827007" indent="0" algn="ctr">
              <a:buNone/>
              <a:defRPr/>
            </a:lvl5pPr>
            <a:lvl6pPr marL="2283760" indent="0" algn="ctr">
              <a:buNone/>
              <a:defRPr/>
            </a:lvl6pPr>
            <a:lvl7pPr marL="2740514" indent="0" algn="ctr">
              <a:buNone/>
              <a:defRPr/>
            </a:lvl7pPr>
            <a:lvl8pPr marL="3197264" indent="0" algn="ctr">
              <a:buNone/>
              <a:defRPr/>
            </a:lvl8pPr>
            <a:lvl9pPr marL="365401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96395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4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8" tIns="45674" rIns="91348" bIns="45674">
            <a:spAutoFit/>
          </a:bodyPr>
          <a:lstStyle/>
          <a:p>
            <a:pPr defTabSz="91431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8" tIns="45674" rIns="91348" bIns="45674">
            <a:spAutoFit/>
          </a:bodyPr>
          <a:lstStyle/>
          <a:p>
            <a:pPr defTabSz="91431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424" tIns="43212" rIns="86424" bIns="43212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318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424" tIns="43212" rIns="86424" bIns="43212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318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defTabSz="914318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16728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 rotWithShape="1">
          <a:blip r:embed="rId2" cstate="print"/>
          <a:srcRect b="85542"/>
          <a:stretch/>
        </p:blipFill>
        <p:spPr bwMode="auto">
          <a:xfrm>
            <a:off x="0" y="0"/>
            <a:ext cx="91440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4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8" tIns="45674" rIns="91348" bIns="45674">
            <a:spAutoFit/>
          </a:bodyPr>
          <a:lstStyle/>
          <a:p>
            <a:pPr defTabSz="914318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8" tIns="45674" rIns="91348" bIns="45674">
            <a:spAutoFit/>
          </a:bodyPr>
          <a:lstStyle/>
          <a:p>
            <a:pPr defTabSz="91431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424" tIns="43212" rIns="86424" bIns="43212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318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424" tIns="43212" rIns="86424" bIns="43212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318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defTabSz="914318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39175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5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0" tIns="45670" rIns="91340" bIns="45670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0" tIns="45670" rIns="91340" bIns="4567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416" tIns="43208" rIns="86416" bIns="43208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416" tIns="43208" rIns="86416" bIns="43208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796627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 rotWithShape="1">
          <a:blip r:embed="rId2" cstate="print"/>
          <a:srcRect b="85542"/>
          <a:stretch/>
        </p:blipFill>
        <p:spPr bwMode="auto">
          <a:xfrm>
            <a:off x="0" y="0"/>
            <a:ext cx="91440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5" y="1320106"/>
            <a:ext cx="7864929" cy="4896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0" tIns="45670" rIns="91340" bIns="45670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0" tIns="45670" rIns="91340" bIns="4567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86416" tIns="43208" rIns="86416" bIns="43208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latin typeface="Helvetica" pitchFamily="34" charset="0"/>
                <a:ea typeface="ヒラギノ角ゴ Pro W3" pitchFamily="-111" charset="-128"/>
              </a:rPr>
              <a:t>ReA meeting</a:t>
            </a:r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86416" tIns="43208" rIns="86416" bIns="43208" rtlCol="0" anchor="ctr"/>
          <a:lstStyle>
            <a:lvl1pPr algn="r">
              <a:defRPr sz="1100">
                <a:solidFill>
                  <a:srgbClr val="064308"/>
                </a:solidFill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Helvetica" pitchFamily="34" charset="0"/>
                <a:ea typeface="ヒラギノ角ゴ Pro W3" pitchFamily="-111" charset="-128"/>
              </a:rPr>
              <a:t>D. Leitner - Slide </a:t>
            </a:r>
            <a:fld id="{3C22EDBE-D517-4B0A-9F8E-6DF05529DDAB}" type="slidenum">
              <a:rPr lang="en-US" smtClean="0">
                <a:latin typeface="Helvetica" pitchFamily="34" charset="0"/>
                <a:ea typeface="ヒラギノ角ゴ Pro W3" pitchFamily="-111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latin typeface="Helvetica" pitchFamily="34" charset="0"/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205908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6" y="1320117"/>
            <a:ext cx="7864929" cy="48011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32" tIns="45666" rIns="91332" bIns="45666">
            <a:spAutoFit/>
          </a:bodyPr>
          <a:lstStyle/>
          <a:p>
            <a:pPr defTabSz="91350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32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32" tIns="45666" rIns="91332" bIns="45666">
            <a:spAutoFit/>
          </a:bodyPr>
          <a:lstStyle/>
          <a:p>
            <a:pPr defTabSz="91350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NSCL_ppt.png"/>
          <p:cNvPicPr>
            <a:picLocks/>
          </p:cNvPicPr>
          <p:nvPr userDrawn="1"/>
        </p:nvPicPr>
        <p:blipFill>
          <a:blip r:embed="rId2" cstate="print"/>
          <a:srcRect t="90000" r="73333"/>
          <a:stretch>
            <a:fillRect/>
          </a:stretch>
        </p:blipFill>
        <p:spPr bwMode="auto">
          <a:xfrm>
            <a:off x="6781800" y="617220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/>
          <p:cNvPicPr>
            <a:picLocks noChangeAspect="1" noChangeArrowheads="1"/>
          </p:cNvPicPr>
          <p:nvPr userDrawn="1"/>
        </p:nvPicPr>
        <p:blipFill>
          <a:blip r:embed="rId3" cstate="print"/>
          <a:srcRect l="3036" t="14900" r="51408" b="16333"/>
          <a:stretch>
            <a:fillRect/>
          </a:stretch>
        </p:blipFill>
        <p:spPr bwMode="auto">
          <a:xfrm>
            <a:off x="4878388" y="6223003"/>
            <a:ext cx="1674812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" name="Table Placeholder 3"/>
          <p:cNvGraphicFramePr>
            <a:graphicFrameLocks/>
          </p:cNvGraphicFramePr>
          <p:nvPr userDrawn="1"/>
        </p:nvGraphicFramePr>
        <p:xfrm>
          <a:off x="838200" y="1219200"/>
          <a:ext cx="7315200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8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solidFill>
                      <a:srgbClr val="0033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>
                    <a:solidFill>
                      <a:srgbClr val="0033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66FF66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>
                    <a:solidFill>
                      <a:srgbClr val="008000">
                        <a:alpha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4" name="Picture 13" descr="NSCL_ppt.png"/>
          <p:cNvPicPr>
            <a:picLocks/>
          </p:cNvPicPr>
          <p:nvPr userDrawn="1"/>
        </p:nvPicPr>
        <p:blipFill>
          <a:blip r:embed="rId2" cstate="print"/>
          <a:srcRect t="90000" r="73333"/>
          <a:stretch>
            <a:fillRect/>
          </a:stretch>
        </p:blipFill>
        <p:spPr bwMode="auto">
          <a:xfrm>
            <a:off x="6781800" y="6172200"/>
            <a:ext cx="2362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"/>
          <p:cNvPicPr>
            <a:picLocks noChangeAspect="1" noChangeArrowheads="1"/>
          </p:cNvPicPr>
          <p:nvPr userDrawn="1"/>
        </p:nvPicPr>
        <p:blipFill>
          <a:blip r:embed="rId3" cstate="print"/>
          <a:srcRect l="3036" t="14900" r="51408" b="16333"/>
          <a:stretch>
            <a:fillRect/>
          </a:stretch>
        </p:blipFill>
        <p:spPr bwMode="auto">
          <a:xfrm>
            <a:off x="4878388" y="6172154"/>
            <a:ext cx="1827212" cy="609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FRIB_ppt_top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5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40" tIns="45670" rIns="91340" bIns="4567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dirty="0">
              <a:solidFill>
                <a:srgbClr val="B81414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6710" indent="0" algn="ctr">
              <a:buNone/>
              <a:defRPr/>
            </a:lvl2pPr>
            <a:lvl3pPr marL="913423" indent="0" algn="ctr">
              <a:buNone/>
              <a:defRPr/>
            </a:lvl3pPr>
            <a:lvl4pPr marL="1370130" indent="0" algn="ctr">
              <a:buNone/>
              <a:defRPr/>
            </a:lvl4pPr>
            <a:lvl5pPr marL="1826844" indent="0" algn="ctr">
              <a:buNone/>
              <a:defRPr/>
            </a:lvl5pPr>
            <a:lvl6pPr marL="2283557" indent="0" algn="ctr">
              <a:buNone/>
              <a:defRPr/>
            </a:lvl6pPr>
            <a:lvl7pPr marL="2740269" indent="0" algn="ctr">
              <a:buNone/>
              <a:defRPr/>
            </a:lvl7pPr>
            <a:lvl8pPr marL="3196979" indent="0" algn="ctr">
              <a:buNone/>
              <a:defRPr/>
            </a:lvl8pPr>
            <a:lvl9pPr marL="3653691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07389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1062" y="0"/>
            <a:ext cx="9001881" cy="66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600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348941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5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 Michigan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5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  State University. Michigan State University designs and establishes FRIB as a DOE Office of Science National User Facility in support of the mission of the Office of Nuclear Physics.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1910000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1407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188687610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13683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0136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08050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442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172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ReA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D3AE-1B5A-481C-81BA-8B8B76984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4721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ReA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D7DC-8C50-460A-88B9-6BB495EE3D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8286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4" y="1320106"/>
            <a:ext cx="7864929" cy="340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537" tIns="45268" rIns="90537" bIns="45268">
            <a:spAutoFit/>
          </a:bodyPr>
          <a:lstStyle/>
          <a:p>
            <a:pPr defTabSz="90619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3684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537" tIns="45268" rIns="90537" bIns="45268">
            <a:spAutoFit/>
          </a:bodyPr>
          <a:lstStyle/>
          <a:p>
            <a:pPr defTabSz="9061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91367" tIns="45683" rIns="91367" bIns="45683" rtlCol="0" anchor="ctr"/>
          <a:lstStyle>
            <a:lvl1pPr algn="r">
              <a:defRPr sz="1125">
                <a:solidFill>
                  <a:srgbClr val="064308"/>
                </a:solidFill>
              </a:defRPr>
            </a:lvl1pPr>
          </a:lstStyle>
          <a:p>
            <a:pPr defTabSz="906199"/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91367" tIns="45683" rIns="91367" bIns="45683" rtlCol="0" anchor="ctr"/>
          <a:lstStyle>
            <a:lvl1pPr algn="r">
              <a:defRPr sz="1125">
                <a:solidFill>
                  <a:srgbClr val="064308"/>
                </a:solidFill>
              </a:defRPr>
            </a:lvl1pPr>
          </a:lstStyle>
          <a:p>
            <a:pPr defTabSz="906199"/>
            <a:r>
              <a:rPr lang="en-US"/>
              <a:t>D. Leitner - Slide </a:t>
            </a:r>
            <a:fld id="{3C22EDBE-D517-4B0A-9F8E-6DF05529DDAB}" type="slidenum">
              <a:rPr lang="en-US" smtClean="0"/>
              <a:pPr defTabSz="906199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46255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 rotWithShape="1">
          <a:blip r:embed="rId2" cstate="print"/>
          <a:srcRect b="85542"/>
          <a:stretch/>
        </p:blipFill>
        <p:spPr bwMode="auto">
          <a:xfrm>
            <a:off x="0" y="0"/>
            <a:ext cx="9144000" cy="991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84" y="1320106"/>
            <a:ext cx="7864929" cy="3407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537" tIns="45268" rIns="90537" bIns="45268">
            <a:spAutoFit/>
          </a:bodyPr>
          <a:lstStyle/>
          <a:p>
            <a:pPr defTabSz="906199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3684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537" tIns="45268" rIns="90537" bIns="45268">
            <a:spAutoFit/>
          </a:bodyPr>
          <a:lstStyle/>
          <a:p>
            <a:pPr defTabSz="906199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76201"/>
            <a:ext cx="8273143" cy="47863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8117" y="1067100"/>
            <a:ext cx="8227786" cy="50274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7436" y="6356450"/>
            <a:ext cx="4007828" cy="215800"/>
          </a:xfrm>
          <a:prstGeom prst="rect">
            <a:avLst/>
          </a:prstGeom>
        </p:spPr>
        <p:txBody>
          <a:bodyPr vert="horz" lIns="91367" tIns="45683" rIns="91367" bIns="45683" rtlCol="0" anchor="ctr"/>
          <a:lstStyle>
            <a:lvl1pPr algn="r">
              <a:defRPr sz="1125">
                <a:solidFill>
                  <a:srgbClr val="064308"/>
                </a:solidFill>
              </a:defRPr>
            </a:lvl1pPr>
          </a:lstStyle>
          <a:p>
            <a:pPr defTabSz="906199"/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07428" y="6572258"/>
            <a:ext cx="3991429" cy="142875"/>
          </a:xfrm>
          <a:prstGeom prst="rect">
            <a:avLst/>
          </a:prstGeom>
        </p:spPr>
        <p:txBody>
          <a:bodyPr vert="horz" lIns="91367" tIns="45683" rIns="91367" bIns="45683" rtlCol="0" anchor="ctr"/>
          <a:lstStyle>
            <a:lvl1pPr algn="r">
              <a:defRPr sz="1125">
                <a:solidFill>
                  <a:srgbClr val="064308"/>
                </a:solidFill>
              </a:defRPr>
            </a:lvl1pPr>
          </a:lstStyle>
          <a:p>
            <a:pPr defTabSz="906199"/>
            <a:r>
              <a:rPr lang="en-US"/>
              <a:t>D. Leitner - Slide </a:t>
            </a:r>
            <a:fld id="{3C22EDBE-D517-4B0A-9F8E-6DF05529DDAB}" type="slidenum">
              <a:rPr lang="en-US" smtClean="0"/>
              <a:pPr defTabSz="906199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3922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FRIB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75" y="1320106"/>
            <a:ext cx="7864929" cy="3416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Helvetica" pitchFamily="-111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36931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424" tIns="45712" rIns="91424" bIns="45712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  <a:latin typeface="Arial" charset="0"/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5429" y="298849"/>
            <a:ext cx="8273143" cy="4786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8108" y="1067099"/>
            <a:ext cx="8227786" cy="502741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0894293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1062" y="0"/>
            <a:ext cx="9001881" cy="66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600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348941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5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 Michigan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5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  State University. Michigan State University designs and establishes FRIB as a DOE Office of Science National User Facility in support of the mission of the Office of Nuclear Physics.</a:t>
            </a:r>
          </a:p>
        </p:txBody>
      </p:sp>
    </p:spTree>
    <p:extLst>
      <p:ext uri="{BB962C8B-B14F-4D97-AF65-F5344CB8AC3E}">
        <p14:creationId xmlns:p14="http://schemas.microsoft.com/office/powerpoint/2010/main" val="38056120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1187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303895330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15249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488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3765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9236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0449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ReA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D7DC-8C50-460A-88B9-6BB495EE3D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7056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/>
          <a:srcRect t="2948"/>
          <a:stretch>
            <a:fillRect/>
          </a:stretch>
        </p:blipFill>
        <p:spPr bwMode="auto">
          <a:xfrm>
            <a:off x="71062" y="0"/>
            <a:ext cx="9001881" cy="6655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600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348941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5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 Michigan </a:t>
            </a:r>
          </a:p>
          <a:p>
            <a:pPr algn="ct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850" dirty="0">
                <a:solidFill>
                  <a:prstClr val="black"/>
                </a:solidFill>
                <a:latin typeface="Arial" pitchFamily="34" charset="0"/>
                <a:ea typeface="ヒラギノ角ゴ Pro W3"/>
                <a:cs typeface="ヒラギノ角ゴ Pro W3"/>
              </a:rPr>
              <a:t>  State University. Michigan State University designs and establishes FRIB as a DOE Office of Science National User Facility in support of the mission of the Office of Nuclear Physics.</a:t>
            </a:r>
          </a:p>
        </p:txBody>
      </p:sp>
    </p:spTree>
    <p:extLst>
      <p:ext uri="{BB962C8B-B14F-4D97-AF65-F5344CB8AC3E}">
        <p14:creationId xmlns:p14="http://schemas.microsoft.com/office/powerpoint/2010/main" val="289634917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161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Rectangle 8"/>
          <p:cNvSpPr>
            <a:spLocks noChangeArrowheads="1"/>
          </p:cNvSpPr>
          <p:nvPr userDrawn="1"/>
        </p:nvSpPr>
        <p:spPr bwMode="auto">
          <a:xfrm>
            <a:off x="0" y="5447409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12" name="Rectangle 9"/>
          <p:cNvSpPr>
            <a:spLocks noChangeArrowheads="1"/>
          </p:cNvSpPr>
          <p:nvPr userDrawn="1"/>
        </p:nvSpPr>
        <p:spPr bwMode="auto">
          <a:xfrm>
            <a:off x="0" y="6057009"/>
            <a:ext cx="914400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399" tIns="45700" rIns="91399" bIns="45700" anchor="ctr"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0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</p:spTree>
    <p:extLst>
      <p:ext uri="{BB962C8B-B14F-4D97-AF65-F5344CB8AC3E}">
        <p14:creationId xmlns:p14="http://schemas.microsoft.com/office/powerpoint/2010/main" val="6837737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4F88C639-55E7-4D97-AC8D-4B42A67367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472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CDB990A-6268-4898-A641-7F04AAB15E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482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74887700-F8AD-4E75-9DA6-99EB4D2760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44807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09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F988859-7953-4624-98C4-717249B46A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47312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black"/>
              </a:solidFill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888FC917-2F4D-45AC-AA7A-EF80FFB23A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1230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ReA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AED3AE-1B5A-481C-81BA-8B8B769840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6681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ea typeface="ヒラギノ角ゴ Pro W3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ReA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5D7DC-8C50-460A-88B9-6BB495EE3D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681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5" y="1320106"/>
            <a:ext cx="7864929" cy="4810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43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3059" indent="0" algn="ctr">
              <a:buNone/>
              <a:defRPr/>
            </a:lvl2pPr>
            <a:lvl3pPr marL="906118" indent="0" algn="ctr">
              <a:buNone/>
              <a:defRPr/>
            </a:lvl3pPr>
            <a:lvl4pPr marL="1359176" indent="0" algn="ctr">
              <a:buNone/>
              <a:defRPr/>
            </a:lvl4pPr>
            <a:lvl5pPr marL="1812236" indent="0" algn="ctr">
              <a:buNone/>
              <a:defRPr/>
            </a:lvl5pPr>
            <a:lvl6pPr marL="2265296" indent="0" algn="ctr">
              <a:buNone/>
              <a:defRPr/>
            </a:lvl6pPr>
            <a:lvl7pPr marL="2718355" indent="0" algn="ctr">
              <a:buNone/>
              <a:defRPr/>
            </a:lvl7pPr>
            <a:lvl8pPr marL="3171414" indent="0" algn="ctr">
              <a:buNone/>
              <a:defRPr/>
            </a:lvl8pPr>
            <a:lvl9pPr marL="3624473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79345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75" y="1320106"/>
            <a:ext cx="7864929" cy="4810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43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90286" y="1004889"/>
            <a:ext cx="8563428" cy="5089624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370285" y="6356450"/>
            <a:ext cx="2685144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7140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_2 content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75" y="1320106"/>
            <a:ext cx="7864929" cy="4810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43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90287" y="1004889"/>
            <a:ext cx="3918857" cy="5089624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442858" y="6356450"/>
            <a:ext cx="2612571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idx="12"/>
          </p:nvPr>
        </p:nvSpPr>
        <p:spPr>
          <a:xfrm>
            <a:off x="4789714" y="1004889"/>
            <a:ext cx="3918857" cy="5089624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4892503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_n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75" y="1320106"/>
            <a:ext cx="7864929" cy="4810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43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370287" y="6356450"/>
            <a:ext cx="2685143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7013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FRIB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75" y="1320106"/>
            <a:ext cx="7864929" cy="4810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5243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90286" y="1004889"/>
            <a:ext cx="8563428" cy="5089625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515428" y="6356450"/>
            <a:ext cx="2540001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2113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bkg2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5" y="1320106"/>
            <a:ext cx="7864929" cy="48109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52437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13" dirty="0">
              <a:solidFill>
                <a:srgbClr val="B81414"/>
              </a:solidFill>
              <a:ea typeface="ヒラギノ角ゴ Pro W3" pitchFamily="-111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286" y="1004889"/>
            <a:ext cx="8563428" cy="5067299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370287" y="6356450"/>
            <a:ext cx="2685143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20032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370285" y="6356450"/>
            <a:ext cx="2685144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56061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825" y="101601"/>
            <a:ext cx="6330950" cy="4863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2362200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1pPr>
            <a:lvl2pPr marL="452438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2pPr>
            <a:lvl3pPr marL="735211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3pPr>
            <a:lvl4pPr marL="1245692" indent="-226219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  <a:latin typeface="Arial" panose="020B0604020202020204" pitchFamily="34" charset="0"/>
              </a:defRPr>
            </a:lvl4pPr>
            <a:lvl5pPr marL="1750219" indent="-148828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733800"/>
            <a:ext cx="7772400" cy="2362200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1pPr>
            <a:lvl2pPr marL="452438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2pPr>
            <a:lvl3pPr marL="735211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3pPr>
            <a:lvl4pPr marL="1245692" indent="-226219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  <a:latin typeface="Arial" panose="020B0604020202020204" pitchFamily="34" charset="0"/>
              </a:defRPr>
            </a:lvl4pPr>
            <a:lvl5pPr marL="1750219" indent="-148828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297714" y="6356450"/>
            <a:ext cx="2757715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31126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FRIB_ppt_bottom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133210"/>
            <a:ext cx="9144000" cy="724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8" y="1320108"/>
            <a:ext cx="7864929" cy="49978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947" tIns="44973" rIns="89947" bIns="44973">
            <a:spAutoFit/>
          </a:bodyPr>
          <a:lstStyle/>
          <a:p>
            <a:pPr defTabSz="449856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953" dirty="0">
              <a:solidFill>
                <a:srgbClr val="B81414"/>
              </a:solidFill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54524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947" tIns="44973" rIns="89947" bIns="44973">
            <a:spAutoFit/>
          </a:bodyPr>
          <a:lstStyle/>
          <a:p>
            <a:pPr defTabSz="449856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53" dirty="0">
              <a:solidFill>
                <a:srgbClr val="B81414"/>
              </a:solidFill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772"/>
            </a:lvl3pPr>
            <a:lvl4pPr>
              <a:defRPr>
                <a:latin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6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442857" y="6356450"/>
            <a:ext cx="2612572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6925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80" y="1320109"/>
            <a:ext cx="7864929" cy="4997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930" tIns="44964" rIns="89930" bIns="44964">
            <a:spAutoFit/>
          </a:bodyPr>
          <a:lstStyle/>
          <a:p>
            <a:pPr defTabSz="449775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953" dirty="0">
              <a:solidFill>
                <a:prstClr val="black"/>
              </a:solidFill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5405" y="3009308"/>
            <a:ext cx="9144000" cy="5452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930" tIns="44964" rIns="89930" bIns="44964">
            <a:spAutoFit/>
          </a:bodyPr>
          <a:lstStyle/>
          <a:p>
            <a:pPr defTabSz="449775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53" dirty="0">
              <a:solidFill>
                <a:prstClr val="black"/>
              </a:solidFill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/>
          <a:p>
            <a:fld id="{C096B4DE-0D32-4AAB-8754-316C6749373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442857" y="6356450"/>
            <a:ext cx="2612572" cy="364628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72381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No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ppt_bkg1.pn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020" y="6588453"/>
            <a:ext cx="999277" cy="21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9"/>
          <p:cNvSpPr>
            <a:spLocks noChangeArrowheads="1"/>
          </p:cNvSpPr>
          <p:nvPr userDrawn="1"/>
        </p:nvSpPr>
        <p:spPr bwMode="auto">
          <a:xfrm>
            <a:off x="91440" y="6477000"/>
            <a:ext cx="905256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9131" tIns="44566" rIns="89131" bIns="44566" anchor="ctr"/>
          <a:lstStyle/>
          <a:p>
            <a:pPr defTabSz="445582" fontAlgn="base">
              <a:spcBef>
                <a:spcPct val="0"/>
              </a:spcBef>
              <a:spcAft>
                <a:spcPct val="0"/>
              </a:spcAft>
            </a:pPr>
            <a:endParaRPr lang="en-US" sz="1661">
              <a:solidFill>
                <a:prstClr val="black"/>
              </a:solidFill>
              <a:ea typeface="ヒラギノ角ゴ Pro W3" pitchFamily="-111" charset="-128"/>
            </a:endParaRPr>
          </a:p>
        </p:txBody>
      </p:sp>
      <p:pic>
        <p:nvPicPr>
          <p:cNvPr id="19" name="Picture 10" descr="Square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5867411"/>
            <a:ext cx="6858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131" tIns="44566" rIns="89131" bIns="44566" rtlCol="0" anchor="ctr"/>
          <a:lstStyle/>
          <a:p>
            <a:pPr algn="ctr" defTabSz="445582" fontAlgn="base">
              <a:spcBef>
                <a:spcPct val="0"/>
              </a:spcBef>
              <a:spcAft>
                <a:spcPct val="0"/>
              </a:spcAft>
            </a:pPr>
            <a:endParaRPr lang="en-US" sz="1661">
              <a:solidFill>
                <a:prstClr val="white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90" y="1320112"/>
            <a:ext cx="7864929" cy="31992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051" tIns="44527" rIns="89051" bIns="44527">
            <a:spAutoFit/>
          </a:bodyPr>
          <a:lstStyle/>
          <a:p>
            <a:pPr defTabSz="44538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661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12"/>
            <a:ext cx="9144000" cy="3455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051" tIns="44527" rIns="89051" bIns="44527">
            <a:spAutoFit/>
          </a:bodyPr>
          <a:lstStyle/>
          <a:p>
            <a:pPr defTabSz="4453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1" dirty="0">
              <a:solidFill>
                <a:prstClr val="black"/>
              </a:solidFill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748484"/>
          </a:xfrm>
        </p:spPr>
        <p:txBody>
          <a:bodyPr/>
          <a:lstStyle>
            <a:lvl3pPr>
              <a:defRPr sz="175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8"/>
            <a:ext cx="8991600" cy="4857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449056" y="6565392"/>
            <a:ext cx="640080" cy="274320"/>
          </a:xfrm>
          <a:prstGeom prst="rect">
            <a:avLst/>
          </a:prstGeom>
        </p:spPr>
        <p:txBody>
          <a:bodyPr anchor="b"/>
          <a:lstStyle>
            <a:lvl1pPr>
              <a:defRPr sz="1014"/>
            </a:lvl1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209801" y="6475084"/>
            <a:ext cx="6083809" cy="364628"/>
          </a:xfrm>
          <a:prstGeom prst="rect">
            <a:avLst/>
          </a:prstGeom>
        </p:spPr>
        <p:txBody>
          <a:bodyPr lIns="0" tIns="48274" rIns="0" bIns="48274" anchor="b"/>
          <a:lstStyle>
            <a:lvl1pPr algn="r" eaLnBrk="0" hangingPunct="0">
              <a:lnSpc>
                <a:spcPct val="90000"/>
              </a:lnSpc>
              <a:defRPr sz="1015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574498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MS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ppt_bkg1.png"/>
          <p:cNvPicPr>
            <a:picLocks noChangeAspect="1"/>
          </p:cNvPicPr>
          <p:nvPr userDrawn="1"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3020" y="6588453"/>
            <a:ext cx="999277" cy="21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8"/>
          <p:cNvSpPr>
            <a:spLocks noChangeArrowheads="1"/>
          </p:cNvSpPr>
          <p:nvPr userDrawn="1"/>
        </p:nvSpPr>
        <p:spPr bwMode="auto">
          <a:xfrm>
            <a:off x="91440" y="5867400"/>
            <a:ext cx="9052560" cy="685800"/>
          </a:xfrm>
          <a:prstGeom prst="rect">
            <a:avLst/>
          </a:prstGeom>
          <a:solidFill>
            <a:srgbClr val="DDDDDD">
              <a:alpha val="7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9131" tIns="44566" rIns="89131" bIns="44566" anchor="ctr"/>
          <a:lstStyle/>
          <a:p>
            <a:pPr defTabSz="445582" fontAlgn="base">
              <a:spcBef>
                <a:spcPct val="0"/>
              </a:spcBef>
              <a:spcAft>
                <a:spcPct val="0"/>
              </a:spcAft>
            </a:pPr>
            <a:endParaRPr lang="en-US" sz="1661">
              <a:solidFill>
                <a:prstClr val="black"/>
              </a:solidFill>
              <a:ea typeface="ヒラギノ角ゴ Pro W3" pitchFamily="-111" charset="-128"/>
            </a:endParaRPr>
          </a:p>
        </p:txBody>
      </p:sp>
      <p:sp>
        <p:nvSpPr>
          <p:cNvPr id="18" name="Rectangle 9"/>
          <p:cNvSpPr>
            <a:spLocks noChangeArrowheads="1"/>
          </p:cNvSpPr>
          <p:nvPr userDrawn="1"/>
        </p:nvSpPr>
        <p:spPr bwMode="auto">
          <a:xfrm>
            <a:off x="91440" y="6477000"/>
            <a:ext cx="9052560" cy="76200"/>
          </a:xfrm>
          <a:prstGeom prst="rect">
            <a:avLst/>
          </a:prstGeom>
          <a:solidFill>
            <a:srgbClr val="006633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89131" tIns="44566" rIns="89131" bIns="44566" anchor="ctr"/>
          <a:lstStyle/>
          <a:p>
            <a:pPr defTabSz="445582" fontAlgn="base">
              <a:spcBef>
                <a:spcPct val="0"/>
              </a:spcBef>
              <a:spcAft>
                <a:spcPct val="0"/>
              </a:spcAft>
            </a:pPr>
            <a:endParaRPr lang="en-US" sz="1661">
              <a:solidFill>
                <a:prstClr val="black"/>
              </a:solidFill>
              <a:ea typeface="ヒラギノ角ゴ Pro W3" pitchFamily="-111" charset="-128"/>
            </a:endParaRPr>
          </a:p>
        </p:txBody>
      </p:sp>
      <p:pic>
        <p:nvPicPr>
          <p:cNvPr id="19" name="Picture 10" descr="Squares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58200" y="5867411"/>
            <a:ext cx="6858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 userDrawn="1"/>
        </p:nvSpPr>
        <p:spPr>
          <a:xfrm>
            <a:off x="0" y="0"/>
            <a:ext cx="9144000" cy="1005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9131" tIns="44566" rIns="89131" bIns="44566" rtlCol="0" anchor="ctr"/>
          <a:lstStyle/>
          <a:p>
            <a:pPr algn="ctr" defTabSz="445582" fontAlgn="base">
              <a:spcBef>
                <a:spcPct val="0"/>
              </a:spcBef>
              <a:spcAft>
                <a:spcPct val="0"/>
              </a:spcAft>
            </a:pPr>
            <a:endParaRPr lang="en-US" sz="1661">
              <a:solidFill>
                <a:prstClr val="white"/>
              </a:solidFill>
            </a:endParaRP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90" y="1320112"/>
            <a:ext cx="7864929" cy="31992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051" tIns="44527" rIns="89051" bIns="44527">
            <a:spAutoFit/>
          </a:bodyPr>
          <a:lstStyle/>
          <a:p>
            <a:pPr defTabSz="445383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1661" dirty="0">
              <a:solidFill>
                <a:prstClr val="black"/>
              </a:solidFill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12"/>
            <a:ext cx="9144000" cy="34550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9051" tIns="44527" rIns="89051" bIns="44527">
            <a:spAutoFit/>
          </a:bodyPr>
          <a:lstStyle/>
          <a:p>
            <a:pPr defTabSz="445383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1" dirty="0">
              <a:solidFill>
                <a:prstClr val="black"/>
              </a:solidFill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748484"/>
          </a:xfrm>
        </p:spPr>
        <p:txBody>
          <a:bodyPr/>
          <a:lstStyle>
            <a:lvl3pPr>
              <a:defRPr sz="1753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8"/>
            <a:ext cx="8991600" cy="4857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119067" y="5880108"/>
            <a:ext cx="8358187" cy="584200"/>
          </a:xfrm>
        </p:spPr>
        <p:txBody>
          <a:bodyPr anchor="ctr"/>
          <a:lstStyle>
            <a:lvl1pPr marL="133699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 dirty="0"/>
              <a:t>Add takeaway message</a:t>
            </a:r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449056" y="6565392"/>
            <a:ext cx="640080" cy="274320"/>
          </a:xfrm>
          <a:prstGeom prst="rect">
            <a:avLst/>
          </a:prstGeom>
        </p:spPr>
        <p:txBody>
          <a:bodyPr anchor="b"/>
          <a:lstStyle>
            <a:lvl1pPr>
              <a:defRPr sz="1014"/>
            </a:lvl1pPr>
          </a:lstStyle>
          <a:p>
            <a:pPr>
              <a:defRPr/>
            </a:pPr>
            <a:fld id="{35AD4620-7552-4207-8973-898801ED212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2209801" y="6475084"/>
            <a:ext cx="6083809" cy="364628"/>
          </a:xfrm>
          <a:prstGeom prst="rect">
            <a:avLst/>
          </a:prstGeom>
        </p:spPr>
        <p:txBody>
          <a:bodyPr lIns="0" tIns="48274" rIns="0" bIns="48274" anchor="b"/>
          <a:lstStyle>
            <a:lvl1pPr algn="r" eaLnBrk="0" hangingPunct="0">
              <a:lnSpc>
                <a:spcPct val="90000"/>
              </a:lnSpc>
              <a:defRPr sz="1015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3293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bkg1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5" y="1320106"/>
            <a:ext cx="7864929" cy="3252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sz="1688" dirty="0"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51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>
              <a:defRPr/>
            </a:pPr>
            <a:endParaRPr lang="en-US" sz="1688" dirty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3059" indent="0" algn="ctr">
              <a:buNone/>
              <a:defRPr/>
            </a:lvl2pPr>
            <a:lvl3pPr marL="906118" indent="0" algn="ctr">
              <a:buNone/>
              <a:defRPr/>
            </a:lvl3pPr>
            <a:lvl4pPr marL="1359176" indent="0" algn="ctr">
              <a:buNone/>
              <a:defRPr/>
            </a:lvl4pPr>
            <a:lvl5pPr marL="1812236" indent="0" algn="ctr">
              <a:buNone/>
              <a:defRPr/>
            </a:lvl5pPr>
            <a:lvl6pPr marL="2265296" indent="0" algn="ctr">
              <a:buNone/>
              <a:defRPr/>
            </a:lvl6pPr>
            <a:lvl7pPr marL="2718355" indent="0" algn="ctr">
              <a:buNone/>
              <a:defRPr/>
            </a:lvl7pPr>
            <a:lvl8pPr marL="3171414" indent="0" algn="ctr">
              <a:buNone/>
              <a:defRPr/>
            </a:lvl8pPr>
            <a:lvl9pPr marL="3624473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14464107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5" y="1320106"/>
            <a:ext cx="7864929" cy="3252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sz="1688" dirty="0"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51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>
              <a:defRPr/>
            </a:pPr>
            <a:endParaRPr lang="en-US" sz="1688" dirty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044826"/>
            <a:ext cx="7772400" cy="486376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219200"/>
          </a:xfrm>
        </p:spPr>
        <p:txBody>
          <a:bodyPr/>
          <a:lstStyle>
            <a:lvl1pPr marL="0" indent="0" algn="ctr">
              <a:buNone/>
              <a:defRPr/>
            </a:lvl1pPr>
            <a:lvl2pPr marL="453059" indent="0" algn="ctr">
              <a:buNone/>
              <a:defRPr/>
            </a:lvl2pPr>
            <a:lvl3pPr marL="906118" indent="0" algn="ctr">
              <a:buNone/>
              <a:defRPr/>
            </a:lvl3pPr>
            <a:lvl4pPr marL="1359176" indent="0" algn="ctr">
              <a:buNone/>
              <a:defRPr/>
            </a:lvl4pPr>
            <a:lvl5pPr marL="1812236" indent="0" algn="ctr">
              <a:buNone/>
              <a:defRPr/>
            </a:lvl5pPr>
            <a:lvl6pPr marL="2265296" indent="0" algn="ctr">
              <a:buNone/>
              <a:defRPr/>
            </a:lvl6pPr>
            <a:lvl7pPr marL="2718355" indent="0" algn="ctr">
              <a:buNone/>
              <a:defRPr/>
            </a:lvl7pPr>
            <a:lvl8pPr marL="3171414" indent="0" algn="ctr">
              <a:buNone/>
              <a:defRPr/>
            </a:lvl8pPr>
            <a:lvl9pPr marL="3624473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67614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75" y="1320106"/>
            <a:ext cx="7864929" cy="3252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sz="1688" dirty="0"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351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>
              <a:defRPr/>
            </a:pPr>
            <a:endParaRPr lang="en-US" sz="1688" dirty="0">
              <a:latin typeface="Arial" charset="0"/>
              <a:cs typeface="Arial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90286" y="1004889"/>
            <a:ext cx="8563428" cy="5089624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4968119" y="6356450"/>
            <a:ext cx="3087310" cy="364628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</p:spPr>
        <p:txBody>
          <a:bodyPr/>
          <a:lstStyle/>
          <a:p>
            <a:fld id="{C096B4DE-0D32-4AAB-8754-316C67493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0445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SCLFRIB_ppt.png"/>
          <p:cNvPicPr>
            <a:picLocks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 userDrawn="1"/>
        </p:nvSpPr>
        <p:spPr bwMode="auto">
          <a:xfrm>
            <a:off x="669775" y="1320106"/>
            <a:ext cx="7864929" cy="3252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sz="1688" dirty="0">
              <a:latin typeface="Helvetica" pitchFamily="-111" charset="0"/>
              <a:cs typeface="Arial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4115405" y="3009305"/>
            <a:ext cx="9144000" cy="351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>
              <a:defRPr/>
            </a:pPr>
            <a:endParaRPr lang="en-US" sz="1688" dirty="0">
              <a:latin typeface="Arial" charset="0"/>
              <a:cs typeface="Arial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90286" y="1004889"/>
            <a:ext cx="8563428" cy="5089625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4968119" y="6356450"/>
            <a:ext cx="3087310" cy="364628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</p:spPr>
        <p:txBody>
          <a:bodyPr/>
          <a:lstStyle/>
          <a:p>
            <a:fld id="{C096B4DE-0D32-4AAB-8754-316C67493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44696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_bkg2.pn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775" y="1320106"/>
            <a:ext cx="7864929" cy="32527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 eaLnBrk="0" hangingPunct="0">
              <a:lnSpc>
                <a:spcPct val="90000"/>
              </a:lnSpc>
              <a:defRPr/>
            </a:pPr>
            <a:endParaRPr lang="en-US" sz="1688" dirty="0">
              <a:latin typeface="Helvetica" pitchFamily="-111" charset="0"/>
              <a:cs typeface="Arial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115405" y="3009305"/>
            <a:ext cx="9144000" cy="35124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0612" tIns="45306" rIns="90612" bIns="45306">
            <a:spAutoFit/>
          </a:bodyPr>
          <a:lstStyle/>
          <a:p>
            <a:pPr>
              <a:defRPr/>
            </a:pPr>
            <a:endParaRPr lang="en-US" sz="1688" dirty="0">
              <a:latin typeface="Arial" charset="0"/>
              <a:cs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29" y="219076"/>
            <a:ext cx="8273143" cy="4796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286" y="1004889"/>
            <a:ext cx="8563428" cy="5067299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 sz="2250">
                <a:solidFill>
                  <a:srgbClr val="064308"/>
                </a:solidFill>
                <a:latin typeface="+mn-lt"/>
              </a:defRPr>
            </a:lvl1pPr>
            <a:lvl2pPr marL="452438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2pPr>
            <a:lvl3pPr marL="735211" indent="-169664">
              <a:buFont typeface="Arial" panose="020B0604020202020204" pitchFamily="34" charset="0"/>
              <a:buChar char="•"/>
              <a:defRPr sz="1688">
                <a:solidFill>
                  <a:srgbClr val="064308"/>
                </a:solidFill>
                <a:latin typeface="+mn-lt"/>
              </a:defRPr>
            </a:lvl3pPr>
            <a:lvl4pPr marL="1245692" indent="-226219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4pPr>
            <a:lvl5pPr marL="1750219" indent="-148828">
              <a:buFont typeface="Arial" panose="020B0604020202020204" pitchFamily="34" charset="0"/>
              <a:buChar char="•"/>
              <a:defRPr sz="1500">
                <a:solidFill>
                  <a:srgbClr val="064308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>
          <a:xfrm>
            <a:off x="4968119" y="6356450"/>
            <a:ext cx="3087310" cy="364628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/>
              <a:t>ReA meeting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</p:spPr>
        <p:txBody>
          <a:bodyPr/>
          <a:lstStyle/>
          <a:p>
            <a:fld id="{C096B4DE-0D32-4AAB-8754-316C67493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5577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7493070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6825" y="101601"/>
            <a:ext cx="6330950" cy="48637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219200"/>
            <a:ext cx="7772400" cy="2362200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1pPr>
            <a:lvl2pPr marL="452438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2pPr>
            <a:lvl3pPr marL="735211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3pPr>
            <a:lvl4pPr marL="1245692" indent="-226219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4pPr>
            <a:lvl5pPr marL="1750219" indent="-148828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733800"/>
            <a:ext cx="7772400" cy="2362200"/>
          </a:xfrm>
        </p:spPr>
        <p:txBody>
          <a:bodyPr/>
          <a:lstStyle>
            <a:lvl1pPr marL="169664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1pPr>
            <a:lvl2pPr marL="452438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2pPr>
            <a:lvl3pPr marL="735211" indent="-169664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3pPr>
            <a:lvl4pPr marL="1245692" indent="-226219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4pPr>
            <a:lvl5pPr marL="1750219" indent="-148828">
              <a:buFont typeface="Arial" panose="020B0604020202020204" pitchFamily="34" charset="0"/>
              <a:buChar char="•"/>
              <a:defRPr>
                <a:solidFill>
                  <a:srgbClr val="064308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6285825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948"/>
          <a:stretch>
            <a:fillRect/>
          </a:stretch>
        </p:blipFill>
        <p:spPr bwMode="auto">
          <a:xfrm>
            <a:off x="-799898" y="-174471"/>
            <a:ext cx="9001881" cy="6736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024" y="1238250"/>
            <a:ext cx="7489976" cy="4539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sz="2600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235" indent="0" algn="ctr">
              <a:buNone/>
              <a:defRPr/>
            </a:lvl2pPr>
            <a:lvl3pPr marL="864469" indent="0" algn="ctr">
              <a:buNone/>
              <a:defRPr/>
            </a:lvl3pPr>
            <a:lvl4pPr marL="1296702" indent="0" algn="ctr">
              <a:buNone/>
              <a:defRPr/>
            </a:lvl4pPr>
            <a:lvl5pPr marL="1728938" indent="0" algn="ctr">
              <a:buNone/>
              <a:defRPr/>
            </a:lvl5pPr>
            <a:lvl6pPr marL="2161172" indent="0" algn="ctr">
              <a:buNone/>
              <a:defRPr/>
            </a:lvl6pPr>
            <a:lvl7pPr marL="2593406" indent="0" algn="ctr">
              <a:buNone/>
              <a:defRPr/>
            </a:lvl7pPr>
            <a:lvl8pPr marL="3025640" indent="0" algn="ctr">
              <a:buNone/>
              <a:defRPr/>
            </a:lvl8pPr>
            <a:lvl9pPr marL="3457874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56061" tIns="22425" rIns="56061" bIns="22425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7148"/>
            <a:ext cx="9448800" cy="348941"/>
          </a:xfrm>
          <a:prstGeom prst="rect">
            <a:avLst/>
          </a:prstGeom>
          <a:noFill/>
        </p:spPr>
        <p:txBody>
          <a:bodyPr wrap="square" lIns="86486" tIns="43243" rIns="86486" bIns="43243" rtlCol="0">
            <a:spAutoFit/>
          </a:bodyPr>
          <a:lstStyle/>
          <a:p>
            <a:pPr algn="ctr"/>
            <a:r>
              <a:rPr lang="en-US" sz="85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This material is based upon work supported by the U.S. Department of Energy Office of Science under Cooperative Agreement DE-SC0000661, the State of Michigan and</a:t>
            </a:r>
            <a:r>
              <a:rPr lang="en-US" sz="850" kern="1200" baseline="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Michigan </a:t>
            </a:r>
          </a:p>
          <a:p>
            <a:pPr algn="ctr"/>
            <a:r>
              <a:rPr lang="en-US" sz="850" kern="1200" baseline="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  State University. </a:t>
            </a:r>
            <a:r>
              <a:rPr lang="en-US" sz="850" kern="1200" dirty="0">
                <a:solidFill>
                  <a:schemeClr val="tx1"/>
                </a:solidFill>
                <a:latin typeface="+mn-lt"/>
                <a:ea typeface="ヒラギノ角ゴ Pro W3"/>
                <a:cs typeface="ヒラギノ角ゴ Pro W3"/>
              </a:rPr>
              <a:t>Michigan State University designs and establishes FRIB as a DOE Office of Science National User Facility in support of the mission of the Office of Nuclear Physics.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2438400" y="152400"/>
            <a:ext cx="4191000" cy="236278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68384" y="814600"/>
            <a:ext cx="1193627" cy="1524587"/>
          </a:xfrm>
          <a:prstGeom prst="rect">
            <a:avLst/>
          </a:prstGeom>
        </p:spPr>
      </p:pic>
      <p:pic>
        <p:nvPicPr>
          <p:cNvPr id="12" name="image3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71800" y="756066"/>
            <a:ext cx="1698607" cy="19109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485" y="5348935"/>
            <a:ext cx="1054282" cy="105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05383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003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777" y="1320108"/>
            <a:ext cx="7864929" cy="3484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 eaLnBrk="0" hangingPunct="0">
              <a:lnSpc>
                <a:spcPct val="90000"/>
              </a:lnSpc>
              <a:defRPr/>
            </a:pPr>
            <a:endParaRPr lang="en-US" dirty="0">
              <a:latin typeface="Helvetica" pitchFamily="-107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5405" y="3009305"/>
            <a:ext cx="9144000" cy="3692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6996">
              <a:defRPr/>
            </a:pPr>
            <a:endParaRPr lang="en-US" dirty="0">
              <a:latin typeface="Arial" charset="0"/>
              <a:ea typeface="ヒラギノ角ゴ Pro W3" pitchFamily="-107" charset="-128"/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35AD4620-7552-4207-8973-898801ED21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32575"/>
            <a:ext cx="9137923" cy="725425"/>
          </a:xfrm>
          <a:prstGeom prst="rect">
            <a:avLst/>
          </a:prstGeom>
        </p:spPr>
      </p:pic>
      <p:pic>
        <p:nvPicPr>
          <p:cNvPr id="11" name="image4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126724"/>
            <a:ext cx="9144000" cy="731279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lide Number Placeholder 4"/>
          <p:cNvSpPr txBox="1">
            <a:spLocks/>
          </p:cNvSpPr>
          <p:nvPr userDrawn="1"/>
        </p:nvSpPr>
        <p:spPr>
          <a:xfrm>
            <a:off x="8635985" y="6334755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3586" rtl="0" eaLnBrk="1" latinLnBrk="0" hangingPunct="1">
              <a:defRPr sz="1125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6791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3586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0375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7170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3964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0758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7549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4343" algn="l" defTabSz="913586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3897E0-D008-4AD1-9A49-1B7F1829A052}" type="slidenum">
              <a:rPr lang="en-US" sz="1000" b="0" smtClean="0">
                <a:solidFill>
                  <a:srgbClr val="33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sz="1000" b="0" dirty="0">
              <a:solidFill>
                <a:srgbClr val="33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51361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pt_bkg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8"/>
          <a:stretch>
            <a:fillRect/>
          </a:stretch>
        </p:blipFill>
        <p:spPr bwMode="auto">
          <a:xfrm>
            <a:off x="71438" y="0"/>
            <a:ext cx="9001125" cy="665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38175" y="1238250"/>
            <a:ext cx="7489825" cy="454025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86447" tIns="43223" rIns="86447" bIns="43223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sz="2600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-152400" y="6386513"/>
            <a:ext cx="9448800" cy="349250"/>
          </a:xfrm>
          <a:prstGeom prst="rect">
            <a:avLst/>
          </a:prstGeom>
          <a:noFill/>
        </p:spPr>
        <p:txBody>
          <a:bodyPr lIns="86486" tIns="43243" rIns="86486" bIns="43243">
            <a:spAutoFit/>
          </a:bodyPr>
          <a:lstStyle/>
          <a:p>
            <a:pPr algn="ctr" eaLnBrk="1" hangingPunct="1">
              <a:defRPr/>
            </a:pPr>
            <a:r>
              <a:rPr lang="en-US" sz="850" dirty="0">
                <a:latin typeface="+mn-lt"/>
              </a:rPr>
              <a:t>This material is based upon work supported by the U.S. Department of Energy Office of Science under Cooperative Agreement DE-SC0000661, the State of Michigan and Michigan </a:t>
            </a:r>
          </a:p>
          <a:p>
            <a:pPr algn="ctr" eaLnBrk="1" hangingPunct="1">
              <a:defRPr/>
            </a:pPr>
            <a:r>
              <a:rPr lang="en-US" sz="850" dirty="0">
                <a:latin typeface="+mn-lt"/>
              </a:rPr>
              <a:t>  State University. Michigan State University designs and establishes FRIB as a DOE Office of Science National User Facility in support of the mission of the Office of Nuclear Physics.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3011488" y="415925"/>
            <a:ext cx="2743200" cy="20986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0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900" y="471488"/>
            <a:ext cx="1600200" cy="2043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524000" y="4071938"/>
            <a:ext cx="6096000" cy="1143000"/>
          </a:xfrm>
        </p:spPr>
        <p:txBody>
          <a:bodyPr/>
          <a:lstStyle>
            <a:lvl1pPr marL="0" indent="0" algn="ctr">
              <a:buNone/>
              <a:defRPr/>
            </a:lvl1pPr>
            <a:lvl2pPr marL="432435" indent="0" algn="ctr">
              <a:buNone/>
              <a:defRPr/>
            </a:lvl2pPr>
            <a:lvl3pPr marL="864235" indent="0" algn="ctr">
              <a:buNone/>
              <a:defRPr/>
            </a:lvl3pPr>
            <a:lvl4pPr marL="1296670" indent="0" algn="ctr">
              <a:buNone/>
              <a:defRPr/>
            </a:lvl4pPr>
            <a:lvl5pPr marL="1729105" indent="0" algn="ctr">
              <a:buNone/>
              <a:defRPr/>
            </a:lvl5pPr>
            <a:lvl6pPr marL="2160905" indent="0" algn="ctr">
              <a:buNone/>
              <a:defRPr/>
            </a:lvl6pPr>
            <a:lvl7pPr marL="2593340" indent="0" algn="ctr">
              <a:buNone/>
              <a:defRPr/>
            </a:lvl7pPr>
            <a:lvl8pPr marL="3025775" indent="0" algn="ctr">
              <a:buNone/>
              <a:defRPr/>
            </a:lvl8pPr>
            <a:lvl9pPr marL="3457575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1438" y="3143254"/>
            <a:ext cx="9001124" cy="486668"/>
          </a:xfrm>
          <a:prstGeom prst="rect">
            <a:avLst/>
          </a:prstGeom>
          <a:noFill/>
          <a:ln w="12700">
            <a:noFill/>
            <a:miter lim="800000"/>
          </a:ln>
        </p:spPr>
        <p:txBody>
          <a:bodyPr lIns="56061" tIns="22425" rIns="56061" bIns="22425"/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84648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RIB_ppt_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69925" y="1320800"/>
            <a:ext cx="7864475" cy="347663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 eaLnBrk="1" hangingPunct="1">
              <a:defRPr/>
            </a:pPr>
            <a:endParaRPr 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pic>
        <p:nvPicPr>
          <p:cNvPr id="7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2513"/>
            <a:ext cx="91376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, Slide </a:t>
            </a:r>
            <a:fld id="{C53897E0-D008-4AD1-9A49-1B7F1829A052}" type="slidenum">
              <a:rPr lang="en-US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378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akea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RIB_ppt_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925" y="1320800"/>
            <a:ext cx="7864475" cy="347663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 eaLnBrk="1" hangingPunct="1">
              <a:defRPr/>
            </a:pPr>
            <a:endParaRPr 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8" name="Rectangle 8"/>
          <p:cNvSpPr>
            <a:spLocks noChangeArrowheads="1"/>
          </p:cNvSpPr>
          <p:nvPr userDrawn="1"/>
        </p:nvSpPr>
        <p:spPr bwMode="auto">
          <a:xfrm>
            <a:off x="0" y="5446713"/>
            <a:ext cx="9144000" cy="68580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noFill/>
            <a:miter lim="800000"/>
          </a:ln>
        </p:spPr>
        <p:txBody>
          <a:bodyPr wrap="none" lIns="91399" tIns="45700" rIns="91399" bIns="45700" anchor="ctr"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" name="Rectangle 9"/>
          <p:cNvSpPr>
            <a:spLocks noChangeArrowheads="1"/>
          </p:cNvSpPr>
          <p:nvPr userDrawn="1"/>
        </p:nvSpPr>
        <p:spPr bwMode="auto">
          <a:xfrm>
            <a:off x="0" y="6056313"/>
            <a:ext cx="9144000" cy="76200"/>
          </a:xfrm>
          <a:prstGeom prst="rect">
            <a:avLst/>
          </a:prstGeom>
          <a:solidFill>
            <a:srgbClr val="0066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99" tIns="45700" rIns="91399" bIns="457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ヒラギノ角ゴ Pro W3"/>
                <a:cs typeface="ヒラギノ角ゴ Pro W3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1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2513"/>
            <a:ext cx="91376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100"/>
            <a:ext cx="8990922" cy="4266900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76200" y="285755"/>
            <a:ext cx="8991600" cy="4857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2"/>
          </p:nvPr>
        </p:nvSpPr>
        <p:spPr>
          <a:xfrm>
            <a:off x="1" y="5460114"/>
            <a:ext cx="9067122" cy="584200"/>
          </a:xfrm>
        </p:spPr>
        <p:txBody>
          <a:bodyPr anchor="ctr"/>
          <a:lstStyle>
            <a:lvl1pPr marL="137160" indent="0">
              <a:spcBef>
                <a:spcPts val="0"/>
              </a:spcBef>
              <a:buNone/>
              <a:defRPr b="1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6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3" name="Slide Number Placehold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C7154CF7-0CA0-4C9F-9514-95106B401222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510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Half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RIB_ppt_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925" y="1320800"/>
            <a:ext cx="7864475" cy="347663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 eaLnBrk="1" hangingPunct="1">
              <a:defRPr/>
            </a:pPr>
            <a:endParaRPr 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2513"/>
            <a:ext cx="91376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100"/>
            <a:ext cx="4423230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4644573" y="1071569"/>
            <a:ext cx="4423227" cy="5027414"/>
          </a:xfrm>
        </p:spPr>
        <p:txBody>
          <a:bodyPr/>
          <a:lstStyle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BD1A1162-C2CB-4D58-9EAA-3FD0346E1C9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806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alf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RIB_ppt_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669925" y="1320800"/>
            <a:ext cx="7864475" cy="347663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 eaLnBrk="1" hangingPunct="1">
              <a:defRPr/>
            </a:pPr>
            <a:endParaRPr 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pic>
        <p:nvPicPr>
          <p:cNvPr id="8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2513"/>
            <a:ext cx="91376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067099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0"/>
          </p:nvPr>
        </p:nvSpPr>
        <p:spPr>
          <a:xfrm>
            <a:off x="76200" y="3581400"/>
            <a:ext cx="8991604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9BD5A59B-F4F1-4871-81F8-9450299A85A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5587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r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FRIB_ppt_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669925" y="1320800"/>
            <a:ext cx="7864475" cy="347663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 eaLnBrk="1" hangingPunct="1">
              <a:defRPr/>
            </a:pPr>
            <a:endParaRPr 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2513"/>
            <a:ext cx="91376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1" y="281882"/>
            <a:ext cx="8991598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1" y="1067099"/>
            <a:ext cx="4419600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1"/>
          </p:nvPr>
        </p:nvSpPr>
        <p:spPr>
          <a:xfrm>
            <a:off x="4625530" y="1067099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2"/>
          </p:nvPr>
        </p:nvSpPr>
        <p:spPr>
          <a:xfrm>
            <a:off x="76206" y="3581400"/>
            <a:ext cx="4419599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3"/>
          </p:nvPr>
        </p:nvSpPr>
        <p:spPr>
          <a:xfrm>
            <a:off x="4625530" y="3581400"/>
            <a:ext cx="4442275" cy="2433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15" name="Slide Number Placeholder 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08269338-E915-482C-88DD-0DC0AC49E31B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52826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FRIB_ppt_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69925" y="1320800"/>
            <a:ext cx="7864475" cy="347663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 eaLnBrk="1" hangingPunct="1">
              <a:defRPr/>
            </a:pPr>
            <a:endParaRPr 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pic>
        <p:nvPicPr>
          <p:cNvPr id="6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2513"/>
            <a:ext cx="91376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0713F71D-AD1C-4224-B910-25D2C77F83E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15642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clean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FRIB_ppt_to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69925" y="1320800"/>
            <a:ext cx="7864475" cy="347663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>
              <a:lnSpc>
                <a:spcPct val="90000"/>
              </a:lnSpc>
              <a:defRPr/>
            </a:pPr>
            <a:endParaRPr lang="en-US" dirty="0">
              <a:latin typeface="Helvetica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114800" y="3009900"/>
            <a:ext cx="9144000" cy="368300"/>
          </a:xfrm>
          <a:prstGeom prst="rect">
            <a:avLst/>
          </a:prstGeom>
          <a:noFill/>
          <a:ln w="12700">
            <a:noFill/>
            <a:miter lim="800000"/>
          </a:ln>
          <a:effectLst>
            <a:outerShdw blurRad="63500" dist="107763" dir="2700000" algn="ctr" rotWithShape="0">
              <a:schemeClr val="folHlink">
                <a:alpha val="74998"/>
              </a:schemeClr>
            </a:outerShdw>
          </a:effectLst>
        </p:spPr>
        <p:txBody>
          <a:bodyPr lIns="91374" tIns="45687" rIns="91374" bIns="45687">
            <a:spAutoFit/>
          </a:bodyPr>
          <a:lstStyle/>
          <a:p>
            <a:pPr defTabSz="457200" eaLnBrk="1" hangingPunct="1">
              <a:defRPr/>
            </a:pPr>
            <a:endParaRPr lang="en-US" dirty="0">
              <a:latin typeface="Arial" panose="020B0604020202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81882"/>
            <a:ext cx="8991600" cy="4863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, Slide </a:t>
            </a:r>
            <a:fld id="{6E34C10E-5E91-4495-8456-044D7B2D06CD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595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0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29.xml"/><Relationship Id="rId4" Type="http://schemas.openxmlformats.org/officeDocument/2006/relationships/slideLayout" Target="../slideLayouts/slideLayout2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.jpe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7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10" Type="http://schemas.openxmlformats.org/officeDocument/2006/relationships/theme" Target="../theme/theme10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2" Type="http://schemas.openxmlformats.org/officeDocument/2006/relationships/slideLayout" Target="../slideLayouts/slideLayout64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theme" Target="../theme/theme11.xml"/><Relationship Id="rId5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9.xml"/><Relationship Id="rId10" Type="http://schemas.openxmlformats.org/officeDocument/2006/relationships/theme" Target="../theme/theme1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7.xml"/><Relationship Id="rId9" Type="http://schemas.openxmlformats.org/officeDocument/2006/relationships/theme" Target="../theme/theme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7" tIns="45678" rIns="91357" bIns="45678" rtlCol="0" anchor="ctr"/>
          <a:lstStyle/>
          <a:p>
            <a:pPr algn="ctr"/>
            <a:endParaRPr lang="en-US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6072" y="75904"/>
            <a:ext cx="6331857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36" tIns="22415" rIns="56036" bIns="22415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17" y="1067100"/>
            <a:ext cx="8227786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26" name="Picture 2" descr="Picture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8" y="6172210"/>
            <a:ext cx="1190625" cy="571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0" y="838200"/>
            <a:ext cx="9144000" cy="525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7" tIns="45678" rIns="91357" bIns="45678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8" r:id="rId2"/>
    <p:sldLayoutId id="2147483667" r:id="rId3"/>
    <p:sldLayoutId id="2147483828" r:id="rId4"/>
    <p:sldLayoutId id="2147483694" r:id="rId5"/>
  </p:sldLayoutIdLst>
  <p:hf sldNum="0" hdr="0" dt="0"/>
  <p:txStyles>
    <p:titleStyle>
      <a:lvl1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6710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3423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0130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6844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71016" indent="-171016" algn="l" defTabSz="807078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0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6044" indent="-171016" algn="l" defTabSz="807078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Arial" charset="0"/>
          <a:ea typeface="ＭＳ Ｐゴシック" charset="-128"/>
          <a:cs typeface="+mn-cs"/>
        </a:defRPr>
      </a:lvl2pPr>
      <a:lvl3pPr marL="741072" indent="-171016" algn="l" defTabSz="807078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55622" indent="-228022" algn="l" defTabSz="80707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64173" indent="-150014" algn="l" defTabSz="80707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21709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78421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5134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1845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10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23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30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44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557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269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979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691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605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26" tIns="22411" rIns="56026" bIns="2241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605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90" y="6356450"/>
            <a:ext cx="4012719" cy="364628"/>
          </a:xfrm>
          <a:prstGeom prst="rect">
            <a:avLst/>
          </a:prstGeom>
        </p:spPr>
        <p:txBody>
          <a:bodyPr lIns="0" tIns="45670" rIns="0" bIns="45670" anchor="b"/>
          <a:lstStyle>
            <a:lvl1pPr algn="r" defTabSz="45679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153399" y="6356450"/>
            <a:ext cx="990600" cy="364628"/>
          </a:xfrm>
          <a:prstGeom prst="rect">
            <a:avLst/>
          </a:prstGeom>
        </p:spPr>
        <p:txBody>
          <a:bodyPr vert="horz" wrap="square" lIns="0" tIns="45670" rIns="0" bIns="45670" numCol="1" anchor="b" anchorCtr="0" compatLnSpc="1">
            <a:prstTxWarp prst="textNoShape">
              <a:avLst/>
            </a:prstTxWarp>
          </a:bodyPr>
          <a:lstStyle>
            <a:lvl1pPr defTabSz="456791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 dirty="0">
                <a:latin typeface="Arial" pitchFamily="34" charset="0"/>
              </a:rPr>
              <a:t>, Slide </a:t>
            </a:r>
            <a:fld id="{D30A2C6D-39BC-4576-856C-8743CF76CCF1}" type="slidenum">
              <a:rPr lang="en-US" smtClean="0">
                <a:latin typeface="Arial" pitchFamily="34" charset="0"/>
              </a:rPr>
              <a:pPr>
                <a:defRPr/>
              </a:pPr>
              <a:t>‹#›</a:t>
            </a:fld>
            <a:endParaRPr lang="en-US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170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</p:sldLayoutIdLst>
  <p:hf sldNum="0" hdr="0" dt="0"/>
  <p:txStyles>
    <p:titleStyle>
      <a:lvl1pPr algn="ctr" defTabSz="80258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258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258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258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258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6628" algn="ctr" defTabSz="80703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3260" algn="ctr" defTabSz="80703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69885" algn="ctr" defTabSz="80703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6518" algn="ctr" defTabSz="807031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018" indent="-180018" algn="l" defTabSz="802581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035" indent="-151514" algn="l" defTabSz="802581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054" indent="-160516" algn="l" defTabSz="802581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7570" indent="-133512" algn="l" defTabSz="802581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099" indent="-180018" algn="l" defTabSz="802581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1313" indent="-150625" algn="l" defTabSz="80703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77943" indent="-150625" algn="l" defTabSz="80703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4574" indent="-150625" algn="l" defTabSz="80703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1205" indent="-150625" algn="l" defTabSz="807031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28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260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885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518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149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779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410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040" algn="l" defTabSz="91326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6072" y="75904"/>
            <a:ext cx="6331857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5996" tIns="22399" rIns="55996" bIns="22399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17" y="1067100"/>
            <a:ext cx="8227786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2345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92" r:id="rId3"/>
    <p:sldLayoutId id="2147483793" r:id="rId4"/>
    <p:sldLayoutId id="2147483794" r:id="rId5"/>
  </p:sldLayoutIdLst>
  <p:hf sldNum="0" hdr="0" dt="0"/>
  <p:txStyles>
    <p:titleStyle>
      <a:lvl1pPr algn="ctr" defTabSz="8065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65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65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65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65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6384" algn="ctr" defTabSz="806599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2770" algn="ctr" defTabSz="806599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69152" algn="ctr" defTabSz="806599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5542" algn="ctr" defTabSz="806599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70893" indent="-170893" algn="l" defTabSz="806502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0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5719" indent="-170893" algn="l" defTabSz="806502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Arial" charset="0"/>
          <a:ea typeface="ＭＳ Ｐゴシック" charset="-128"/>
          <a:cs typeface="+mn-cs"/>
        </a:defRPr>
      </a:lvl2pPr>
      <a:lvl3pPr marL="740544" indent="-170893" algn="l" defTabSz="806502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54727" indent="-227860" algn="l" defTabSz="80650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62915" indent="-149907" algn="l" defTabSz="80650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20125" indent="-150545" algn="l" defTabSz="806599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76511" indent="-150545" algn="l" defTabSz="806599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2896" indent="-150545" algn="l" defTabSz="806599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89285" indent="-150545" algn="l" defTabSz="806599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384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770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152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5542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1929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8311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4701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1087" algn="l" defTabSz="9127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6072" y="75904"/>
            <a:ext cx="6331857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11" tIns="22405" rIns="56011" bIns="22405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17" y="1067100"/>
            <a:ext cx="8227786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2345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844" r:id="rId4"/>
  </p:sldLayoutIdLst>
  <p:hf sldNum="0" hdr="0" dt="0"/>
  <p:txStyles>
    <p:titleStyle>
      <a:lvl1pPr algn="ctr" defTabSz="8067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67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67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67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67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6506" algn="ctr" defTabSz="80681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3015" algn="ctr" defTabSz="80681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69518" algn="ctr" defTabSz="80681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6030" algn="ctr" defTabSz="80681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70938" indent="-170938" algn="l" defTabSz="806718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0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5841" indent="-170938" algn="l" defTabSz="806718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Arial" charset="0"/>
          <a:ea typeface="ＭＳ Ｐゴシック" charset="-128"/>
          <a:cs typeface="+mn-cs"/>
        </a:defRPr>
      </a:lvl2pPr>
      <a:lvl3pPr marL="740742" indent="-170938" algn="l" defTabSz="806718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55062" indent="-227921" algn="l" defTabSz="80671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63387" indent="-149948" algn="l" defTabSz="80671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20719" indent="-150585" algn="l" defTabSz="80681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77227" indent="-150585" algn="l" defTabSz="80681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3735" indent="-150585" algn="l" defTabSz="80681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0245" indent="-150585" algn="l" defTabSz="80681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506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015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518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030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2539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9045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5555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2063" algn="l" defTabSz="91301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6072" y="75904"/>
            <a:ext cx="6331857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31" tIns="22413" rIns="56031" bIns="22413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17" y="1067100"/>
            <a:ext cx="8227786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23457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</p:sldLayoutIdLst>
  <p:hf sldNum="0" hdr="0" dt="0"/>
  <p:txStyles>
    <p:titleStyle>
      <a:lvl1pPr algn="ctr" defTabSz="807006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7006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7006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7006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7006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6669" algn="ctr" defTabSz="8071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3341" algn="ctr" defTabSz="8071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0008" algn="ctr" defTabSz="8071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6681" algn="ctr" defTabSz="80710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71001" indent="-171001" algn="l" defTabSz="807006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0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6003" indent="-171001" algn="l" defTabSz="807006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Arial" charset="0"/>
          <a:ea typeface="ＭＳ Ｐゴシック" charset="-128"/>
          <a:cs typeface="+mn-cs"/>
        </a:defRPr>
      </a:lvl2pPr>
      <a:lvl3pPr marL="741006" indent="-171001" algn="l" defTabSz="807006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55510" indent="-228002" algn="l" defTabSz="807006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64016" indent="-150001" algn="l" defTabSz="807006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21511" indent="-150639" algn="l" defTabSz="80710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78182" indent="-150639" algn="l" defTabSz="80710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4854" indent="-150639" algn="l" defTabSz="80710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1525" indent="-150639" algn="l" defTabSz="80710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669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341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008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681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353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024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695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366" algn="l" defTabSz="913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6072" y="75904"/>
            <a:ext cx="6331857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46" tIns="22419" rIns="56046" bIns="22419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17" y="1067100"/>
            <a:ext cx="8227786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6228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0" r:id="rId3"/>
    <p:sldLayoutId id="2147483811" r:id="rId4"/>
    <p:sldLayoutId id="2147483812" r:id="rId5"/>
  </p:sldLayoutIdLst>
  <p:hf sldNum="0" hdr="0" dt="0"/>
  <p:txStyles>
    <p:titleStyle>
      <a:lvl1pPr algn="ctr" defTabSz="80722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722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722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722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7222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6791" algn="ctr" defTabSz="8073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3586" algn="ctr" defTabSz="8073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0375" algn="ctr" defTabSz="8073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7170" algn="ctr" defTabSz="80731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71046" indent="-171046" algn="l" defTabSz="807222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0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6125" indent="-171046" algn="l" defTabSz="807222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Arial" charset="0"/>
          <a:ea typeface="ＭＳ Ｐゴシック" charset="-128"/>
          <a:cs typeface="+mn-cs"/>
        </a:defRPr>
      </a:lvl2pPr>
      <a:lvl3pPr marL="741204" indent="-171046" algn="l" defTabSz="807222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55846" indent="-228064" algn="l" defTabSz="80722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64488" indent="-150041" algn="l" defTabSz="807222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22105" indent="-150679" algn="l" defTabSz="80731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78899" indent="-150679" algn="l" defTabSz="80731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5693" indent="-150679" algn="l" defTabSz="80731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2485" indent="-150679" algn="l" defTabSz="80731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91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86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75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70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64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758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549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343" algn="l" defTabSz="91358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7" tIns="45678" rIns="91357" bIns="45678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6072" y="75904"/>
            <a:ext cx="6331857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36" tIns="22415" rIns="56036" bIns="22415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17" y="1067100"/>
            <a:ext cx="8227786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026" name="Picture 2" descr="Picture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8" y="6172210"/>
            <a:ext cx="1190625" cy="5715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 userDrawn="1"/>
        </p:nvSpPr>
        <p:spPr>
          <a:xfrm>
            <a:off x="0" y="838200"/>
            <a:ext cx="9144000" cy="5257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57" tIns="45678" rIns="91357" bIns="45678"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8" r:id="rId4"/>
  </p:sldLayoutIdLst>
  <p:hf sldNum="0" hdr="0" dt="0"/>
  <p:txStyles>
    <p:titleStyle>
      <a:lvl1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7078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6710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3423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0130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6844" algn="ctr" defTabSz="807174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71016" indent="-171016" algn="l" defTabSz="807078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Char char="•"/>
        <a:defRPr sz="20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6044" indent="-171016" algn="l" defTabSz="807078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Char char="–"/>
        <a:defRPr sz="1600">
          <a:solidFill>
            <a:schemeClr val="tx1"/>
          </a:solidFill>
          <a:latin typeface="Arial" charset="0"/>
          <a:ea typeface="ＭＳ Ｐゴシック" charset="-128"/>
          <a:cs typeface="+mn-cs"/>
        </a:defRPr>
      </a:lvl2pPr>
      <a:lvl3pPr marL="741072" indent="-171016" algn="l" defTabSz="807078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»"/>
        <a:defRPr sz="1600"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55622" indent="-228022" algn="l" defTabSz="80707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64173" indent="-150014" algn="l" defTabSz="807078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21709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78421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5134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1845" indent="-150653" algn="l" defTabSz="807174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10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23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130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844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557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269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6979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691" algn="l" defTabSz="913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 pitchFamily="34" charset="0"/>
              </a:rPr>
              <a:t>, Slide </a:t>
            </a:r>
            <a:fld id="{D30A2C6D-39BC-4576-856C-8743CF76CCF1}" type="slidenum">
              <a:rPr lang="en-US">
                <a:latin typeface="Arial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</p:sldLayoutIdLst>
  <p:hf sldNum="0"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 pitchFamily="34" charset="0"/>
              </a:rPr>
              <a:t>, Slide </a:t>
            </a:r>
            <a:fld id="{D30A2C6D-39BC-4576-856C-8743CF76CCF1}" type="slidenum">
              <a:rPr lang="en-US">
                <a:latin typeface="Arial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1135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hf sldNum="0"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 pitchFamily="34" charset="0"/>
              </a:rPr>
              <a:t>, Slide </a:t>
            </a:r>
            <a:fld id="{D30A2C6D-39BC-4576-856C-8743CF76CCF1}" type="slidenum">
              <a:rPr lang="en-US">
                <a:latin typeface="Arial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98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6" r:id="rId9"/>
  </p:sldLayoutIdLst>
  <p:hf sldNum="0"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5596" y="75904"/>
            <a:ext cx="8992810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6076" tIns="22431" rIns="56076" bIns="22431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596" y="1067100"/>
            <a:ext cx="8992810" cy="502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680" y="6356450"/>
            <a:ext cx="4241321" cy="364628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/>
                <a:ea typeface="+mn-ea"/>
                <a:cs typeface="Arial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450"/>
            <a:ext cx="762000" cy="364628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>
            <a:prstTxWarp prst="textNoShape">
              <a:avLst/>
            </a:prstTxWarp>
          </a:bodyPr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 defTabSz="4572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latin typeface="Arial" pitchFamily="34" charset="0"/>
              </a:rPr>
              <a:t>, Slide </a:t>
            </a:r>
            <a:fld id="{D30A2C6D-39BC-4576-856C-8743CF76CCF1}" type="slidenum">
              <a:rPr lang="en-US">
                <a:latin typeface="Arial" pitchFamily="34" charset="0"/>
              </a:rPr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852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</p:sldLayoutIdLst>
  <p:hf sldNum="0" hdr="0" dt="0"/>
  <p:txStyles>
    <p:titleStyle>
      <a:lvl1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3293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7036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14074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71109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28148" algn="ctr" defTabSz="80775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80178" indent="-180178" algn="l" defTabSz="803293" rtl="0" eaLnBrk="1" fontAlgn="base" hangingPunct="1">
        <a:lnSpc>
          <a:spcPct val="90000"/>
        </a:lnSpc>
        <a:spcBef>
          <a:spcPts val="1206"/>
        </a:spcBef>
        <a:spcAft>
          <a:spcPct val="0"/>
        </a:spcAft>
        <a:buSzPct val="100000"/>
        <a:buFont typeface="Wingdings" pitchFamily="2" charset="2"/>
        <a:buChar char="§"/>
        <a:defRPr sz="2200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363359" indent="-151650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Arial" pitchFamily="34" charset="0"/>
        <a:buChar char="•"/>
        <a:defRPr sz="2000">
          <a:solidFill>
            <a:schemeClr val="tx1"/>
          </a:solidFill>
          <a:latin typeface="Arial" charset="0"/>
          <a:ea typeface="ＭＳ Ｐゴシック" charset="-128"/>
          <a:cs typeface="ＭＳ Ｐゴシック"/>
        </a:defRPr>
      </a:lvl2pPr>
      <a:lvl3pPr marL="591584" indent="-16065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SzPct val="100000"/>
        <a:buFont typeface="Lucida Grande" charset="0"/>
        <a:buChar char="»"/>
        <a:defRPr>
          <a:solidFill>
            <a:schemeClr val="tx1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728219" indent="-133632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Arial" pitchFamily="34" charset="0"/>
        <a:buChar char="•"/>
        <a:defRPr sz="16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4pPr>
      <a:lvl5pPr marL="1002991" indent="-180178" algn="l" defTabSz="803293" rtl="0" eaLnBrk="1" fontAlgn="base" hangingPunct="1">
        <a:lnSpc>
          <a:spcPct val="90000"/>
        </a:lnSpc>
        <a:spcBef>
          <a:spcPts val="201"/>
        </a:spcBef>
        <a:spcAft>
          <a:spcPct val="0"/>
        </a:spcAft>
        <a:buClr>
          <a:srgbClr val="999999"/>
        </a:buClr>
        <a:buSzPct val="100000"/>
        <a:buFont typeface="Lucida Grande" charset="0"/>
        <a:buChar char="»"/>
        <a:defRPr sz="1400">
          <a:solidFill>
            <a:schemeClr val="tx1"/>
          </a:solidFill>
          <a:latin typeface="+mn-lt"/>
          <a:ea typeface="ヒラギノ角ゴ Pro W3" pitchFamily="-111" charset="-128"/>
          <a:cs typeface="ヒラギノ角ゴ Pro W3"/>
        </a:defRPr>
      </a:lvl5pPr>
      <a:lvl6pPr marL="2223294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3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372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407" indent="-150759" algn="l" defTabSz="80775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3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7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109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48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18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224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260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296" algn="l" defTabSz="91407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108" y="299145"/>
            <a:ext cx="8227786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08" y="1067098"/>
            <a:ext cx="8227786" cy="529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/>
          <a:lstStyle>
            <a:lvl1pPr>
              <a:defRPr sz="1125">
                <a:solidFill>
                  <a:srgbClr val="898989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fld id="{C096B4DE-0D32-4AAB-8754-316C6749373A}" type="slidenum">
              <a:rPr lang="en-US" smtClean="0">
                <a:ea typeface="ヒラギノ角ゴ Pro W3" pitchFamily="-111" charset="-128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ea typeface="ヒラギノ角ゴ Pro W3" pitchFamily="-111" charset="-128"/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5587999" y="6356450"/>
            <a:ext cx="2467430" cy="364628"/>
          </a:xfrm>
          <a:prstGeom prst="rect">
            <a:avLst/>
          </a:prstGeom>
        </p:spPr>
        <p:txBody>
          <a:bodyPr/>
          <a:lstStyle>
            <a:lvl1pPr>
              <a:defRPr sz="1125">
                <a:solidFill>
                  <a:srgbClr val="898989"/>
                </a:solidFill>
                <a:latin typeface="+mn-lt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ea typeface="ヒラギノ角ゴ Pro W3" pitchFamily="-111" charset="-128"/>
              </a:rPr>
              <a:t>ReA meeting</a:t>
            </a:r>
            <a:endParaRPr lang="en-US" dirty="0">
              <a:ea typeface="ヒラギノ角ゴ Pro W3" pitchFamily="-111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9694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70" r:id="rId2"/>
    <p:sldLayoutId id="2147483871" r:id="rId3"/>
    <p:sldLayoutId id="2147483872" r:id="rId4"/>
    <p:sldLayoutId id="2147483873" r:id="rId5"/>
    <p:sldLayoutId id="2147483874" r:id="rId6"/>
    <p:sldLayoutId id="2147483875" r:id="rId7"/>
    <p:sldLayoutId id="2147483876" r:id="rId8"/>
    <p:sldLayoutId id="2147483877" r:id="rId9"/>
    <p:sldLayoutId id="2147483878" r:id="rId10"/>
    <p:sldLayoutId id="2147483879" r:id="rId11"/>
    <p:sldLayoutId id="2147483880" r:id="rId12"/>
  </p:sldLayoutIdLst>
  <p:hf sldNum="0" hdr="0" dt="0"/>
  <p:txStyles>
    <p:titleStyle>
      <a:lvl1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3099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06199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59298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12398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69664" indent="-169664" algn="l" defTabSz="800695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969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2438" indent="-169664" algn="l" defTabSz="800695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594">
          <a:solidFill>
            <a:srgbClr val="064308"/>
          </a:solidFill>
          <a:latin typeface="Arial" charset="0"/>
          <a:ea typeface="ＭＳ Ｐゴシック" charset="-128"/>
          <a:cs typeface="+mn-cs"/>
        </a:defRPr>
      </a:lvl2pPr>
      <a:lvl3pPr marL="735211" indent="-169664" algn="l" defTabSz="800695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594">
          <a:solidFill>
            <a:srgbClr val="064308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45692" indent="-226219" algn="l" defTabSz="80069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50219" indent="-148828" algn="l" defTabSz="80069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04140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6pPr>
      <a:lvl7pPr marL="2657241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7pPr>
      <a:lvl8pPr marL="3110340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8pPr>
      <a:lvl9pPr marL="3563439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1pPr>
      <a:lvl2pPr marL="4530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2pPr>
      <a:lvl3pPr marL="9061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3pPr>
      <a:lvl4pPr marL="13592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4pPr>
      <a:lvl5pPr marL="18123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5pPr>
      <a:lvl6pPr marL="22654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6pPr>
      <a:lvl7pPr marL="27185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7pPr>
      <a:lvl8pPr marL="31716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8pPr>
      <a:lvl9pPr marL="3624796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406072" y="299145"/>
            <a:ext cx="6331857" cy="48666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59299" tIns="23720" rIns="59299" bIns="23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108" y="1067098"/>
            <a:ext cx="8227786" cy="5290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74968" y="6356449"/>
            <a:ext cx="3087310" cy="3646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ReA meeting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5429" y="6356450"/>
            <a:ext cx="459619" cy="3646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6B4DE-0D32-4AAB-8754-316C674937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</p:sldLayoutIdLst>
  <p:hf sldNum="0" hdr="0" dt="0"/>
  <p:txStyles>
    <p:titleStyle>
      <a:lvl1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2pPr>
      <a:lvl3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3pPr>
      <a:lvl4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4pPr>
      <a:lvl5pPr algn="ctr" defTabSz="800695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5pPr>
      <a:lvl6pPr marL="453099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6pPr>
      <a:lvl7pPr marL="906199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7pPr>
      <a:lvl8pPr marL="1359298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8pPr>
      <a:lvl9pPr marL="1812398" algn="ctr" defTabSz="800791" rtl="0" eaLnBrk="0" fontAlgn="base" hangingPunct="0">
        <a:lnSpc>
          <a:spcPct val="88000"/>
        </a:lnSpc>
        <a:spcBef>
          <a:spcPct val="0"/>
        </a:spcBef>
        <a:spcAft>
          <a:spcPct val="0"/>
        </a:spcAft>
        <a:defRPr sz="3188" b="1">
          <a:solidFill>
            <a:srgbClr val="064308"/>
          </a:solidFill>
          <a:latin typeface="Arial" charset="0"/>
          <a:ea typeface="Arial" charset="0"/>
          <a:cs typeface="Arial" charset="0"/>
        </a:defRPr>
      </a:lvl9pPr>
    </p:titleStyle>
    <p:bodyStyle>
      <a:lvl1pPr marL="169664" indent="-169664" algn="l" defTabSz="800695" rtl="0" eaLnBrk="0" fontAlgn="base" hangingPunct="0">
        <a:lnSpc>
          <a:spcPct val="90000"/>
        </a:lnSpc>
        <a:spcBef>
          <a:spcPct val="50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969">
          <a:solidFill>
            <a:srgbClr val="064308"/>
          </a:solidFill>
          <a:latin typeface="Arial" charset="0"/>
          <a:ea typeface="ＭＳ Ｐゴシック" pitchFamily="-65" charset="-128"/>
          <a:cs typeface="ＭＳ Ｐゴシック" pitchFamily="-65" charset="-128"/>
        </a:defRPr>
      </a:lvl1pPr>
      <a:lvl2pPr marL="452438" indent="-169664" algn="l" defTabSz="800695" rtl="0" eaLnBrk="0" fontAlgn="base" hangingPunct="0">
        <a:lnSpc>
          <a:spcPct val="90000"/>
        </a:lnSpc>
        <a:spcBef>
          <a:spcPct val="25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594">
          <a:solidFill>
            <a:srgbClr val="064308"/>
          </a:solidFill>
          <a:latin typeface="Arial" charset="0"/>
          <a:ea typeface="ＭＳ Ｐゴシック" charset="-128"/>
          <a:cs typeface="+mn-cs"/>
        </a:defRPr>
      </a:lvl2pPr>
      <a:lvl3pPr marL="735211" indent="-169664" algn="l" defTabSz="800695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Font typeface="Arial" panose="020B0604020202020204" pitchFamily="34" charset="0"/>
        <a:buChar char="•"/>
        <a:defRPr sz="1594">
          <a:solidFill>
            <a:srgbClr val="064308"/>
          </a:solidFill>
          <a:latin typeface="Arial" charset="0"/>
          <a:ea typeface="ヒラギノ角ゴ Pro W3" pitchFamily="-111" charset="-128"/>
          <a:cs typeface="ヒラギノ角ゴ Pro W3" pitchFamily="-111" charset="-128"/>
        </a:defRPr>
      </a:lvl3pPr>
      <a:lvl4pPr marL="1245692" indent="-226219" algn="l" defTabSz="80069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4pPr>
      <a:lvl5pPr marL="1750219" indent="-148828" algn="l" defTabSz="800695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ヒラギノ角ゴ Pro W3" pitchFamily="-111" charset="-128"/>
          <a:cs typeface="+mn-cs"/>
        </a:defRPr>
      </a:lvl5pPr>
      <a:lvl6pPr marL="2204140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6pPr>
      <a:lvl7pPr marL="2657241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7pPr>
      <a:lvl8pPr marL="3110340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8pPr>
      <a:lvl9pPr marL="3563439" indent="-149460" algn="l" defTabSz="800791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13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1pPr>
      <a:lvl2pPr marL="4530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2pPr>
      <a:lvl3pPr marL="906199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3pPr>
      <a:lvl4pPr marL="13592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4pPr>
      <a:lvl5pPr marL="18123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5pPr>
      <a:lvl6pPr marL="2265498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6pPr>
      <a:lvl7pPr marL="27185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7pPr>
      <a:lvl8pPr marL="3171697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8pPr>
      <a:lvl9pPr marL="3624796" algn="l" defTabSz="906199" rtl="0" eaLnBrk="1" latinLnBrk="0" hangingPunct="1">
        <a:defRPr sz="178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76200"/>
            <a:ext cx="89916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6076" tIns="22431" rIns="56076" bIns="22431" numCol="1" anchor="ctr" anchorCtr="0" compatLnSpc="1"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" y="1066800"/>
            <a:ext cx="8991600" cy="50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/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4140200" y="6356350"/>
            <a:ext cx="4241800" cy="365125"/>
          </a:xfrm>
          <a:prstGeom prst="rect">
            <a:avLst/>
          </a:prstGeom>
        </p:spPr>
        <p:txBody>
          <a:bodyPr lIns="0" tIns="45712" rIns="0" bIns="45712" anchor="b"/>
          <a:lstStyle>
            <a:lvl1pPr algn="r" eaLnBrk="0" hangingPunct="0">
              <a:lnSpc>
                <a:spcPct val="90000"/>
              </a:lnSpc>
              <a:defRPr sz="1000" smtClean="0">
                <a:solidFill>
                  <a:srgbClr val="064308"/>
                </a:solidFill>
                <a:latin typeface="Arial" panose="020B0604020202020204"/>
                <a:ea typeface="+mn-ea"/>
                <a:cs typeface="Arial" panose="020B0604020202020204"/>
              </a:defRPr>
            </a:lvl1pPr>
          </a:lstStyle>
          <a:p>
            <a:pPr>
              <a:defRPr/>
            </a:pPr>
            <a:r>
              <a:rPr lang="en-US"/>
              <a:t>ReA meeting</a:t>
            </a: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82000" y="6356350"/>
            <a:ext cx="762000" cy="365125"/>
          </a:xfrm>
          <a:prstGeom prst="rect">
            <a:avLst/>
          </a:prstGeom>
        </p:spPr>
        <p:txBody>
          <a:bodyPr vert="horz" wrap="square" lIns="0" tIns="45712" rIns="0" bIns="45712" numCol="1" anchor="b" anchorCtr="0" compatLnSpc="1"/>
          <a:lstStyle>
            <a:lvl1pPr eaLnBrk="0" hangingPunct="0">
              <a:lnSpc>
                <a:spcPct val="90000"/>
              </a:lnSpc>
              <a:defRPr sz="1000">
                <a:solidFill>
                  <a:srgbClr val="064308"/>
                </a:solidFill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US"/>
              <a:t>, Slide </a:t>
            </a:r>
            <a:fld id="{8516729C-7AD0-4F3B-9B5A-40FB1D5A68A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6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5" r:id="rId1"/>
    <p:sldLayoutId id="2147483906" r:id="rId2"/>
    <p:sldLayoutId id="2147483907" r:id="rId3"/>
    <p:sldLayoutId id="2147483908" r:id="rId4"/>
    <p:sldLayoutId id="2147483909" r:id="rId5"/>
    <p:sldLayoutId id="2147483910" r:id="rId6"/>
    <p:sldLayoutId id="2147483911" r:id="rId7"/>
    <p:sldLayoutId id="2147483912" r:id="rId8"/>
  </p:sldLayoutIdLst>
  <p:hf sldNum="0" hdr="0" dt="0"/>
  <p:txStyles>
    <p:titleStyle>
      <a:lvl1pPr algn="ctr" defTabSz="803275" rtl="0" fontAlgn="base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MS PGothic" panose="020B0600070205080204" pitchFamily="34" charset="-128"/>
          <a:cs typeface="MS PGothic" panose="020B0600070205080204" pitchFamily="34" charset="-128"/>
        </a:defRPr>
      </a:lvl1pPr>
      <a:lvl2pPr algn="ctr" defTabSz="803275" rtl="0" fontAlgn="base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MS PGothic" panose="020B0600070205080204" pitchFamily="34" charset="-128"/>
          <a:cs typeface="MS PGothic" panose="020B0600070205080204" pitchFamily="34" charset="-128"/>
        </a:defRPr>
      </a:lvl2pPr>
      <a:lvl3pPr algn="ctr" defTabSz="803275" rtl="0" fontAlgn="base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MS PGothic" panose="020B0600070205080204" pitchFamily="34" charset="-128"/>
          <a:cs typeface="MS PGothic" panose="020B0600070205080204" pitchFamily="34" charset="-128"/>
        </a:defRPr>
      </a:lvl3pPr>
      <a:lvl4pPr algn="ctr" defTabSz="803275" rtl="0" fontAlgn="base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MS PGothic" panose="020B0600070205080204" pitchFamily="34" charset="-128"/>
          <a:cs typeface="MS PGothic" panose="020B0600070205080204" pitchFamily="34" charset="-128"/>
        </a:defRPr>
      </a:lvl4pPr>
      <a:lvl5pPr algn="ctr" defTabSz="803275" rtl="0" fontAlgn="base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MS PGothic" panose="020B0600070205080204" pitchFamily="34" charset="-128"/>
          <a:cs typeface="MS PGothic" panose="020B0600070205080204" pitchFamily="34" charset="-128"/>
        </a:defRPr>
      </a:lvl5pPr>
      <a:lvl6pPr marL="457200" algn="ctr" defTabSz="80772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6pPr>
      <a:lvl7pPr marL="913765" algn="ctr" defTabSz="80772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7pPr>
      <a:lvl8pPr marL="1370965" algn="ctr" defTabSz="80772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8pPr>
      <a:lvl9pPr marL="1828165" algn="ctr" defTabSz="807720" rtl="0" eaLnBrk="1" fontAlgn="base" hangingPunct="1">
        <a:lnSpc>
          <a:spcPct val="88000"/>
        </a:lnSpc>
        <a:spcBef>
          <a:spcPct val="0"/>
        </a:spcBef>
        <a:spcAft>
          <a:spcPct val="0"/>
        </a:spcAft>
        <a:defRPr sz="3200" b="1">
          <a:solidFill>
            <a:srgbClr val="064308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</a:defRPr>
      </a:lvl9pPr>
    </p:titleStyle>
    <p:bodyStyle>
      <a:lvl1pPr marL="179705" indent="-179705" algn="l" defTabSz="803275" rtl="0" fontAlgn="base">
        <a:lnSpc>
          <a:spcPct val="90000"/>
        </a:lnSpc>
        <a:spcBef>
          <a:spcPts val="1200"/>
        </a:spcBef>
        <a:spcAft>
          <a:spcPct val="0"/>
        </a:spcAft>
        <a:buSzPct val="100000"/>
        <a:buFont typeface="Wingdings" panose="05000000000000000000" pitchFamily="2" charset="2"/>
        <a:buChar char="§"/>
        <a:defRPr sz="2200">
          <a:solidFill>
            <a:srgbClr val="064308"/>
          </a:solidFill>
          <a:latin typeface="Arial" panose="020B0604020202020204" pitchFamily="34" charset="0"/>
          <a:ea typeface="MS PGothic" panose="020B0600070205080204" pitchFamily="34" charset="-128"/>
          <a:cs typeface="MS PGothic" panose="020B0600070205080204" pitchFamily="34" charset="-128"/>
        </a:defRPr>
      </a:lvl1pPr>
      <a:lvl2pPr marL="361950" indent="-151130" algn="l" defTabSz="803275" rtl="0" fontAlgn="base">
        <a:lnSpc>
          <a:spcPct val="90000"/>
        </a:lnSpc>
        <a:spcBef>
          <a:spcPts val="200"/>
        </a:spcBef>
        <a:spcAft>
          <a:spcPct val="0"/>
        </a:spcAft>
        <a:buSzPct val="100000"/>
        <a:buFont typeface="Arial" panose="020B0604020202020204" pitchFamily="34" charset="0"/>
        <a:buChar char="•"/>
        <a:defRPr sz="2000">
          <a:solidFill>
            <a:schemeClr val="tx1"/>
          </a:solidFill>
          <a:latin typeface="Arial" panose="020B0604020202020204" pitchFamily="34" charset="0"/>
          <a:ea typeface="MS PGothic" panose="020B0600070205080204" pitchFamily="34" charset="-128"/>
          <a:cs typeface="MS PGothic" panose="020B0600070205080204" pitchFamily="34" charset="-128"/>
        </a:defRPr>
      </a:lvl2pPr>
      <a:lvl3pPr marL="590550" indent="-160655" algn="l" defTabSz="803275" rtl="0" fontAlgn="base">
        <a:lnSpc>
          <a:spcPct val="90000"/>
        </a:lnSpc>
        <a:spcBef>
          <a:spcPts val="200"/>
        </a:spcBef>
        <a:spcAft>
          <a:spcPct val="0"/>
        </a:spcAft>
        <a:buSzPct val="100000"/>
        <a:buFont typeface="Lucida Grande"/>
        <a:buChar char="»"/>
        <a:defRPr>
          <a:solidFill>
            <a:schemeClr val="tx1"/>
          </a:solidFill>
          <a:latin typeface="Arial" panose="020B0604020202020204" pitchFamily="34" charset="0"/>
          <a:ea typeface="ヒラギノ角ゴ Pro W3" charset="-128"/>
          <a:cs typeface="ヒラギノ角ゴ Pro W3" charset="-128"/>
        </a:defRPr>
      </a:lvl3pPr>
      <a:lvl4pPr marL="727075" indent="-133350" algn="l" defTabSz="803275" rtl="0" fontAlgn="base">
        <a:lnSpc>
          <a:spcPct val="90000"/>
        </a:lnSpc>
        <a:spcBef>
          <a:spcPts val="200"/>
        </a:spcBef>
        <a:spcAft>
          <a:spcPct val="0"/>
        </a:spcAft>
        <a:buClr>
          <a:srgbClr val="999999"/>
        </a:buClr>
        <a:buSzPct val="100000"/>
        <a:buFont typeface="Arial" panose="020B0604020202020204" pitchFamily="34" charset="0"/>
        <a:buChar char="•"/>
        <a:defRPr sz="1600">
          <a:solidFill>
            <a:schemeClr val="tx1"/>
          </a:solidFill>
          <a:latin typeface="Arial" panose="020B0604020202020204" pitchFamily="34" charset="0"/>
          <a:ea typeface="ヒラギノ角ゴ Pro W3" charset="-128"/>
          <a:cs typeface="ヒラギノ角ゴ Pro W3"/>
        </a:defRPr>
      </a:lvl4pPr>
      <a:lvl5pPr marL="1002030" indent="-179705" algn="l" defTabSz="803275" rtl="0" fontAlgn="base">
        <a:lnSpc>
          <a:spcPct val="90000"/>
        </a:lnSpc>
        <a:spcBef>
          <a:spcPts val="200"/>
        </a:spcBef>
        <a:spcAft>
          <a:spcPct val="0"/>
        </a:spcAft>
        <a:buClr>
          <a:srgbClr val="999999"/>
        </a:buClr>
        <a:buSzPct val="100000"/>
        <a:buFont typeface="Lucida Grande"/>
        <a:buChar char="»"/>
        <a:defRPr sz="1400">
          <a:solidFill>
            <a:schemeClr val="tx1"/>
          </a:solidFill>
          <a:latin typeface="Arial" panose="020B0604020202020204" pitchFamily="34" charset="0"/>
          <a:ea typeface="ヒラギノ角ゴ Pro W3" charset="-128"/>
          <a:cs typeface="ヒラギノ角ゴ Pro W3"/>
        </a:defRPr>
      </a:lvl5pPr>
      <a:lvl6pPr marL="2223135" indent="-150495" algn="l" defTabSz="80772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6pPr>
      <a:lvl7pPr marL="2680335" indent="-150495" algn="l" defTabSz="80772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7pPr>
      <a:lvl8pPr marL="3137535" indent="-150495" algn="l" defTabSz="80772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8pPr>
      <a:lvl9pPr marL="3594100" indent="-150495" algn="l" defTabSz="807720" rtl="0" eaLnBrk="1" fontAlgn="base" hangingPunct="1">
        <a:lnSpc>
          <a:spcPct val="90000"/>
        </a:lnSpc>
        <a:spcBef>
          <a:spcPct val="10000"/>
        </a:spcBef>
        <a:spcAft>
          <a:spcPct val="0"/>
        </a:spcAft>
        <a:buSzPct val="100000"/>
        <a:buChar char="–"/>
        <a:defRPr sz="1300">
          <a:solidFill>
            <a:schemeClr val="tx1"/>
          </a:solidFill>
          <a:latin typeface="Helvetica" charset="0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7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1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65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9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1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33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3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cl.msu.edu/users/beams.html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3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9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9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9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93.xml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ubtitle 6"/>
          <p:cNvSpPr>
            <a:spLocks noGrp="1"/>
          </p:cNvSpPr>
          <p:nvPr>
            <p:ph type="subTitle" idx="1"/>
          </p:nvPr>
        </p:nvSpPr>
        <p:spPr>
          <a:xfrm>
            <a:off x="1104900" y="3740989"/>
            <a:ext cx="6629400" cy="1371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Ana Henriques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October, 1</a:t>
            </a:r>
            <a:r>
              <a:rPr lang="en-US" baseline="30000" dirty="0" smtClean="0">
                <a:solidFill>
                  <a:schemeClr val="tx1"/>
                </a:solidFill>
              </a:rPr>
              <a:t>st</a:t>
            </a:r>
            <a:r>
              <a:rPr lang="en-US" dirty="0" smtClean="0">
                <a:solidFill>
                  <a:schemeClr val="tx1"/>
                </a:solidFill>
              </a:rPr>
              <a:t> 2020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sz="1600" dirty="0">
              <a:latin typeface="Arial" pitchFamily="34" charset="0"/>
              <a:ea typeface="ＭＳ Ｐゴシック"/>
              <a:cs typeface="ＭＳ Ｐゴシック"/>
            </a:endParaRPr>
          </a:p>
        </p:txBody>
      </p:sp>
      <p:sp>
        <p:nvSpPr>
          <p:cNvPr id="9219" name="Title 5"/>
          <p:cNvSpPr>
            <a:spLocks noGrp="1"/>
          </p:cNvSpPr>
          <p:nvPr>
            <p:ph type="title"/>
          </p:nvPr>
        </p:nvSpPr>
        <p:spPr>
          <a:xfrm>
            <a:off x="-80962" y="2883661"/>
            <a:ext cx="9001124" cy="477009"/>
          </a:xfrm>
        </p:spPr>
        <p:txBody>
          <a:bodyPr/>
          <a:lstStyle/>
          <a:p>
            <a:r>
              <a:rPr lang="en-US" dirty="0" smtClean="0"/>
              <a:t>Experiment </a:t>
            </a:r>
            <a:r>
              <a:rPr lang="en-US" dirty="0"/>
              <a:t>Preparation </a:t>
            </a:r>
            <a:r>
              <a:rPr lang="en-US" dirty="0" smtClean="0"/>
              <a:t>at </a:t>
            </a:r>
            <a:r>
              <a:rPr lang="en-US" dirty="0"/>
              <a:t>the </a:t>
            </a:r>
            <a:r>
              <a:rPr lang="en-US" dirty="0" err="1" smtClean="0"/>
              <a:t>ReAccelerator</a:t>
            </a:r>
            <a:endParaRPr lang="en-US" dirty="0">
              <a:latin typeface="Arial" pitchFamily="34" charset="0"/>
              <a:ea typeface="ＭＳ Ｐゴシック"/>
              <a:cs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548294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55535"/>
            <a:ext cx="5105400" cy="5027414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err="1" smtClean="0"/>
              <a:t>ReA</a:t>
            </a:r>
            <a:endParaRPr lang="fr-FR" dirty="0" smtClean="0"/>
          </a:p>
          <a:p>
            <a:pPr lvl="1"/>
            <a:r>
              <a:rPr lang="fr-FR" dirty="0" smtClean="0"/>
              <a:t>The </a:t>
            </a:r>
            <a:r>
              <a:rPr lang="fr-FR" dirty="0" err="1" smtClean="0"/>
              <a:t>facility</a:t>
            </a:r>
            <a:endParaRPr lang="fr-FR" dirty="0" smtClean="0"/>
          </a:p>
          <a:p>
            <a:pPr lvl="1"/>
            <a:r>
              <a:rPr lang="fr-FR" dirty="0" err="1" smtClean="0"/>
              <a:t>Present</a:t>
            </a:r>
            <a:r>
              <a:rPr lang="fr-FR" dirty="0" smtClean="0"/>
              <a:t> configuration</a:t>
            </a:r>
          </a:p>
          <a:p>
            <a:pPr lvl="1"/>
            <a:r>
              <a:rPr lang="fr-FR" dirty="0" smtClean="0"/>
              <a:t>Challenges</a:t>
            </a:r>
          </a:p>
          <a:p>
            <a:pPr lvl="1"/>
            <a:r>
              <a:rPr lang="fr-FR" dirty="0" err="1" smtClean="0"/>
              <a:t>Ongoing</a:t>
            </a:r>
            <a:r>
              <a:rPr lang="fr-FR" dirty="0" smtClean="0"/>
              <a:t> upgrades</a:t>
            </a:r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r>
              <a:rPr lang="fr-FR" dirty="0" err="1" smtClean="0"/>
              <a:t>Beam</a:t>
            </a:r>
            <a:r>
              <a:rPr lang="fr-FR" dirty="0" smtClean="0"/>
              <a:t> </a:t>
            </a:r>
            <a:r>
              <a:rPr lang="fr-FR" dirty="0" err="1" smtClean="0"/>
              <a:t>delivery</a:t>
            </a:r>
            <a:endParaRPr lang="fr-FR" dirty="0"/>
          </a:p>
          <a:p>
            <a:pPr lvl="1"/>
            <a:r>
              <a:rPr lang="fr-FR" sz="1590" dirty="0" smtClean="0"/>
              <a:t>Charge </a:t>
            </a:r>
            <a:r>
              <a:rPr lang="fr-FR" sz="1590" dirty="0"/>
              <a:t>state </a:t>
            </a:r>
            <a:r>
              <a:rPr lang="fr-FR" sz="1590" dirty="0" err="1"/>
              <a:t>selection</a:t>
            </a:r>
            <a:endParaRPr lang="fr-FR" sz="1590" dirty="0"/>
          </a:p>
          <a:p>
            <a:pPr lvl="1"/>
            <a:r>
              <a:rPr lang="fr-FR" sz="1590" dirty="0" err="1"/>
              <a:t>Linac</a:t>
            </a:r>
            <a:r>
              <a:rPr lang="fr-FR" sz="1590" dirty="0"/>
              <a:t> </a:t>
            </a:r>
            <a:r>
              <a:rPr lang="fr-FR" sz="1590" dirty="0" err="1"/>
              <a:t>tuning</a:t>
            </a:r>
            <a:endParaRPr lang="fr-FR" sz="1590" dirty="0"/>
          </a:p>
          <a:p>
            <a:pPr lvl="1"/>
            <a:r>
              <a:rPr lang="fr-FR" sz="1590" dirty="0"/>
              <a:t>Documentation</a:t>
            </a:r>
          </a:p>
          <a:p>
            <a:pPr marL="282774" lvl="1" indent="0">
              <a:buNone/>
            </a:pPr>
            <a:endParaRPr lang="fr-FR" dirty="0" smtClean="0"/>
          </a:p>
          <a:p>
            <a:pPr marL="282774" lvl="1" indent="0">
              <a:buNone/>
            </a:pPr>
            <a:endParaRPr lang="fr-FR" dirty="0"/>
          </a:p>
          <a:p>
            <a:r>
              <a:rPr lang="fr-FR" dirty="0" err="1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45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ReAccelerator</a:t>
            </a:r>
            <a:r>
              <a:rPr lang="en-US" dirty="0" smtClean="0"/>
              <a:t> @ NSCL/FRIB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9" name="Freeform 8"/>
          <p:cNvSpPr/>
          <p:nvPr/>
        </p:nvSpPr>
        <p:spPr>
          <a:xfrm>
            <a:off x="6172200" y="2862858"/>
            <a:ext cx="1526977" cy="794742"/>
          </a:xfrm>
          <a:custGeom>
            <a:avLst/>
            <a:gdLst>
              <a:gd name="connsiteX0" fmla="*/ 0 w 2600325"/>
              <a:gd name="connsiteY0" fmla="*/ 1600200 h 1847850"/>
              <a:gd name="connsiteX1" fmla="*/ 1428750 w 2600325"/>
              <a:gd name="connsiteY1" fmla="*/ 1000125 h 1847850"/>
              <a:gd name="connsiteX2" fmla="*/ 952500 w 2600325"/>
              <a:gd name="connsiteY2" fmla="*/ 371475 h 1847850"/>
              <a:gd name="connsiteX3" fmla="*/ 1981200 w 2600325"/>
              <a:gd name="connsiteY3" fmla="*/ 0 h 1847850"/>
              <a:gd name="connsiteX4" fmla="*/ 2600325 w 2600325"/>
              <a:gd name="connsiteY4" fmla="*/ 876300 h 1847850"/>
              <a:gd name="connsiteX5" fmla="*/ 190500 w 2600325"/>
              <a:gd name="connsiteY5" fmla="*/ 1847850 h 1847850"/>
              <a:gd name="connsiteX6" fmla="*/ 0 w 2600325"/>
              <a:gd name="connsiteY6" fmla="*/ 1600200 h 1847850"/>
              <a:gd name="connsiteX0" fmla="*/ 0 w 2600325"/>
              <a:gd name="connsiteY0" fmla="*/ 1600200 h 1847850"/>
              <a:gd name="connsiteX1" fmla="*/ 1428750 w 2600325"/>
              <a:gd name="connsiteY1" fmla="*/ 1000125 h 1847850"/>
              <a:gd name="connsiteX2" fmla="*/ 952500 w 2600325"/>
              <a:gd name="connsiteY2" fmla="*/ 371475 h 1847850"/>
              <a:gd name="connsiteX3" fmla="*/ 1981200 w 2600325"/>
              <a:gd name="connsiteY3" fmla="*/ 0 h 1847850"/>
              <a:gd name="connsiteX4" fmla="*/ 2600325 w 2600325"/>
              <a:gd name="connsiteY4" fmla="*/ 847725 h 1847850"/>
              <a:gd name="connsiteX5" fmla="*/ 190500 w 2600325"/>
              <a:gd name="connsiteY5" fmla="*/ 1847850 h 1847850"/>
              <a:gd name="connsiteX6" fmla="*/ 0 w 2600325"/>
              <a:gd name="connsiteY6" fmla="*/ 1600200 h 1847850"/>
              <a:gd name="connsiteX0" fmla="*/ 0 w 2590800"/>
              <a:gd name="connsiteY0" fmla="*/ 1600200 h 1847850"/>
              <a:gd name="connsiteX1" fmla="*/ 1428750 w 2590800"/>
              <a:gd name="connsiteY1" fmla="*/ 1000125 h 1847850"/>
              <a:gd name="connsiteX2" fmla="*/ 952500 w 2590800"/>
              <a:gd name="connsiteY2" fmla="*/ 371475 h 1847850"/>
              <a:gd name="connsiteX3" fmla="*/ 1981200 w 2590800"/>
              <a:gd name="connsiteY3" fmla="*/ 0 h 1847850"/>
              <a:gd name="connsiteX4" fmla="*/ 2590800 w 2590800"/>
              <a:gd name="connsiteY4" fmla="*/ 866775 h 1847850"/>
              <a:gd name="connsiteX5" fmla="*/ 190500 w 2590800"/>
              <a:gd name="connsiteY5" fmla="*/ 1847850 h 1847850"/>
              <a:gd name="connsiteX6" fmla="*/ 0 w 2590800"/>
              <a:gd name="connsiteY6" fmla="*/ 1600200 h 1847850"/>
              <a:gd name="connsiteX0" fmla="*/ 0 w 2590800"/>
              <a:gd name="connsiteY0" fmla="*/ 1600200 h 1847850"/>
              <a:gd name="connsiteX1" fmla="*/ 1428750 w 2590800"/>
              <a:gd name="connsiteY1" fmla="*/ 1000125 h 1847850"/>
              <a:gd name="connsiteX2" fmla="*/ 1981200 w 2590800"/>
              <a:gd name="connsiteY2" fmla="*/ 0 h 1847850"/>
              <a:gd name="connsiteX3" fmla="*/ 2590800 w 2590800"/>
              <a:gd name="connsiteY3" fmla="*/ 866775 h 1847850"/>
              <a:gd name="connsiteX4" fmla="*/ 190500 w 2590800"/>
              <a:gd name="connsiteY4" fmla="*/ 1847850 h 1847850"/>
              <a:gd name="connsiteX5" fmla="*/ 0 w 2590800"/>
              <a:gd name="connsiteY5" fmla="*/ 1600200 h 1847850"/>
              <a:gd name="connsiteX0" fmla="*/ 0 w 2590800"/>
              <a:gd name="connsiteY0" fmla="*/ 733425 h 981075"/>
              <a:gd name="connsiteX1" fmla="*/ 1428750 w 2590800"/>
              <a:gd name="connsiteY1" fmla="*/ 133350 h 981075"/>
              <a:gd name="connsiteX2" fmla="*/ 2590800 w 2590800"/>
              <a:gd name="connsiteY2" fmla="*/ 0 h 981075"/>
              <a:gd name="connsiteX3" fmla="*/ 190500 w 2590800"/>
              <a:gd name="connsiteY3" fmla="*/ 981075 h 981075"/>
              <a:gd name="connsiteX4" fmla="*/ 0 w 2590800"/>
              <a:gd name="connsiteY4" fmla="*/ 733425 h 981075"/>
              <a:gd name="connsiteX0" fmla="*/ 0 w 1628775"/>
              <a:gd name="connsiteY0" fmla="*/ 600075 h 847725"/>
              <a:gd name="connsiteX1" fmla="*/ 1428750 w 1628775"/>
              <a:gd name="connsiteY1" fmla="*/ 0 h 847725"/>
              <a:gd name="connsiteX2" fmla="*/ 1628775 w 1628775"/>
              <a:gd name="connsiteY2" fmla="*/ 276225 h 847725"/>
              <a:gd name="connsiteX3" fmla="*/ 190500 w 1628775"/>
              <a:gd name="connsiteY3" fmla="*/ 847725 h 847725"/>
              <a:gd name="connsiteX4" fmla="*/ 0 w 1628775"/>
              <a:gd name="connsiteY4" fmla="*/ 60007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8775" h="847725">
                <a:moveTo>
                  <a:pt x="0" y="600075"/>
                </a:moveTo>
                <a:lnTo>
                  <a:pt x="1428750" y="0"/>
                </a:lnTo>
                <a:lnTo>
                  <a:pt x="1628775" y="276225"/>
                </a:lnTo>
                <a:lnTo>
                  <a:pt x="190500" y="847725"/>
                </a:lnTo>
                <a:lnTo>
                  <a:pt x="0" y="600075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88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5393" y="6243484"/>
            <a:ext cx="101331" cy="101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931" y="1143000"/>
            <a:ext cx="7315200" cy="4965032"/>
          </a:xfrm>
          <a:prstGeom prst="rect">
            <a:avLst/>
          </a:prstGeom>
        </p:spPr>
      </p:pic>
      <p:sp>
        <p:nvSpPr>
          <p:cNvPr id="8" name="TextBox 70"/>
          <p:cNvSpPr txBox="1">
            <a:spLocks noChangeArrowheads="1"/>
          </p:cNvSpPr>
          <p:nvPr/>
        </p:nvSpPr>
        <p:spPr bwMode="auto">
          <a:xfrm>
            <a:off x="7175297" y="2788321"/>
            <a:ext cx="1663903" cy="259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718" tIns="42859" rIns="85718" bIns="42859">
            <a:spAutoFit/>
          </a:bodyPr>
          <a:lstStyle/>
          <a:p>
            <a:r>
              <a:rPr lang="en-US" sz="1125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ReA</a:t>
            </a:r>
            <a:r>
              <a:rPr lang="en-US" sz="1125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, post-accelerator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2484" y="4265346"/>
            <a:ext cx="2143892" cy="605928"/>
          </a:xfrm>
          <a:prstGeom prst="rect">
            <a:avLst/>
          </a:prstGeom>
        </p:spPr>
        <p:txBody>
          <a:bodyPr wrap="square" lIns="85718" tIns="42859" rIns="85718" bIns="42859">
            <a:spAutoFit/>
          </a:bodyPr>
          <a:lstStyle/>
          <a:p>
            <a:pPr>
              <a:defRPr/>
            </a:pPr>
            <a:r>
              <a:rPr lang="en-US" sz="1125" b="1" kern="0" dirty="0">
                <a:solidFill>
                  <a:schemeClr val="accent5">
                    <a:lumMod val="50000"/>
                  </a:schemeClr>
                </a:solidFill>
              </a:rPr>
              <a:t>Acceleration </a:t>
            </a:r>
            <a:r>
              <a:rPr lang="en-US" sz="1125" b="1" kern="0" dirty="0" smtClean="0">
                <a:solidFill>
                  <a:schemeClr val="accent5">
                    <a:lumMod val="50000"/>
                  </a:schemeClr>
                </a:solidFill>
              </a:rPr>
              <a:t>(&gt;150 </a:t>
            </a:r>
            <a:r>
              <a:rPr lang="en-US" sz="1125" b="1" kern="0" dirty="0">
                <a:solidFill>
                  <a:schemeClr val="accent5">
                    <a:lumMod val="50000"/>
                  </a:schemeClr>
                </a:solidFill>
              </a:rPr>
              <a:t>MeV/u):</a:t>
            </a:r>
          </a:p>
          <a:p>
            <a:pPr>
              <a:defRPr/>
            </a:pPr>
            <a:r>
              <a:rPr lang="en-US" sz="1125" kern="0" dirty="0">
                <a:solidFill>
                  <a:schemeClr val="accent5">
                    <a:lumMod val="50000"/>
                  </a:schemeClr>
                </a:solidFill>
              </a:rPr>
              <a:t>ECR ion source</a:t>
            </a:r>
          </a:p>
          <a:p>
            <a:pPr>
              <a:defRPr/>
            </a:pPr>
            <a:r>
              <a:rPr lang="en-US" sz="1125" kern="0" dirty="0">
                <a:solidFill>
                  <a:schemeClr val="accent5">
                    <a:lumMod val="50000"/>
                  </a:schemeClr>
                </a:solidFill>
              </a:rPr>
              <a:t>+ coupled cyclotrons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52571" y="3555458"/>
            <a:ext cx="2090829" cy="2943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13" b="1" dirty="0"/>
              <a:t>High Energy Beam Area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36719" y="5008380"/>
            <a:ext cx="3138578" cy="432804"/>
          </a:xfrm>
          <a:prstGeom prst="rect">
            <a:avLst/>
          </a:prstGeom>
        </p:spPr>
        <p:txBody>
          <a:bodyPr wrap="square" lIns="85718" tIns="42859" rIns="85718" bIns="42859">
            <a:spAutoFit/>
          </a:bodyPr>
          <a:lstStyle/>
          <a:p>
            <a:pPr>
              <a:defRPr/>
            </a:pPr>
            <a:r>
              <a:rPr lang="en-US" sz="1125" b="1" kern="0" dirty="0">
                <a:solidFill>
                  <a:srgbClr val="FF9100"/>
                </a:solidFill>
              </a:rPr>
              <a:t>Production (&gt;80 </a:t>
            </a:r>
            <a:r>
              <a:rPr lang="en-US" sz="1125" b="1" kern="0" dirty="0" err="1">
                <a:solidFill>
                  <a:srgbClr val="FF9100"/>
                </a:solidFill>
              </a:rPr>
              <a:t>MeV</a:t>
            </a:r>
            <a:r>
              <a:rPr lang="en-US" sz="1125" b="1" kern="0" dirty="0">
                <a:solidFill>
                  <a:srgbClr val="FF9100"/>
                </a:solidFill>
              </a:rPr>
              <a:t>/u):</a:t>
            </a:r>
          </a:p>
          <a:p>
            <a:pPr>
              <a:defRPr/>
            </a:pPr>
            <a:r>
              <a:rPr lang="en-US" sz="1125" kern="0" dirty="0">
                <a:solidFill>
                  <a:srgbClr val="FF9100"/>
                </a:solidFill>
              </a:rPr>
              <a:t>Projectile fragmentation</a:t>
            </a:r>
            <a:r>
              <a:rPr lang="en-US" sz="1125" dirty="0">
                <a:solidFill>
                  <a:srgbClr val="FF9100"/>
                </a:solidFill>
              </a:rPr>
              <a:t> </a:t>
            </a:r>
            <a:r>
              <a:rPr lang="en-US" sz="1125" kern="0" dirty="0">
                <a:solidFill>
                  <a:srgbClr val="FF9100"/>
                </a:solidFill>
              </a:rPr>
              <a:t>&amp; in-flight separation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2476735" y="5452995"/>
            <a:ext cx="115644" cy="25389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2592379" y="5553601"/>
            <a:ext cx="1868608" cy="432804"/>
          </a:xfrm>
          <a:prstGeom prst="rect">
            <a:avLst/>
          </a:prstGeom>
        </p:spPr>
        <p:txBody>
          <a:bodyPr wrap="square" lIns="85718" tIns="42859" rIns="85718" bIns="42859">
            <a:spAutoFit/>
          </a:bodyPr>
          <a:lstStyle/>
          <a:p>
            <a:pPr>
              <a:defRPr/>
            </a:pPr>
            <a:r>
              <a:rPr lang="en-US" sz="1125" kern="0" dirty="0" smtClean="0"/>
              <a:t>Production target</a:t>
            </a:r>
            <a:endParaRPr lang="en-US" sz="1125" kern="0" dirty="0"/>
          </a:p>
          <a:p>
            <a:pPr>
              <a:defRPr/>
            </a:pPr>
            <a:r>
              <a:rPr lang="en-US" sz="1125" kern="0" dirty="0"/>
              <a:t>NSCL rates ≤ 10</a:t>
            </a:r>
            <a:r>
              <a:rPr lang="en-US" sz="1125" kern="0" baseline="30000" dirty="0"/>
              <a:t>9</a:t>
            </a:r>
            <a:r>
              <a:rPr lang="en-US" sz="1125" kern="0" dirty="0"/>
              <a:t> </a:t>
            </a:r>
            <a:r>
              <a:rPr lang="en-US" sz="1125" kern="0" dirty="0" err="1"/>
              <a:t>pps</a:t>
            </a:r>
            <a:endParaRPr lang="en-US" sz="1125" kern="0" dirty="0"/>
          </a:p>
        </p:txBody>
      </p:sp>
      <p:sp>
        <p:nvSpPr>
          <p:cNvPr id="22" name="Rectangle 21"/>
          <p:cNvSpPr/>
          <p:nvPr/>
        </p:nvSpPr>
        <p:spPr>
          <a:xfrm>
            <a:off x="7175296" y="1143000"/>
            <a:ext cx="1892503" cy="15240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746774" y="1256182"/>
            <a:ext cx="2223879" cy="496418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13" b="1" dirty="0"/>
              <a:t>“Low” Energy Beam Area</a:t>
            </a:r>
          </a:p>
          <a:p>
            <a:r>
              <a:rPr lang="en-US" sz="1313" b="1" dirty="0"/>
              <a:t>        </a:t>
            </a:r>
            <a:r>
              <a:rPr lang="en-US" sz="1313" dirty="0"/>
              <a:t>(~ several MeV/u)</a:t>
            </a:r>
          </a:p>
        </p:txBody>
      </p:sp>
      <p:sp>
        <p:nvSpPr>
          <p:cNvPr id="6" name="Rectangle 2060"/>
          <p:cNvSpPr>
            <a:spLocks noChangeArrowheads="1"/>
          </p:cNvSpPr>
          <p:nvPr/>
        </p:nvSpPr>
        <p:spPr bwMode="auto">
          <a:xfrm>
            <a:off x="170737" y="1287445"/>
            <a:ext cx="5177783" cy="226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5718" tIns="42859" rIns="85718" bIns="42859"/>
          <a:lstStyle/>
          <a:p>
            <a:pPr>
              <a:lnSpc>
                <a:spcPct val="80000"/>
              </a:lnSpc>
            </a:pPr>
            <a:r>
              <a:rPr lang="en-US" sz="1406" dirty="0">
                <a:solidFill>
                  <a:srgbClr val="064308"/>
                </a:solidFill>
                <a:cs typeface="Tahoma" pitchFamily="34" charset="0"/>
                <a:sym typeface="Wingdings" pitchFamily="2" charset="2"/>
              </a:rPr>
              <a:t>NSCL: National Superconducting Cyclotron Lab. @ MSU</a:t>
            </a:r>
          </a:p>
          <a:p>
            <a:pPr marL="267891" lvl="1" indent="-217289">
              <a:buFont typeface="Wingdings 3" pitchFamily="18" charset="2"/>
              <a:buChar char=""/>
            </a:pPr>
            <a:r>
              <a:rPr lang="en-US" sz="1406" dirty="0">
                <a:cs typeface="Tahoma" pitchFamily="34" charset="0"/>
                <a:sym typeface="Wingdings" pitchFamily="2" charset="2"/>
              </a:rPr>
              <a:t>User facility producing rare-isotope beams by projectile fragmentation. </a:t>
            </a:r>
            <a:endParaRPr lang="en-US" sz="1406" dirty="0" smtClean="0">
              <a:cs typeface="Tahoma" pitchFamily="34" charset="0"/>
              <a:sym typeface="Wingdings" pitchFamily="2" charset="2"/>
            </a:endParaRPr>
          </a:p>
          <a:p>
            <a:pPr marL="267891" lvl="1" indent="-217289">
              <a:buFont typeface="Wingdings 3" pitchFamily="18" charset="2"/>
              <a:buChar char=""/>
            </a:pPr>
            <a:endParaRPr lang="en-US" sz="1406" dirty="0"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n-US" sz="1406" b="1" dirty="0">
              <a:solidFill>
                <a:srgbClr val="064308"/>
              </a:solidFill>
              <a:cs typeface="Tahoma" pitchFamily="34" charset="0"/>
              <a:sym typeface="Wingdings" pitchFamily="2" charset="2"/>
            </a:endParaRPr>
          </a:p>
          <a:p>
            <a:pPr>
              <a:lnSpc>
                <a:spcPct val="80000"/>
              </a:lnSpc>
            </a:pPr>
            <a:r>
              <a:rPr lang="en-US" sz="1406" dirty="0" err="1">
                <a:solidFill>
                  <a:srgbClr val="064308"/>
                </a:solidFill>
                <a:cs typeface="Tahoma" pitchFamily="34" charset="0"/>
                <a:sym typeface="Wingdings" pitchFamily="2" charset="2"/>
              </a:rPr>
              <a:t>ReA</a:t>
            </a:r>
            <a:r>
              <a:rPr lang="en-US" sz="1406" dirty="0">
                <a:solidFill>
                  <a:srgbClr val="064308"/>
                </a:solidFill>
                <a:cs typeface="Tahoma" pitchFamily="34" charset="0"/>
                <a:sym typeface="Wingdings" pitchFamily="2" charset="2"/>
              </a:rPr>
              <a:t> @ NSCL</a:t>
            </a:r>
          </a:p>
          <a:p>
            <a:pPr marL="267891" lvl="1" indent="-217289">
              <a:buFont typeface="Wingdings 3" pitchFamily="18" charset="2"/>
              <a:buChar char=""/>
            </a:pPr>
            <a:r>
              <a:rPr lang="en-US" sz="1406" dirty="0">
                <a:cs typeface="Tahoma" pitchFamily="34" charset="0"/>
                <a:sym typeface="Wingdings" pitchFamily="2" charset="2"/>
              </a:rPr>
              <a:t>Post-accelerator built for reacceleration of </a:t>
            </a:r>
            <a:r>
              <a:rPr lang="en-US" sz="1406" dirty="0">
                <a:cs typeface="Tahoma" pitchFamily="34" charset="0"/>
              </a:rPr>
              <a:t>rare-isotope beams to several MeV/u</a:t>
            </a:r>
            <a:r>
              <a:rPr lang="en-US" sz="1406" dirty="0" smtClean="0">
                <a:cs typeface="Tahoma" pitchFamily="34" charset="0"/>
              </a:rPr>
              <a:t>.</a:t>
            </a:r>
            <a:endParaRPr lang="en-US" sz="1406" dirty="0">
              <a:cs typeface="Tahom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40572" y="2770972"/>
            <a:ext cx="2081211" cy="2943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13" b="1" dirty="0" smtClean="0"/>
              <a:t>Thermalized Beam Area</a:t>
            </a:r>
            <a:endParaRPr lang="en-US" sz="1313" b="1" dirty="0"/>
          </a:p>
        </p:txBody>
      </p:sp>
    </p:spTree>
    <p:extLst>
      <p:ext uri="{BB962C8B-B14F-4D97-AF65-F5344CB8AC3E}">
        <p14:creationId xmlns:p14="http://schemas.microsoft.com/office/powerpoint/2010/main" val="42822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Research Topics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/>
          <p:cNvSpPr txBox="1">
            <a:spLocks/>
          </p:cNvSpPr>
          <p:nvPr/>
        </p:nvSpPr>
        <p:spPr bwMode="auto">
          <a:xfrm>
            <a:off x="792229" y="1067100"/>
            <a:ext cx="8199371" cy="25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69664" indent="-169664" algn="l" defTabSz="800695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969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452438" indent="-169664" algn="l" defTabSz="800695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594">
                <a:solidFill>
                  <a:srgbClr val="064308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735211" indent="-169664" algn="l" defTabSz="800695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1245692" indent="-226219" algn="l" defTabSz="80069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+mn-cs"/>
              </a:defRPr>
            </a:lvl4pPr>
            <a:lvl5pPr marL="1750219" indent="-148828" algn="l" defTabSz="80069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+mn-cs"/>
              </a:defRPr>
            </a:lvl5pPr>
            <a:lvl6pPr marL="2204140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6pPr>
            <a:lvl7pPr marL="2657241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7pPr>
            <a:lvl8pPr marL="3110340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8pPr>
            <a:lvl9pPr marL="3563439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9pPr>
          </a:lstStyle>
          <a:p>
            <a:r>
              <a:rPr lang="en-US" sz="1800" kern="0" dirty="0" smtClean="0"/>
              <a:t>Properties of nuclei </a:t>
            </a:r>
          </a:p>
          <a:p>
            <a:pPr lvl="1"/>
            <a:r>
              <a:rPr lang="en-US" sz="1600" kern="0" dirty="0" smtClean="0"/>
              <a:t>Develop a predictive model of nuclei and their interactions</a:t>
            </a:r>
          </a:p>
          <a:p>
            <a:pPr lvl="1"/>
            <a:r>
              <a:rPr lang="en-US" sz="1600" kern="0" dirty="0" smtClean="0"/>
              <a:t>Many-body quantum problem</a:t>
            </a:r>
          </a:p>
          <a:p>
            <a:r>
              <a:rPr lang="en-US" sz="1800" kern="0" dirty="0" smtClean="0"/>
              <a:t>Astrophysical processes</a:t>
            </a:r>
          </a:p>
          <a:p>
            <a:pPr lvl="1"/>
            <a:r>
              <a:rPr lang="en-US" sz="1600" kern="0" dirty="0" smtClean="0"/>
              <a:t>Origin of the elements in the cosmos</a:t>
            </a:r>
          </a:p>
          <a:p>
            <a:pPr lvl="1"/>
            <a:r>
              <a:rPr lang="en-US" sz="1600" kern="0" dirty="0" smtClean="0"/>
              <a:t>Explosive environments: novae, supernovae, X-ray bursts…</a:t>
            </a:r>
          </a:p>
          <a:p>
            <a:r>
              <a:rPr lang="en-US" sz="1800" kern="0" dirty="0" smtClean="0"/>
              <a:t>Societal applications and benefits</a:t>
            </a:r>
          </a:p>
          <a:p>
            <a:pPr lvl="1"/>
            <a:r>
              <a:rPr lang="en-US" sz="1600" kern="0" dirty="0" smtClean="0"/>
              <a:t>Bio-medicine, energy, material sciences, national security</a:t>
            </a:r>
          </a:p>
          <a:p>
            <a:endParaRPr lang="en-US" kern="0" dirty="0" smtClean="0"/>
          </a:p>
        </p:txBody>
      </p:sp>
      <p:pic>
        <p:nvPicPr>
          <p:cNvPr id="7" name="Isotopes" descr="Isotopes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0303" y="3111251"/>
            <a:ext cx="447148" cy="4413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Astrophysics" descr="Astrophysics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303" y="2137208"/>
            <a:ext cx="450851" cy="45085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Nuclei" descr="Nuclei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2355" y="1142770"/>
            <a:ext cx="463049" cy="44496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609" y="3886200"/>
            <a:ext cx="4800600" cy="200915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738901" y="3962400"/>
            <a:ext cx="3405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rgbClr val="064308"/>
                </a:solidFill>
                <a:latin typeface="Arial"/>
                <a:ea typeface="Arial"/>
                <a:cs typeface="Arial"/>
              </a:rPr>
              <a:t>Reaccelerator ReA at NSCL</a:t>
            </a:r>
          </a:p>
          <a:p>
            <a:r>
              <a:rPr lang="en-US" sz="1200" dirty="0">
                <a:solidFill>
                  <a:srgbClr val="064308"/>
                </a:solidFill>
                <a:latin typeface="Arial"/>
                <a:ea typeface="Arial"/>
                <a:cs typeface="Arial"/>
              </a:rPr>
              <a:t>National Superconducting Cyclotron Laboratory</a:t>
            </a:r>
          </a:p>
        </p:txBody>
      </p:sp>
      <p:sp>
        <p:nvSpPr>
          <p:cNvPr id="12" name="Shape 170"/>
          <p:cNvSpPr/>
          <p:nvPr/>
        </p:nvSpPr>
        <p:spPr>
          <a:xfrm>
            <a:off x="6056440" y="4424065"/>
            <a:ext cx="2362181" cy="14773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defTabSz="803293">
              <a:lnSpc>
                <a:spcPct val="90000"/>
              </a:lnSpc>
              <a:spcBef>
                <a:spcPts val="1200"/>
              </a:spcBef>
              <a:defRPr sz="1200">
                <a:solidFill>
                  <a:srgbClr val="06430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1000" dirty="0"/>
              <a:t>- </a:t>
            </a:r>
            <a:r>
              <a:rPr sz="1000" dirty="0" smtClean="0"/>
              <a:t>2010: </a:t>
            </a:r>
            <a:r>
              <a:rPr sz="1000" dirty="0"/>
              <a:t>RFQ commissioning started</a:t>
            </a:r>
            <a:br>
              <a:rPr sz="1000" dirty="0"/>
            </a:br>
            <a:r>
              <a:rPr sz="1000" dirty="0"/>
              <a:t>- </a:t>
            </a:r>
            <a:r>
              <a:rPr sz="1000" dirty="0" smtClean="0"/>
              <a:t>2011: </a:t>
            </a:r>
            <a:r>
              <a:rPr sz="1000" dirty="0"/>
              <a:t>CM1 first beam acceleration</a:t>
            </a:r>
            <a:br>
              <a:rPr sz="1000" dirty="0"/>
            </a:br>
            <a:r>
              <a:rPr sz="1000" dirty="0"/>
              <a:t>- </a:t>
            </a:r>
            <a:r>
              <a:rPr sz="1000" dirty="0" smtClean="0"/>
              <a:t>2011: </a:t>
            </a:r>
            <a:r>
              <a:rPr sz="1000" dirty="0"/>
              <a:t>CM2 first beam acceleration</a:t>
            </a:r>
            <a:br>
              <a:rPr sz="1000" dirty="0"/>
            </a:br>
            <a:r>
              <a:rPr sz="1000" dirty="0" smtClean="0"/>
              <a:t>- 2013: </a:t>
            </a:r>
            <a:r>
              <a:rPr sz="1000" dirty="0"/>
              <a:t>First experimental hall beam line</a:t>
            </a:r>
            <a:br>
              <a:rPr sz="1000" dirty="0"/>
            </a:br>
            <a:r>
              <a:rPr sz="1000" dirty="0"/>
              <a:t>- </a:t>
            </a:r>
            <a:r>
              <a:rPr sz="1000" dirty="0" smtClean="0"/>
              <a:t>2013: </a:t>
            </a:r>
            <a:r>
              <a:rPr sz="1000" dirty="0"/>
              <a:t>First rare isotope </a:t>
            </a:r>
            <a:r>
              <a:rPr sz="1000" dirty="0" smtClean="0"/>
              <a:t>experiment</a:t>
            </a:r>
            <a:r>
              <a:rPr sz="1000" dirty="0"/>
              <a:t/>
            </a:r>
            <a:br>
              <a:rPr sz="1000" dirty="0"/>
            </a:br>
            <a:r>
              <a:rPr sz="1000" dirty="0" smtClean="0"/>
              <a:t>- </a:t>
            </a:r>
            <a:r>
              <a:rPr lang="fr-FR" sz="1000" dirty="0" smtClean="0"/>
              <a:t>2013 EBIT </a:t>
            </a:r>
            <a:r>
              <a:rPr lang="fr-FR" sz="1000" dirty="0" err="1" smtClean="0"/>
              <a:t>coil</a:t>
            </a:r>
            <a:r>
              <a:rPr lang="fr-FR" sz="1000" dirty="0" smtClean="0"/>
              <a:t> </a:t>
            </a:r>
            <a:r>
              <a:rPr lang="fr-FR" sz="1000" dirty="0" err="1" smtClean="0"/>
              <a:t>fails</a:t>
            </a:r>
            <a:endParaRPr lang="fr-FR" sz="1000" dirty="0" smtClean="0"/>
          </a:p>
          <a:p>
            <a:pPr defTabSz="803293">
              <a:lnSpc>
                <a:spcPct val="90000"/>
              </a:lnSpc>
              <a:defRPr sz="1200">
                <a:solidFill>
                  <a:srgbClr val="06430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fr-FR" sz="1000" dirty="0" smtClean="0"/>
              <a:t>- </a:t>
            </a:r>
            <a:r>
              <a:rPr sz="1000" dirty="0" smtClean="0"/>
              <a:t>2014: </a:t>
            </a:r>
            <a:r>
              <a:rPr sz="1000" dirty="0"/>
              <a:t>ReA3 Beam Lines complete</a:t>
            </a:r>
            <a:br>
              <a:rPr sz="1000" dirty="0"/>
            </a:br>
            <a:r>
              <a:rPr sz="1000" dirty="0" smtClean="0"/>
              <a:t>- 2014: EBIT magnet returns </a:t>
            </a:r>
            <a:r>
              <a:rPr sz="1000" dirty="0"/>
              <a:t/>
            </a:r>
            <a:br>
              <a:rPr sz="1000" dirty="0"/>
            </a:br>
            <a:r>
              <a:rPr sz="1000" dirty="0"/>
              <a:t>- </a:t>
            </a:r>
            <a:r>
              <a:rPr sz="1000" dirty="0" smtClean="0"/>
              <a:t>2015: </a:t>
            </a:r>
            <a:r>
              <a:rPr sz="1000" dirty="0"/>
              <a:t>CM3 full energy acceleration</a:t>
            </a:r>
            <a:br>
              <a:rPr sz="1000" dirty="0"/>
            </a:br>
            <a:r>
              <a:rPr sz="1000" dirty="0"/>
              <a:t>- </a:t>
            </a:r>
            <a:r>
              <a:rPr sz="1000" b="1" dirty="0" smtClean="0">
                <a:solidFill>
                  <a:srgbClr val="FF0000"/>
                </a:solidFill>
              </a:rPr>
              <a:t>2015</a:t>
            </a:r>
            <a:r>
              <a:rPr lang="en-US" sz="1000" dirty="0" smtClean="0"/>
              <a:t>:</a:t>
            </a:r>
            <a:r>
              <a:rPr sz="1000" dirty="0" smtClean="0"/>
              <a:t> </a:t>
            </a:r>
            <a:r>
              <a:rPr sz="1000" dirty="0"/>
              <a:t>ReA RIB program starts</a:t>
            </a:r>
          </a:p>
        </p:txBody>
      </p:sp>
    </p:spTree>
    <p:extLst>
      <p:ext uri="{BB962C8B-B14F-4D97-AF65-F5344CB8AC3E}">
        <p14:creationId xmlns:p14="http://schemas.microsoft.com/office/powerpoint/2010/main" val="3200088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Present Configuration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600" y="1352416"/>
            <a:ext cx="8937286" cy="3938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6624690" y="3200400"/>
            <a:ext cx="2206053" cy="308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572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6" b="1" dirty="0">
                <a:solidFill>
                  <a:srgbClr val="000000"/>
                </a:solidFill>
                <a:latin typeface="Tahoma" pitchFamily="34" charset="0"/>
                <a:ea typeface="ヒラギノ角ゴ Pro W3"/>
              </a:rPr>
              <a:t>General Purpose </a:t>
            </a:r>
            <a:r>
              <a:rPr lang="en-US" sz="1406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</a:rPr>
              <a:t>Lines</a:t>
            </a:r>
            <a:endParaRPr lang="en-US" sz="1406" b="1" dirty="0">
              <a:solidFill>
                <a:srgbClr val="000000"/>
              </a:solidFill>
              <a:latin typeface="Tahoma" pitchFamily="34" charset="0"/>
              <a:ea typeface="ヒラギノ角ゴ Pro W3"/>
            </a:endParaRPr>
          </a:p>
        </p:txBody>
      </p:sp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1828611" y="2935551"/>
            <a:ext cx="875676" cy="692590"/>
          </a:xfrm>
          <a:prstGeom prst="rect">
            <a:avLst/>
          </a:prstGeom>
          <a:solidFill>
            <a:schemeClr val="bg1">
              <a:alpha val="87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85625" tIns="42813" rIns="85625" bIns="42813">
            <a:spAutoFit/>
          </a:bodyPr>
          <a:lstStyle/>
          <a:p>
            <a:pPr algn="ctr" defTabSz="8104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13" b="1" dirty="0" smtClean="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Tahoma" pitchFamily="34" charset="0"/>
              </a:rPr>
              <a:t>EBIT</a:t>
            </a:r>
          </a:p>
          <a:p>
            <a:pPr algn="ctr" defTabSz="8104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13" dirty="0">
                <a:solidFill>
                  <a:prstClr val="black"/>
                </a:solidFill>
                <a:latin typeface="Arial" panose="020B0604020202020204" pitchFamily="34" charset="0"/>
                <a:ea typeface="ヒラギノ角ゴ Pro W3"/>
              </a:rPr>
              <a:t>Charge </a:t>
            </a:r>
            <a:r>
              <a:rPr lang="en-US" sz="1313" dirty="0" smtClean="0">
                <a:solidFill>
                  <a:prstClr val="black"/>
                </a:solidFill>
                <a:latin typeface="Arial" panose="020B0604020202020204" pitchFamily="34" charset="0"/>
                <a:ea typeface="ヒラギノ角ゴ Pro W3"/>
              </a:rPr>
              <a:t>Breeder</a:t>
            </a:r>
            <a:endParaRPr lang="en-US" sz="1313" dirty="0">
              <a:solidFill>
                <a:prstClr val="black"/>
              </a:solidFill>
              <a:latin typeface="Arial" panose="020B0604020202020204" pitchFamily="34" charset="0"/>
              <a:ea typeface="ヒラギノ角ゴ Pro W3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638800" y="3476188"/>
            <a:ext cx="761747" cy="308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572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6" b="1" dirty="0">
                <a:solidFill>
                  <a:srgbClr val="000000"/>
                </a:solidFill>
                <a:latin typeface="Tahoma" pitchFamily="34" charset="0"/>
                <a:ea typeface="ヒラギノ角ゴ Pro W3"/>
              </a:rPr>
              <a:t>JENSA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5600" y="1624240"/>
            <a:ext cx="784189" cy="308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8572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6" b="1" dirty="0" smtClean="0">
                <a:solidFill>
                  <a:srgbClr val="FFFFFF">
                    <a:lumMod val="50000"/>
                  </a:srgbClr>
                </a:solidFill>
                <a:latin typeface="Tahoma" pitchFamily="34" charset="0"/>
                <a:ea typeface="ヒラギノ角ゴ Pro W3"/>
              </a:rPr>
              <a:t>SECAR</a:t>
            </a:r>
            <a:endParaRPr lang="en-US" sz="1406" b="1" dirty="0">
              <a:solidFill>
                <a:srgbClr val="FFFFFF">
                  <a:lumMod val="50000"/>
                </a:srgbClr>
              </a:solidFill>
              <a:latin typeface="Tahoma" pitchFamily="34" charset="0"/>
              <a:ea typeface="ヒラギノ角ゴ Pro W3"/>
            </a:endParaRP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1289660" y="1499305"/>
            <a:ext cx="1414627" cy="28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625" tIns="42813" rIns="85625" bIns="42813">
            <a:spAutoFit/>
          </a:bodyPr>
          <a:lstStyle/>
          <a:p>
            <a:pPr algn="ctr" defTabSz="8104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13" b="1" dirty="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Tahoma" pitchFamily="34" charset="0"/>
              </a:rPr>
              <a:t>Q/A separator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5547" y="4977925"/>
            <a:ext cx="296999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7250">
              <a:defRPr/>
            </a:pPr>
            <a:r>
              <a:rPr lang="en-US" sz="1500" b="1" kern="0" dirty="0">
                <a:solidFill>
                  <a:sysClr val="windowText" lastClr="000000"/>
                </a:solidFill>
                <a:cs typeface="Tahoma" pitchFamily="34" charset="0"/>
              </a:rPr>
              <a:t>Current </a:t>
            </a:r>
            <a:r>
              <a:rPr lang="en-US" sz="1500" b="1" kern="0" dirty="0" smtClean="0">
                <a:solidFill>
                  <a:sysClr val="windowText" lastClr="000000"/>
                </a:solidFill>
                <a:cs typeface="Tahoma" pitchFamily="34" charset="0"/>
              </a:rPr>
              <a:t>configuration of </a:t>
            </a:r>
            <a:r>
              <a:rPr lang="en-US" sz="1500" b="1" kern="0" dirty="0" err="1" smtClean="0">
                <a:solidFill>
                  <a:sysClr val="windowText" lastClr="000000"/>
                </a:solidFill>
                <a:cs typeface="Tahoma" pitchFamily="34" charset="0"/>
              </a:rPr>
              <a:t>ReA</a:t>
            </a:r>
            <a:endParaRPr lang="en-US" sz="1500" b="1" kern="0" dirty="0">
              <a:solidFill>
                <a:sysClr val="windowText" lastClr="000000"/>
              </a:solidFill>
              <a:cs typeface="Tahoma" pitchFamily="34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736060" y="5304342"/>
            <a:ext cx="3117893" cy="6300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0513" tIns="45257" rIns="90513" bIns="45257">
            <a:spAutoFit/>
          </a:bodyPr>
          <a:lstStyle/>
          <a:p>
            <a:pPr defTabSz="905634">
              <a:spcAft>
                <a:spcPts val="563"/>
              </a:spcAft>
              <a:defRPr/>
            </a:pPr>
            <a:r>
              <a:rPr lang="en-US" sz="1500" kern="0" dirty="0">
                <a:solidFill>
                  <a:srgbClr val="CC0000"/>
                </a:solidFill>
                <a:ea typeface="ヒラギノ角ゴ Pro W3" pitchFamily="-65" charset="-128"/>
                <a:cs typeface="Tahoma" pitchFamily="34" charset="0"/>
              </a:rPr>
              <a:t>Light ions: 0.3 - 6 MeV/u </a:t>
            </a:r>
            <a:r>
              <a:rPr lang="en-US" sz="1500" kern="0" dirty="0" smtClean="0">
                <a:solidFill>
                  <a:srgbClr val="CC0000"/>
                </a:solidFill>
                <a:ea typeface="ヒラギノ角ゴ Pro W3" pitchFamily="-65" charset="-128"/>
                <a:cs typeface="Tahoma" pitchFamily="34" charset="0"/>
              </a:rPr>
              <a:t>(M/q=2)</a:t>
            </a:r>
            <a:endParaRPr lang="en-US" sz="1500" kern="0" dirty="0">
              <a:solidFill>
                <a:srgbClr val="CC0000"/>
              </a:solidFill>
              <a:ea typeface="ヒラギノ角ゴ Pro W3" pitchFamily="-65" charset="-128"/>
              <a:cs typeface="Tahoma" pitchFamily="34" charset="0"/>
            </a:endParaRPr>
          </a:p>
          <a:p>
            <a:pPr defTabSz="905634">
              <a:defRPr/>
            </a:pPr>
            <a:r>
              <a:rPr lang="en-US" sz="1500" kern="0" dirty="0">
                <a:solidFill>
                  <a:srgbClr val="CC0000"/>
                </a:solidFill>
                <a:ea typeface="ヒラギノ角ゴ Pro W3" pitchFamily="-65" charset="-128"/>
                <a:cs typeface="Tahoma" pitchFamily="34" charset="0"/>
              </a:rPr>
              <a:t>Heavy ions: 0.3 - 3 MeV/u (</a:t>
            </a:r>
            <a:r>
              <a:rPr lang="en-US" sz="1500" kern="0" dirty="0" smtClean="0">
                <a:solidFill>
                  <a:srgbClr val="CC0000"/>
                </a:solidFill>
                <a:ea typeface="ヒラギノ角ゴ Pro W3" pitchFamily="-65" charset="-128"/>
                <a:cs typeface="Tahoma" pitchFamily="34" charset="0"/>
              </a:rPr>
              <a:t>M/q=3)</a:t>
            </a:r>
            <a:endParaRPr lang="en-US" sz="1500" kern="0" baseline="30000" dirty="0">
              <a:solidFill>
                <a:srgbClr val="CC0000"/>
              </a:solidFill>
              <a:ea typeface="ヒラギノ角ゴ Pro W3" pitchFamily="-65" charset="-128"/>
              <a:cs typeface="Tahoma" pitchFamily="34" charset="0"/>
            </a:endParaRP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081173" y="2378495"/>
            <a:ext cx="1414627" cy="28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625" tIns="42813" rIns="85625" bIns="42813">
            <a:spAutoFit/>
          </a:bodyPr>
          <a:lstStyle/>
          <a:p>
            <a:pPr algn="ctr" defTabSz="8104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13" b="1" dirty="0" smtClean="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Tahoma" pitchFamily="34" charset="0"/>
              </a:rPr>
              <a:t>SC-LINAC</a:t>
            </a:r>
            <a:endParaRPr lang="en-US" sz="1313" b="1" dirty="0">
              <a:solidFill>
                <a:srgbClr val="000000"/>
              </a:solidFill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828611" y="2096073"/>
            <a:ext cx="1414627" cy="288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625" tIns="42813" rIns="85625" bIns="42813">
            <a:spAutoFit/>
          </a:bodyPr>
          <a:lstStyle/>
          <a:p>
            <a:pPr algn="ctr" defTabSz="8104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13" b="1" dirty="0" smtClean="0">
                <a:solidFill>
                  <a:srgbClr val="000000"/>
                </a:solidFill>
                <a:latin typeface="Tahoma" pitchFamily="34" charset="0"/>
                <a:ea typeface="ＭＳ Ｐゴシック" pitchFamily="34" charset="-128"/>
                <a:cs typeface="Tahoma" pitchFamily="34" charset="0"/>
              </a:rPr>
              <a:t>RFQ</a:t>
            </a:r>
            <a:endParaRPr lang="en-US" sz="1313" b="1" dirty="0">
              <a:solidFill>
                <a:srgbClr val="000000"/>
              </a:solidFill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sp>
        <p:nvSpPr>
          <p:cNvPr id="17" name="Rectangle 12"/>
          <p:cNvSpPr>
            <a:spLocks noChangeArrowheads="1"/>
          </p:cNvSpPr>
          <p:nvPr/>
        </p:nvSpPr>
        <p:spPr bwMode="auto">
          <a:xfrm>
            <a:off x="304800" y="3657600"/>
            <a:ext cx="1517873" cy="692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5625" tIns="42813" rIns="85625" bIns="42813">
            <a:spAutoFit/>
          </a:bodyPr>
          <a:lstStyle/>
          <a:p>
            <a:pPr algn="ctr" defTabSz="81046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313" dirty="0" smtClean="0">
                <a:solidFill>
                  <a:schemeClr val="accent3">
                    <a:lumMod val="50000"/>
                  </a:schemeClr>
                </a:solidFill>
                <a:latin typeface="Tahoma" pitchFamily="34" charset="0"/>
                <a:ea typeface="ＭＳ Ｐゴシック" pitchFamily="34" charset="-128"/>
                <a:cs typeface="Tahoma" pitchFamily="34" charset="0"/>
              </a:rPr>
              <a:t>Beam from Thermalized area or local sources</a:t>
            </a:r>
            <a:endParaRPr lang="en-US" sz="1313" dirty="0">
              <a:solidFill>
                <a:schemeClr val="accent3">
                  <a:lumMod val="50000"/>
                </a:schemeClr>
              </a:solidFill>
              <a:latin typeface="Tahoma" pitchFamily="34" charset="0"/>
              <a:ea typeface="ＭＳ Ｐゴシック" pitchFamily="34" charset="-128"/>
              <a:cs typeface="Tahoma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1524000" y="2857689"/>
            <a:ext cx="0" cy="68542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990600" y="3543111"/>
            <a:ext cx="452103" cy="0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8557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Present configuration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-871" t="-1395" r="48697" b="12736"/>
          <a:stretch/>
        </p:blipFill>
        <p:spPr>
          <a:xfrm>
            <a:off x="4724400" y="990600"/>
            <a:ext cx="4093881" cy="2911524"/>
          </a:xfrm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066800"/>
            <a:ext cx="8990922" cy="5181600"/>
          </a:xfrm>
        </p:spPr>
        <p:txBody>
          <a:bodyPr/>
          <a:lstStyle/>
          <a:p>
            <a:pPr marL="0" indent="0">
              <a:buNone/>
            </a:pPr>
            <a:r>
              <a:rPr lang="fr-FR" b="1" dirty="0" err="1"/>
              <a:t>Present</a:t>
            </a:r>
            <a:r>
              <a:rPr lang="fr-FR" b="1" dirty="0"/>
              <a:t> </a:t>
            </a:r>
            <a:r>
              <a:rPr lang="fr-FR" b="1" dirty="0" smtClean="0"/>
              <a:t>configuration</a:t>
            </a:r>
          </a:p>
          <a:p>
            <a:pPr lvl="1"/>
            <a:endParaRPr lang="en-US" sz="1595" dirty="0" smtClean="0"/>
          </a:p>
          <a:p>
            <a:pPr lvl="1"/>
            <a:r>
              <a:rPr lang="en-US" sz="1595" dirty="0" smtClean="0"/>
              <a:t>1 </a:t>
            </a:r>
            <a:r>
              <a:rPr lang="en-US" sz="1595" dirty="0" err="1"/>
              <a:t>rebuncher</a:t>
            </a:r>
            <a:r>
              <a:rPr lang="en-US" sz="1595" dirty="0"/>
              <a:t> + 14 </a:t>
            </a:r>
            <a:r>
              <a:rPr lang="en-US" sz="1595" dirty="0" smtClean="0"/>
              <a:t>resonators</a:t>
            </a:r>
          </a:p>
          <a:p>
            <a:pPr lvl="1"/>
            <a:endParaRPr lang="en-US" sz="1595" dirty="0" smtClean="0"/>
          </a:p>
          <a:p>
            <a:pPr lvl="1"/>
            <a:r>
              <a:rPr lang="en-US" sz="1595" b="1" dirty="0" err="1" smtClean="0"/>
              <a:t>E</a:t>
            </a:r>
            <a:r>
              <a:rPr lang="en-US" sz="1595" b="1" baseline="-25000" dirty="0" err="1" smtClean="0"/>
              <a:t>max</a:t>
            </a:r>
            <a:r>
              <a:rPr lang="en-US" sz="1595" b="1" dirty="0" smtClean="0"/>
              <a:t> = 12 ∙ q/M</a:t>
            </a:r>
            <a:r>
              <a:rPr lang="en-US" sz="1595" dirty="0" smtClean="0"/>
              <a:t> </a:t>
            </a:r>
            <a:r>
              <a:rPr lang="en-US" sz="1595" dirty="0"/>
              <a:t>(MeV/u) </a:t>
            </a:r>
            <a:endParaRPr lang="en-US" sz="1595" dirty="0" smtClean="0"/>
          </a:p>
          <a:p>
            <a:pPr lvl="1"/>
            <a:r>
              <a:rPr lang="en-US" sz="1595" dirty="0" smtClean="0"/>
              <a:t>Energy </a:t>
            </a:r>
            <a:r>
              <a:rPr lang="en-US" sz="1595" dirty="0"/>
              <a:t>spread better than 0.5% (</a:t>
            </a:r>
            <a:r>
              <a:rPr lang="en-US" sz="1595" dirty="0" smtClean="0"/>
              <a:t>FWHM)</a:t>
            </a:r>
          </a:p>
          <a:p>
            <a:pPr lvl="1"/>
            <a:r>
              <a:rPr lang="en-US" sz="1595" dirty="0" smtClean="0"/>
              <a:t>Emittance </a:t>
            </a:r>
            <a:r>
              <a:rPr lang="en-US" sz="1595" dirty="0"/>
              <a:t>usually better than 10 </a:t>
            </a:r>
            <a:r>
              <a:rPr lang="en-US" sz="1595" dirty="0" err="1" smtClean="0"/>
              <a:t>pi.mm.mrad</a:t>
            </a:r>
            <a:endParaRPr lang="en-US" sz="1595" dirty="0" smtClean="0"/>
          </a:p>
          <a:p>
            <a:endParaRPr lang="fr-FR" sz="1600" b="1" dirty="0" smtClean="0"/>
          </a:p>
          <a:p>
            <a:r>
              <a:rPr lang="fr-FR" sz="1970" b="1" dirty="0" smtClean="0"/>
              <a:t>Total </a:t>
            </a:r>
            <a:r>
              <a:rPr lang="fr-FR" sz="1970" b="1" dirty="0"/>
              <a:t>: </a:t>
            </a:r>
            <a:r>
              <a:rPr lang="fr-FR" sz="1970" dirty="0"/>
              <a:t>33 </a:t>
            </a:r>
            <a:r>
              <a:rPr lang="fr-FR" sz="1970" dirty="0" err="1"/>
              <a:t>beams</a:t>
            </a:r>
            <a:r>
              <a:rPr lang="fr-FR" sz="1970" dirty="0"/>
              <a:t> (15 radioactive and 18 stable </a:t>
            </a:r>
            <a:r>
              <a:rPr lang="fr-FR" sz="1970" dirty="0" err="1"/>
              <a:t>beams</a:t>
            </a:r>
            <a:r>
              <a:rPr lang="fr-FR" sz="1970" dirty="0"/>
              <a:t>)</a:t>
            </a:r>
          </a:p>
          <a:p>
            <a:endParaRPr lang="en-US" dirty="0" smtClean="0"/>
          </a:p>
          <a:p>
            <a:r>
              <a:rPr lang="en-US" dirty="0" smtClean="0"/>
              <a:t>Radioactive beams are challenging </a:t>
            </a:r>
          </a:p>
          <a:p>
            <a:pPr lvl="1"/>
            <a:r>
              <a:rPr lang="en-US" dirty="0"/>
              <a:t>Efficiency</a:t>
            </a:r>
          </a:p>
          <a:p>
            <a:pPr lvl="1"/>
            <a:r>
              <a:rPr lang="en-US" dirty="0" smtClean="0"/>
              <a:t>Purity </a:t>
            </a:r>
            <a:r>
              <a:rPr lang="en-US" dirty="0"/>
              <a:t>(“contaminants</a:t>
            </a:r>
            <a:r>
              <a:rPr lang="en-US" dirty="0" smtClean="0"/>
              <a:t>”)</a:t>
            </a:r>
          </a:p>
          <a:p>
            <a:pPr lvl="1"/>
            <a:r>
              <a:rPr lang="en-US" dirty="0" smtClean="0"/>
              <a:t>Rapidity </a:t>
            </a:r>
            <a:r>
              <a:rPr lang="en-US" dirty="0"/>
              <a:t>(“Lifetime of rare ions</a:t>
            </a:r>
            <a:r>
              <a:rPr lang="en-US" dirty="0" smtClean="0"/>
              <a:t>”)</a:t>
            </a:r>
            <a:endParaRPr lang="en-US" dirty="0"/>
          </a:p>
          <a:p>
            <a:endParaRPr lang="en-US" sz="1400" dirty="0" smtClean="0"/>
          </a:p>
          <a:p>
            <a:r>
              <a:rPr lang="en-US" sz="1400" dirty="0" smtClean="0"/>
              <a:t>Complete </a:t>
            </a:r>
            <a:r>
              <a:rPr lang="en-US" sz="1400" dirty="0"/>
              <a:t>available </a:t>
            </a:r>
            <a:r>
              <a:rPr lang="en-US" sz="1400" dirty="0" err="1"/>
              <a:t>ReA</a:t>
            </a:r>
            <a:r>
              <a:rPr lang="en-US" sz="1400" dirty="0"/>
              <a:t> beam list with 121 isotopes can be found in: </a:t>
            </a:r>
            <a:r>
              <a:rPr lang="en-US" sz="1400" dirty="0">
                <a:hlinkClick r:id="rId3"/>
              </a:rPr>
              <a:t>http://www.nscl.msu.edu/users/beams.html</a:t>
            </a:r>
            <a:endParaRPr lang="en-US" sz="1400" dirty="0"/>
          </a:p>
          <a:p>
            <a:endParaRPr lang="fr-F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85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599" y="3519002"/>
            <a:ext cx="3814531" cy="2589029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Challenges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143000"/>
            <a:ext cx="8990922" cy="5181600"/>
          </a:xfrm>
        </p:spPr>
        <p:txBody>
          <a:bodyPr/>
          <a:lstStyle/>
          <a:p>
            <a:r>
              <a:rPr lang="fr-FR" sz="1775" dirty="0" err="1" smtClean="0"/>
              <a:t>Efficiency</a:t>
            </a:r>
            <a:endParaRPr lang="fr-FR" sz="1775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en-US" sz="1600" dirty="0" smtClean="0"/>
          </a:p>
          <a:p>
            <a:pPr marL="0" indent="0">
              <a:buNone/>
            </a:pPr>
            <a:endParaRPr lang="fr-FR" dirty="0" smtClean="0"/>
          </a:p>
          <a:p>
            <a:endParaRPr lang="en-US" dirty="0"/>
          </a:p>
        </p:txBody>
      </p:sp>
      <p:sp>
        <p:nvSpPr>
          <p:cNvPr id="7" name="Left Arrow 6"/>
          <p:cNvSpPr/>
          <p:nvPr/>
        </p:nvSpPr>
        <p:spPr>
          <a:xfrm>
            <a:off x="6019800" y="2895600"/>
            <a:ext cx="15240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6019800" y="3810000"/>
            <a:ext cx="1524000" cy="228600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6324600" y="2602468"/>
            <a:ext cx="22829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G</a:t>
            </a:r>
            <a:r>
              <a:rPr lang="en-US" sz="1600" dirty="0" smtClean="0"/>
              <a:t>as and solid stoppers</a:t>
            </a:r>
            <a:endParaRPr lang="en-US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6324600" y="3505200"/>
            <a:ext cx="16433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Charge Breeder</a:t>
            </a:r>
            <a:endParaRPr lang="en-US" sz="1600" dirty="0"/>
          </a:p>
        </p:txBody>
      </p:sp>
      <p:graphicFrame>
        <p:nvGraphicFramePr>
          <p:cNvPr id="6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9726557"/>
              </p:ext>
            </p:extLst>
          </p:nvPr>
        </p:nvGraphicFramePr>
        <p:xfrm>
          <a:off x="828609" y="1878568"/>
          <a:ext cx="5029539" cy="281940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3868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Step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Efficiency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Separation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20-80%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Stop in gas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30-90%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Extract from gas, cool, and mass separate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1-30%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Transport and inject in </a:t>
                      </a:r>
                      <a:r>
                        <a:rPr lang="en-US" sz="1400" dirty="0" err="1" smtClean="0"/>
                        <a:t>buncher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50-80%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Bunch and extract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smtClean="0"/>
                        <a:t>95%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Charge breed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10-25%</a:t>
                      </a:r>
                      <a:endParaRPr lang="en-US" sz="1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en-US" sz="1400" dirty="0" smtClean="0"/>
                        <a:t>Accelerate,</a:t>
                      </a:r>
                      <a:r>
                        <a:rPr lang="en-US" sz="1400" baseline="0" dirty="0" smtClean="0"/>
                        <a:t> transport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50-60%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1814">
                <a:tc>
                  <a:txBody>
                    <a:bodyPr/>
                    <a:lstStyle/>
                    <a:p>
                      <a:pPr algn="l"/>
                      <a:r>
                        <a:rPr lang="fr-FR" sz="1400" dirty="0" smtClean="0"/>
                        <a:t>Total</a:t>
                      </a:r>
                      <a:r>
                        <a:rPr lang="fr-FR" sz="1400" baseline="0" dirty="0" smtClean="0"/>
                        <a:t> (best)</a:t>
                      </a:r>
                      <a:endParaRPr lang="en-US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2.5%</a:t>
                      </a:r>
                      <a:endParaRPr lang="en-US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4645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Ongoing upgrades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905000"/>
            <a:ext cx="6815745" cy="2937747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3142" y="4931440"/>
            <a:ext cx="1485158" cy="1114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 descr="l1030477-xga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81000" y="4601520"/>
            <a:ext cx="1804178" cy="1268168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918817" y="3428448"/>
            <a:ext cx="832224" cy="38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</a:rPr>
              <a:t>ReA6</a:t>
            </a:r>
            <a:endParaRPr kumimoji="0" lang="it-IT" altLang="en-US" sz="1875" b="0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385307" y="2743327"/>
            <a:ext cx="832224" cy="38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</a:rPr>
              <a:t>ReA3</a:t>
            </a:r>
            <a:endParaRPr kumimoji="0" lang="it-IT" altLang="en-US" sz="1875" b="0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2" name="Oval 1"/>
          <p:cNvSpPr/>
          <p:nvPr/>
        </p:nvSpPr>
        <p:spPr>
          <a:xfrm rot="986297">
            <a:off x="2438400" y="3141722"/>
            <a:ext cx="533400" cy="28727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 rot="992279">
            <a:off x="2743200" y="2933850"/>
            <a:ext cx="533400" cy="266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876800" y="3804603"/>
            <a:ext cx="317793" cy="26655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 rot="958587">
            <a:off x="6743495" y="2756579"/>
            <a:ext cx="1531125" cy="210251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626917" y="3938070"/>
            <a:ext cx="130195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dirty="0" smtClean="0"/>
              <a:t>HCEBIS </a:t>
            </a:r>
          </a:p>
          <a:p>
            <a:pPr algn="ctr"/>
            <a:r>
              <a:rPr lang="fr-FR" sz="1200" dirty="0" smtClean="0"/>
              <a:t>(</a:t>
            </a:r>
            <a:r>
              <a:rPr lang="fr-FR" sz="1200" dirty="0" err="1" smtClean="0"/>
              <a:t>see</a:t>
            </a:r>
            <a:r>
              <a:rPr lang="fr-FR" sz="1200" dirty="0" smtClean="0"/>
              <a:t> Hyock-Jun)</a:t>
            </a:r>
            <a:endParaRPr lang="fr-FR" sz="1200" dirty="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871397" y="3540791"/>
            <a:ext cx="611769" cy="53728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2716296" y="1619548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RFQ</a:t>
            </a:r>
          </a:p>
        </p:txBody>
      </p:sp>
      <p:cxnSp>
        <p:nvCxnSpPr>
          <p:cNvPr id="39" name="Straight Arrow Connector 38"/>
          <p:cNvCxnSpPr/>
          <p:nvPr/>
        </p:nvCxnSpPr>
        <p:spPr>
          <a:xfrm flipV="1">
            <a:off x="4673996" y="4173486"/>
            <a:ext cx="256276" cy="45924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4114800" y="4736068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/>
              <a:t>Rebuncher</a:t>
            </a:r>
            <a:endParaRPr lang="fr-FR" dirty="0"/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721" y="4468852"/>
            <a:ext cx="1080304" cy="143950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696" y="1278676"/>
            <a:ext cx="1749499" cy="131212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66" y="1230580"/>
            <a:ext cx="1590723" cy="1193788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H="1">
            <a:off x="3040687" y="2035490"/>
            <a:ext cx="8355" cy="7077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 rot="711211">
            <a:off x="5675303" y="3951892"/>
            <a:ext cx="936135" cy="45258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906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5" grpId="0" animBg="1"/>
      <p:bldP spid="26" grpId="0" animBg="1"/>
      <p:bldP spid="28" grpId="0" animBg="1"/>
      <p:bldP spid="29" grpId="0"/>
      <p:bldP spid="32" grpId="0"/>
      <p:bldP spid="41" grpId="0"/>
      <p:bldP spid="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ReA6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41495"/>
          <a:stretch/>
        </p:blipFill>
        <p:spPr>
          <a:xfrm>
            <a:off x="152400" y="1100853"/>
            <a:ext cx="3987582" cy="2937747"/>
          </a:xfrm>
          <a:prstGeom prst="rect">
            <a:avLst/>
          </a:prstGeom>
        </p:spPr>
      </p:pic>
      <p:pic>
        <p:nvPicPr>
          <p:cNvPr id="9" name="Content Placeholder 5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860" y="3905552"/>
            <a:ext cx="2323332" cy="1742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/>
          <p:cNvSpPr/>
          <p:nvPr/>
        </p:nvSpPr>
        <p:spPr>
          <a:xfrm>
            <a:off x="2590800" y="2587150"/>
            <a:ext cx="832224" cy="380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75" b="0" i="0" u="none" strike="noStrike" kern="1200" cap="none" spc="0" normalizeH="0" baseline="0" noProof="0" dirty="0" smtClean="0">
                <a:ln>
                  <a:noFill/>
                </a:ln>
                <a:solidFill>
                  <a:srgbClr val="064308"/>
                </a:solidFill>
                <a:effectLst/>
                <a:uLnTx/>
                <a:uFillTx/>
                <a:latin typeface="Arial"/>
                <a:ea typeface="MS PGothic" panose="020B0600070205080204" pitchFamily="34" charset="-128"/>
              </a:rPr>
              <a:t>ReA6</a:t>
            </a:r>
            <a:endParaRPr kumimoji="0" lang="it-IT" altLang="en-US" sz="1875" b="0" i="0" u="none" strike="noStrike" kern="0" cap="none" spc="0" normalizeH="0" baseline="0" noProof="0" dirty="0">
              <a:ln>
                <a:noFill/>
              </a:ln>
              <a:solidFill>
                <a:srgbClr val="064308"/>
              </a:solidFill>
              <a:effectLst/>
              <a:uLnTx/>
              <a:uFillTx/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3948219"/>
            <a:ext cx="2746188" cy="1657433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3850125" y="2680367"/>
            <a:ext cx="974946" cy="7413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572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6" b="1" dirty="0">
                <a:solidFill>
                  <a:srgbClr val="000000"/>
                </a:solidFill>
                <a:latin typeface="Tahoma" pitchFamily="34" charset="0"/>
                <a:ea typeface="ヒラギノ角ゴ Pro W3"/>
              </a:rPr>
              <a:t>General </a:t>
            </a:r>
            <a:endParaRPr lang="en-US" sz="1406" b="1" dirty="0" smtClean="0">
              <a:solidFill>
                <a:srgbClr val="000000"/>
              </a:solidFill>
              <a:latin typeface="Tahoma" pitchFamily="34" charset="0"/>
              <a:ea typeface="ヒラギノ角ゴ Pro W3"/>
            </a:endParaRPr>
          </a:p>
          <a:p>
            <a:pPr algn="ctr" defTabSz="8572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6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</a:rPr>
              <a:t>Purpose </a:t>
            </a:r>
          </a:p>
          <a:p>
            <a:pPr algn="ctr" defTabSz="8572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6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</a:rPr>
              <a:t>Line</a:t>
            </a:r>
            <a:endParaRPr lang="en-US" sz="1406" b="1" dirty="0">
              <a:solidFill>
                <a:srgbClr val="000000"/>
              </a:solidFill>
              <a:latin typeface="Tahoma" pitchFamily="34" charset="0"/>
              <a:ea typeface="ヒラギノ角ゴ Pro W3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294093" y="1824926"/>
            <a:ext cx="995786" cy="3086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85725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6" b="1" dirty="0" smtClean="0">
                <a:solidFill>
                  <a:srgbClr val="000000"/>
                </a:solidFill>
                <a:latin typeface="Tahoma" pitchFamily="34" charset="0"/>
                <a:ea typeface="ヒラギノ角ゴ Pro W3"/>
              </a:rPr>
              <a:t>SOLARIS</a:t>
            </a:r>
            <a:endParaRPr lang="en-US" sz="1406" b="1" dirty="0">
              <a:solidFill>
                <a:srgbClr val="000000"/>
              </a:solidFill>
              <a:latin typeface="Tahoma" pitchFamily="34" charset="0"/>
              <a:ea typeface="ヒラギノ角ゴ Pro W3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62400" y="1118808"/>
            <a:ext cx="5339802" cy="13195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241" lvl="1" indent="-171450">
              <a:buFont typeface="Arial" panose="020B0604020202020204" pitchFamily="34" charset="0"/>
              <a:buChar char="•"/>
            </a:pP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Accelerate and transport beams within 2&lt;M/q&lt;5</a:t>
            </a:r>
          </a:p>
          <a:p>
            <a:pPr marL="628241" lvl="1" indent="-171450">
              <a:buFont typeface="Arial" panose="020B0604020202020204" pitchFamily="34" charset="0"/>
              <a:buChar char="•"/>
            </a:pP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Beam energy 6 MeV/u for M/q = </a:t>
            </a:r>
            <a:r>
              <a:rPr lang="en-US" sz="1595" dirty="0" smtClean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2</a:t>
            </a:r>
          </a:p>
          <a:p>
            <a:pPr marL="628241" lvl="1" indent="-171450">
              <a:buFont typeface="Arial" panose="020B0604020202020204" pitchFamily="34" charset="0"/>
              <a:buChar char="•"/>
            </a:pPr>
            <a:endParaRPr lang="en-US" sz="1595" dirty="0">
              <a:solidFill>
                <a:srgbClr val="064308"/>
              </a:solidFill>
              <a:latin typeface="Arial" charset="0"/>
              <a:ea typeface="ＭＳ Ｐゴシック" charset="-128"/>
            </a:endParaRPr>
          </a:p>
          <a:p>
            <a:pPr marL="628241" lvl="1" indent="-171450">
              <a:buFont typeface="Arial" panose="020B0604020202020204" pitchFamily="34" charset="0"/>
              <a:buChar char="•"/>
            </a:pP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Beam intensities up to 1 x 10</a:t>
            </a:r>
            <a:r>
              <a:rPr lang="en-US" sz="1595" baseline="30000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11</a:t>
            </a: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 </a:t>
            </a:r>
            <a:r>
              <a:rPr lang="en-US" sz="1595" dirty="0" err="1">
                <a:solidFill>
                  <a:srgbClr val="064308"/>
                </a:solidFill>
                <a:latin typeface="Arial" charset="0"/>
                <a:ea typeface="ＭＳ Ｐゴシック" charset="-128"/>
              </a:rPr>
              <a:t>pps</a:t>
            </a:r>
            <a:endParaRPr lang="en-US" sz="1595" dirty="0">
              <a:solidFill>
                <a:srgbClr val="064308"/>
              </a:solidFill>
              <a:latin typeface="Arial" charset="0"/>
              <a:ea typeface="ＭＳ Ｐゴシック" charset="-128"/>
            </a:endParaRPr>
          </a:p>
          <a:p>
            <a:pPr marL="628241" lvl="1" indent="-171450">
              <a:buFont typeface="Arial" panose="020B0604020202020204" pitchFamily="34" charset="0"/>
              <a:buChar char="•"/>
            </a:pP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Beam emittance of &lt; 0.15 </a:t>
            </a:r>
            <a:r>
              <a:rPr lang="el-GR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π</a:t>
            </a: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.</a:t>
            </a:r>
            <a:r>
              <a:rPr lang="en-US" sz="1595" dirty="0" err="1">
                <a:solidFill>
                  <a:srgbClr val="064308"/>
                </a:solidFill>
                <a:latin typeface="Arial" charset="0"/>
                <a:ea typeface="ＭＳ Ｐゴシック" charset="-128"/>
              </a:rPr>
              <a:t>mm.mrad</a:t>
            </a: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 (</a:t>
            </a:r>
            <a:r>
              <a:rPr lang="en-US" sz="1595" dirty="0" smtClean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norm.) </a:t>
            </a:r>
            <a:endParaRPr lang="en-US" sz="1595" dirty="0">
              <a:solidFill>
                <a:srgbClr val="064308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453392" y="3068615"/>
            <a:ext cx="4690608" cy="583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28241" lvl="1" indent="-171450">
              <a:buFont typeface="Arial" panose="020B0604020202020204" pitchFamily="34" charset="0"/>
              <a:buChar char="•"/>
            </a:pP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Beam energy spread at 80 MHz of &lt; 0.2 %</a:t>
            </a:r>
          </a:p>
          <a:p>
            <a:pPr marL="628241" lvl="1" indent="-171450">
              <a:buFont typeface="Arial" panose="020B0604020202020204" pitchFamily="34" charset="0"/>
              <a:buChar char="•"/>
            </a:pP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Beam size in the </a:t>
            </a:r>
            <a:r>
              <a:rPr lang="en-US" sz="1595" dirty="0" smtClean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targets </a:t>
            </a:r>
            <a:r>
              <a:rPr lang="en-US" sz="1595" dirty="0">
                <a:solidFill>
                  <a:srgbClr val="064308"/>
                </a:solidFill>
                <a:latin typeface="Arial" charset="0"/>
                <a:ea typeface="ＭＳ Ｐゴシック" charset="-128"/>
              </a:rPr>
              <a:t>down to 2 mm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9388" y="4521224"/>
            <a:ext cx="3327404" cy="3377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1"/>
            <a:r>
              <a:rPr lang="en-US" sz="1595" dirty="0" smtClean="0">
                <a:solidFill>
                  <a:srgbClr val="FF0000"/>
                </a:solidFill>
                <a:latin typeface="Arial" charset="0"/>
                <a:ea typeface="ＭＳ Ｐゴシック" charset="-128"/>
              </a:rPr>
              <a:t>Commission in March 2021</a:t>
            </a:r>
            <a:endParaRPr lang="en-US" sz="1595" dirty="0">
              <a:solidFill>
                <a:srgbClr val="FF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8354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Beam delivery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067100"/>
            <a:ext cx="2057400" cy="5027414"/>
          </a:xfrm>
        </p:spPr>
        <p:txBody>
          <a:bodyPr/>
          <a:lstStyle/>
          <a:p>
            <a:r>
              <a:rPr lang="fr-FR" dirty="0" smtClean="0"/>
              <a:t>The </a:t>
            </a:r>
            <a:r>
              <a:rPr lang="fr-FR" dirty="0" err="1" smtClean="0"/>
              <a:t>process</a:t>
            </a:r>
            <a:endParaRPr lang="fr-FR" dirty="0" smtClean="0"/>
          </a:p>
          <a:p>
            <a:pPr marL="282774" lvl="1" indent="0">
              <a:buNone/>
            </a:pPr>
            <a:endParaRPr lang="fr-FR" dirty="0"/>
          </a:p>
          <a:p>
            <a:pPr marL="282774" lvl="1" indent="0">
              <a:buNone/>
            </a:pPr>
            <a:endParaRPr lang="fr-FR" dirty="0" smtClean="0"/>
          </a:p>
          <a:p>
            <a:pPr marL="282774" lvl="1" indent="0">
              <a:buNone/>
            </a:pPr>
            <a:endParaRPr lang="fr-FR" dirty="0"/>
          </a:p>
          <a:p>
            <a:pPr marL="282774" lvl="1" indent="0">
              <a:buNone/>
            </a:pPr>
            <a:endParaRPr lang="fr-FR" dirty="0" smtClean="0"/>
          </a:p>
          <a:p>
            <a:pPr marL="282774" lvl="1" indent="0">
              <a:buNone/>
            </a:pPr>
            <a:endParaRPr lang="fr-FR" dirty="0"/>
          </a:p>
          <a:p>
            <a:pPr marL="282774" lvl="1" indent="0">
              <a:buNone/>
            </a:pPr>
            <a:endParaRPr lang="fr-FR" dirty="0" smtClean="0"/>
          </a:p>
          <a:p>
            <a:pPr marL="282774" lvl="1" indent="0">
              <a:buNone/>
            </a:pPr>
            <a:endParaRPr lang="fr-FR" dirty="0"/>
          </a:p>
          <a:p>
            <a:pPr marL="282774" lvl="1" indent="0">
              <a:buNone/>
            </a:pPr>
            <a:endParaRPr lang="fr-FR" dirty="0" smtClean="0"/>
          </a:p>
          <a:p>
            <a:pPr marL="282774" lvl="1" indent="0">
              <a:buNone/>
            </a:pPr>
            <a:endParaRPr lang="fr-FR" dirty="0"/>
          </a:p>
          <a:p>
            <a:pPr marL="282774" lvl="1" indent="0">
              <a:buNone/>
            </a:pPr>
            <a:endParaRPr lang="fr-FR" dirty="0" smtClean="0"/>
          </a:p>
          <a:p>
            <a:pPr marL="282774" lvl="1" indent="0">
              <a:buNone/>
            </a:pPr>
            <a:r>
              <a:rPr lang="fr-FR" dirty="0"/>
              <a:t>		</a:t>
            </a:r>
            <a:r>
              <a:rPr lang="fr-FR" dirty="0" smtClean="0"/>
              <a:t>	</a:t>
            </a:r>
          </a:p>
          <a:p>
            <a:pPr marL="282774" lvl="1" indent="0">
              <a:buNone/>
            </a:pPr>
            <a:r>
              <a:rPr lang="fr-FR" dirty="0"/>
              <a:t>	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762677" y="1178719"/>
            <a:ext cx="6716349" cy="4764881"/>
            <a:chOff x="762677" y="1143000"/>
            <a:chExt cx="6716349" cy="4764881"/>
          </a:xfrm>
        </p:grpSpPr>
        <p:sp>
          <p:nvSpPr>
            <p:cNvPr id="2" name="Rectangle 1"/>
            <p:cNvSpPr/>
            <p:nvPr/>
          </p:nvSpPr>
          <p:spPr>
            <a:xfrm>
              <a:off x="4800600" y="2587823"/>
              <a:ext cx="182614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/>
                <a:t>Source </a:t>
              </a:r>
              <a:r>
                <a:rPr lang="fr-FR" sz="1400" dirty="0" err="1"/>
                <a:t>development</a:t>
              </a:r>
              <a:endParaRPr lang="en-US" sz="1400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800600" y="1730162"/>
              <a:ext cx="26784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 smtClean="0"/>
                <a:t>Contaminants, </a:t>
              </a:r>
              <a:r>
                <a:rPr lang="fr-FR" sz="1400" dirty="0" err="1" smtClean="0"/>
                <a:t>energy</a:t>
              </a:r>
              <a:r>
                <a:rPr lang="fr-FR" sz="1400" dirty="0" smtClean="0"/>
                <a:t>, </a:t>
              </a:r>
              <a:r>
                <a:rPr lang="fr-FR" sz="1400" dirty="0" err="1" smtClean="0"/>
                <a:t>intensity</a:t>
              </a:r>
              <a:endParaRPr lang="en-US" sz="14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4517704" y="3258569"/>
              <a:ext cx="2921311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2774" lvl="1" indent="0">
                <a:buNone/>
              </a:pPr>
              <a:r>
                <a:rPr lang="fr-FR" sz="1400" dirty="0" err="1" smtClean="0"/>
                <a:t>Selection</a:t>
              </a:r>
              <a:r>
                <a:rPr lang="fr-FR" sz="1400" dirty="0" smtClean="0"/>
                <a:t> </a:t>
              </a:r>
              <a:r>
                <a:rPr lang="fr-FR" sz="1400" dirty="0"/>
                <a:t>of pilot </a:t>
              </a:r>
              <a:r>
                <a:rPr lang="fr-FR" sz="1400" dirty="0" err="1"/>
                <a:t>beam</a:t>
              </a:r>
              <a:r>
                <a:rPr lang="fr-FR" sz="1400" dirty="0"/>
                <a:t>, possible contaminants, </a:t>
              </a:r>
              <a:r>
                <a:rPr lang="fr-FR" sz="1400" dirty="0" err="1"/>
                <a:t>linac</a:t>
              </a:r>
              <a:r>
                <a:rPr lang="fr-FR" sz="1400" dirty="0"/>
                <a:t> settings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501058" y="4428427"/>
              <a:ext cx="273825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2774" lvl="1" indent="0">
                <a:buNone/>
              </a:pPr>
              <a:r>
                <a:rPr lang="fr-FR" sz="1400" dirty="0"/>
                <a:t>Pilot </a:t>
              </a:r>
              <a:r>
                <a:rPr lang="fr-FR" sz="1400" dirty="0" smtClean="0"/>
                <a:t>and </a:t>
              </a:r>
              <a:r>
                <a:rPr lang="fr-FR" sz="1400" dirty="0" err="1" smtClean="0"/>
                <a:t>beam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development</a:t>
              </a:r>
              <a:endParaRPr lang="fr-FR" sz="1400" dirty="0"/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2068655" y="1143000"/>
              <a:ext cx="1295400" cy="381000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Proposal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3364055" y="1600200"/>
              <a:ext cx="1278638" cy="611981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Technical</a:t>
              </a:r>
              <a:endParaRPr lang="fr-FR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 </a:t>
              </a:r>
              <a:r>
                <a:rPr lang="fr-FR" dirty="0" err="1" smtClean="0">
                  <a:solidFill>
                    <a:schemeClr val="tx1"/>
                  </a:solidFill>
                </a:rPr>
                <a:t>review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69917" y="1828800"/>
              <a:ext cx="1295400" cy="381000"/>
            </a:xfrm>
            <a:prstGeom prst="round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Review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779394" y="3541456"/>
              <a:ext cx="1295400" cy="381000"/>
            </a:xfrm>
            <a:prstGeom prst="roundRect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Schedule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924002" y="5029200"/>
              <a:ext cx="1584705" cy="381001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Experiment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762677" y="2680931"/>
              <a:ext cx="1295400" cy="381000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2774" lvl="1" indent="0">
                <a:buNone/>
              </a:pPr>
              <a:r>
                <a:rPr lang="fr-FR" dirty="0" smtClean="0">
                  <a:solidFill>
                    <a:schemeClr val="tx1"/>
                  </a:solidFill>
                </a:rPr>
                <a:t>ERR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5" name="Rounded Rectangle 14"/>
            <p:cNvSpPr/>
            <p:nvPr/>
          </p:nvSpPr>
          <p:spPr>
            <a:xfrm>
              <a:off x="3365106" y="2590800"/>
              <a:ext cx="1295400" cy="381000"/>
            </a:xfrm>
            <a:prstGeom prst="roundRect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accent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accent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R&amp;D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3292244" y="3276600"/>
              <a:ext cx="1441123" cy="645856"/>
            </a:xfrm>
            <a:prstGeom prst="roundRect">
              <a:avLst/>
            </a:prstGeom>
            <a:gradFill flip="none" rotWithShape="1">
              <a:gsLst>
                <a:gs pos="0">
                  <a:schemeClr val="accent4">
                    <a:lumMod val="75000"/>
                    <a:tint val="66000"/>
                    <a:satMod val="160000"/>
                  </a:schemeClr>
                </a:gs>
                <a:gs pos="50000">
                  <a:schemeClr val="accent4">
                    <a:lumMod val="75000"/>
                    <a:tint val="44500"/>
                    <a:satMod val="160000"/>
                  </a:schemeClr>
                </a:gs>
                <a:gs pos="100000">
                  <a:schemeClr val="accent4">
                    <a:lumMod val="75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solidFill>
                <a:schemeClr val="accent4">
                  <a:lumMod val="2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err="1" smtClean="0">
                  <a:solidFill>
                    <a:schemeClr val="tx1"/>
                  </a:solidFill>
                </a:rPr>
                <a:t>ReA</a:t>
              </a:r>
              <a:r>
                <a:rPr lang="fr-FR" dirty="0" smtClean="0">
                  <a:solidFill>
                    <a:schemeClr val="tx1"/>
                  </a:solidFill>
                </a:rPr>
                <a:t> discussion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352799" y="4267200"/>
              <a:ext cx="1380567" cy="670686"/>
            </a:xfrm>
            <a:prstGeom prst="roundRect">
              <a:avLst/>
            </a:prstGeom>
            <a:gradFill flip="none" rotWithShape="1">
              <a:gsLst>
                <a:gs pos="0">
                  <a:schemeClr val="bg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bg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bg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solidFill>
                <a:schemeClr val="bg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2774" lvl="1" indent="0">
                <a:buNone/>
              </a:pPr>
              <a:r>
                <a:rPr lang="fr-FR" dirty="0" err="1" smtClean="0">
                  <a:solidFill>
                    <a:schemeClr val="tx1"/>
                  </a:solidFill>
                </a:rPr>
                <a:t>Beam</a:t>
              </a:r>
              <a:r>
                <a:rPr lang="fr-FR" dirty="0" smtClean="0">
                  <a:solidFill>
                    <a:schemeClr val="tx1"/>
                  </a:solidFill>
                </a:rPr>
                <a:t> </a:t>
              </a:r>
            </a:p>
            <a:p>
              <a:pPr marL="282774" lvl="1" indent="0">
                <a:buNone/>
              </a:pPr>
              <a:r>
                <a:rPr lang="fr-FR" dirty="0" err="1" smtClean="0">
                  <a:solidFill>
                    <a:schemeClr val="tx1"/>
                  </a:solidFill>
                </a:rPr>
                <a:t>tuning</a:t>
              </a:r>
              <a:endParaRPr lang="fr-FR" dirty="0">
                <a:solidFill>
                  <a:schemeClr val="tx1"/>
                </a:solidFill>
              </a:endParaRPr>
            </a:p>
          </p:txBody>
        </p:sp>
        <p:cxnSp>
          <p:nvCxnSpPr>
            <p:cNvPr id="19" name="Straight Arrow Connector 18"/>
            <p:cNvCxnSpPr/>
            <p:nvPr/>
          </p:nvCxnSpPr>
          <p:spPr>
            <a:xfrm flipH="1">
              <a:off x="2706829" y="1676400"/>
              <a:ext cx="9525" cy="3238048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ounded Rectangle 21"/>
            <p:cNvSpPr/>
            <p:nvPr/>
          </p:nvSpPr>
          <p:spPr>
            <a:xfrm>
              <a:off x="3365106" y="5526881"/>
              <a:ext cx="1295400" cy="381000"/>
            </a:xfrm>
            <a:prstGeom prst="roundRect">
              <a:avLst/>
            </a:prstGeom>
            <a:gradFill flip="none" rotWithShape="1">
              <a:gsLst>
                <a:gs pos="0">
                  <a:schemeClr val="tx2">
                    <a:lumMod val="60000"/>
                    <a:lumOff val="40000"/>
                    <a:tint val="66000"/>
                    <a:satMod val="160000"/>
                  </a:schemeClr>
                </a:gs>
                <a:gs pos="50000">
                  <a:schemeClr val="tx2">
                    <a:lumMod val="60000"/>
                    <a:lumOff val="40000"/>
                    <a:tint val="44500"/>
                    <a:satMod val="160000"/>
                  </a:schemeClr>
                </a:gs>
                <a:gs pos="100000">
                  <a:schemeClr val="tx2">
                    <a:lumMod val="60000"/>
                    <a:lumOff val="40000"/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  <a:ln>
              <a:solidFill>
                <a:schemeClr val="tx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dirty="0" smtClean="0">
                  <a:solidFill>
                    <a:schemeClr val="tx1"/>
                  </a:solidFill>
                </a:rPr>
                <a:t>Evaluation</a:t>
              </a:r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ounded Rectangle 22"/>
          <p:cNvSpPr/>
          <p:nvPr/>
        </p:nvSpPr>
        <p:spPr>
          <a:xfrm rot="16200000">
            <a:off x="7212281" y="4463513"/>
            <a:ext cx="1969573" cy="3810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>
                <a:solidFill>
                  <a:schemeClr val="tx1"/>
                </a:solidFill>
              </a:rPr>
              <a:t>Documentation</a:t>
            </a:r>
            <a:endParaRPr lang="fr-F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45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- Charge state selection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r>
              <a:rPr lang="fr-FR" dirty="0" smtClean="0"/>
              <a:t>The charge state </a:t>
            </a:r>
            <a:r>
              <a:rPr lang="fr-FR" dirty="0" err="1" smtClean="0"/>
              <a:t>determines</a:t>
            </a:r>
            <a:r>
              <a:rPr lang="fr-FR" dirty="0" smtClean="0"/>
              <a:t> the possible </a:t>
            </a:r>
            <a:r>
              <a:rPr lang="fr-FR" dirty="0" err="1" smtClean="0"/>
              <a:t>energy</a:t>
            </a:r>
            <a:r>
              <a:rPr lang="fr-FR" dirty="0" smtClean="0"/>
              <a:t> </a:t>
            </a:r>
            <a:r>
              <a:rPr lang="fr-FR" dirty="0" err="1" smtClean="0"/>
              <a:t>achievable</a:t>
            </a:r>
            <a:r>
              <a:rPr lang="fr-FR" dirty="0" smtClean="0"/>
              <a:t> </a:t>
            </a:r>
          </a:p>
          <a:p>
            <a:pPr marL="0" indent="0">
              <a:buNone/>
            </a:pPr>
            <a:r>
              <a:rPr lang="en-US" sz="2000" b="1" dirty="0" smtClean="0"/>
              <a:t>                                   </a:t>
            </a:r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000" b="1" dirty="0" smtClean="0"/>
              <a:t>		</a:t>
            </a:r>
            <a:r>
              <a:rPr lang="en-US" sz="2000" b="1" dirty="0" err="1" smtClean="0"/>
              <a:t>E</a:t>
            </a:r>
            <a:r>
              <a:rPr lang="en-US" sz="2000" b="1" baseline="-25000" dirty="0" err="1" smtClean="0"/>
              <a:t>max</a:t>
            </a:r>
            <a:r>
              <a:rPr lang="en-US" sz="2000" b="1" dirty="0" smtClean="0"/>
              <a:t> </a:t>
            </a:r>
            <a:r>
              <a:rPr lang="en-US" sz="2000" b="1" dirty="0"/>
              <a:t>= 12 ∙ q/M</a:t>
            </a:r>
            <a:r>
              <a:rPr lang="en-US" sz="2000" dirty="0"/>
              <a:t> (MeV/u) </a:t>
            </a:r>
          </a:p>
          <a:p>
            <a:endParaRPr lang="fr-FR" dirty="0" smtClean="0"/>
          </a:p>
          <a:p>
            <a:r>
              <a:rPr lang="fr-FR" dirty="0" smtClean="0"/>
              <a:t>It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avoid</a:t>
            </a:r>
            <a:r>
              <a:rPr lang="fr-FR" dirty="0" smtClean="0"/>
              <a:t> </a:t>
            </a:r>
            <a:r>
              <a:rPr lang="fr-FR" dirty="0" err="1" smtClean="0"/>
              <a:t>undesirable</a:t>
            </a:r>
            <a:r>
              <a:rPr lang="fr-FR" dirty="0" smtClean="0"/>
              <a:t> contamination</a:t>
            </a:r>
          </a:p>
          <a:p>
            <a:r>
              <a:rPr lang="fr-FR" dirty="0" err="1" smtClean="0"/>
              <a:t>Nevertheless</a:t>
            </a:r>
            <a:r>
              <a:rPr lang="fr-FR" dirty="0" smtClean="0"/>
              <a:t>, a contaminant </a:t>
            </a:r>
            <a:r>
              <a:rPr lang="fr-FR" dirty="0" err="1" smtClean="0"/>
              <a:t>can</a:t>
            </a:r>
            <a:r>
              <a:rPr lang="fr-FR" dirty="0" smtClean="0"/>
              <a:t> </a:t>
            </a:r>
            <a:r>
              <a:rPr lang="fr-FR" dirty="0" err="1" smtClean="0"/>
              <a:t>be</a:t>
            </a:r>
            <a:r>
              <a:rPr lang="fr-FR" dirty="0" smtClean="0"/>
              <a:t> </a:t>
            </a:r>
            <a:r>
              <a:rPr lang="fr-FR" dirty="0" err="1" smtClean="0"/>
              <a:t>selected</a:t>
            </a:r>
            <a:r>
              <a:rPr lang="fr-FR" dirty="0" smtClean="0"/>
              <a:t> as pilot </a:t>
            </a:r>
            <a:r>
              <a:rPr lang="fr-FR" dirty="0" err="1" smtClean="0"/>
              <a:t>beam</a:t>
            </a:r>
            <a:r>
              <a:rPr lang="fr-FR" dirty="0" smtClean="0"/>
              <a:t> !</a:t>
            </a:r>
          </a:p>
          <a:p>
            <a:endParaRPr lang="fr-FR" dirty="0" smtClean="0"/>
          </a:p>
          <a:p>
            <a:r>
              <a:rPr lang="fr-FR" dirty="0" err="1" smtClean="0"/>
              <a:t>Example</a:t>
            </a:r>
            <a:r>
              <a:rPr lang="fr-FR" dirty="0" smtClean="0"/>
              <a:t>: </a:t>
            </a:r>
            <a:r>
              <a:rPr lang="fr-FR" baseline="30000" dirty="0"/>
              <a:t>116</a:t>
            </a:r>
            <a:r>
              <a:rPr lang="fr-FR" dirty="0"/>
              <a:t>Sn </a:t>
            </a:r>
          </a:p>
          <a:p>
            <a:endParaRPr lang="fr-FR" dirty="0" smtClean="0"/>
          </a:p>
          <a:p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8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Charge state selection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067100"/>
            <a:ext cx="3505200" cy="5027414"/>
          </a:xfrm>
        </p:spPr>
        <p:txBody>
          <a:bodyPr/>
          <a:lstStyle/>
          <a:p>
            <a:r>
              <a:rPr lang="fr-FR" dirty="0" smtClean="0"/>
              <a:t>R&amp;D information – </a:t>
            </a:r>
            <a:r>
              <a:rPr lang="fr-FR" baseline="30000" dirty="0" smtClean="0"/>
              <a:t>116</a:t>
            </a:r>
            <a:r>
              <a:rPr lang="fr-FR" dirty="0" smtClean="0"/>
              <a:t>Sn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en-US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 bwMode="auto">
          <a:xfrm>
            <a:off x="4880323" y="1483441"/>
            <a:ext cx="3276600" cy="688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69664" indent="-169664" algn="l" defTabSz="800695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969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452438" indent="-169664" algn="l" defTabSz="800695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594">
                <a:solidFill>
                  <a:srgbClr val="064308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735211" indent="-169664" algn="l" defTabSz="800695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1245692" indent="-226219" algn="l" defTabSz="80069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+mn-cs"/>
              </a:defRPr>
            </a:lvl4pPr>
            <a:lvl5pPr marL="1750219" indent="-148828" algn="l" defTabSz="80069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+mn-cs"/>
              </a:defRPr>
            </a:lvl5pPr>
            <a:lvl6pPr marL="2204140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6pPr>
            <a:lvl7pPr marL="2657241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7pPr>
            <a:lvl8pPr marL="3110340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8pPr>
            <a:lvl9pPr marL="3563439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9pPr>
          </a:lstStyle>
          <a:p>
            <a:r>
              <a:rPr lang="fr-FR" kern="0" dirty="0" smtClean="0"/>
              <a:t>Possible charge states:</a:t>
            </a:r>
          </a:p>
          <a:p>
            <a:pPr lvl="1"/>
            <a:r>
              <a:rPr lang="fr-FR" kern="0" dirty="0" smtClean="0"/>
              <a:t>38+,39+ and 40+</a:t>
            </a:r>
          </a:p>
          <a:p>
            <a:endParaRPr lang="fr-FR" kern="0" dirty="0" smtClean="0"/>
          </a:p>
          <a:p>
            <a:endParaRPr lang="fr-FR" kern="0" dirty="0" smtClean="0"/>
          </a:p>
          <a:p>
            <a:endParaRPr lang="fr-FR" kern="0" dirty="0" smtClean="0"/>
          </a:p>
          <a:p>
            <a:endParaRPr lang="fr-FR" kern="0" dirty="0" smtClean="0"/>
          </a:p>
          <a:p>
            <a:endParaRPr lang="en-US" kern="0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 bwMode="auto">
          <a:xfrm>
            <a:off x="4876800" y="2438400"/>
            <a:ext cx="3657600" cy="3350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69664" indent="-169664" algn="l" defTabSz="800695" rtl="0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969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defRPr>
            </a:lvl1pPr>
            <a:lvl2pPr marL="452438" indent="-169664" algn="l" defTabSz="800695" rtl="0" eaLnBrk="0" fontAlgn="base" hangingPunct="0">
              <a:lnSpc>
                <a:spcPct val="90000"/>
              </a:lnSpc>
              <a:spcBef>
                <a:spcPct val="25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594">
                <a:solidFill>
                  <a:srgbClr val="064308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735211" indent="-169664" algn="l" defTabSz="800695" rtl="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  <a:defRPr sz="1800">
                <a:solidFill>
                  <a:srgbClr val="064308"/>
                </a:solidFill>
                <a:latin typeface="Arial" charset="0"/>
                <a:ea typeface="ヒラギノ角ゴ Pro W3" pitchFamily="-111" charset="-128"/>
                <a:cs typeface="ヒラギノ角ゴ Pro W3" pitchFamily="-111" charset="-128"/>
              </a:defRPr>
            </a:lvl3pPr>
            <a:lvl4pPr marL="1245692" indent="-226219" algn="l" defTabSz="80069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+mn-cs"/>
              </a:defRPr>
            </a:lvl4pPr>
            <a:lvl5pPr marL="1750219" indent="-148828" algn="l" defTabSz="800695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ヒラギノ角ゴ Pro W3" pitchFamily="-111" charset="-128"/>
                <a:cs typeface="+mn-cs"/>
              </a:defRPr>
            </a:lvl5pPr>
            <a:lvl6pPr marL="2204140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6pPr>
            <a:lvl7pPr marL="2657241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7pPr>
            <a:lvl8pPr marL="3110340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8pPr>
            <a:lvl9pPr marL="3563439" indent="-149460" algn="l" defTabSz="800791" rtl="0" eaLnBrk="0" fontAlgn="base" hangingPunct="0">
              <a:lnSpc>
                <a:spcPct val="90000"/>
              </a:lnSpc>
              <a:spcBef>
                <a:spcPct val="10000"/>
              </a:spcBef>
              <a:spcAft>
                <a:spcPct val="0"/>
              </a:spcAft>
              <a:buSzPct val="100000"/>
              <a:buChar char="–"/>
              <a:defRPr sz="1313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9pPr>
          </a:lstStyle>
          <a:p>
            <a:r>
              <a:rPr lang="fr-FR" kern="0" dirty="0" smtClean="0"/>
              <a:t>Possible maximum </a:t>
            </a:r>
            <a:r>
              <a:rPr lang="fr-FR" kern="0" dirty="0" err="1" smtClean="0"/>
              <a:t>energy</a:t>
            </a:r>
            <a:r>
              <a:rPr lang="fr-FR" kern="0" dirty="0" smtClean="0"/>
              <a:t> :</a:t>
            </a:r>
          </a:p>
          <a:p>
            <a:pPr lvl="1"/>
            <a:r>
              <a:rPr lang="fr-FR" kern="0" dirty="0"/>
              <a:t>38</a:t>
            </a:r>
            <a:r>
              <a:rPr lang="fr-FR" kern="0" dirty="0" smtClean="0"/>
              <a:t>+ : 3.53 MeV/u</a:t>
            </a:r>
          </a:p>
          <a:p>
            <a:pPr lvl="1"/>
            <a:r>
              <a:rPr lang="fr-FR" kern="0" dirty="0" smtClean="0"/>
              <a:t>39</a:t>
            </a:r>
            <a:r>
              <a:rPr lang="fr-FR" kern="0" dirty="0"/>
              <a:t>+ </a:t>
            </a:r>
            <a:r>
              <a:rPr lang="fr-FR" kern="0" dirty="0" smtClean="0"/>
              <a:t>: 3.61 MeV/u</a:t>
            </a:r>
          </a:p>
          <a:p>
            <a:pPr lvl="1"/>
            <a:r>
              <a:rPr lang="fr-FR" kern="0" dirty="0" smtClean="0"/>
              <a:t>40+ : 3.70 MeV/u</a:t>
            </a:r>
            <a:endParaRPr lang="fr-FR" kern="0" dirty="0"/>
          </a:p>
          <a:p>
            <a:pPr lvl="1"/>
            <a:endParaRPr lang="fr-FR" kern="0" dirty="0" smtClean="0"/>
          </a:p>
          <a:p>
            <a:r>
              <a:rPr lang="fr-FR" kern="0" dirty="0" err="1" smtClean="0"/>
              <a:t>Required</a:t>
            </a:r>
            <a:r>
              <a:rPr lang="fr-FR" kern="0" dirty="0" smtClean="0"/>
              <a:t> </a:t>
            </a:r>
            <a:r>
              <a:rPr lang="fr-FR" kern="0" dirty="0" err="1" smtClean="0"/>
              <a:t>energy</a:t>
            </a:r>
            <a:r>
              <a:rPr lang="fr-FR" kern="0" dirty="0" smtClean="0"/>
              <a:t>: 3.7 MeV/u</a:t>
            </a:r>
          </a:p>
          <a:p>
            <a:endParaRPr lang="fr-FR" kern="0" dirty="0" smtClean="0"/>
          </a:p>
          <a:p>
            <a:r>
              <a:rPr lang="fr-FR" kern="0" dirty="0" err="1" smtClean="0"/>
              <a:t>Definition</a:t>
            </a:r>
            <a:r>
              <a:rPr lang="fr-FR" kern="0" dirty="0" smtClean="0"/>
              <a:t> of pilot</a:t>
            </a:r>
          </a:p>
          <a:p>
            <a:pPr lvl="1"/>
            <a:r>
              <a:rPr lang="fr-FR" kern="0" dirty="0" smtClean="0"/>
              <a:t>M/q </a:t>
            </a:r>
            <a:r>
              <a:rPr lang="fr-FR" kern="0" dirty="0" err="1" smtClean="0"/>
              <a:t>within</a:t>
            </a:r>
            <a:r>
              <a:rPr lang="fr-FR" kern="0" dirty="0" smtClean="0"/>
              <a:t> 5%</a:t>
            </a:r>
          </a:p>
          <a:p>
            <a:pPr lvl="1"/>
            <a:r>
              <a:rPr lang="fr-FR" kern="0" dirty="0" smtClean="0"/>
              <a:t>Future </a:t>
            </a:r>
            <a:r>
              <a:rPr lang="fr-FR" kern="0" dirty="0" err="1" smtClean="0"/>
              <a:t>experiments</a:t>
            </a:r>
            <a:endParaRPr lang="fr-FR" kern="0" dirty="0" smtClean="0"/>
          </a:p>
          <a:p>
            <a:pPr lvl="1"/>
            <a:endParaRPr lang="fr-FR" kern="0" dirty="0" smtClean="0"/>
          </a:p>
          <a:p>
            <a:endParaRPr lang="fr-FR" kern="0" dirty="0" smtClean="0"/>
          </a:p>
          <a:p>
            <a:endParaRPr lang="fr-FR" kern="0" dirty="0" smtClean="0"/>
          </a:p>
          <a:p>
            <a:endParaRPr lang="en-US" kern="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601"/>
          <a:stretch/>
        </p:blipFill>
        <p:spPr>
          <a:xfrm>
            <a:off x="228600" y="1524000"/>
            <a:ext cx="4572000" cy="31760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00" t="35720" r="-974" b="37889"/>
          <a:stretch/>
        </p:blipFill>
        <p:spPr>
          <a:xfrm>
            <a:off x="1998536" y="4880556"/>
            <a:ext cx="1487043" cy="838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 rot="16200000">
            <a:off x="699700" y="3189520"/>
            <a:ext cx="712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116</a:t>
            </a:r>
            <a:r>
              <a:rPr lang="fr-FR" sz="1200" dirty="0" smtClean="0">
                <a:solidFill>
                  <a:srgbClr val="064308"/>
                </a:solidFill>
              </a:rPr>
              <a:t>Sn</a:t>
            </a:r>
            <a:r>
              <a:rPr lang="fr-FR" sz="1200" baseline="30000" dirty="0" smtClean="0">
                <a:solidFill>
                  <a:srgbClr val="064308"/>
                </a:solidFill>
              </a:rPr>
              <a:t>41+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6200000">
            <a:off x="1153880" y="3189520"/>
            <a:ext cx="712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116</a:t>
            </a:r>
            <a:r>
              <a:rPr lang="fr-FR" sz="1200" dirty="0" smtClean="0">
                <a:solidFill>
                  <a:srgbClr val="064308"/>
                </a:solidFill>
              </a:rPr>
              <a:t>Sn</a:t>
            </a:r>
            <a:r>
              <a:rPr lang="fr-FR" sz="1200" baseline="30000" dirty="0" smtClean="0">
                <a:solidFill>
                  <a:srgbClr val="064308"/>
                </a:solidFill>
              </a:rPr>
              <a:t>40+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16200000">
            <a:off x="1665518" y="3189520"/>
            <a:ext cx="712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116</a:t>
            </a:r>
            <a:r>
              <a:rPr lang="fr-FR" sz="1200" dirty="0" smtClean="0">
                <a:solidFill>
                  <a:srgbClr val="064308"/>
                </a:solidFill>
              </a:rPr>
              <a:t>Sn</a:t>
            </a:r>
            <a:r>
              <a:rPr lang="fr-FR" sz="1200" baseline="30000" dirty="0" smtClean="0">
                <a:solidFill>
                  <a:srgbClr val="064308"/>
                </a:solidFill>
              </a:rPr>
              <a:t>39+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rot="16200000">
            <a:off x="2204016" y="3191840"/>
            <a:ext cx="712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116</a:t>
            </a:r>
            <a:r>
              <a:rPr lang="fr-FR" sz="1200" dirty="0" smtClean="0">
                <a:solidFill>
                  <a:srgbClr val="064308"/>
                </a:solidFill>
              </a:rPr>
              <a:t>Sn</a:t>
            </a:r>
            <a:r>
              <a:rPr lang="fr-FR" sz="1200" baseline="30000" dirty="0" smtClean="0">
                <a:solidFill>
                  <a:srgbClr val="064308"/>
                </a:solidFill>
              </a:rPr>
              <a:t>38+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rot="16200000">
            <a:off x="1427462" y="3076563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41</a:t>
            </a:r>
            <a:r>
              <a:rPr lang="fr-FR" sz="1200" dirty="0" smtClean="0">
                <a:solidFill>
                  <a:srgbClr val="064308"/>
                </a:solidFill>
              </a:rPr>
              <a:t>K</a:t>
            </a:r>
            <a:r>
              <a:rPr lang="fr-FR" sz="1200" baseline="30000" dirty="0" smtClean="0">
                <a:solidFill>
                  <a:srgbClr val="064308"/>
                </a:solidFill>
              </a:rPr>
              <a:t>14+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rot="16200000">
            <a:off x="3046271" y="3257037"/>
            <a:ext cx="5774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41</a:t>
            </a:r>
            <a:r>
              <a:rPr lang="fr-FR" sz="1200" dirty="0" smtClean="0">
                <a:solidFill>
                  <a:srgbClr val="064308"/>
                </a:solidFill>
              </a:rPr>
              <a:t>K</a:t>
            </a:r>
            <a:r>
              <a:rPr lang="fr-FR" sz="1200" baseline="30000" dirty="0" smtClean="0">
                <a:solidFill>
                  <a:srgbClr val="064308"/>
                </a:solidFill>
              </a:rPr>
              <a:t>13+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rot="16200000">
            <a:off x="2749327" y="3189519"/>
            <a:ext cx="712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116</a:t>
            </a:r>
            <a:r>
              <a:rPr lang="fr-FR" sz="1200" dirty="0" smtClean="0">
                <a:solidFill>
                  <a:srgbClr val="064308"/>
                </a:solidFill>
              </a:rPr>
              <a:t>Sn</a:t>
            </a:r>
            <a:r>
              <a:rPr lang="fr-FR" sz="1200" baseline="30000" dirty="0" smtClean="0">
                <a:solidFill>
                  <a:srgbClr val="064308"/>
                </a:solidFill>
              </a:rPr>
              <a:t>37+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3392255" y="3189519"/>
            <a:ext cx="712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116</a:t>
            </a:r>
            <a:r>
              <a:rPr lang="fr-FR" sz="1200" dirty="0" smtClean="0">
                <a:solidFill>
                  <a:srgbClr val="064308"/>
                </a:solidFill>
              </a:rPr>
              <a:t>Sn</a:t>
            </a:r>
            <a:r>
              <a:rPr lang="fr-FR" sz="1200" baseline="30000" dirty="0" smtClean="0">
                <a:solidFill>
                  <a:srgbClr val="064308"/>
                </a:solidFill>
              </a:rPr>
              <a:t>38+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3950049" y="3257036"/>
            <a:ext cx="712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 smtClean="0">
                <a:solidFill>
                  <a:srgbClr val="064308"/>
                </a:solidFill>
              </a:rPr>
              <a:t>116</a:t>
            </a:r>
            <a:r>
              <a:rPr lang="fr-FR" sz="1200" dirty="0" smtClean="0">
                <a:solidFill>
                  <a:srgbClr val="064308"/>
                </a:solidFill>
              </a:rPr>
              <a:t>Sn</a:t>
            </a:r>
            <a:r>
              <a:rPr lang="fr-FR" sz="1200" baseline="30000" dirty="0" smtClean="0">
                <a:solidFill>
                  <a:srgbClr val="064308"/>
                </a:solidFill>
              </a:rPr>
              <a:t>38+</a:t>
            </a:r>
            <a:endParaRPr lang="en-US" sz="1200" baseline="30000" dirty="0" smtClean="0">
              <a:solidFill>
                <a:srgbClr val="0643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717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</a:t>
            </a:r>
            <a:r>
              <a:rPr lang="en-US" dirty="0" err="1" smtClean="0"/>
              <a:t>Linac</a:t>
            </a:r>
            <a:r>
              <a:rPr lang="en-US" dirty="0" smtClean="0"/>
              <a:t> phasing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5105400" y="3888951"/>
            <a:ext cx="3352800" cy="1806596"/>
            <a:chOff x="4362798" y="2226111"/>
            <a:chExt cx="4781202" cy="2483838"/>
          </a:xfrm>
        </p:grpSpPr>
        <p:grpSp>
          <p:nvGrpSpPr>
            <p:cNvPr id="7" name="Group 6"/>
            <p:cNvGrpSpPr/>
            <p:nvPr/>
          </p:nvGrpSpPr>
          <p:grpSpPr>
            <a:xfrm>
              <a:off x="4362798" y="2226111"/>
              <a:ext cx="4781202" cy="2483838"/>
              <a:chOff x="4362798" y="2226111"/>
              <a:chExt cx="4781202" cy="2483838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362798" y="2226111"/>
                <a:ext cx="4781202" cy="2483838"/>
              </a:xfrm>
              <a:prstGeom prst="rect">
                <a:avLst/>
              </a:prstGeom>
            </p:spPr>
          </p:pic>
          <p:sp>
            <p:nvSpPr>
              <p:cNvPr id="12" name="TextBox 11"/>
              <p:cNvSpPr txBox="1"/>
              <p:nvPr/>
            </p:nvSpPr>
            <p:spPr>
              <a:xfrm>
                <a:off x="5465500" y="3180218"/>
                <a:ext cx="777777" cy="30777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r>
                  <a:rPr lang="az-Cyrl-AZ" sz="1400" dirty="0" smtClean="0"/>
                  <a:t>Ф</a:t>
                </a:r>
                <a:r>
                  <a:rPr lang="fr-FR" sz="1400" dirty="0" smtClean="0"/>
                  <a:t> = -20°</a:t>
                </a:r>
                <a:endParaRPr lang="en-US" sz="1400" dirty="0"/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 flipH="1" flipV="1">
                <a:off x="5575609" y="2828529"/>
                <a:ext cx="78058" cy="351689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03908" y="3951520"/>
              <a:ext cx="2846348" cy="337702"/>
            </a:xfrm>
            <a:prstGeom prst="rect">
              <a:avLst/>
            </a:prstGeom>
          </p:spPr>
        </p:pic>
      </p:grpSp>
      <p:pic>
        <p:nvPicPr>
          <p:cNvPr id="22" name="image16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57908" y="1432432"/>
            <a:ext cx="3091929" cy="1959807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Rectangle 22"/>
          <p:cNvSpPr/>
          <p:nvPr/>
        </p:nvSpPr>
        <p:spPr>
          <a:xfrm>
            <a:off x="304800" y="1156301"/>
            <a:ext cx="5867400" cy="4573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Before</a:t>
            </a: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experiment</a:t>
            </a: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:</a:t>
            </a:r>
          </a:p>
          <a:p>
            <a:pPr marL="626459" lvl="2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Calculator</a:t>
            </a: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to </a:t>
            </a: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determine</a:t>
            </a: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the </a:t>
            </a: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energy</a:t>
            </a: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gain for </a:t>
            </a: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each</a:t>
            </a: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cavity</a:t>
            </a:r>
            <a:endParaRPr lang="fr-FR" sz="1600" dirty="0" smtClean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083248" lvl="3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Amplitude</a:t>
            </a:r>
          </a:p>
          <a:p>
            <a:pPr marL="1083248" lvl="3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Phase </a:t>
            </a: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During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the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experiment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:</a:t>
            </a:r>
          </a:p>
          <a:p>
            <a:pPr marL="626459" lvl="2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Si detector at the end of the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linac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section</a:t>
            </a:r>
          </a:p>
          <a:p>
            <a:pPr marL="626459" lvl="2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Low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intensity</a:t>
            </a:r>
            <a:endParaRPr lang="fr-FR" sz="1600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626459" lvl="2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For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each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cavity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:</a:t>
            </a:r>
          </a:p>
          <a:p>
            <a:pPr marL="1083248" lvl="3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Determine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zero-crossing</a:t>
            </a:r>
            <a:endParaRPr lang="fr-FR" sz="1600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083248" lvl="3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Determine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phase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delay</a:t>
            </a:r>
            <a:endParaRPr lang="fr-FR" sz="1600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083248" lvl="3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Apply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phase </a:t>
            </a:r>
            <a:r>
              <a:rPr lang="fr-FR" sz="1600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delay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endParaRPr lang="fr-FR" sz="1969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Can </a:t>
            </a:r>
            <a:r>
              <a:rPr lang="fr-FR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take</a:t>
            </a:r>
            <a:r>
              <a:rPr lang="fr-FR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up to 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15 minutes per </a:t>
            </a:r>
            <a:r>
              <a:rPr lang="fr-FR" dirty="0" err="1">
                <a:solidFill>
                  <a:schemeClr val="accent3">
                    <a:lumMod val="50000"/>
                  </a:schemeClr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cavity</a:t>
            </a:r>
            <a:r>
              <a:rPr lang="fr-FR" dirty="0">
                <a:solidFill>
                  <a:schemeClr val="accent3">
                    <a:lumMod val="50000"/>
                  </a:schemeClr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endParaRPr lang="fr-FR" sz="1969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45467" y="3768983"/>
            <a:ext cx="1116812" cy="64633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900" dirty="0" smtClean="0"/>
              <a:t>S - </a:t>
            </a:r>
            <a:r>
              <a:rPr lang="fr-FR" sz="900" dirty="0" err="1" smtClean="0"/>
              <a:t>Synchronous</a:t>
            </a:r>
            <a:endParaRPr lang="fr-FR" sz="900" dirty="0" smtClean="0"/>
          </a:p>
          <a:p>
            <a:r>
              <a:rPr lang="fr-FR" sz="900" dirty="0" smtClean="0"/>
              <a:t>E - </a:t>
            </a:r>
            <a:r>
              <a:rPr lang="fr-FR" sz="900" dirty="0" err="1" smtClean="0"/>
              <a:t>Early</a:t>
            </a:r>
            <a:endParaRPr lang="fr-FR" sz="900" dirty="0" smtClean="0"/>
          </a:p>
          <a:p>
            <a:r>
              <a:rPr lang="fr-FR" sz="900" dirty="0" smtClean="0"/>
              <a:t>L - </a:t>
            </a:r>
            <a:r>
              <a:rPr lang="fr-FR" sz="900" dirty="0" err="1" smtClean="0"/>
              <a:t>Late</a:t>
            </a:r>
            <a:endParaRPr lang="fr-FR" sz="900" dirty="0" smtClean="0"/>
          </a:p>
          <a:p>
            <a:r>
              <a:rPr lang="fr-FR" sz="900" dirty="0" smtClean="0"/>
              <a:t>U - </a:t>
            </a:r>
            <a:r>
              <a:rPr lang="fr-FR" sz="900" dirty="0" err="1" smtClean="0"/>
              <a:t>Unstable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076444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</a:t>
            </a:r>
            <a:r>
              <a:rPr lang="en-US" dirty="0" err="1" smtClean="0"/>
              <a:t>Linac</a:t>
            </a:r>
            <a:r>
              <a:rPr lang="en-US" dirty="0" smtClean="0"/>
              <a:t> phasing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76200" y="1165054"/>
            <a:ext cx="6858000" cy="3261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969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Optimization</a:t>
            </a:r>
            <a:r>
              <a:rPr lang="fr-FR" sz="1969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of </a:t>
            </a:r>
            <a:r>
              <a:rPr lang="fr-FR" sz="1969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phasing</a:t>
            </a:r>
            <a:r>
              <a:rPr lang="fr-FR" sz="1969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:</a:t>
            </a:r>
          </a:p>
          <a:p>
            <a:pPr marL="626459" lvl="2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Rely</a:t>
            </a:r>
            <a:r>
              <a:rPr lang="fr-FR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on </a:t>
            </a:r>
            <a:r>
              <a:rPr lang="fr-FR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theoretical</a:t>
            </a:r>
            <a:r>
              <a:rPr lang="fr-FR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fr-FR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modeling</a:t>
            </a:r>
            <a:endParaRPr lang="fr-FR" dirty="0" smtClean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626459" lvl="2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u="sng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Optimize</a:t>
            </a:r>
            <a:r>
              <a:rPr lang="fr-FR" u="sng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the </a:t>
            </a:r>
            <a:r>
              <a:rPr lang="fr-FR" u="sng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procedure</a:t>
            </a:r>
            <a:r>
              <a:rPr lang="fr-FR" u="sng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in </a:t>
            </a:r>
            <a:r>
              <a:rPr lang="fr-FR" u="sng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place (</a:t>
            </a:r>
            <a:r>
              <a:rPr lang="fr-FR" u="sng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ongoing</a:t>
            </a:r>
            <a:r>
              <a:rPr lang="fr-FR" u="sng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)</a:t>
            </a: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endParaRPr lang="fr-FR" sz="1969" u="sng" dirty="0" smtClean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endParaRPr lang="fr-FR" sz="1969" u="sng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endParaRPr lang="fr-FR" sz="1969" u="sng" dirty="0" smtClean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endParaRPr lang="fr-FR" sz="1969" u="sng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endParaRPr lang="fr-FR" sz="1969" u="sng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4" name="Content Placeholder 3"/>
          <p:cNvSpPr>
            <a:spLocks noGrp="1"/>
          </p:cNvSpPr>
          <p:nvPr>
            <p:ph idx="1"/>
          </p:nvPr>
        </p:nvSpPr>
        <p:spPr>
          <a:xfrm>
            <a:off x="990600" y="2590800"/>
            <a:ext cx="3733800" cy="25505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fr-FR" sz="1200" b="1" dirty="0" smtClean="0"/>
          </a:p>
          <a:p>
            <a:r>
              <a:rPr lang="fr-FR" sz="1200" b="1" dirty="0" err="1" smtClean="0"/>
              <a:t>Cavities</a:t>
            </a:r>
            <a:r>
              <a:rPr lang="fr-FR" sz="1200" b="1" dirty="0" smtClean="0"/>
              <a:t> </a:t>
            </a:r>
            <a:r>
              <a:rPr lang="fr-FR" sz="1200" b="1" dirty="0"/>
              <a:t>off</a:t>
            </a:r>
          </a:p>
          <a:p>
            <a:r>
              <a:rPr lang="fr-FR" sz="1200" b="1" dirty="0" err="1"/>
              <a:t>Beam</a:t>
            </a:r>
            <a:r>
              <a:rPr lang="fr-FR" sz="1200" b="1" dirty="0"/>
              <a:t> on Si detector </a:t>
            </a:r>
          </a:p>
          <a:p>
            <a:pPr lvl="1"/>
            <a:r>
              <a:rPr lang="fr-FR" sz="1200" dirty="0" err="1"/>
              <a:t>Obtain</a:t>
            </a:r>
            <a:r>
              <a:rPr lang="fr-FR" sz="1200" dirty="0"/>
              <a:t> </a:t>
            </a:r>
            <a:r>
              <a:rPr lang="fr-FR" sz="1200" dirty="0" err="1"/>
              <a:t>mean</a:t>
            </a:r>
            <a:r>
              <a:rPr lang="fr-FR" sz="1200" dirty="0"/>
              <a:t> value of distribution</a:t>
            </a:r>
          </a:p>
          <a:p>
            <a:r>
              <a:rPr lang="fr-FR" sz="1200" b="1" dirty="0" err="1"/>
              <a:t>Turn</a:t>
            </a:r>
            <a:r>
              <a:rPr lang="fr-FR" sz="1200" b="1" dirty="0"/>
              <a:t> on </a:t>
            </a:r>
            <a:r>
              <a:rPr lang="fr-FR" sz="1200" b="1" dirty="0" err="1"/>
              <a:t>cavity</a:t>
            </a:r>
            <a:r>
              <a:rPr lang="fr-FR" sz="1200" b="1" dirty="0"/>
              <a:t> (</a:t>
            </a:r>
            <a:r>
              <a:rPr lang="fr-FR" sz="1200" b="1" dirty="0" err="1"/>
              <a:t>low</a:t>
            </a:r>
            <a:r>
              <a:rPr lang="fr-FR" sz="1200" b="1" dirty="0"/>
              <a:t> amplitude)</a:t>
            </a:r>
          </a:p>
          <a:p>
            <a:r>
              <a:rPr lang="fr-FR" sz="1200" b="1" dirty="0"/>
              <a:t>Change the </a:t>
            </a:r>
            <a:r>
              <a:rPr lang="fr-FR" sz="1200" b="1" dirty="0" err="1"/>
              <a:t>cavity</a:t>
            </a:r>
            <a:r>
              <a:rPr lang="fr-FR" sz="1200" b="1" dirty="0"/>
              <a:t> phase (</a:t>
            </a:r>
            <a:r>
              <a:rPr lang="fr-FR" sz="1200" b="1" dirty="0" err="1"/>
              <a:t>delay</a:t>
            </a:r>
            <a:r>
              <a:rPr lang="fr-FR" sz="1200" b="1" dirty="0"/>
              <a:t>)</a:t>
            </a:r>
          </a:p>
          <a:p>
            <a:pPr lvl="1"/>
            <a:r>
              <a:rPr lang="fr-FR" sz="1200" dirty="0"/>
              <a:t>Check </a:t>
            </a:r>
            <a:r>
              <a:rPr lang="fr-FR" sz="1200" dirty="0" err="1"/>
              <a:t>where</a:t>
            </a:r>
            <a:r>
              <a:rPr lang="fr-FR" sz="1200" dirty="0"/>
              <a:t> </a:t>
            </a:r>
            <a:r>
              <a:rPr lang="fr-FR" sz="1200" dirty="0" err="1"/>
              <a:t>is</a:t>
            </a:r>
            <a:r>
              <a:rPr lang="fr-FR" sz="1200" dirty="0"/>
              <a:t> the </a:t>
            </a:r>
            <a:r>
              <a:rPr lang="fr-FR" sz="1200" dirty="0" err="1"/>
              <a:t>peak</a:t>
            </a:r>
            <a:endParaRPr lang="fr-FR" sz="1200" dirty="0"/>
          </a:p>
          <a:p>
            <a:pPr lvl="1"/>
            <a:r>
              <a:rPr lang="fr-FR" sz="1200" dirty="0" smtClean="0"/>
              <a:t>Change </a:t>
            </a:r>
            <a:r>
              <a:rPr lang="fr-FR" sz="1200" dirty="0"/>
              <a:t>phase </a:t>
            </a:r>
            <a:r>
              <a:rPr lang="fr-FR" sz="1200" dirty="0" err="1"/>
              <a:t>until</a:t>
            </a:r>
            <a:r>
              <a:rPr lang="fr-FR" sz="1200" dirty="0"/>
              <a:t> phase </a:t>
            </a:r>
            <a:r>
              <a:rPr lang="fr-FR" sz="1200" dirty="0" err="1"/>
              <a:t>crossing</a:t>
            </a:r>
            <a:r>
              <a:rPr lang="fr-FR" sz="1200" dirty="0"/>
              <a:t> </a:t>
            </a:r>
            <a:r>
              <a:rPr lang="fr-FR" sz="1200" dirty="0" err="1"/>
              <a:t>is</a:t>
            </a:r>
            <a:r>
              <a:rPr lang="fr-FR" sz="1200" dirty="0"/>
              <a:t> </a:t>
            </a:r>
            <a:r>
              <a:rPr lang="fr-FR" sz="1200" dirty="0" err="1"/>
              <a:t>reached</a:t>
            </a:r>
            <a:endParaRPr lang="fr-FR" sz="1200" dirty="0"/>
          </a:p>
          <a:p>
            <a:pPr lvl="1"/>
            <a:r>
              <a:rPr lang="fr-FR" sz="1200" dirty="0"/>
              <a:t>+90° -  </a:t>
            </a:r>
            <a:r>
              <a:rPr lang="fr-FR" sz="1200" dirty="0" err="1"/>
              <a:t>fixed</a:t>
            </a:r>
            <a:r>
              <a:rPr lang="fr-FR" sz="1200" dirty="0"/>
              <a:t> </a:t>
            </a:r>
            <a:r>
              <a:rPr lang="fr-FR" sz="1200" dirty="0" err="1"/>
              <a:t>delay</a:t>
            </a:r>
            <a:r>
              <a:rPr lang="fr-FR" sz="1200" dirty="0"/>
              <a:t> -&gt;</a:t>
            </a:r>
            <a:r>
              <a:rPr lang="fr-FR" sz="1200" dirty="0" err="1"/>
              <a:t>Synchronous</a:t>
            </a:r>
            <a:r>
              <a:rPr lang="fr-FR" sz="1200" dirty="0"/>
              <a:t> phase</a:t>
            </a:r>
          </a:p>
          <a:p>
            <a:pPr lvl="1"/>
            <a:r>
              <a:rPr lang="fr-FR" sz="1200" dirty="0"/>
              <a:t>If </a:t>
            </a:r>
            <a:r>
              <a:rPr lang="fr-FR" sz="1200" dirty="0" err="1"/>
              <a:t>beam</a:t>
            </a:r>
            <a:r>
              <a:rPr lang="fr-FR" sz="1200" dirty="0"/>
              <a:t> </a:t>
            </a:r>
            <a:r>
              <a:rPr lang="fr-FR" sz="1200" dirty="0" err="1"/>
              <a:t>lost</a:t>
            </a:r>
            <a:r>
              <a:rPr lang="fr-FR" sz="1200" dirty="0"/>
              <a:t>, tune </a:t>
            </a:r>
            <a:endParaRPr lang="en-US" sz="1200" dirty="0"/>
          </a:p>
        </p:txBody>
      </p:sp>
      <p:sp>
        <p:nvSpPr>
          <p:cNvPr id="17" name="Curved Right Arrow 16"/>
          <p:cNvSpPr/>
          <p:nvPr/>
        </p:nvSpPr>
        <p:spPr>
          <a:xfrm rot="10217550" flipH="1">
            <a:off x="292291" y="3578530"/>
            <a:ext cx="475059" cy="1315398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87159" y="3179714"/>
            <a:ext cx="3832687" cy="686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Goal: have </a:t>
            </a:r>
            <a:r>
              <a:rPr lang="fr-FR" dirty="0" err="1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it</a:t>
            </a:r>
            <a:r>
              <a:rPr lang="fr-FR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in the control system</a:t>
            </a:r>
          </a:p>
          <a:p>
            <a:pPr marL="626459" lvl="2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Identifying</a:t>
            </a:r>
            <a:r>
              <a:rPr lang="fr-FR" sz="1600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r>
              <a:rPr lang="fr-FR" sz="1600" dirty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the key </a:t>
            </a:r>
            <a:r>
              <a:rPr lang="fr-FR" sz="1600" dirty="0" err="1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steps</a:t>
            </a:r>
            <a:endParaRPr lang="fr-FR" sz="1600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888"/>
          <a:stretch/>
        </p:blipFill>
        <p:spPr>
          <a:xfrm>
            <a:off x="5236740" y="4188184"/>
            <a:ext cx="3763053" cy="152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97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/>
            <a:r>
              <a:rPr lang="en-US" dirty="0" err="1" smtClean="0"/>
              <a:t>ReA</a:t>
            </a:r>
            <a:r>
              <a:rPr lang="en-US" dirty="0" smtClean="0"/>
              <a:t> – Documentation &amp; </a:t>
            </a:r>
            <a:r>
              <a:rPr lang="fr-FR" dirty="0" err="1"/>
              <a:t>After</a:t>
            </a:r>
            <a:r>
              <a:rPr lang="fr-FR" dirty="0"/>
              <a:t> Action </a:t>
            </a:r>
            <a:r>
              <a:rPr lang="fr-FR" dirty="0" err="1"/>
              <a:t>Review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067100"/>
            <a:ext cx="5105400" cy="5027414"/>
          </a:xfrm>
        </p:spPr>
        <p:txBody>
          <a:bodyPr/>
          <a:lstStyle/>
          <a:p>
            <a:pPr marL="0" indent="0" algn="ctr">
              <a:buNone/>
            </a:pPr>
            <a:r>
              <a:rPr lang="fr-FR" b="1" dirty="0" err="1" smtClean="0"/>
              <a:t>We</a:t>
            </a:r>
            <a:r>
              <a:rPr lang="fr-FR" b="1" dirty="0" smtClean="0"/>
              <a:t> </a:t>
            </a:r>
            <a:r>
              <a:rPr lang="fr-FR" b="1" dirty="0" err="1" smtClean="0"/>
              <a:t>learn</a:t>
            </a:r>
            <a:r>
              <a:rPr lang="fr-FR" b="1" dirty="0" smtClean="0"/>
              <a:t> </a:t>
            </a:r>
            <a:r>
              <a:rPr lang="fr-FR" b="1" dirty="0" err="1" smtClean="0"/>
              <a:t>from</a:t>
            </a:r>
            <a:r>
              <a:rPr lang="fr-FR" b="1" dirty="0" smtClean="0"/>
              <a:t> </a:t>
            </a:r>
            <a:r>
              <a:rPr lang="fr-FR" b="1" dirty="0" err="1" smtClean="0"/>
              <a:t>experience</a:t>
            </a:r>
            <a:endParaRPr lang="fr-FR" b="1" dirty="0" smtClean="0"/>
          </a:p>
          <a:p>
            <a:r>
              <a:rPr lang="fr-FR" dirty="0" smtClean="0"/>
              <a:t>Documentation:</a:t>
            </a:r>
          </a:p>
          <a:p>
            <a:pPr lvl="1"/>
            <a:endParaRPr lang="fr-FR" b="1" dirty="0" smtClean="0"/>
          </a:p>
          <a:p>
            <a:pPr lvl="1"/>
            <a:r>
              <a:rPr lang="fr-FR" b="1" dirty="0" err="1" smtClean="0"/>
              <a:t>Hourlog</a:t>
            </a:r>
            <a:r>
              <a:rPr lang="fr-FR" dirty="0" smtClean="0"/>
              <a:t> </a:t>
            </a:r>
            <a:r>
              <a:rPr lang="fr-FR" dirty="0"/>
              <a:t>– </a:t>
            </a:r>
            <a:r>
              <a:rPr lang="fr-FR" dirty="0" err="1"/>
              <a:t>electronic</a:t>
            </a:r>
            <a:r>
              <a:rPr lang="fr-FR" dirty="0"/>
              <a:t> </a:t>
            </a:r>
            <a:r>
              <a:rPr lang="fr-FR" dirty="0" err="1"/>
              <a:t>logbook</a:t>
            </a:r>
            <a:r>
              <a:rPr lang="fr-FR" dirty="0"/>
              <a:t> for </a:t>
            </a:r>
            <a:r>
              <a:rPr lang="fr-FR" dirty="0" err="1"/>
              <a:t>operations</a:t>
            </a:r>
            <a:endParaRPr lang="fr-FR" dirty="0"/>
          </a:p>
          <a:p>
            <a:pPr lvl="1"/>
            <a:r>
              <a:rPr lang="fr-FR" b="1" dirty="0" smtClean="0"/>
              <a:t>Save-sets</a:t>
            </a:r>
          </a:p>
          <a:p>
            <a:pPr lvl="1"/>
            <a:r>
              <a:rPr lang="fr-FR" b="1" dirty="0" err="1" smtClean="0"/>
              <a:t>Experiment</a:t>
            </a:r>
            <a:r>
              <a:rPr lang="fr-FR" b="1" dirty="0" smtClean="0"/>
              <a:t> directory </a:t>
            </a:r>
            <a:r>
              <a:rPr lang="fr-FR" dirty="0" smtClean="0"/>
              <a:t>– all documents, </a:t>
            </a:r>
            <a:r>
              <a:rPr lang="fr-FR" dirty="0" err="1" smtClean="0"/>
              <a:t>viewer</a:t>
            </a:r>
            <a:r>
              <a:rPr lang="fr-FR" dirty="0" smtClean="0"/>
              <a:t> images, </a:t>
            </a:r>
            <a:r>
              <a:rPr lang="fr-FR" dirty="0" err="1" smtClean="0"/>
              <a:t>tuning</a:t>
            </a:r>
            <a:r>
              <a:rPr lang="fr-FR" dirty="0" smtClean="0"/>
              <a:t> checklists</a:t>
            </a:r>
          </a:p>
          <a:p>
            <a:pPr lvl="1"/>
            <a:r>
              <a:rPr lang="fr-FR" b="1" dirty="0" err="1" smtClean="0"/>
              <a:t>Experiment</a:t>
            </a:r>
            <a:r>
              <a:rPr lang="fr-FR" b="1" dirty="0" smtClean="0"/>
              <a:t> journal  </a:t>
            </a:r>
            <a:r>
              <a:rPr lang="fr-FR" dirty="0" smtClean="0"/>
              <a:t>- notes on key points of </a:t>
            </a:r>
            <a:r>
              <a:rPr lang="fr-FR" dirty="0" err="1" smtClean="0"/>
              <a:t>experiment</a:t>
            </a:r>
            <a:r>
              <a:rPr lang="fr-FR" dirty="0" smtClean="0"/>
              <a:t> (</a:t>
            </a:r>
            <a:r>
              <a:rPr lang="fr-FR" dirty="0" err="1" smtClean="0"/>
              <a:t>unexpected</a:t>
            </a:r>
            <a:r>
              <a:rPr lang="fr-FR" dirty="0" smtClean="0"/>
              <a:t> contaminants, </a:t>
            </a:r>
            <a:r>
              <a:rPr lang="fr-FR" dirty="0" err="1" smtClean="0"/>
              <a:t>preparation</a:t>
            </a:r>
            <a:r>
              <a:rPr lang="fr-FR" dirty="0" smtClean="0"/>
              <a:t>, </a:t>
            </a:r>
            <a:r>
              <a:rPr lang="fr-FR" dirty="0" err="1" smtClean="0"/>
              <a:t>beam</a:t>
            </a:r>
            <a:r>
              <a:rPr lang="fr-FR" dirty="0" smtClean="0"/>
              <a:t> </a:t>
            </a:r>
            <a:r>
              <a:rPr lang="fr-FR" dirty="0" err="1" smtClean="0"/>
              <a:t>measurements</a:t>
            </a:r>
            <a:r>
              <a:rPr lang="fr-FR" dirty="0" smtClean="0"/>
              <a:t>) </a:t>
            </a:r>
          </a:p>
          <a:p>
            <a:pPr lvl="1"/>
            <a:endParaRPr lang="fr-FR" dirty="0"/>
          </a:p>
          <a:p>
            <a:pPr lvl="1"/>
            <a:r>
              <a:rPr lang="fr-FR" b="1" dirty="0" smtClean="0"/>
              <a:t>Setup journal </a:t>
            </a:r>
            <a:r>
              <a:rPr lang="fr-FR" dirty="0" smtClean="0"/>
              <a:t>– notes on </a:t>
            </a:r>
            <a:r>
              <a:rPr lang="fr-FR" dirty="0" err="1" smtClean="0"/>
              <a:t>details</a:t>
            </a:r>
            <a:r>
              <a:rPr lang="fr-FR" dirty="0" smtClean="0"/>
              <a:t> of </a:t>
            </a:r>
            <a:r>
              <a:rPr lang="fr-FR" dirty="0" err="1" smtClean="0"/>
              <a:t>particular</a:t>
            </a:r>
            <a:r>
              <a:rPr lang="fr-FR" dirty="0" smtClean="0"/>
              <a:t> setups as </a:t>
            </a:r>
            <a:r>
              <a:rPr lang="fr-FR" dirty="0" err="1" smtClean="0"/>
              <a:t>procedures</a:t>
            </a:r>
            <a:r>
              <a:rPr lang="fr-FR" dirty="0" smtClean="0"/>
              <a:t> to tune </a:t>
            </a:r>
            <a:r>
              <a:rPr lang="fr-FR" dirty="0" err="1" smtClean="0"/>
              <a:t>beam</a:t>
            </a:r>
            <a:r>
              <a:rPr lang="fr-FR" dirty="0" smtClean="0"/>
              <a:t> on </a:t>
            </a:r>
            <a:r>
              <a:rPr lang="fr-FR" dirty="0" err="1" smtClean="0"/>
              <a:t>target</a:t>
            </a:r>
            <a:endParaRPr lang="fr-FR" dirty="0" smtClean="0"/>
          </a:p>
          <a:p>
            <a:pPr lvl="1"/>
            <a:endParaRPr lang="fr-FR" dirty="0" smtClean="0"/>
          </a:p>
          <a:p>
            <a:r>
              <a:rPr lang="fr-FR" b="1" dirty="0" smtClean="0"/>
              <a:t>In </a:t>
            </a:r>
            <a:r>
              <a:rPr lang="fr-FR" b="1" dirty="0" err="1" smtClean="0"/>
              <a:t>development</a:t>
            </a:r>
            <a:r>
              <a:rPr lang="fr-FR" b="1" dirty="0" smtClean="0"/>
              <a:t>:</a:t>
            </a:r>
          </a:p>
          <a:p>
            <a:pPr lvl="2"/>
            <a:r>
              <a:rPr lang="fr-FR" sz="1600" dirty="0" err="1" smtClean="0"/>
              <a:t>Automatic</a:t>
            </a:r>
            <a:r>
              <a:rPr lang="fr-FR" sz="1600" dirty="0" smtClean="0"/>
              <a:t> report</a:t>
            </a:r>
          </a:p>
          <a:p>
            <a:pPr lvl="1"/>
            <a:endParaRPr lang="fr-FR" dirty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981200"/>
            <a:ext cx="3178137" cy="310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782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Documentation </a:t>
            </a:r>
            <a:r>
              <a:rPr lang="en-US" dirty="0"/>
              <a:t>&amp; </a:t>
            </a:r>
            <a:r>
              <a:rPr lang="fr-FR" dirty="0" err="1"/>
              <a:t>After</a:t>
            </a:r>
            <a:r>
              <a:rPr lang="fr-FR" dirty="0"/>
              <a:t> Action </a:t>
            </a:r>
            <a:r>
              <a:rPr lang="fr-FR" dirty="0" err="1"/>
              <a:t>Review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2774" lvl="1" indent="0">
              <a:buNone/>
            </a:pPr>
            <a:endParaRPr lang="fr-FR" sz="1800" b="1" dirty="0" smtClean="0"/>
          </a:p>
          <a:p>
            <a:pPr marL="282774" lvl="1" indent="0">
              <a:buNone/>
            </a:pPr>
            <a:r>
              <a:rPr lang="fr-FR" sz="1800" b="1" dirty="0" err="1" smtClean="0"/>
              <a:t>After</a:t>
            </a:r>
            <a:r>
              <a:rPr lang="fr-FR" sz="1800" b="1" dirty="0" smtClean="0"/>
              <a:t> Action </a:t>
            </a:r>
            <a:r>
              <a:rPr lang="fr-FR" sz="1800" b="1" dirty="0" err="1" smtClean="0"/>
              <a:t>Review</a:t>
            </a:r>
            <a:endParaRPr lang="fr-FR" sz="1800" b="1" dirty="0" smtClean="0"/>
          </a:p>
          <a:p>
            <a:pPr lvl="1"/>
            <a:endParaRPr lang="fr-FR" sz="1800" dirty="0"/>
          </a:p>
          <a:p>
            <a:pPr lvl="1"/>
            <a:r>
              <a:rPr lang="fr-FR" sz="1800" dirty="0"/>
              <a:t>H</a:t>
            </a:r>
            <a:r>
              <a:rPr lang="fr-FR" sz="1800" dirty="0" smtClean="0"/>
              <a:t>ow </a:t>
            </a:r>
            <a:r>
              <a:rPr lang="fr-FR" sz="1800" dirty="0" err="1" smtClean="0"/>
              <a:t>was</a:t>
            </a:r>
            <a:r>
              <a:rPr lang="fr-FR" sz="1800" dirty="0" smtClean="0"/>
              <a:t> the </a:t>
            </a:r>
            <a:r>
              <a:rPr lang="fr-FR" sz="1800" dirty="0" err="1" smtClean="0"/>
              <a:t>beam</a:t>
            </a:r>
            <a:r>
              <a:rPr lang="fr-FR" sz="1800" dirty="0" smtClean="0"/>
              <a:t> time ? </a:t>
            </a:r>
          </a:p>
          <a:p>
            <a:pPr lvl="2"/>
            <a:r>
              <a:rPr lang="fr-FR" sz="1600" dirty="0" smtClean="0"/>
              <a:t>Good actions and actions to </a:t>
            </a:r>
            <a:r>
              <a:rPr lang="fr-FR" sz="1600" dirty="0" err="1" smtClean="0"/>
              <a:t>be</a:t>
            </a:r>
            <a:r>
              <a:rPr lang="fr-FR" sz="1600" dirty="0" smtClean="0"/>
              <a:t> </a:t>
            </a:r>
            <a:r>
              <a:rPr lang="fr-FR" sz="1600" dirty="0" err="1" smtClean="0"/>
              <a:t>improved</a:t>
            </a:r>
            <a:endParaRPr lang="fr-FR" sz="1600" dirty="0"/>
          </a:p>
          <a:p>
            <a:pPr lvl="1"/>
            <a:endParaRPr lang="fr-FR" sz="1800" dirty="0" smtClean="0"/>
          </a:p>
          <a:p>
            <a:pPr lvl="1"/>
            <a:r>
              <a:rPr lang="fr-FR" sz="1800" b="1" dirty="0" smtClean="0"/>
              <a:t>Topics:</a:t>
            </a:r>
            <a:endParaRPr lang="fr-FR" sz="1800" b="1" dirty="0"/>
          </a:p>
          <a:p>
            <a:pPr lvl="2"/>
            <a:endParaRPr lang="fr-FR" sz="1400" dirty="0" smtClean="0"/>
          </a:p>
          <a:p>
            <a:pPr lvl="2"/>
            <a:r>
              <a:rPr lang="fr-FR" sz="1400" dirty="0" err="1" smtClean="0"/>
              <a:t>Numbers</a:t>
            </a:r>
            <a:r>
              <a:rPr lang="fr-FR" sz="1400" dirty="0" smtClean="0"/>
              <a:t> - </a:t>
            </a:r>
            <a:r>
              <a:rPr lang="fr-FR" sz="1400" dirty="0" err="1" smtClean="0"/>
              <a:t>tuning</a:t>
            </a:r>
            <a:r>
              <a:rPr lang="fr-FR" sz="1400" dirty="0" smtClean="0"/>
              <a:t> </a:t>
            </a:r>
            <a:r>
              <a:rPr lang="fr-FR" sz="1400" dirty="0" err="1" smtClean="0"/>
              <a:t>hours</a:t>
            </a:r>
            <a:r>
              <a:rPr lang="fr-FR" sz="1400" dirty="0"/>
              <a:t> </a:t>
            </a:r>
            <a:r>
              <a:rPr lang="fr-FR" sz="1400" dirty="0" smtClean="0"/>
              <a:t>and </a:t>
            </a:r>
            <a:r>
              <a:rPr lang="fr-FR" sz="1400" dirty="0" err="1" smtClean="0"/>
              <a:t>efficiencies</a:t>
            </a:r>
            <a:endParaRPr lang="fr-FR" sz="1400" dirty="0" smtClean="0"/>
          </a:p>
          <a:p>
            <a:pPr lvl="2"/>
            <a:endParaRPr lang="fr-FR" sz="1400" dirty="0" smtClean="0"/>
          </a:p>
          <a:p>
            <a:pPr lvl="2"/>
            <a:r>
              <a:rPr lang="fr-FR" sz="1400" dirty="0" err="1" smtClean="0"/>
              <a:t>Before</a:t>
            </a:r>
            <a:r>
              <a:rPr lang="fr-FR" sz="1400" dirty="0" smtClean="0"/>
              <a:t> </a:t>
            </a:r>
            <a:r>
              <a:rPr lang="fr-FR" sz="1400" dirty="0" err="1" smtClean="0"/>
              <a:t>experiment</a:t>
            </a:r>
            <a:r>
              <a:rPr lang="fr-FR" sz="1400" dirty="0" smtClean="0"/>
              <a:t> – </a:t>
            </a:r>
            <a:r>
              <a:rPr lang="fr-FR" sz="1400" dirty="0" err="1" smtClean="0"/>
              <a:t>cables</a:t>
            </a:r>
            <a:r>
              <a:rPr lang="fr-FR" sz="1400" dirty="0" smtClean="0"/>
              <a:t>, </a:t>
            </a:r>
            <a:r>
              <a:rPr lang="fr-FR" sz="1400" dirty="0" err="1" smtClean="0"/>
              <a:t>set-up</a:t>
            </a:r>
            <a:r>
              <a:rPr lang="fr-FR" sz="1400" dirty="0" smtClean="0"/>
              <a:t> of diagnostics, meetings</a:t>
            </a:r>
            <a:endParaRPr lang="fr-FR" sz="913" dirty="0" smtClean="0"/>
          </a:p>
          <a:p>
            <a:pPr lvl="2"/>
            <a:endParaRPr lang="fr-FR" sz="1400" dirty="0" smtClean="0"/>
          </a:p>
          <a:p>
            <a:pPr lvl="2"/>
            <a:r>
              <a:rPr lang="fr-FR" sz="1400" dirty="0" err="1" smtClean="0"/>
              <a:t>During</a:t>
            </a:r>
            <a:r>
              <a:rPr lang="fr-FR" sz="1400" dirty="0" smtClean="0"/>
              <a:t> </a:t>
            </a:r>
            <a:r>
              <a:rPr lang="fr-FR" sz="1400" dirty="0" err="1" smtClean="0"/>
              <a:t>beam</a:t>
            </a:r>
            <a:r>
              <a:rPr lang="fr-FR" sz="1400" dirty="0" smtClean="0"/>
              <a:t> </a:t>
            </a:r>
            <a:r>
              <a:rPr lang="fr-FR" sz="1400" dirty="0" err="1" smtClean="0"/>
              <a:t>tuning</a:t>
            </a:r>
            <a:r>
              <a:rPr lang="fr-FR" sz="1400" dirty="0" smtClean="0"/>
              <a:t> – </a:t>
            </a:r>
            <a:r>
              <a:rPr lang="fr-FR" sz="1400" dirty="0" err="1" smtClean="0"/>
              <a:t>procedures</a:t>
            </a:r>
            <a:r>
              <a:rPr lang="fr-FR" sz="1400" dirty="0" smtClean="0"/>
              <a:t>, </a:t>
            </a:r>
            <a:r>
              <a:rPr lang="fr-FR" sz="1400" dirty="0" err="1" smtClean="0"/>
              <a:t>measurements</a:t>
            </a:r>
            <a:r>
              <a:rPr lang="fr-FR" sz="1400" dirty="0" smtClean="0"/>
              <a:t> </a:t>
            </a:r>
            <a:r>
              <a:rPr lang="fr-FR" sz="1400" dirty="0" err="1" smtClean="0"/>
              <a:t>done</a:t>
            </a:r>
            <a:endParaRPr lang="fr-FR" sz="1400" dirty="0" smtClean="0"/>
          </a:p>
          <a:p>
            <a:pPr lvl="2"/>
            <a:endParaRPr lang="fr-FR" sz="1400" dirty="0" smtClean="0"/>
          </a:p>
          <a:p>
            <a:pPr lvl="2"/>
            <a:r>
              <a:rPr lang="fr-FR" sz="1400" dirty="0" err="1" smtClean="0"/>
              <a:t>During</a:t>
            </a:r>
            <a:r>
              <a:rPr lang="fr-FR" sz="1400" dirty="0" smtClean="0"/>
              <a:t> </a:t>
            </a:r>
            <a:r>
              <a:rPr lang="fr-FR" sz="1400" dirty="0" err="1" smtClean="0"/>
              <a:t>experiment</a:t>
            </a:r>
            <a:r>
              <a:rPr lang="fr-FR" sz="1400" dirty="0" smtClean="0"/>
              <a:t> – </a:t>
            </a:r>
            <a:r>
              <a:rPr lang="fr-FR" sz="1400" dirty="0" err="1" smtClean="0"/>
              <a:t>requests</a:t>
            </a:r>
            <a:r>
              <a:rPr lang="fr-FR" sz="1400" dirty="0" smtClean="0"/>
              <a:t> </a:t>
            </a:r>
            <a:r>
              <a:rPr lang="fr-FR" sz="1400" dirty="0" err="1" smtClean="0"/>
              <a:t>from</a:t>
            </a:r>
            <a:r>
              <a:rPr lang="fr-FR" sz="1400" dirty="0" smtClean="0"/>
              <a:t> </a:t>
            </a:r>
            <a:r>
              <a:rPr lang="fr-FR" sz="1400" dirty="0" err="1" smtClean="0"/>
              <a:t>users</a:t>
            </a:r>
            <a:r>
              <a:rPr lang="fr-FR" sz="1400" dirty="0" smtClean="0"/>
              <a:t>, </a:t>
            </a:r>
            <a:r>
              <a:rPr lang="fr-FR" sz="1400" dirty="0" err="1" smtClean="0"/>
              <a:t>measurements</a:t>
            </a:r>
            <a:endParaRPr lang="fr-FR" sz="1400" dirty="0" smtClean="0"/>
          </a:p>
          <a:p>
            <a:pPr lvl="2"/>
            <a:endParaRPr lang="fr-FR" sz="1400" dirty="0"/>
          </a:p>
          <a:p>
            <a:pPr lvl="2"/>
            <a:endParaRPr lang="fr-FR" sz="1400" dirty="0" smtClean="0"/>
          </a:p>
          <a:p>
            <a:pPr marL="565547" lvl="2" indent="0">
              <a:buNone/>
            </a:pPr>
            <a:endParaRPr lang="fr-FR" sz="1400" dirty="0"/>
          </a:p>
          <a:p>
            <a:pPr lvl="2"/>
            <a:endParaRPr lang="fr-FR" sz="1400" dirty="0" smtClean="0"/>
          </a:p>
          <a:p>
            <a:pPr lvl="1"/>
            <a:endParaRPr lang="fr-FR" sz="1194" dirty="0" smtClean="0"/>
          </a:p>
          <a:p>
            <a:pPr lvl="2"/>
            <a:endParaRPr lang="fr-FR" sz="1400" dirty="0" smtClean="0"/>
          </a:p>
          <a:p>
            <a:pPr lvl="2"/>
            <a:endParaRPr lang="fr-FR" sz="1400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5300" y="3844258"/>
            <a:ext cx="2418729" cy="17945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060" y="1828799"/>
            <a:ext cx="2433969" cy="1829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021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– </a:t>
            </a:r>
            <a:r>
              <a:rPr lang="fr-FR" dirty="0" err="1" smtClean="0"/>
              <a:t>Beam</a:t>
            </a:r>
            <a:r>
              <a:rPr lang="fr-FR" dirty="0" smtClean="0"/>
              <a:t> </a:t>
            </a:r>
            <a:r>
              <a:rPr lang="fr-FR" dirty="0" err="1" smtClean="0"/>
              <a:t>delivery</a:t>
            </a:r>
            <a:r>
              <a:rPr lang="fr-FR" dirty="0" smtClean="0"/>
              <a:t> &amp; </a:t>
            </a:r>
            <a:r>
              <a:rPr lang="fr-FR" dirty="0" err="1" smtClean="0"/>
              <a:t>COViD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fr-FR" sz="1400" dirty="0" smtClean="0"/>
          </a:p>
          <a:p>
            <a:pPr lvl="2"/>
            <a:r>
              <a:rPr lang="fr-FR" sz="1400" dirty="0" err="1" smtClean="0"/>
              <a:t>Currently</a:t>
            </a:r>
            <a:r>
              <a:rPr lang="fr-FR" sz="1400" dirty="0" smtClean="0"/>
              <a:t> </a:t>
            </a:r>
            <a:r>
              <a:rPr lang="fr-FR" sz="1400" dirty="0" err="1" smtClean="0"/>
              <a:t>we</a:t>
            </a:r>
            <a:r>
              <a:rPr lang="fr-FR" sz="1400" dirty="0" smtClean="0"/>
              <a:t> are operating </a:t>
            </a:r>
            <a:r>
              <a:rPr lang="fr-FR" sz="1400" dirty="0" err="1" smtClean="0"/>
              <a:t>from</a:t>
            </a:r>
            <a:r>
              <a:rPr lang="fr-FR" sz="1400" dirty="0" smtClean="0"/>
              <a:t> home</a:t>
            </a:r>
            <a:endParaRPr lang="fr-FR" sz="1400" dirty="0"/>
          </a:p>
          <a:p>
            <a:pPr lvl="2"/>
            <a:endParaRPr lang="fr-FR" sz="1400" dirty="0" smtClean="0"/>
          </a:p>
          <a:p>
            <a:pPr marL="565547" lvl="2" indent="0">
              <a:buNone/>
            </a:pPr>
            <a:endParaRPr lang="fr-FR" sz="1400" dirty="0"/>
          </a:p>
          <a:p>
            <a:pPr lvl="2"/>
            <a:endParaRPr lang="fr-FR" sz="1400" dirty="0" smtClean="0"/>
          </a:p>
          <a:p>
            <a:pPr lvl="1"/>
            <a:endParaRPr lang="fr-FR" sz="1194" dirty="0" smtClean="0"/>
          </a:p>
          <a:p>
            <a:pPr lvl="2"/>
            <a:endParaRPr lang="fr-FR" sz="1400" dirty="0" smtClean="0"/>
          </a:p>
          <a:p>
            <a:pPr lvl="2"/>
            <a:endParaRPr lang="fr-FR" sz="1400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676400"/>
            <a:ext cx="8364599" cy="4189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Summary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</a:t>
            </a:r>
            <a:r>
              <a:rPr lang="en-US" dirty="0"/>
              <a:t>accelerates rare isotope beams successfully producing science since </a:t>
            </a:r>
            <a:r>
              <a:rPr lang="en-US" dirty="0" smtClean="0"/>
              <a:t>2015. It provides beams from 300 </a:t>
            </a:r>
            <a:r>
              <a:rPr lang="en-US" dirty="0" err="1" smtClean="0"/>
              <a:t>keV</a:t>
            </a:r>
            <a:r>
              <a:rPr lang="en-US" dirty="0" smtClean="0"/>
              <a:t>/u up to 6 MeV/u</a:t>
            </a:r>
            <a:endParaRPr lang="en-US" dirty="0"/>
          </a:p>
          <a:p>
            <a:endParaRPr lang="fr-FR" dirty="0" smtClean="0"/>
          </a:p>
          <a:p>
            <a:r>
              <a:rPr lang="fr-FR" dirty="0" smtClean="0"/>
              <a:t>It </a:t>
            </a:r>
            <a:r>
              <a:rPr lang="fr-FR" dirty="0" err="1" smtClean="0"/>
              <a:t>works</a:t>
            </a:r>
            <a:r>
              <a:rPr lang="fr-FR" dirty="0" smtClean="0"/>
              <a:t> in stand-</a:t>
            </a:r>
            <a:r>
              <a:rPr lang="fr-FR" dirty="0" err="1" smtClean="0"/>
              <a:t>alone</a:t>
            </a:r>
            <a:r>
              <a:rPr lang="fr-FR" dirty="0" smtClean="0"/>
              <a:t> mode or </a:t>
            </a:r>
            <a:r>
              <a:rPr lang="fr-FR" dirty="0" err="1" smtClean="0"/>
              <a:t>receives</a:t>
            </a:r>
            <a:r>
              <a:rPr lang="fr-FR" dirty="0" smtClean="0"/>
              <a:t> rare isotopes </a:t>
            </a:r>
            <a:r>
              <a:rPr lang="fr-FR" dirty="0" err="1" smtClean="0"/>
              <a:t>from</a:t>
            </a:r>
            <a:r>
              <a:rPr lang="fr-FR" dirty="0" smtClean="0"/>
              <a:t> high </a:t>
            </a:r>
            <a:r>
              <a:rPr lang="fr-FR" dirty="0" err="1" smtClean="0"/>
              <a:t>energy</a:t>
            </a:r>
            <a:r>
              <a:rPr lang="fr-FR" dirty="0" smtClean="0"/>
              <a:t> line</a:t>
            </a:r>
            <a:endParaRPr lang="en-US" dirty="0" smtClean="0"/>
          </a:p>
          <a:p>
            <a:endParaRPr lang="fr-FR" dirty="0" smtClean="0"/>
          </a:p>
          <a:p>
            <a:r>
              <a:rPr lang="en-US" dirty="0"/>
              <a:t>Optimization and upgrades are </a:t>
            </a:r>
            <a:r>
              <a:rPr lang="en-US" dirty="0" smtClean="0"/>
              <a:t>ongoing.</a:t>
            </a:r>
          </a:p>
          <a:p>
            <a:r>
              <a:rPr lang="en-US" dirty="0" smtClean="0"/>
              <a:t>ReA6 commission foreseen in March 2021&lt;</a:t>
            </a:r>
          </a:p>
          <a:p>
            <a:endParaRPr lang="en-US" dirty="0" smtClean="0"/>
          </a:p>
          <a:p>
            <a:r>
              <a:rPr lang="en-US" dirty="0" smtClean="0"/>
              <a:t>Selection of the </a:t>
            </a:r>
            <a:r>
              <a:rPr lang="en-US" b="1" dirty="0" smtClean="0"/>
              <a:t>charge state has a great impact on the efficiency, contaminants and beam energy</a:t>
            </a:r>
          </a:p>
          <a:p>
            <a:endParaRPr lang="fr-FR" dirty="0" smtClean="0"/>
          </a:p>
          <a:p>
            <a:r>
              <a:rPr lang="fr-FR" dirty="0" err="1" smtClean="0"/>
              <a:t>Beam</a:t>
            </a:r>
            <a:r>
              <a:rPr lang="fr-FR" dirty="0" smtClean="0"/>
              <a:t> </a:t>
            </a:r>
            <a:r>
              <a:rPr lang="fr-FR" dirty="0" err="1" smtClean="0"/>
              <a:t>delivery</a:t>
            </a:r>
            <a:r>
              <a:rPr lang="fr-FR" dirty="0" smtClean="0"/>
              <a:t> </a:t>
            </a:r>
            <a:r>
              <a:rPr lang="fr-FR" dirty="0" err="1" smtClean="0"/>
              <a:t>process</a:t>
            </a:r>
            <a:r>
              <a:rPr lang="fr-FR" dirty="0" smtClean="0"/>
              <a:t> </a:t>
            </a:r>
            <a:r>
              <a:rPr lang="fr-FR" dirty="0" err="1" smtClean="0"/>
              <a:t>behind</a:t>
            </a:r>
            <a:r>
              <a:rPr lang="fr-FR" dirty="0" smtClean="0"/>
              <a:t> the </a:t>
            </a:r>
            <a:r>
              <a:rPr lang="fr-FR" dirty="0" err="1" smtClean="0"/>
              <a:t>scenes</a:t>
            </a:r>
            <a:r>
              <a:rPr lang="fr-FR" dirty="0" smtClean="0"/>
              <a:t> and </a:t>
            </a:r>
            <a:r>
              <a:rPr lang="fr-FR" dirty="0" err="1" smtClean="0"/>
              <a:t>operation</a:t>
            </a:r>
            <a:r>
              <a:rPr lang="fr-FR" dirty="0" smtClean="0"/>
              <a:t> </a:t>
            </a:r>
            <a:r>
              <a:rPr lang="fr-FR" dirty="0" err="1" smtClean="0"/>
              <a:t>from</a:t>
            </a:r>
            <a:r>
              <a:rPr lang="fr-FR" dirty="0" smtClean="0"/>
              <a:t> home.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92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705100" y="2514600"/>
            <a:ext cx="3733800" cy="2057400"/>
          </a:xfrm>
        </p:spPr>
        <p:txBody>
          <a:bodyPr/>
          <a:lstStyle/>
          <a:p>
            <a:pPr marL="0" indent="0" algn="ctr">
              <a:buNone/>
            </a:pPr>
            <a:r>
              <a:rPr lang="fr-FR" dirty="0" err="1" smtClean="0"/>
              <a:t>Special</a:t>
            </a:r>
            <a:r>
              <a:rPr lang="fr-FR" dirty="0" smtClean="0"/>
              <a:t> </a:t>
            </a:r>
            <a:r>
              <a:rPr lang="fr-FR" dirty="0" err="1" smtClean="0"/>
              <a:t>thanks</a:t>
            </a:r>
            <a:r>
              <a:rPr lang="fr-FR" dirty="0" smtClean="0"/>
              <a:t> to the </a:t>
            </a:r>
            <a:r>
              <a:rPr lang="fr-FR" dirty="0" err="1" smtClean="0"/>
              <a:t>ReA</a:t>
            </a:r>
            <a:r>
              <a:rPr lang="fr-FR" dirty="0" smtClean="0"/>
              <a:t> group</a:t>
            </a:r>
          </a:p>
          <a:p>
            <a:pPr marL="0" indent="0" algn="ctr">
              <a:buNone/>
            </a:pPr>
            <a:endParaRPr lang="fr-FR" dirty="0" smtClean="0"/>
          </a:p>
          <a:p>
            <a:pPr marL="282774" lvl="1" indent="0" algn="ctr">
              <a:buNone/>
            </a:pPr>
            <a:r>
              <a:rPr lang="fr-FR" dirty="0" smtClean="0"/>
              <a:t>Antonio Villari</a:t>
            </a:r>
          </a:p>
          <a:p>
            <a:pPr marL="282774" lvl="1" indent="0" algn="ctr">
              <a:buNone/>
            </a:pPr>
            <a:r>
              <a:rPr lang="fr-FR" dirty="0" smtClean="0"/>
              <a:t>Daniel Crisp</a:t>
            </a:r>
          </a:p>
          <a:p>
            <a:pPr marL="282774" lvl="1" indent="0" algn="ctr">
              <a:buNone/>
            </a:pPr>
            <a:r>
              <a:rPr lang="fr-FR" dirty="0" smtClean="0"/>
              <a:t>Alain Lapierre</a:t>
            </a:r>
          </a:p>
          <a:p>
            <a:pPr marL="282774" lvl="1" indent="0" algn="ctr">
              <a:buNone/>
            </a:pPr>
            <a:r>
              <a:rPr lang="fr-FR" dirty="0" smtClean="0"/>
              <a:t>Samuel Nash</a:t>
            </a:r>
          </a:p>
          <a:p>
            <a:pPr marL="282774" lvl="1" indent="0" algn="ctr">
              <a:buNone/>
            </a:pPr>
            <a:r>
              <a:rPr lang="fr-FR" dirty="0" smtClean="0"/>
              <a:t>Hyock-Jun 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2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Facility for Rare Isotope Beams (FRIB)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>
          <a:xfrm>
            <a:off x="-2029" y="1066800"/>
            <a:ext cx="6021829" cy="4898852"/>
            <a:chOff x="1285877" y="1145271"/>
            <a:chExt cx="6654692" cy="5413696"/>
          </a:xfrm>
        </p:grpSpPr>
        <p:pic>
          <p:nvPicPr>
            <p:cNvPr id="7" name="Picture 4" descr="http://www.nscl.msu.edu/files/FRIB%20layout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62150" y="1145271"/>
              <a:ext cx="5978419" cy="54136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8" name="Straight Arrow Connector 7"/>
            <p:cNvCxnSpPr/>
            <p:nvPr/>
          </p:nvCxnSpPr>
          <p:spPr>
            <a:xfrm flipV="1">
              <a:off x="2279756" y="3301099"/>
              <a:ext cx="387245" cy="22044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/>
            <p:cNvSpPr/>
            <p:nvPr/>
          </p:nvSpPr>
          <p:spPr>
            <a:xfrm>
              <a:off x="2743200" y="2923444"/>
              <a:ext cx="800100" cy="762000"/>
            </a:xfrm>
            <a:prstGeom prst="ellips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88"/>
            </a:p>
          </p:txBody>
        </p:sp>
        <p:sp>
          <p:nvSpPr>
            <p:cNvPr id="10" name="Oval 9"/>
            <p:cNvSpPr/>
            <p:nvPr/>
          </p:nvSpPr>
          <p:spPr>
            <a:xfrm>
              <a:off x="6677025" y="3056794"/>
              <a:ext cx="800100" cy="42862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688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285877" y="3304443"/>
              <a:ext cx="1381124" cy="612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dirty="0"/>
                <a:t>Coupled cyclotrons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2555" y="2698012"/>
            <a:ext cx="2857103" cy="17215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887" y="4759358"/>
            <a:ext cx="2241147" cy="103259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984174" y="1444890"/>
            <a:ext cx="3025484" cy="9005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7891" indent="-162223">
              <a:buFont typeface="Arial" panose="020B0604020202020204" pitchFamily="34" charset="0"/>
              <a:buChar char="•"/>
            </a:pPr>
            <a:r>
              <a:rPr lang="en-US" sz="1313" dirty="0"/>
              <a:t>FRIB will increase the current production rates of rare isotopes by up to 2-3 orders of magnitude, up to 10</a:t>
            </a:r>
            <a:r>
              <a:rPr lang="en-US" sz="1313" baseline="30000" dirty="0"/>
              <a:t>12</a:t>
            </a:r>
            <a:r>
              <a:rPr lang="en-US" sz="1313" dirty="0"/>
              <a:t> </a:t>
            </a:r>
            <a:r>
              <a:rPr lang="en-US" sz="1313" dirty="0" err="1"/>
              <a:t>pps</a:t>
            </a:r>
            <a:endParaRPr lang="en-US" sz="1313" dirty="0"/>
          </a:p>
        </p:txBody>
      </p:sp>
    </p:spTree>
    <p:extLst>
      <p:ext uri="{BB962C8B-B14F-4D97-AF65-F5344CB8AC3E}">
        <p14:creationId xmlns:p14="http://schemas.microsoft.com/office/powerpoint/2010/main" val="58060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ReA</a:t>
            </a:r>
            <a:r>
              <a:rPr lang="en-US" dirty="0" smtClean="0"/>
              <a:t> - </a:t>
            </a:r>
            <a:r>
              <a:rPr lang="en-US" dirty="0" err="1" smtClean="0"/>
              <a:t>Linac</a:t>
            </a:r>
            <a:r>
              <a:rPr lang="en-US" dirty="0" smtClean="0"/>
              <a:t> phasing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fr-FR" dirty="0" smtClean="0"/>
              <a:t>Ana Henriques – NACB 2020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  <a:p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 rot="1585446">
            <a:off x="7647919" y="607831"/>
            <a:ext cx="1421082" cy="670686"/>
          </a:xfrm>
          <a:prstGeom prst="roundRect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bg2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bg2">
                  <a:lumMod val="60000"/>
                  <a:lumOff val="40000"/>
                  <a:tint val="23500"/>
                  <a:satMod val="160000"/>
                </a:schemeClr>
              </a:gs>
            </a:gsLst>
            <a:lin ang="18900000" scaled="1"/>
            <a:tileRect/>
          </a:gra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2774" lvl="1" indent="0">
              <a:buNone/>
            </a:pPr>
            <a:r>
              <a:rPr lang="fr-FR" dirty="0" err="1" smtClean="0">
                <a:solidFill>
                  <a:schemeClr val="tx1"/>
                </a:solidFill>
              </a:rPr>
              <a:t>Beam</a:t>
            </a:r>
            <a:r>
              <a:rPr lang="fr-FR" dirty="0" smtClean="0">
                <a:solidFill>
                  <a:schemeClr val="tx1"/>
                </a:solidFill>
              </a:rPr>
              <a:t> </a:t>
            </a:r>
          </a:p>
          <a:p>
            <a:pPr marL="282774" lvl="1" indent="0">
              <a:buNone/>
            </a:pPr>
            <a:r>
              <a:rPr lang="fr-FR" dirty="0" err="1" smtClean="0">
                <a:solidFill>
                  <a:schemeClr val="tx1"/>
                </a:solidFill>
              </a:rPr>
              <a:t>tuning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6200" y="1165054"/>
            <a:ext cx="6858000" cy="12134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969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Si detector in control system </a:t>
            </a: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r>
              <a:rPr lang="fr-FR" sz="1969" dirty="0" smtClean="0">
                <a:solidFill>
                  <a:srgbClr val="064308"/>
                </a:solidFill>
                <a:latin typeface="Arial" charset="0"/>
                <a:ea typeface="ＭＳ Ｐゴシック" pitchFamily="-65" charset="-128"/>
                <a:cs typeface="ＭＳ Ｐゴシック" pitchFamily="-65" charset="-128"/>
              </a:rPr>
              <a:t>Start of control system pages</a:t>
            </a:r>
            <a:endParaRPr lang="fr-FR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169664" lvl="1" indent="-169664" defTabSz="800695" eaLnBrk="0" fontAlgn="base" hangingPunct="0">
              <a:lnSpc>
                <a:spcPct val="90000"/>
              </a:lnSpc>
              <a:spcBef>
                <a:spcPct val="500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•"/>
            </a:pPr>
            <a:endParaRPr lang="fr-FR" sz="1969" dirty="0">
              <a:solidFill>
                <a:srgbClr val="064308"/>
              </a:solidFill>
              <a:latin typeface="Arial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83" y="2209800"/>
            <a:ext cx="4338878" cy="35130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262838F-87B0-439D-BC1F-292919BF6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6633" y="2262399"/>
            <a:ext cx="3412100" cy="340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27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1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FRIB3_PowerPoint_templat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NSF review template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NSF review template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NSF review template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NSF review template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2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 Powerpoint Template.potx" id="{B8F98E53-FA07-4A5C-B824-B772EC6FF78A}" vid="{8A6F3677-C747-4E6A-A5A9-C3BAE722EB63}"/>
    </a:ext>
  </a:extLst>
</a:theme>
</file>

<file path=ppt/theme/theme9.xml><?xml version="1.0" encoding="utf-8"?>
<a:theme xmlns:a="http://schemas.openxmlformats.org/drawingml/2006/main" name="1_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 Powerpoint Template.potx" id="{B8F98E53-FA07-4A5C-B824-B772EC6FF78A}" vid="{8A6F3677-C747-4E6A-A5A9-C3BAE722EB63}"/>
    </a:ext>
  </a:extLst>
</a:theme>
</file>

<file path=ppt/theme/theme10.xml><?xml version="1.0" encoding="utf-8"?>
<a:theme xmlns:a="http://schemas.openxmlformats.org/drawingml/2006/main" name="2_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 Powerpoint Template.potx" id="{B8F98E53-FA07-4A5C-B824-B772EC6FF78A}" vid="{8A6F3677-C747-4E6A-A5A9-C3BAE722EB63}"/>
    </a:ext>
  </a:extLst>
</a:theme>
</file>

<file path=ppt/theme/theme11.xml><?xml version="1.0" encoding="utf-8"?>
<a:theme xmlns:a="http://schemas.openxmlformats.org/drawingml/2006/main" name="3_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FRIB Powerpoint Template.potx" id="{B8F98E53-FA07-4A5C-B824-B772EC6FF78A}" vid="{8A6F3677-C747-4E6A-A5A9-C3BAE722EB63}"/>
    </a:ext>
  </a:extLst>
</a:theme>
</file>

<file path=ppt/theme/theme12.xml><?xml version="1.0" encoding="utf-8"?>
<a:theme xmlns:a="http://schemas.openxmlformats.org/drawingml/2006/main" name="13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Custom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0_CKG FRIB no-line h">
  <a:themeElements>
    <a:clrScheme name="CKG FRIB no-line h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Custom 1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2400" dirty="0" smtClean="0">
            <a:solidFill>
              <a:srgbClr val="064308"/>
            </a:solidFill>
            <a:latin typeface="+mn-lt"/>
          </a:defRPr>
        </a:defPPr>
      </a:lstStyle>
    </a:tx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_FRIB3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10_CKG FRIB no-line h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CKG FRIB no-line 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KG FRIB no-line h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KG FRIB no-line h 8">
        <a:dk1>
          <a:srgbClr val="000000"/>
        </a:dk1>
        <a:lt1>
          <a:srgbClr val="FFFFFF"/>
        </a:lt1>
        <a:dk2>
          <a:srgbClr val="1F1DE8"/>
        </a:dk2>
        <a:lt2>
          <a:srgbClr val="007469"/>
        </a:lt2>
        <a:accent1>
          <a:srgbClr val="FC0128"/>
        </a:accent1>
        <a:accent2>
          <a:srgbClr val="CF16CE"/>
        </a:accent2>
        <a:accent3>
          <a:srgbClr val="FFFFFF"/>
        </a:accent3>
        <a:accent4>
          <a:srgbClr val="000000"/>
        </a:accent4>
        <a:accent5>
          <a:srgbClr val="FDAAAC"/>
        </a:accent5>
        <a:accent6>
          <a:srgbClr val="BB13BA"/>
        </a:accent6>
        <a:hlink>
          <a:srgbClr val="F39FD1"/>
        </a:hlink>
        <a:folHlink>
          <a:srgbClr val="7C0F5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chive_x0020_Date xmlns="31ac3772-10db-466f-87b2-5ca6a813de61" xsi:nil="true"/>
    <PublishingExpirationDate xmlns="http://schemas.microsoft.com/sharepoint/v3" xsi:nil="true"/>
    <Status xmlns="c2080341-158c-4758-9b27-55359557d6a3">Unspecified</Status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C47986FA8F72419F0A11230326BC2A" ma:contentTypeVersion="2" ma:contentTypeDescription="Create a new document." ma:contentTypeScope="" ma:versionID="3a1af9457627024182f2f2354f5c6537">
  <xsd:schema xmlns:xsd="http://www.w3.org/2001/XMLSchema" xmlns:xs="http://www.w3.org/2001/XMLSchema" xmlns:p="http://schemas.microsoft.com/office/2006/metadata/properties" xmlns:ns1="http://schemas.microsoft.com/sharepoint/v3" xmlns:ns2="31ac3772-10db-466f-87b2-5ca6a813de61" xmlns:ns3="c2080341-158c-4758-9b27-55359557d6a3" targetNamespace="http://schemas.microsoft.com/office/2006/metadata/properties" ma:root="true" ma:fieldsID="087d593f10fd4e72af69f889d2b94078" ns1:_="" ns2:_="" ns3:_="">
    <xsd:import namespace="http://schemas.microsoft.com/sharepoint/v3"/>
    <xsd:import namespace="31ac3772-10db-466f-87b2-5ca6a813de61"/>
    <xsd:import namespace="c2080341-158c-4758-9b27-55359557d6a3"/>
    <xsd:element name="properties">
      <xsd:complexType>
        <xsd:sequence>
          <xsd:element name="documentManagement">
            <xsd:complexType>
              <xsd:all>
                <xsd:element ref="ns2:Archive_x0020_Date" minOccurs="0"/>
                <xsd:element ref="ns1:PublishingStartDate" minOccurs="0"/>
                <xsd:element ref="ns1:PublishingExpirationDate" minOccurs="0"/>
                <xsd:element ref="ns3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3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4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c3772-10db-466f-87b2-5ca6a813de61" elementFormDefault="qualified">
    <xsd:import namespace="http://schemas.microsoft.com/office/2006/documentManagement/types"/>
    <xsd:import namespace="http://schemas.microsoft.com/office/infopath/2007/PartnerControls"/>
    <xsd:element name="Archive_x0020_Date" ma:index="2" nillable="true" ma:displayName="Archive Date" ma:format="DateOnly" ma:internalName="Archive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080341-158c-4758-9b27-55359557d6a3" elementFormDefault="qualified">
    <xsd:import namespace="http://schemas.microsoft.com/office/2006/documentManagement/types"/>
    <xsd:import namespace="http://schemas.microsoft.com/office/infopath/2007/PartnerControls"/>
    <xsd:element name="Status" ma:index="11" nillable="true" ma:displayName="Status" ma:default="Unspecified" ma:format="Dropdown" ma:internalName="Status">
      <xsd:simpleType>
        <xsd:restriction base="dms:Choice">
          <xsd:enumeration value="Unspecified"/>
          <xsd:enumeration value="Development"/>
          <xsd:enumeration value="Testing"/>
          <xsd:enumeration value="Operational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CEECF5E-5D3B-4057-BE25-1F887C199A00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sharepoint/v3"/>
    <ds:schemaRef ds:uri="31ac3772-10db-466f-87b2-5ca6a813de61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c2080341-158c-4758-9b27-55359557d6a3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2D0C76C-A5BF-4CDF-AA0E-20DDD446440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AB998E-BB63-44C7-964B-864A546E85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1ac3772-10db-466f-87b2-5ca6a813de61"/>
    <ds:schemaRef ds:uri="c2080341-158c-4758-9b27-55359557d6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55727</TotalTime>
  <Words>1212</Words>
  <Application>Microsoft Office PowerPoint</Application>
  <PresentationFormat>On-screen Show (4:3)</PresentationFormat>
  <Paragraphs>347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21</vt:i4>
      </vt:variant>
    </vt:vector>
  </HeadingPairs>
  <TitlesOfParts>
    <vt:vector size="45" baseType="lpstr">
      <vt:lpstr>MS PGothic</vt:lpstr>
      <vt:lpstr>MS PGothic</vt:lpstr>
      <vt:lpstr>Arial</vt:lpstr>
      <vt:lpstr>Calibri</vt:lpstr>
      <vt:lpstr>Helvetica</vt:lpstr>
      <vt:lpstr>Lucida Grande</vt:lpstr>
      <vt:lpstr>Tahoma</vt:lpstr>
      <vt:lpstr>Wingdings</vt:lpstr>
      <vt:lpstr>Wingdings 3</vt:lpstr>
      <vt:lpstr>ヒラギノ角ゴ Pro W3</vt:lpstr>
      <vt:lpstr>11_CKG FRIB no-line h</vt:lpstr>
      <vt:lpstr>FRIB3_PowerPoint_template</vt:lpstr>
      <vt:lpstr>1_NSF review template</vt:lpstr>
      <vt:lpstr>2_NSF review template</vt:lpstr>
      <vt:lpstr>3_NSF review template</vt:lpstr>
      <vt:lpstr>4_NSF review template</vt:lpstr>
      <vt:lpstr>12_CKG FRIB no-line h</vt:lpstr>
      <vt:lpstr>FRIB3</vt:lpstr>
      <vt:lpstr>1_FRIB3</vt:lpstr>
      <vt:lpstr>2_FRIB3</vt:lpstr>
      <vt:lpstr>3_FRIB3</vt:lpstr>
      <vt:lpstr>13_CKG FRIB no-line h</vt:lpstr>
      <vt:lpstr>10_CKG FRIB no-line h</vt:lpstr>
      <vt:lpstr>4_FRIB3</vt:lpstr>
      <vt:lpstr>Experiment Preparation at the ReAccelerator</vt:lpstr>
      <vt:lpstr>Outline</vt:lpstr>
      <vt:lpstr>ReAccelerator @ NSCL/FRIB</vt:lpstr>
      <vt:lpstr>ReA – Research Topics</vt:lpstr>
      <vt:lpstr>ReA – Present Configuration</vt:lpstr>
      <vt:lpstr>ReA – Present configuration</vt:lpstr>
      <vt:lpstr>ReA – Challenges</vt:lpstr>
      <vt:lpstr>ReA – Ongoing upgrades</vt:lpstr>
      <vt:lpstr>ReA – ReA6</vt:lpstr>
      <vt:lpstr>ReA – Beam delivery</vt:lpstr>
      <vt:lpstr>ReA - Charge state selection</vt:lpstr>
      <vt:lpstr>ReA – Charge state selection</vt:lpstr>
      <vt:lpstr>ReA – Linac phasing</vt:lpstr>
      <vt:lpstr>ReA – Linac phasing</vt:lpstr>
      <vt:lpstr>ReA – Documentation &amp; After Action Review</vt:lpstr>
      <vt:lpstr>ReA – Documentation &amp; After Action Review</vt:lpstr>
      <vt:lpstr>ReA – Beam delivery &amp; COViD</vt:lpstr>
      <vt:lpstr>Summary</vt:lpstr>
      <vt:lpstr>Thank you</vt:lpstr>
      <vt:lpstr>Facility for Rare Isotope Beams (FRIB)</vt:lpstr>
      <vt:lpstr>ReA - Linac phasing</vt:lpstr>
    </vt:vector>
  </TitlesOfParts>
  <Company>NSCL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NSCL Ops. Meeting Agenda</dc:title>
  <dc:creator>djm@nscl.msu.edu</dc:creator>
  <cp:lastModifiedBy>Allen, Alexa</cp:lastModifiedBy>
  <cp:revision>1732</cp:revision>
  <cp:lastPrinted>2019-10-09T12:05:33Z</cp:lastPrinted>
  <dcterms:created xsi:type="dcterms:W3CDTF">2012-05-20T21:14:07Z</dcterms:created>
  <dcterms:modified xsi:type="dcterms:W3CDTF">2020-09-29T19:38:17Z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0x01010090C47986FA8F72419F0A11230326BC2A</vt:lpwstr>
  </property>
</Properties>
</file>